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02" r:id="rId2"/>
    <p:sldId id="325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12" r:id="rId11"/>
    <p:sldId id="313" r:id="rId12"/>
    <p:sldId id="333" r:id="rId13"/>
    <p:sldId id="315" r:id="rId14"/>
    <p:sldId id="334" r:id="rId15"/>
    <p:sldId id="317" r:id="rId16"/>
    <p:sldId id="335" r:id="rId17"/>
    <p:sldId id="319" r:id="rId18"/>
    <p:sldId id="336" r:id="rId19"/>
    <p:sldId id="337" r:id="rId20"/>
    <p:sldId id="338" r:id="rId21"/>
    <p:sldId id="339" r:id="rId22"/>
    <p:sldId id="340" r:id="rId23"/>
    <p:sldId id="34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bitha Kamath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1E"/>
    <a:srgbClr val="E20000"/>
    <a:srgbClr val="CC0000"/>
    <a:srgbClr val="BF3B17"/>
    <a:srgbClr val="C03E16"/>
    <a:srgbClr val="BF2317"/>
    <a:srgbClr val="C11515"/>
    <a:srgbClr val="BF2F17"/>
    <a:srgbClr val="BD1D19"/>
    <a:srgbClr val="BC31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13" autoAdjust="0"/>
    <p:restoredTop sz="86410" autoAdjust="0"/>
  </p:normalViewPr>
  <p:slideViewPr>
    <p:cSldViewPr snapToGrid="0">
      <p:cViewPr varScale="1">
        <p:scale>
          <a:sx n="71" d="100"/>
          <a:sy n="71" d="100"/>
        </p:scale>
        <p:origin x="298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509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4D6AC-7EC9-46DC-9BF9-22D63BF27C8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3C1DF-5E15-4B5F-BDE0-920118E0A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47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83C1DF-5E15-4B5F-BDE0-920118E0A9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7417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1A374610-8069-47AC-808E-EBD83954FB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09036D-1087-49CC-9E7C-6C2C80CF45F0}" type="slidenum">
              <a:rPr lang="de-DE" altLang="en-US" smtClean="0"/>
              <a:pPr>
                <a:spcBef>
                  <a:spcPct val="0"/>
                </a:spcBef>
              </a:pPr>
              <a:t>10</a:t>
            </a:fld>
            <a:endParaRPr lang="de-DE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C249E4FD-5D3A-42BC-80F0-C4F9F4F1EE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48571F7B-AE16-436C-8429-48D2D73FC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986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DD24B9CB-60F5-401A-87F6-EE3F850E6A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C70B42-88F7-4DDE-AB3C-551B66BC648D}" type="slidenum">
              <a:rPr lang="de-DE" altLang="en-US" smtClean="0"/>
              <a:pPr>
                <a:spcBef>
                  <a:spcPct val="0"/>
                </a:spcBef>
              </a:pPr>
              <a:t>11</a:t>
            </a:fld>
            <a:endParaRPr lang="de-DE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1DA49FEA-80EE-4D6C-A21A-3B7C4DE775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4CB550F7-6375-4B52-B12F-B3E1F31B64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304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EA996A6D-5FB8-4FC7-8EF7-CB114A503D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222A5B-BBDC-4B2F-8592-22C71797E620}" type="slidenum">
              <a:rPr lang="de-DE" altLang="en-US" smtClean="0"/>
              <a:pPr>
                <a:spcBef>
                  <a:spcPct val="0"/>
                </a:spcBef>
              </a:pPr>
              <a:t>13</a:t>
            </a:fld>
            <a:endParaRPr lang="de-DE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873E3EF6-7640-43B5-B98B-1944FDC56B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43CB09B3-F2E8-478E-BF47-3015A6581C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958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75447BF6-244F-403E-9697-44C9BE6AE4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353BDBF-7D5D-4D1E-BEFB-31A8E109B2D4}" type="slidenum">
              <a:rPr lang="de-DE" altLang="en-US" smtClean="0"/>
              <a:pPr>
                <a:spcBef>
                  <a:spcPct val="0"/>
                </a:spcBef>
              </a:pPr>
              <a:t>15</a:t>
            </a:fld>
            <a:endParaRPr lang="de-DE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C405C675-D82E-41EB-99B2-86A64C3AA8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0952879A-BCB0-4DF8-A04F-A401A6593A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372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EE6EC0D9-9905-416C-9EB3-4B132E19C2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2749C53-08C5-42ED-92A5-4D770FDE15B2}" type="slidenum">
              <a:rPr lang="de-DE" altLang="en-US" smtClean="0"/>
              <a:pPr>
                <a:spcBef>
                  <a:spcPct val="0"/>
                </a:spcBef>
              </a:pPr>
              <a:t>17</a:t>
            </a:fld>
            <a:endParaRPr lang="de-DE" altLang="en-US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4E7A1E1C-52B0-4140-B0DF-0558C3ECFA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0B3949D9-05F8-473A-9A8E-859406FA7D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250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200" y="2534652"/>
            <a:ext cx="5386137" cy="1186447"/>
          </a:xfrm>
        </p:spPr>
        <p:txBody>
          <a:bodyPr anchor="b" anchorCtr="0">
            <a:noAutofit/>
          </a:bodyPr>
          <a:lstStyle>
            <a:lvl1pPr algn="l">
              <a:defRPr sz="3200"/>
            </a:lvl1pPr>
          </a:lstStyle>
          <a:p>
            <a:r>
              <a:rPr lang="en-US" dirty="0"/>
              <a:t>Introductory Econometrics: </a:t>
            </a:r>
            <a:br>
              <a:rPr lang="en-US" dirty="0"/>
            </a:br>
            <a:r>
              <a:rPr lang="en-US" dirty="0"/>
              <a:t>A Modern Approach (7e)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962399"/>
            <a:ext cx="5386137" cy="737937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Jeffrey M. Wooldridge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8BCEB295-3DBE-4E18-9984-C682BCE85A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864" y="750317"/>
            <a:ext cx="4174869" cy="521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2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5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93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0080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40079"/>
            <a:ext cx="6172200" cy="53035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38227"/>
            <a:ext cx="3932237" cy="41053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89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0080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640080"/>
            <a:ext cx="6172200" cy="522890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38227"/>
            <a:ext cx="3932237" cy="403076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9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2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40079"/>
            <a:ext cx="2628900" cy="53035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0079"/>
            <a:ext cx="7734300" cy="53035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7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1D7286AD-3518-45AD-A265-C5B63D7EDA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03267" y="6489701"/>
            <a:ext cx="2844800" cy="365125"/>
          </a:xfrm>
        </p:spPr>
        <p:txBody>
          <a:bodyPr/>
          <a:lstStyle>
            <a:lvl1pPr algn="r">
              <a:defRPr sz="1200" b="1" i="0">
                <a:solidFill>
                  <a:srgbClr val="20358D"/>
                </a:solidFill>
                <a:latin typeface="Tahoma"/>
                <a:cs typeface="Tahoma"/>
              </a:defRPr>
            </a:lvl1pPr>
          </a:lstStyle>
          <a:p>
            <a:pPr>
              <a:defRPr/>
            </a:pPr>
            <a:fld id="{392FB42B-5611-4727-B682-AF4EEFA85E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0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4pPr>
              <a:defRPr sz="20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C125E96-6450-45F8-9FC4-F2AC5FCB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928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CE4B1402-C760-4065-AEC8-6C7C03490FCA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200" y="1468191"/>
            <a:ext cx="10515600" cy="37417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7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838200" y="1463040"/>
            <a:ext cx="5181600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 Placeholder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6172200" y="1463040"/>
            <a:ext cx="5181600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 Placeholder 2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1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838200" y="1456029"/>
            <a:ext cx="10515600" cy="131625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 Placeholder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838200" y="2995499"/>
            <a:ext cx="10515600" cy="142009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 Placeholder 2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FF95CBC-B56A-442D-BB6F-B0C2C54B38A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4551998"/>
            <a:ext cx="10515600" cy="142009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 Placeholder 3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7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72493"/>
            <a:ext cx="5035826" cy="2053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3919839"/>
            <a:ext cx="5035826" cy="2053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EA97922-68D1-4A28-85F3-CE1C535B35D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17976" y="1472492"/>
            <a:ext cx="5035826" cy="2053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3CC27E8A-B85C-4DA8-8400-C5DD9CDACDE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17976" y="3919839"/>
            <a:ext cx="5035826" cy="2053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838200" y="1471019"/>
            <a:ext cx="5035826" cy="13162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838200" y="2995499"/>
            <a:ext cx="5035826" cy="1420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FF95CBC-B56A-442D-BB6F-B0C2C54B38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4551998"/>
            <a:ext cx="5035826" cy="1420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EA97922-68D1-4A28-85F3-CE1C535B35D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17976" y="1471019"/>
            <a:ext cx="5035826" cy="13162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3CC27E8A-B85C-4DA8-8400-C5DD9CDACDE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17976" y="2995499"/>
            <a:ext cx="5035826" cy="1420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521CB01A-58A0-425F-A930-A35E44F5363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17976" y="4551998"/>
            <a:ext cx="5035826" cy="1420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4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Ni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838200" y="1488570"/>
            <a:ext cx="3187148" cy="13162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838200" y="2995499"/>
            <a:ext cx="3187148" cy="1420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FF95CBC-B56A-442D-BB6F-B0C2C54B38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4551998"/>
            <a:ext cx="3187148" cy="1420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D12FFE69-8A81-407D-A4B6-C6F651E0EBB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502426" y="1488570"/>
            <a:ext cx="3187148" cy="13162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939EBEFC-74FB-4864-A9C1-7F4A6C438D4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02426" y="2995499"/>
            <a:ext cx="3187148" cy="1420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09799651-BA94-4F79-8B8B-22BE40E35BE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02426" y="4551998"/>
            <a:ext cx="3187148" cy="1420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03C49D1E-4578-469C-B11F-063464DCCEEA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166652" y="1482774"/>
            <a:ext cx="3187148" cy="13162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F291FBCD-33AA-48C9-81C6-4C086525CBD8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8166652" y="2995499"/>
            <a:ext cx="3187148" cy="1420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8389CB71-4AEB-432E-8E45-D9B850C56B7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66652" y="4551998"/>
            <a:ext cx="3187148" cy="1420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8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63040"/>
            <a:ext cx="5157787" cy="73988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98811"/>
            <a:ext cx="5157787" cy="3657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63040"/>
            <a:ext cx="5183188" cy="7398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98811"/>
            <a:ext cx="5183188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2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NUL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" y="1"/>
            <a:ext cx="12191996" cy="464388"/>
          </a:xfrm>
          <a:prstGeom prst="rect">
            <a:avLst/>
          </a:prstGeom>
          <a:solidFill>
            <a:schemeClr val="accent5">
              <a:lumMod val="50000"/>
              <a:alpha val="7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3040"/>
            <a:ext cx="105156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4388"/>
            <a:ext cx="12226355" cy="11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5825067" y="48578"/>
            <a:ext cx="5528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Introductory Econometrics: A Modern Approach (7e)</a:t>
            </a: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0" y="6175652"/>
            <a:ext cx="12191997" cy="796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2396-7D4C-49BF-B272-BD0905747F2E}"/>
              </a:ext>
            </a:extLst>
          </p:cNvPr>
          <p:cNvSpPr/>
          <p:nvPr userDrawn="1"/>
        </p:nvSpPr>
        <p:spPr>
          <a:xfrm flipV="1">
            <a:off x="0" y="6248400"/>
            <a:ext cx="12191997" cy="14521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07025C6-6755-4909-8B8F-839B8083CEDE}"/>
              </a:ext>
            </a:extLst>
          </p:cNvPr>
          <p:cNvSpPr txBox="1">
            <a:spLocks/>
          </p:cNvSpPr>
          <p:nvPr userDrawn="1"/>
        </p:nvSpPr>
        <p:spPr>
          <a:xfrm>
            <a:off x="838201" y="6448425"/>
            <a:ext cx="9508958" cy="40957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63550" indent="-238125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8975" indent="-225425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5425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9825" indent="-225425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0000"/>
                </a:solidFill>
                <a:cs typeface="Arial" panose="020B0604020202020204" pitchFamily="34" charset="0"/>
              </a:rPr>
              <a:t>© 2020  Cengage. 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91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2" r:id="rId4"/>
    <p:sldLayoutId id="2147483660" r:id="rId5"/>
    <p:sldLayoutId id="2147483662" r:id="rId6"/>
    <p:sldLayoutId id="2147483661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8125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8975" indent="-225425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5425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39825" indent="-225425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9EBC64-41CB-41B8-B6DF-9B1367312BD4}" type="slidenum">
              <a:rPr lang="en-US" noProof="0" smtClean="0"/>
              <a:pPr lvl="0"/>
              <a:t>1</a:t>
            </a:fld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35CD3-4994-4DCF-AA0C-2B9B0A66D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DE" altLang="en-US" sz="2600" dirty="0"/>
              <a:t>The Nature of Econometrics and Economic Data</a:t>
            </a:r>
            <a:endParaRPr lang="en-US" sz="26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3135001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49E9A7F0-81EC-4E75-9329-0D789738A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</p:spPr>
        <p:txBody>
          <a:bodyPr/>
          <a:lstStyle/>
          <a:p>
            <a:pPr lvl="0"/>
            <a:fld id="{949EBC64-41CB-41B8-B6DF-9B1367312BD4}" type="slidenum">
              <a:rPr lang="en-US" noProof="0" smtClean="0"/>
              <a:pPr lvl="0"/>
              <a:t>10</a:t>
            </a:fld>
            <a:endParaRPr lang="en-US" noProof="0"/>
          </a:p>
        </p:txBody>
      </p:sp>
      <p:graphicFrame>
        <p:nvGraphicFramePr>
          <p:cNvPr id="12" name="Content Placeholder 11" descr="A table with 6 columns and 11 rows. Column headers are obsno, wage, educ, exper, female, married. Rows 7, 8, and 9 demonstrate a lapse in data between the fifth observation (row 6) and the 525th observation (row 10).">
            <a:extLst>
              <a:ext uri="{FF2B5EF4-FFF2-40B4-BE49-F238E27FC236}">
                <a16:creationId xmlns:a16="http://schemas.microsoft.com/office/drawing/2014/main" id="{84D6E579-D60C-4C74-8DF9-F946451826B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04874284"/>
              </p:ext>
            </p:extLst>
          </p:nvPr>
        </p:nvGraphicFramePr>
        <p:xfrm>
          <a:off x="3069987" y="2437124"/>
          <a:ext cx="5320978" cy="189911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86693">
                  <a:extLst>
                    <a:ext uri="{9D8B030D-6E8A-4147-A177-3AD203B41FA5}">
                      <a16:colId xmlns:a16="http://schemas.microsoft.com/office/drawing/2014/main" val="3577113103"/>
                    </a:ext>
                  </a:extLst>
                </a:gridCol>
                <a:gridCol w="886693">
                  <a:extLst>
                    <a:ext uri="{9D8B030D-6E8A-4147-A177-3AD203B41FA5}">
                      <a16:colId xmlns:a16="http://schemas.microsoft.com/office/drawing/2014/main" val="2318790932"/>
                    </a:ext>
                  </a:extLst>
                </a:gridCol>
                <a:gridCol w="886693">
                  <a:extLst>
                    <a:ext uri="{9D8B030D-6E8A-4147-A177-3AD203B41FA5}">
                      <a16:colId xmlns:a16="http://schemas.microsoft.com/office/drawing/2014/main" val="613704894"/>
                    </a:ext>
                  </a:extLst>
                </a:gridCol>
                <a:gridCol w="886693">
                  <a:extLst>
                    <a:ext uri="{9D8B030D-6E8A-4147-A177-3AD203B41FA5}">
                      <a16:colId xmlns:a16="http://schemas.microsoft.com/office/drawing/2014/main" val="3584080231"/>
                    </a:ext>
                  </a:extLst>
                </a:gridCol>
                <a:gridCol w="887103">
                  <a:extLst>
                    <a:ext uri="{9D8B030D-6E8A-4147-A177-3AD203B41FA5}">
                      <a16:colId xmlns:a16="http://schemas.microsoft.com/office/drawing/2014/main" val="4140685078"/>
                    </a:ext>
                  </a:extLst>
                </a:gridCol>
                <a:gridCol w="887103">
                  <a:extLst>
                    <a:ext uri="{9D8B030D-6E8A-4147-A177-3AD203B41FA5}">
                      <a16:colId xmlns:a16="http://schemas.microsoft.com/office/drawing/2014/main" val="4135517973"/>
                    </a:ext>
                  </a:extLst>
                </a:gridCol>
              </a:tblGrid>
              <a:tr h="1726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obsno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wage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educ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exper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female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married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extLst>
                  <a:ext uri="{0D108BD9-81ED-4DB2-BD59-A6C34878D82A}">
                    <a16:rowId xmlns:a16="http://schemas.microsoft.com/office/drawing/2014/main" val="3963773248"/>
                  </a:ext>
                </a:extLst>
              </a:tr>
              <a:tr h="1726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3.10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extLst>
                  <a:ext uri="{0D108BD9-81ED-4DB2-BD59-A6C34878D82A}">
                    <a16:rowId xmlns:a16="http://schemas.microsoft.com/office/drawing/2014/main" val="3676972617"/>
                  </a:ext>
                </a:extLst>
              </a:tr>
              <a:tr h="1726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3.24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extLst>
                  <a:ext uri="{0D108BD9-81ED-4DB2-BD59-A6C34878D82A}">
                    <a16:rowId xmlns:a16="http://schemas.microsoft.com/office/drawing/2014/main" val="4105020532"/>
                  </a:ext>
                </a:extLst>
              </a:tr>
              <a:tr h="1726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3.00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extLst>
                  <a:ext uri="{0D108BD9-81ED-4DB2-BD59-A6C34878D82A}">
                    <a16:rowId xmlns:a16="http://schemas.microsoft.com/office/drawing/2014/main" val="163813515"/>
                  </a:ext>
                </a:extLst>
              </a:tr>
              <a:tr h="1726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6.00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extLst>
                  <a:ext uri="{0D108BD9-81ED-4DB2-BD59-A6C34878D82A}">
                    <a16:rowId xmlns:a16="http://schemas.microsoft.com/office/drawing/2014/main" val="432915246"/>
                  </a:ext>
                </a:extLst>
              </a:tr>
              <a:tr h="1726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5.30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extLst>
                  <a:ext uri="{0D108BD9-81ED-4DB2-BD59-A6C34878D82A}">
                    <a16:rowId xmlns:a16="http://schemas.microsoft.com/office/drawing/2014/main" val="3928013936"/>
                  </a:ext>
                </a:extLst>
              </a:tr>
              <a:tr h="1726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extLst>
                  <a:ext uri="{0D108BD9-81ED-4DB2-BD59-A6C34878D82A}">
                    <a16:rowId xmlns:a16="http://schemas.microsoft.com/office/drawing/2014/main" val="1808628860"/>
                  </a:ext>
                </a:extLst>
              </a:tr>
              <a:tr h="1726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extLst>
                  <a:ext uri="{0D108BD9-81ED-4DB2-BD59-A6C34878D82A}">
                    <a16:rowId xmlns:a16="http://schemas.microsoft.com/office/drawing/2014/main" val="374784456"/>
                  </a:ext>
                </a:extLst>
              </a:tr>
              <a:tr h="1726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extLst>
                  <a:ext uri="{0D108BD9-81ED-4DB2-BD59-A6C34878D82A}">
                    <a16:rowId xmlns:a16="http://schemas.microsoft.com/office/drawing/2014/main" val="2927631043"/>
                  </a:ext>
                </a:extLst>
              </a:tr>
              <a:tr h="1726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525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11.56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extLst>
                  <a:ext uri="{0D108BD9-81ED-4DB2-BD59-A6C34878D82A}">
                    <a16:rowId xmlns:a16="http://schemas.microsoft.com/office/drawing/2014/main" val="3204680081"/>
                  </a:ext>
                </a:extLst>
              </a:tr>
              <a:tr h="1726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526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3.50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extLst>
                  <a:ext uri="{0D108BD9-81ED-4DB2-BD59-A6C34878D82A}">
                    <a16:rowId xmlns:a16="http://schemas.microsoft.com/office/drawing/2014/main" val="996826368"/>
                  </a:ext>
                </a:extLst>
              </a:tr>
            </a:tbl>
          </a:graphicData>
        </a:graphic>
      </p:graphicFrame>
      <p:pic>
        <p:nvPicPr>
          <p:cNvPr id="4" name="Content Placeholder 3" descr="A screenshot of the table. Callouts point out the meaning of the column headers as follows: &quot;Obsno&quot; stands for Observation number; &quot;wage&quot; stands for hourly wage; &quot;educ&quot; stands for years of education; &quot;exper&quot; stands for years of experience; if the number in the female column is a 1, then respondent is a female; if 0, respondent is not female. If the number in the married column is a 1, then respondent is married; if 0, the respondent is not married.">
            <a:extLst>
              <a:ext uri="{FF2B5EF4-FFF2-40B4-BE49-F238E27FC236}">
                <a16:creationId xmlns:a16="http://schemas.microsoft.com/office/drawing/2014/main" id="{2C364B38-67E8-4A64-ADD7-BCE500866F5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t="8985"/>
          <a:stretch/>
        </p:blipFill>
        <p:spPr>
          <a:xfrm>
            <a:off x="2137536" y="1946575"/>
            <a:ext cx="8581263" cy="3942684"/>
          </a:xfrm>
          <a:prstGeom prst="rect">
            <a:avLst/>
          </a:prstGeom>
        </p:spPr>
      </p:pic>
      <p:sp>
        <p:nvSpPr>
          <p:cNvPr id="25602" name="Content Placeholder 8">
            <a:extLst>
              <a:ext uri="{FF2B5EF4-FFF2-40B4-BE49-F238E27FC236}">
                <a16:creationId xmlns:a16="http://schemas.microsoft.com/office/drawing/2014/main" id="{186C6634-1218-4E98-BEDB-5D99F0A8F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6028"/>
            <a:ext cx="10515600" cy="98109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altLang="en-US" dirty="0"/>
              <a:t>Table 1.1: Cross-sectional data set on wages and other characteristics</a:t>
            </a:r>
          </a:p>
        </p:txBody>
      </p:sp>
      <p:sp>
        <p:nvSpPr>
          <p:cNvPr id="28" name="Title 4">
            <a:extLst>
              <a:ext uri="{FF2B5EF4-FFF2-40B4-BE49-F238E27FC236}">
                <a16:creationId xmlns:a16="http://schemas.microsoft.com/office/drawing/2014/main" id="{8D2B26E4-7F1B-476D-B802-17D782982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The Nature of Econometrics and Economic Data </a:t>
            </a:r>
            <a:r>
              <a:rPr lang="de-DE" altLang="en-US" sz="1600" dirty="0"/>
              <a:t>(9 of 22)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545A4E9E-2473-414B-A99E-B0875424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</p:spPr>
        <p:txBody>
          <a:bodyPr/>
          <a:lstStyle/>
          <a:p>
            <a:pPr lvl="0"/>
            <a:fld id="{949EBC64-41CB-41B8-B6DF-9B1367312BD4}" type="slidenum">
              <a:rPr lang="en-US" noProof="0" smtClean="0"/>
              <a:pPr lvl="0"/>
              <a:t>11</a:t>
            </a:fld>
            <a:endParaRPr lang="en-US" noProof="0"/>
          </a:p>
        </p:txBody>
      </p:sp>
      <p:graphicFrame>
        <p:nvGraphicFramePr>
          <p:cNvPr id="5" name="Content Placeholder 4" descr="A table with 5 columns and 9 rows. Column headers are obsno, country, gpcrgdp, govcons60, and second60. Rows 6, 7, and 8 demonstrate a lapse in data between the fourth observation (row 5) and the 61st observation (row 9).">
            <a:extLst>
              <a:ext uri="{FF2B5EF4-FFF2-40B4-BE49-F238E27FC236}">
                <a16:creationId xmlns:a16="http://schemas.microsoft.com/office/drawing/2014/main" id="{AE6BC4E7-A0DB-4FF3-9F35-795C8CCA7BA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29580553"/>
              </p:ext>
            </p:extLst>
          </p:nvPr>
        </p:nvGraphicFramePr>
        <p:xfrm>
          <a:off x="3280409" y="2718594"/>
          <a:ext cx="5631180" cy="1420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6236">
                  <a:extLst>
                    <a:ext uri="{9D8B030D-6E8A-4147-A177-3AD203B41FA5}">
                      <a16:colId xmlns:a16="http://schemas.microsoft.com/office/drawing/2014/main" val="4125457854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1665848014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50973903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31449897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505126745"/>
                    </a:ext>
                  </a:extLst>
                </a:gridCol>
              </a:tblGrid>
              <a:tr h="1578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HelveticaNeueLTStd-Md"/>
                          <a:ea typeface="Calibri" panose="020F0502020204030204" pitchFamily="34" charset="0"/>
                          <a:cs typeface="HelveticaNeueLTStd-Md"/>
                        </a:rPr>
                        <a:t>obsno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Md"/>
                          <a:ea typeface="Calibri" panose="020F0502020204030204" pitchFamily="34" charset="0"/>
                          <a:cs typeface="HelveticaNeueLTStd-Md"/>
                        </a:rPr>
                        <a:t>country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Md"/>
                          <a:ea typeface="Calibri" panose="020F0502020204030204" pitchFamily="34" charset="0"/>
                          <a:cs typeface="HelveticaNeueLTStd-Md"/>
                        </a:rPr>
                        <a:t>gpcrgdp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Md"/>
                          <a:ea typeface="Calibri" panose="020F0502020204030204" pitchFamily="34" charset="0"/>
                          <a:cs typeface="HelveticaNeueLTStd-Md"/>
                        </a:rPr>
                        <a:t>govcons60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Md"/>
                          <a:ea typeface="Calibri" panose="020F0502020204030204" pitchFamily="34" charset="0"/>
                          <a:cs typeface="HelveticaNeueLTStd-Md"/>
                        </a:rPr>
                        <a:t>second60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9397722"/>
                  </a:ext>
                </a:extLst>
              </a:tr>
              <a:tr h="1578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Argentina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0.89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5166805"/>
                  </a:ext>
                </a:extLst>
              </a:tr>
              <a:tr h="1578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Austria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3.32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1574586"/>
                  </a:ext>
                </a:extLst>
              </a:tr>
              <a:tr h="1578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Belgium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2.56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6682635"/>
                  </a:ext>
                </a:extLst>
              </a:tr>
              <a:tr h="1578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Bolivia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1.24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1952586"/>
                  </a:ext>
                </a:extLst>
              </a:tr>
              <a:tr h="1578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8269154"/>
                  </a:ext>
                </a:extLst>
              </a:tr>
              <a:tr h="1578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5328090"/>
                  </a:ext>
                </a:extLst>
              </a:tr>
              <a:tr h="1578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8843165"/>
                  </a:ext>
                </a:extLst>
              </a:tr>
              <a:tr h="1578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Zimbabwe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2.30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9473319"/>
                  </a:ext>
                </a:extLst>
              </a:tr>
            </a:tbl>
          </a:graphicData>
        </a:graphic>
      </p:graphicFrame>
      <p:pic>
        <p:nvPicPr>
          <p:cNvPr id="8" name="Content Placeholder 7" descr="A screenshot of the table. Callouts point out the meaning of the column headers as follows: &quot;gpcrgdp&quot; stands for average growth rate of real per capita GDP, and the value 1.24 for observation 4 is circled; &quot;govcons60&quot; stands for government consumption as a percentage of GDP, and the value 18 for observation 4 is circled; &quot;second60&quot; stands for Adult secondary education rates, and the value 12 for observation 4 is circled.">
            <a:extLst>
              <a:ext uri="{FF2B5EF4-FFF2-40B4-BE49-F238E27FC236}">
                <a16:creationId xmlns:a16="http://schemas.microsoft.com/office/drawing/2014/main" id="{89132FFA-DC5F-4F5D-B925-FA71B578B87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t="9204" b="-1"/>
          <a:stretch/>
        </p:blipFill>
        <p:spPr>
          <a:xfrm>
            <a:off x="2326848" y="2263140"/>
            <a:ext cx="8265101" cy="3835153"/>
          </a:xfrm>
          <a:prstGeom prst="rect">
            <a:avLst/>
          </a:prstGeom>
        </p:spPr>
      </p:pic>
      <p:sp>
        <p:nvSpPr>
          <p:cNvPr id="27651" name="Rectangle 3">
            <a:extLst>
              <a:ext uri="{FF2B5EF4-FFF2-40B4-BE49-F238E27FC236}">
                <a16:creationId xmlns:a16="http://schemas.microsoft.com/office/drawing/2014/main" id="{62771378-3E90-4C76-A511-4BDBCBFA724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38199" y="1456029"/>
            <a:ext cx="11192691" cy="80711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Table 1.2: Cross-sectional data on growth rates and country characteristics</a:t>
            </a:r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44EFA6EB-2024-4A83-B979-E28E74FE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altLang="en-US" dirty="0"/>
              <a:t>The Nature of Econometrics and Economic Data </a:t>
            </a:r>
            <a:r>
              <a:rPr lang="de-DE" altLang="en-US" sz="1600" dirty="0"/>
              <a:t>(10 of 22)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12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en-US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Time series data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This includes observations of a variable or several variables over time.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Examples include stock prices, money supply, consumer price index,  gross domestic product, annual homicide rates, automobile sales, and so on.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Time series observations are typically serially correlated.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Ordering of observations conveys important information.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Data frequency may include daily, weekly, monthly, quarterly, annually, and so on.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Typical features of time series include trends and seasonality.</a:t>
            </a:r>
          </a:p>
          <a:p>
            <a:pPr lvl="1"/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Typical applications include applied macroeconomics and finance.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The Nature of Econometrics and Economic Data </a:t>
            </a:r>
            <a:r>
              <a:rPr lang="de-DE" altLang="en-US" sz="1600" dirty="0"/>
              <a:t>(11 of 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62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11470F46-496A-4238-9C8B-F9759548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</p:spPr>
        <p:txBody>
          <a:bodyPr/>
          <a:lstStyle/>
          <a:p>
            <a:pPr lvl="0"/>
            <a:fld id="{949EBC64-41CB-41B8-B6DF-9B1367312BD4}" type="slidenum">
              <a:rPr lang="en-US" noProof="0" smtClean="0"/>
              <a:pPr lvl="0"/>
              <a:t>13</a:t>
            </a:fld>
            <a:endParaRPr lang="en-US" noProof="0"/>
          </a:p>
        </p:txBody>
      </p:sp>
      <p:graphicFrame>
        <p:nvGraphicFramePr>
          <p:cNvPr id="5" name="Content Placeholder 4" descr="A table with 6 columns and 9 rows. Column headers are obsno, year, avgmin, avgcov, prunemp, and prgnp. Rows 5, 6, and 7 demonstrate a lapse in data between the third observation (row 4) and the 37th observation (row 8).">
            <a:extLst>
              <a:ext uri="{FF2B5EF4-FFF2-40B4-BE49-F238E27FC236}">
                <a16:creationId xmlns:a16="http://schemas.microsoft.com/office/drawing/2014/main" id="{1A32CC67-EF53-4EAD-B070-CA0E7A2F165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53095169"/>
              </p:ext>
            </p:extLst>
          </p:nvPr>
        </p:nvGraphicFramePr>
        <p:xfrm>
          <a:off x="3204210" y="2962316"/>
          <a:ext cx="5257800" cy="12544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12001174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91354602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08807057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411365058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81414386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878665779"/>
                    </a:ext>
                  </a:extLst>
                </a:gridCol>
              </a:tblGrid>
              <a:tr h="1053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HelveticaNeueLTStd-Md"/>
                          <a:ea typeface="Calibri" panose="020F0502020204030204" pitchFamily="34" charset="0"/>
                          <a:cs typeface="HelveticaNeueLTStd-Md"/>
                        </a:rPr>
                        <a:t>obsno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Md"/>
                          <a:ea typeface="Calibri" panose="020F0502020204030204" pitchFamily="34" charset="0"/>
                          <a:cs typeface="HelveticaNeueLTStd-Md"/>
                        </a:rPr>
                        <a:t>year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Md"/>
                          <a:ea typeface="Calibri" panose="020F0502020204030204" pitchFamily="34" charset="0"/>
                          <a:cs typeface="HelveticaNeueLTStd-Md"/>
                        </a:rPr>
                        <a:t>avgmin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Md"/>
                          <a:ea typeface="Calibri" panose="020F0502020204030204" pitchFamily="34" charset="0"/>
                          <a:cs typeface="HelveticaNeueLTStd-Md"/>
                        </a:rPr>
                        <a:t>avgcov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Md"/>
                          <a:ea typeface="Calibri" panose="020F0502020204030204" pitchFamily="34" charset="0"/>
                          <a:cs typeface="HelveticaNeueLTStd-Md"/>
                        </a:rPr>
                        <a:t>prunemp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Md"/>
                          <a:ea typeface="Calibri" panose="020F0502020204030204" pitchFamily="34" charset="0"/>
                          <a:cs typeface="HelveticaNeueLTStd-Md"/>
                        </a:rPr>
                        <a:t>prgnp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3043836"/>
                  </a:ext>
                </a:extLst>
              </a:tr>
              <a:tr h="1053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1950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0.20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20.1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15.4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878.7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9351619"/>
                  </a:ext>
                </a:extLst>
              </a:tr>
              <a:tr h="1053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1951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0.21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20.7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16.0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925.0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8445274"/>
                  </a:ext>
                </a:extLst>
              </a:tr>
              <a:tr h="1053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1952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0.23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22.6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14.8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1015.9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6295188"/>
                  </a:ext>
                </a:extLst>
              </a:tr>
              <a:tr h="1053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8722343"/>
                  </a:ext>
                </a:extLst>
              </a:tr>
              <a:tr h="1053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3761122"/>
                  </a:ext>
                </a:extLst>
              </a:tr>
              <a:tr h="1053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0971298"/>
                  </a:ext>
                </a:extLst>
              </a:tr>
              <a:tr h="1053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1986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3.35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58.1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18.9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4281.6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2562168"/>
                  </a:ext>
                </a:extLst>
              </a:tr>
              <a:tr h="1053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1987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3.35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58.2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16.8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4496.7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9667665"/>
                  </a:ext>
                </a:extLst>
              </a:tr>
            </a:tbl>
          </a:graphicData>
        </a:graphic>
      </p:graphicFrame>
      <p:pic>
        <p:nvPicPr>
          <p:cNvPr id="4" name="Content Placeholder 3" descr="A screenshot of the table. Callouts point out the meaning of the column headers as follows: &quot;avgmin&quot; stands for the average minimum wage for the given year and the value 0.23 for observation 3 is circled; &quot;avgcov&quot; stands for the average coverage rate and the value 22.6 for observation 3 is circled; &quot;prunemp&quot; stands for the unemployment rate and the value 14.8 for observation 3 is circled; and &quot;prgnp&quot; stands for gross national product and the value 1015.9 for observation 3 is circled.">
            <a:extLst>
              <a:ext uri="{FF2B5EF4-FFF2-40B4-BE49-F238E27FC236}">
                <a16:creationId xmlns:a16="http://schemas.microsoft.com/office/drawing/2014/main" id="{2E8208A0-A44D-4859-B80D-A98DB0965EC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t="9518"/>
          <a:stretch/>
        </p:blipFill>
        <p:spPr>
          <a:xfrm>
            <a:off x="1902475" y="2331293"/>
            <a:ext cx="8790925" cy="3770939"/>
          </a:xfrm>
          <a:prstGeom prst="rect">
            <a:avLst/>
          </a:prstGeom>
        </p:spPr>
      </p:pic>
      <p:sp>
        <p:nvSpPr>
          <p:cNvPr id="31746" name="Rectangle 3">
            <a:extLst>
              <a:ext uri="{FF2B5EF4-FFF2-40B4-BE49-F238E27FC236}">
                <a16:creationId xmlns:a16="http://schemas.microsoft.com/office/drawing/2014/main" id="{629FE7C7-9DBB-493A-A34E-B0F1CCF2B1C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Table 1.3: Time series data on minimum wage, unemployment, and related data for Puerto Rico</a:t>
            </a:r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id="{A56DD393-D520-4A4B-8A50-314BC1B4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altLang="en-US" dirty="0"/>
              <a:t>The Nature of Econometrics and Economic Data </a:t>
            </a:r>
            <a:r>
              <a:rPr lang="de-DE" altLang="en-US" sz="1600" dirty="0"/>
              <a:t>(12 of 22)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en-US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Pooled cross sections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Two or more cross sections are combined in one data set.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Cross sections are drawn independently of each other.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Pooled cross sections are often used to evaluate policy changes.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Example:</a:t>
            </a:r>
          </a:p>
          <a:p>
            <a:pPr lvl="2">
              <a:spcAft>
                <a:spcPts val="600"/>
              </a:spcAft>
            </a:pPr>
            <a:r>
              <a:rPr lang="de-DE" altLang="en-US" sz="2400" dirty="0">
                <a:ea typeface="Arial" panose="020B0604020202020204" pitchFamily="34" charset="0"/>
                <a:cs typeface="Lucida Bright" panose="02040602050505020304" pitchFamily="18" charset="0"/>
              </a:rPr>
              <a:t>Evaluating effect of change in property taxes on house prices.</a:t>
            </a:r>
          </a:p>
          <a:p>
            <a:pPr lvl="2">
              <a:spcAft>
                <a:spcPts val="600"/>
              </a:spcAft>
            </a:pPr>
            <a:r>
              <a:rPr lang="de-DE" altLang="en-US" sz="2400" dirty="0">
                <a:ea typeface="Arial" panose="020B0604020202020204" pitchFamily="34" charset="0"/>
                <a:cs typeface="Lucida Bright" panose="02040602050505020304" pitchFamily="18" charset="0"/>
              </a:rPr>
              <a:t>Random sample of house prices for the year 1993.</a:t>
            </a:r>
          </a:p>
          <a:p>
            <a:pPr lvl="2">
              <a:spcAft>
                <a:spcPts val="600"/>
              </a:spcAft>
            </a:pPr>
            <a:r>
              <a:rPr lang="de-DE" altLang="en-US" sz="2400" dirty="0">
                <a:ea typeface="Arial" panose="020B0604020202020204" pitchFamily="34" charset="0"/>
                <a:cs typeface="Lucida Bright" panose="02040602050505020304" pitchFamily="18" charset="0"/>
              </a:rPr>
              <a:t>A new random sample of house prices for the year 1995.</a:t>
            </a:r>
          </a:p>
          <a:p>
            <a:pPr lvl="2">
              <a:spcAft>
                <a:spcPts val="600"/>
              </a:spcAft>
            </a:pPr>
            <a:r>
              <a:rPr lang="de-DE" altLang="en-US" sz="2400" dirty="0">
                <a:ea typeface="Arial" panose="020B0604020202020204" pitchFamily="34" charset="0"/>
                <a:cs typeface="Lucida Bright" panose="02040602050505020304" pitchFamily="18" charset="0"/>
              </a:rPr>
              <a:t>Compare before/after (1993: before reform, 1995: after reform).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The Nature of Econometrics and Economic Data </a:t>
            </a:r>
            <a:r>
              <a:rPr lang="de-DE" altLang="en-US" sz="1600" dirty="0"/>
              <a:t>(13 of 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549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EA314C3-C98F-47AD-81A1-16943772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</p:spPr>
        <p:txBody>
          <a:bodyPr/>
          <a:lstStyle/>
          <a:p>
            <a:pPr lvl="0"/>
            <a:fld id="{949EBC64-41CB-41B8-B6DF-9B1367312BD4}" type="slidenum">
              <a:rPr lang="en-US" noProof="0" smtClean="0"/>
              <a:pPr lvl="0"/>
              <a:t>15</a:t>
            </a:fld>
            <a:endParaRPr lang="en-US" noProof="0"/>
          </a:p>
        </p:txBody>
      </p:sp>
      <p:graphicFrame>
        <p:nvGraphicFramePr>
          <p:cNvPr id="4" name="Content Placeholder 3" descr="A table with 7 columns and 15 rows. Column headers are obsno, year, hprice, proptax, sqrft, bdrms, and bthroms. Rows 5, 6, and 7 demonstrate a lapse in data between the third observation (row 4) and the 250th observation (row 8). Observations 251 through 253 are shown on rows 9 through 11, respectively. There is  another lapse in data between the 253rd observation (row 11) and the 520th observation (row 15).">
            <a:extLst>
              <a:ext uri="{FF2B5EF4-FFF2-40B4-BE49-F238E27FC236}">
                <a16:creationId xmlns:a16="http://schemas.microsoft.com/office/drawing/2014/main" id="{3E6A25C0-D412-4C7B-A679-34ACC6BF6A7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94392250"/>
              </p:ext>
            </p:extLst>
          </p:nvPr>
        </p:nvGraphicFramePr>
        <p:xfrm>
          <a:off x="2597331" y="2712713"/>
          <a:ext cx="5867400" cy="2122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4936566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06180511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47035857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09526295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54292324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24247273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110530423"/>
                    </a:ext>
                  </a:extLst>
                </a:gridCol>
              </a:tblGrid>
              <a:tr h="946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  <a:latin typeface="HelveticaNeueLTStd-Md"/>
                          <a:ea typeface="Calibri" panose="020F0502020204030204" pitchFamily="34" charset="0"/>
                          <a:cs typeface="HelveticaNeueLTStd-Md"/>
                        </a:rPr>
                        <a:t>obsno</a:t>
                      </a:r>
                      <a:r>
                        <a:rPr lang="en-US" sz="900" dirty="0">
                          <a:effectLst/>
                          <a:latin typeface="HelveticaNeueLTStd-Md"/>
                          <a:ea typeface="Calibri" panose="020F0502020204030204" pitchFamily="34" charset="0"/>
                          <a:cs typeface="HelveticaNeueLTStd-Md"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Md"/>
                          <a:ea typeface="Calibri" panose="020F0502020204030204" pitchFamily="34" charset="0"/>
                          <a:cs typeface="HelveticaNeueLTStd-Md"/>
                        </a:rPr>
                        <a:t>year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Md"/>
                          <a:ea typeface="Calibri" panose="020F0502020204030204" pitchFamily="34" charset="0"/>
                          <a:cs typeface="HelveticaNeueLTStd-Md"/>
                        </a:rPr>
                        <a:t>hprice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Md"/>
                          <a:ea typeface="Calibri" panose="020F0502020204030204" pitchFamily="34" charset="0"/>
                          <a:cs typeface="HelveticaNeueLTStd-Md"/>
                        </a:rPr>
                        <a:t>proptax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Md"/>
                          <a:ea typeface="Calibri" panose="020F0502020204030204" pitchFamily="34" charset="0"/>
                          <a:cs typeface="HelveticaNeueLTStd-Md"/>
                        </a:rPr>
                        <a:t>sqrft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Md"/>
                          <a:ea typeface="Calibri" panose="020F0502020204030204" pitchFamily="34" charset="0"/>
                          <a:cs typeface="HelveticaNeueLTStd-Md"/>
                        </a:rPr>
                        <a:t>bdrms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Md"/>
                          <a:ea typeface="Calibri" panose="020F0502020204030204" pitchFamily="34" charset="0"/>
                          <a:cs typeface="HelveticaNeueLTStd-Md"/>
                        </a:rPr>
                        <a:t>bthrms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2315687"/>
                  </a:ext>
                </a:extLst>
              </a:tr>
              <a:tr h="946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1993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85,500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42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1600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6855168"/>
                  </a:ext>
                </a:extLst>
              </a:tr>
              <a:tr h="946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1993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67,300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36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1440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8200309"/>
                  </a:ext>
                </a:extLst>
              </a:tr>
              <a:tr h="946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1993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134,000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38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2000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6872009"/>
                  </a:ext>
                </a:extLst>
              </a:tr>
              <a:tr h="946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2073797"/>
                  </a:ext>
                </a:extLst>
              </a:tr>
              <a:tr h="946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7382586"/>
                  </a:ext>
                </a:extLst>
              </a:tr>
              <a:tr h="946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1445823"/>
                  </a:ext>
                </a:extLst>
              </a:tr>
              <a:tr h="946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250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1993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243,600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41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2600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9633691"/>
                  </a:ext>
                </a:extLst>
              </a:tr>
              <a:tr h="946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251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1995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65,000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1250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6712459"/>
                  </a:ext>
                </a:extLst>
              </a:tr>
              <a:tr h="946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252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1995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182,400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20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2200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5043823"/>
                  </a:ext>
                </a:extLst>
              </a:tr>
              <a:tr h="946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253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1995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97,500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1540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5341476"/>
                  </a:ext>
                </a:extLst>
              </a:tr>
              <a:tr h="946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7480896"/>
                  </a:ext>
                </a:extLst>
              </a:tr>
              <a:tr h="946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3391034"/>
                  </a:ext>
                </a:extLst>
              </a:tr>
              <a:tr h="946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9366368"/>
                  </a:ext>
                </a:extLst>
              </a:tr>
              <a:tr h="946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520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1995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57,200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1100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8430995"/>
                  </a:ext>
                </a:extLst>
              </a:tr>
            </a:tbl>
          </a:graphicData>
        </a:graphic>
      </p:graphicFrame>
      <p:pic>
        <p:nvPicPr>
          <p:cNvPr id="5" name="Content Placeholder 4" descr="A screenshot of the table. Callouts point out the meaning of the column headers as follows: &quot;proptax&quot; stands for property tax and the value 36 for observation 2 is circled; &quot;sqrft&quot; stands for the size of the house in square feet and the value 2000 for observation 3 is circled; &quot;bdrms&quot; stands for the number of bedrooms and the value 4 for observation 3 is circled; and &quot;bthrms&quot; stands for the number of bathrooms and the value 2.5 for observation 3 is circled. There are 520 observations (rows) in the table, although they are not all shown. Observations 1 through 250 are &quot;before reform&quot; and observations 251 through 520 are &quot;after reform&quot;.">
            <a:extLst>
              <a:ext uri="{FF2B5EF4-FFF2-40B4-BE49-F238E27FC236}">
                <a16:creationId xmlns:a16="http://schemas.microsoft.com/office/drawing/2014/main" id="{4CFF8EC7-DAF6-4F3D-AC76-045196F20C0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109651" y="1848154"/>
            <a:ext cx="8780599" cy="4240405"/>
          </a:xfrm>
          <a:prstGeom prst="rect">
            <a:avLst/>
          </a:prstGeom>
        </p:spPr>
      </p:pic>
      <p:sp>
        <p:nvSpPr>
          <p:cNvPr id="35842" name="Rectangle 3">
            <a:extLst>
              <a:ext uri="{FF2B5EF4-FFF2-40B4-BE49-F238E27FC236}">
                <a16:creationId xmlns:a16="http://schemas.microsoft.com/office/drawing/2014/main" id="{908DC2E9-EA64-4D0C-856A-0AF25772CF0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38200" y="1456029"/>
            <a:ext cx="10515600" cy="78425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Table 1.4: Pooled cross sections on two years of housing prices</a:t>
            </a:r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C64344C9-B3B1-4315-8116-84B0B7E8D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altLang="en-US" dirty="0"/>
              <a:t>The Nature of Econometrics and Economic Data </a:t>
            </a:r>
            <a:r>
              <a:rPr lang="de-DE" altLang="en-US" sz="1600" dirty="0"/>
              <a:t>(14 of 22)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16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en-US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Panel or longitudinal data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The same cross-sectional units are followed over time.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Panel data have a cross-sectional and a time series dimension.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Panel data can be used to account for time-invariant unobservables.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Panel data can be used to model lagged responses.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Example:</a:t>
            </a:r>
          </a:p>
          <a:p>
            <a:pPr lvl="2">
              <a:spcAft>
                <a:spcPts val="600"/>
              </a:spcAft>
            </a:pPr>
            <a:r>
              <a:rPr lang="de-DE" altLang="en-US" sz="2400" dirty="0">
                <a:ea typeface="Arial" panose="020B0604020202020204" pitchFamily="34" charset="0"/>
                <a:cs typeface="Lucida Bright" panose="02040602050505020304" pitchFamily="18" charset="0"/>
              </a:rPr>
              <a:t>City crime statistics; each city is observed in two years.</a:t>
            </a:r>
          </a:p>
          <a:p>
            <a:pPr lvl="2">
              <a:spcAft>
                <a:spcPts val="600"/>
              </a:spcAft>
            </a:pPr>
            <a:r>
              <a:rPr lang="de-DE" altLang="en-US" sz="2400" dirty="0">
                <a:ea typeface="Arial" panose="020B0604020202020204" pitchFamily="34" charset="0"/>
                <a:cs typeface="Lucida Bright" panose="02040602050505020304" pitchFamily="18" charset="0"/>
              </a:rPr>
              <a:t>Time-invariant unobserved city characteristics may be modeled.</a:t>
            </a:r>
          </a:p>
          <a:p>
            <a:pPr lvl="2">
              <a:spcAft>
                <a:spcPts val="600"/>
              </a:spcAft>
            </a:pPr>
            <a:r>
              <a:rPr lang="de-DE" altLang="en-US" sz="2400" dirty="0">
                <a:ea typeface="Arial" panose="020B0604020202020204" pitchFamily="34" charset="0"/>
                <a:cs typeface="Lucida Bright" panose="02040602050505020304" pitchFamily="18" charset="0"/>
              </a:rPr>
              <a:t>Effect of police on crime rates may exhibit time lag.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The Nature of Econometrics and Economic Data </a:t>
            </a:r>
            <a:r>
              <a:rPr lang="de-DE" altLang="en-US" sz="1600" dirty="0"/>
              <a:t>(15 of 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9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0E49B7D-06BB-4CAC-83AC-EC9FF241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</p:spPr>
        <p:txBody>
          <a:bodyPr/>
          <a:lstStyle/>
          <a:p>
            <a:pPr lvl="0"/>
            <a:fld id="{949EBC64-41CB-41B8-B6DF-9B1367312BD4}" type="slidenum">
              <a:rPr lang="en-US" noProof="0" smtClean="0"/>
              <a:pPr lvl="0"/>
              <a:t>17</a:t>
            </a:fld>
            <a:endParaRPr lang="en-US" noProof="0"/>
          </a:p>
        </p:txBody>
      </p:sp>
      <p:graphicFrame>
        <p:nvGraphicFramePr>
          <p:cNvPr id="5" name="Content Placeholder 4" descr="A table with 7 columns and 12 rows. Column headers are obsno, city, year, murders, population, unem, and police. Rows 6, 7, and 8 demonstrate a lapse in data between the fourth observation (row 5) and the 297th observation (row 9).">
            <a:extLst>
              <a:ext uri="{FF2B5EF4-FFF2-40B4-BE49-F238E27FC236}">
                <a16:creationId xmlns:a16="http://schemas.microsoft.com/office/drawing/2014/main" id="{0413A8D9-FA30-4039-B5DB-FB83400C6C7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80830604"/>
              </p:ext>
            </p:extLst>
          </p:nvPr>
        </p:nvGraphicFramePr>
        <p:xfrm>
          <a:off x="2468879" y="2535524"/>
          <a:ext cx="7254240" cy="2386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1268452143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988972251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926525186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5541643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394131920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77478126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073017202"/>
                    </a:ext>
                  </a:extLst>
                </a:gridCol>
              </a:tblGrid>
              <a:tr h="1989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HelveticaNeueLTStd-Md"/>
                          <a:ea typeface="Calibri" panose="020F0502020204030204" pitchFamily="34" charset="0"/>
                          <a:cs typeface="HelveticaNeueLTStd-Md"/>
                        </a:rPr>
                        <a:t>obsno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Md"/>
                          <a:ea typeface="Calibri" panose="020F0502020204030204" pitchFamily="34" charset="0"/>
                          <a:cs typeface="HelveticaNeueLTStd-Md"/>
                        </a:rPr>
                        <a:t>city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Md"/>
                          <a:ea typeface="Calibri" panose="020F0502020204030204" pitchFamily="34" charset="0"/>
                          <a:cs typeface="HelveticaNeueLTStd-Md"/>
                        </a:rPr>
                        <a:t>year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Md"/>
                          <a:ea typeface="Calibri" panose="020F0502020204030204" pitchFamily="34" charset="0"/>
                          <a:cs typeface="HelveticaNeueLTStd-Md"/>
                        </a:rPr>
                        <a:t>murders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Md"/>
                          <a:ea typeface="Calibri" panose="020F0502020204030204" pitchFamily="34" charset="0"/>
                          <a:cs typeface="HelveticaNeueLTStd-Md"/>
                        </a:rPr>
                        <a:t>population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Md"/>
                          <a:ea typeface="Calibri" panose="020F0502020204030204" pitchFamily="34" charset="0"/>
                          <a:cs typeface="HelveticaNeueLTStd-Md"/>
                        </a:rPr>
                        <a:t>unem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Md"/>
                          <a:ea typeface="Calibri" panose="020F0502020204030204" pitchFamily="34" charset="0"/>
                          <a:cs typeface="HelveticaNeueLTStd-Md"/>
                        </a:rPr>
                        <a:t>police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2948502"/>
                  </a:ext>
                </a:extLst>
              </a:tr>
              <a:tr h="1989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1986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350,000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8.7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440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5319957"/>
                  </a:ext>
                </a:extLst>
              </a:tr>
              <a:tr h="1989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1990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359,200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7.2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471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4047290"/>
                  </a:ext>
                </a:extLst>
              </a:tr>
              <a:tr h="1989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1986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64,300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5.4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775569"/>
                  </a:ext>
                </a:extLst>
              </a:tr>
              <a:tr h="1989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1990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65,100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5.5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1777838"/>
                  </a:ext>
                </a:extLst>
              </a:tr>
              <a:tr h="1989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7650723"/>
                  </a:ext>
                </a:extLst>
              </a:tr>
              <a:tr h="1989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5730131"/>
                  </a:ext>
                </a:extLst>
              </a:tr>
              <a:tr h="1989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085045"/>
                  </a:ext>
                </a:extLst>
              </a:tr>
              <a:tr h="1989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297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1986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260,700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9.6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286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8715045"/>
                  </a:ext>
                </a:extLst>
              </a:tr>
              <a:tr h="1989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298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1990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245,000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9.8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334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4615067"/>
                  </a:ext>
                </a:extLst>
              </a:tr>
              <a:tr h="1989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299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1986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543,000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4.3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520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7717759"/>
                  </a:ext>
                </a:extLst>
              </a:tr>
              <a:tr h="1989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300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1990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546,200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5.2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NeueLTStd-Cn"/>
                          <a:ea typeface="Calibri" panose="020F0502020204030204" pitchFamily="34" charset="0"/>
                          <a:cs typeface="HelveticaNeueLTStd-Cn"/>
                        </a:rPr>
                        <a:t>493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372168"/>
                  </a:ext>
                </a:extLst>
              </a:tr>
            </a:tbl>
          </a:graphicData>
        </a:graphic>
      </p:graphicFrame>
      <p:pic>
        <p:nvPicPr>
          <p:cNvPr id="4" name="Content Placeholder 3" descr="A screenshot of the table. The column headings are: observation number, city, year, murders, population, unemployment, and police. The entirety of rows 3 and 4 are boxed. A note says &quot;Each city has two time series observations&quot;. The following two data values are identified: The number of police in 1986 is 286 (observation 297). The number of police in 1990 is 334 (observation 298).">
            <a:extLst>
              <a:ext uri="{FF2B5EF4-FFF2-40B4-BE49-F238E27FC236}">
                <a16:creationId xmlns:a16="http://schemas.microsoft.com/office/drawing/2014/main" id="{3460A26A-076F-48A9-8E48-B76AB76DCA4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771650" y="1981200"/>
            <a:ext cx="10229850" cy="4196861"/>
          </a:xfrm>
          <a:prstGeom prst="rect">
            <a:avLst/>
          </a:prstGeom>
        </p:spPr>
      </p:pic>
      <p:sp>
        <p:nvSpPr>
          <p:cNvPr id="39939" name="Rectangle 3">
            <a:extLst>
              <a:ext uri="{FF2B5EF4-FFF2-40B4-BE49-F238E27FC236}">
                <a16:creationId xmlns:a16="http://schemas.microsoft.com/office/drawing/2014/main" id="{E9A4E855-5024-4CC1-8BE6-2606F8F9980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38200" y="1456029"/>
            <a:ext cx="10515600" cy="52517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Table 1.5: Two-year panel data set on city crime statistics</a:t>
            </a: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9D87D1CD-9445-4F4F-9695-4FA92B6C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altLang="en-US" dirty="0"/>
              <a:t>The Nature of Econometrics and Economic Data </a:t>
            </a:r>
            <a:r>
              <a:rPr lang="de-DE" altLang="en-US" sz="1600" dirty="0"/>
              <a:t>(16 of 22)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3600887"/>
            <a:ext cx="10515600" cy="2340589"/>
          </a:xfrm>
        </p:spPr>
        <p:txBody>
          <a:bodyPr/>
          <a:lstStyle/>
          <a:p>
            <a:pPr lvl="1">
              <a:spcAft>
                <a:spcPts val="600"/>
              </a:spcAft>
            </a:pPr>
            <a:r>
              <a:rPr lang="de-DE" altLang="en-US" sz="2600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Ceteris paribus: “other relevant factors being equal.</a:t>
            </a:r>
            <a:r>
              <a:rPr lang="en-US" sz="2600" dirty="0"/>
              <a:t>”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Most economic questions are ceteris paribus questions.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It is important to define which causal effect one is interested in.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It is useful to describe how an experiment would have to be designed to infer the causal effect in question</a:t>
            </a:r>
            <a:r>
              <a:rPr lang="en-US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.</a:t>
            </a:r>
            <a:endParaRPr lang="en-US" dirty="0"/>
          </a:p>
        </p:txBody>
      </p:sp>
      <p:pic>
        <p:nvPicPr>
          <p:cNvPr id="7" name="Picture 6" descr="Image of text.&#10;Definition of causal effect of x on y: &quot;How does variable x change if variable y is changed, but all other relevant factors are held constant?&quot;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802" y="2042934"/>
            <a:ext cx="5962405" cy="143268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6029"/>
            <a:ext cx="10515600" cy="498031"/>
          </a:xfrm>
        </p:spPr>
        <p:txBody>
          <a:bodyPr/>
          <a:lstStyle/>
          <a:p>
            <a:r>
              <a:rPr lang="de-DE" altLang="en-US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Causality and the notion of ceteris paribus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The Nature of Econometrics and Economic Data </a:t>
            </a:r>
            <a:r>
              <a:rPr lang="de-DE" altLang="en-US" sz="1600" dirty="0"/>
              <a:t>(17 of 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7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63039"/>
            <a:ext cx="10515600" cy="461208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altLang="en-US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Causal effect of fertilizer on crop yield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“By how much will the production of soybeans increase if one increases the amount of fertilizer applied to the ground.</a:t>
            </a:r>
            <a:r>
              <a:rPr lang="en-US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”</a:t>
            </a:r>
            <a:endParaRPr lang="de-DE" altLang="en-US" sz="2600" dirty="0">
              <a:ea typeface="Arial" panose="020B0604020202020204" pitchFamily="34" charset="0"/>
              <a:cs typeface="Lucida Bright" panose="02040602050505020304" pitchFamily="18" charset="0"/>
            </a:endParaRP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Implicit assumption: all other factors that influence crop yield such as quality of land, rainfall, presence of parasites, and so on are held fixed.</a:t>
            </a:r>
          </a:p>
          <a:p>
            <a:pPr>
              <a:spcAft>
                <a:spcPts val="600"/>
              </a:spcAft>
            </a:pPr>
            <a:endParaRPr lang="de-DE" altLang="en-US" dirty="0">
              <a:ea typeface="ＭＳ Ｐゴシック" panose="020B0600070205080204" pitchFamily="34" charset="-128"/>
              <a:cs typeface="Lucida Bright" panose="02040602050505020304" pitchFamily="18" charset="0"/>
            </a:endParaRPr>
          </a:p>
          <a:p>
            <a:pPr>
              <a:spcAft>
                <a:spcPts val="600"/>
              </a:spcAft>
            </a:pP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Experiment = Feasible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Choose several one-acre plots of land; randomly assign different amounts of fertilizer to the different plots; compare yields.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Experiment works because amount of fertilizer applied is unrelated to other factors influencing crop yields.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The Nature of Econometrics and Economic Data </a:t>
            </a:r>
            <a:r>
              <a:rPr lang="de-DE" altLang="en-US" sz="1600" dirty="0"/>
              <a:t>(18 of 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en-US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What is econometrics?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Econometrics is the use of statistical methods to analyze economic data.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Econometricians typically analyze nonexperimental data.</a:t>
            </a:r>
          </a:p>
          <a:p>
            <a:pPr>
              <a:spcAft>
                <a:spcPts val="600"/>
              </a:spcAft>
            </a:pPr>
            <a:r>
              <a:rPr lang="de-DE" altLang="en-US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Typical goals of econometric analysis: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Estimating relationships between economic variables.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Testing economic theories and hypotheses.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Evaluating and implementing government and business policy.</a:t>
            </a:r>
          </a:p>
          <a:p>
            <a:pPr>
              <a:spcAft>
                <a:spcPts val="600"/>
              </a:spcAft>
            </a:pPr>
            <a:r>
              <a:rPr lang="de-DE" altLang="en-US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Common applications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Forecasting macroeconomic variables (interest rates, inflation rates, GDP).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Forecasting non-macro variables (less </a:t>
            </a:r>
            <a:r>
              <a:rPr lang="de-DE" altLang="en-US" sz="2600">
                <a:ea typeface="Arial" panose="020B0604020202020204" pitchFamily="34" charset="0"/>
                <a:cs typeface="Lucida Bright" panose="02040602050505020304" pitchFamily="18" charset="0"/>
              </a:rPr>
              <a:t>visible).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The Nature of Econometrics and Economic Data </a:t>
            </a:r>
            <a:r>
              <a:rPr lang="de-DE" altLang="en-US" sz="1600" dirty="0"/>
              <a:t>(1 of 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276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20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de-DE" altLang="en-US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Measuring the return to education</a:t>
            </a:r>
          </a:p>
          <a:p>
            <a:pPr lvl="1">
              <a:spcBef>
                <a:spcPts val="600"/>
              </a:spcBef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“If a person is chosen from the population and given another year of education, by how much will his or her wage increase?</a:t>
            </a:r>
            <a:r>
              <a:rPr lang="en-US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”</a:t>
            </a:r>
            <a:endParaRPr lang="de-DE" altLang="en-US" sz="2600" dirty="0">
              <a:ea typeface="Arial" panose="020B0604020202020204" pitchFamily="34" charset="0"/>
              <a:cs typeface="Lucida Bright" panose="020406020505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Implicit assumption: all other factors that influence wages such as experience, family background, intelligence, and so on are held fixed.</a:t>
            </a:r>
          </a:p>
          <a:p>
            <a:pPr>
              <a:spcBef>
                <a:spcPts val="600"/>
              </a:spcBef>
            </a:pPr>
            <a:endParaRPr lang="de-DE" altLang="en-US" dirty="0">
              <a:ea typeface="ＭＳ Ｐゴシック" panose="020B0600070205080204" pitchFamily="34" charset="-128"/>
              <a:cs typeface="Lucida Bright" panose="02040602050505020304" pitchFamily="18" charset="0"/>
            </a:endParaRPr>
          </a:p>
          <a:p>
            <a:pPr>
              <a:spcBef>
                <a:spcPts val="600"/>
              </a:spcBef>
            </a:pP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Experiment ≠ Infeasable</a:t>
            </a:r>
          </a:p>
          <a:p>
            <a:pPr lvl="1">
              <a:spcBef>
                <a:spcPts val="600"/>
              </a:spcBef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Choose a group of people; randomly assign different amounts of education to them (infeasable!); compare wage outcomes.</a:t>
            </a:r>
          </a:p>
          <a:p>
            <a:pPr lvl="1">
              <a:spcBef>
                <a:spcPts val="600"/>
              </a:spcBef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Problem without random assignment, amount of education is related to other factors that influence wages (e.g. intelligence).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The Nature of Econometrics and Economic Data </a:t>
            </a:r>
            <a:r>
              <a:rPr lang="de-DE" altLang="en-US" sz="1600" dirty="0"/>
              <a:t>(19 of 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042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21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63039"/>
            <a:ext cx="10515600" cy="467471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altLang="en-US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Effect of law enforcement on city crime level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“If a city is randomly chosen and given ten additional police officers, by how much would its crime rate fall?</a:t>
            </a:r>
            <a:r>
              <a:rPr lang="en-US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”</a:t>
            </a:r>
            <a:endParaRPr lang="de-DE" altLang="en-US" sz="2600" dirty="0">
              <a:ea typeface="Arial" panose="020B0604020202020204" pitchFamily="34" charset="0"/>
              <a:cs typeface="Lucida Bright" panose="02040602050505020304" pitchFamily="18" charset="0"/>
            </a:endParaRPr>
          </a:p>
          <a:p>
            <a:pPr lvl="1"/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Alternatively: “If two cities are the same in all respects, except that city A has ten more police officers than city B, by how much would the two cities</a:t>
            </a:r>
            <a:r>
              <a:rPr lang="en-US" sz="2600" dirty="0"/>
              <a:t>’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crime rates differ?</a:t>
            </a:r>
            <a:r>
              <a:rPr lang="en-US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”</a:t>
            </a:r>
            <a:endParaRPr lang="de-DE" altLang="en-US" sz="2600" dirty="0">
              <a:ea typeface="Arial" panose="020B0604020202020204" pitchFamily="34" charset="0"/>
              <a:cs typeface="Lucida Bright" panose="02040602050505020304" pitchFamily="18" charset="0"/>
            </a:endParaRPr>
          </a:p>
          <a:p>
            <a:pPr>
              <a:spcBef>
                <a:spcPts val="600"/>
              </a:spcBef>
            </a:pP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Experiment ≠ Infeasable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Randomly assign number of police officers to a large number of cities (virtually impossible, as no two cities are alike in all respects except size of police force!).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More importantly, in reality, the number of police officers occurs contemoraneously with determination of crime rate.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The Nature of Econometrics and Economic Data </a:t>
            </a:r>
            <a:r>
              <a:rPr lang="de-DE" altLang="en-US" sz="1600" dirty="0"/>
              <a:t>(20 of 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778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22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en-US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Effect of the minimum wage on unemployment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“By how much (if at all) will unemployment increase if the minimum wage is increased by a certain amount (holding other things fixed)?</a:t>
            </a:r>
            <a:r>
              <a:rPr lang="en-US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”</a:t>
            </a:r>
          </a:p>
          <a:p>
            <a:pPr lvl="1">
              <a:spcAft>
                <a:spcPts val="600"/>
              </a:spcAft>
            </a:pPr>
            <a:endParaRPr lang="de-DE" altLang="en-US" sz="2600" dirty="0">
              <a:ea typeface="Arial" panose="020B0604020202020204" pitchFamily="34" charset="0"/>
              <a:cs typeface="Lucida Bright" panose="02040602050505020304" pitchFamily="18" charset="0"/>
            </a:endParaRPr>
          </a:p>
          <a:p>
            <a:pPr>
              <a:spcBef>
                <a:spcPts val="600"/>
              </a:spcBef>
            </a:pP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Experiment ≠ Infeasable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Government randomly chooses minimum wage each year and observes unemployment outcomes.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Experiment would theoretically work because level of minimum wage is unrelated to other factors determining unemployment.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In reality, the level of the minimum wage will depend on political and economic factors that also influence unemployment.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The Nature of Econometrics and Economic Data </a:t>
            </a:r>
            <a:r>
              <a:rPr lang="de-DE" altLang="en-US" sz="1600" dirty="0"/>
              <a:t>(21 of 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3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4778677"/>
            <a:ext cx="10515600" cy="1246341"/>
          </a:xfrm>
        </p:spPr>
        <p:txBody>
          <a:bodyPr/>
          <a:lstStyle/>
          <a:p>
            <a:pPr lvl="1"/>
            <a:r>
              <a:rPr lang="de-DE" altLang="en-US" dirty="0">
                <a:ea typeface="Arial" panose="020B0604020202020204" pitchFamily="34" charset="0"/>
                <a:cs typeface="Lucida Bright" panose="02040602050505020304" pitchFamily="18" charset="0"/>
              </a:rPr>
              <a:t>An implicaton is that the interest rate of a three-month T-bill should be equal to the expected interest rate for the first three months of a six-month T-bill; this can be tested using econometric methods.</a:t>
            </a:r>
            <a:endParaRPr lang="en-US" dirty="0"/>
          </a:p>
        </p:txBody>
      </p:sp>
      <p:pic>
        <p:nvPicPr>
          <p:cNvPr id="8" name="Picture 7" descr="Equation.&#10;(1 plus r sub lt) to the n power = (1 + r sub year 1 to the e power) times (1 + r sub year 2 to the e power) times, dot, dot, dot times (1 + r sub year n to the e power)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829" y="3583870"/>
            <a:ext cx="7175614" cy="79254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6029"/>
            <a:ext cx="10515600" cy="172558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Testing predictions of economic theories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Economic theories are not always stated in terms of causal effects.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For example, the expectations hypothesis states that long-term interest rates equal compounded expected short-term interest rates.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The Nature of Econometrics and Economic Data </a:t>
            </a:r>
            <a:r>
              <a:rPr lang="de-DE" altLang="en-US" sz="1600" dirty="0"/>
              <a:t>(22 of 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59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en-US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Steps in econometric analysis</a:t>
            </a:r>
          </a:p>
          <a:p>
            <a:pPr marL="225425" lvl="1" indent="0">
              <a:spcAft>
                <a:spcPts val="600"/>
              </a:spcAft>
              <a:buNone/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1) Economic model (this step is often skipped)</a:t>
            </a:r>
          </a:p>
          <a:p>
            <a:pPr marL="225425" lvl="1" indent="0">
              <a:spcAft>
                <a:spcPts val="600"/>
              </a:spcAft>
              <a:buNone/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2) Econometric model</a:t>
            </a:r>
          </a:p>
          <a:p>
            <a:pPr marL="225425" lvl="1" indent="0">
              <a:spcAft>
                <a:spcPts val="600"/>
              </a:spcAft>
              <a:buNone/>
            </a:pPr>
            <a:endParaRPr lang="de-DE" altLang="en-US" sz="2600" dirty="0">
              <a:ea typeface="Arial" panose="020B0604020202020204" pitchFamily="34" charset="0"/>
              <a:cs typeface="Lucida Bright" panose="02040602050505020304" pitchFamily="18" charset="0"/>
            </a:endParaRPr>
          </a:p>
          <a:p>
            <a:pPr>
              <a:spcAft>
                <a:spcPts val="600"/>
              </a:spcAft>
            </a:pPr>
            <a:r>
              <a:rPr lang="de-DE" altLang="en-US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Economic models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Maybe micro- or macromodels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Often use optimizing behaviour, equilibrium modeling, …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Establish relationships between economic variables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Examples: demand equations, pricing equations, 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The Nature of Econometrics and Economic Data </a:t>
            </a:r>
            <a:r>
              <a:rPr lang="de-DE" altLang="en-US" sz="1600" dirty="0"/>
              <a:t>(2 of 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0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5179899"/>
            <a:ext cx="10515600" cy="865301"/>
          </a:xfrm>
        </p:spPr>
        <p:txBody>
          <a:bodyPr/>
          <a:lstStyle/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Functional form of relationship not specified.</a:t>
            </a:r>
          </a:p>
          <a:p>
            <a:pPr lvl="1"/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Equation could have been postulated without economic modeling.</a:t>
            </a:r>
            <a:endParaRPr lang="en-US" dirty="0"/>
          </a:p>
        </p:txBody>
      </p:sp>
      <p:pic>
        <p:nvPicPr>
          <p:cNvPr id="7" name="Picture 6" descr="Image of an equation. y is a function of x sub 1 through x sub 7.  Y represents the number of hours spent in criminal activities. x sub 1 represents the wage of criminal activities. x sub 2 represents the wage for legal employment. x sub 3 represents other income. x sub 4 represents the probability of getting caught, x sub 5 represents the probability of conviction if caught, x sub 6 represents the expected sentence, and x sub 7 represents age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337" y="2322316"/>
            <a:ext cx="8455885" cy="293243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6029"/>
            <a:ext cx="10515600" cy="1063054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altLang="en-US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Economic model of crime (Becker (1968))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Derives equation for criminal activity based on utility maximization.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The Nature of Econometrics and Economic Data </a:t>
            </a:r>
            <a:r>
              <a:rPr lang="de-DE" altLang="en-US" sz="1600" dirty="0"/>
              <a:t>(3 of 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3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5475652"/>
            <a:ext cx="10515600" cy="524315"/>
          </a:xfrm>
        </p:spPr>
        <p:txBody>
          <a:bodyPr/>
          <a:lstStyle/>
          <a:p>
            <a:r>
              <a:rPr lang="de-DE" altLang="en-US" dirty="0">
                <a:ea typeface="Arial" panose="020B0604020202020204" pitchFamily="34" charset="0"/>
                <a:cs typeface="Lucida Bright" panose="02040602050505020304" pitchFamily="18" charset="0"/>
              </a:rPr>
              <a:t>Other factors may be relevant, but these are the most important.</a:t>
            </a:r>
            <a:endParaRPr lang="en-US" dirty="0"/>
          </a:p>
        </p:txBody>
      </p:sp>
      <p:pic>
        <p:nvPicPr>
          <p:cNvPr id="7" name="Picture 6" descr="Image of an equation where wage is a function of education, experience, and training. &quot;Wage&quot; refers to the hourly wage. &quot;Educ&quot; refers to the number of years of formal education. &quot;Exper&quot; refers to the years of workforce experience. &quot;Training&quot; refers to the number of weeks spent in job training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780" y="2834041"/>
            <a:ext cx="8346147" cy="258492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6028"/>
            <a:ext cx="10515600" cy="140306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altLang="en-US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Model of job training and worker productivity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What is the effect of additional training on worker productivity?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Formal economic theory not really needed to derive equation: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The Nature of Econometrics and Economic Data </a:t>
            </a:r>
            <a:r>
              <a:rPr lang="de-DE" altLang="en-US" sz="1600" dirty="0"/>
              <a:t>(4 of 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6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Image of an equation relating &quot;crime&quot; to the factors that influence the measure of criminal activity. &#10;Crime = Beta sub 0 + beta sub 1 times the wage for legal employment + beta sub 2 times &quot;other income&quot; + beta sub 3 times the frequency of prior arrests + beta sub 4 times the frequency of conviction + beta sub 5 times the average sentence length after conviction + beta sub 6 times age + &quot;u&quot; where &quot;u&quot; = the unobserved determinants of criminal activity, for example moral character, wage in criminal activity, and family background. All of these factors provide the measure of criminal activity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21" y="2818356"/>
            <a:ext cx="9004572" cy="330431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135531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altLang="en-US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Econometric model of criminal activity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The functional form has to be specified.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Variables may have to be approximated by other quantities.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The Nature of Econometrics and Economic Data </a:t>
            </a:r>
            <a:r>
              <a:rPr lang="de-DE" altLang="en-US" sz="1600" dirty="0"/>
              <a:t>(5 of 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12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4486096"/>
            <a:ext cx="10515600" cy="1639131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Most of econometrics deals with the specification of the error </a:t>
            </a:r>
            <a:r>
              <a:rPr lang="de-DE" altLang="en-US" i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u</a:t>
            </a: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. </a:t>
            </a:r>
          </a:p>
          <a:p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Econometric models may be used for hypothesis testing.</a:t>
            </a:r>
          </a:p>
          <a:p>
            <a:pPr lvl="1"/>
            <a:r>
              <a:rPr lang="en-US" dirty="0"/>
              <a:t>For example, the parameter </a:t>
            </a:r>
            <a:r>
              <a:rPr lang="el-GR" dirty="0"/>
              <a:t>β</a:t>
            </a:r>
            <a:r>
              <a:rPr lang="en-US" baseline="-25000" dirty="0"/>
              <a:t>3</a:t>
            </a:r>
            <a:r>
              <a:rPr lang="en-US" dirty="0"/>
              <a:t> represents the effect of training on wages.</a:t>
            </a:r>
          </a:p>
          <a:p>
            <a:pPr lvl="1"/>
            <a:r>
              <a:rPr lang="en-US" dirty="0"/>
              <a:t>How large is this effect? Is it different from zero?</a:t>
            </a:r>
          </a:p>
          <a:p>
            <a:pPr lvl="1"/>
            <a:endParaRPr lang="en-US" dirty="0"/>
          </a:p>
        </p:txBody>
      </p:sp>
      <p:pic>
        <p:nvPicPr>
          <p:cNvPr id="7" name="Picture 6" descr="Image of an equation: hourly wage = beta sub 0 + beta sub 1 times the number of years of formal education + beta sub 2 times the number of years of workforce experience + beta sub 3 times the number of weeks spent in job training + &quot;u&quot; where &quot;u&quot; = the unobserved determinants of the wage such as innate ability, quality of education, and family background. 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957" y="2040225"/>
            <a:ext cx="8017331" cy="234717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6029"/>
            <a:ext cx="10515600" cy="485505"/>
          </a:xfrm>
        </p:spPr>
        <p:txBody>
          <a:bodyPr/>
          <a:lstStyle/>
          <a:p>
            <a:r>
              <a:rPr lang="de-DE" altLang="en-US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Econometric model of job training and worker productivity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The Nature of Econometrics and Economic Data </a:t>
            </a:r>
            <a:r>
              <a:rPr lang="de-DE" altLang="en-US" sz="1600" dirty="0"/>
              <a:t>(6 of 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9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8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en-US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Econometric analysis requires data.</a:t>
            </a:r>
          </a:p>
          <a:p>
            <a:pPr>
              <a:spcAft>
                <a:spcPts val="600"/>
              </a:spcAft>
            </a:pP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There are several different kinds of economic data sets: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Cross-sectional data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Time series data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Pooled cross sections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Panel/Longitudinal data</a:t>
            </a:r>
          </a:p>
          <a:p>
            <a:pPr lvl="1">
              <a:spcAft>
                <a:spcPts val="600"/>
              </a:spcAft>
            </a:pPr>
            <a:endParaRPr lang="de-DE" altLang="en-US" sz="2600" dirty="0">
              <a:ea typeface="Arial" panose="020B0604020202020204" pitchFamily="34" charset="0"/>
              <a:cs typeface="Lucida Bright" panose="02040602050505020304" pitchFamily="18" charset="0"/>
            </a:endParaRPr>
          </a:p>
          <a:p>
            <a:pPr>
              <a:spcAft>
                <a:spcPts val="600"/>
              </a:spcAft>
            </a:pP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Econometric methods depend on the nature of the data used.</a:t>
            </a:r>
          </a:p>
          <a:p>
            <a:pPr lvl="1"/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Use of inappropriate methods may lead to misleading results.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The Nature of Econometrics and Economic Data </a:t>
            </a:r>
            <a:r>
              <a:rPr lang="de-DE" altLang="en-US" sz="1600" dirty="0"/>
              <a:t>(7 of 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706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en-US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Cross-sectional data sets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These may include samples of individuals, households, firms, cities, states, countries, or other units of interest at a given point of time or in a given period.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Cross-sectional observations are more or less independent.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An example is pure random sampling from a population.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Sometimes pure random sampling is violated, for example, people refuse to respond in surveys, or sampling may be characterized by clustering.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Cross-sectional data is typically encountered in applied microeconomics.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The Nature of Econometrics and Economic Data </a:t>
            </a:r>
            <a:r>
              <a:rPr lang="de-DE" altLang="en-US" sz="1600" dirty="0"/>
              <a:t>(8 of 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473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11289</TotalTime>
  <Words>1932</Words>
  <Application>Microsoft Office PowerPoint</Application>
  <PresentationFormat>Widescreen</PresentationFormat>
  <Paragraphs>524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HelveticaNeueLTStd-Cn</vt:lpstr>
      <vt:lpstr>HelveticaNeueLTStd-Md</vt:lpstr>
      <vt:lpstr>Tahoma</vt:lpstr>
      <vt:lpstr>Office Theme</vt:lpstr>
      <vt:lpstr>Chapter 1</vt:lpstr>
      <vt:lpstr>The Nature of Econometrics and Economic Data (1 of 22)</vt:lpstr>
      <vt:lpstr>The Nature of Econometrics and Economic Data (2 of 22)</vt:lpstr>
      <vt:lpstr>The Nature of Econometrics and Economic Data (3 of 22)</vt:lpstr>
      <vt:lpstr>The Nature of Econometrics and Economic Data (4 of 22)</vt:lpstr>
      <vt:lpstr>The Nature of Econometrics and Economic Data (5 of 22)</vt:lpstr>
      <vt:lpstr>The Nature of Econometrics and Economic Data (6 of 22)</vt:lpstr>
      <vt:lpstr>The Nature of Econometrics and Economic Data (7 of 22)</vt:lpstr>
      <vt:lpstr>The Nature of Econometrics and Economic Data (8 of 22)</vt:lpstr>
      <vt:lpstr>The Nature of Econometrics and Economic Data (9 of 22)</vt:lpstr>
      <vt:lpstr>The Nature of Econometrics and Economic Data (10 of 22)</vt:lpstr>
      <vt:lpstr>The Nature of Econometrics and Economic Data (11 of 22)</vt:lpstr>
      <vt:lpstr>The Nature of Econometrics and Economic Data (12 of 22)</vt:lpstr>
      <vt:lpstr>The Nature of Econometrics and Economic Data (13 of 22)</vt:lpstr>
      <vt:lpstr>The Nature of Econometrics and Economic Data (14 of 22)</vt:lpstr>
      <vt:lpstr>The Nature of Econometrics and Economic Data (15 of 22)</vt:lpstr>
      <vt:lpstr>The Nature of Econometrics and Economic Data (16 of 22)</vt:lpstr>
      <vt:lpstr>The Nature of Econometrics and Economic Data (17 of 22)</vt:lpstr>
      <vt:lpstr>The Nature of Econometrics and Economic Data (18 of 22)</vt:lpstr>
      <vt:lpstr>The Nature of Econometrics and Economic Data (19 of 22)</vt:lpstr>
      <vt:lpstr>The Nature of Econometrics and Economic Data (20 of 22)</vt:lpstr>
      <vt:lpstr>The Nature of Econometrics and Economic Data (21 of 22)</vt:lpstr>
      <vt:lpstr>The Nature of Econometrics and Economic Data (22 of 22)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Foltz, Brandon C</dc:creator>
  <cp:lastModifiedBy>Verma, Anita</cp:lastModifiedBy>
  <cp:revision>205</cp:revision>
  <dcterms:created xsi:type="dcterms:W3CDTF">2015-06-17T14:10:03Z</dcterms:created>
  <dcterms:modified xsi:type="dcterms:W3CDTF">2019-04-02T19:14:06Z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