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2"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86" autoAdjust="0"/>
    <p:restoredTop sz="96837" autoAdjust="0"/>
  </p:normalViewPr>
  <p:slideViewPr>
    <p:cSldViewPr snapToGrid="0">
      <p:cViewPr varScale="1">
        <p:scale>
          <a:sx n="111" d="100"/>
          <a:sy n="111" d="100"/>
        </p:scale>
        <p:origin x="108" y="456"/>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dirty="0"/>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83C1DF-5E15-4B5F-BDE0-920118E0A9B4}" type="slidenum">
              <a:rPr lang="en-US" smtClean="0"/>
              <a:t>3</a:t>
            </a:fld>
            <a:endParaRPr lang="en-US" dirty="0"/>
          </a:p>
        </p:txBody>
      </p:sp>
    </p:spTree>
    <p:extLst>
      <p:ext uri="{BB962C8B-B14F-4D97-AF65-F5344CB8AC3E}">
        <p14:creationId xmlns:p14="http://schemas.microsoft.com/office/powerpoint/2010/main" val="80018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83C1DF-5E15-4B5F-BDE0-920118E0A9B4}" type="slidenum">
              <a:rPr lang="en-US" smtClean="0"/>
              <a:t>4</a:t>
            </a:fld>
            <a:endParaRPr lang="en-US" dirty="0"/>
          </a:p>
        </p:txBody>
      </p:sp>
    </p:spTree>
    <p:extLst>
      <p:ext uri="{BB962C8B-B14F-4D97-AF65-F5344CB8AC3E}">
        <p14:creationId xmlns:p14="http://schemas.microsoft.com/office/powerpoint/2010/main" val="1087377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83C1DF-5E15-4B5F-BDE0-920118E0A9B4}" type="slidenum">
              <a:rPr lang="en-US" smtClean="0"/>
              <a:t>10</a:t>
            </a:fld>
            <a:endParaRPr lang="en-US" dirty="0"/>
          </a:p>
        </p:txBody>
      </p:sp>
    </p:spTree>
    <p:extLst>
      <p:ext uri="{BB962C8B-B14F-4D97-AF65-F5344CB8AC3E}">
        <p14:creationId xmlns:p14="http://schemas.microsoft.com/office/powerpoint/2010/main" val="385683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83C1DF-5E15-4B5F-BDE0-920118E0A9B4}" type="slidenum">
              <a:rPr lang="en-US" smtClean="0"/>
              <a:t>14</a:t>
            </a:fld>
            <a:endParaRPr lang="en-US" dirty="0"/>
          </a:p>
        </p:txBody>
      </p:sp>
    </p:spTree>
    <p:extLst>
      <p:ext uri="{BB962C8B-B14F-4D97-AF65-F5344CB8AC3E}">
        <p14:creationId xmlns:p14="http://schemas.microsoft.com/office/powerpoint/2010/main" val="2329981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83C1DF-5E15-4B5F-BDE0-920118E0A9B4}" type="slidenum">
              <a:rPr lang="en-US" smtClean="0"/>
              <a:t>16</a:t>
            </a:fld>
            <a:endParaRPr lang="en-US" dirty="0"/>
          </a:p>
        </p:txBody>
      </p:sp>
    </p:spTree>
    <p:extLst>
      <p:ext uri="{BB962C8B-B14F-4D97-AF65-F5344CB8AC3E}">
        <p14:creationId xmlns:p14="http://schemas.microsoft.com/office/powerpoint/2010/main" val="3300703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83C1DF-5E15-4B5F-BDE0-920118E0A9B4}" type="slidenum">
              <a:rPr lang="en-US" smtClean="0"/>
              <a:t>23</a:t>
            </a:fld>
            <a:endParaRPr lang="en-US" dirty="0"/>
          </a:p>
        </p:txBody>
      </p:sp>
    </p:spTree>
    <p:extLst>
      <p:ext uri="{BB962C8B-B14F-4D97-AF65-F5344CB8AC3E}">
        <p14:creationId xmlns:p14="http://schemas.microsoft.com/office/powerpoint/2010/main" val="1364975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dirty="0"/>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dirty="0"/>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dirty="0"/>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p:txBody>
          <a:bodyPr>
            <a:noAutofit/>
          </a:bodyPr>
          <a:lstStyle/>
          <a:p>
            <a:r>
              <a:rPr lang="de-DE" altLang="en-US" sz="2600" dirty="0"/>
              <a:t>The Simple Regression Model</a:t>
            </a:r>
            <a:endParaRPr lang="en-US" sz="2600" dirty="0"/>
          </a:p>
        </p:txBody>
      </p:sp>
      <p:sp>
        <p:nvSpPr>
          <p:cNvPr id="4" name="Title 3"/>
          <p:cNvSpPr>
            <a:spLocks noGrp="1"/>
          </p:cNvSpPr>
          <p:nvPr>
            <p:ph type="ctrTitle"/>
          </p:nvPr>
        </p:nvSpPr>
        <p:spPr/>
        <p:txBody>
          <a:bodyPr/>
          <a:lstStyle/>
          <a:p>
            <a:r>
              <a:rPr lang="en-US"/>
              <a:t>Chapter 2</a:t>
            </a:r>
            <a:endParaRPr lang="en-US" dirty="0"/>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10</a:t>
            </a:fld>
            <a:endParaRPr lang="en-US" dirty="0"/>
          </a:p>
        </p:txBody>
      </p:sp>
      <p:pic>
        <p:nvPicPr>
          <p:cNvPr id="5" name="Picture 4" descr="A diagram depicting the process of fitting a regression line through a set of data using OLS. y is on the vertical axis and x is on the horizontal axis. A series of data points are plotted and the fitted regression line (denoted by y hat equal to beta hat sub zero plus beta hat sub one times x) is drawn to minimize the sum of the squared residuals. The residuals are defined as the difference between the actual values of y and predicted y hat as determined by the regression line. The regression line that minimizes the sum of squared errors is fitted to be centered between all of the data points so that we are making roughly equal errors in terms of over and underprediction."/>
          <p:cNvPicPr>
            <a:picLocks noChangeAspect="1"/>
          </p:cNvPicPr>
          <p:nvPr/>
        </p:nvPicPr>
        <p:blipFill>
          <a:blip r:embed="rId3"/>
          <a:stretch>
            <a:fillRect/>
          </a:stretch>
        </p:blipFill>
        <p:spPr>
          <a:xfrm>
            <a:off x="838200" y="2037419"/>
            <a:ext cx="10626143" cy="3937496"/>
          </a:xfrm>
          <a:prstGeom prst="rect">
            <a:avLst/>
          </a:prstGeom>
        </p:spPr>
      </p:pic>
      <p:sp>
        <p:nvSpPr>
          <p:cNvPr id="2" name="Content Placeholder 1"/>
          <p:cNvSpPr>
            <a:spLocks noGrp="1"/>
          </p:cNvSpPr>
          <p:nvPr>
            <p:ph idx="1"/>
          </p:nvPr>
        </p:nvSpPr>
        <p:spPr>
          <a:xfrm>
            <a:off x="838200" y="1463040"/>
            <a:ext cx="10515600" cy="478494"/>
          </a:xfrm>
        </p:spPr>
        <p:txBody>
          <a:bodyPr/>
          <a:lstStyle/>
          <a:p>
            <a:r>
              <a:rPr lang="en-US" b="1" dirty="0"/>
              <a:t>OLS fits as good as possible a regression line through the data points</a:t>
            </a:r>
          </a:p>
        </p:txBody>
      </p:sp>
      <p:sp>
        <p:nvSpPr>
          <p:cNvPr id="4" name="Title 3"/>
          <p:cNvSpPr>
            <a:spLocks noGrp="1"/>
          </p:cNvSpPr>
          <p:nvPr>
            <p:ph type="title"/>
          </p:nvPr>
        </p:nvSpPr>
        <p:spPr/>
        <p:txBody>
          <a:bodyPr/>
          <a:lstStyle/>
          <a:p>
            <a:r>
              <a:rPr lang="de-DE" altLang="en-US" dirty="0"/>
              <a:t>The Simple Regression Model </a:t>
            </a:r>
            <a:r>
              <a:rPr lang="de-DE" altLang="en-US" sz="1600" dirty="0"/>
              <a:t>(9 of 39)</a:t>
            </a:r>
            <a:endParaRPr lang="en-US" dirty="0"/>
          </a:p>
        </p:txBody>
      </p:sp>
    </p:spTree>
    <p:extLst>
      <p:ext uri="{BB962C8B-B14F-4D97-AF65-F5344CB8AC3E}">
        <p14:creationId xmlns:p14="http://schemas.microsoft.com/office/powerpoint/2010/main" val="369086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11</a:t>
            </a:fld>
            <a:endParaRPr lang="en-US" dirty="0"/>
          </a:p>
        </p:txBody>
      </p:sp>
      <p:sp>
        <p:nvSpPr>
          <p:cNvPr id="5" name="Content Placeholder 4"/>
          <p:cNvSpPr>
            <a:spLocks noGrp="1"/>
          </p:cNvSpPr>
          <p:nvPr>
            <p:ph sz="quarter" idx="13"/>
          </p:nvPr>
        </p:nvSpPr>
        <p:spPr>
          <a:xfrm>
            <a:off x="838199" y="5613006"/>
            <a:ext cx="10515600" cy="433361"/>
          </a:xfrm>
        </p:spPr>
        <p:txBody>
          <a:bodyPr/>
          <a:lstStyle/>
          <a:p>
            <a:r>
              <a:rPr lang="en-US" dirty="0"/>
              <a:t>Causal interpretation?</a:t>
            </a:r>
          </a:p>
        </p:txBody>
      </p:sp>
      <p:pic>
        <p:nvPicPr>
          <p:cNvPr id="8" name="Picture 7" descr="An equation in which predicted salary is equal to 963.191 plus 18.501 times roe. The intercept term is interpreted as a CEO salary of $963,191 when return on equity is equal to zero. For the slope term, a 1 percent increase in return on equity is predicted to increase CEO salary by $18,501."/>
          <p:cNvPicPr>
            <a:picLocks noChangeAspect="1"/>
          </p:cNvPicPr>
          <p:nvPr/>
        </p:nvPicPr>
        <p:blipFill>
          <a:blip r:embed="rId2"/>
          <a:stretch>
            <a:fillRect/>
          </a:stretch>
        </p:blipFill>
        <p:spPr>
          <a:xfrm>
            <a:off x="2861790" y="4191053"/>
            <a:ext cx="6468417" cy="1420491"/>
          </a:xfrm>
          <a:prstGeom prst="rect">
            <a:avLst/>
          </a:prstGeom>
        </p:spPr>
      </p:pic>
      <p:sp>
        <p:nvSpPr>
          <p:cNvPr id="4" name="Content Placeholder 3"/>
          <p:cNvSpPr>
            <a:spLocks noGrp="1"/>
          </p:cNvSpPr>
          <p:nvPr>
            <p:ph sz="half" idx="2"/>
          </p:nvPr>
        </p:nvSpPr>
        <p:spPr>
          <a:xfrm>
            <a:off x="838200" y="3728055"/>
            <a:ext cx="10515600" cy="499263"/>
          </a:xfrm>
        </p:spPr>
        <p:txBody>
          <a:bodyPr/>
          <a:lstStyle/>
          <a:p>
            <a:r>
              <a:rPr lang="en-US" dirty="0"/>
              <a:t>Fitted regression</a:t>
            </a:r>
          </a:p>
        </p:txBody>
      </p:sp>
      <p:pic>
        <p:nvPicPr>
          <p:cNvPr id="7" name="Picture 6" descr="An equation in which salary is equal to beta sub zero plus beta sub one time roe plus u. Salary is measured in thousands of dollars and roe is the average return on equity of a CEO's firm."/>
          <p:cNvPicPr>
            <a:picLocks noChangeAspect="1"/>
          </p:cNvPicPr>
          <p:nvPr/>
        </p:nvPicPr>
        <p:blipFill>
          <a:blip r:embed="rId3"/>
          <a:stretch>
            <a:fillRect/>
          </a:stretch>
        </p:blipFill>
        <p:spPr>
          <a:xfrm>
            <a:off x="1509262" y="2468340"/>
            <a:ext cx="6718374" cy="1097375"/>
          </a:xfrm>
          <a:prstGeom prst="rect">
            <a:avLst/>
          </a:prstGeom>
        </p:spPr>
      </p:pic>
      <p:sp>
        <p:nvSpPr>
          <p:cNvPr id="3" name="Content Placeholder 2"/>
          <p:cNvSpPr>
            <a:spLocks noGrp="1"/>
          </p:cNvSpPr>
          <p:nvPr>
            <p:ph sz="half" idx="1"/>
          </p:nvPr>
        </p:nvSpPr>
        <p:spPr>
          <a:xfrm>
            <a:off x="838200" y="1456029"/>
            <a:ext cx="10515600" cy="861286"/>
          </a:xfrm>
        </p:spPr>
        <p:txBody>
          <a:bodyPr/>
          <a:lstStyle/>
          <a:p>
            <a:r>
              <a:rPr lang="en-US" b="1" dirty="0"/>
              <a:t>Example of a simple regression</a:t>
            </a:r>
          </a:p>
          <a:p>
            <a:r>
              <a:rPr lang="en-US" dirty="0"/>
              <a:t>CEO salary and return on equity</a:t>
            </a:r>
          </a:p>
        </p:txBody>
      </p:sp>
      <p:sp>
        <p:nvSpPr>
          <p:cNvPr id="2" name="Title 1"/>
          <p:cNvSpPr>
            <a:spLocks noGrp="1"/>
          </p:cNvSpPr>
          <p:nvPr>
            <p:ph type="title"/>
          </p:nvPr>
        </p:nvSpPr>
        <p:spPr/>
        <p:txBody>
          <a:bodyPr/>
          <a:lstStyle/>
          <a:p>
            <a:r>
              <a:rPr lang="de-DE" altLang="en-US" dirty="0"/>
              <a:t>The Simple Regression Model </a:t>
            </a:r>
            <a:r>
              <a:rPr lang="de-DE" altLang="en-US" sz="1600" dirty="0"/>
              <a:t>(10 of 39)</a:t>
            </a:r>
            <a:endParaRPr lang="en-US" dirty="0"/>
          </a:p>
        </p:txBody>
      </p:sp>
    </p:spTree>
    <p:extLst>
      <p:ext uri="{BB962C8B-B14F-4D97-AF65-F5344CB8AC3E}">
        <p14:creationId xmlns:p14="http://schemas.microsoft.com/office/powerpoint/2010/main" val="52599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12</a:t>
            </a:fld>
            <a:endParaRPr lang="en-US" dirty="0"/>
          </a:p>
        </p:txBody>
      </p:sp>
      <p:pic>
        <p:nvPicPr>
          <p:cNvPr id="4" name="Picture 3" descr="A graph depicting the fitted regression line for CEO salary and the unkown population regression line. CEO salary is on the vertical axis and roe is on the horizontal axis. The fitted regression line has a vertical intercept at 963.191 and a slope of 18.501, corresponding to the estimates from the previous slide. The unknown population regression line is given as the expected value of salary given roe equal to beta sub zero plus beta sub one times roe. The difference between the fitted and population regression line is due to differences between the estimated and actual values of beta sub zero and beta sub one. In the diagram, the population regression line is drawn with a higher vertical intercept and a flatter slope. This suggests that we are underestimating beta sub zero and overestimating beta sub one in the fitted line."/>
          <p:cNvPicPr>
            <a:picLocks noChangeAspect="1"/>
          </p:cNvPicPr>
          <p:nvPr/>
        </p:nvPicPr>
        <p:blipFill>
          <a:blip r:embed="rId2"/>
          <a:stretch>
            <a:fillRect/>
          </a:stretch>
        </p:blipFill>
        <p:spPr>
          <a:xfrm>
            <a:off x="838200" y="1476779"/>
            <a:ext cx="10112316" cy="4585818"/>
          </a:xfrm>
          <a:prstGeom prst="rect">
            <a:avLst/>
          </a:prstGeom>
        </p:spPr>
      </p:pic>
      <p:sp>
        <p:nvSpPr>
          <p:cNvPr id="2" name="Title 1"/>
          <p:cNvSpPr>
            <a:spLocks noGrp="1"/>
          </p:cNvSpPr>
          <p:nvPr>
            <p:ph type="title"/>
          </p:nvPr>
        </p:nvSpPr>
        <p:spPr/>
        <p:txBody>
          <a:bodyPr/>
          <a:lstStyle/>
          <a:p>
            <a:r>
              <a:rPr lang="de-DE" altLang="en-US" dirty="0"/>
              <a:t>The Simple Regression Model </a:t>
            </a:r>
            <a:r>
              <a:rPr lang="de-DE" altLang="en-US" sz="1600" dirty="0"/>
              <a:t>(11 of 39)</a:t>
            </a:r>
            <a:endParaRPr lang="en-US" dirty="0"/>
          </a:p>
        </p:txBody>
      </p:sp>
    </p:spTree>
    <p:extLst>
      <p:ext uri="{BB962C8B-B14F-4D97-AF65-F5344CB8AC3E}">
        <p14:creationId xmlns:p14="http://schemas.microsoft.com/office/powerpoint/2010/main" val="332870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13</a:t>
            </a:fld>
            <a:endParaRPr lang="en-US" dirty="0"/>
          </a:p>
        </p:txBody>
      </p:sp>
      <p:sp>
        <p:nvSpPr>
          <p:cNvPr id="5" name="Content Placeholder 4"/>
          <p:cNvSpPr>
            <a:spLocks noGrp="1"/>
          </p:cNvSpPr>
          <p:nvPr>
            <p:ph sz="quarter" idx="13"/>
          </p:nvPr>
        </p:nvSpPr>
        <p:spPr>
          <a:xfrm>
            <a:off x="838199" y="5613006"/>
            <a:ext cx="10515600" cy="433361"/>
          </a:xfrm>
        </p:spPr>
        <p:txBody>
          <a:bodyPr/>
          <a:lstStyle/>
          <a:p>
            <a:r>
              <a:rPr lang="en-US" dirty="0"/>
              <a:t>Causal interpretation?</a:t>
            </a:r>
          </a:p>
        </p:txBody>
      </p:sp>
      <p:pic>
        <p:nvPicPr>
          <p:cNvPr id="10" name="Picture 9" descr="An equation in which predicted wage is equal to minus 0.90 plus 0.54 times educ. The coefficient on educ is interpreted as an additional year of education is associated with an increase in hourly wage of $0.54."/>
          <p:cNvPicPr>
            <a:picLocks noChangeAspect="1"/>
          </p:cNvPicPr>
          <p:nvPr/>
        </p:nvPicPr>
        <p:blipFill>
          <a:blip r:embed="rId2"/>
          <a:stretch>
            <a:fillRect/>
          </a:stretch>
        </p:blipFill>
        <p:spPr>
          <a:xfrm>
            <a:off x="2692090" y="4166374"/>
            <a:ext cx="8034220" cy="1700247"/>
          </a:xfrm>
          <a:prstGeom prst="rect">
            <a:avLst/>
          </a:prstGeom>
        </p:spPr>
      </p:pic>
      <p:sp>
        <p:nvSpPr>
          <p:cNvPr id="4" name="Content Placeholder 3"/>
          <p:cNvSpPr>
            <a:spLocks noGrp="1"/>
          </p:cNvSpPr>
          <p:nvPr>
            <p:ph sz="half" idx="2"/>
          </p:nvPr>
        </p:nvSpPr>
        <p:spPr>
          <a:xfrm>
            <a:off x="838200" y="3728055"/>
            <a:ext cx="10515600" cy="499263"/>
          </a:xfrm>
        </p:spPr>
        <p:txBody>
          <a:bodyPr/>
          <a:lstStyle/>
          <a:p>
            <a:r>
              <a:rPr lang="en-US" dirty="0"/>
              <a:t>Fitted regression</a:t>
            </a:r>
          </a:p>
        </p:txBody>
      </p:sp>
      <p:pic>
        <p:nvPicPr>
          <p:cNvPr id="9" name="Picture 8" descr="An equation in which wage is equal to beta sub zero plus beta sub one times educ plus u. Wage is the hourly wage in dollars and educ is years of education."/>
          <p:cNvPicPr>
            <a:picLocks noChangeAspect="1"/>
          </p:cNvPicPr>
          <p:nvPr/>
        </p:nvPicPr>
        <p:blipFill>
          <a:blip r:embed="rId3"/>
          <a:stretch>
            <a:fillRect/>
          </a:stretch>
        </p:blipFill>
        <p:spPr>
          <a:xfrm>
            <a:off x="1213185" y="2317315"/>
            <a:ext cx="5713708" cy="1313495"/>
          </a:xfrm>
          <a:prstGeom prst="rect">
            <a:avLst/>
          </a:prstGeom>
        </p:spPr>
      </p:pic>
      <p:sp>
        <p:nvSpPr>
          <p:cNvPr id="3" name="Content Placeholder 2"/>
          <p:cNvSpPr>
            <a:spLocks noGrp="1"/>
          </p:cNvSpPr>
          <p:nvPr>
            <p:ph sz="half" idx="1"/>
          </p:nvPr>
        </p:nvSpPr>
        <p:spPr>
          <a:xfrm>
            <a:off x="838200" y="1456029"/>
            <a:ext cx="10515600" cy="861286"/>
          </a:xfrm>
        </p:spPr>
        <p:txBody>
          <a:bodyPr/>
          <a:lstStyle/>
          <a:p>
            <a:r>
              <a:rPr lang="en-US" b="1" dirty="0"/>
              <a:t>Example of a simple regression</a:t>
            </a:r>
          </a:p>
          <a:p>
            <a:r>
              <a:rPr lang="en-US" dirty="0"/>
              <a:t>Wage and education</a:t>
            </a:r>
          </a:p>
        </p:txBody>
      </p:sp>
      <p:sp>
        <p:nvSpPr>
          <p:cNvPr id="2" name="Title 1"/>
          <p:cNvSpPr>
            <a:spLocks noGrp="1"/>
          </p:cNvSpPr>
          <p:nvPr>
            <p:ph type="title"/>
          </p:nvPr>
        </p:nvSpPr>
        <p:spPr/>
        <p:txBody>
          <a:bodyPr/>
          <a:lstStyle/>
          <a:p>
            <a:r>
              <a:rPr lang="de-DE" altLang="en-US" dirty="0"/>
              <a:t>The Simple Regression Model </a:t>
            </a:r>
            <a:r>
              <a:rPr lang="de-DE" altLang="en-US" sz="1600" dirty="0"/>
              <a:t>(12 of 39)</a:t>
            </a:r>
            <a:endParaRPr lang="en-US" dirty="0"/>
          </a:p>
        </p:txBody>
      </p:sp>
    </p:spTree>
    <p:extLst>
      <p:ext uri="{BB962C8B-B14F-4D97-AF65-F5344CB8AC3E}">
        <p14:creationId xmlns:p14="http://schemas.microsoft.com/office/powerpoint/2010/main" val="272899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14</a:t>
            </a:fld>
            <a:endParaRPr lang="en-US" dirty="0"/>
          </a:p>
        </p:txBody>
      </p:sp>
      <p:sp>
        <p:nvSpPr>
          <p:cNvPr id="5" name="Content Placeholder 4"/>
          <p:cNvSpPr>
            <a:spLocks noGrp="1"/>
          </p:cNvSpPr>
          <p:nvPr>
            <p:ph sz="quarter" idx="13"/>
          </p:nvPr>
        </p:nvSpPr>
        <p:spPr>
          <a:xfrm>
            <a:off x="838199" y="5613006"/>
            <a:ext cx="10515600" cy="433361"/>
          </a:xfrm>
        </p:spPr>
        <p:txBody>
          <a:bodyPr/>
          <a:lstStyle/>
          <a:p>
            <a:r>
              <a:rPr lang="en-US" dirty="0"/>
              <a:t>Causal interpretation?</a:t>
            </a:r>
          </a:p>
        </p:txBody>
      </p:sp>
      <p:pic>
        <p:nvPicPr>
          <p:cNvPr id="8" name="Picture 7" descr="An equation where predicted voteA is equal to 26.81 plus 0.464 times shareA. If candidate A has zero campaign expenditures, they are predicted to get 26.81% of the vote. For each percentage point increase in the share of total spending, candidate A's vote share is predicted to rise by 0.464 percentage points."/>
          <p:cNvPicPr>
            <a:picLocks noChangeAspect="1"/>
          </p:cNvPicPr>
          <p:nvPr/>
        </p:nvPicPr>
        <p:blipFill>
          <a:blip r:embed="rId3"/>
          <a:stretch>
            <a:fillRect/>
          </a:stretch>
        </p:blipFill>
        <p:spPr>
          <a:xfrm>
            <a:off x="2271631" y="4247153"/>
            <a:ext cx="7163116" cy="1715564"/>
          </a:xfrm>
          <a:prstGeom prst="rect">
            <a:avLst/>
          </a:prstGeom>
        </p:spPr>
      </p:pic>
      <p:sp>
        <p:nvSpPr>
          <p:cNvPr id="4" name="Content Placeholder 3"/>
          <p:cNvSpPr>
            <a:spLocks noGrp="1"/>
          </p:cNvSpPr>
          <p:nvPr>
            <p:ph sz="half" idx="2"/>
          </p:nvPr>
        </p:nvSpPr>
        <p:spPr>
          <a:xfrm>
            <a:off x="838200" y="3728055"/>
            <a:ext cx="10515600" cy="499263"/>
          </a:xfrm>
        </p:spPr>
        <p:txBody>
          <a:bodyPr/>
          <a:lstStyle/>
          <a:p>
            <a:r>
              <a:rPr lang="en-US" dirty="0"/>
              <a:t>Fitted regression</a:t>
            </a:r>
          </a:p>
        </p:txBody>
      </p:sp>
      <p:pic>
        <p:nvPicPr>
          <p:cNvPr id="7" name="Picture 6" descr="An equation in which voteA equals beta sub zero plus beta sub on times shareA plus u. VoteA is the percentage of vote for candidate A and shareA is the percentage of total campaign expenditures by candiate A"/>
          <p:cNvPicPr>
            <a:picLocks noChangeAspect="1"/>
          </p:cNvPicPr>
          <p:nvPr/>
        </p:nvPicPr>
        <p:blipFill>
          <a:blip r:embed="rId4"/>
          <a:stretch>
            <a:fillRect/>
          </a:stretch>
        </p:blipFill>
        <p:spPr>
          <a:xfrm>
            <a:off x="1228819" y="2398692"/>
            <a:ext cx="7643218" cy="1158646"/>
          </a:xfrm>
          <a:prstGeom prst="rect">
            <a:avLst/>
          </a:prstGeom>
        </p:spPr>
      </p:pic>
      <p:sp>
        <p:nvSpPr>
          <p:cNvPr id="3" name="Content Placeholder 2"/>
          <p:cNvSpPr>
            <a:spLocks noGrp="1"/>
          </p:cNvSpPr>
          <p:nvPr>
            <p:ph sz="half" idx="1"/>
          </p:nvPr>
        </p:nvSpPr>
        <p:spPr>
          <a:xfrm>
            <a:off x="838200" y="1456029"/>
            <a:ext cx="10515600" cy="861286"/>
          </a:xfrm>
        </p:spPr>
        <p:txBody>
          <a:bodyPr/>
          <a:lstStyle/>
          <a:p>
            <a:r>
              <a:rPr lang="en-US" b="1" dirty="0"/>
              <a:t>Example of a simple regression</a:t>
            </a:r>
          </a:p>
          <a:p>
            <a:r>
              <a:rPr lang="en-US" dirty="0"/>
              <a:t>Voting outcomes and campaign expenditures (two parties)</a:t>
            </a:r>
          </a:p>
        </p:txBody>
      </p:sp>
      <p:sp>
        <p:nvSpPr>
          <p:cNvPr id="2" name="Title 1"/>
          <p:cNvSpPr>
            <a:spLocks noGrp="1"/>
          </p:cNvSpPr>
          <p:nvPr>
            <p:ph type="title"/>
          </p:nvPr>
        </p:nvSpPr>
        <p:spPr/>
        <p:txBody>
          <a:bodyPr/>
          <a:lstStyle/>
          <a:p>
            <a:r>
              <a:rPr lang="de-DE" altLang="en-US" dirty="0"/>
              <a:t>The Simple Regression Model </a:t>
            </a:r>
            <a:r>
              <a:rPr lang="de-DE" altLang="en-US" sz="1600" dirty="0"/>
              <a:t>(13 of 39)</a:t>
            </a:r>
            <a:endParaRPr lang="en-US" dirty="0"/>
          </a:p>
        </p:txBody>
      </p:sp>
    </p:spTree>
    <p:extLst>
      <p:ext uri="{BB962C8B-B14F-4D97-AF65-F5344CB8AC3E}">
        <p14:creationId xmlns:p14="http://schemas.microsoft.com/office/powerpoint/2010/main" val="157924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15</a:t>
            </a:fld>
            <a:endParaRPr lang="en-US" dirty="0"/>
          </a:p>
        </p:txBody>
      </p:sp>
      <p:pic>
        <p:nvPicPr>
          <p:cNvPr id="8" name="Picture 7" descr="Three algebraic properties from the OLS regression. The first states that the sum of the residuals defined as the sum from i equal to one through n of u hat sub i is equal to zero. In other words, the deviations from the regression line sum up to zero. The second is that the sum (from i equal to 1 through n) of x sub i times u hat sub i is equal to zero. This suggests that the covariance between residuals and regressors is also zero. Finally, y bar is equal to beta hat sub zero plus beta hat sub one times x bar. This means that the sample averages of y and x lie on the regression line."/>
          <p:cNvPicPr>
            <a:picLocks noChangeAspect="1"/>
          </p:cNvPicPr>
          <p:nvPr/>
        </p:nvPicPr>
        <p:blipFill>
          <a:blip r:embed="rId2"/>
          <a:stretch>
            <a:fillRect/>
          </a:stretch>
        </p:blipFill>
        <p:spPr>
          <a:xfrm>
            <a:off x="1105509" y="4334854"/>
            <a:ext cx="7919364" cy="1792111"/>
          </a:xfrm>
          <a:prstGeom prst="rect">
            <a:avLst/>
          </a:prstGeom>
        </p:spPr>
      </p:pic>
      <p:sp>
        <p:nvSpPr>
          <p:cNvPr id="4" name="Content Placeholder 3"/>
          <p:cNvSpPr>
            <a:spLocks noGrp="1"/>
          </p:cNvSpPr>
          <p:nvPr>
            <p:ph sz="half" idx="2"/>
          </p:nvPr>
        </p:nvSpPr>
        <p:spPr>
          <a:xfrm>
            <a:off x="838200" y="3864859"/>
            <a:ext cx="10515600" cy="499263"/>
          </a:xfrm>
        </p:spPr>
        <p:txBody>
          <a:bodyPr/>
          <a:lstStyle/>
          <a:p>
            <a:r>
              <a:rPr lang="de-DE" altLang="en-US" dirty="0">
                <a:ea typeface="ＭＳ Ｐゴシック" panose="020B0600070205080204" pitchFamily="34" charset="-128"/>
                <a:cs typeface="Lucida Bright" panose="02040602050505020304" pitchFamily="18" charset="0"/>
              </a:rPr>
              <a:t>Algebraic properties of OLS regression</a:t>
            </a:r>
            <a:endParaRPr lang="en-US" dirty="0"/>
          </a:p>
        </p:txBody>
      </p:sp>
      <p:pic>
        <p:nvPicPr>
          <p:cNvPr id="7" name="Picture 6" descr="Two equations. The first defines the fitted or predicted value y hat sub i equal to beta hat sub zero plus beta hat sub one times x. The second defines the residual as u hat sub i equal to y sub i minus y hat sub i."/>
          <p:cNvPicPr>
            <a:picLocks noChangeAspect="1"/>
          </p:cNvPicPr>
          <p:nvPr/>
        </p:nvPicPr>
        <p:blipFill>
          <a:blip r:embed="rId3"/>
          <a:stretch>
            <a:fillRect/>
          </a:stretch>
        </p:blipFill>
        <p:spPr>
          <a:xfrm>
            <a:off x="1105509" y="2372112"/>
            <a:ext cx="6840310" cy="1060122"/>
          </a:xfrm>
          <a:prstGeom prst="rect">
            <a:avLst/>
          </a:prstGeom>
        </p:spPr>
      </p:pic>
      <p:sp>
        <p:nvSpPr>
          <p:cNvPr id="3" name="Content Placeholder 2"/>
          <p:cNvSpPr>
            <a:spLocks noGrp="1"/>
          </p:cNvSpPr>
          <p:nvPr>
            <p:ph sz="half" idx="1"/>
          </p:nvPr>
        </p:nvSpPr>
        <p:spPr>
          <a:xfrm>
            <a:off x="838200" y="1456029"/>
            <a:ext cx="10515600" cy="873812"/>
          </a:xfrm>
        </p:spPr>
        <p:txBody>
          <a:bodyPr/>
          <a:lstStyle/>
          <a:p>
            <a:r>
              <a:rPr lang="de-DE" altLang="en-US" b="1" dirty="0">
                <a:ea typeface="ＭＳ Ｐゴシック" panose="020B0600070205080204" pitchFamily="34" charset="-128"/>
                <a:cs typeface="Lucida Bright" panose="02040602050505020304" pitchFamily="18" charset="0"/>
              </a:rPr>
              <a:t>Properties of OLS on any sample of data</a:t>
            </a:r>
          </a:p>
          <a:p>
            <a:r>
              <a:rPr lang="de-DE" altLang="en-US" dirty="0">
                <a:ea typeface="ＭＳ Ｐゴシック" panose="020B0600070205080204" pitchFamily="34" charset="-128"/>
                <a:cs typeface="Lucida Bright" panose="02040602050505020304" pitchFamily="18" charset="0"/>
              </a:rPr>
              <a:t>Fitted values and residuals</a:t>
            </a:r>
            <a:endParaRPr lang="en-US" dirty="0"/>
          </a:p>
        </p:txBody>
      </p:sp>
      <p:sp>
        <p:nvSpPr>
          <p:cNvPr id="2" name="Title 1"/>
          <p:cNvSpPr>
            <a:spLocks noGrp="1"/>
          </p:cNvSpPr>
          <p:nvPr>
            <p:ph type="title"/>
          </p:nvPr>
        </p:nvSpPr>
        <p:spPr/>
        <p:txBody>
          <a:bodyPr/>
          <a:lstStyle/>
          <a:p>
            <a:r>
              <a:rPr lang="de-DE" altLang="en-US" dirty="0"/>
              <a:t>The Simple Regression Model </a:t>
            </a:r>
            <a:r>
              <a:rPr lang="de-DE" altLang="en-US" sz="1600" dirty="0"/>
              <a:t>(14 of 39)</a:t>
            </a:r>
            <a:endParaRPr lang="en-US" dirty="0"/>
          </a:p>
        </p:txBody>
      </p:sp>
    </p:spTree>
    <p:extLst>
      <p:ext uri="{BB962C8B-B14F-4D97-AF65-F5344CB8AC3E}">
        <p14:creationId xmlns:p14="http://schemas.microsoft.com/office/powerpoint/2010/main" val="305549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16</a:t>
            </a:fld>
            <a:endParaRPr lang="en-US" dirty="0"/>
          </a:p>
        </p:txBody>
      </p:sp>
      <p:sp>
        <p:nvSpPr>
          <p:cNvPr id="8" name="Content Placeholder 7"/>
          <p:cNvSpPr>
            <a:spLocks noGrp="1"/>
          </p:cNvSpPr>
          <p:nvPr>
            <p:ph sz="half" idx="2"/>
          </p:nvPr>
        </p:nvSpPr>
        <p:spPr>
          <a:xfrm>
            <a:off x="7916451" y="1367155"/>
            <a:ext cx="3925864" cy="4572000"/>
          </a:xfrm>
        </p:spPr>
        <p:txBody>
          <a:bodyPr/>
          <a:lstStyle/>
          <a:p>
            <a:r>
              <a:rPr lang="en-US" sz="2400" dirty="0"/>
              <a:t>This table presents fitted values and residuals for 15 CEOs. </a:t>
            </a:r>
          </a:p>
          <a:p>
            <a:endParaRPr lang="en-US" sz="2400" dirty="0"/>
          </a:p>
          <a:p>
            <a:r>
              <a:rPr lang="en-US" sz="2400" dirty="0"/>
              <a:t>For example, the 12</a:t>
            </a:r>
            <a:r>
              <a:rPr lang="en-US" sz="2400" baseline="30000" dirty="0"/>
              <a:t>th</a:t>
            </a:r>
            <a:r>
              <a:rPr lang="en-US" sz="2400" dirty="0"/>
              <a:t> CEO’s predicted salary is $526,023 higher than their actual salary.</a:t>
            </a:r>
          </a:p>
          <a:p>
            <a:endParaRPr lang="en-US" sz="2400" dirty="0"/>
          </a:p>
          <a:p>
            <a:r>
              <a:rPr lang="en-US" sz="2400" dirty="0"/>
              <a:t>By contrast the 5</a:t>
            </a:r>
            <a:r>
              <a:rPr lang="en-US" sz="2400" baseline="30000" dirty="0"/>
              <a:t>th</a:t>
            </a:r>
            <a:r>
              <a:rPr lang="en-US" sz="2400" dirty="0"/>
              <a:t> CEO’s predicted salary is $149,493 lower than their actual salary.</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458140038"/>
              </p:ext>
            </p:extLst>
          </p:nvPr>
        </p:nvGraphicFramePr>
        <p:xfrm>
          <a:off x="349683" y="1225681"/>
          <a:ext cx="7078250" cy="4876800"/>
        </p:xfrm>
        <a:graphic>
          <a:graphicData uri="http://schemas.openxmlformats.org/drawingml/2006/table">
            <a:tbl>
              <a:tblPr firstRow="1" bandRow="1">
                <a:tableStyleId>{6E25E649-3F16-4E02-A733-19D2CDBF48F0}</a:tableStyleId>
              </a:tblPr>
              <a:tblGrid>
                <a:gridCol w="1415650">
                  <a:extLst>
                    <a:ext uri="{9D8B030D-6E8A-4147-A177-3AD203B41FA5}">
                      <a16:colId xmlns:a16="http://schemas.microsoft.com/office/drawing/2014/main" val="3005450643"/>
                    </a:ext>
                  </a:extLst>
                </a:gridCol>
                <a:gridCol w="1415650">
                  <a:extLst>
                    <a:ext uri="{9D8B030D-6E8A-4147-A177-3AD203B41FA5}">
                      <a16:colId xmlns:a16="http://schemas.microsoft.com/office/drawing/2014/main" val="3164734772"/>
                    </a:ext>
                  </a:extLst>
                </a:gridCol>
                <a:gridCol w="1415650">
                  <a:extLst>
                    <a:ext uri="{9D8B030D-6E8A-4147-A177-3AD203B41FA5}">
                      <a16:colId xmlns:a16="http://schemas.microsoft.com/office/drawing/2014/main" val="3161833410"/>
                    </a:ext>
                  </a:extLst>
                </a:gridCol>
                <a:gridCol w="1415650">
                  <a:extLst>
                    <a:ext uri="{9D8B030D-6E8A-4147-A177-3AD203B41FA5}">
                      <a16:colId xmlns:a16="http://schemas.microsoft.com/office/drawing/2014/main" val="3294514357"/>
                    </a:ext>
                  </a:extLst>
                </a:gridCol>
                <a:gridCol w="1415650">
                  <a:extLst>
                    <a:ext uri="{9D8B030D-6E8A-4147-A177-3AD203B41FA5}">
                      <a16:colId xmlns:a16="http://schemas.microsoft.com/office/drawing/2014/main" val="1120053452"/>
                    </a:ext>
                  </a:extLst>
                </a:gridCol>
              </a:tblGrid>
              <a:tr h="269426">
                <a:tc>
                  <a:txBody>
                    <a:bodyPr/>
                    <a:lstStyle/>
                    <a:p>
                      <a:pPr algn="ctr"/>
                      <a:r>
                        <a:rPr lang="en-US" sz="1400" dirty="0" err="1"/>
                        <a:t>obsno</a:t>
                      </a:r>
                      <a:endParaRPr lang="en-US" sz="1400" dirty="0"/>
                    </a:p>
                  </a:txBody>
                  <a:tcPr/>
                </a:tc>
                <a:tc>
                  <a:txBody>
                    <a:bodyPr/>
                    <a:lstStyle/>
                    <a:p>
                      <a:pPr algn="ctr"/>
                      <a:r>
                        <a:rPr lang="en-US" sz="1400" dirty="0"/>
                        <a:t>roe</a:t>
                      </a:r>
                    </a:p>
                  </a:txBody>
                  <a:tcPr/>
                </a:tc>
                <a:tc>
                  <a:txBody>
                    <a:bodyPr/>
                    <a:lstStyle/>
                    <a:p>
                      <a:pPr algn="ctr"/>
                      <a:r>
                        <a:rPr lang="en-US" sz="1400" dirty="0"/>
                        <a:t>salary</a:t>
                      </a:r>
                    </a:p>
                  </a:txBody>
                  <a:tcPr/>
                </a:tc>
                <a:tc>
                  <a:txBody>
                    <a:bodyPr/>
                    <a:lstStyle/>
                    <a:p>
                      <a:pPr algn="ctr"/>
                      <a:r>
                        <a:rPr lang="en-US" sz="1400" dirty="0" err="1"/>
                        <a:t>salaryhat</a:t>
                      </a:r>
                      <a:endParaRPr lang="en-US" sz="1400" dirty="0"/>
                    </a:p>
                  </a:txBody>
                  <a:tcPr/>
                </a:tc>
                <a:tc>
                  <a:txBody>
                    <a:bodyPr/>
                    <a:lstStyle/>
                    <a:p>
                      <a:pPr algn="ctr"/>
                      <a:r>
                        <a:rPr lang="en-US" sz="1400" dirty="0" err="1"/>
                        <a:t>uhat</a:t>
                      </a:r>
                      <a:endParaRPr lang="en-US" sz="1400" dirty="0"/>
                    </a:p>
                  </a:txBody>
                  <a:tcPr/>
                </a:tc>
                <a:extLst>
                  <a:ext uri="{0D108BD9-81ED-4DB2-BD59-A6C34878D82A}">
                    <a16:rowId xmlns:a16="http://schemas.microsoft.com/office/drawing/2014/main" val="4033809797"/>
                  </a:ext>
                </a:extLst>
              </a:tr>
              <a:tr h="269426">
                <a:tc>
                  <a:txBody>
                    <a:bodyPr/>
                    <a:lstStyle/>
                    <a:p>
                      <a:pPr algn="ctr"/>
                      <a:r>
                        <a:rPr lang="en-US" sz="1400" dirty="0"/>
                        <a:t>1</a:t>
                      </a:r>
                    </a:p>
                  </a:txBody>
                  <a:tcPr/>
                </a:tc>
                <a:tc>
                  <a:txBody>
                    <a:bodyPr/>
                    <a:lstStyle/>
                    <a:p>
                      <a:pPr algn="ctr"/>
                      <a:r>
                        <a:rPr lang="en-US" sz="1400" dirty="0"/>
                        <a:t>14.1</a:t>
                      </a:r>
                    </a:p>
                  </a:txBody>
                  <a:tcPr/>
                </a:tc>
                <a:tc>
                  <a:txBody>
                    <a:bodyPr/>
                    <a:lstStyle/>
                    <a:p>
                      <a:pPr algn="ctr"/>
                      <a:r>
                        <a:rPr lang="en-US" sz="1400" dirty="0"/>
                        <a:t>1095</a:t>
                      </a:r>
                    </a:p>
                  </a:txBody>
                  <a:tcPr/>
                </a:tc>
                <a:tc>
                  <a:txBody>
                    <a:bodyPr/>
                    <a:lstStyle/>
                    <a:p>
                      <a:pPr algn="ctr"/>
                      <a:r>
                        <a:rPr lang="en-US" sz="1400" dirty="0"/>
                        <a:t>1224.058</a:t>
                      </a:r>
                    </a:p>
                  </a:txBody>
                  <a:tcPr/>
                </a:tc>
                <a:tc>
                  <a:txBody>
                    <a:bodyPr/>
                    <a:lstStyle/>
                    <a:p>
                      <a:pPr algn="ctr"/>
                      <a:r>
                        <a:rPr lang="en-US" sz="1400" dirty="0"/>
                        <a:t>-129.058</a:t>
                      </a:r>
                    </a:p>
                  </a:txBody>
                  <a:tcPr/>
                </a:tc>
                <a:extLst>
                  <a:ext uri="{0D108BD9-81ED-4DB2-BD59-A6C34878D82A}">
                    <a16:rowId xmlns:a16="http://schemas.microsoft.com/office/drawing/2014/main" val="2003004823"/>
                  </a:ext>
                </a:extLst>
              </a:tr>
              <a:tr h="269426">
                <a:tc>
                  <a:txBody>
                    <a:bodyPr/>
                    <a:lstStyle/>
                    <a:p>
                      <a:pPr algn="ctr"/>
                      <a:r>
                        <a:rPr lang="en-US" sz="1400" dirty="0"/>
                        <a:t>2</a:t>
                      </a:r>
                    </a:p>
                  </a:txBody>
                  <a:tcPr/>
                </a:tc>
                <a:tc>
                  <a:txBody>
                    <a:bodyPr/>
                    <a:lstStyle/>
                    <a:p>
                      <a:pPr algn="ctr"/>
                      <a:r>
                        <a:rPr lang="en-US" sz="1400" dirty="0"/>
                        <a:t>10.9</a:t>
                      </a:r>
                    </a:p>
                  </a:txBody>
                  <a:tcPr/>
                </a:tc>
                <a:tc>
                  <a:txBody>
                    <a:bodyPr/>
                    <a:lstStyle/>
                    <a:p>
                      <a:pPr algn="ctr"/>
                      <a:r>
                        <a:rPr lang="en-US" sz="1400" dirty="0"/>
                        <a:t>1001</a:t>
                      </a:r>
                    </a:p>
                  </a:txBody>
                  <a:tcPr/>
                </a:tc>
                <a:tc>
                  <a:txBody>
                    <a:bodyPr/>
                    <a:lstStyle/>
                    <a:p>
                      <a:pPr algn="ctr"/>
                      <a:r>
                        <a:rPr lang="en-US" sz="1400" dirty="0"/>
                        <a:t>1164.854</a:t>
                      </a:r>
                    </a:p>
                  </a:txBody>
                  <a:tcPr/>
                </a:tc>
                <a:tc>
                  <a:txBody>
                    <a:bodyPr/>
                    <a:lstStyle/>
                    <a:p>
                      <a:pPr algn="ctr"/>
                      <a:r>
                        <a:rPr lang="en-US" sz="1400" dirty="0"/>
                        <a:t>-163.854</a:t>
                      </a:r>
                    </a:p>
                  </a:txBody>
                  <a:tcPr/>
                </a:tc>
                <a:extLst>
                  <a:ext uri="{0D108BD9-81ED-4DB2-BD59-A6C34878D82A}">
                    <a16:rowId xmlns:a16="http://schemas.microsoft.com/office/drawing/2014/main" val="80762871"/>
                  </a:ext>
                </a:extLst>
              </a:tr>
              <a:tr h="269426">
                <a:tc>
                  <a:txBody>
                    <a:bodyPr/>
                    <a:lstStyle/>
                    <a:p>
                      <a:pPr algn="ctr"/>
                      <a:r>
                        <a:rPr lang="en-US" sz="1400" dirty="0"/>
                        <a:t>3</a:t>
                      </a:r>
                    </a:p>
                  </a:txBody>
                  <a:tcPr/>
                </a:tc>
                <a:tc>
                  <a:txBody>
                    <a:bodyPr/>
                    <a:lstStyle/>
                    <a:p>
                      <a:pPr algn="ctr"/>
                      <a:r>
                        <a:rPr lang="en-US" sz="1400" dirty="0"/>
                        <a:t>23.5</a:t>
                      </a:r>
                    </a:p>
                  </a:txBody>
                  <a:tcPr/>
                </a:tc>
                <a:tc>
                  <a:txBody>
                    <a:bodyPr/>
                    <a:lstStyle/>
                    <a:p>
                      <a:pPr algn="ctr"/>
                      <a:r>
                        <a:rPr lang="en-US" sz="1400" dirty="0"/>
                        <a:t>1122</a:t>
                      </a:r>
                    </a:p>
                  </a:txBody>
                  <a:tcPr/>
                </a:tc>
                <a:tc>
                  <a:txBody>
                    <a:bodyPr/>
                    <a:lstStyle/>
                    <a:p>
                      <a:pPr algn="ctr"/>
                      <a:r>
                        <a:rPr lang="en-US" sz="1400" dirty="0"/>
                        <a:t>1397.960</a:t>
                      </a:r>
                    </a:p>
                  </a:txBody>
                  <a:tcPr/>
                </a:tc>
                <a:tc>
                  <a:txBody>
                    <a:bodyPr/>
                    <a:lstStyle/>
                    <a:p>
                      <a:pPr algn="ctr"/>
                      <a:r>
                        <a:rPr lang="en-US" sz="1400" dirty="0"/>
                        <a:t>-275.969</a:t>
                      </a:r>
                    </a:p>
                  </a:txBody>
                  <a:tcPr/>
                </a:tc>
                <a:extLst>
                  <a:ext uri="{0D108BD9-81ED-4DB2-BD59-A6C34878D82A}">
                    <a16:rowId xmlns:a16="http://schemas.microsoft.com/office/drawing/2014/main" val="1218453266"/>
                  </a:ext>
                </a:extLst>
              </a:tr>
              <a:tr h="269426">
                <a:tc>
                  <a:txBody>
                    <a:bodyPr/>
                    <a:lstStyle/>
                    <a:p>
                      <a:pPr algn="ctr"/>
                      <a:r>
                        <a:rPr lang="en-US" sz="1400" dirty="0"/>
                        <a:t>4</a:t>
                      </a:r>
                    </a:p>
                  </a:txBody>
                  <a:tcPr/>
                </a:tc>
                <a:tc>
                  <a:txBody>
                    <a:bodyPr/>
                    <a:lstStyle/>
                    <a:p>
                      <a:pPr algn="ctr"/>
                      <a:r>
                        <a:rPr lang="en-US" sz="1400" dirty="0"/>
                        <a:t>5.9</a:t>
                      </a:r>
                    </a:p>
                  </a:txBody>
                  <a:tcPr/>
                </a:tc>
                <a:tc>
                  <a:txBody>
                    <a:bodyPr/>
                    <a:lstStyle/>
                    <a:p>
                      <a:pPr algn="ctr"/>
                      <a:r>
                        <a:rPr lang="en-US" sz="1400" dirty="0"/>
                        <a:t>578</a:t>
                      </a:r>
                    </a:p>
                  </a:txBody>
                  <a:tcPr/>
                </a:tc>
                <a:tc>
                  <a:txBody>
                    <a:bodyPr/>
                    <a:lstStyle/>
                    <a:p>
                      <a:pPr algn="ctr"/>
                      <a:r>
                        <a:rPr lang="en-US" sz="1400" dirty="0"/>
                        <a:t>1072.348</a:t>
                      </a:r>
                    </a:p>
                  </a:txBody>
                  <a:tcPr/>
                </a:tc>
                <a:tc>
                  <a:txBody>
                    <a:bodyPr/>
                    <a:lstStyle/>
                    <a:p>
                      <a:pPr algn="ctr"/>
                      <a:r>
                        <a:rPr lang="en-US" sz="1400" dirty="0"/>
                        <a:t>-494.348</a:t>
                      </a:r>
                    </a:p>
                  </a:txBody>
                  <a:tcPr/>
                </a:tc>
                <a:extLst>
                  <a:ext uri="{0D108BD9-81ED-4DB2-BD59-A6C34878D82A}">
                    <a16:rowId xmlns:a16="http://schemas.microsoft.com/office/drawing/2014/main" val="2582628324"/>
                  </a:ext>
                </a:extLst>
              </a:tr>
              <a:tr h="269426">
                <a:tc>
                  <a:txBody>
                    <a:bodyPr/>
                    <a:lstStyle/>
                    <a:p>
                      <a:pPr algn="ctr"/>
                      <a:r>
                        <a:rPr lang="en-US" sz="1400" dirty="0"/>
                        <a:t>5</a:t>
                      </a:r>
                    </a:p>
                  </a:txBody>
                  <a:tcPr/>
                </a:tc>
                <a:tc>
                  <a:txBody>
                    <a:bodyPr/>
                    <a:lstStyle/>
                    <a:p>
                      <a:pPr algn="ctr"/>
                      <a:r>
                        <a:rPr lang="en-US" sz="1400" dirty="0"/>
                        <a:t>13.8</a:t>
                      </a:r>
                    </a:p>
                  </a:txBody>
                  <a:tcPr/>
                </a:tc>
                <a:tc>
                  <a:txBody>
                    <a:bodyPr/>
                    <a:lstStyle/>
                    <a:p>
                      <a:pPr algn="ctr"/>
                      <a:r>
                        <a:rPr lang="en-US" sz="1400" dirty="0"/>
                        <a:t>1368</a:t>
                      </a:r>
                    </a:p>
                  </a:txBody>
                  <a:tcPr/>
                </a:tc>
                <a:tc>
                  <a:txBody>
                    <a:bodyPr/>
                    <a:lstStyle/>
                    <a:p>
                      <a:pPr algn="ctr"/>
                      <a:r>
                        <a:rPr lang="en-US" sz="1400" dirty="0"/>
                        <a:t>1218.508</a:t>
                      </a:r>
                    </a:p>
                  </a:txBody>
                  <a:tcPr/>
                </a:tc>
                <a:tc>
                  <a:txBody>
                    <a:bodyPr/>
                    <a:lstStyle/>
                    <a:p>
                      <a:pPr algn="ctr"/>
                      <a:r>
                        <a:rPr lang="en-US" sz="1400" dirty="0"/>
                        <a:t>149.493</a:t>
                      </a:r>
                    </a:p>
                  </a:txBody>
                  <a:tcPr/>
                </a:tc>
                <a:extLst>
                  <a:ext uri="{0D108BD9-81ED-4DB2-BD59-A6C34878D82A}">
                    <a16:rowId xmlns:a16="http://schemas.microsoft.com/office/drawing/2014/main" val="1696751840"/>
                  </a:ext>
                </a:extLst>
              </a:tr>
              <a:tr h="269426">
                <a:tc>
                  <a:txBody>
                    <a:bodyPr/>
                    <a:lstStyle/>
                    <a:p>
                      <a:pPr algn="ctr"/>
                      <a:r>
                        <a:rPr lang="en-US" sz="1400" dirty="0"/>
                        <a:t>6</a:t>
                      </a:r>
                    </a:p>
                  </a:txBody>
                  <a:tcPr/>
                </a:tc>
                <a:tc>
                  <a:txBody>
                    <a:bodyPr/>
                    <a:lstStyle/>
                    <a:p>
                      <a:pPr algn="ctr"/>
                      <a:r>
                        <a:rPr lang="en-US" sz="1400" dirty="0"/>
                        <a:t>20.0</a:t>
                      </a:r>
                    </a:p>
                  </a:txBody>
                  <a:tcPr/>
                </a:tc>
                <a:tc>
                  <a:txBody>
                    <a:bodyPr/>
                    <a:lstStyle/>
                    <a:p>
                      <a:pPr algn="ctr"/>
                      <a:r>
                        <a:rPr lang="en-US" sz="1400" dirty="0"/>
                        <a:t>1145</a:t>
                      </a:r>
                    </a:p>
                  </a:txBody>
                  <a:tcPr/>
                </a:tc>
                <a:tc>
                  <a:txBody>
                    <a:bodyPr/>
                    <a:lstStyle/>
                    <a:p>
                      <a:pPr algn="ctr"/>
                      <a:r>
                        <a:rPr lang="en-US" sz="1400" dirty="0"/>
                        <a:t>1333.215</a:t>
                      </a:r>
                    </a:p>
                  </a:txBody>
                  <a:tcPr/>
                </a:tc>
                <a:tc>
                  <a:txBody>
                    <a:bodyPr/>
                    <a:lstStyle/>
                    <a:p>
                      <a:pPr algn="ctr"/>
                      <a:r>
                        <a:rPr lang="en-US" sz="1400" dirty="0"/>
                        <a:t>-188.215</a:t>
                      </a:r>
                    </a:p>
                  </a:txBody>
                  <a:tcPr/>
                </a:tc>
                <a:extLst>
                  <a:ext uri="{0D108BD9-81ED-4DB2-BD59-A6C34878D82A}">
                    <a16:rowId xmlns:a16="http://schemas.microsoft.com/office/drawing/2014/main" val="755224156"/>
                  </a:ext>
                </a:extLst>
              </a:tr>
              <a:tr h="269426">
                <a:tc>
                  <a:txBody>
                    <a:bodyPr/>
                    <a:lstStyle/>
                    <a:p>
                      <a:pPr algn="ctr"/>
                      <a:r>
                        <a:rPr lang="en-US" sz="1400" dirty="0"/>
                        <a:t>7</a:t>
                      </a:r>
                    </a:p>
                  </a:txBody>
                  <a:tcPr/>
                </a:tc>
                <a:tc>
                  <a:txBody>
                    <a:bodyPr/>
                    <a:lstStyle/>
                    <a:p>
                      <a:pPr algn="ctr"/>
                      <a:r>
                        <a:rPr lang="en-US" sz="1400" dirty="0"/>
                        <a:t>16.4</a:t>
                      </a:r>
                    </a:p>
                  </a:txBody>
                  <a:tcPr/>
                </a:tc>
                <a:tc>
                  <a:txBody>
                    <a:bodyPr/>
                    <a:lstStyle/>
                    <a:p>
                      <a:pPr algn="ctr"/>
                      <a:r>
                        <a:rPr lang="en-US" sz="1400" dirty="0"/>
                        <a:t>1078</a:t>
                      </a:r>
                    </a:p>
                  </a:txBody>
                  <a:tcPr/>
                </a:tc>
                <a:tc>
                  <a:txBody>
                    <a:bodyPr/>
                    <a:lstStyle/>
                    <a:p>
                      <a:pPr algn="ctr"/>
                      <a:r>
                        <a:rPr lang="en-US" sz="1400" dirty="0"/>
                        <a:t>1266.611</a:t>
                      </a:r>
                    </a:p>
                  </a:txBody>
                  <a:tcPr/>
                </a:tc>
                <a:tc>
                  <a:txBody>
                    <a:bodyPr/>
                    <a:lstStyle/>
                    <a:p>
                      <a:pPr algn="ctr"/>
                      <a:r>
                        <a:rPr lang="en-US" sz="1400" dirty="0"/>
                        <a:t>188.611</a:t>
                      </a:r>
                    </a:p>
                  </a:txBody>
                  <a:tcPr/>
                </a:tc>
                <a:extLst>
                  <a:ext uri="{0D108BD9-81ED-4DB2-BD59-A6C34878D82A}">
                    <a16:rowId xmlns:a16="http://schemas.microsoft.com/office/drawing/2014/main" val="2246612062"/>
                  </a:ext>
                </a:extLst>
              </a:tr>
              <a:tr h="269426">
                <a:tc>
                  <a:txBody>
                    <a:bodyPr/>
                    <a:lstStyle/>
                    <a:p>
                      <a:pPr algn="ctr"/>
                      <a:r>
                        <a:rPr lang="en-US" sz="1400" dirty="0"/>
                        <a:t>8</a:t>
                      </a:r>
                    </a:p>
                  </a:txBody>
                  <a:tcPr/>
                </a:tc>
                <a:tc>
                  <a:txBody>
                    <a:bodyPr/>
                    <a:lstStyle/>
                    <a:p>
                      <a:pPr algn="ctr"/>
                      <a:r>
                        <a:rPr lang="en-US" sz="1400" dirty="0"/>
                        <a:t>16.3</a:t>
                      </a:r>
                    </a:p>
                  </a:txBody>
                  <a:tcPr/>
                </a:tc>
                <a:tc>
                  <a:txBody>
                    <a:bodyPr/>
                    <a:lstStyle/>
                    <a:p>
                      <a:pPr algn="ctr"/>
                      <a:r>
                        <a:rPr lang="en-US" sz="1400" dirty="0"/>
                        <a:t>1094</a:t>
                      </a:r>
                    </a:p>
                  </a:txBody>
                  <a:tcPr/>
                </a:tc>
                <a:tc>
                  <a:txBody>
                    <a:bodyPr/>
                    <a:lstStyle/>
                    <a:p>
                      <a:pPr algn="ctr"/>
                      <a:r>
                        <a:rPr lang="en-US" sz="1400" dirty="0"/>
                        <a:t>1264.761</a:t>
                      </a:r>
                    </a:p>
                  </a:txBody>
                  <a:tcPr/>
                </a:tc>
                <a:tc>
                  <a:txBody>
                    <a:bodyPr/>
                    <a:lstStyle/>
                    <a:p>
                      <a:pPr algn="ctr"/>
                      <a:r>
                        <a:rPr lang="en-US" sz="1400" dirty="0"/>
                        <a:t>-170.761</a:t>
                      </a:r>
                    </a:p>
                  </a:txBody>
                  <a:tcPr/>
                </a:tc>
                <a:extLst>
                  <a:ext uri="{0D108BD9-81ED-4DB2-BD59-A6C34878D82A}">
                    <a16:rowId xmlns:a16="http://schemas.microsoft.com/office/drawing/2014/main" val="2878623378"/>
                  </a:ext>
                </a:extLst>
              </a:tr>
              <a:tr h="269426">
                <a:tc>
                  <a:txBody>
                    <a:bodyPr/>
                    <a:lstStyle/>
                    <a:p>
                      <a:pPr algn="ctr"/>
                      <a:r>
                        <a:rPr lang="en-US" sz="1400" dirty="0"/>
                        <a:t>9</a:t>
                      </a:r>
                    </a:p>
                  </a:txBody>
                  <a:tcPr/>
                </a:tc>
                <a:tc>
                  <a:txBody>
                    <a:bodyPr/>
                    <a:lstStyle/>
                    <a:p>
                      <a:pPr algn="ctr"/>
                      <a:r>
                        <a:rPr lang="en-US" sz="1400" dirty="0"/>
                        <a:t>10.5</a:t>
                      </a:r>
                    </a:p>
                  </a:txBody>
                  <a:tcPr/>
                </a:tc>
                <a:tc>
                  <a:txBody>
                    <a:bodyPr/>
                    <a:lstStyle/>
                    <a:p>
                      <a:pPr algn="ctr"/>
                      <a:r>
                        <a:rPr lang="en-US" sz="1400" dirty="0"/>
                        <a:t>1237</a:t>
                      </a:r>
                    </a:p>
                  </a:txBody>
                  <a:tcPr/>
                </a:tc>
                <a:tc>
                  <a:txBody>
                    <a:bodyPr/>
                    <a:lstStyle/>
                    <a:p>
                      <a:pPr algn="ctr"/>
                      <a:r>
                        <a:rPr lang="en-US" sz="1400" dirty="0"/>
                        <a:t>1157.454</a:t>
                      </a:r>
                    </a:p>
                  </a:txBody>
                  <a:tcPr/>
                </a:tc>
                <a:tc>
                  <a:txBody>
                    <a:bodyPr/>
                    <a:lstStyle/>
                    <a:p>
                      <a:pPr algn="ctr"/>
                      <a:r>
                        <a:rPr lang="en-US" sz="1400" dirty="0"/>
                        <a:t>79.546</a:t>
                      </a:r>
                    </a:p>
                  </a:txBody>
                  <a:tcPr/>
                </a:tc>
                <a:extLst>
                  <a:ext uri="{0D108BD9-81ED-4DB2-BD59-A6C34878D82A}">
                    <a16:rowId xmlns:a16="http://schemas.microsoft.com/office/drawing/2014/main" val="3955142281"/>
                  </a:ext>
                </a:extLst>
              </a:tr>
              <a:tr h="269426">
                <a:tc>
                  <a:txBody>
                    <a:bodyPr/>
                    <a:lstStyle/>
                    <a:p>
                      <a:pPr algn="ctr"/>
                      <a:r>
                        <a:rPr lang="en-US" sz="1400" dirty="0"/>
                        <a:t>10</a:t>
                      </a:r>
                    </a:p>
                  </a:txBody>
                  <a:tcPr/>
                </a:tc>
                <a:tc>
                  <a:txBody>
                    <a:bodyPr/>
                    <a:lstStyle/>
                    <a:p>
                      <a:pPr algn="ctr"/>
                      <a:r>
                        <a:rPr lang="en-US" sz="1400" dirty="0"/>
                        <a:t>26.3</a:t>
                      </a:r>
                    </a:p>
                  </a:txBody>
                  <a:tcPr/>
                </a:tc>
                <a:tc>
                  <a:txBody>
                    <a:bodyPr/>
                    <a:lstStyle/>
                    <a:p>
                      <a:pPr algn="ctr"/>
                      <a:r>
                        <a:rPr lang="en-US" sz="1400" dirty="0"/>
                        <a:t>833</a:t>
                      </a:r>
                    </a:p>
                  </a:txBody>
                  <a:tcPr/>
                </a:tc>
                <a:tc>
                  <a:txBody>
                    <a:bodyPr/>
                    <a:lstStyle/>
                    <a:p>
                      <a:pPr algn="ctr"/>
                      <a:r>
                        <a:rPr lang="en-US" sz="1400" dirty="0"/>
                        <a:t>1449.773</a:t>
                      </a:r>
                    </a:p>
                  </a:txBody>
                  <a:tcPr/>
                </a:tc>
                <a:tc>
                  <a:txBody>
                    <a:bodyPr/>
                    <a:lstStyle/>
                    <a:p>
                      <a:pPr algn="ctr"/>
                      <a:r>
                        <a:rPr lang="en-US" sz="1400" dirty="0"/>
                        <a:t>-616.773</a:t>
                      </a:r>
                    </a:p>
                  </a:txBody>
                  <a:tcPr/>
                </a:tc>
                <a:extLst>
                  <a:ext uri="{0D108BD9-81ED-4DB2-BD59-A6C34878D82A}">
                    <a16:rowId xmlns:a16="http://schemas.microsoft.com/office/drawing/2014/main" val="2413287602"/>
                  </a:ext>
                </a:extLst>
              </a:tr>
              <a:tr h="269426">
                <a:tc>
                  <a:txBody>
                    <a:bodyPr/>
                    <a:lstStyle/>
                    <a:p>
                      <a:pPr algn="ctr"/>
                      <a:r>
                        <a:rPr lang="en-US" sz="1400" dirty="0"/>
                        <a:t>11</a:t>
                      </a:r>
                    </a:p>
                  </a:txBody>
                  <a:tcPr/>
                </a:tc>
                <a:tc>
                  <a:txBody>
                    <a:bodyPr/>
                    <a:lstStyle/>
                    <a:p>
                      <a:pPr algn="ctr"/>
                      <a:r>
                        <a:rPr lang="en-US" sz="1400" dirty="0"/>
                        <a:t>25.9</a:t>
                      </a:r>
                    </a:p>
                  </a:txBody>
                  <a:tcPr/>
                </a:tc>
                <a:tc>
                  <a:txBody>
                    <a:bodyPr/>
                    <a:lstStyle/>
                    <a:p>
                      <a:pPr algn="ctr"/>
                      <a:r>
                        <a:rPr lang="en-US" sz="1400" dirty="0"/>
                        <a:t>567</a:t>
                      </a:r>
                    </a:p>
                  </a:txBody>
                  <a:tcPr/>
                </a:tc>
                <a:tc>
                  <a:txBody>
                    <a:bodyPr/>
                    <a:lstStyle/>
                    <a:p>
                      <a:pPr algn="ctr"/>
                      <a:r>
                        <a:rPr lang="en-US" sz="1400" dirty="0"/>
                        <a:t>1442.372</a:t>
                      </a:r>
                    </a:p>
                  </a:txBody>
                  <a:tcPr/>
                </a:tc>
                <a:tc>
                  <a:txBody>
                    <a:bodyPr/>
                    <a:lstStyle/>
                    <a:p>
                      <a:pPr algn="ctr"/>
                      <a:r>
                        <a:rPr lang="en-US" sz="1400" dirty="0"/>
                        <a:t>-875.372</a:t>
                      </a:r>
                    </a:p>
                  </a:txBody>
                  <a:tcPr/>
                </a:tc>
                <a:extLst>
                  <a:ext uri="{0D108BD9-81ED-4DB2-BD59-A6C34878D82A}">
                    <a16:rowId xmlns:a16="http://schemas.microsoft.com/office/drawing/2014/main" val="771546408"/>
                  </a:ext>
                </a:extLst>
              </a:tr>
              <a:tr h="269426">
                <a:tc>
                  <a:txBody>
                    <a:bodyPr/>
                    <a:lstStyle/>
                    <a:p>
                      <a:pPr algn="ctr"/>
                      <a:r>
                        <a:rPr lang="en-US" sz="1400" dirty="0"/>
                        <a:t>12</a:t>
                      </a:r>
                    </a:p>
                  </a:txBody>
                  <a:tcPr/>
                </a:tc>
                <a:tc>
                  <a:txBody>
                    <a:bodyPr/>
                    <a:lstStyle/>
                    <a:p>
                      <a:pPr algn="ctr"/>
                      <a:r>
                        <a:rPr lang="en-US" sz="1400" dirty="0"/>
                        <a:t>26.8</a:t>
                      </a:r>
                    </a:p>
                  </a:txBody>
                  <a:tcPr/>
                </a:tc>
                <a:tc>
                  <a:txBody>
                    <a:bodyPr/>
                    <a:lstStyle/>
                    <a:p>
                      <a:pPr algn="ctr"/>
                      <a:r>
                        <a:rPr lang="en-US" sz="1400" dirty="0"/>
                        <a:t>933</a:t>
                      </a:r>
                    </a:p>
                  </a:txBody>
                  <a:tcPr/>
                </a:tc>
                <a:tc>
                  <a:txBody>
                    <a:bodyPr/>
                    <a:lstStyle/>
                    <a:p>
                      <a:pPr algn="ctr"/>
                      <a:r>
                        <a:rPr lang="en-US" sz="1400" dirty="0"/>
                        <a:t>1459.023</a:t>
                      </a:r>
                    </a:p>
                  </a:txBody>
                  <a:tcPr/>
                </a:tc>
                <a:tc>
                  <a:txBody>
                    <a:bodyPr/>
                    <a:lstStyle/>
                    <a:p>
                      <a:pPr algn="ctr"/>
                      <a:r>
                        <a:rPr lang="en-US" sz="1400" dirty="0"/>
                        <a:t>-526.023</a:t>
                      </a:r>
                    </a:p>
                  </a:txBody>
                  <a:tcPr/>
                </a:tc>
                <a:extLst>
                  <a:ext uri="{0D108BD9-81ED-4DB2-BD59-A6C34878D82A}">
                    <a16:rowId xmlns:a16="http://schemas.microsoft.com/office/drawing/2014/main" val="558210628"/>
                  </a:ext>
                </a:extLst>
              </a:tr>
              <a:tr h="269426">
                <a:tc>
                  <a:txBody>
                    <a:bodyPr/>
                    <a:lstStyle/>
                    <a:p>
                      <a:pPr algn="ctr"/>
                      <a:r>
                        <a:rPr lang="en-US" sz="1400" dirty="0"/>
                        <a:t>13</a:t>
                      </a:r>
                    </a:p>
                  </a:txBody>
                  <a:tcPr/>
                </a:tc>
                <a:tc>
                  <a:txBody>
                    <a:bodyPr/>
                    <a:lstStyle/>
                    <a:p>
                      <a:pPr algn="ctr"/>
                      <a:r>
                        <a:rPr lang="en-US" sz="1400" dirty="0"/>
                        <a:t>14.8</a:t>
                      </a:r>
                    </a:p>
                  </a:txBody>
                  <a:tcPr/>
                </a:tc>
                <a:tc>
                  <a:txBody>
                    <a:bodyPr/>
                    <a:lstStyle/>
                    <a:p>
                      <a:pPr algn="ctr"/>
                      <a:r>
                        <a:rPr lang="en-US" sz="1400" dirty="0"/>
                        <a:t>1339</a:t>
                      </a:r>
                    </a:p>
                  </a:txBody>
                  <a:tcPr/>
                </a:tc>
                <a:tc>
                  <a:txBody>
                    <a:bodyPr/>
                    <a:lstStyle/>
                    <a:p>
                      <a:pPr algn="ctr"/>
                      <a:r>
                        <a:rPr lang="en-US" sz="1400" dirty="0"/>
                        <a:t>1237.009</a:t>
                      </a:r>
                    </a:p>
                  </a:txBody>
                  <a:tcPr/>
                </a:tc>
                <a:tc>
                  <a:txBody>
                    <a:bodyPr/>
                    <a:lstStyle/>
                    <a:p>
                      <a:pPr algn="ctr"/>
                      <a:r>
                        <a:rPr lang="en-US" sz="1400" dirty="0"/>
                        <a:t>101.991</a:t>
                      </a:r>
                    </a:p>
                  </a:txBody>
                  <a:tcPr/>
                </a:tc>
                <a:extLst>
                  <a:ext uri="{0D108BD9-81ED-4DB2-BD59-A6C34878D82A}">
                    <a16:rowId xmlns:a16="http://schemas.microsoft.com/office/drawing/2014/main" val="4157243862"/>
                  </a:ext>
                </a:extLst>
              </a:tr>
              <a:tr h="269426">
                <a:tc>
                  <a:txBody>
                    <a:bodyPr/>
                    <a:lstStyle/>
                    <a:p>
                      <a:pPr algn="ctr"/>
                      <a:r>
                        <a:rPr lang="en-US" sz="1400" dirty="0"/>
                        <a:t>14</a:t>
                      </a:r>
                    </a:p>
                  </a:txBody>
                  <a:tcPr/>
                </a:tc>
                <a:tc>
                  <a:txBody>
                    <a:bodyPr/>
                    <a:lstStyle/>
                    <a:p>
                      <a:pPr algn="ctr"/>
                      <a:r>
                        <a:rPr lang="en-US" sz="1400" dirty="0"/>
                        <a:t>22.3</a:t>
                      </a:r>
                    </a:p>
                  </a:txBody>
                  <a:tcPr/>
                </a:tc>
                <a:tc>
                  <a:txBody>
                    <a:bodyPr/>
                    <a:lstStyle/>
                    <a:p>
                      <a:pPr algn="ctr"/>
                      <a:r>
                        <a:rPr lang="en-US" sz="1400" dirty="0"/>
                        <a:t>937</a:t>
                      </a:r>
                    </a:p>
                  </a:txBody>
                  <a:tcPr/>
                </a:tc>
                <a:tc>
                  <a:txBody>
                    <a:bodyPr/>
                    <a:lstStyle/>
                    <a:p>
                      <a:pPr algn="ctr"/>
                      <a:r>
                        <a:rPr lang="en-US" sz="1400" dirty="0"/>
                        <a:t>1375.768</a:t>
                      </a:r>
                    </a:p>
                  </a:txBody>
                  <a:tcPr/>
                </a:tc>
                <a:tc>
                  <a:txBody>
                    <a:bodyPr/>
                    <a:lstStyle/>
                    <a:p>
                      <a:pPr algn="ctr"/>
                      <a:r>
                        <a:rPr lang="en-US" sz="1400" dirty="0"/>
                        <a:t>-438.768</a:t>
                      </a:r>
                    </a:p>
                  </a:txBody>
                  <a:tcPr/>
                </a:tc>
                <a:extLst>
                  <a:ext uri="{0D108BD9-81ED-4DB2-BD59-A6C34878D82A}">
                    <a16:rowId xmlns:a16="http://schemas.microsoft.com/office/drawing/2014/main" val="4186409050"/>
                  </a:ext>
                </a:extLst>
              </a:tr>
              <a:tr h="269426">
                <a:tc>
                  <a:txBody>
                    <a:bodyPr/>
                    <a:lstStyle/>
                    <a:p>
                      <a:pPr algn="ctr"/>
                      <a:r>
                        <a:rPr lang="en-US" sz="1400" dirty="0"/>
                        <a:t>15</a:t>
                      </a:r>
                    </a:p>
                  </a:txBody>
                  <a:tcPr/>
                </a:tc>
                <a:tc>
                  <a:txBody>
                    <a:bodyPr/>
                    <a:lstStyle/>
                    <a:p>
                      <a:pPr algn="ctr"/>
                      <a:r>
                        <a:rPr lang="en-US" sz="1400" dirty="0"/>
                        <a:t>56.3</a:t>
                      </a:r>
                    </a:p>
                  </a:txBody>
                  <a:tcPr/>
                </a:tc>
                <a:tc>
                  <a:txBody>
                    <a:bodyPr/>
                    <a:lstStyle/>
                    <a:p>
                      <a:pPr algn="ctr"/>
                      <a:r>
                        <a:rPr lang="en-US" sz="1400" dirty="0"/>
                        <a:t>2011</a:t>
                      </a:r>
                    </a:p>
                  </a:txBody>
                  <a:tcPr/>
                </a:tc>
                <a:tc>
                  <a:txBody>
                    <a:bodyPr/>
                    <a:lstStyle/>
                    <a:p>
                      <a:pPr algn="ctr"/>
                      <a:r>
                        <a:rPr lang="en-US" sz="1400" dirty="0"/>
                        <a:t>2004.808</a:t>
                      </a:r>
                    </a:p>
                  </a:txBody>
                  <a:tcPr/>
                </a:tc>
                <a:tc>
                  <a:txBody>
                    <a:bodyPr/>
                    <a:lstStyle/>
                    <a:p>
                      <a:pPr algn="ctr"/>
                      <a:r>
                        <a:rPr lang="en-US" sz="1400" dirty="0"/>
                        <a:t>6.192</a:t>
                      </a:r>
                    </a:p>
                  </a:txBody>
                  <a:tcPr/>
                </a:tc>
                <a:extLst>
                  <a:ext uri="{0D108BD9-81ED-4DB2-BD59-A6C34878D82A}">
                    <a16:rowId xmlns:a16="http://schemas.microsoft.com/office/drawing/2014/main" val="2656654838"/>
                  </a:ext>
                </a:extLst>
              </a:tr>
            </a:tbl>
          </a:graphicData>
        </a:graphic>
      </p:graphicFrame>
      <p:sp>
        <p:nvSpPr>
          <p:cNvPr id="4" name="Title 3"/>
          <p:cNvSpPr>
            <a:spLocks noGrp="1"/>
          </p:cNvSpPr>
          <p:nvPr>
            <p:ph type="title"/>
          </p:nvPr>
        </p:nvSpPr>
        <p:spPr/>
        <p:txBody>
          <a:bodyPr/>
          <a:lstStyle/>
          <a:p>
            <a:r>
              <a:rPr lang="de-DE" altLang="en-US" dirty="0"/>
              <a:t>The Simple Regression Model </a:t>
            </a:r>
            <a:r>
              <a:rPr lang="de-DE" altLang="en-US" sz="1600" dirty="0"/>
              <a:t>(15 of 39)</a:t>
            </a:r>
            <a:endParaRPr lang="en-US" dirty="0"/>
          </a:p>
        </p:txBody>
      </p:sp>
    </p:spTree>
    <p:extLst>
      <p:ext uri="{BB962C8B-B14F-4D97-AF65-F5344CB8AC3E}">
        <p14:creationId xmlns:p14="http://schemas.microsoft.com/office/powerpoint/2010/main" val="1131030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17</a:t>
            </a:fld>
            <a:endParaRPr lang="en-US"/>
          </a:p>
        </p:txBody>
      </p:sp>
      <p:pic>
        <p:nvPicPr>
          <p:cNvPr id="10" name="Picture 9" descr="An equation for the residual sum of squares (SSR), representing the variation not explained by the regression. SSR is equal to the sum from i equal to 1 through n of u hat sub i squared."/>
          <p:cNvPicPr>
            <a:picLocks noChangeAspect="1"/>
          </p:cNvPicPr>
          <p:nvPr/>
        </p:nvPicPr>
        <p:blipFill>
          <a:blip r:embed="rId2"/>
          <a:stretch>
            <a:fillRect/>
          </a:stretch>
        </p:blipFill>
        <p:spPr>
          <a:xfrm>
            <a:off x="7383456" y="3019949"/>
            <a:ext cx="2825956" cy="2624101"/>
          </a:xfrm>
          <a:prstGeom prst="rect">
            <a:avLst/>
          </a:prstGeom>
        </p:spPr>
      </p:pic>
      <p:pic>
        <p:nvPicPr>
          <p:cNvPr id="9" name="Picture 8" descr="An equation for the explained sum of squares (SSE), representing the variation explained by the regression. SSE is equal to the sum from i equal to 1 through n of the squared deviation between y  hat sub i and y bar. "/>
          <p:cNvPicPr>
            <a:picLocks noChangeAspect="1"/>
          </p:cNvPicPr>
          <p:nvPr/>
        </p:nvPicPr>
        <p:blipFill>
          <a:blip r:embed="rId3"/>
          <a:stretch>
            <a:fillRect/>
          </a:stretch>
        </p:blipFill>
        <p:spPr>
          <a:xfrm>
            <a:off x="4132241" y="3064806"/>
            <a:ext cx="2870812" cy="2534388"/>
          </a:xfrm>
          <a:prstGeom prst="rect">
            <a:avLst/>
          </a:prstGeom>
        </p:spPr>
      </p:pic>
      <p:pic>
        <p:nvPicPr>
          <p:cNvPr id="8" name="Picture 7" descr="An equation for the total sum of squares (SST), representing the total variation in the dependent variable. SST is equal to the sum from i equal to 1 through n of the squared deviation between y sub i and y bar. "/>
          <p:cNvPicPr>
            <a:picLocks noChangeAspect="1"/>
          </p:cNvPicPr>
          <p:nvPr/>
        </p:nvPicPr>
        <p:blipFill>
          <a:blip r:embed="rId4"/>
          <a:stretch>
            <a:fillRect/>
          </a:stretch>
        </p:blipFill>
        <p:spPr>
          <a:xfrm>
            <a:off x="907862" y="3094710"/>
            <a:ext cx="2878288" cy="2474581"/>
          </a:xfrm>
          <a:prstGeom prst="rect">
            <a:avLst/>
          </a:prstGeom>
        </p:spPr>
      </p:pic>
      <p:sp>
        <p:nvSpPr>
          <p:cNvPr id="3" name="Content Placeholder 2"/>
          <p:cNvSpPr>
            <a:spLocks noGrp="1"/>
          </p:cNvSpPr>
          <p:nvPr>
            <p:ph sz="half" idx="1"/>
          </p:nvPr>
        </p:nvSpPr>
        <p:spPr>
          <a:xfrm>
            <a:off x="838200" y="1456029"/>
            <a:ext cx="10515600" cy="1688004"/>
          </a:xfrm>
        </p:spPr>
        <p:txBody>
          <a:bodyPr/>
          <a:lstStyle/>
          <a:p>
            <a:r>
              <a:rPr lang="en-US" b="1" dirty="0"/>
              <a:t>Goodness of fit</a:t>
            </a:r>
            <a:endParaRPr lang="en-US" dirty="0"/>
          </a:p>
          <a:p>
            <a:pPr lvl="1"/>
            <a:r>
              <a:rPr lang="en-US" dirty="0"/>
              <a:t>How well does an explanatory variable explain the dependent variable?</a:t>
            </a:r>
          </a:p>
          <a:p>
            <a:endParaRPr lang="en-US" dirty="0"/>
          </a:p>
          <a:p>
            <a:r>
              <a:rPr lang="en-US" dirty="0"/>
              <a:t>Measures of variation:</a:t>
            </a:r>
          </a:p>
        </p:txBody>
      </p:sp>
      <p:sp>
        <p:nvSpPr>
          <p:cNvPr id="2" name="Title 1"/>
          <p:cNvSpPr>
            <a:spLocks noGrp="1"/>
          </p:cNvSpPr>
          <p:nvPr>
            <p:ph type="title"/>
          </p:nvPr>
        </p:nvSpPr>
        <p:spPr/>
        <p:txBody>
          <a:bodyPr/>
          <a:lstStyle/>
          <a:p>
            <a:r>
              <a:rPr lang="de-DE" altLang="en-US" dirty="0"/>
              <a:t>The Simple Regression Model </a:t>
            </a:r>
            <a:r>
              <a:rPr lang="de-DE" altLang="en-US" sz="1600" dirty="0"/>
              <a:t>(16 of 39)</a:t>
            </a:r>
            <a:endParaRPr lang="en-US" dirty="0"/>
          </a:p>
        </p:txBody>
      </p:sp>
    </p:spTree>
    <p:extLst>
      <p:ext uri="{BB962C8B-B14F-4D97-AF65-F5344CB8AC3E}">
        <p14:creationId xmlns:p14="http://schemas.microsoft.com/office/powerpoint/2010/main" val="272148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18</a:t>
            </a:fld>
            <a:endParaRPr lang="en-US"/>
          </a:p>
        </p:txBody>
      </p:sp>
      <p:pic>
        <p:nvPicPr>
          <p:cNvPr id="8" name="Picture 7" descr="An equation for R squared, measuring the fraction of the total variation in y that can be explained by the regression. R squared is equal to SSE divided by SST. This can also be defined as 1 minus SSR divided by SST."/>
          <p:cNvPicPr>
            <a:picLocks noChangeAspect="1"/>
          </p:cNvPicPr>
          <p:nvPr/>
        </p:nvPicPr>
        <p:blipFill>
          <a:blip r:embed="rId2"/>
          <a:stretch>
            <a:fillRect/>
          </a:stretch>
        </p:blipFill>
        <p:spPr>
          <a:xfrm>
            <a:off x="1494612" y="4670511"/>
            <a:ext cx="7493078" cy="1092403"/>
          </a:xfrm>
          <a:prstGeom prst="rect">
            <a:avLst/>
          </a:prstGeom>
        </p:spPr>
      </p:pic>
      <p:sp>
        <p:nvSpPr>
          <p:cNvPr id="4" name="Content Placeholder 3"/>
          <p:cNvSpPr>
            <a:spLocks noGrp="1"/>
          </p:cNvSpPr>
          <p:nvPr>
            <p:ph sz="half" idx="2"/>
          </p:nvPr>
        </p:nvSpPr>
        <p:spPr>
          <a:xfrm>
            <a:off x="838200" y="4007709"/>
            <a:ext cx="10515600" cy="499263"/>
          </a:xfrm>
        </p:spPr>
        <p:txBody>
          <a:bodyPr/>
          <a:lstStyle/>
          <a:p>
            <a:r>
              <a:rPr lang="de-DE" altLang="en-US" dirty="0">
                <a:ea typeface="ＭＳ Ｐゴシック" panose="020B0600070205080204" pitchFamily="34" charset="-128"/>
                <a:cs typeface="Lucida Bright" panose="02040602050505020304" pitchFamily="18" charset="0"/>
              </a:rPr>
              <a:t>Goodness-of-fit measure (R-squared)</a:t>
            </a:r>
            <a:endParaRPr lang="en-US" dirty="0"/>
          </a:p>
        </p:txBody>
      </p:sp>
      <p:pic>
        <p:nvPicPr>
          <p:cNvPr id="7" name="Picture 6" descr="An equation in which SST is equal to SSE plus SSR. The total variation in the dependent variable y is equal to the variation in y that can be explained by the regression plus the variation in y that cannot be explained by the regression."/>
          <p:cNvPicPr>
            <a:picLocks noChangeAspect="1"/>
          </p:cNvPicPr>
          <p:nvPr/>
        </p:nvPicPr>
        <p:blipFill>
          <a:blip r:embed="rId3"/>
          <a:stretch>
            <a:fillRect/>
          </a:stretch>
        </p:blipFill>
        <p:spPr>
          <a:xfrm>
            <a:off x="838200" y="2187093"/>
            <a:ext cx="6271205" cy="1270425"/>
          </a:xfrm>
          <a:prstGeom prst="rect">
            <a:avLst/>
          </a:prstGeom>
        </p:spPr>
      </p:pic>
      <p:sp>
        <p:nvSpPr>
          <p:cNvPr id="3" name="Content Placeholder 2"/>
          <p:cNvSpPr>
            <a:spLocks noGrp="1"/>
          </p:cNvSpPr>
          <p:nvPr>
            <p:ph sz="half" idx="1"/>
          </p:nvPr>
        </p:nvSpPr>
        <p:spPr>
          <a:xfrm>
            <a:off x="838200" y="1456029"/>
            <a:ext cx="10515600" cy="535609"/>
          </a:xfrm>
        </p:spPr>
        <p:txBody>
          <a:bodyPr/>
          <a:lstStyle/>
          <a:p>
            <a:r>
              <a:rPr lang="de-DE" altLang="en-US" b="1" dirty="0">
                <a:ea typeface="ＭＳ Ｐゴシック" panose="020B0600070205080204" pitchFamily="34" charset="-128"/>
                <a:cs typeface="Lucida Bright" panose="02040602050505020304" pitchFamily="18" charset="0"/>
              </a:rPr>
              <a:t>Decomposition of total variation</a:t>
            </a:r>
            <a:endParaRPr lang="en-US" b="1" dirty="0"/>
          </a:p>
        </p:txBody>
      </p:sp>
      <p:sp>
        <p:nvSpPr>
          <p:cNvPr id="2" name="Title 1"/>
          <p:cNvSpPr>
            <a:spLocks noGrp="1"/>
          </p:cNvSpPr>
          <p:nvPr>
            <p:ph type="title"/>
          </p:nvPr>
        </p:nvSpPr>
        <p:spPr/>
        <p:txBody>
          <a:bodyPr/>
          <a:lstStyle/>
          <a:p>
            <a:r>
              <a:rPr lang="de-DE" altLang="en-US" dirty="0"/>
              <a:t>The Simple Regression Model </a:t>
            </a:r>
            <a:r>
              <a:rPr lang="de-DE" altLang="en-US" sz="1600" dirty="0"/>
              <a:t>(17 of 39)</a:t>
            </a:r>
            <a:endParaRPr lang="en-US" dirty="0"/>
          </a:p>
        </p:txBody>
      </p:sp>
    </p:spTree>
    <p:extLst>
      <p:ext uri="{BB962C8B-B14F-4D97-AF65-F5344CB8AC3E}">
        <p14:creationId xmlns:p14="http://schemas.microsoft.com/office/powerpoint/2010/main" val="2460489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19</a:t>
            </a:fld>
            <a:endParaRPr lang="en-US"/>
          </a:p>
        </p:txBody>
      </p:sp>
      <p:sp>
        <p:nvSpPr>
          <p:cNvPr id="5" name="Content Placeholder 4"/>
          <p:cNvSpPr>
            <a:spLocks noGrp="1"/>
          </p:cNvSpPr>
          <p:nvPr>
            <p:ph sz="quarter" idx="13"/>
          </p:nvPr>
        </p:nvSpPr>
        <p:spPr>
          <a:xfrm>
            <a:off x="838200" y="5240929"/>
            <a:ext cx="9445668" cy="821668"/>
          </a:xfrm>
        </p:spPr>
        <p:txBody>
          <a:bodyPr/>
          <a:lstStyle/>
          <a:p>
            <a:r>
              <a:rPr lang="de-DE" altLang="en-US" sz="2400" b="1" dirty="0">
                <a:ea typeface="ＭＳ Ｐゴシック" panose="020B0600070205080204" pitchFamily="34" charset="-128"/>
                <a:cs typeface="Lucida Bright" panose="02040602050505020304" pitchFamily="18" charset="0"/>
              </a:rPr>
              <a:t>Caution</a:t>
            </a:r>
            <a:r>
              <a:rPr lang="de-DE" altLang="en-US" sz="2400" dirty="0">
                <a:ea typeface="ＭＳ Ｐゴシック" panose="020B0600070205080204" pitchFamily="34" charset="-128"/>
                <a:cs typeface="Lucida Bright" panose="02040602050505020304" pitchFamily="18" charset="0"/>
              </a:rPr>
              <a:t>: A high R-squared does not necessarily mean that the regression has a causal interpretation!</a:t>
            </a:r>
            <a:endParaRPr lang="en-US" sz="2400" dirty="0"/>
          </a:p>
        </p:txBody>
      </p:sp>
      <p:pic>
        <p:nvPicPr>
          <p:cNvPr id="8" name="Picture 7" descr="An equation in which predicted vote share (voteA hat) is equal to 26.81 plus 0.464 times shareA. There are 173 observations and the R square is 0.856. This means that the regression explains 85.6% of the variation in vote shares."/>
          <p:cNvPicPr>
            <a:picLocks noChangeAspect="1"/>
          </p:cNvPicPr>
          <p:nvPr/>
        </p:nvPicPr>
        <p:blipFill>
          <a:blip r:embed="rId2"/>
          <a:stretch>
            <a:fillRect/>
          </a:stretch>
        </p:blipFill>
        <p:spPr>
          <a:xfrm>
            <a:off x="1413278" y="3883068"/>
            <a:ext cx="8280741" cy="1030010"/>
          </a:xfrm>
          <a:prstGeom prst="rect">
            <a:avLst/>
          </a:prstGeom>
        </p:spPr>
      </p:pic>
      <p:sp>
        <p:nvSpPr>
          <p:cNvPr id="4" name="Content Placeholder 3"/>
          <p:cNvSpPr>
            <a:spLocks noGrp="1"/>
          </p:cNvSpPr>
          <p:nvPr>
            <p:ph sz="half" idx="2"/>
          </p:nvPr>
        </p:nvSpPr>
        <p:spPr>
          <a:xfrm>
            <a:off x="838200" y="3308650"/>
            <a:ext cx="10515600" cy="474211"/>
          </a:xfrm>
        </p:spPr>
        <p:txBody>
          <a:bodyPr/>
          <a:lstStyle/>
          <a:p>
            <a:r>
              <a:rPr lang="de-DE" altLang="en-US" b="1" dirty="0">
                <a:ea typeface="ＭＳ Ｐゴシック" panose="020B0600070205080204" pitchFamily="34" charset="-128"/>
                <a:cs typeface="Lucida Bright" panose="02040602050505020304" pitchFamily="18" charset="0"/>
              </a:rPr>
              <a:t>Voting outcomes and campaign expenditures</a:t>
            </a:r>
            <a:endParaRPr lang="en-US" b="1" dirty="0"/>
          </a:p>
        </p:txBody>
      </p:sp>
      <p:pic>
        <p:nvPicPr>
          <p:cNvPr id="7" name="Picture 6" descr="An equation in which predicted salary (salary hat) is equal to 963.191 plus 18.501 times roe. There are 209 observations and the R squared is 0.0132. This means that the regression only explains 1.3 percent of the total variation in CEO salaries."/>
          <p:cNvPicPr>
            <a:picLocks noChangeAspect="1"/>
          </p:cNvPicPr>
          <p:nvPr/>
        </p:nvPicPr>
        <p:blipFill>
          <a:blip r:embed="rId3"/>
          <a:stretch>
            <a:fillRect/>
          </a:stretch>
        </p:blipFill>
        <p:spPr>
          <a:xfrm>
            <a:off x="1372616" y="1990366"/>
            <a:ext cx="8321403" cy="1002905"/>
          </a:xfrm>
          <a:prstGeom prst="rect">
            <a:avLst/>
          </a:prstGeom>
        </p:spPr>
      </p:pic>
      <p:sp>
        <p:nvSpPr>
          <p:cNvPr id="3" name="Content Placeholder 2"/>
          <p:cNvSpPr>
            <a:spLocks noGrp="1"/>
          </p:cNvSpPr>
          <p:nvPr>
            <p:ph sz="half" idx="1"/>
          </p:nvPr>
        </p:nvSpPr>
        <p:spPr>
          <a:xfrm>
            <a:off x="838200" y="1441039"/>
            <a:ext cx="10515600" cy="525547"/>
          </a:xfrm>
        </p:spPr>
        <p:txBody>
          <a:bodyPr/>
          <a:lstStyle/>
          <a:p>
            <a:r>
              <a:rPr lang="de-DE" altLang="en-US" b="1" dirty="0">
                <a:ea typeface="ＭＳ Ｐゴシック" panose="020B0600070205080204" pitchFamily="34" charset="-128"/>
                <a:cs typeface="Lucida Bright" panose="02040602050505020304" pitchFamily="18" charset="0"/>
              </a:rPr>
              <a:t>CEO Salary and return on equity</a:t>
            </a:r>
            <a:endParaRPr lang="en-US" b="1" dirty="0"/>
          </a:p>
        </p:txBody>
      </p:sp>
      <p:sp>
        <p:nvSpPr>
          <p:cNvPr id="2" name="Title 1"/>
          <p:cNvSpPr>
            <a:spLocks noGrp="1"/>
          </p:cNvSpPr>
          <p:nvPr>
            <p:ph type="title"/>
          </p:nvPr>
        </p:nvSpPr>
        <p:spPr/>
        <p:txBody>
          <a:bodyPr/>
          <a:lstStyle/>
          <a:p>
            <a:r>
              <a:rPr lang="de-DE" altLang="en-US" dirty="0"/>
              <a:t>The Simple Regression Model </a:t>
            </a:r>
            <a:r>
              <a:rPr lang="de-DE" altLang="en-US" sz="1600" dirty="0"/>
              <a:t>(18 of 39)</a:t>
            </a:r>
            <a:endParaRPr lang="en-US" dirty="0"/>
          </a:p>
        </p:txBody>
      </p:sp>
    </p:spTree>
    <p:extLst>
      <p:ext uri="{BB962C8B-B14F-4D97-AF65-F5344CB8AC3E}">
        <p14:creationId xmlns:p14="http://schemas.microsoft.com/office/powerpoint/2010/main" val="323431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a:t>
            </a:fld>
            <a:endParaRPr lang="en-US" dirty="0"/>
          </a:p>
        </p:txBody>
      </p:sp>
      <p:pic>
        <p:nvPicPr>
          <p:cNvPr id="5" name="Picture 4" descr="An equation in which y is equal to beta sub zero plus beta sub one times x plus u. Y is the dependent variable, also known as the explained or response variable. Beta sub zero is the intercept and beta sub one is the slope parameter. X is the independent variable, also known as the explanatory or regressor variable. U is the error term, also known as the disturbance or unobservable term."/>
          <p:cNvPicPr>
            <a:picLocks noChangeAspect="1"/>
          </p:cNvPicPr>
          <p:nvPr/>
        </p:nvPicPr>
        <p:blipFill>
          <a:blip r:embed="rId2"/>
          <a:stretch>
            <a:fillRect/>
          </a:stretch>
        </p:blipFill>
        <p:spPr>
          <a:xfrm>
            <a:off x="1985254" y="2342367"/>
            <a:ext cx="8221491" cy="3900707"/>
          </a:xfrm>
          <a:prstGeom prst="rect">
            <a:avLst/>
          </a:prstGeom>
        </p:spPr>
      </p:pic>
      <p:sp>
        <p:nvSpPr>
          <p:cNvPr id="2" name="Content Placeholder 1"/>
          <p:cNvSpPr>
            <a:spLocks noGrp="1"/>
          </p:cNvSpPr>
          <p:nvPr>
            <p:ph idx="1"/>
          </p:nvPr>
        </p:nvSpPr>
        <p:spPr>
          <a:xfrm>
            <a:off x="838200" y="1463040"/>
            <a:ext cx="10515600" cy="879327"/>
          </a:xfrm>
        </p:spPr>
        <p:txBody>
          <a:bodyPr/>
          <a:lstStyle/>
          <a:p>
            <a:r>
              <a:rPr lang="en-US" b="1" dirty="0"/>
              <a:t>Definition of the simple regression model</a:t>
            </a:r>
          </a:p>
          <a:p>
            <a:pPr lvl="1"/>
            <a:r>
              <a:rPr lang="en-US" dirty="0"/>
              <a:t>“Explains variable y in terms of variable x”</a:t>
            </a:r>
          </a:p>
        </p:txBody>
      </p:sp>
      <p:sp>
        <p:nvSpPr>
          <p:cNvPr id="4" name="Title 3"/>
          <p:cNvSpPr>
            <a:spLocks noGrp="1"/>
          </p:cNvSpPr>
          <p:nvPr>
            <p:ph type="title"/>
          </p:nvPr>
        </p:nvSpPr>
        <p:spPr/>
        <p:txBody>
          <a:bodyPr/>
          <a:lstStyle/>
          <a:p>
            <a:r>
              <a:rPr lang="de-DE" altLang="en-US" dirty="0"/>
              <a:t>The Simple Regression Model </a:t>
            </a:r>
            <a:r>
              <a:rPr lang="de-DE" altLang="en-US" sz="1600" dirty="0"/>
              <a:t>(1 of 39)</a:t>
            </a:r>
            <a:endParaRPr lang="en-US" dirty="0"/>
          </a:p>
        </p:txBody>
      </p:sp>
    </p:spTree>
    <p:extLst>
      <p:ext uri="{BB962C8B-B14F-4D97-AF65-F5344CB8AC3E}">
        <p14:creationId xmlns:p14="http://schemas.microsoft.com/office/powerpoint/2010/main" val="4040229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20</a:t>
            </a:fld>
            <a:endParaRPr lang="en-US"/>
          </a:p>
        </p:txBody>
      </p:sp>
      <p:pic>
        <p:nvPicPr>
          <p:cNvPr id="8" name="Picture 7" descr="An equation showing how we interpret the slope coefficient beta sub one when there is a semi-logarithmic functional form. Beta sub one is equal to 1 over wage times the change in wage over the change in educ. This can be rearranged to the change in wage over wage divided by the change in educ. Thus, beta sub one give the percentage change in wage for a one unit change in educ."/>
          <p:cNvPicPr>
            <a:picLocks noChangeAspect="1"/>
          </p:cNvPicPr>
          <p:nvPr/>
        </p:nvPicPr>
        <p:blipFill>
          <a:blip r:embed="rId2"/>
          <a:stretch>
            <a:fillRect/>
          </a:stretch>
        </p:blipFill>
        <p:spPr>
          <a:xfrm>
            <a:off x="1145518" y="4359986"/>
            <a:ext cx="9428254" cy="1528485"/>
          </a:xfrm>
          <a:prstGeom prst="rect">
            <a:avLst/>
          </a:prstGeom>
        </p:spPr>
      </p:pic>
      <p:sp>
        <p:nvSpPr>
          <p:cNvPr id="4" name="Content Placeholder 3"/>
          <p:cNvSpPr>
            <a:spLocks noGrp="1"/>
          </p:cNvSpPr>
          <p:nvPr>
            <p:ph sz="half" idx="2"/>
          </p:nvPr>
        </p:nvSpPr>
        <p:spPr>
          <a:xfrm>
            <a:off x="838200" y="3910827"/>
            <a:ext cx="10515600" cy="449159"/>
          </a:xfrm>
        </p:spPr>
        <p:txBody>
          <a:bodyPr/>
          <a:lstStyle/>
          <a:p>
            <a:r>
              <a:rPr lang="de-DE" altLang="en-US" dirty="0">
                <a:ea typeface="ＭＳ Ｐゴシック" panose="020B0600070205080204" pitchFamily="34" charset="-128"/>
                <a:cs typeface="Lucida Bright" panose="02040602050505020304" pitchFamily="18" charset="0"/>
              </a:rPr>
              <a:t>This changes the interpretation of the regression coefficient:</a:t>
            </a:r>
            <a:endParaRPr lang="en-US" dirty="0"/>
          </a:p>
        </p:txBody>
      </p:sp>
      <p:pic>
        <p:nvPicPr>
          <p:cNvPr id="7" name="Picture 6" descr="An equation in which the log wage is equal to beta sub zero plus beta sub one times educ plus u"/>
          <p:cNvPicPr>
            <a:picLocks noChangeAspect="1"/>
          </p:cNvPicPr>
          <p:nvPr/>
        </p:nvPicPr>
        <p:blipFill>
          <a:blip r:embed="rId3"/>
          <a:stretch>
            <a:fillRect/>
          </a:stretch>
        </p:blipFill>
        <p:spPr>
          <a:xfrm>
            <a:off x="1145518" y="2456257"/>
            <a:ext cx="5505662" cy="1216548"/>
          </a:xfrm>
          <a:prstGeom prst="rect">
            <a:avLst/>
          </a:prstGeom>
        </p:spPr>
      </p:pic>
      <p:sp>
        <p:nvSpPr>
          <p:cNvPr id="3" name="Content Placeholder 2"/>
          <p:cNvSpPr>
            <a:spLocks noGrp="1"/>
          </p:cNvSpPr>
          <p:nvPr>
            <p:ph sz="half" idx="1"/>
          </p:nvPr>
        </p:nvSpPr>
        <p:spPr>
          <a:xfrm>
            <a:off x="838200" y="1456029"/>
            <a:ext cx="10515600" cy="898864"/>
          </a:xfrm>
        </p:spPr>
        <p:txBody>
          <a:bodyPr/>
          <a:lstStyle/>
          <a:p>
            <a:r>
              <a:rPr lang="de-DE" altLang="en-US" b="1" dirty="0">
                <a:ea typeface="ＭＳ Ｐゴシック" panose="020B0600070205080204" pitchFamily="34" charset="-128"/>
                <a:cs typeface="Lucida Bright" panose="02040602050505020304" pitchFamily="18" charset="0"/>
              </a:rPr>
              <a:t>Incorporating nonlinearities: Semi-logarithmic form</a:t>
            </a:r>
          </a:p>
          <a:p>
            <a:r>
              <a:rPr lang="de-DE" altLang="en-US" dirty="0">
                <a:ea typeface="ＭＳ Ｐゴシック" panose="020B0600070205080204" pitchFamily="34" charset="-128"/>
                <a:cs typeface="Lucida Bright" panose="02040602050505020304" pitchFamily="18" charset="0"/>
              </a:rPr>
              <a:t>Regression of log wages on years of education</a:t>
            </a:r>
            <a:endParaRPr lang="en-US" dirty="0"/>
          </a:p>
        </p:txBody>
      </p:sp>
      <p:sp>
        <p:nvSpPr>
          <p:cNvPr id="2" name="Title 1"/>
          <p:cNvSpPr>
            <a:spLocks noGrp="1"/>
          </p:cNvSpPr>
          <p:nvPr>
            <p:ph type="title"/>
          </p:nvPr>
        </p:nvSpPr>
        <p:spPr/>
        <p:txBody>
          <a:bodyPr/>
          <a:lstStyle/>
          <a:p>
            <a:r>
              <a:rPr lang="de-DE" altLang="en-US" dirty="0"/>
              <a:t>The Simple Regression Model </a:t>
            </a:r>
            <a:r>
              <a:rPr lang="de-DE" altLang="en-US" sz="1600" dirty="0"/>
              <a:t>(19 of 39)</a:t>
            </a:r>
            <a:endParaRPr lang="en-US" dirty="0"/>
          </a:p>
        </p:txBody>
      </p:sp>
    </p:spTree>
    <p:extLst>
      <p:ext uri="{BB962C8B-B14F-4D97-AF65-F5344CB8AC3E}">
        <p14:creationId xmlns:p14="http://schemas.microsoft.com/office/powerpoint/2010/main" val="3969913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21</a:t>
            </a:fld>
            <a:endParaRPr lang="en-US"/>
          </a:p>
        </p:txBody>
      </p:sp>
      <p:pic>
        <p:nvPicPr>
          <p:cNvPr id="6" name="Picture 5" descr="A diagram depicting the estimated relationship between wage and educ. Wage is on the vertical axis and educ is on the horizontal axis. The vertical intercept is given by the exponential of 0.584. The wage is growing by 8.3% for each additional year of education."/>
          <p:cNvPicPr>
            <a:picLocks noChangeAspect="1"/>
          </p:cNvPicPr>
          <p:nvPr/>
        </p:nvPicPr>
        <p:blipFill>
          <a:blip r:embed="rId2"/>
          <a:stretch>
            <a:fillRect/>
          </a:stretch>
        </p:blipFill>
        <p:spPr>
          <a:xfrm>
            <a:off x="6221259" y="1589897"/>
            <a:ext cx="4965073" cy="4535329"/>
          </a:xfrm>
          <a:prstGeom prst="rect">
            <a:avLst/>
          </a:prstGeom>
        </p:spPr>
      </p:pic>
      <p:pic>
        <p:nvPicPr>
          <p:cNvPr id="5" name="Picture 4" descr="An equation in which the predicted log wage is equal to 0.584 plus 0.083 times educ. This can be interpreted as a one unit increase in education leading to an 8.3% increase in wage."/>
          <p:cNvPicPr>
            <a:picLocks noChangeAspect="1"/>
          </p:cNvPicPr>
          <p:nvPr/>
        </p:nvPicPr>
        <p:blipFill>
          <a:blip r:embed="rId3"/>
          <a:stretch>
            <a:fillRect/>
          </a:stretch>
        </p:blipFill>
        <p:spPr>
          <a:xfrm>
            <a:off x="838200" y="2205609"/>
            <a:ext cx="4590474" cy="1893676"/>
          </a:xfrm>
          <a:prstGeom prst="rect">
            <a:avLst/>
          </a:prstGeom>
        </p:spPr>
      </p:pic>
      <p:sp>
        <p:nvSpPr>
          <p:cNvPr id="2" name="Content Placeholder 1"/>
          <p:cNvSpPr>
            <a:spLocks noGrp="1"/>
          </p:cNvSpPr>
          <p:nvPr>
            <p:ph idx="1"/>
          </p:nvPr>
        </p:nvSpPr>
        <p:spPr>
          <a:xfrm>
            <a:off x="838200" y="1463040"/>
            <a:ext cx="10515600" cy="478494"/>
          </a:xfrm>
        </p:spPr>
        <p:txBody>
          <a:bodyPr/>
          <a:lstStyle/>
          <a:p>
            <a:r>
              <a:rPr lang="en-US" b="1" dirty="0"/>
              <a:t>Fitted regression</a:t>
            </a:r>
          </a:p>
        </p:txBody>
      </p:sp>
      <p:sp>
        <p:nvSpPr>
          <p:cNvPr id="4" name="Title 3"/>
          <p:cNvSpPr>
            <a:spLocks noGrp="1"/>
          </p:cNvSpPr>
          <p:nvPr>
            <p:ph type="title"/>
          </p:nvPr>
        </p:nvSpPr>
        <p:spPr/>
        <p:txBody>
          <a:bodyPr/>
          <a:lstStyle/>
          <a:p>
            <a:r>
              <a:rPr lang="de-DE" altLang="en-US" dirty="0"/>
              <a:t>The Simple Regression Model </a:t>
            </a:r>
            <a:r>
              <a:rPr lang="de-DE" altLang="en-US" sz="1600" dirty="0"/>
              <a:t>(20 of 39)</a:t>
            </a:r>
            <a:endParaRPr lang="en-US" dirty="0"/>
          </a:p>
        </p:txBody>
      </p:sp>
    </p:spTree>
    <p:extLst>
      <p:ext uri="{BB962C8B-B14F-4D97-AF65-F5344CB8AC3E}">
        <p14:creationId xmlns:p14="http://schemas.microsoft.com/office/powerpoint/2010/main" val="132641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22</a:t>
            </a:fld>
            <a:endParaRPr lang="en-US"/>
          </a:p>
        </p:txBody>
      </p:sp>
      <p:pic>
        <p:nvPicPr>
          <p:cNvPr id="10" name="Picture 9" descr="An equation showing how we interpret the slope coefficient beta sub one when there is a log-logarithmic functional form. Beta sub one is equal to the change in log salary divided by the change in log sales. This can be further simplified to the change in salary over salary divided by the change in sales over sales. An alternative interpretation of this equation for beta sub one is the the percentage change in salary resulting from a 1 percent change in sales.&#10;&#10;1 over wage times the change in wage over the change in educ. This can be rearranged to the change in wage over wage divided by the change in educ. Thus, beta sub one give the percentage change in wage for a one unit change in educ."/>
          <p:cNvPicPr>
            <a:picLocks noChangeAspect="1"/>
          </p:cNvPicPr>
          <p:nvPr/>
        </p:nvPicPr>
        <p:blipFill>
          <a:blip r:embed="rId2"/>
          <a:stretch>
            <a:fillRect/>
          </a:stretch>
        </p:blipFill>
        <p:spPr>
          <a:xfrm>
            <a:off x="838200" y="4421182"/>
            <a:ext cx="8954802" cy="1647817"/>
          </a:xfrm>
          <a:prstGeom prst="rect">
            <a:avLst/>
          </a:prstGeom>
        </p:spPr>
      </p:pic>
      <p:sp>
        <p:nvSpPr>
          <p:cNvPr id="4" name="Content Placeholder 3"/>
          <p:cNvSpPr>
            <a:spLocks noGrp="1"/>
          </p:cNvSpPr>
          <p:nvPr>
            <p:ph sz="half" idx="2"/>
          </p:nvPr>
        </p:nvSpPr>
        <p:spPr>
          <a:xfrm>
            <a:off x="838200" y="3985983"/>
            <a:ext cx="10515600" cy="449159"/>
          </a:xfrm>
        </p:spPr>
        <p:txBody>
          <a:bodyPr/>
          <a:lstStyle/>
          <a:p>
            <a:r>
              <a:rPr lang="de-DE" altLang="en-US" dirty="0">
                <a:ea typeface="ＭＳ Ｐゴシック" panose="020B0600070205080204" pitchFamily="34" charset="-128"/>
                <a:cs typeface="Lucida Bright" panose="02040602050505020304" pitchFamily="18" charset="0"/>
              </a:rPr>
              <a:t>This changes the interpretation of the regression coefficient:</a:t>
            </a:r>
            <a:endParaRPr lang="en-US" dirty="0"/>
          </a:p>
        </p:txBody>
      </p:sp>
      <p:pic>
        <p:nvPicPr>
          <p:cNvPr id="5" name="Picture 4" descr="An equation in which the log of CEO salary is equal to beta sub sero plus beta sub one times the log of firm sales plus u"/>
          <p:cNvPicPr>
            <a:picLocks noChangeAspect="1"/>
          </p:cNvPicPr>
          <p:nvPr/>
        </p:nvPicPr>
        <p:blipFill>
          <a:blip r:embed="rId3"/>
          <a:stretch>
            <a:fillRect/>
          </a:stretch>
        </p:blipFill>
        <p:spPr>
          <a:xfrm>
            <a:off x="838200" y="2524535"/>
            <a:ext cx="7726823" cy="1164622"/>
          </a:xfrm>
          <a:prstGeom prst="rect">
            <a:avLst/>
          </a:prstGeom>
        </p:spPr>
      </p:pic>
      <p:sp>
        <p:nvSpPr>
          <p:cNvPr id="3" name="Content Placeholder 2"/>
          <p:cNvSpPr>
            <a:spLocks noGrp="1"/>
          </p:cNvSpPr>
          <p:nvPr>
            <p:ph sz="half" idx="1"/>
          </p:nvPr>
        </p:nvSpPr>
        <p:spPr>
          <a:xfrm>
            <a:off x="838200" y="1456029"/>
            <a:ext cx="10515600" cy="898864"/>
          </a:xfrm>
        </p:spPr>
        <p:txBody>
          <a:bodyPr/>
          <a:lstStyle/>
          <a:p>
            <a:r>
              <a:rPr lang="de-DE" altLang="en-US" b="1" dirty="0">
                <a:ea typeface="ＭＳ Ｐゴシック" panose="020B0600070205080204" pitchFamily="34" charset="-128"/>
                <a:cs typeface="Lucida Bright" panose="02040602050505020304" pitchFamily="18" charset="0"/>
              </a:rPr>
              <a:t>Incorporating nonlinearities: Log-logarithmic form</a:t>
            </a:r>
          </a:p>
          <a:p>
            <a:r>
              <a:rPr lang="de-DE" altLang="en-US" dirty="0">
                <a:ea typeface="ＭＳ Ｐゴシック" panose="020B0600070205080204" pitchFamily="34" charset="-128"/>
                <a:cs typeface="Lucida Bright" panose="02040602050505020304" pitchFamily="18" charset="0"/>
              </a:rPr>
              <a:t>CEO salary and firm sales</a:t>
            </a:r>
            <a:endParaRPr lang="en-US" dirty="0"/>
          </a:p>
        </p:txBody>
      </p:sp>
      <p:sp>
        <p:nvSpPr>
          <p:cNvPr id="2" name="Title 1"/>
          <p:cNvSpPr>
            <a:spLocks noGrp="1"/>
          </p:cNvSpPr>
          <p:nvPr>
            <p:ph type="title"/>
          </p:nvPr>
        </p:nvSpPr>
        <p:spPr/>
        <p:txBody>
          <a:bodyPr/>
          <a:lstStyle/>
          <a:p>
            <a:r>
              <a:rPr lang="de-DE" altLang="en-US" dirty="0"/>
              <a:t>The Simple Regression Model </a:t>
            </a:r>
            <a:r>
              <a:rPr lang="de-DE" altLang="en-US" sz="1600" dirty="0"/>
              <a:t>(21 of 39)</a:t>
            </a:r>
            <a:endParaRPr lang="en-US" dirty="0"/>
          </a:p>
        </p:txBody>
      </p:sp>
    </p:spTree>
    <p:extLst>
      <p:ext uri="{BB962C8B-B14F-4D97-AF65-F5344CB8AC3E}">
        <p14:creationId xmlns:p14="http://schemas.microsoft.com/office/powerpoint/2010/main" val="3440545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23</a:t>
            </a:fld>
            <a:endParaRPr lang="en-US" dirty="0"/>
          </a:p>
        </p:txBody>
      </p:sp>
      <p:sp>
        <p:nvSpPr>
          <p:cNvPr id="8" name="Content Placeholder 7"/>
          <p:cNvSpPr>
            <a:spLocks noGrp="1"/>
          </p:cNvSpPr>
          <p:nvPr>
            <p:ph sz="half" idx="2"/>
          </p:nvPr>
        </p:nvSpPr>
        <p:spPr>
          <a:xfrm>
            <a:off x="838200" y="4673986"/>
            <a:ext cx="10515600" cy="950200"/>
          </a:xfrm>
        </p:spPr>
        <p:txBody>
          <a:bodyPr/>
          <a:lstStyle/>
          <a:p>
            <a:r>
              <a:rPr lang="de-DE" altLang="en-US" dirty="0">
                <a:ea typeface="ＭＳ Ｐゴシック" panose="020B0600070205080204" pitchFamily="34" charset="-128"/>
                <a:cs typeface="Lucida Bright" panose="02040602050505020304" pitchFamily="18" charset="0"/>
              </a:rPr>
              <a:t>The log-log form postulates a constant elasticity model, whereas the semi-log form assumes a semi-elasticity model.</a:t>
            </a:r>
            <a:endParaRPr lang="en-US" dirty="0"/>
          </a:p>
        </p:txBody>
      </p:sp>
      <p:pic>
        <p:nvPicPr>
          <p:cNvPr id="7" name="Picture 6" descr="An equation in which predicted log salary is equal to 4.822 plus 0.257 times log sales. As this is a log-log model, the interpretation is that a 1% increase in sales is predicted to increase CEO salary by 0.257%."/>
          <p:cNvPicPr>
            <a:picLocks noChangeAspect="1"/>
          </p:cNvPicPr>
          <p:nvPr/>
        </p:nvPicPr>
        <p:blipFill>
          <a:blip r:embed="rId3"/>
          <a:stretch>
            <a:fillRect/>
          </a:stretch>
        </p:blipFill>
        <p:spPr>
          <a:xfrm>
            <a:off x="1185380" y="2531449"/>
            <a:ext cx="8065337" cy="1643891"/>
          </a:xfrm>
          <a:prstGeom prst="rect">
            <a:avLst/>
          </a:prstGeom>
        </p:spPr>
      </p:pic>
      <p:sp>
        <p:nvSpPr>
          <p:cNvPr id="3" name="Content Placeholder 2"/>
          <p:cNvSpPr>
            <a:spLocks noGrp="1"/>
          </p:cNvSpPr>
          <p:nvPr>
            <p:ph sz="half" idx="1"/>
          </p:nvPr>
        </p:nvSpPr>
        <p:spPr>
          <a:xfrm>
            <a:off x="838200" y="1456029"/>
            <a:ext cx="10515600" cy="498031"/>
          </a:xfrm>
        </p:spPr>
        <p:txBody>
          <a:bodyPr/>
          <a:lstStyle/>
          <a:p>
            <a:r>
              <a:rPr lang="de-DE" altLang="en-US" b="1" dirty="0">
                <a:ea typeface="ＭＳ Ｐゴシック" panose="020B0600070205080204" pitchFamily="34" charset="-128"/>
                <a:cs typeface="Lucida Bright" panose="02040602050505020304" pitchFamily="18" charset="0"/>
              </a:rPr>
              <a:t>CEO salary and firm sales: fitted regression</a:t>
            </a:r>
            <a:endParaRPr lang="en-US" b="1" dirty="0"/>
          </a:p>
        </p:txBody>
      </p:sp>
      <p:sp>
        <p:nvSpPr>
          <p:cNvPr id="2" name="Title 1"/>
          <p:cNvSpPr>
            <a:spLocks noGrp="1"/>
          </p:cNvSpPr>
          <p:nvPr>
            <p:ph type="title"/>
          </p:nvPr>
        </p:nvSpPr>
        <p:spPr/>
        <p:txBody>
          <a:bodyPr/>
          <a:lstStyle/>
          <a:p>
            <a:r>
              <a:rPr lang="de-DE" altLang="en-US" dirty="0"/>
              <a:t>The Simple Regression Model </a:t>
            </a:r>
            <a:r>
              <a:rPr lang="de-DE" altLang="en-US" sz="1600" dirty="0"/>
              <a:t>(22 of 39)</a:t>
            </a:r>
            <a:endParaRPr lang="en-US" dirty="0"/>
          </a:p>
        </p:txBody>
      </p:sp>
    </p:spTree>
    <p:extLst>
      <p:ext uri="{BB962C8B-B14F-4D97-AF65-F5344CB8AC3E}">
        <p14:creationId xmlns:p14="http://schemas.microsoft.com/office/powerpoint/2010/main" val="1610500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24</a:t>
            </a:fld>
            <a:endParaRPr lang="en-US" dirty="0"/>
          </a:p>
        </p:txBody>
      </p:sp>
      <p:pic>
        <p:nvPicPr>
          <p:cNvPr id="8" name="Picture 7" descr="A series of unknowns: what are the expected values of beta hat sub zero and beta hat sub one equal to? What are the variances of beta hat sub zero and beta hat sub one equal to. The slides following this will answer these questions."/>
          <p:cNvPicPr>
            <a:picLocks noChangeAspect="1"/>
          </p:cNvPicPr>
          <p:nvPr/>
        </p:nvPicPr>
        <p:blipFill>
          <a:blip r:embed="rId2"/>
          <a:stretch>
            <a:fillRect/>
          </a:stretch>
        </p:blipFill>
        <p:spPr>
          <a:xfrm>
            <a:off x="1534367" y="5409424"/>
            <a:ext cx="8303742" cy="351171"/>
          </a:xfrm>
          <a:prstGeom prst="rect">
            <a:avLst/>
          </a:prstGeom>
        </p:spPr>
      </p:pic>
      <p:sp>
        <p:nvSpPr>
          <p:cNvPr id="4" name="Content Placeholder 3"/>
          <p:cNvSpPr>
            <a:spLocks noGrp="1"/>
          </p:cNvSpPr>
          <p:nvPr>
            <p:ph sz="half" idx="2"/>
          </p:nvPr>
        </p:nvSpPr>
        <p:spPr>
          <a:xfrm>
            <a:off x="838200" y="4398414"/>
            <a:ext cx="10515600" cy="900096"/>
          </a:xfrm>
        </p:spPr>
        <p:txBody>
          <a:bodyPr/>
          <a:lstStyle/>
          <a:p>
            <a:r>
              <a:rPr lang="de-DE" altLang="en-US" dirty="0">
                <a:ea typeface="ＭＳ Ｐゴシック" panose="020B0600070205080204" pitchFamily="34" charset="-128"/>
                <a:cs typeface="Lucida Bright" panose="02040602050505020304" pitchFamily="18" charset="0"/>
              </a:rPr>
              <a:t>The question is what the estimators will estimate on average and how large will their variability be in repeated samples</a:t>
            </a:r>
            <a:endParaRPr lang="en-US" dirty="0"/>
          </a:p>
        </p:txBody>
      </p:sp>
      <p:pic>
        <p:nvPicPr>
          <p:cNvPr id="10" name="Picture 9" descr="2. Equations for the OLS estimators of beta sub one and beta sub zero. Beta hat sub one is equal to the sum from i equal to 1 through n of x sub i minus x bar times y sub i minus y bar divided by the sum from i equal to 1 through n of x sub i minus x bar squared. Beta hat sub zero is equal to y bar minus beta hat sub one times x bar. A key takeaway is that these estimators are based on random variables (x and y) and are thus dependent on the particular sample that has been drawn. The estimators themselves have a random distribution."/>
          <p:cNvPicPr>
            <a:picLocks noChangeAspect="1"/>
          </p:cNvPicPr>
          <p:nvPr/>
        </p:nvPicPr>
        <p:blipFill>
          <a:blip r:embed="rId3"/>
          <a:stretch>
            <a:fillRect/>
          </a:stretch>
        </p:blipFill>
        <p:spPr>
          <a:xfrm>
            <a:off x="1534367" y="2735518"/>
            <a:ext cx="7870766" cy="1551982"/>
          </a:xfrm>
          <a:prstGeom prst="rect">
            <a:avLst/>
          </a:prstGeom>
        </p:spPr>
      </p:pic>
      <p:sp>
        <p:nvSpPr>
          <p:cNvPr id="3" name="Content Placeholder 2"/>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Expected values and variances of the OLS estimators</a:t>
            </a:r>
          </a:p>
          <a:p>
            <a:r>
              <a:rPr lang="de-DE" altLang="en-US" dirty="0">
                <a:ea typeface="ＭＳ Ｐゴシック" panose="020B0600070205080204" pitchFamily="34" charset="-128"/>
                <a:cs typeface="Lucida Bright" panose="02040602050505020304" pitchFamily="18" charset="0"/>
              </a:rPr>
              <a:t>The estimated regression coefficients are random variables because they are calculated from a random sample</a:t>
            </a:r>
            <a:endParaRPr lang="en-US" dirty="0"/>
          </a:p>
        </p:txBody>
      </p:sp>
      <p:sp>
        <p:nvSpPr>
          <p:cNvPr id="2" name="Title 1"/>
          <p:cNvSpPr>
            <a:spLocks noGrp="1"/>
          </p:cNvSpPr>
          <p:nvPr>
            <p:ph type="title"/>
          </p:nvPr>
        </p:nvSpPr>
        <p:spPr/>
        <p:txBody>
          <a:bodyPr/>
          <a:lstStyle/>
          <a:p>
            <a:r>
              <a:rPr lang="de-DE" altLang="en-US" dirty="0"/>
              <a:t>The Simple Regression Model </a:t>
            </a:r>
            <a:r>
              <a:rPr lang="de-DE" altLang="en-US" sz="1600" dirty="0"/>
              <a:t>(23 of 39)</a:t>
            </a:r>
            <a:endParaRPr lang="en-US" dirty="0"/>
          </a:p>
        </p:txBody>
      </p:sp>
    </p:spTree>
    <p:extLst>
      <p:ext uri="{BB962C8B-B14F-4D97-AF65-F5344CB8AC3E}">
        <p14:creationId xmlns:p14="http://schemas.microsoft.com/office/powerpoint/2010/main" val="1805283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25</a:t>
            </a:fld>
            <a:endParaRPr lang="en-US" dirty="0"/>
          </a:p>
        </p:txBody>
      </p:sp>
      <p:pic>
        <p:nvPicPr>
          <p:cNvPr id="8" name="Picture 7" descr="A series of coordinate pairs x sub i, y sub i, where i ranges from 1 through n. This demonstrates that the data is a random sample drawn from the population. Given this, we can define the sample regression function as y sub i equal to beta sub zero plus beta sub one times x sub i plus u sub i. Each data point must follow the population regression model."/>
          <p:cNvPicPr>
            <a:picLocks noChangeAspect="1"/>
          </p:cNvPicPr>
          <p:nvPr/>
        </p:nvPicPr>
        <p:blipFill>
          <a:blip r:embed="rId2"/>
          <a:stretch>
            <a:fillRect/>
          </a:stretch>
        </p:blipFill>
        <p:spPr>
          <a:xfrm>
            <a:off x="848627" y="4129846"/>
            <a:ext cx="7130347" cy="1712716"/>
          </a:xfrm>
          <a:prstGeom prst="rect">
            <a:avLst/>
          </a:prstGeom>
        </p:spPr>
      </p:pic>
      <p:sp>
        <p:nvSpPr>
          <p:cNvPr id="4" name="Content Placeholder 3"/>
          <p:cNvSpPr>
            <a:spLocks noGrp="1"/>
          </p:cNvSpPr>
          <p:nvPr>
            <p:ph sz="half" idx="2"/>
          </p:nvPr>
        </p:nvSpPr>
        <p:spPr>
          <a:xfrm>
            <a:off x="838200" y="3573611"/>
            <a:ext cx="10515600" cy="556235"/>
          </a:xfrm>
        </p:spPr>
        <p:txBody>
          <a:bodyPr/>
          <a:lstStyle/>
          <a:p>
            <a:r>
              <a:rPr lang="de-DE" altLang="en-US" dirty="0">
                <a:ea typeface="ＭＳ Ｐゴシック" panose="020B0600070205080204" pitchFamily="34" charset="-128"/>
                <a:cs typeface="Lucida Bright" panose="02040602050505020304" pitchFamily="18" charset="0"/>
              </a:rPr>
              <a:t>Assumption SLR.2 (Random sampling)</a:t>
            </a:r>
            <a:endParaRPr lang="en-US" dirty="0"/>
          </a:p>
        </p:txBody>
      </p:sp>
      <p:pic>
        <p:nvPicPr>
          <p:cNvPr id="7" name="Picture 6" descr="An equation in which y is equal to beta sub zero plus beta sub one times x plus u. The key here is that in the population, the relationship between y and x is linear in parameters (the beta terms)."/>
          <p:cNvPicPr>
            <a:picLocks noChangeAspect="1"/>
          </p:cNvPicPr>
          <p:nvPr/>
        </p:nvPicPr>
        <p:blipFill>
          <a:blip r:embed="rId3"/>
          <a:stretch>
            <a:fillRect/>
          </a:stretch>
        </p:blipFill>
        <p:spPr>
          <a:xfrm>
            <a:off x="1192604" y="2407381"/>
            <a:ext cx="6786370" cy="695119"/>
          </a:xfrm>
          <a:prstGeom prst="rect">
            <a:avLst/>
          </a:prstGeom>
        </p:spPr>
      </p:pic>
      <p:sp>
        <p:nvSpPr>
          <p:cNvPr id="3" name="Content Placeholder 2"/>
          <p:cNvSpPr>
            <a:spLocks noGrp="1"/>
          </p:cNvSpPr>
          <p:nvPr>
            <p:ph sz="half" idx="1"/>
          </p:nvPr>
        </p:nvSpPr>
        <p:spPr>
          <a:xfrm>
            <a:off x="838200" y="1456029"/>
            <a:ext cx="10515600" cy="911390"/>
          </a:xfrm>
        </p:spPr>
        <p:txBody>
          <a:bodyPr/>
          <a:lstStyle/>
          <a:p>
            <a:r>
              <a:rPr lang="de-DE" altLang="en-US" b="1" dirty="0">
                <a:ea typeface="ＭＳ Ｐゴシック" panose="020B0600070205080204" pitchFamily="34" charset="-128"/>
                <a:cs typeface="Lucida Bright" panose="02040602050505020304" pitchFamily="18" charset="0"/>
              </a:rPr>
              <a:t>Standard assumptions for the linear regression model</a:t>
            </a:r>
          </a:p>
          <a:p>
            <a:r>
              <a:rPr lang="de-DE" altLang="en-US" dirty="0">
                <a:ea typeface="ＭＳ Ｐゴシック" panose="020B0600070205080204" pitchFamily="34" charset="-128"/>
                <a:cs typeface="Lucida Bright" panose="02040602050505020304" pitchFamily="18" charset="0"/>
              </a:rPr>
              <a:t>Assumption SLR.1 (Linear in parameters)</a:t>
            </a:r>
            <a:endParaRPr lang="en-US" b="1" dirty="0"/>
          </a:p>
        </p:txBody>
      </p:sp>
      <p:sp>
        <p:nvSpPr>
          <p:cNvPr id="2" name="Title 1"/>
          <p:cNvSpPr>
            <a:spLocks noGrp="1"/>
          </p:cNvSpPr>
          <p:nvPr>
            <p:ph type="title"/>
          </p:nvPr>
        </p:nvSpPr>
        <p:spPr/>
        <p:txBody>
          <a:bodyPr/>
          <a:lstStyle/>
          <a:p>
            <a:r>
              <a:rPr lang="de-DE" altLang="en-US" dirty="0"/>
              <a:t>The Simple Regression Model </a:t>
            </a:r>
            <a:r>
              <a:rPr lang="de-DE" altLang="en-US" sz="1600" dirty="0"/>
              <a:t>(24 of 39)</a:t>
            </a:r>
            <a:endParaRPr lang="en-US" dirty="0"/>
          </a:p>
        </p:txBody>
      </p:sp>
    </p:spTree>
    <p:extLst>
      <p:ext uri="{BB962C8B-B14F-4D97-AF65-F5344CB8AC3E}">
        <p14:creationId xmlns:p14="http://schemas.microsoft.com/office/powerpoint/2010/main" val="2809480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26</a:t>
            </a:fld>
            <a:endParaRPr lang="en-US" dirty="0"/>
          </a:p>
        </p:txBody>
      </p:sp>
      <p:sp>
        <p:nvSpPr>
          <p:cNvPr id="2" name="Content Placeholder 1"/>
          <p:cNvSpPr>
            <a:spLocks noGrp="1"/>
          </p:cNvSpPr>
          <p:nvPr>
            <p:ph idx="1"/>
          </p:nvPr>
        </p:nvSpPr>
        <p:spPr>
          <a:xfrm>
            <a:off x="838200" y="1463040"/>
            <a:ext cx="10515600" cy="4298933"/>
          </a:xfrm>
        </p:spPr>
        <p:txBody>
          <a:bodyPr/>
          <a:lstStyle/>
          <a:p>
            <a:r>
              <a:rPr lang="de-DE" altLang="en-US" b="1" dirty="0">
                <a:ea typeface="ＭＳ Ｐゴシック" panose="020B0600070205080204" pitchFamily="34" charset="-128"/>
                <a:cs typeface="Lucida Bright" panose="02040602050505020304" pitchFamily="18" charset="0"/>
              </a:rPr>
              <a:t>Discussion of random sampling: Wage and education</a:t>
            </a:r>
          </a:p>
          <a:p>
            <a:pPr lvl="1"/>
            <a:r>
              <a:rPr lang="de-DE" altLang="en-US" dirty="0">
                <a:ea typeface="Arial" panose="020B0604020202020204" pitchFamily="34" charset="0"/>
                <a:cs typeface="Lucida Bright" panose="02040602050505020304" pitchFamily="18" charset="0"/>
              </a:rPr>
              <a:t>The population consists, for example, of all workers of country A</a:t>
            </a:r>
          </a:p>
          <a:p>
            <a:pPr lvl="1"/>
            <a:r>
              <a:rPr lang="de-DE" altLang="en-US" dirty="0">
                <a:ea typeface="Arial" panose="020B0604020202020204" pitchFamily="34" charset="0"/>
                <a:cs typeface="Lucida Bright" panose="02040602050505020304" pitchFamily="18" charset="0"/>
              </a:rPr>
              <a:t>In the population, there is a linear relationship between wages (or log wages) and years of education.</a:t>
            </a:r>
          </a:p>
          <a:p>
            <a:pPr lvl="1"/>
            <a:r>
              <a:rPr lang="de-DE" altLang="en-US" dirty="0">
                <a:ea typeface="Arial" panose="020B0604020202020204" pitchFamily="34" charset="0"/>
                <a:cs typeface="Lucida Bright" panose="02040602050505020304" pitchFamily="18" charset="0"/>
              </a:rPr>
              <a:t>Draw completely randomly a worker from the population</a:t>
            </a:r>
          </a:p>
          <a:p>
            <a:pPr lvl="1"/>
            <a:r>
              <a:rPr lang="de-DE" altLang="en-US" dirty="0">
                <a:ea typeface="Arial" panose="020B0604020202020204" pitchFamily="34" charset="0"/>
                <a:cs typeface="Lucida Bright" panose="02040602050505020304" pitchFamily="18" charset="0"/>
              </a:rPr>
              <a:t>The wage and the years of education of the worker drawn are random because one does not know beforehand which worker is drawn.</a:t>
            </a:r>
          </a:p>
          <a:p>
            <a:pPr lvl="1"/>
            <a:r>
              <a:rPr lang="de-DE" altLang="en-US" dirty="0">
                <a:ea typeface="Arial" panose="020B0604020202020204" pitchFamily="34" charset="0"/>
                <a:cs typeface="Lucida Bright" panose="02040602050505020304" pitchFamily="18" charset="0"/>
              </a:rPr>
              <a:t>Throw that worker back into the population and repeat the random draw n times.</a:t>
            </a:r>
          </a:p>
          <a:p>
            <a:pPr lvl="1"/>
            <a:r>
              <a:rPr lang="de-DE" altLang="en-US" dirty="0">
                <a:ea typeface="Arial" panose="020B0604020202020204" pitchFamily="34" charset="0"/>
                <a:cs typeface="Lucida Bright" panose="02040602050505020304" pitchFamily="18" charset="0"/>
              </a:rPr>
              <a:t>The wages and years of education of the sampled workers are used to estimate the linear relationship between wages and education.</a:t>
            </a:r>
            <a:endParaRPr lang="en-US" dirty="0"/>
          </a:p>
        </p:txBody>
      </p:sp>
      <p:sp>
        <p:nvSpPr>
          <p:cNvPr id="4" name="Title 3"/>
          <p:cNvSpPr>
            <a:spLocks noGrp="1"/>
          </p:cNvSpPr>
          <p:nvPr>
            <p:ph type="title"/>
          </p:nvPr>
        </p:nvSpPr>
        <p:spPr/>
        <p:txBody>
          <a:bodyPr/>
          <a:lstStyle/>
          <a:p>
            <a:r>
              <a:rPr lang="de-DE" altLang="en-US" dirty="0"/>
              <a:t>The Simple Regression Model </a:t>
            </a:r>
            <a:r>
              <a:rPr lang="de-DE" altLang="en-US" sz="1600" dirty="0"/>
              <a:t>(25 of 39)</a:t>
            </a:r>
            <a:endParaRPr lang="en-US" dirty="0"/>
          </a:p>
        </p:txBody>
      </p:sp>
    </p:spTree>
    <p:extLst>
      <p:ext uri="{BB962C8B-B14F-4D97-AF65-F5344CB8AC3E}">
        <p14:creationId xmlns:p14="http://schemas.microsoft.com/office/powerpoint/2010/main" val="3410519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27</a:t>
            </a:fld>
            <a:endParaRPr lang="en-US" dirty="0"/>
          </a:p>
        </p:txBody>
      </p:sp>
      <p:pic>
        <p:nvPicPr>
          <p:cNvPr id="4" name="Picture 3" descr="A diagram with y on the vertical axis and x on the horizontal axis. The population regression function (PRF) is drawn with a positive vertical intercept of beta sub zero and a positive slope of beta sub 1. A series od data points representing pairs of x sub i, y sub i are depicted. The vertical difference between the data point y sub i and the PRF giving the expected value of y given x is the population error term u sub i. This deviation from the population relationship for the ith worker is u sub i equal to y sub i minus beta sub zero minus beta sub one time x sub i."/>
          <p:cNvPicPr>
            <a:picLocks noChangeAspect="1"/>
          </p:cNvPicPr>
          <p:nvPr/>
        </p:nvPicPr>
        <p:blipFill>
          <a:blip r:embed="rId2"/>
          <a:stretch>
            <a:fillRect/>
          </a:stretch>
        </p:blipFill>
        <p:spPr>
          <a:xfrm>
            <a:off x="650310" y="1367155"/>
            <a:ext cx="10206862" cy="4657864"/>
          </a:xfrm>
          <a:prstGeom prst="rect">
            <a:avLst/>
          </a:prstGeom>
        </p:spPr>
      </p:pic>
      <p:sp>
        <p:nvSpPr>
          <p:cNvPr id="2" name="Title 1"/>
          <p:cNvSpPr>
            <a:spLocks noGrp="1"/>
          </p:cNvSpPr>
          <p:nvPr>
            <p:ph type="title"/>
          </p:nvPr>
        </p:nvSpPr>
        <p:spPr/>
        <p:txBody>
          <a:bodyPr/>
          <a:lstStyle/>
          <a:p>
            <a:r>
              <a:rPr lang="de-DE" altLang="en-US" dirty="0"/>
              <a:t>The Simple Regression Model </a:t>
            </a:r>
            <a:r>
              <a:rPr lang="de-DE" altLang="en-US" sz="1600" dirty="0"/>
              <a:t>(26 of 39)</a:t>
            </a:r>
            <a:endParaRPr lang="en-US" dirty="0"/>
          </a:p>
        </p:txBody>
      </p:sp>
    </p:spTree>
    <p:extLst>
      <p:ext uri="{BB962C8B-B14F-4D97-AF65-F5344CB8AC3E}">
        <p14:creationId xmlns:p14="http://schemas.microsoft.com/office/powerpoint/2010/main" val="1566775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14DD8AD-0984-421B-B49D-83A9AD713271}"/>
              </a:ext>
            </a:extLst>
          </p:cNvPr>
          <p:cNvSpPr>
            <a:spLocks noGrp="1"/>
          </p:cNvSpPr>
          <p:nvPr>
            <p:ph type="sldNum" sz="quarter" idx="12"/>
          </p:nvPr>
        </p:nvSpPr>
        <p:spPr/>
        <p:txBody>
          <a:bodyPr/>
          <a:lstStyle/>
          <a:p>
            <a:fld id="{949EBC64-41CB-41B8-B6DF-9B1367312BD4}" type="slidenum">
              <a:rPr lang="en-US" smtClean="0"/>
              <a:t>28</a:t>
            </a:fld>
            <a:endParaRPr lang="en-US" dirty="0"/>
          </a:p>
        </p:txBody>
      </p:sp>
      <p:pic>
        <p:nvPicPr>
          <p:cNvPr id="8" name="Picture 7" descr="An equation in which the expected value of u sub i given x sub i is equal to zero. This implies that the value of the explanatory variable must contain no information about the mean of the unobserved factors.">
            <a:extLst>
              <a:ext uri="{FF2B5EF4-FFF2-40B4-BE49-F238E27FC236}">
                <a16:creationId xmlns:a16="http://schemas.microsoft.com/office/drawing/2014/main" id="{0B73111C-4D51-44A5-BA84-FD18EBAD6773}"/>
              </a:ext>
            </a:extLst>
          </p:cNvPr>
          <p:cNvPicPr>
            <a:picLocks noChangeAspect="1"/>
          </p:cNvPicPr>
          <p:nvPr/>
        </p:nvPicPr>
        <p:blipFill>
          <a:blip r:embed="rId2"/>
          <a:stretch>
            <a:fillRect/>
          </a:stretch>
        </p:blipFill>
        <p:spPr>
          <a:xfrm>
            <a:off x="1332774" y="4682014"/>
            <a:ext cx="8435540" cy="1078049"/>
          </a:xfrm>
          <a:prstGeom prst="rect">
            <a:avLst/>
          </a:prstGeom>
        </p:spPr>
      </p:pic>
      <p:sp>
        <p:nvSpPr>
          <p:cNvPr id="4" name="Content Placeholder 3">
            <a:extLst>
              <a:ext uri="{FF2B5EF4-FFF2-40B4-BE49-F238E27FC236}">
                <a16:creationId xmlns:a16="http://schemas.microsoft.com/office/drawing/2014/main" id="{3A486322-B5D0-47D5-9AB6-D2112544086F}"/>
              </a:ext>
            </a:extLst>
          </p:cNvPr>
          <p:cNvSpPr>
            <a:spLocks noGrp="1"/>
          </p:cNvSpPr>
          <p:nvPr>
            <p:ph sz="half" idx="2"/>
          </p:nvPr>
        </p:nvSpPr>
        <p:spPr>
          <a:xfrm>
            <a:off x="838200" y="4043249"/>
            <a:ext cx="10515600" cy="566851"/>
          </a:xfrm>
        </p:spPr>
        <p:txBody>
          <a:bodyPr/>
          <a:lstStyle/>
          <a:p>
            <a:r>
              <a:rPr lang="de-DE" altLang="en-US" dirty="0">
                <a:ea typeface="ＭＳ Ｐゴシック" panose="020B0600070205080204" pitchFamily="34" charset="-128"/>
                <a:cs typeface="Lucida Bright" panose="02040602050505020304" pitchFamily="18" charset="0"/>
              </a:rPr>
              <a:t>Assumption SLR.4 (Zero conditional mean)</a:t>
            </a:r>
            <a:endParaRPr lang="en-US" dirty="0"/>
          </a:p>
        </p:txBody>
      </p:sp>
      <p:pic>
        <p:nvPicPr>
          <p:cNvPr id="7" name="Picture 6" descr="An inequality in which the sum from i equal to 1 through n of x sub i minus x bar squared is greater than zero. This means that the values of the explanatory variables are not all the same. If they were, then it would be impossible to tell how different vlues of the explanatory variable lead to different values of the dependent variable.">
            <a:extLst>
              <a:ext uri="{FF2B5EF4-FFF2-40B4-BE49-F238E27FC236}">
                <a16:creationId xmlns:a16="http://schemas.microsoft.com/office/drawing/2014/main" id="{24E92518-4AE0-4AEA-92CE-AF1FA2CFB24B}"/>
              </a:ext>
            </a:extLst>
          </p:cNvPr>
          <p:cNvPicPr>
            <a:picLocks noChangeAspect="1"/>
          </p:cNvPicPr>
          <p:nvPr/>
        </p:nvPicPr>
        <p:blipFill>
          <a:blip r:embed="rId3"/>
          <a:stretch>
            <a:fillRect/>
          </a:stretch>
        </p:blipFill>
        <p:spPr>
          <a:xfrm>
            <a:off x="1332774" y="2447925"/>
            <a:ext cx="9340477" cy="1314119"/>
          </a:xfrm>
          <a:prstGeom prst="rect">
            <a:avLst/>
          </a:prstGeom>
        </p:spPr>
      </p:pic>
      <p:sp>
        <p:nvSpPr>
          <p:cNvPr id="3" name="Content Placeholder 2">
            <a:extLst>
              <a:ext uri="{FF2B5EF4-FFF2-40B4-BE49-F238E27FC236}">
                <a16:creationId xmlns:a16="http://schemas.microsoft.com/office/drawing/2014/main" id="{61634BBB-F6E5-4244-B0CF-9E2E772D04C2}"/>
              </a:ext>
            </a:extLst>
          </p:cNvPr>
          <p:cNvSpPr>
            <a:spLocks noGrp="1"/>
          </p:cNvSpPr>
          <p:nvPr>
            <p:ph sz="half" idx="1"/>
          </p:nvPr>
        </p:nvSpPr>
        <p:spPr>
          <a:xfrm>
            <a:off x="838200" y="1456029"/>
            <a:ext cx="10515600" cy="991896"/>
          </a:xfrm>
        </p:spPr>
        <p:txBody>
          <a:bodyPr/>
          <a:lstStyle/>
          <a:p>
            <a:r>
              <a:rPr lang="de-DE" altLang="en-US" b="1" dirty="0">
                <a:ea typeface="ＭＳ Ｐゴシック" panose="020B0600070205080204" pitchFamily="34" charset="-128"/>
                <a:cs typeface="Lucida Bright" panose="02040602050505020304" pitchFamily="18" charset="0"/>
              </a:rPr>
              <a:t>Assumptions for the linear regression model (cont.)</a:t>
            </a:r>
          </a:p>
          <a:p>
            <a:r>
              <a:rPr lang="de-DE" altLang="en-US" dirty="0">
                <a:ea typeface="ＭＳ Ｐゴシック" panose="020B0600070205080204" pitchFamily="34" charset="-128"/>
                <a:cs typeface="Lucida Bright" panose="02040602050505020304" pitchFamily="18" charset="0"/>
              </a:rPr>
              <a:t>Assumption SLR.3 (Sample variation in the explanatory variable)</a:t>
            </a:r>
            <a:endParaRPr lang="en-US" dirty="0"/>
          </a:p>
        </p:txBody>
      </p:sp>
      <p:sp>
        <p:nvSpPr>
          <p:cNvPr id="2" name="Title 1">
            <a:extLst>
              <a:ext uri="{FF2B5EF4-FFF2-40B4-BE49-F238E27FC236}">
                <a16:creationId xmlns:a16="http://schemas.microsoft.com/office/drawing/2014/main" id="{15D9E628-C1D2-4EE4-BCFC-B2C7F888B24C}"/>
              </a:ext>
            </a:extLst>
          </p:cNvPr>
          <p:cNvSpPr>
            <a:spLocks noGrp="1"/>
          </p:cNvSpPr>
          <p:nvPr>
            <p:ph type="title"/>
          </p:nvPr>
        </p:nvSpPr>
        <p:spPr/>
        <p:txBody>
          <a:bodyPr/>
          <a:lstStyle/>
          <a:p>
            <a:r>
              <a:rPr lang="de-DE" altLang="en-US" dirty="0"/>
              <a:t>The Simple Regression Model </a:t>
            </a:r>
            <a:r>
              <a:rPr lang="de-DE" altLang="en-US" sz="1600" dirty="0"/>
              <a:t>(27 of 39)</a:t>
            </a:r>
            <a:endParaRPr lang="en-US" dirty="0"/>
          </a:p>
        </p:txBody>
      </p:sp>
    </p:spTree>
    <p:extLst>
      <p:ext uri="{BB962C8B-B14F-4D97-AF65-F5344CB8AC3E}">
        <p14:creationId xmlns:p14="http://schemas.microsoft.com/office/powerpoint/2010/main" val="193945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1813E55-7021-4F9F-A1D5-DDB49A8CF6DB}"/>
              </a:ext>
            </a:extLst>
          </p:cNvPr>
          <p:cNvSpPr>
            <a:spLocks noGrp="1"/>
          </p:cNvSpPr>
          <p:nvPr>
            <p:ph type="sldNum" sz="quarter" idx="12"/>
          </p:nvPr>
        </p:nvSpPr>
        <p:spPr/>
        <p:txBody>
          <a:bodyPr/>
          <a:lstStyle/>
          <a:p>
            <a:fld id="{949EBC64-41CB-41B8-B6DF-9B1367312BD4}" type="slidenum">
              <a:rPr lang="en-US" smtClean="0"/>
              <a:t>29</a:t>
            </a:fld>
            <a:endParaRPr lang="en-US" dirty="0"/>
          </a:p>
        </p:txBody>
      </p:sp>
      <p:sp>
        <p:nvSpPr>
          <p:cNvPr id="4" name="Content Placeholder 3">
            <a:extLst>
              <a:ext uri="{FF2B5EF4-FFF2-40B4-BE49-F238E27FC236}">
                <a16:creationId xmlns:a16="http://schemas.microsoft.com/office/drawing/2014/main" id="{69E8972D-759C-4BD4-9BAF-FB6A0F3E1A6E}"/>
              </a:ext>
            </a:extLst>
          </p:cNvPr>
          <p:cNvSpPr>
            <a:spLocks noGrp="1"/>
          </p:cNvSpPr>
          <p:nvPr>
            <p:ph sz="half" idx="2"/>
          </p:nvPr>
        </p:nvSpPr>
        <p:spPr>
          <a:xfrm>
            <a:off x="838200" y="2995499"/>
            <a:ext cx="10515600" cy="2810389"/>
          </a:xfrm>
        </p:spPr>
        <p:txBody>
          <a:bodyPr/>
          <a:lstStyle/>
          <a:p>
            <a:r>
              <a:rPr lang="de-DE" altLang="en-US" dirty="0">
                <a:ea typeface="ＭＳ Ｐゴシック" panose="020B0600070205080204" pitchFamily="34" charset="-128"/>
                <a:cs typeface="Lucida Bright" panose="02040602050505020304" pitchFamily="18" charset="0"/>
              </a:rPr>
              <a:t>Interpretation of unbiasedness</a:t>
            </a:r>
          </a:p>
          <a:p>
            <a:pPr lvl="1"/>
            <a:r>
              <a:rPr lang="de-DE" altLang="en-US" dirty="0">
                <a:ea typeface="Arial" panose="020B0604020202020204" pitchFamily="34" charset="0"/>
                <a:cs typeface="Lucida Bright" panose="02040602050505020304" pitchFamily="18" charset="0"/>
              </a:rPr>
              <a:t>The estimated coefficients may be smaller or larger, depending on the sample that is the result of a random draw.</a:t>
            </a:r>
          </a:p>
          <a:p>
            <a:pPr lvl="1"/>
            <a:r>
              <a:rPr lang="de-DE" altLang="en-US" dirty="0">
                <a:ea typeface="Arial" panose="020B0604020202020204" pitchFamily="34" charset="0"/>
                <a:cs typeface="Lucida Bright" panose="02040602050505020304" pitchFamily="18" charset="0"/>
              </a:rPr>
              <a:t>However, on average, they will be equal to the values that characterize the true relationship between y and x in the population.</a:t>
            </a:r>
          </a:p>
          <a:p>
            <a:pPr lvl="1"/>
            <a:r>
              <a:rPr lang="de-DE" altLang="en-US" dirty="0">
                <a:ea typeface="Arial" panose="020B0604020202020204" pitchFamily="34" charset="0"/>
                <a:cs typeface="Lucida Bright" panose="02040602050505020304" pitchFamily="18" charset="0"/>
              </a:rPr>
              <a:t>“On average</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means if sampling was repeated, i.e. if drawing the random sample and doing the estimation was repeated many times.</a:t>
            </a:r>
          </a:p>
          <a:p>
            <a:pPr lvl="1"/>
            <a:r>
              <a:rPr lang="de-DE" altLang="en-US" dirty="0">
                <a:ea typeface="Arial" panose="020B0604020202020204" pitchFamily="34" charset="0"/>
                <a:cs typeface="Lucida Bright" panose="02040602050505020304" pitchFamily="18" charset="0"/>
              </a:rPr>
              <a:t>In a given sample, estimates may differ considerably from true values.</a:t>
            </a:r>
            <a:endParaRPr lang="en-US" dirty="0"/>
          </a:p>
        </p:txBody>
      </p:sp>
      <p:pic>
        <p:nvPicPr>
          <p:cNvPr id="7" name="Picture 6" descr="A summary of theorem 2.1 stating that if SLR.1 through SLR.4 hold, then the expected values of beta hat sub zero and beta hat sub one are equal to beta sub zero and beta sub one respectively.">
            <a:extLst>
              <a:ext uri="{FF2B5EF4-FFF2-40B4-BE49-F238E27FC236}">
                <a16:creationId xmlns:a16="http://schemas.microsoft.com/office/drawing/2014/main" id="{E7A0D076-7F49-4B0D-AA82-D0E766CC705E}"/>
              </a:ext>
            </a:extLst>
          </p:cNvPr>
          <p:cNvPicPr>
            <a:picLocks noChangeAspect="1"/>
          </p:cNvPicPr>
          <p:nvPr/>
        </p:nvPicPr>
        <p:blipFill>
          <a:blip r:embed="rId2"/>
          <a:stretch>
            <a:fillRect/>
          </a:stretch>
        </p:blipFill>
        <p:spPr>
          <a:xfrm>
            <a:off x="1141982" y="2170493"/>
            <a:ext cx="7363843" cy="364772"/>
          </a:xfrm>
          <a:prstGeom prst="rect">
            <a:avLst/>
          </a:prstGeom>
        </p:spPr>
      </p:pic>
      <p:sp>
        <p:nvSpPr>
          <p:cNvPr id="3" name="Content Placeholder 2">
            <a:extLst>
              <a:ext uri="{FF2B5EF4-FFF2-40B4-BE49-F238E27FC236}">
                <a16:creationId xmlns:a16="http://schemas.microsoft.com/office/drawing/2014/main" id="{DCEA972E-6EA7-4A2A-A968-885AC8D9689D}"/>
              </a:ext>
            </a:extLst>
          </p:cNvPr>
          <p:cNvSpPr>
            <a:spLocks noGrp="1"/>
          </p:cNvSpPr>
          <p:nvPr>
            <p:ph sz="half" idx="1"/>
          </p:nvPr>
        </p:nvSpPr>
        <p:spPr>
          <a:xfrm>
            <a:off x="838200" y="1456029"/>
            <a:ext cx="10515600" cy="553746"/>
          </a:xfrm>
        </p:spPr>
        <p:txBody>
          <a:bodyPr/>
          <a:lstStyle/>
          <a:p>
            <a:r>
              <a:rPr lang="de-DE" altLang="en-US" b="1" dirty="0">
                <a:ea typeface="ＭＳ Ｐゴシック" panose="020B0600070205080204" pitchFamily="34" charset="-128"/>
                <a:cs typeface="Lucida Bright" panose="02040602050505020304" pitchFamily="18" charset="0"/>
              </a:rPr>
              <a:t>Theorem 2.1 (Unbiasedness of OLS)</a:t>
            </a:r>
            <a:endParaRPr lang="en-US" b="1" dirty="0"/>
          </a:p>
        </p:txBody>
      </p:sp>
      <p:sp>
        <p:nvSpPr>
          <p:cNvPr id="2" name="Title 1">
            <a:extLst>
              <a:ext uri="{FF2B5EF4-FFF2-40B4-BE49-F238E27FC236}">
                <a16:creationId xmlns:a16="http://schemas.microsoft.com/office/drawing/2014/main" id="{D58159A5-C5DB-4A69-BFC9-00CA92066450}"/>
              </a:ext>
            </a:extLst>
          </p:cNvPr>
          <p:cNvSpPr>
            <a:spLocks noGrp="1"/>
          </p:cNvSpPr>
          <p:nvPr>
            <p:ph type="title"/>
          </p:nvPr>
        </p:nvSpPr>
        <p:spPr/>
        <p:txBody>
          <a:bodyPr/>
          <a:lstStyle/>
          <a:p>
            <a:r>
              <a:rPr lang="de-DE" altLang="en-US" dirty="0"/>
              <a:t>The Simple Regression Model </a:t>
            </a:r>
            <a:r>
              <a:rPr lang="de-DE" altLang="en-US" sz="1600" dirty="0"/>
              <a:t>(28 of 39)</a:t>
            </a:r>
            <a:endParaRPr lang="en-US" dirty="0"/>
          </a:p>
        </p:txBody>
      </p:sp>
    </p:spTree>
    <p:extLst>
      <p:ext uri="{BB962C8B-B14F-4D97-AF65-F5344CB8AC3E}">
        <p14:creationId xmlns:p14="http://schemas.microsoft.com/office/powerpoint/2010/main" val="192623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3</a:t>
            </a:fld>
            <a:endParaRPr lang="en-US" dirty="0"/>
          </a:p>
        </p:txBody>
      </p:sp>
      <p:sp>
        <p:nvSpPr>
          <p:cNvPr id="4" name="Content Placeholder 3"/>
          <p:cNvSpPr>
            <a:spLocks noGrp="1"/>
          </p:cNvSpPr>
          <p:nvPr>
            <p:ph sz="half" idx="2"/>
          </p:nvPr>
        </p:nvSpPr>
        <p:spPr>
          <a:xfrm>
            <a:off x="838200" y="4960921"/>
            <a:ext cx="10515600" cy="900096"/>
          </a:xfrm>
        </p:spPr>
        <p:txBody>
          <a:bodyPr/>
          <a:lstStyle/>
          <a:p>
            <a:r>
              <a:rPr lang="de-DE" altLang="en-US" dirty="0">
                <a:ea typeface="ＭＳ Ｐゴシック" panose="020B0600070205080204" pitchFamily="34" charset="-128"/>
                <a:cs typeface="Lucida Bright" panose="02040602050505020304" pitchFamily="18" charset="0"/>
              </a:rPr>
              <a:t>The simple linear regression model is rarely applicable in practice but its discussion is useful for pedagogical reasons.</a:t>
            </a:r>
            <a:endParaRPr lang="en-US" dirty="0"/>
          </a:p>
        </p:txBody>
      </p:sp>
      <p:pic>
        <p:nvPicPr>
          <p:cNvPr id="18" name="Picture 17" descr="A condition in which the change in y over the change in x (defined as Delta y over Delta x) is equal to beta sub 1. This is interpreted as how much the dependent variable y changes if the independent variable x is increased by one unit. This interpretation is only correct if all other things remain equal when the independent variable is increased by one unit. That condition is met by the change in u over the change in x equal to zero."/>
          <p:cNvPicPr>
            <a:picLocks noChangeAspect="1"/>
          </p:cNvPicPr>
          <p:nvPr/>
        </p:nvPicPr>
        <p:blipFill>
          <a:blip r:embed="rId3"/>
          <a:stretch>
            <a:fillRect/>
          </a:stretch>
        </p:blipFill>
        <p:spPr>
          <a:xfrm>
            <a:off x="1788802" y="2482806"/>
            <a:ext cx="8614395" cy="2145978"/>
          </a:xfrm>
          <a:prstGeom prst="rect">
            <a:avLst/>
          </a:prstGeom>
        </p:spPr>
      </p:pic>
      <p:sp>
        <p:nvSpPr>
          <p:cNvPr id="3" name="Content Placeholder 2"/>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Interpretation of the simple linear regression model</a:t>
            </a:r>
          </a:p>
          <a:p>
            <a:pPr lvl="1"/>
            <a:r>
              <a:rPr lang="de-DE" dirty="0">
                <a:ea typeface="ＭＳ Ｐゴシック" panose="020B0600070205080204" pitchFamily="34" charset="-128"/>
              </a:rPr>
              <a:t> Explains how y varies with changes in x</a:t>
            </a:r>
            <a:endParaRPr lang="en-US" dirty="0"/>
          </a:p>
        </p:txBody>
      </p:sp>
      <p:sp>
        <p:nvSpPr>
          <p:cNvPr id="2" name="Title 1"/>
          <p:cNvSpPr>
            <a:spLocks noGrp="1"/>
          </p:cNvSpPr>
          <p:nvPr>
            <p:ph type="title"/>
          </p:nvPr>
        </p:nvSpPr>
        <p:spPr/>
        <p:txBody>
          <a:bodyPr/>
          <a:lstStyle/>
          <a:p>
            <a:r>
              <a:rPr lang="de-DE" altLang="en-US" dirty="0"/>
              <a:t>The Simple Regression Model </a:t>
            </a:r>
            <a:r>
              <a:rPr lang="de-DE" altLang="en-US" sz="1600" dirty="0"/>
              <a:t>(2 of 39)</a:t>
            </a:r>
            <a:endParaRPr lang="en-US" dirty="0"/>
          </a:p>
        </p:txBody>
      </p:sp>
    </p:spTree>
    <p:extLst>
      <p:ext uri="{BB962C8B-B14F-4D97-AF65-F5344CB8AC3E}">
        <p14:creationId xmlns:p14="http://schemas.microsoft.com/office/powerpoint/2010/main" val="899662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14DD8AD-0984-421B-B49D-83A9AD713271}"/>
              </a:ext>
            </a:extLst>
          </p:cNvPr>
          <p:cNvSpPr>
            <a:spLocks noGrp="1"/>
          </p:cNvSpPr>
          <p:nvPr>
            <p:ph type="sldNum" sz="quarter" idx="12"/>
          </p:nvPr>
        </p:nvSpPr>
        <p:spPr/>
        <p:txBody>
          <a:bodyPr/>
          <a:lstStyle/>
          <a:p>
            <a:fld id="{949EBC64-41CB-41B8-B6DF-9B1367312BD4}" type="slidenum">
              <a:rPr lang="en-US" smtClean="0"/>
              <a:t>30</a:t>
            </a:fld>
            <a:endParaRPr lang="en-US" dirty="0"/>
          </a:p>
        </p:txBody>
      </p:sp>
      <p:pic>
        <p:nvPicPr>
          <p:cNvPr id="9" name="Picture 8" descr="An equation in which the variance of u sub i conditional on x sub i is equal to sigma squared. The value of the explanatory variable must not contain any information about the variability of the unobserved factors.">
            <a:extLst>
              <a:ext uri="{FF2B5EF4-FFF2-40B4-BE49-F238E27FC236}">
                <a16:creationId xmlns:a16="http://schemas.microsoft.com/office/drawing/2014/main" id="{F3D6BA60-C9D0-42C1-B7AE-4F85E0C59A2D}"/>
              </a:ext>
            </a:extLst>
          </p:cNvPr>
          <p:cNvPicPr>
            <a:picLocks noChangeAspect="1"/>
          </p:cNvPicPr>
          <p:nvPr/>
        </p:nvPicPr>
        <p:blipFill>
          <a:blip r:embed="rId2"/>
          <a:stretch>
            <a:fillRect/>
          </a:stretch>
        </p:blipFill>
        <p:spPr>
          <a:xfrm>
            <a:off x="1853899" y="4871801"/>
            <a:ext cx="7785551" cy="958669"/>
          </a:xfrm>
          <a:prstGeom prst="rect">
            <a:avLst/>
          </a:prstGeom>
        </p:spPr>
      </p:pic>
      <p:sp>
        <p:nvSpPr>
          <p:cNvPr id="4" name="Content Placeholder 3">
            <a:extLst>
              <a:ext uri="{FF2B5EF4-FFF2-40B4-BE49-F238E27FC236}">
                <a16:creationId xmlns:a16="http://schemas.microsoft.com/office/drawing/2014/main" id="{3A486322-B5D0-47D5-9AB6-D2112544086F}"/>
              </a:ext>
            </a:extLst>
          </p:cNvPr>
          <p:cNvSpPr>
            <a:spLocks noGrp="1"/>
          </p:cNvSpPr>
          <p:nvPr>
            <p:ph sz="half" idx="2"/>
          </p:nvPr>
        </p:nvSpPr>
        <p:spPr>
          <a:xfrm>
            <a:off x="838200" y="4343049"/>
            <a:ext cx="10515600" cy="566851"/>
          </a:xfrm>
        </p:spPr>
        <p:txBody>
          <a:bodyPr/>
          <a:lstStyle/>
          <a:p>
            <a:r>
              <a:rPr lang="de-DE" altLang="en-US" dirty="0">
                <a:ea typeface="ＭＳ Ｐゴシック" panose="020B0600070205080204" pitchFamily="34" charset="-128"/>
                <a:cs typeface="Lucida Bright" panose="02040602050505020304" pitchFamily="18" charset="0"/>
              </a:rPr>
              <a:t>Assumption SLR.5 (Homoskedasticity)</a:t>
            </a:r>
          </a:p>
        </p:txBody>
      </p:sp>
      <p:pic>
        <p:nvPicPr>
          <p:cNvPr id="5" name="Picture 4" descr="Expressions for the variances of the OLS estimators: var of beta hat sub zero and var of beta hat sub one.">
            <a:extLst>
              <a:ext uri="{FF2B5EF4-FFF2-40B4-BE49-F238E27FC236}">
                <a16:creationId xmlns:a16="http://schemas.microsoft.com/office/drawing/2014/main" id="{3C875103-6452-44CD-BEB7-361B22B40253}"/>
              </a:ext>
            </a:extLst>
          </p:cNvPr>
          <p:cNvPicPr>
            <a:picLocks noChangeAspect="1"/>
          </p:cNvPicPr>
          <p:nvPr/>
        </p:nvPicPr>
        <p:blipFill>
          <a:blip r:embed="rId3"/>
          <a:stretch>
            <a:fillRect/>
          </a:stretch>
        </p:blipFill>
        <p:spPr>
          <a:xfrm>
            <a:off x="1853900" y="3650182"/>
            <a:ext cx="2650862" cy="348606"/>
          </a:xfrm>
          <a:prstGeom prst="rect">
            <a:avLst/>
          </a:prstGeom>
        </p:spPr>
      </p:pic>
      <p:sp>
        <p:nvSpPr>
          <p:cNvPr id="3" name="Content Placeholder 2">
            <a:extLst>
              <a:ext uri="{FF2B5EF4-FFF2-40B4-BE49-F238E27FC236}">
                <a16:creationId xmlns:a16="http://schemas.microsoft.com/office/drawing/2014/main" id="{61634BBB-F6E5-4244-B0CF-9E2E772D04C2}"/>
              </a:ext>
            </a:extLst>
          </p:cNvPr>
          <p:cNvSpPr>
            <a:spLocks noGrp="1"/>
          </p:cNvSpPr>
          <p:nvPr>
            <p:ph sz="half" idx="1"/>
          </p:nvPr>
        </p:nvSpPr>
        <p:spPr>
          <a:xfrm>
            <a:off x="838200" y="1456028"/>
            <a:ext cx="10515600" cy="2366463"/>
          </a:xfrm>
        </p:spPr>
        <p:txBody>
          <a:bodyPr/>
          <a:lstStyle/>
          <a:p>
            <a:r>
              <a:rPr lang="de-DE" altLang="en-US" b="1" dirty="0">
                <a:ea typeface="ＭＳ Ｐゴシック" panose="020B0600070205080204" pitchFamily="34" charset="-128"/>
                <a:cs typeface="Lucida Bright" panose="02040602050505020304" pitchFamily="18" charset="0"/>
              </a:rPr>
              <a:t>Variances of the OLS estimators</a:t>
            </a:r>
          </a:p>
          <a:p>
            <a:pPr lvl="1"/>
            <a:r>
              <a:rPr lang="de-DE" altLang="en-US" dirty="0">
                <a:ea typeface="Arial" panose="020B0604020202020204" pitchFamily="34" charset="0"/>
                <a:cs typeface="Lucida Bright" panose="02040602050505020304" pitchFamily="18" charset="0"/>
              </a:rPr>
              <a:t>Depending on the sample, the estimates will be nearer or farther away from the true population values.</a:t>
            </a:r>
          </a:p>
          <a:p>
            <a:pPr lvl="1"/>
            <a:r>
              <a:rPr lang="de-DE" altLang="en-US" dirty="0">
                <a:ea typeface="Arial" panose="020B0604020202020204" pitchFamily="34" charset="0"/>
                <a:cs typeface="Lucida Bright" panose="02040602050505020304" pitchFamily="18" charset="0"/>
              </a:rPr>
              <a:t>How far can we expect our estimates to be away from the true population values on average (= sampling variability)?</a:t>
            </a:r>
          </a:p>
          <a:p>
            <a:pPr lvl="1"/>
            <a:r>
              <a:rPr lang="de-DE" altLang="en-US" dirty="0">
                <a:ea typeface="Arial" panose="020B0604020202020204" pitchFamily="34" charset="0"/>
                <a:cs typeface="Lucida Bright" panose="02040602050505020304" pitchFamily="18" charset="0"/>
              </a:rPr>
              <a:t>Sampling variability is measured by the estimator‘s variances</a:t>
            </a:r>
            <a:endParaRPr lang="en-US" dirty="0"/>
          </a:p>
        </p:txBody>
      </p:sp>
      <p:sp>
        <p:nvSpPr>
          <p:cNvPr id="2" name="Title 1">
            <a:extLst>
              <a:ext uri="{FF2B5EF4-FFF2-40B4-BE49-F238E27FC236}">
                <a16:creationId xmlns:a16="http://schemas.microsoft.com/office/drawing/2014/main" id="{15D9E628-C1D2-4EE4-BCFC-B2C7F888B24C}"/>
              </a:ext>
            </a:extLst>
          </p:cNvPr>
          <p:cNvSpPr>
            <a:spLocks noGrp="1"/>
          </p:cNvSpPr>
          <p:nvPr>
            <p:ph type="title"/>
          </p:nvPr>
        </p:nvSpPr>
        <p:spPr/>
        <p:txBody>
          <a:bodyPr/>
          <a:lstStyle/>
          <a:p>
            <a:r>
              <a:rPr lang="de-DE" altLang="en-US" dirty="0"/>
              <a:t>The Simple Regression Model </a:t>
            </a:r>
            <a:r>
              <a:rPr lang="de-DE" altLang="en-US" sz="1600" dirty="0"/>
              <a:t>(29 of 39)</a:t>
            </a:r>
            <a:endParaRPr lang="en-US" dirty="0"/>
          </a:p>
        </p:txBody>
      </p:sp>
    </p:spTree>
    <p:extLst>
      <p:ext uri="{BB962C8B-B14F-4D97-AF65-F5344CB8AC3E}">
        <p14:creationId xmlns:p14="http://schemas.microsoft.com/office/powerpoint/2010/main" val="3682899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FCD779-1223-42DC-816D-98FC09D785D1}"/>
              </a:ext>
            </a:extLst>
          </p:cNvPr>
          <p:cNvSpPr>
            <a:spLocks noGrp="1"/>
          </p:cNvSpPr>
          <p:nvPr>
            <p:ph type="sldNum" sz="quarter" idx="12"/>
          </p:nvPr>
        </p:nvSpPr>
        <p:spPr/>
        <p:txBody>
          <a:bodyPr/>
          <a:lstStyle/>
          <a:p>
            <a:fld id="{949EBC64-41CB-41B8-B6DF-9B1367312BD4}" type="slidenum">
              <a:rPr lang="en-US" smtClean="0"/>
              <a:t>31</a:t>
            </a:fld>
            <a:endParaRPr lang="en-US" dirty="0"/>
          </a:p>
        </p:txBody>
      </p:sp>
      <p:pic>
        <p:nvPicPr>
          <p:cNvPr id="5" name="Picture 4" descr="A three dimensional graph relating the explanatory variable x, the dependent variable y, and the distribution of y conditional upon x. The population regression function is drawn as beta sub zero plus beta sub one times x, where beta sub zero and beta sub one are both positive numbers in this example. Three values of x are plotted on the population regression line and the distribution of the unobserved factors are drawn for x sub one, x sub two, and x sub three. The key takeaway is that the variability of the unobserved influences does not depend on the value of the explanatory variables.">
            <a:extLst>
              <a:ext uri="{FF2B5EF4-FFF2-40B4-BE49-F238E27FC236}">
                <a16:creationId xmlns:a16="http://schemas.microsoft.com/office/drawing/2014/main" id="{9BCB02DE-36E3-444B-977F-CD23AE8D5068}"/>
              </a:ext>
            </a:extLst>
          </p:cNvPr>
          <p:cNvPicPr>
            <a:picLocks noChangeAspect="1"/>
          </p:cNvPicPr>
          <p:nvPr/>
        </p:nvPicPr>
        <p:blipFill>
          <a:blip r:embed="rId2"/>
          <a:stretch>
            <a:fillRect/>
          </a:stretch>
        </p:blipFill>
        <p:spPr>
          <a:xfrm>
            <a:off x="850861" y="1788325"/>
            <a:ext cx="9875449" cy="4303229"/>
          </a:xfrm>
          <a:prstGeom prst="rect">
            <a:avLst/>
          </a:prstGeom>
        </p:spPr>
      </p:pic>
      <p:sp>
        <p:nvSpPr>
          <p:cNvPr id="2" name="Content Placeholder 1">
            <a:extLst>
              <a:ext uri="{FF2B5EF4-FFF2-40B4-BE49-F238E27FC236}">
                <a16:creationId xmlns:a16="http://schemas.microsoft.com/office/drawing/2014/main" id="{C38AEC02-0612-45EF-A354-34D1E7B97CBA}"/>
              </a:ext>
            </a:extLst>
          </p:cNvPr>
          <p:cNvSpPr>
            <a:spLocks noGrp="1"/>
          </p:cNvSpPr>
          <p:nvPr>
            <p:ph idx="1"/>
          </p:nvPr>
        </p:nvSpPr>
        <p:spPr>
          <a:xfrm>
            <a:off x="838200" y="1358110"/>
            <a:ext cx="10515600" cy="470691"/>
          </a:xfrm>
        </p:spPr>
        <p:txBody>
          <a:bodyPr/>
          <a:lstStyle/>
          <a:p>
            <a:r>
              <a:rPr lang="de-DE" altLang="en-US" b="1" dirty="0">
                <a:ea typeface="ＭＳ Ｐゴシック" panose="020B0600070205080204" pitchFamily="34" charset="-128"/>
                <a:cs typeface="Lucida Bright" panose="02040602050505020304" pitchFamily="18" charset="0"/>
              </a:rPr>
              <a:t>Graphical illustration of homoskedasticity</a:t>
            </a:r>
            <a:endParaRPr lang="en-US" b="1" dirty="0"/>
          </a:p>
        </p:txBody>
      </p:sp>
      <p:sp>
        <p:nvSpPr>
          <p:cNvPr id="4" name="Title 3">
            <a:extLst>
              <a:ext uri="{FF2B5EF4-FFF2-40B4-BE49-F238E27FC236}">
                <a16:creationId xmlns:a16="http://schemas.microsoft.com/office/drawing/2014/main" id="{A199B667-5B28-4C61-83F0-937D51F1B665}"/>
              </a:ext>
            </a:extLst>
          </p:cNvPr>
          <p:cNvSpPr>
            <a:spLocks noGrp="1"/>
          </p:cNvSpPr>
          <p:nvPr>
            <p:ph type="title"/>
          </p:nvPr>
        </p:nvSpPr>
        <p:spPr/>
        <p:txBody>
          <a:bodyPr/>
          <a:lstStyle/>
          <a:p>
            <a:r>
              <a:rPr lang="de-DE" altLang="en-US" dirty="0"/>
              <a:t>The Simple Regression Model </a:t>
            </a:r>
            <a:r>
              <a:rPr lang="de-DE" altLang="en-US" sz="1600" dirty="0"/>
              <a:t>(30 of 39)</a:t>
            </a:r>
            <a:endParaRPr lang="en-US" dirty="0"/>
          </a:p>
        </p:txBody>
      </p:sp>
    </p:spTree>
    <p:extLst>
      <p:ext uri="{BB962C8B-B14F-4D97-AF65-F5344CB8AC3E}">
        <p14:creationId xmlns:p14="http://schemas.microsoft.com/office/powerpoint/2010/main" val="385361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FCD779-1223-42DC-816D-98FC09D785D1}"/>
              </a:ext>
            </a:extLst>
          </p:cNvPr>
          <p:cNvSpPr>
            <a:spLocks noGrp="1"/>
          </p:cNvSpPr>
          <p:nvPr>
            <p:ph type="sldNum" sz="quarter" idx="12"/>
          </p:nvPr>
        </p:nvSpPr>
        <p:spPr/>
        <p:txBody>
          <a:bodyPr/>
          <a:lstStyle/>
          <a:p>
            <a:fld id="{949EBC64-41CB-41B8-B6DF-9B1367312BD4}" type="slidenum">
              <a:rPr lang="en-US" smtClean="0"/>
              <a:t>32</a:t>
            </a:fld>
            <a:endParaRPr lang="en-US" dirty="0"/>
          </a:p>
        </p:txBody>
      </p:sp>
      <p:pic>
        <p:nvPicPr>
          <p:cNvPr id="6" name="Picture 5" descr="A diagram displaying an example of heteroskedasticity. The explanatory variable educ is plotted against the dependent variable wage. The population regression function for wage is projected as an increasing function of educ. Three values of educ are plotted with the underlying distribution of the error term u drawn for each. The variability of the error term  differs between these three values, indicating that educ does influence the variance of the error term and thus we have heteroskedasticity.">
            <a:extLst>
              <a:ext uri="{FF2B5EF4-FFF2-40B4-BE49-F238E27FC236}">
                <a16:creationId xmlns:a16="http://schemas.microsoft.com/office/drawing/2014/main" id="{64ADD6D1-4067-4774-A23D-DB9E835D41BD}"/>
              </a:ext>
            </a:extLst>
          </p:cNvPr>
          <p:cNvPicPr>
            <a:picLocks noChangeAspect="1"/>
          </p:cNvPicPr>
          <p:nvPr/>
        </p:nvPicPr>
        <p:blipFill>
          <a:blip r:embed="rId2"/>
          <a:stretch>
            <a:fillRect/>
          </a:stretch>
        </p:blipFill>
        <p:spPr>
          <a:xfrm>
            <a:off x="665010" y="1801168"/>
            <a:ext cx="10688790" cy="4299826"/>
          </a:xfrm>
          <a:prstGeom prst="rect">
            <a:avLst/>
          </a:prstGeom>
        </p:spPr>
      </p:pic>
      <p:sp>
        <p:nvSpPr>
          <p:cNvPr id="2" name="Content Placeholder 1">
            <a:extLst>
              <a:ext uri="{FF2B5EF4-FFF2-40B4-BE49-F238E27FC236}">
                <a16:creationId xmlns:a16="http://schemas.microsoft.com/office/drawing/2014/main" id="{C38AEC02-0612-45EF-A354-34D1E7B97CBA}"/>
              </a:ext>
            </a:extLst>
          </p:cNvPr>
          <p:cNvSpPr>
            <a:spLocks noGrp="1"/>
          </p:cNvSpPr>
          <p:nvPr>
            <p:ph idx="1"/>
          </p:nvPr>
        </p:nvSpPr>
        <p:spPr>
          <a:xfrm>
            <a:off x="838200" y="1358110"/>
            <a:ext cx="10515600" cy="470691"/>
          </a:xfrm>
        </p:spPr>
        <p:txBody>
          <a:bodyPr/>
          <a:lstStyle/>
          <a:p>
            <a:r>
              <a:rPr lang="de-DE" altLang="en-US" b="1" dirty="0">
                <a:ea typeface="ＭＳ Ｐゴシック" panose="020B0600070205080204" pitchFamily="34" charset="-128"/>
                <a:cs typeface="Lucida Bright" panose="02040602050505020304" pitchFamily="18" charset="0"/>
              </a:rPr>
              <a:t>An example for heteroskedasticity: Wage and education</a:t>
            </a:r>
            <a:endParaRPr lang="en-US" b="1" dirty="0"/>
          </a:p>
        </p:txBody>
      </p:sp>
      <p:sp>
        <p:nvSpPr>
          <p:cNvPr id="4" name="Title 3">
            <a:extLst>
              <a:ext uri="{FF2B5EF4-FFF2-40B4-BE49-F238E27FC236}">
                <a16:creationId xmlns:a16="http://schemas.microsoft.com/office/drawing/2014/main" id="{A199B667-5B28-4C61-83F0-937D51F1B665}"/>
              </a:ext>
            </a:extLst>
          </p:cNvPr>
          <p:cNvSpPr>
            <a:spLocks noGrp="1"/>
          </p:cNvSpPr>
          <p:nvPr>
            <p:ph type="title"/>
          </p:nvPr>
        </p:nvSpPr>
        <p:spPr/>
        <p:txBody>
          <a:bodyPr/>
          <a:lstStyle/>
          <a:p>
            <a:r>
              <a:rPr lang="de-DE" altLang="en-US" dirty="0"/>
              <a:t>The Simple Regression Model </a:t>
            </a:r>
            <a:r>
              <a:rPr lang="de-DE" altLang="en-US" sz="1600" dirty="0"/>
              <a:t>(31 of 39)</a:t>
            </a:r>
            <a:endParaRPr lang="en-US" dirty="0"/>
          </a:p>
        </p:txBody>
      </p:sp>
    </p:spTree>
    <p:extLst>
      <p:ext uri="{BB962C8B-B14F-4D97-AF65-F5344CB8AC3E}">
        <p14:creationId xmlns:p14="http://schemas.microsoft.com/office/powerpoint/2010/main" val="2083611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FD6871-1D3F-44D4-BC00-FE3185144A61}"/>
              </a:ext>
            </a:extLst>
          </p:cNvPr>
          <p:cNvSpPr>
            <a:spLocks noGrp="1"/>
          </p:cNvSpPr>
          <p:nvPr>
            <p:ph type="sldNum" sz="quarter" idx="12"/>
          </p:nvPr>
        </p:nvSpPr>
        <p:spPr/>
        <p:txBody>
          <a:bodyPr/>
          <a:lstStyle/>
          <a:p>
            <a:fld id="{949EBC64-41CB-41B8-B6DF-9B1367312BD4}" type="slidenum">
              <a:rPr lang="en-US" smtClean="0"/>
              <a:t>33</a:t>
            </a:fld>
            <a:endParaRPr lang="en-US" dirty="0"/>
          </a:p>
        </p:txBody>
      </p:sp>
      <p:sp>
        <p:nvSpPr>
          <p:cNvPr id="4" name="Content Placeholder 3">
            <a:extLst>
              <a:ext uri="{FF2B5EF4-FFF2-40B4-BE49-F238E27FC236}">
                <a16:creationId xmlns:a16="http://schemas.microsoft.com/office/drawing/2014/main" id="{D26A4BB8-3D94-4D17-859A-D7349EDECF8B}"/>
              </a:ext>
            </a:extLst>
          </p:cNvPr>
          <p:cNvSpPr>
            <a:spLocks noGrp="1"/>
          </p:cNvSpPr>
          <p:nvPr>
            <p:ph sz="half" idx="2"/>
          </p:nvPr>
        </p:nvSpPr>
        <p:spPr>
          <a:xfrm>
            <a:off x="838200" y="4489555"/>
            <a:ext cx="10515600" cy="1420094"/>
          </a:xfrm>
        </p:spPr>
        <p:txBody>
          <a:bodyPr/>
          <a:lstStyle/>
          <a:p>
            <a:r>
              <a:rPr lang="de-DE" altLang="en-US" dirty="0">
                <a:ea typeface="ＭＳ Ｐゴシック" panose="020B0600070205080204" pitchFamily="34" charset="-128"/>
                <a:cs typeface="Lucida Bright" panose="02040602050505020304" pitchFamily="18" charset="0"/>
              </a:rPr>
              <a:t>Conclusion:</a:t>
            </a:r>
          </a:p>
          <a:p>
            <a:pPr lvl="1"/>
            <a:r>
              <a:rPr lang="de-DE" altLang="en-US" dirty="0">
                <a:ea typeface="Arial" panose="020B0604020202020204" pitchFamily="34" charset="0"/>
                <a:cs typeface="Lucida Bright" panose="02040602050505020304" pitchFamily="18" charset="0"/>
              </a:rPr>
              <a:t>The sampling variability of the estimated regression coefficients will be the higher, the larger the variability of the unobserved factors, and the lower, the higher the variation in the explanatory variable.</a:t>
            </a:r>
            <a:endParaRPr lang="en-US" dirty="0"/>
          </a:p>
        </p:txBody>
      </p:sp>
      <p:pic>
        <p:nvPicPr>
          <p:cNvPr id="10" name="Picture 9" descr="An equation in which the variance of beta hat sub zero is equal to sigma squared over n times the sum of x sub i squared divided by the total sum of squares in x (SST sub x).">
            <a:extLst>
              <a:ext uri="{FF2B5EF4-FFF2-40B4-BE49-F238E27FC236}">
                <a16:creationId xmlns:a16="http://schemas.microsoft.com/office/drawing/2014/main" id="{03155942-2C07-4BC5-A28F-0290A914A3DF}"/>
              </a:ext>
            </a:extLst>
          </p:cNvPr>
          <p:cNvPicPr>
            <a:picLocks noChangeAspect="1"/>
          </p:cNvPicPr>
          <p:nvPr/>
        </p:nvPicPr>
        <p:blipFill>
          <a:blip r:embed="rId2"/>
          <a:stretch>
            <a:fillRect/>
          </a:stretch>
        </p:blipFill>
        <p:spPr>
          <a:xfrm>
            <a:off x="1113437" y="3539462"/>
            <a:ext cx="6525724" cy="841321"/>
          </a:xfrm>
          <a:prstGeom prst="rect">
            <a:avLst/>
          </a:prstGeom>
        </p:spPr>
      </p:pic>
      <p:pic>
        <p:nvPicPr>
          <p:cNvPr id="9" name="Picture 8" descr="An equation in which the variance of beta hat sub one is equal to sigma squared divided by the sum from i equal to one through n of the squared deviation between x sub i and x bar. This denominator can be summarized as SST sub x, the total sum of squares in x.">
            <a:extLst>
              <a:ext uri="{FF2B5EF4-FFF2-40B4-BE49-F238E27FC236}">
                <a16:creationId xmlns:a16="http://schemas.microsoft.com/office/drawing/2014/main" id="{005A95B5-C108-4247-B4A8-505983C12BD0}"/>
              </a:ext>
            </a:extLst>
          </p:cNvPr>
          <p:cNvPicPr>
            <a:picLocks noChangeAspect="1"/>
          </p:cNvPicPr>
          <p:nvPr/>
        </p:nvPicPr>
        <p:blipFill>
          <a:blip r:embed="rId3"/>
          <a:stretch>
            <a:fillRect/>
          </a:stretch>
        </p:blipFill>
        <p:spPr>
          <a:xfrm>
            <a:off x="1113433" y="2338470"/>
            <a:ext cx="5091821" cy="841321"/>
          </a:xfrm>
          <a:prstGeom prst="rect">
            <a:avLst/>
          </a:prstGeom>
        </p:spPr>
      </p:pic>
      <p:sp>
        <p:nvSpPr>
          <p:cNvPr id="3" name="Content Placeholder 2">
            <a:extLst>
              <a:ext uri="{FF2B5EF4-FFF2-40B4-BE49-F238E27FC236}">
                <a16:creationId xmlns:a16="http://schemas.microsoft.com/office/drawing/2014/main" id="{C18F5810-C919-4B19-97C3-EBFD69F50B89}"/>
              </a:ext>
            </a:extLst>
          </p:cNvPr>
          <p:cNvSpPr>
            <a:spLocks noGrp="1"/>
          </p:cNvSpPr>
          <p:nvPr>
            <p:ph sz="half" idx="1"/>
          </p:nvPr>
        </p:nvSpPr>
        <p:spPr>
          <a:xfrm>
            <a:off x="838200" y="1456029"/>
            <a:ext cx="10515600" cy="912417"/>
          </a:xfrm>
        </p:spPr>
        <p:txBody>
          <a:bodyPr/>
          <a:lstStyle/>
          <a:p>
            <a:r>
              <a:rPr lang="de-DE" altLang="en-US" b="1" dirty="0">
                <a:ea typeface="ＭＳ Ｐゴシック" panose="020B0600070205080204" pitchFamily="34" charset="-128"/>
                <a:cs typeface="Lucida Bright" panose="02040602050505020304" pitchFamily="18" charset="0"/>
              </a:rPr>
              <a:t>Theorem 2.2 (Variances of the OLS estimators)</a:t>
            </a:r>
          </a:p>
          <a:p>
            <a:r>
              <a:rPr lang="de-DE" dirty="0">
                <a:ea typeface="ＭＳ Ｐゴシック" panose="020B0600070205080204" pitchFamily="34" charset="-128"/>
              </a:rPr>
              <a:t>Under assumptions SLR.1 – SLR.5:</a:t>
            </a:r>
            <a:endParaRPr lang="en-US" dirty="0"/>
          </a:p>
        </p:txBody>
      </p:sp>
      <p:sp>
        <p:nvSpPr>
          <p:cNvPr id="2" name="Title 1">
            <a:extLst>
              <a:ext uri="{FF2B5EF4-FFF2-40B4-BE49-F238E27FC236}">
                <a16:creationId xmlns:a16="http://schemas.microsoft.com/office/drawing/2014/main" id="{0A294101-9CB4-4072-A4DD-86D4BBA1FA7B}"/>
              </a:ext>
            </a:extLst>
          </p:cNvPr>
          <p:cNvSpPr>
            <a:spLocks noGrp="1"/>
          </p:cNvSpPr>
          <p:nvPr>
            <p:ph type="title"/>
          </p:nvPr>
        </p:nvSpPr>
        <p:spPr/>
        <p:txBody>
          <a:bodyPr/>
          <a:lstStyle/>
          <a:p>
            <a:r>
              <a:rPr lang="de-DE" altLang="en-US" dirty="0"/>
              <a:t>The Simple Regression Model </a:t>
            </a:r>
            <a:r>
              <a:rPr lang="de-DE" altLang="en-US" sz="1600" dirty="0"/>
              <a:t>(32 of 39)</a:t>
            </a:r>
            <a:endParaRPr lang="en-US" dirty="0"/>
          </a:p>
        </p:txBody>
      </p:sp>
    </p:spTree>
    <p:extLst>
      <p:ext uri="{BB962C8B-B14F-4D97-AF65-F5344CB8AC3E}">
        <p14:creationId xmlns:p14="http://schemas.microsoft.com/office/powerpoint/2010/main" val="2818281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D6EA21-86EC-4D53-A774-E0174FFB853A}"/>
              </a:ext>
            </a:extLst>
          </p:cNvPr>
          <p:cNvSpPr>
            <a:spLocks noGrp="1"/>
          </p:cNvSpPr>
          <p:nvPr>
            <p:ph type="sldNum" sz="quarter" idx="12"/>
          </p:nvPr>
        </p:nvSpPr>
        <p:spPr/>
        <p:txBody>
          <a:bodyPr/>
          <a:lstStyle/>
          <a:p>
            <a:fld id="{949EBC64-41CB-41B8-B6DF-9B1367312BD4}" type="slidenum">
              <a:rPr lang="en-US" smtClean="0"/>
              <a:t>34</a:t>
            </a:fld>
            <a:endParaRPr lang="en-US" dirty="0"/>
          </a:p>
        </p:txBody>
      </p:sp>
      <p:pic>
        <p:nvPicPr>
          <p:cNvPr id="7" name="Picture 6" descr="An equation for an unbiased estimator of the error variance. Sigma hat squared is equal to one over n minus two times the sum of u hat sub i squared. This unbiased estimator differs from the biased estimator since we are dividing the sum of squared residuals by n minus the number of estimated regression coefficients. This is also known as the degrees of freedom in the regression.">
            <a:extLst>
              <a:ext uri="{FF2B5EF4-FFF2-40B4-BE49-F238E27FC236}">
                <a16:creationId xmlns:a16="http://schemas.microsoft.com/office/drawing/2014/main" id="{817ABA9E-F6E2-4687-9968-11A47E510B5C}"/>
              </a:ext>
            </a:extLst>
          </p:cNvPr>
          <p:cNvPicPr>
            <a:picLocks noChangeAspect="1"/>
          </p:cNvPicPr>
          <p:nvPr/>
        </p:nvPicPr>
        <p:blipFill>
          <a:blip r:embed="rId2"/>
          <a:stretch>
            <a:fillRect/>
          </a:stretch>
        </p:blipFill>
        <p:spPr>
          <a:xfrm>
            <a:off x="1195190" y="4620622"/>
            <a:ext cx="9466966" cy="989422"/>
          </a:xfrm>
          <a:prstGeom prst="rect">
            <a:avLst/>
          </a:prstGeom>
        </p:spPr>
      </p:pic>
      <p:pic>
        <p:nvPicPr>
          <p:cNvPr id="6" name="Picture 5" descr="An equation in which one estimator for the error variance (sigma hat squared) is equal to one over n times the sum of the squared deviations between u hat sub i and u hat sub i bar. Since the average of the residuals (u hat bar) is equal to zero, this simplifies to 1 over n times the sum of u hat sub i squared. Unfortunately, this estimator is biased.">
            <a:extLst>
              <a:ext uri="{FF2B5EF4-FFF2-40B4-BE49-F238E27FC236}">
                <a16:creationId xmlns:a16="http://schemas.microsoft.com/office/drawing/2014/main" id="{F65234C9-508E-448C-9611-E693564EBD64}"/>
              </a:ext>
            </a:extLst>
          </p:cNvPr>
          <p:cNvPicPr>
            <a:picLocks noChangeAspect="1"/>
          </p:cNvPicPr>
          <p:nvPr/>
        </p:nvPicPr>
        <p:blipFill>
          <a:blip r:embed="rId3"/>
          <a:stretch>
            <a:fillRect/>
          </a:stretch>
        </p:blipFill>
        <p:spPr>
          <a:xfrm>
            <a:off x="838200" y="3021876"/>
            <a:ext cx="10330703" cy="1392720"/>
          </a:xfrm>
          <a:prstGeom prst="rect">
            <a:avLst/>
          </a:prstGeom>
        </p:spPr>
      </p:pic>
      <p:pic>
        <p:nvPicPr>
          <p:cNvPr id="5" name="Picture 4" descr="An equation in which the variance of u sub i conditional on x sub i is equal to sigma squared, which is simply the unconditional variance of u sub i. This means that the variance of u does not depend on x.">
            <a:extLst>
              <a:ext uri="{FF2B5EF4-FFF2-40B4-BE49-F238E27FC236}">
                <a16:creationId xmlns:a16="http://schemas.microsoft.com/office/drawing/2014/main" id="{C346D656-71CB-4D3D-922C-58C0A03D4DF4}"/>
              </a:ext>
            </a:extLst>
          </p:cNvPr>
          <p:cNvPicPr>
            <a:picLocks noChangeAspect="1"/>
          </p:cNvPicPr>
          <p:nvPr/>
        </p:nvPicPr>
        <p:blipFill>
          <a:blip r:embed="rId4"/>
          <a:stretch>
            <a:fillRect/>
          </a:stretch>
        </p:blipFill>
        <p:spPr>
          <a:xfrm>
            <a:off x="1195190" y="2088775"/>
            <a:ext cx="9249597" cy="727075"/>
          </a:xfrm>
          <a:prstGeom prst="rect">
            <a:avLst/>
          </a:prstGeom>
        </p:spPr>
      </p:pic>
      <p:sp>
        <p:nvSpPr>
          <p:cNvPr id="2" name="Content Placeholder 1">
            <a:extLst>
              <a:ext uri="{FF2B5EF4-FFF2-40B4-BE49-F238E27FC236}">
                <a16:creationId xmlns:a16="http://schemas.microsoft.com/office/drawing/2014/main" id="{2D2975C4-8E6F-41E1-85F9-3E61582D9F4E}"/>
              </a:ext>
            </a:extLst>
          </p:cNvPr>
          <p:cNvSpPr>
            <a:spLocks noGrp="1"/>
          </p:cNvSpPr>
          <p:nvPr>
            <p:ph idx="1"/>
          </p:nvPr>
        </p:nvSpPr>
        <p:spPr>
          <a:xfrm>
            <a:off x="838200" y="1463040"/>
            <a:ext cx="10515600" cy="560632"/>
          </a:xfrm>
        </p:spPr>
        <p:txBody>
          <a:bodyPr/>
          <a:lstStyle/>
          <a:p>
            <a:r>
              <a:rPr lang="de-DE" altLang="en-US" b="1" dirty="0"/>
              <a:t>Estimating the error variance</a:t>
            </a:r>
            <a:endParaRPr lang="en-US" b="1" dirty="0"/>
          </a:p>
        </p:txBody>
      </p:sp>
      <p:sp>
        <p:nvSpPr>
          <p:cNvPr id="4" name="Title 3">
            <a:extLst>
              <a:ext uri="{FF2B5EF4-FFF2-40B4-BE49-F238E27FC236}">
                <a16:creationId xmlns:a16="http://schemas.microsoft.com/office/drawing/2014/main" id="{66608F25-BC86-43D2-A5AA-5AA1D199307B}"/>
              </a:ext>
            </a:extLst>
          </p:cNvPr>
          <p:cNvSpPr>
            <a:spLocks noGrp="1"/>
          </p:cNvSpPr>
          <p:nvPr>
            <p:ph type="title"/>
          </p:nvPr>
        </p:nvSpPr>
        <p:spPr/>
        <p:txBody>
          <a:bodyPr/>
          <a:lstStyle/>
          <a:p>
            <a:r>
              <a:rPr lang="de-DE" altLang="en-US" dirty="0"/>
              <a:t>The Simple Regression Model </a:t>
            </a:r>
            <a:r>
              <a:rPr lang="de-DE" altLang="en-US" sz="1600" dirty="0"/>
              <a:t>(33 of 39)</a:t>
            </a:r>
            <a:endParaRPr lang="en-US" dirty="0"/>
          </a:p>
        </p:txBody>
      </p:sp>
    </p:spTree>
    <p:extLst>
      <p:ext uri="{BB962C8B-B14F-4D97-AF65-F5344CB8AC3E}">
        <p14:creationId xmlns:p14="http://schemas.microsoft.com/office/powerpoint/2010/main" val="114901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83D2C95-7555-4713-A73D-6EE58DD3D887}"/>
              </a:ext>
            </a:extLst>
          </p:cNvPr>
          <p:cNvSpPr>
            <a:spLocks noGrp="1"/>
          </p:cNvSpPr>
          <p:nvPr>
            <p:ph type="sldNum" sz="quarter" idx="12"/>
          </p:nvPr>
        </p:nvSpPr>
        <p:spPr/>
        <p:txBody>
          <a:bodyPr/>
          <a:lstStyle/>
          <a:p>
            <a:fld id="{949EBC64-41CB-41B8-B6DF-9B1367312BD4}" type="slidenum">
              <a:rPr lang="en-US" smtClean="0"/>
              <a:t>35</a:t>
            </a:fld>
            <a:endParaRPr lang="en-US" dirty="0"/>
          </a:p>
        </p:txBody>
      </p:sp>
      <p:sp>
        <p:nvSpPr>
          <p:cNvPr id="5" name="Content Placeholder 4">
            <a:extLst>
              <a:ext uri="{FF2B5EF4-FFF2-40B4-BE49-F238E27FC236}">
                <a16:creationId xmlns:a16="http://schemas.microsoft.com/office/drawing/2014/main" id="{5A3C4714-5CB6-46BA-8EA0-ABD579699710}"/>
              </a:ext>
            </a:extLst>
          </p:cNvPr>
          <p:cNvSpPr>
            <a:spLocks noGrp="1"/>
          </p:cNvSpPr>
          <p:nvPr>
            <p:ph sz="quarter" idx="13"/>
          </p:nvPr>
        </p:nvSpPr>
        <p:spPr>
          <a:xfrm>
            <a:off x="838200" y="5322503"/>
            <a:ext cx="10515600" cy="649589"/>
          </a:xfrm>
        </p:spPr>
        <p:txBody>
          <a:bodyPr/>
          <a:lstStyle/>
          <a:p>
            <a:pPr marL="0" indent="0">
              <a:buNone/>
            </a:pPr>
            <a:r>
              <a:rPr lang="de-DE" sz="2000" dirty="0"/>
              <a:t>The estimated standard deviations of the regression coefficients are called “standard errors.</a:t>
            </a:r>
            <a:r>
              <a:rPr lang="en-US" sz="2000" dirty="0"/>
              <a:t>”</a:t>
            </a:r>
            <a:r>
              <a:rPr lang="de-DE" sz="2000" dirty="0"/>
              <a:t> They measure how precisely the regression coefficients are estimated.</a:t>
            </a:r>
            <a:endParaRPr lang="en-US" sz="2000" dirty="0"/>
          </a:p>
        </p:txBody>
      </p:sp>
      <p:pic>
        <p:nvPicPr>
          <p:cNvPr id="9" name="Picture 8" descr="An equation for the standard error of beta hat sub zero which is equal to the variance of beta hat sub zero, which is equal to sigma hat squared over n times the sum of x sub i squared over SST sub x.">
            <a:extLst>
              <a:ext uri="{FF2B5EF4-FFF2-40B4-BE49-F238E27FC236}">
                <a16:creationId xmlns:a16="http://schemas.microsoft.com/office/drawing/2014/main" id="{2134ED0D-4DC5-4303-A652-48240ADDAA05}"/>
              </a:ext>
            </a:extLst>
          </p:cNvPr>
          <p:cNvPicPr>
            <a:picLocks noChangeAspect="1"/>
          </p:cNvPicPr>
          <p:nvPr/>
        </p:nvPicPr>
        <p:blipFill>
          <a:blip r:embed="rId2"/>
          <a:stretch>
            <a:fillRect/>
          </a:stretch>
        </p:blipFill>
        <p:spPr>
          <a:xfrm>
            <a:off x="1129303" y="4129079"/>
            <a:ext cx="6392447" cy="1237502"/>
          </a:xfrm>
          <a:prstGeom prst="rect">
            <a:avLst/>
          </a:prstGeom>
        </p:spPr>
      </p:pic>
      <p:pic>
        <p:nvPicPr>
          <p:cNvPr id="8" name="Picture 7" descr="An equation for the standard error of beta hat sub one equal to the square root of the variance of beta hat sub one, which is equal to the square root of sigma hat squared divided by SST sub x.">
            <a:extLst>
              <a:ext uri="{FF2B5EF4-FFF2-40B4-BE49-F238E27FC236}">
                <a16:creationId xmlns:a16="http://schemas.microsoft.com/office/drawing/2014/main" id="{A8E0E17C-E3F5-4130-989A-FB15B4C59C40}"/>
              </a:ext>
            </a:extLst>
          </p:cNvPr>
          <p:cNvPicPr>
            <a:picLocks noChangeAspect="1"/>
          </p:cNvPicPr>
          <p:nvPr/>
        </p:nvPicPr>
        <p:blipFill>
          <a:blip r:embed="rId3"/>
          <a:stretch>
            <a:fillRect/>
          </a:stretch>
        </p:blipFill>
        <p:spPr>
          <a:xfrm>
            <a:off x="1249224" y="3514507"/>
            <a:ext cx="5304707" cy="520224"/>
          </a:xfrm>
          <a:prstGeom prst="rect">
            <a:avLst/>
          </a:prstGeom>
        </p:spPr>
      </p:pic>
      <p:sp>
        <p:nvSpPr>
          <p:cNvPr id="4" name="Content Placeholder 3">
            <a:extLst>
              <a:ext uri="{FF2B5EF4-FFF2-40B4-BE49-F238E27FC236}">
                <a16:creationId xmlns:a16="http://schemas.microsoft.com/office/drawing/2014/main" id="{7F43C309-E926-41AE-AD6D-670809258D6A}"/>
              </a:ext>
            </a:extLst>
          </p:cNvPr>
          <p:cNvSpPr>
            <a:spLocks noGrp="1"/>
          </p:cNvSpPr>
          <p:nvPr>
            <p:ph sz="half" idx="2"/>
          </p:nvPr>
        </p:nvSpPr>
        <p:spPr>
          <a:xfrm>
            <a:off x="838200" y="2740669"/>
            <a:ext cx="10515600" cy="585809"/>
          </a:xfrm>
        </p:spPr>
        <p:txBody>
          <a:bodyPr/>
          <a:lstStyle/>
          <a:p>
            <a:r>
              <a:rPr lang="de-DE" altLang="en-US" dirty="0">
                <a:ea typeface="ＭＳ Ｐゴシック" panose="020B0600070205080204" pitchFamily="34" charset="-128"/>
                <a:cs typeface="Lucida Bright" panose="02040602050505020304" pitchFamily="18" charset="0"/>
              </a:rPr>
              <a:t>Calculation of standard errors for regression coefficients</a:t>
            </a:r>
            <a:endParaRPr lang="en-US" dirty="0"/>
          </a:p>
        </p:txBody>
      </p:sp>
      <p:pic>
        <p:nvPicPr>
          <p:cNvPr id="7" name="Picture 6" descr="A summary of theorem 2.3 stating that if SLR.1 through SLR.5 hold, then the expected value of the error variance estimator sigma hat squared is equal to the true population error variance sigma hat squared.">
            <a:extLst>
              <a:ext uri="{FF2B5EF4-FFF2-40B4-BE49-F238E27FC236}">
                <a16:creationId xmlns:a16="http://schemas.microsoft.com/office/drawing/2014/main" id="{F93B5BB2-032F-4C95-A0C1-D0038A9645D5}"/>
              </a:ext>
            </a:extLst>
          </p:cNvPr>
          <p:cNvPicPr>
            <a:picLocks noChangeAspect="1"/>
          </p:cNvPicPr>
          <p:nvPr/>
        </p:nvPicPr>
        <p:blipFill>
          <a:blip r:embed="rId4"/>
          <a:stretch>
            <a:fillRect/>
          </a:stretch>
        </p:blipFill>
        <p:spPr>
          <a:xfrm>
            <a:off x="1249225" y="2077011"/>
            <a:ext cx="5675162" cy="394108"/>
          </a:xfrm>
          <a:prstGeom prst="rect">
            <a:avLst/>
          </a:prstGeom>
        </p:spPr>
      </p:pic>
      <p:sp>
        <p:nvSpPr>
          <p:cNvPr id="3" name="Content Placeholder 2">
            <a:extLst>
              <a:ext uri="{FF2B5EF4-FFF2-40B4-BE49-F238E27FC236}">
                <a16:creationId xmlns:a16="http://schemas.microsoft.com/office/drawing/2014/main" id="{9D6603A5-6C84-43B4-8155-BA1A9295E86A}"/>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Theorem 2.3 (Unbiasedness of the error variance)</a:t>
            </a:r>
            <a:endParaRPr lang="en-US" b="1" dirty="0"/>
          </a:p>
        </p:txBody>
      </p:sp>
      <p:sp>
        <p:nvSpPr>
          <p:cNvPr id="2" name="Title 1">
            <a:extLst>
              <a:ext uri="{FF2B5EF4-FFF2-40B4-BE49-F238E27FC236}">
                <a16:creationId xmlns:a16="http://schemas.microsoft.com/office/drawing/2014/main" id="{CB491763-E76A-49BD-A4DF-57FAB9F6E452}"/>
              </a:ext>
            </a:extLst>
          </p:cNvPr>
          <p:cNvSpPr>
            <a:spLocks noGrp="1"/>
          </p:cNvSpPr>
          <p:nvPr>
            <p:ph type="title"/>
          </p:nvPr>
        </p:nvSpPr>
        <p:spPr/>
        <p:txBody>
          <a:bodyPr/>
          <a:lstStyle/>
          <a:p>
            <a:r>
              <a:rPr lang="de-DE" altLang="en-US" dirty="0"/>
              <a:t>The Simple Regression Model </a:t>
            </a:r>
            <a:r>
              <a:rPr lang="de-DE" altLang="en-US" sz="1600" dirty="0"/>
              <a:t>(34 of 39)</a:t>
            </a:r>
            <a:endParaRPr lang="en-US" dirty="0"/>
          </a:p>
        </p:txBody>
      </p:sp>
    </p:spTree>
    <p:extLst>
      <p:ext uri="{BB962C8B-B14F-4D97-AF65-F5344CB8AC3E}">
        <p14:creationId xmlns:p14="http://schemas.microsoft.com/office/powerpoint/2010/main" val="4198078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18FA90-6C97-4505-8079-41CB147FEA93}"/>
              </a:ext>
            </a:extLst>
          </p:cNvPr>
          <p:cNvSpPr>
            <a:spLocks noGrp="1"/>
          </p:cNvSpPr>
          <p:nvPr>
            <p:ph type="sldNum" sz="quarter" idx="12"/>
          </p:nvPr>
        </p:nvSpPr>
        <p:spPr/>
        <p:txBody>
          <a:bodyPr/>
          <a:lstStyle/>
          <a:p>
            <a:fld id="{949EBC64-41CB-41B8-B6DF-9B1367312BD4}" type="slidenum">
              <a:rPr lang="en-US" smtClean="0"/>
              <a:t>36</a:t>
            </a:fld>
            <a:endParaRPr lang="en-US" dirty="0"/>
          </a:p>
        </p:txBody>
      </p:sp>
      <p:sp>
        <p:nvSpPr>
          <p:cNvPr id="5" name="Content Placeholder 4">
            <a:extLst>
              <a:ext uri="{FF2B5EF4-FFF2-40B4-BE49-F238E27FC236}">
                <a16:creationId xmlns:a16="http://schemas.microsoft.com/office/drawing/2014/main" id="{35DC74C3-63F6-4D75-B200-64DFD4B4D875}"/>
              </a:ext>
            </a:extLst>
          </p:cNvPr>
          <p:cNvSpPr>
            <a:spLocks noGrp="1"/>
          </p:cNvSpPr>
          <p:nvPr>
            <p:ph sz="quarter" idx="13"/>
          </p:nvPr>
        </p:nvSpPr>
        <p:spPr>
          <a:xfrm>
            <a:off x="838200" y="5186286"/>
            <a:ext cx="10515600" cy="885422"/>
          </a:xfrm>
        </p:spPr>
        <p:txBody>
          <a:bodyPr/>
          <a:lstStyle/>
          <a:p>
            <a:r>
              <a:rPr lang="en-US" dirty="0"/>
              <a:t>Note that the statistical properties of OLS are no different when x is binary</a:t>
            </a:r>
          </a:p>
          <a:p>
            <a:endParaRPr lang="en-US" dirty="0"/>
          </a:p>
        </p:txBody>
      </p:sp>
      <p:pic>
        <p:nvPicPr>
          <p:cNvPr id="10" name="Picture 9" descr="An equation in which beta sub one is equal to the expected value of y when x equal one minus the expected value of y when x equals zero">
            <a:extLst>
              <a:ext uri="{FF2B5EF4-FFF2-40B4-BE49-F238E27FC236}">
                <a16:creationId xmlns:a16="http://schemas.microsoft.com/office/drawing/2014/main" id="{9398780A-430C-48D3-9ED7-9E92B7816CA8}"/>
              </a:ext>
            </a:extLst>
          </p:cNvPr>
          <p:cNvPicPr>
            <a:picLocks noChangeAspect="1"/>
          </p:cNvPicPr>
          <p:nvPr/>
        </p:nvPicPr>
        <p:blipFill>
          <a:blip r:embed="rId2"/>
          <a:stretch>
            <a:fillRect/>
          </a:stretch>
        </p:blipFill>
        <p:spPr>
          <a:xfrm>
            <a:off x="1133425" y="4346816"/>
            <a:ext cx="4962574" cy="524301"/>
          </a:xfrm>
          <a:prstGeom prst="rect">
            <a:avLst/>
          </a:prstGeom>
        </p:spPr>
      </p:pic>
      <p:sp>
        <p:nvSpPr>
          <p:cNvPr id="4" name="Content Placeholder 3">
            <a:extLst>
              <a:ext uri="{FF2B5EF4-FFF2-40B4-BE49-F238E27FC236}">
                <a16:creationId xmlns:a16="http://schemas.microsoft.com/office/drawing/2014/main" id="{C111241B-C9B9-45F2-9226-35D91E7445A6}"/>
              </a:ext>
            </a:extLst>
          </p:cNvPr>
          <p:cNvSpPr>
            <a:spLocks noGrp="1"/>
          </p:cNvSpPr>
          <p:nvPr>
            <p:ph sz="half" idx="2"/>
          </p:nvPr>
        </p:nvSpPr>
        <p:spPr>
          <a:xfrm>
            <a:off x="838200" y="3535144"/>
            <a:ext cx="10515600" cy="885422"/>
          </a:xfrm>
        </p:spPr>
        <p:txBody>
          <a:bodyPr/>
          <a:lstStyle/>
          <a:p>
            <a:r>
              <a:rPr lang="en-US" dirty="0"/>
              <a:t>This regression allows the mean value of y to differ depending on the state of x</a:t>
            </a:r>
          </a:p>
        </p:txBody>
      </p:sp>
      <p:pic>
        <p:nvPicPr>
          <p:cNvPr id="9" name="Picture 8" descr="An equation in which y is equal to beta sub zero plus beta sub one times x plus u. When x is binary, then the expected value of y given that x equal zero is beta sub zero. The expected value of y given x equal to one is beta sub zero plus beta sub one.">
            <a:extLst>
              <a:ext uri="{FF2B5EF4-FFF2-40B4-BE49-F238E27FC236}">
                <a16:creationId xmlns:a16="http://schemas.microsoft.com/office/drawing/2014/main" id="{FE4B1852-9A67-4A23-A6CF-3F5A935B5CC0}"/>
              </a:ext>
            </a:extLst>
          </p:cNvPr>
          <p:cNvPicPr>
            <a:picLocks noChangeAspect="1"/>
          </p:cNvPicPr>
          <p:nvPr/>
        </p:nvPicPr>
        <p:blipFill>
          <a:blip r:embed="rId3"/>
          <a:stretch>
            <a:fillRect/>
          </a:stretch>
        </p:blipFill>
        <p:spPr>
          <a:xfrm>
            <a:off x="1133425" y="2238168"/>
            <a:ext cx="6291617" cy="957155"/>
          </a:xfrm>
          <a:prstGeom prst="rect">
            <a:avLst/>
          </a:prstGeom>
        </p:spPr>
      </p:pic>
      <p:sp>
        <p:nvSpPr>
          <p:cNvPr id="3" name="Content Placeholder 2">
            <a:extLst>
              <a:ext uri="{FF2B5EF4-FFF2-40B4-BE49-F238E27FC236}">
                <a16:creationId xmlns:a16="http://schemas.microsoft.com/office/drawing/2014/main" id="{E3116A28-FB19-4124-B528-6D78B94E8ECB}"/>
              </a:ext>
            </a:extLst>
          </p:cNvPr>
          <p:cNvSpPr>
            <a:spLocks noGrp="1"/>
          </p:cNvSpPr>
          <p:nvPr>
            <p:ph sz="half" idx="1"/>
          </p:nvPr>
        </p:nvSpPr>
        <p:spPr>
          <a:xfrm>
            <a:off x="838200" y="1456029"/>
            <a:ext cx="10515600" cy="897427"/>
          </a:xfrm>
        </p:spPr>
        <p:txBody>
          <a:bodyPr/>
          <a:lstStyle/>
          <a:p>
            <a:r>
              <a:rPr lang="en-US" b="1" dirty="0"/>
              <a:t>Regression on a binary explanatory variable</a:t>
            </a:r>
          </a:p>
          <a:p>
            <a:r>
              <a:rPr lang="en-US" dirty="0"/>
              <a:t>Suppose that x is either equal to 0 or 1</a:t>
            </a:r>
          </a:p>
        </p:txBody>
      </p:sp>
      <p:sp>
        <p:nvSpPr>
          <p:cNvPr id="2" name="Title 1">
            <a:extLst>
              <a:ext uri="{FF2B5EF4-FFF2-40B4-BE49-F238E27FC236}">
                <a16:creationId xmlns:a16="http://schemas.microsoft.com/office/drawing/2014/main" id="{FDA57689-42C8-4855-8052-5CABCBB10BC6}"/>
              </a:ext>
            </a:extLst>
          </p:cNvPr>
          <p:cNvSpPr>
            <a:spLocks noGrp="1"/>
          </p:cNvSpPr>
          <p:nvPr>
            <p:ph type="title"/>
          </p:nvPr>
        </p:nvSpPr>
        <p:spPr/>
        <p:txBody>
          <a:bodyPr/>
          <a:lstStyle/>
          <a:p>
            <a:r>
              <a:rPr lang="de-DE" altLang="en-US" dirty="0"/>
              <a:t>The Simple Regression Model </a:t>
            </a:r>
            <a:r>
              <a:rPr lang="de-DE" altLang="en-US" sz="1600" dirty="0"/>
              <a:t>(35 of 39)</a:t>
            </a:r>
            <a:endParaRPr lang="en-US" dirty="0"/>
          </a:p>
        </p:txBody>
      </p:sp>
    </p:spTree>
    <p:extLst>
      <p:ext uri="{BB962C8B-B14F-4D97-AF65-F5344CB8AC3E}">
        <p14:creationId xmlns:p14="http://schemas.microsoft.com/office/powerpoint/2010/main" val="4253200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18FA90-6C97-4505-8079-41CB147FEA93}"/>
              </a:ext>
            </a:extLst>
          </p:cNvPr>
          <p:cNvSpPr>
            <a:spLocks noGrp="1"/>
          </p:cNvSpPr>
          <p:nvPr>
            <p:ph type="sldNum" sz="quarter" idx="12"/>
          </p:nvPr>
        </p:nvSpPr>
        <p:spPr/>
        <p:txBody>
          <a:bodyPr/>
          <a:lstStyle/>
          <a:p>
            <a:fld id="{949EBC64-41CB-41B8-B6DF-9B1367312BD4}" type="slidenum">
              <a:rPr lang="en-US" smtClean="0"/>
              <a:t>37</a:t>
            </a:fld>
            <a:endParaRPr lang="en-US" dirty="0"/>
          </a:p>
        </p:txBody>
      </p:sp>
      <p:pic>
        <p:nvPicPr>
          <p:cNvPr id="14" name="Picture 13" descr="An equation in which the average treatment effect tau sub ate is equal to the expected value of y sub i at one minus the expected value of y sub i at zero.">
            <a:extLst>
              <a:ext uri="{FF2B5EF4-FFF2-40B4-BE49-F238E27FC236}">
                <a16:creationId xmlns:a16="http://schemas.microsoft.com/office/drawing/2014/main" id="{889EAA8E-54AF-4F6E-B1A7-41E66EE702FF}"/>
              </a:ext>
            </a:extLst>
          </p:cNvPr>
          <p:cNvPicPr>
            <a:picLocks noChangeAspect="1"/>
          </p:cNvPicPr>
          <p:nvPr/>
        </p:nvPicPr>
        <p:blipFill>
          <a:blip r:embed="rId2"/>
          <a:stretch>
            <a:fillRect/>
          </a:stretch>
        </p:blipFill>
        <p:spPr>
          <a:xfrm>
            <a:off x="1133425" y="5007438"/>
            <a:ext cx="4352921" cy="524301"/>
          </a:xfrm>
          <a:prstGeom prst="rect">
            <a:avLst/>
          </a:prstGeom>
        </p:spPr>
      </p:pic>
      <p:sp>
        <p:nvSpPr>
          <p:cNvPr id="4" name="Content Placeholder 3">
            <a:extLst>
              <a:ext uri="{FF2B5EF4-FFF2-40B4-BE49-F238E27FC236}">
                <a16:creationId xmlns:a16="http://schemas.microsoft.com/office/drawing/2014/main" id="{C111241B-C9B9-45F2-9226-35D91E7445A6}"/>
              </a:ext>
            </a:extLst>
          </p:cNvPr>
          <p:cNvSpPr>
            <a:spLocks noGrp="1"/>
          </p:cNvSpPr>
          <p:nvPr>
            <p:ph sz="half" idx="2"/>
          </p:nvPr>
        </p:nvSpPr>
        <p:spPr>
          <a:xfrm>
            <a:off x="838200" y="3326640"/>
            <a:ext cx="10515600" cy="1695059"/>
          </a:xfrm>
        </p:spPr>
        <p:txBody>
          <a:bodyPr/>
          <a:lstStyle/>
          <a:p>
            <a:r>
              <a:rPr lang="en-US" dirty="0"/>
              <a:t>Note that we will never actually observe this since we either observe </a:t>
            </a:r>
            <a:r>
              <a:rPr lang="en-US" dirty="0" err="1"/>
              <a:t>y</a:t>
            </a:r>
            <a:r>
              <a:rPr lang="en-US" baseline="-25000" dirty="0" err="1"/>
              <a:t>i</a:t>
            </a:r>
            <a:r>
              <a:rPr lang="en-US" dirty="0"/>
              <a:t>(1) or </a:t>
            </a:r>
            <a:r>
              <a:rPr lang="en-US" dirty="0" err="1"/>
              <a:t>y</a:t>
            </a:r>
            <a:r>
              <a:rPr lang="en-US" baseline="-25000" dirty="0" err="1"/>
              <a:t>i</a:t>
            </a:r>
            <a:r>
              <a:rPr lang="en-US" dirty="0"/>
              <a:t>(0) for a given </a:t>
            </a:r>
            <a:r>
              <a:rPr lang="en-US" dirty="0" err="1"/>
              <a:t>i</a:t>
            </a:r>
            <a:r>
              <a:rPr lang="en-US" dirty="0"/>
              <a:t>, but never both.</a:t>
            </a:r>
          </a:p>
          <a:p>
            <a:endParaRPr lang="en-US" dirty="0"/>
          </a:p>
          <a:p>
            <a:r>
              <a:rPr lang="en-US" dirty="0"/>
              <a:t>Let the average treatment effect be defined as:</a:t>
            </a:r>
          </a:p>
        </p:txBody>
      </p:sp>
      <p:pic>
        <p:nvPicPr>
          <p:cNvPr id="13" name="Picture 12" descr="An equation in which the treatment effect tau sub i is equal to y sub i at one minus y sub i at zero.">
            <a:extLst>
              <a:ext uri="{FF2B5EF4-FFF2-40B4-BE49-F238E27FC236}">
                <a16:creationId xmlns:a16="http://schemas.microsoft.com/office/drawing/2014/main" id="{146611B6-EFB3-44FD-ACBF-7D01E6C7EC37}"/>
              </a:ext>
            </a:extLst>
          </p:cNvPr>
          <p:cNvPicPr>
            <a:picLocks noChangeAspect="1"/>
          </p:cNvPicPr>
          <p:nvPr/>
        </p:nvPicPr>
        <p:blipFill>
          <a:blip r:embed="rId3"/>
          <a:stretch>
            <a:fillRect/>
          </a:stretch>
        </p:blipFill>
        <p:spPr>
          <a:xfrm>
            <a:off x="1133425" y="2314609"/>
            <a:ext cx="3042168" cy="524301"/>
          </a:xfrm>
          <a:prstGeom prst="rect">
            <a:avLst/>
          </a:prstGeom>
        </p:spPr>
      </p:pic>
      <p:sp>
        <p:nvSpPr>
          <p:cNvPr id="3" name="Content Placeholder 2">
            <a:extLst>
              <a:ext uri="{FF2B5EF4-FFF2-40B4-BE49-F238E27FC236}">
                <a16:creationId xmlns:a16="http://schemas.microsoft.com/office/drawing/2014/main" id="{E3116A28-FB19-4124-B528-6D78B94E8ECB}"/>
              </a:ext>
            </a:extLst>
          </p:cNvPr>
          <p:cNvSpPr>
            <a:spLocks noGrp="1"/>
          </p:cNvSpPr>
          <p:nvPr>
            <p:ph sz="half" idx="1"/>
          </p:nvPr>
        </p:nvSpPr>
        <p:spPr>
          <a:xfrm>
            <a:off x="838200" y="1456029"/>
            <a:ext cx="10515600" cy="897427"/>
          </a:xfrm>
        </p:spPr>
        <p:txBody>
          <a:bodyPr/>
          <a:lstStyle/>
          <a:p>
            <a:r>
              <a:rPr lang="en-US" b="1" dirty="0"/>
              <a:t>Counterfactual outcomes, causality and policy analysis</a:t>
            </a:r>
          </a:p>
          <a:p>
            <a:r>
              <a:rPr lang="en-US" dirty="0"/>
              <a:t>In policy analysis, define a treatment effect as:</a:t>
            </a:r>
          </a:p>
        </p:txBody>
      </p:sp>
      <p:sp>
        <p:nvSpPr>
          <p:cNvPr id="2" name="Title 1">
            <a:extLst>
              <a:ext uri="{FF2B5EF4-FFF2-40B4-BE49-F238E27FC236}">
                <a16:creationId xmlns:a16="http://schemas.microsoft.com/office/drawing/2014/main" id="{FDA57689-42C8-4855-8052-5CABCBB10BC6}"/>
              </a:ext>
            </a:extLst>
          </p:cNvPr>
          <p:cNvSpPr>
            <a:spLocks noGrp="1"/>
          </p:cNvSpPr>
          <p:nvPr>
            <p:ph type="title"/>
          </p:nvPr>
        </p:nvSpPr>
        <p:spPr/>
        <p:txBody>
          <a:bodyPr/>
          <a:lstStyle/>
          <a:p>
            <a:r>
              <a:rPr lang="de-DE" altLang="en-US" dirty="0"/>
              <a:t>The Simple Regression Model </a:t>
            </a:r>
            <a:r>
              <a:rPr lang="de-DE" altLang="en-US" sz="1600" dirty="0"/>
              <a:t>(36 of 39)</a:t>
            </a:r>
            <a:endParaRPr lang="en-US" dirty="0"/>
          </a:p>
        </p:txBody>
      </p:sp>
    </p:spTree>
    <p:extLst>
      <p:ext uri="{BB962C8B-B14F-4D97-AF65-F5344CB8AC3E}">
        <p14:creationId xmlns:p14="http://schemas.microsoft.com/office/powerpoint/2010/main" val="2623739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18FA90-6C97-4505-8079-41CB147FEA93}"/>
              </a:ext>
            </a:extLst>
          </p:cNvPr>
          <p:cNvSpPr>
            <a:spLocks noGrp="1"/>
          </p:cNvSpPr>
          <p:nvPr>
            <p:ph type="sldNum" sz="quarter" idx="12"/>
          </p:nvPr>
        </p:nvSpPr>
        <p:spPr/>
        <p:txBody>
          <a:bodyPr/>
          <a:lstStyle/>
          <a:p>
            <a:fld id="{949EBC64-41CB-41B8-B6DF-9B1367312BD4}" type="slidenum">
              <a:rPr lang="en-US" smtClean="0"/>
              <a:t>38</a:t>
            </a:fld>
            <a:endParaRPr lang="en-US" dirty="0"/>
          </a:p>
        </p:txBody>
      </p:sp>
      <p:sp>
        <p:nvSpPr>
          <p:cNvPr id="7" name="Content Placeholder 6">
            <a:extLst>
              <a:ext uri="{FF2B5EF4-FFF2-40B4-BE49-F238E27FC236}">
                <a16:creationId xmlns:a16="http://schemas.microsoft.com/office/drawing/2014/main" id="{6B144756-C20A-4655-85D9-0FF382C6DB80}"/>
              </a:ext>
            </a:extLst>
          </p:cNvPr>
          <p:cNvSpPr>
            <a:spLocks noGrp="1"/>
          </p:cNvSpPr>
          <p:nvPr>
            <p:ph sz="half" idx="14"/>
          </p:nvPr>
        </p:nvSpPr>
        <p:spPr>
          <a:xfrm>
            <a:off x="838143" y="4485994"/>
            <a:ext cx="10749254" cy="1626995"/>
          </a:xfrm>
        </p:spPr>
        <p:txBody>
          <a:bodyPr/>
          <a:lstStyle/>
          <a:p>
            <a:r>
              <a:rPr lang="en-US" dirty="0"/>
              <a:t>Therefore, regressing y on x will give us an estimate of the (constant) treatment effect.</a:t>
            </a:r>
          </a:p>
          <a:p>
            <a:r>
              <a:rPr lang="en-US" dirty="0"/>
              <a:t>As long as we have random assignment, OLS will yield an unbiased estimator for the treatment effect τ.</a:t>
            </a:r>
          </a:p>
        </p:txBody>
      </p:sp>
      <p:pic>
        <p:nvPicPr>
          <p:cNvPr id="17" name="Picture 16" descr="An equation in which y sub i is equal to alpha sub zero plus tau times x sub i plus u sub i at zero. This equation was derived by assuming that y sub i at zero is equal to a constant alpha sub zero plus an error term u sub i at zero and that there is a constant treatment effect tau.">
            <a:extLst>
              <a:ext uri="{FF2B5EF4-FFF2-40B4-BE49-F238E27FC236}">
                <a16:creationId xmlns:a16="http://schemas.microsoft.com/office/drawing/2014/main" id="{56BB577E-7DB1-4A09-9F9C-D464BCB8DB6B}"/>
              </a:ext>
            </a:extLst>
          </p:cNvPr>
          <p:cNvPicPr>
            <a:picLocks noChangeAspect="1"/>
          </p:cNvPicPr>
          <p:nvPr/>
        </p:nvPicPr>
        <p:blipFill>
          <a:blip r:embed="rId2"/>
          <a:stretch>
            <a:fillRect/>
          </a:stretch>
        </p:blipFill>
        <p:spPr>
          <a:xfrm>
            <a:off x="1137389" y="3187627"/>
            <a:ext cx="9778832" cy="1286367"/>
          </a:xfrm>
          <a:prstGeom prst="rect">
            <a:avLst/>
          </a:prstGeom>
        </p:spPr>
      </p:pic>
      <p:sp>
        <p:nvSpPr>
          <p:cNvPr id="4" name="Content Placeholder 3">
            <a:extLst>
              <a:ext uri="{FF2B5EF4-FFF2-40B4-BE49-F238E27FC236}">
                <a16:creationId xmlns:a16="http://schemas.microsoft.com/office/drawing/2014/main" id="{C111241B-C9B9-45F2-9226-35D91E7445A6}"/>
              </a:ext>
            </a:extLst>
          </p:cNvPr>
          <p:cNvSpPr>
            <a:spLocks noGrp="1"/>
          </p:cNvSpPr>
          <p:nvPr>
            <p:ph sz="half" idx="2"/>
          </p:nvPr>
        </p:nvSpPr>
        <p:spPr>
          <a:xfrm>
            <a:off x="838143" y="3081404"/>
            <a:ext cx="10220431" cy="523221"/>
          </a:xfrm>
        </p:spPr>
        <p:txBody>
          <a:bodyPr/>
          <a:lstStyle/>
          <a:p>
            <a:r>
              <a:rPr lang="en-US" dirty="0"/>
              <a:t>This can be written as:</a:t>
            </a:r>
          </a:p>
        </p:txBody>
      </p:sp>
      <p:pic>
        <p:nvPicPr>
          <p:cNvPr id="16" name="Picture 15" descr="An equation in which y sub i is equal to one minus x sub i times y sub i at zero plus x sub i times y sub i at one.">
            <a:extLst>
              <a:ext uri="{FF2B5EF4-FFF2-40B4-BE49-F238E27FC236}">
                <a16:creationId xmlns:a16="http://schemas.microsoft.com/office/drawing/2014/main" id="{D6396233-ED81-4459-86F5-18556EEFC518}"/>
              </a:ext>
            </a:extLst>
          </p:cNvPr>
          <p:cNvPicPr>
            <a:picLocks noChangeAspect="1"/>
          </p:cNvPicPr>
          <p:nvPr/>
        </p:nvPicPr>
        <p:blipFill>
          <a:blip r:embed="rId3"/>
          <a:stretch>
            <a:fillRect/>
          </a:stretch>
        </p:blipFill>
        <p:spPr>
          <a:xfrm>
            <a:off x="1133425" y="2330917"/>
            <a:ext cx="4596782" cy="524301"/>
          </a:xfrm>
          <a:prstGeom prst="rect">
            <a:avLst/>
          </a:prstGeom>
        </p:spPr>
      </p:pic>
      <p:sp>
        <p:nvSpPr>
          <p:cNvPr id="3" name="Content Placeholder 2">
            <a:extLst>
              <a:ext uri="{FF2B5EF4-FFF2-40B4-BE49-F238E27FC236}">
                <a16:creationId xmlns:a16="http://schemas.microsoft.com/office/drawing/2014/main" id="{E3116A28-FB19-4124-B528-6D78B94E8ECB}"/>
              </a:ext>
            </a:extLst>
          </p:cNvPr>
          <p:cNvSpPr>
            <a:spLocks noGrp="1"/>
          </p:cNvSpPr>
          <p:nvPr>
            <p:ph sz="half" idx="1"/>
          </p:nvPr>
        </p:nvSpPr>
        <p:spPr>
          <a:xfrm>
            <a:off x="838199" y="1472493"/>
            <a:ext cx="10515599" cy="937825"/>
          </a:xfrm>
        </p:spPr>
        <p:txBody>
          <a:bodyPr/>
          <a:lstStyle/>
          <a:p>
            <a:r>
              <a:rPr lang="en-US" b="1" dirty="0"/>
              <a:t>Counterfactual outcomes, causality and policy analysis (contd.)</a:t>
            </a:r>
          </a:p>
          <a:p>
            <a:r>
              <a:rPr lang="en-US" dirty="0"/>
              <a:t>Let x</a:t>
            </a:r>
            <a:r>
              <a:rPr lang="en-US" baseline="-25000" dirty="0"/>
              <a:t>i</a:t>
            </a:r>
            <a:r>
              <a:rPr lang="en-US" dirty="0"/>
              <a:t> be a binary policy variable. </a:t>
            </a:r>
          </a:p>
        </p:txBody>
      </p:sp>
      <p:sp>
        <p:nvSpPr>
          <p:cNvPr id="2" name="Title 1">
            <a:extLst>
              <a:ext uri="{FF2B5EF4-FFF2-40B4-BE49-F238E27FC236}">
                <a16:creationId xmlns:a16="http://schemas.microsoft.com/office/drawing/2014/main" id="{FDA57689-42C8-4855-8052-5CABCBB10BC6}"/>
              </a:ext>
            </a:extLst>
          </p:cNvPr>
          <p:cNvSpPr>
            <a:spLocks noGrp="1"/>
          </p:cNvSpPr>
          <p:nvPr>
            <p:ph type="title"/>
          </p:nvPr>
        </p:nvSpPr>
        <p:spPr/>
        <p:txBody>
          <a:bodyPr/>
          <a:lstStyle/>
          <a:p>
            <a:r>
              <a:rPr lang="de-DE" altLang="en-US" dirty="0"/>
              <a:t>The Simple Regression Model </a:t>
            </a:r>
            <a:r>
              <a:rPr lang="de-DE" altLang="en-US" sz="1600" dirty="0"/>
              <a:t>(37 of 39)</a:t>
            </a:r>
            <a:endParaRPr lang="en-US" dirty="0"/>
          </a:p>
        </p:txBody>
      </p:sp>
    </p:spTree>
    <p:extLst>
      <p:ext uri="{BB962C8B-B14F-4D97-AF65-F5344CB8AC3E}">
        <p14:creationId xmlns:p14="http://schemas.microsoft.com/office/powerpoint/2010/main" val="3644787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EE9253-7C04-4F30-B6C5-59F2C485C414}"/>
              </a:ext>
            </a:extLst>
          </p:cNvPr>
          <p:cNvSpPr>
            <a:spLocks noGrp="1"/>
          </p:cNvSpPr>
          <p:nvPr>
            <p:ph type="sldNum" sz="quarter" idx="12"/>
          </p:nvPr>
        </p:nvSpPr>
        <p:spPr/>
        <p:txBody>
          <a:bodyPr/>
          <a:lstStyle/>
          <a:p>
            <a:fld id="{949EBC64-41CB-41B8-B6DF-9B1367312BD4}" type="slidenum">
              <a:rPr lang="en-US" smtClean="0"/>
              <a:t>39</a:t>
            </a:fld>
            <a:endParaRPr lang="en-US" dirty="0"/>
          </a:p>
        </p:txBody>
      </p:sp>
      <p:sp>
        <p:nvSpPr>
          <p:cNvPr id="2" name="Content Placeholder 1">
            <a:extLst>
              <a:ext uri="{FF2B5EF4-FFF2-40B4-BE49-F238E27FC236}">
                <a16:creationId xmlns:a16="http://schemas.microsoft.com/office/drawing/2014/main" id="{A96969DF-41B9-4A7A-AF84-1AEC0E88AD4B}"/>
              </a:ext>
            </a:extLst>
          </p:cNvPr>
          <p:cNvSpPr>
            <a:spLocks noGrp="1"/>
          </p:cNvSpPr>
          <p:nvPr>
            <p:ph idx="1"/>
          </p:nvPr>
        </p:nvSpPr>
        <p:spPr/>
        <p:txBody>
          <a:bodyPr/>
          <a:lstStyle/>
          <a:p>
            <a:r>
              <a:rPr lang="en-US" b="1" dirty="0"/>
              <a:t>Random assignment</a:t>
            </a:r>
          </a:p>
          <a:p>
            <a:pPr lvl="1"/>
            <a:r>
              <a:rPr lang="en-US" dirty="0"/>
              <a:t>Subjects are randomly assigned into treatment and control groups such that there are no systematic differences between the two groups other than the treatment.</a:t>
            </a:r>
          </a:p>
          <a:p>
            <a:pPr lvl="1"/>
            <a:r>
              <a:rPr lang="en-US" dirty="0"/>
              <a:t>In practice, randomized control trials (RCTs) are expensive to implement and may raise ethical issues.</a:t>
            </a:r>
          </a:p>
          <a:p>
            <a:pPr lvl="1"/>
            <a:r>
              <a:rPr lang="en-US" dirty="0"/>
              <a:t>Though RCTs are often not feasible in economics, it is useful to think about the kind of experiment you would run if random assignment was a possibility. This helps in identifying the potential impediments to random assignment (that we could conceivable control for in a multivariate regression).</a:t>
            </a:r>
          </a:p>
          <a:p>
            <a:pPr lvl="1"/>
            <a:endParaRPr lang="en-US" dirty="0"/>
          </a:p>
        </p:txBody>
      </p:sp>
      <p:sp>
        <p:nvSpPr>
          <p:cNvPr id="4" name="Title 3">
            <a:extLst>
              <a:ext uri="{FF2B5EF4-FFF2-40B4-BE49-F238E27FC236}">
                <a16:creationId xmlns:a16="http://schemas.microsoft.com/office/drawing/2014/main" id="{3B9CAB7C-D8A1-43C6-9D29-F49D7956CF2C}"/>
              </a:ext>
            </a:extLst>
          </p:cNvPr>
          <p:cNvSpPr>
            <a:spLocks noGrp="1"/>
          </p:cNvSpPr>
          <p:nvPr>
            <p:ph type="title"/>
          </p:nvPr>
        </p:nvSpPr>
        <p:spPr/>
        <p:txBody>
          <a:bodyPr/>
          <a:lstStyle/>
          <a:p>
            <a:r>
              <a:rPr lang="de-DE" altLang="en-US" dirty="0"/>
              <a:t>The Simple Regression Model </a:t>
            </a:r>
            <a:r>
              <a:rPr lang="de-DE" altLang="en-US" sz="1600" dirty="0"/>
              <a:t>(38 of 39)</a:t>
            </a:r>
            <a:endParaRPr lang="en-US" dirty="0"/>
          </a:p>
        </p:txBody>
      </p:sp>
    </p:spTree>
    <p:extLst>
      <p:ext uri="{BB962C8B-B14F-4D97-AF65-F5344CB8AC3E}">
        <p14:creationId xmlns:p14="http://schemas.microsoft.com/office/powerpoint/2010/main" val="251885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4</a:t>
            </a:fld>
            <a:endParaRPr lang="en-US" dirty="0"/>
          </a:p>
        </p:txBody>
      </p:sp>
      <p:pic>
        <p:nvPicPr>
          <p:cNvPr id="9" name="Picture 8" descr="An equation in which wage is equal to beta sub zero plus beta sub one times educ plus u. The coefficient on education, beta sub one, measures the change in hourly wage given another year of education. The error term u includes such unobserved factors as labor force experience, tenure with current employer, work ethic, intelligence, etc."/>
          <p:cNvPicPr>
            <a:picLocks noChangeAspect="1"/>
          </p:cNvPicPr>
          <p:nvPr/>
        </p:nvPicPr>
        <p:blipFill>
          <a:blip r:embed="rId3"/>
          <a:stretch>
            <a:fillRect/>
          </a:stretch>
        </p:blipFill>
        <p:spPr>
          <a:xfrm>
            <a:off x="1223400" y="4391815"/>
            <a:ext cx="7850651" cy="1586673"/>
          </a:xfrm>
          <a:prstGeom prst="rect">
            <a:avLst/>
          </a:prstGeom>
        </p:spPr>
      </p:pic>
      <p:sp>
        <p:nvSpPr>
          <p:cNvPr id="4" name="Content Placeholder 3"/>
          <p:cNvSpPr>
            <a:spLocks noGrp="1"/>
          </p:cNvSpPr>
          <p:nvPr>
            <p:ph sz="half" idx="2"/>
          </p:nvPr>
        </p:nvSpPr>
        <p:spPr>
          <a:xfrm>
            <a:off x="838200" y="3763779"/>
            <a:ext cx="10515600" cy="437797"/>
          </a:xfrm>
        </p:spPr>
        <p:txBody>
          <a:bodyPr/>
          <a:lstStyle/>
          <a:p>
            <a:r>
              <a:rPr lang="de-DE" altLang="en-US" b="1" dirty="0">
                <a:ea typeface="ＭＳ Ｐゴシック" panose="020B0600070205080204" pitchFamily="34" charset="-128"/>
                <a:cs typeface="Lucida Bright" panose="02040602050505020304" pitchFamily="18" charset="0"/>
              </a:rPr>
              <a:t>Example: A simple wage equation</a:t>
            </a:r>
            <a:endParaRPr lang="en-US" b="1" dirty="0"/>
          </a:p>
        </p:txBody>
      </p:sp>
      <p:pic>
        <p:nvPicPr>
          <p:cNvPr id="8" name="Picture 7" descr="An equation in which yield is equal to beta sub zero plus beta sub one times fertilizer plus u. The coefficient beta sub one measures the effect of fertilizer on yield. The error term u includes such omitted factors as rainfall, land quality, the presence of parasites, etc."/>
          <p:cNvPicPr>
            <a:picLocks noChangeAspect="1"/>
          </p:cNvPicPr>
          <p:nvPr/>
        </p:nvPicPr>
        <p:blipFill>
          <a:blip r:embed="rId4"/>
          <a:stretch>
            <a:fillRect/>
          </a:stretch>
        </p:blipFill>
        <p:spPr>
          <a:xfrm>
            <a:off x="1223400" y="1954646"/>
            <a:ext cx="8046166" cy="1368600"/>
          </a:xfrm>
          <a:prstGeom prst="rect">
            <a:avLst/>
          </a:prstGeom>
        </p:spPr>
      </p:pic>
      <p:sp>
        <p:nvSpPr>
          <p:cNvPr id="3" name="Content Placeholder 2"/>
          <p:cNvSpPr>
            <a:spLocks noGrp="1"/>
          </p:cNvSpPr>
          <p:nvPr>
            <p:ph sz="half" idx="1"/>
          </p:nvPr>
        </p:nvSpPr>
        <p:spPr>
          <a:xfrm>
            <a:off x="838200" y="1456029"/>
            <a:ext cx="10515600" cy="498617"/>
          </a:xfrm>
        </p:spPr>
        <p:txBody>
          <a:bodyPr/>
          <a:lstStyle/>
          <a:p>
            <a:r>
              <a:rPr lang="de-DE" altLang="en-US" b="1" dirty="0">
                <a:ea typeface="ＭＳ Ｐゴシック" panose="020B0600070205080204" pitchFamily="34" charset="-128"/>
                <a:cs typeface="Lucida Bright" panose="02040602050505020304" pitchFamily="18" charset="0"/>
              </a:rPr>
              <a:t>Example: Soybean yield and fertilizer</a:t>
            </a:r>
          </a:p>
        </p:txBody>
      </p:sp>
      <p:sp>
        <p:nvSpPr>
          <p:cNvPr id="2" name="Title 1"/>
          <p:cNvSpPr>
            <a:spLocks noGrp="1"/>
          </p:cNvSpPr>
          <p:nvPr>
            <p:ph type="title"/>
          </p:nvPr>
        </p:nvSpPr>
        <p:spPr/>
        <p:txBody>
          <a:bodyPr/>
          <a:lstStyle/>
          <a:p>
            <a:r>
              <a:rPr lang="de-DE" altLang="en-US" dirty="0"/>
              <a:t>The Simple Regression Model </a:t>
            </a:r>
            <a:r>
              <a:rPr lang="de-DE" altLang="en-US" sz="1600" dirty="0"/>
              <a:t>(3 of 39)</a:t>
            </a:r>
            <a:endParaRPr lang="en-US" dirty="0"/>
          </a:p>
        </p:txBody>
      </p:sp>
    </p:spTree>
    <p:extLst>
      <p:ext uri="{BB962C8B-B14F-4D97-AF65-F5344CB8AC3E}">
        <p14:creationId xmlns:p14="http://schemas.microsoft.com/office/powerpoint/2010/main" val="2709865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7492F4F-7691-45E5-AAC1-FE5B784B1526}"/>
              </a:ext>
            </a:extLst>
          </p:cNvPr>
          <p:cNvSpPr>
            <a:spLocks noGrp="1"/>
          </p:cNvSpPr>
          <p:nvPr>
            <p:ph type="sldNum" sz="quarter" idx="12"/>
          </p:nvPr>
        </p:nvSpPr>
        <p:spPr/>
        <p:txBody>
          <a:bodyPr/>
          <a:lstStyle/>
          <a:p>
            <a:fld id="{949EBC64-41CB-41B8-B6DF-9B1367312BD4}" type="slidenum">
              <a:rPr lang="en-US" smtClean="0"/>
              <a:t>40</a:t>
            </a:fld>
            <a:endParaRPr lang="en-US" dirty="0"/>
          </a:p>
        </p:txBody>
      </p:sp>
      <p:sp>
        <p:nvSpPr>
          <p:cNvPr id="4" name="Content Placeholder 3">
            <a:extLst>
              <a:ext uri="{FF2B5EF4-FFF2-40B4-BE49-F238E27FC236}">
                <a16:creationId xmlns:a16="http://schemas.microsoft.com/office/drawing/2014/main" id="{6D494F61-A3BC-4F72-9999-C3D105E2263C}"/>
              </a:ext>
            </a:extLst>
          </p:cNvPr>
          <p:cNvSpPr>
            <a:spLocks noGrp="1"/>
          </p:cNvSpPr>
          <p:nvPr>
            <p:ph sz="half" idx="2"/>
          </p:nvPr>
        </p:nvSpPr>
        <p:spPr>
          <a:xfrm>
            <a:off x="838200" y="4401997"/>
            <a:ext cx="10515600" cy="1726403"/>
          </a:xfrm>
        </p:spPr>
        <p:txBody>
          <a:bodyPr/>
          <a:lstStyle/>
          <a:p>
            <a:r>
              <a:rPr lang="en-US" dirty="0"/>
              <a:t>Those who participated in the training program have earnings $1,790 higher than those who did not participate.</a:t>
            </a:r>
          </a:p>
          <a:p>
            <a:r>
              <a:rPr lang="en-US" dirty="0"/>
              <a:t>This represents a 39.3% increase over the $4,550 average earnings from those who did </a:t>
            </a:r>
            <a:r>
              <a:rPr lang="en-US"/>
              <a:t>not participate.</a:t>
            </a:r>
            <a:endParaRPr lang="en-US" dirty="0"/>
          </a:p>
        </p:txBody>
      </p:sp>
      <p:pic>
        <p:nvPicPr>
          <p:cNvPr id="11" name="Picture 10" descr="An equation in which predicted earnings (re78) is equal to 4.55 plus 1.79 times train. There are 445 observations and the R squared is 0.018. re78 is real earnings in 1978 measured in thousands of dollars. train is a binary variable equal to one if the individual participated in the job training program.">
            <a:extLst>
              <a:ext uri="{FF2B5EF4-FFF2-40B4-BE49-F238E27FC236}">
                <a16:creationId xmlns:a16="http://schemas.microsoft.com/office/drawing/2014/main" id="{CC74332C-6488-4D3C-8F7C-50AD2D171CFF}"/>
              </a:ext>
            </a:extLst>
          </p:cNvPr>
          <p:cNvPicPr>
            <a:picLocks noChangeAspect="1"/>
          </p:cNvPicPr>
          <p:nvPr/>
        </p:nvPicPr>
        <p:blipFill>
          <a:blip r:embed="rId2"/>
          <a:stretch>
            <a:fillRect/>
          </a:stretch>
        </p:blipFill>
        <p:spPr>
          <a:xfrm>
            <a:off x="1038474" y="2651628"/>
            <a:ext cx="10315326" cy="1743607"/>
          </a:xfrm>
          <a:prstGeom prst="rect">
            <a:avLst/>
          </a:prstGeom>
        </p:spPr>
      </p:pic>
      <p:sp>
        <p:nvSpPr>
          <p:cNvPr id="3" name="Content Placeholder 2">
            <a:extLst>
              <a:ext uri="{FF2B5EF4-FFF2-40B4-BE49-F238E27FC236}">
                <a16:creationId xmlns:a16="http://schemas.microsoft.com/office/drawing/2014/main" id="{939BF768-5826-4242-AA44-974CC8BD4BF4}"/>
              </a:ext>
            </a:extLst>
          </p:cNvPr>
          <p:cNvSpPr>
            <a:spLocks noGrp="1"/>
          </p:cNvSpPr>
          <p:nvPr>
            <p:ph sz="half" idx="1"/>
          </p:nvPr>
        </p:nvSpPr>
        <p:spPr/>
        <p:txBody>
          <a:bodyPr/>
          <a:lstStyle/>
          <a:p>
            <a:r>
              <a:rPr lang="en-US" b="1" dirty="0"/>
              <a:t>Example: The effects of a job training program on earnings</a:t>
            </a:r>
          </a:p>
          <a:p>
            <a:r>
              <a:rPr lang="en-US" dirty="0"/>
              <a:t>Real earnings are regressed on a binary variable indicating participation in a job training program.</a:t>
            </a:r>
          </a:p>
        </p:txBody>
      </p:sp>
      <p:sp>
        <p:nvSpPr>
          <p:cNvPr id="2" name="Title 1">
            <a:extLst>
              <a:ext uri="{FF2B5EF4-FFF2-40B4-BE49-F238E27FC236}">
                <a16:creationId xmlns:a16="http://schemas.microsoft.com/office/drawing/2014/main" id="{09515C26-1B24-420E-97BD-398F415DF318}"/>
              </a:ext>
            </a:extLst>
          </p:cNvPr>
          <p:cNvSpPr>
            <a:spLocks noGrp="1"/>
          </p:cNvSpPr>
          <p:nvPr>
            <p:ph type="title"/>
          </p:nvPr>
        </p:nvSpPr>
        <p:spPr/>
        <p:txBody>
          <a:bodyPr/>
          <a:lstStyle/>
          <a:p>
            <a:r>
              <a:rPr lang="de-DE" altLang="en-US" dirty="0"/>
              <a:t>The Simple Regression Model </a:t>
            </a:r>
            <a:r>
              <a:rPr lang="de-DE" altLang="en-US" sz="1600" dirty="0"/>
              <a:t>(39 of 39)</a:t>
            </a:r>
            <a:endParaRPr lang="en-US" dirty="0"/>
          </a:p>
        </p:txBody>
      </p:sp>
    </p:spTree>
    <p:extLst>
      <p:ext uri="{BB962C8B-B14F-4D97-AF65-F5344CB8AC3E}">
        <p14:creationId xmlns:p14="http://schemas.microsoft.com/office/powerpoint/2010/main" val="191942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5</a:t>
            </a:fld>
            <a:endParaRPr lang="en-US" dirty="0"/>
          </a:p>
        </p:txBody>
      </p:sp>
      <p:pic>
        <p:nvPicPr>
          <p:cNvPr id="8" name="Picture 7" descr="An equation in which wage is equal to beta sub zero plus beta sub one times x plus u. The error term u contains unobserved factors like intelligence. As such, the conditional mean independence assumption is unlikely to hold since people with more education are on average more intelligent."/>
          <p:cNvPicPr>
            <a:picLocks noChangeAspect="1"/>
          </p:cNvPicPr>
          <p:nvPr/>
        </p:nvPicPr>
        <p:blipFill>
          <a:blip r:embed="rId2"/>
          <a:stretch>
            <a:fillRect/>
          </a:stretch>
        </p:blipFill>
        <p:spPr>
          <a:xfrm>
            <a:off x="1407608" y="4291576"/>
            <a:ext cx="7430972" cy="1675827"/>
          </a:xfrm>
          <a:prstGeom prst="rect">
            <a:avLst/>
          </a:prstGeom>
        </p:spPr>
      </p:pic>
      <p:sp>
        <p:nvSpPr>
          <p:cNvPr id="4" name="Content Placeholder 3"/>
          <p:cNvSpPr>
            <a:spLocks noGrp="1"/>
          </p:cNvSpPr>
          <p:nvPr>
            <p:ph sz="half" idx="2"/>
          </p:nvPr>
        </p:nvSpPr>
        <p:spPr>
          <a:xfrm>
            <a:off x="838200" y="3720043"/>
            <a:ext cx="10515600" cy="549367"/>
          </a:xfrm>
        </p:spPr>
        <p:txBody>
          <a:bodyPr/>
          <a:lstStyle/>
          <a:p>
            <a:r>
              <a:rPr lang="en-US" dirty="0"/>
              <a:t>Example: wage equation</a:t>
            </a:r>
          </a:p>
        </p:txBody>
      </p:sp>
      <p:pic>
        <p:nvPicPr>
          <p:cNvPr id="7" name="Picture 6" descr="The definition of the conditional mean independence assumption. The expected value of u conditional upon x must be equal to zero. The explanatory variable x must not contain information about the mean of the unobserved factors contained in the error term u."/>
          <p:cNvPicPr>
            <a:picLocks noChangeAspect="1"/>
          </p:cNvPicPr>
          <p:nvPr/>
        </p:nvPicPr>
        <p:blipFill>
          <a:blip r:embed="rId3"/>
          <a:stretch>
            <a:fillRect/>
          </a:stretch>
        </p:blipFill>
        <p:spPr>
          <a:xfrm>
            <a:off x="1407608" y="2507501"/>
            <a:ext cx="6277001" cy="970216"/>
          </a:xfrm>
          <a:prstGeom prst="rect">
            <a:avLst/>
          </a:prstGeom>
        </p:spPr>
      </p:pic>
      <p:sp>
        <p:nvSpPr>
          <p:cNvPr id="3" name="Content Placeholder 2"/>
          <p:cNvSpPr>
            <a:spLocks noGrp="1"/>
          </p:cNvSpPr>
          <p:nvPr>
            <p:ph sz="half" idx="1"/>
          </p:nvPr>
        </p:nvSpPr>
        <p:spPr/>
        <p:txBody>
          <a:bodyPr/>
          <a:lstStyle/>
          <a:p>
            <a:r>
              <a:rPr lang="en-US" b="1" dirty="0"/>
              <a:t>When is there a causal interpretation?</a:t>
            </a:r>
          </a:p>
          <a:p>
            <a:pPr lvl="1"/>
            <a:r>
              <a:rPr lang="en-US" dirty="0"/>
              <a:t>Conditional mean independence assumption</a:t>
            </a:r>
          </a:p>
          <a:p>
            <a:endParaRPr lang="en-US" dirty="0"/>
          </a:p>
        </p:txBody>
      </p:sp>
      <p:sp>
        <p:nvSpPr>
          <p:cNvPr id="2" name="Title 1"/>
          <p:cNvSpPr>
            <a:spLocks noGrp="1"/>
          </p:cNvSpPr>
          <p:nvPr>
            <p:ph type="title"/>
          </p:nvPr>
        </p:nvSpPr>
        <p:spPr/>
        <p:txBody>
          <a:bodyPr/>
          <a:lstStyle/>
          <a:p>
            <a:r>
              <a:rPr lang="de-DE" altLang="en-US" dirty="0"/>
              <a:t>The Simple Regression Model </a:t>
            </a:r>
            <a:r>
              <a:rPr lang="de-DE" altLang="en-US" sz="1600" dirty="0"/>
              <a:t>(4 of 39)</a:t>
            </a:r>
            <a:endParaRPr lang="en-US" dirty="0"/>
          </a:p>
        </p:txBody>
      </p:sp>
    </p:spTree>
    <p:extLst>
      <p:ext uri="{BB962C8B-B14F-4D97-AF65-F5344CB8AC3E}">
        <p14:creationId xmlns:p14="http://schemas.microsoft.com/office/powerpoint/2010/main" val="268388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6</a:t>
            </a:fld>
            <a:endParaRPr lang="en-US" dirty="0"/>
          </a:p>
        </p:txBody>
      </p:sp>
      <p:sp>
        <p:nvSpPr>
          <p:cNvPr id="4" name="Content Placeholder 3"/>
          <p:cNvSpPr>
            <a:spLocks noGrp="1"/>
          </p:cNvSpPr>
          <p:nvPr>
            <p:ph sz="half" idx="2"/>
          </p:nvPr>
        </p:nvSpPr>
        <p:spPr>
          <a:xfrm>
            <a:off x="838200" y="4872438"/>
            <a:ext cx="10515600" cy="964691"/>
          </a:xfrm>
        </p:spPr>
        <p:txBody>
          <a:bodyPr/>
          <a:lstStyle/>
          <a:p>
            <a:r>
              <a:rPr lang="de-DE" altLang="en-US" dirty="0">
                <a:ea typeface="Arial" panose="020B0604020202020204" pitchFamily="34" charset="0"/>
                <a:cs typeface="Lucida Bright" panose="02040602050505020304" pitchFamily="18" charset="0"/>
              </a:rPr>
              <a:t>This means that the average value of the dependent variable           can be expressed as a linear function of the explanatory variable.</a:t>
            </a:r>
            <a:endParaRPr lang="en-US" dirty="0"/>
          </a:p>
        </p:txBody>
      </p:sp>
      <p:pic>
        <p:nvPicPr>
          <p:cNvPr id="5" name="Picture 4" descr="An equation in which the expected value of y conditional on x is equal to the expected value of beta sub zero plus beta sub one times x plus u, conditional on x. This simplifies to beta sub zero plus beta sub one plus the expected value of u conditional on x. Since we assume this last term is equal to zero, this simplifies further to beta sub zero plus beta sub one times x."/>
          <p:cNvPicPr>
            <a:picLocks noChangeAspect="1"/>
          </p:cNvPicPr>
          <p:nvPr/>
        </p:nvPicPr>
        <p:blipFill>
          <a:blip r:embed="rId2"/>
          <a:stretch>
            <a:fillRect/>
          </a:stretch>
        </p:blipFill>
        <p:spPr>
          <a:xfrm>
            <a:off x="1458880" y="2611191"/>
            <a:ext cx="5063817" cy="1885653"/>
          </a:xfrm>
          <a:prstGeom prst="rect">
            <a:avLst/>
          </a:prstGeom>
        </p:spPr>
      </p:pic>
      <p:sp>
        <p:nvSpPr>
          <p:cNvPr id="3" name="Content Placeholder 2"/>
          <p:cNvSpPr>
            <a:spLocks noGrp="1"/>
          </p:cNvSpPr>
          <p:nvPr>
            <p:ph sz="half" idx="1"/>
          </p:nvPr>
        </p:nvSpPr>
        <p:spPr>
          <a:xfrm>
            <a:off x="838200" y="1456029"/>
            <a:ext cx="10515600" cy="911390"/>
          </a:xfrm>
        </p:spPr>
        <p:txBody>
          <a:bodyPr/>
          <a:lstStyle/>
          <a:p>
            <a:r>
              <a:rPr lang="en-US" b="1" dirty="0"/>
              <a:t>Population regression function (PFR)</a:t>
            </a:r>
          </a:p>
          <a:p>
            <a:pPr lvl="1"/>
            <a:r>
              <a:rPr lang="en-US" dirty="0"/>
              <a:t>The conditional mean independence assumption implies that</a:t>
            </a:r>
          </a:p>
          <a:p>
            <a:endParaRPr lang="en-US" dirty="0"/>
          </a:p>
        </p:txBody>
      </p:sp>
      <p:sp>
        <p:nvSpPr>
          <p:cNvPr id="2" name="Title 1"/>
          <p:cNvSpPr>
            <a:spLocks noGrp="1"/>
          </p:cNvSpPr>
          <p:nvPr>
            <p:ph type="title"/>
          </p:nvPr>
        </p:nvSpPr>
        <p:spPr/>
        <p:txBody>
          <a:bodyPr/>
          <a:lstStyle/>
          <a:p>
            <a:r>
              <a:rPr lang="de-DE" altLang="en-US" dirty="0"/>
              <a:t>The Simple Regression Model </a:t>
            </a:r>
            <a:r>
              <a:rPr lang="de-DE" altLang="en-US" sz="1600" dirty="0"/>
              <a:t>(5 of 39)</a:t>
            </a:r>
            <a:endParaRPr lang="en-US" dirty="0"/>
          </a:p>
        </p:txBody>
      </p:sp>
    </p:spTree>
    <p:extLst>
      <p:ext uri="{BB962C8B-B14F-4D97-AF65-F5344CB8AC3E}">
        <p14:creationId xmlns:p14="http://schemas.microsoft.com/office/powerpoint/2010/main" val="351376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7</a:t>
            </a:fld>
            <a:endParaRPr lang="en-US" dirty="0"/>
          </a:p>
        </p:txBody>
      </p:sp>
      <p:pic>
        <p:nvPicPr>
          <p:cNvPr id="10" name="Picture 9" descr="A graph with y on the vertical axis and x on the horizontal axis. The population regression function is the expected value of y conditional on x, which is equal to beta sub zero plus beta sub one times x. This is drawn as a straight line with a vertical intercept at beta sub zero and a slope of beta sub one. Three possible values of x (x sub one, x sub two, and x sub three) are depicted. The distribution of y around each of these values is drawn with a mean centered around beta sub zero plus beta sub one times x sub j, where j is equal to one, two, or three."/>
          <p:cNvPicPr>
            <a:picLocks noChangeAspect="1"/>
          </p:cNvPicPr>
          <p:nvPr/>
        </p:nvPicPr>
        <p:blipFill>
          <a:blip r:embed="rId2"/>
          <a:stretch>
            <a:fillRect/>
          </a:stretch>
        </p:blipFill>
        <p:spPr>
          <a:xfrm>
            <a:off x="838200" y="1367155"/>
            <a:ext cx="9741786" cy="4624449"/>
          </a:xfrm>
          <a:prstGeom prst="rect">
            <a:avLst/>
          </a:prstGeom>
        </p:spPr>
      </p:pic>
      <p:sp>
        <p:nvSpPr>
          <p:cNvPr id="2" name="Title 1"/>
          <p:cNvSpPr>
            <a:spLocks noGrp="1"/>
          </p:cNvSpPr>
          <p:nvPr>
            <p:ph type="title"/>
          </p:nvPr>
        </p:nvSpPr>
        <p:spPr/>
        <p:txBody>
          <a:bodyPr/>
          <a:lstStyle/>
          <a:p>
            <a:r>
              <a:rPr lang="de-DE" altLang="en-US" dirty="0"/>
              <a:t>The Simple Regression Model </a:t>
            </a:r>
            <a:r>
              <a:rPr lang="de-DE" altLang="en-US" sz="1600" dirty="0"/>
              <a:t>(6 of 39)</a:t>
            </a:r>
            <a:endParaRPr lang="en-US" dirty="0"/>
          </a:p>
        </p:txBody>
      </p:sp>
    </p:spTree>
    <p:extLst>
      <p:ext uri="{BB962C8B-B14F-4D97-AF65-F5344CB8AC3E}">
        <p14:creationId xmlns:p14="http://schemas.microsoft.com/office/powerpoint/2010/main" val="374124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8</a:t>
            </a:fld>
            <a:endParaRPr lang="en-US" dirty="0"/>
          </a:p>
        </p:txBody>
      </p:sp>
      <p:pic>
        <p:nvPicPr>
          <p:cNvPr id="5" name="Picture 4" descr="A graphic depicting a random sample of n observations. There are n pairs of x and y. The first observation is given by x sub one comma y sub one. The second observation is x sub two comma y sub two. This continues all the way through the nth observation, which is x sub n comma y sub n. This relationship is simplified as x sub i comma y sub i, where i is an index that goes from 1 to n."/>
          <p:cNvPicPr>
            <a:picLocks noChangeAspect="1"/>
          </p:cNvPicPr>
          <p:nvPr/>
        </p:nvPicPr>
        <p:blipFill>
          <a:blip r:embed="rId2"/>
          <a:stretch>
            <a:fillRect/>
          </a:stretch>
        </p:blipFill>
        <p:spPr>
          <a:xfrm>
            <a:off x="1116266" y="2701299"/>
            <a:ext cx="10013614" cy="3128776"/>
          </a:xfrm>
          <a:prstGeom prst="rect">
            <a:avLst/>
          </a:prstGeom>
        </p:spPr>
      </p:pic>
      <p:sp>
        <p:nvSpPr>
          <p:cNvPr id="2" name="Content Placeholder 1"/>
          <p:cNvSpPr>
            <a:spLocks noGrp="1"/>
          </p:cNvSpPr>
          <p:nvPr>
            <p:ph idx="1"/>
          </p:nvPr>
        </p:nvSpPr>
        <p:spPr>
          <a:xfrm>
            <a:off x="838200" y="1463040"/>
            <a:ext cx="10515600" cy="1092270"/>
          </a:xfrm>
        </p:spPr>
        <p:txBody>
          <a:bodyPr/>
          <a:lstStyle/>
          <a:p>
            <a:r>
              <a:rPr lang="de-DE" altLang="en-US" b="1" dirty="0">
                <a:ea typeface="ＭＳ Ｐゴシック" panose="020B0600070205080204" pitchFamily="34" charset="-128"/>
                <a:cs typeface="Lucida Bright" panose="02040602050505020304" pitchFamily="18" charset="0"/>
              </a:rPr>
              <a:t>Deriving the ordinary least squares estimates</a:t>
            </a:r>
          </a:p>
          <a:p>
            <a:pPr lvl="1"/>
            <a:r>
              <a:rPr lang="de-DE" altLang="en-US" dirty="0">
                <a:ea typeface="ＭＳ Ｐゴシック" panose="020B0600070205080204" pitchFamily="34" charset="-128"/>
                <a:cs typeface="Lucida Bright" panose="02040602050505020304" pitchFamily="18" charset="0"/>
              </a:rPr>
              <a:t>In order to estimate the regression model one needs data</a:t>
            </a:r>
          </a:p>
          <a:p>
            <a:pPr lvl="1"/>
            <a:r>
              <a:rPr lang="de-DE" altLang="en-US" dirty="0">
                <a:ea typeface="ＭＳ Ｐゴシック" panose="020B0600070205080204" pitchFamily="34" charset="-128"/>
                <a:cs typeface="Lucida Bright" panose="02040602050505020304" pitchFamily="18" charset="0"/>
              </a:rPr>
              <a:t>A random sample of n observations</a:t>
            </a:r>
            <a:endParaRPr lang="en-US" dirty="0"/>
          </a:p>
        </p:txBody>
      </p:sp>
      <p:sp>
        <p:nvSpPr>
          <p:cNvPr id="4" name="Title 3"/>
          <p:cNvSpPr>
            <a:spLocks noGrp="1"/>
          </p:cNvSpPr>
          <p:nvPr>
            <p:ph type="title"/>
          </p:nvPr>
        </p:nvSpPr>
        <p:spPr/>
        <p:txBody>
          <a:bodyPr/>
          <a:lstStyle/>
          <a:p>
            <a:r>
              <a:rPr lang="de-DE" altLang="en-US" dirty="0"/>
              <a:t>The Simple Regression Model </a:t>
            </a:r>
            <a:r>
              <a:rPr lang="de-DE" altLang="en-US" sz="1600" dirty="0"/>
              <a:t>(7 of 39)</a:t>
            </a:r>
            <a:endParaRPr lang="en-US" dirty="0"/>
          </a:p>
        </p:txBody>
      </p:sp>
    </p:spTree>
    <p:extLst>
      <p:ext uri="{BB962C8B-B14F-4D97-AF65-F5344CB8AC3E}">
        <p14:creationId xmlns:p14="http://schemas.microsoft.com/office/powerpoint/2010/main" val="387091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9</a:t>
            </a:fld>
            <a:endParaRPr lang="en-US" dirty="0"/>
          </a:p>
        </p:txBody>
      </p:sp>
      <p:pic>
        <p:nvPicPr>
          <p:cNvPr id="9" name="Picture 8" descr="Two equations showing the mathematical form of the OLS estimators that was derived by minimizing the sum of the squared regression residuals. Beta hat sub one is equal to a ratio. The numerator of this ratio is the sum (from i equal to one through n) of the difference between x sub i and x bar multiplied by the difference between y sub i and y bar. The denominator is the sum (from i equal to one through n of the squared difference between x sub i and x bar. Once we have computed beta hat sub one, we can compute beta hat sub zero as y bar minus beta hat sub one times x bar."/>
          <p:cNvPicPr>
            <a:picLocks noChangeAspect="1"/>
          </p:cNvPicPr>
          <p:nvPr/>
        </p:nvPicPr>
        <p:blipFill>
          <a:blip r:embed="rId2"/>
          <a:stretch>
            <a:fillRect/>
          </a:stretch>
        </p:blipFill>
        <p:spPr>
          <a:xfrm>
            <a:off x="1395584" y="5073041"/>
            <a:ext cx="5883086" cy="737092"/>
          </a:xfrm>
          <a:prstGeom prst="rect">
            <a:avLst/>
          </a:prstGeom>
        </p:spPr>
      </p:pic>
      <p:sp>
        <p:nvSpPr>
          <p:cNvPr id="5" name="Content Placeholder 4"/>
          <p:cNvSpPr>
            <a:spLocks noGrp="1"/>
          </p:cNvSpPr>
          <p:nvPr>
            <p:ph sz="quarter" idx="13"/>
          </p:nvPr>
        </p:nvSpPr>
        <p:spPr>
          <a:xfrm>
            <a:off x="838200" y="4551998"/>
            <a:ext cx="10515600" cy="521043"/>
          </a:xfrm>
        </p:spPr>
        <p:txBody>
          <a:bodyPr/>
          <a:lstStyle/>
          <a:p>
            <a:r>
              <a:rPr lang="en-US" dirty="0"/>
              <a:t>OLS estimators</a:t>
            </a:r>
          </a:p>
        </p:txBody>
      </p:sp>
      <p:pic>
        <p:nvPicPr>
          <p:cNvPr id="8" name="Picture 7" descr="An expression for minimizing the sum of the squared regression residuals. This is expressed as the sum ranging from i equal to one through n of u hat i squared. Minimizing this sum will give us the OLS estimators beta hat sub zero and beta hat sub one"/>
          <p:cNvPicPr>
            <a:picLocks noChangeAspect="1"/>
          </p:cNvPicPr>
          <p:nvPr/>
        </p:nvPicPr>
        <p:blipFill>
          <a:blip r:embed="rId3"/>
          <a:stretch>
            <a:fillRect/>
          </a:stretch>
        </p:blipFill>
        <p:spPr>
          <a:xfrm>
            <a:off x="1395584" y="3478073"/>
            <a:ext cx="3439763" cy="771217"/>
          </a:xfrm>
          <a:prstGeom prst="rect">
            <a:avLst/>
          </a:prstGeom>
        </p:spPr>
      </p:pic>
      <p:sp>
        <p:nvSpPr>
          <p:cNvPr id="4" name="Content Placeholder 3"/>
          <p:cNvSpPr>
            <a:spLocks noGrp="1"/>
          </p:cNvSpPr>
          <p:nvPr>
            <p:ph sz="half" idx="2"/>
          </p:nvPr>
        </p:nvSpPr>
        <p:spPr>
          <a:xfrm>
            <a:off x="838200" y="2995499"/>
            <a:ext cx="10515600" cy="511789"/>
          </a:xfrm>
        </p:spPr>
        <p:txBody>
          <a:bodyPr/>
          <a:lstStyle/>
          <a:p>
            <a:r>
              <a:rPr lang="en-US" dirty="0"/>
              <a:t>Minimize the sum of the squared regression residuals</a:t>
            </a:r>
          </a:p>
        </p:txBody>
      </p:sp>
      <p:pic>
        <p:nvPicPr>
          <p:cNvPr id="7" name="Picture 6" descr="An equation in which the regression residual u hat sub i is equal to y sub i minus y hat sub i, where y hat sub i is the predicted value from the regression. Plugging in the regression equation gives u hat sub i equal to y sub i minus beta hat sub zero minus beta hat sub one times x"/>
          <p:cNvPicPr>
            <a:picLocks noChangeAspect="1"/>
          </p:cNvPicPr>
          <p:nvPr/>
        </p:nvPicPr>
        <p:blipFill>
          <a:blip r:embed="rId4"/>
          <a:stretch>
            <a:fillRect/>
          </a:stretch>
        </p:blipFill>
        <p:spPr>
          <a:xfrm>
            <a:off x="1395584" y="2329079"/>
            <a:ext cx="3849258" cy="327596"/>
          </a:xfrm>
          <a:prstGeom prst="rect">
            <a:avLst/>
          </a:prstGeom>
        </p:spPr>
      </p:pic>
      <p:sp>
        <p:nvSpPr>
          <p:cNvPr id="3" name="Content Placeholder 2"/>
          <p:cNvSpPr>
            <a:spLocks noGrp="1"/>
          </p:cNvSpPr>
          <p:nvPr>
            <p:ph sz="half" idx="1"/>
          </p:nvPr>
        </p:nvSpPr>
        <p:spPr>
          <a:xfrm>
            <a:off x="838200" y="1367155"/>
            <a:ext cx="10515600" cy="849952"/>
          </a:xfrm>
        </p:spPr>
        <p:txBody>
          <a:bodyPr/>
          <a:lstStyle/>
          <a:p>
            <a:r>
              <a:rPr lang="en-US" b="1" dirty="0"/>
              <a:t>Deriving the ordinary least squares (OLS) estimators</a:t>
            </a:r>
          </a:p>
          <a:p>
            <a:r>
              <a:rPr lang="en-US" dirty="0"/>
              <a:t>Defining regression residuals</a:t>
            </a:r>
          </a:p>
        </p:txBody>
      </p:sp>
      <p:sp>
        <p:nvSpPr>
          <p:cNvPr id="2" name="Title 1"/>
          <p:cNvSpPr>
            <a:spLocks noGrp="1"/>
          </p:cNvSpPr>
          <p:nvPr>
            <p:ph type="title"/>
          </p:nvPr>
        </p:nvSpPr>
        <p:spPr/>
        <p:txBody>
          <a:bodyPr/>
          <a:lstStyle/>
          <a:p>
            <a:r>
              <a:rPr lang="de-DE" altLang="en-US" dirty="0"/>
              <a:t>The Simple Regression Model </a:t>
            </a:r>
            <a:r>
              <a:rPr lang="de-DE" altLang="en-US" sz="1600" dirty="0"/>
              <a:t>(8 of 39)</a:t>
            </a:r>
            <a:endParaRPr lang="en-US" dirty="0"/>
          </a:p>
        </p:txBody>
      </p:sp>
    </p:spTree>
    <p:extLst>
      <p:ext uri="{BB962C8B-B14F-4D97-AF65-F5344CB8AC3E}">
        <p14:creationId xmlns:p14="http://schemas.microsoft.com/office/powerpoint/2010/main" val="132336615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12181</TotalTime>
  <Words>1705</Words>
  <Application>Microsoft Office PowerPoint</Application>
  <PresentationFormat>Widescreen</PresentationFormat>
  <Paragraphs>286</Paragraphs>
  <Slides>40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Tahoma</vt:lpstr>
      <vt:lpstr>Office Theme</vt:lpstr>
      <vt:lpstr>Chapter 2</vt:lpstr>
      <vt:lpstr>The Simple Regression Model (1 of 39)</vt:lpstr>
      <vt:lpstr>The Simple Regression Model (2 of 39)</vt:lpstr>
      <vt:lpstr>The Simple Regression Model (3 of 39)</vt:lpstr>
      <vt:lpstr>The Simple Regression Model (4 of 39)</vt:lpstr>
      <vt:lpstr>The Simple Regression Model (5 of 39)</vt:lpstr>
      <vt:lpstr>The Simple Regression Model (6 of 39)</vt:lpstr>
      <vt:lpstr>The Simple Regression Model (7 of 39)</vt:lpstr>
      <vt:lpstr>The Simple Regression Model (8 of 39)</vt:lpstr>
      <vt:lpstr>The Simple Regression Model (9 of 39)</vt:lpstr>
      <vt:lpstr>The Simple Regression Model (10 of 39)</vt:lpstr>
      <vt:lpstr>The Simple Regression Model (11 of 39)</vt:lpstr>
      <vt:lpstr>The Simple Regression Model (12 of 39)</vt:lpstr>
      <vt:lpstr>The Simple Regression Model (13 of 39)</vt:lpstr>
      <vt:lpstr>The Simple Regression Model (14 of 39)</vt:lpstr>
      <vt:lpstr>The Simple Regression Model (15 of 39)</vt:lpstr>
      <vt:lpstr>The Simple Regression Model (16 of 39)</vt:lpstr>
      <vt:lpstr>The Simple Regression Model (17 of 39)</vt:lpstr>
      <vt:lpstr>The Simple Regression Model (18 of 39)</vt:lpstr>
      <vt:lpstr>The Simple Regression Model (19 of 39)</vt:lpstr>
      <vt:lpstr>The Simple Regression Model (20 of 39)</vt:lpstr>
      <vt:lpstr>The Simple Regression Model (21 of 39)</vt:lpstr>
      <vt:lpstr>The Simple Regression Model (22 of 39)</vt:lpstr>
      <vt:lpstr>The Simple Regression Model (23 of 39)</vt:lpstr>
      <vt:lpstr>The Simple Regression Model (24 of 39)</vt:lpstr>
      <vt:lpstr>The Simple Regression Model (25 of 39)</vt:lpstr>
      <vt:lpstr>The Simple Regression Model (26 of 39)</vt:lpstr>
      <vt:lpstr>The Simple Regression Model (27 of 39)</vt:lpstr>
      <vt:lpstr>The Simple Regression Model (28 of 39)</vt:lpstr>
      <vt:lpstr>The Simple Regression Model (29 of 39)</vt:lpstr>
      <vt:lpstr>The Simple Regression Model (30 of 39)</vt:lpstr>
      <vt:lpstr>The Simple Regression Model (31 of 39)</vt:lpstr>
      <vt:lpstr>The Simple Regression Model (32 of 39)</vt:lpstr>
      <vt:lpstr>The Simple Regression Model (33 of 39)</vt:lpstr>
      <vt:lpstr>The Simple Regression Model (34 of 39)</vt:lpstr>
      <vt:lpstr>The Simple Regression Model (35 of 39)</vt:lpstr>
      <vt:lpstr>The Simple Regression Model (36 of 39)</vt:lpstr>
      <vt:lpstr>The Simple Regression Model (37 of 39)</vt:lpstr>
      <vt:lpstr>The Simple Regression Model (38 of 39)</vt:lpstr>
      <vt:lpstr>The Simple Regression Model (39 of 39)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239</cp:revision>
  <dcterms:created xsi:type="dcterms:W3CDTF">2015-06-17T14:10:03Z</dcterms:created>
  <dcterms:modified xsi:type="dcterms:W3CDTF">2019-04-11T17:13:53Z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