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02" r:id="rId2"/>
    <p:sldId id="325" r:id="rId3"/>
    <p:sldId id="364" r:id="rId4"/>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86" autoAdjust="0"/>
    <p:restoredTop sz="96837" autoAdjust="0"/>
  </p:normalViewPr>
  <p:slideViewPr>
    <p:cSldViewPr snapToGrid="0">
      <p:cViewPr varScale="1">
        <p:scale>
          <a:sx n="111" d="100"/>
          <a:sy n="111" d="100"/>
        </p:scale>
        <p:origin x="108" y="456"/>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dirty="0"/>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dirty="0"/>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dirty="0"/>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dirty="0"/>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dirty="0"/>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dirty="0"/>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p:txBody>
          <a:bodyPr>
            <a:noAutofit/>
          </a:bodyPr>
          <a:lstStyle/>
          <a:p>
            <a:r>
              <a:rPr lang="de-DE" altLang="en-US" sz="2600" dirty="0"/>
              <a:t>Multiple Regression Analysis: Estimation</a:t>
            </a:r>
            <a:endParaRPr lang="en-US" sz="2600" dirty="0"/>
          </a:p>
        </p:txBody>
      </p:sp>
      <p:sp>
        <p:nvSpPr>
          <p:cNvPr id="4" name="Title 3"/>
          <p:cNvSpPr>
            <a:spLocks noGrp="1"/>
          </p:cNvSpPr>
          <p:nvPr>
            <p:ph type="ctrTitle"/>
          </p:nvPr>
        </p:nvSpPr>
        <p:spPr/>
        <p:txBody>
          <a:bodyPr/>
          <a:lstStyle/>
          <a:p>
            <a:r>
              <a:rPr lang="en-US" dirty="0"/>
              <a:t>Chapter 3</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4AE9124-9847-49CE-9C5F-B7A2BFDC531C}"/>
              </a:ext>
            </a:extLst>
          </p:cNvPr>
          <p:cNvSpPr>
            <a:spLocks noGrp="1"/>
          </p:cNvSpPr>
          <p:nvPr>
            <p:ph type="sldNum" sz="quarter" idx="12"/>
          </p:nvPr>
        </p:nvSpPr>
        <p:spPr/>
        <p:txBody>
          <a:bodyPr/>
          <a:lstStyle/>
          <a:p>
            <a:fld id="{949EBC64-41CB-41B8-B6DF-9B1367312BD4}" type="slidenum">
              <a:rPr lang="en-US" smtClean="0"/>
              <a:t>10</a:t>
            </a:fld>
            <a:endParaRPr lang="en-US" dirty="0"/>
          </a:p>
        </p:txBody>
      </p:sp>
      <p:pic>
        <p:nvPicPr>
          <p:cNvPr id="8" name="Picture 7" descr="Equations representing the algebraic properties of the OLS regression. 1: The sub of the regression residuals is equal to zero, reflecting that deviations from the regression line must sum to zero. 2: The sum from i equal to 1 through n of x sub i j times u hat sub i is equal to zero. This reflects the fact that the covariance between the residuals and the regressors equals zero. 3: y bar is equal to beta hat sub zero plus beta hat sub one times x bar sub one through beta hat sub k times x bar sub k. This reflects that the sample averages of y and the regressors must lie on the regression line.">
            <a:extLst>
              <a:ext uri="{FF2B5EF4-FFF2-40B4-BE49-F238E27FC236}">
                <a16:creationId xmlns:a16="http://schemas.microsoft.com/office/drawing/2014/main" id="{13F4549D-883C-4791-B025-7745F4CC20CC}"/>
              </a:ext>
            </a:extLst>
          </p:cNvPr>
          <p:cNvPicPr>
            <a:picLocks noChangeAspect="1"/>
          </p:cNvPicPr>
          <p:nvPr/>
        </p:nvPicPr>
        <p:blipFill>
          <a:blip r:embed="rId2"/>
          <a:stretch>
            <a:fillRect/>
          </a:stretch>
        </p:blipFill>
        <p:spPr>
          <a:xfrm>
            <a:off x="838200" y="4315032"/>
            <a:ext cx="8911350" cy="1921406"/>
          </a:xfrm>
          <a:prstGeom prst="rect">
            <a:avLst/>
          </a:prstGeom>
        </p:spPr>
      </p:pic>
      <p:sp>
        <p:nvSpPr>
          <p:cNvPr id="4" name="Content Placeholder 3">
            <a:extLst>
              <a:ext uri="{FF2B5EF4-FFF2-40B4-BE49-F238E27FC236}">
                <a16:creationId xmlns:a16="http://schemas.microsoft.com/office/drawing/2014/main" id="{D40290C0-C7C7-434F-B450-6C28E0554EDD}"/>
              </a:ext>
            </a:extLst>
          </p:cNvPr>
          <p:cNvSpPr>
            <a:spLocks noGrp="1"/>
          </p:cNvSpPr>
          <p:nvPr>
            <p:ph sz="half" idx="2"/>
          </p:nvPr>
        </p:nvSpPr>
        <p:spPr>
          <a:xfrm>
            <a:off x="838200" y="3792145"/>
            <a:ext cx="10515600" cy="587150"/>
          </a:xfrm>
        </p:spPr>
        <p:txBody>
          <a:bodyPr/>
          <a:lstStyle/>
          <a:p>
            <a:r>
              <a:rPr lang="de-DE" altLang="en-US" dirty="0">
                <a:ea typeface="ＭＳ Ｐゴシック" panose="020B0600070205080204" pitchFamily="34" charset="-128"/>
                <a:cs typeface="Lucida Bright" panose="02040602050505020304" pitchFamily="18" charset="0"/>
              </a:rPr>
              <a:t>Algebraic properties of OLS regression</a:t>
            </a:r>
            <a:endParaRPr lang="en-US" dirty="0"/>
          </a:p>
        </p:txBody>
      </p:sp>
      <p:pic>
        <p:nvPicPr>
          <p:cNvPr id="7" name="Picture 6" descr="An equation in which y hat sub i is equal to beta hat sub zero plus beta hat sub one times x sub i through beta hat sub k times x sub i k. The regression residuals are defined as u hat sub i equal to y sub i minus y hat sub i.">
            <a:extLst>
              <a:ext uri="{FF2B5EF4-FFF2-40B4-BE49-F238E27FC236}">
                <a16:creationId xmlns:a16="http://schemas.microsoft.com/office/drawing/2014/main" id="{1B03183D-9E15-4C88-9A3D-DE4E5A4EE4F8}"/>
              </a:ext>
            </a:extLst>
          </p:cNvPr>
          <p:cNvPicPr>
            <a:picLocks noChangeAspect="1"/>
          </p:cNvPicPr>
          <p:nvPr/>
        </p:nvPicPr>
        <p:blipFill>
          <a:blip r:embed="rId3"/>
          <a:stretch>
            <a:fillRect/>
          </a:stretch>
        </p:blipFill>
        <p:spPr>
          <a:xfrm>
            <a:off x="1126654" y="2412349"/>
            <a:ext cx="7208588" cy="1113091"/>
          </a:xfrm>
          <a:prstGeom prst="rect">
            <a:avLst/>
          </a:prstGeom>
        </p:spPr>
      </p:pic>
      <p:sp>
        <p:nvSpPr>
          <p:cNvPr id="3" name="Content Placeholder 2">
            <a:extLst>
              <a:ext uri="{FF2B5EF4-FFF2-40B4-BE49-F238E27FC236}">
                <a16:creationId xmlns:a16="http://schemas.microsoft.com/office/drawing/2014/main" id="{2F447740-D085-4AC4-A418-0913702D31B5}"/>
              </a:ext>
            </a:extLst>
          </p:cNvPr>
          <p:cNvSpPr>
            <a:spLocks noGrp="1"/>
          </p:cNvSpPr>
          <p:nvPr>
            <p:ph sz="half" idx="1"/>
          </p:nvPr>
        </p:nvSpPr>
        <p:spPr>
          <a:xfrm>
            <a:off x="838200" y="1456029"/>
            <a:ext cx="10515600" cy="867446"/>
          </a:xfrm>
        </p:spPr>
        <p:txBody>
          <a:bodyPr/>
          <a:lstStyle/>
          <a:p>
            <a:r>
              <a:rPr lang="de-DE" altLang="en-US" b="1" dirty="0">
                <a:ea typeface="ＭＳ Ｐゴシック" panose="020B0600070205080204" pitchFamily="34" charset="-128"/>
                <a:cs typeface="Lucida Bright" panose="02040602050505020304" pitchFamily="18" charset="0"/>
              </a:rPr>
              <a:t>Properties of OLS on any sample of data</a:t>
            </a:r>
          </a:p>
          <a:p>
            <a:r>
              <a:rPr lang="de-DE" altLang="en-US" dirty="0">
                <a:ea typeface="ＭＳ Ｐゴシック" panose="020B0600070205080204" pitchFamily="34" charset="-128"/>
                <a:cs typeface="Lucida Bright" panose="02040602050505020304" pitchFamily="18" charset="0"/>
              </a:rPr>
              <a:t>Fitted values and residuals</a:t>
            </a:r>
            <a:endParaRPr lang="en-US" b="1" dirty="0"/>
          </a:p>
        </p:txBody>
      </p:sp>
      <p:sp>
        <p:nvSpPr>
          <p:cNvPr id="2" name="Title 1">
            <a:extLst>
              <a:ext uri="{FF2B5EF4-FFF2-40B4-BE49-F238E27FC236}">
                <a16:creationId xmlns:a16="http://schemas.microsoft.com/office/drawing/2014/main" id="{FB3CD5C8-EF83-4A33-B843-1C2700601488}"/>
              </a:ext>
            </a:extLst>
          </p:cNvPr>
          <p:cNvSpPr>
            <a:spLocks noGrp="1"/>
          </p:cNvSpPr>
          <p:nvPr>
            <p:ph type="title"/>
          </p:nvPr>
        </p:nvSpPr>
        <p:spPr/>
        <p:txBody>
          <a:bodyPr/>
          <a:lstStyle/>
          <a:p>
            <a:r>
              <a:rPr lang="de-DE" altLang="en-US" dirty="0"/>
              <a:t>Multiple Regression Analysis: Estimation </a:t>
            </a:r>
            <a:r>
              <a:rPr lang="de-DE" altLang="en-US" sz="1600" dirty="0"/>
              <a:t>(9 of 37)</a:t>
            </a:r>
            <a:endParaRPr lang="en-US" dirty="0"/>
          </a:p>
        </p:txBody>
      </p:sp>
    </p:spTree>
    <p:extLst>
      <p:ext uri="{BB962C8B-B14F-4D97-AF65-F5344CB8AC3E}">
        <p14:creationId xmlns:p14="http://schemas.microsoft.com/office/powerpoint/2010/main" val="92290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87A88C-21D8-454F-928F-54A13BBE9C0C}"/>
              </a:ext>
            </a:extLst>
          </p:cNvPr>
          <p:cNvSpPr>
            <a:spLocks noGrp="1"/>
          </p:cNvSpPr>
          <p:nvPr>
            <p:ph type="sldNum" sz="quarter" idx="12"/>
          </p:nvPr>
        </p:nvSpPr>
        <p:spPr/>
        <p:txBody>
          <a:bodyPr/>
          <a:lstStyle/>
          <a:p>
            <a:fld id="{949EBC64-41CB-41B8-B6DF-9B1367312BD4}" type="slidenum">
              <a:rPr lang="en-US" smtClean="0"/>
              <a:t>11</a:t>
            </a:fld>
            <a:endParaRPr lang="en-US" dirty="0"/>
          </a:p>
        </p:txBody>
      </p:sp>
      <p:sp>
        <p:nvSpPr>
          <p:cNvPr id="2" name="Content Placeholder 1">
            <a:extLst>
              <a:ext uri="{FF2B5EF4-FFF2-40B4-BE49-F238E27FC236}">
                <a16:creationId xmlns:a16="http://schemas.microsoft.com/office/drawing/2014/main" id="{BC93E862-4517-45C7-88C9-FCD092EF8CBB}"/>
              </a:ext>
            </a:extLst>
          </p:cNvPr>
          <p:cNvSpPr>
            <a:spLocks noGrp="1"/>
          </p:cNvSpPr>
          <p:nvPr>
            <p:ph idx="1"/>
          </p:nvPr>
        </p:nvSpPr>
        <p:spPr>
          <a:xfrm>
            <a:off x="838200" y="1463040"/>
            <a:ext cx="10515600" cy="4503045"/>
          </a:xfrm>
        </p:spPr>
        <p:txBody>
          <a:bodyPr/>
          <a:lstStyle/>
          <a:p>
            <a:r>
              <a:rPr lang="de-DE" altLang="en-US" b="1" dirty="0">
                <a:ea typeface="ＭＳ Ｐゴシック" panose="020B0600070205080204" pitchFamily="34" charset="-128"/>
                <a:cs typeface="Lucida Bright" panose="02040602050505020304" pitchFamily="18" charset="0"/>
              </a:rPr>
              <a:t>“Partialling out</a:t>
            </a:r>
            <a:r>
              <a:rPr lang="en-US" altLang="en-US" b="1" dirty="0">
                <a:ea typeface="ＭＳ Ｐゴシック" panose="020B0600070205080204" pitchFamily="34" charset="-128"/>
                <a:cs typeface="Lucida Bright" panose="02040602050505020304" pitchFamily="18" charset="0"/>
              </a:rPr>
              <a:t>”</a:t>
            </a:r>
            <a:r>
              <a:rPr lang="de-DE" altLang="en-US" b="1" dirty="0">
                <a:ea typeface="ＭＳ Ｐゴシック" panose="020B0600070205080204" pitchFamily="34" charset="-128"/>
                <a:cs typeface="Lucida Bright" panose="02040602050505020304" pitchFamily="18" charset="0"/>
              </a:rPr>
              <a:t> interpretation of multiple regression</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One can show that the estimated coefficient of an explanatory variable in a multiple regression can be obtained in two steps:</a:t>
            </a:r>
          </a:p>
          <a:p>
            <a:pPr lvl="1"/>
            <a:r>
              <a:rPr lang="de-DE" altLang="en-US" dirty="0">
                <a:ea typeface="Arial" panose="020B0604020202020204" pitchFamily="34" charset="0"/>
                <a:cs typeface="Lucida Bright" panose="02040602050505020304" pitchFamily="18" charset="0"/>
              </a:rPr>
              <a:t>1) Regress the explanatory variable on all other explanatory variables</a:t>
            </a:r>
          </a:p>
          <a:p>
            <a:pPr lvl="1"/>
            <a:r>
              <a:rPr lang="de-DE" altLang="en-US" dirty="0">
                <a:ea typeface="Arial" panose="020B0604020202020204" pitchFamily="34" charset="0"/>
                <a:cs typeface="Lucida Bright" panose="02040602050505020304" pitchFamily="18" charset="0"/>
              </a:rPr>
              <a:t>2) Regress    on the residuals from this regression</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Why does this procedure work?</a:t>
            </a:r>
          </a:p>
          <a:p>
            <a:pPr lvl="1"/>
            <a:r>
              <a:rPr lang="de-DE" altLang="en-US" dirty="0">
                <a:ea typeface="Arial" panose="020B0604020202020204" pitchFamily="34" charset="0"/>
                <a:cs typeface="Lucida Bright" panose="02040602050505020304" pitchFamily="18" charset="0"/>
              </a:rPr>
              <a:t>The residuals from the first regression is the part of the explanatory variable that is uncorrelated with the other explanatory variables.</a:t>
            </a:r>
          </a:p>
          <a:p>
            <a:pPr lvl="1"/>
            <a:r>
              <a:rPr lang="de-DE" altLang="en-US" dirty="0">
                <a:ea typeface="Arial" panose="020B0604020202020204" pitchFamily="34" charset="0"/>
                <a:cs typeface="Lucida Bright" panose="02040602050505020304" pitchFamily="18" charset="0"/>
              </a:rPr>
              <a:t>The slope coefficient of the second regression therefore represents the isolated effect of the explanatory variable on the dep. variable.</a:t>
            </a:r>
          </a:p>
          <a:p>
            <a:endParaRPr lang="en-US" dirty="0"/>
          </a:p>
        </p:txBody>
      </p:sp>
      <p:sp>
        <p:nvSpPr>
          <p:cNvPr id="4" name="Title 3">
            <a:extLst>
              <a:ext uri="{FF2B5EF4-FFF2-40B4-BE49-F238E27FC236}">
                <a16:creationId xmlns:a16="http://schemas.microsoft.com/office/drawing/2014/main" id="{C2958EC6-B982-4488-A0E6-83C7F2606F38}"/>
              </a:ext>
            </a:extLst>
          </p:cNvPr>
          <p:cNvSpPr>
            <a:spLocks noGrp="1"/>
          </p:cNvSpPr>
          <p:nvPr>
            <p:ph type="title"/>
          </p:nvPr>
        </p:nvSpPr>
        <p:spPr/>
        <p:txBody>
          <a:bodyPr/>
          <a:lstStyle/>
          <a:p>
            <a:r>
              <a:rPr lang="de-DE" altLang="en-US" dirty="0"/>
              <a:t>Multiple Regression Analysis: Estimation </a:t>
            </a:r>
            <a:r>
              <a:rPr lang="de-DE" altLang="en-US" sz="1600" dirty="0"/>
              <a:t>(10 of 37)</a:t>
            </a:r>
            <a:endParaRPr lang="en-US" dirty="0"/>
          </a:p>
        </p:txBody>
      </p:sp>
    </p:spTree>
    <p:extLst>
      <p:ext uri="{BB962C8B-B14F-4D97-AF65-F5344CB8AC3E}">
        <p14:creationId xmlns:p14="http://schemas.microsoft.com/office/powerpoint/2010/main" val="16899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D5F3F7-1283-4ACF-8967-528767DBE0F9}"/>
              </a:ext>
            </a:extLst>
          </p:cNvPr>
          <p:cNvSpPr>
            <a:spLocks noGrp="1"/>
          </p:cNvSpPr>
          <p:nvPr>
            <p:ph type="sldNum" sz="quarter" idx="12"/>
          </p:nvPr>
        </p:nvSpPr>
        <p:spPr/>
        <p:txBody>
          <a:bodyPr/>
          <a:lstStyle/>
          <a:p>
            <a:fld id="{949EBC64-41CB-41B8-B6DF-9B1367312BD4}" type="slidenum">
              <a:rPr lang="en-US" smtClean="0"/>
              <a:t>12</a:t>
            </a:fld>
            <a:endParaRPr lang="en-US" dirty="0"/>
          </a:p>
        </p:txBody>
      </p:sp>
      <p:pic>
        <p:nvPicPr>
          <p:cNvPr id="9" name="Picture 8" descr="An equation in which R squared is equal to the squared sum of y sub i minus y bar times y hat sub i minus y hat bar divided by the sum of the squared deviation between y sub i and y bar times the sum of the squared deviation between y hat sub i minus y hat bar. This reflects the fact that R square is the squared correlation coefficient between the actual and predicted values of the dependent variable.">
            <a:extLst>
              <a:ext uri="{FF2B5EF4-FFF2-40B4-BE49-F238E27FC236}">
                <a16:creationId xmlns:a16="http://schemas.microsoft.com/office/drawing/2014/main" id="{13858DD9-7805-482E-8761-0A6D1CC8906A}"/>
              </a:ext>
            </a:extLst>
          </p:cNvPr>
          <p:cNvPicPr>
            <a:picLocks noChangeAspect="1"/>
          </p:cNvPicPr>
          <p:nvPr/>
        </p:nvPicPr>
        <p:blipFill>
          <a:blip r:embed="rId2"/>
          <a:stretch>
            <a:fillRect/>
          </a:stretch>
        </p:blipFill>
        <p:spPr>
          <a:xfrm>
            <a:off x="1129154" y="4642043"/>
            <a:ext cx="10156875" cy="1230020"/>
          </a:xfrm>
          <a:prstGeom prst="rect">
            <a:avLst/>
          </a:prstGeom>
        </p:spPr>
      </p:pic>
      <p:sp>
        <p:nvSpPr>
          <p:cNvPr id="5" name="Content Placeholder 4">
            <a:extLst>
              <a:ext uri="{FF2B5EF4-FFF2-40B4-BE49-F238E27FC236}">
                <a16:creationId xmlns:a16="http://schemas.microsoft.com/office/drawing/2014/main" id="{F09115E0-FC80-44BF-9722-327D600D7500}"/>
              </a:ext>
            </a:extLst>
          </p:cNvPr>
          <p:cNvSpPr>
            <a:spLocks noGrp="1"/>
          </p:cNvSpPr>
          <p:nvPr>
            <p:ph sz="quarter" idx="13"/>
          </p:nvPr>
        </p:nvSpPr>
        <p:spPr>
          <a:xfrm>
            <a:off x="838200" y="4220744"/>
            <a:ext cx="10515600" cy="558314"/>
          </a:xfrm>
        </p:spPr>
        <p:txBody>
          <a:bodyPr/>
          <a:lstStyle/>
          <a:p>
            <a:r>
              <a:rPr lang="en-US" dirty="0"/>
              <a:t>Alternative expression for R squared</a:t>
            </a:r>
          </a:p>
        </p:txBody>
      </p:sp>
      <p:pic>
        <p:nvPicPr>
          <p:cNvPr id="8" name="Picture 7" descr="An equation in which R squared is equal to SSE divided by SST. This can also be defined as one minus SSR divided by SST. The R squared measures the share of the total variation in the dependent variable explained by the regression (or one minus the share left unexplained). One thing to note is that R squared can only increase if another explanatory variable is added to the regression.">
            <a:extLst>
              <a:ext uri="{FF2B5EF4-FFF2-40B4-BE49-F238E27FC236}">
                <a16:creationId xmlns:a16="http://schemas.microsoft.com/office/drawing/2014/main" id="{09B5209C-69A1-44C7-B034-887504FDAD22}"/>
              </a:ext>
            </a:extLst>
          </p:cNvPr>
          <p:cNvPicPr>
            <a:picLocks noChangeAspect="1"/>
          </p:cNvPicPr>
          <p:nvPr/>
        </p:nvPicPr>
        <p:blipFill>
          <a:blip r:embed="rId3"/>
          <a:stretch>
            <a:fillRect/>
          </a:stretch>
        </p:blipFill>
        <p:spPr>
          <a:xfrm>
            <a:off x="1129154" y="3230381"/>
            <a:ext cx="9317220" cy="972232"/>
          </a:xfrm>
          <a:prstGeom prst="rect">
            <a:avLst/>
          </a:prstGeom>
        </p:spPr>
      </p:pic>
      <p:sp>
        <p:nvSpPr>
          <p:cNvPr id="4" name="Content Placeholder 3">
            <a:extLst>
              <a:ext uri="{FF2B5EF4-FFF2-40B4-BE49-F238E27FC236}">
                <a16:creationId xmlns:a16="http://schemas.microsoft.com/office/drawing/2014/main" id="{9103B39B-7726-475D-B352-C6DC6423C339}"/>
              </a:ext>
            </a:extLst>
          </p:cNvPr>
          <p:cNvSpPr>
            <a:spLocks noGrp="1"/>
          </p:cNvSpPr>
          <p:nvPr>
            <p:ph sz="half" idx="2"/>
          </p:nvPr>
        </p:nvSpPr>
        <p:spPr>
          <a:xfrm>
            <a:off x="838200" y="2995499"/>
            <a:ext cx="10515600" cy="433501"/>
          </a:xfrm>
        </p:spPr>
        <p:txBody>
          <a:bodyPr/>
          <a:lstStyle/>
          <a:p>
            <a:r>
              <a:rPr lang="en-US" dirty="0"/>
              <a:t>R squared</a:t>
            </a:r>
          </a:p>
        </p:txBody>
      </p:sp>
      <p:pic>
        <p:nvPicPr>
          <p:cNvPr id="11" name="Picture 10" descr="An equation in which the total sum of squares (SST) is equal to the explained sum of squares (SSE) plus the residual sum of squares (SSR).">
            <a:extLst>
              <a:ext uri="{FF2B5EF4-FFF2-40B4-BE49-F238E27FC236}">
                <a16:creationId xmlns:a16="http://schemas.microsoft.com/office/drawing/2014/main" id="{D314F979-2390-4464-82FC-2438179AB3E8}"/>
              </a:ext>
            </a:extLst>
          </p:cNvPr>
          <p:cNvPicPr>
            <a:picLocks noChangeAspect="1"/>
          </p:cNvPicPr>
          <p:nvPr/>
        </p:nvPicPr>
        <p:blipFill>
          <a:blip r:embed="rId4"/>
          <a:stretch>
            <a:fillRect/>
          </a:stretch>
        </p:blipFill>
        <p:spPr>
          <a:xfrm>
            <a:off x="1003854" y="2264919"/>
            <a:ext cx="3079706" cy="572750"/>
          </a:xfrm>
          <a:prstGeom prst="rect">
            <a:avLst/>
          </a:prstGeom>
        </p:spPr>
      </p:pic>
      <p:sp>
        <p:nvSpPr>
          <p:cNvPr id="3" name="Content Placeholder 2">
            <a:extLst>
              <a:ext uri="{FF2B5EF4-FFF2-40B4-BE49-F238E27FC236}">
                <a16:creationId xmlns:a16="http://schemas.microsoft.com/office/drawing/2014/main" id="{A020063D-8BD0-4B9C-B0D2-420276E11B71}"/>
              </a:ext>
            </a:extLst>
          </p:cNvPr>
          <p:cNvSpPr>
            <a:spLocks noGrp="1"/>
          </p:cNvSpPr>
          <p:nvPr>
            <p:ph sz="half" idx="1"/>
          </p:nvPr>
        </p:nvSpPr>
        <p:spPr>
          <a:xfrm>
            <a:off x="838200" y="1456029"/>
            <a:ext cx="10515600" cy="852456"/>
          </a:xfrm>
        </p:spPr>
        <p:txBody>
          <a:bodyPr/>
          <a:lstStyle/>
          <a:p>
            <a:r>
              <a:rPr lang="de-DE" altLang="en-US" b="1" dirty="0">
                <a:ea typeface="ＭＳ Ｐゴシック" panose="020B0600070205080204" pitchFamily="34" charset="-128"/>
                <a:cs typeface="Lucida Bright" panose="02040602050505020304" pitchFamily="18" charset="0"/>
              </a:rPr>
              <a:t>Goodness-of-Fit</a:t>
            </a:r>
          </a:p>
          <a:p>
            <a:r>
              <a:rPr lang="de-DE" altLang="en-US" dirty="0">
                <a:ea typeface="ＭＳ Ｐゴシック" panose="020B0600070205080204" pitchFamily="34" charset="-128"/>
                <a:cs typeface="Lucida Bright" panose="02040602050505020304" pitchFamily="18" charset="0"/>
              </a:rPr>
              <a:t>Decomposition of total variation</a:t>
            </a:r>
          </a:p>
          <a:p>
            <a:endParaRPr lang="en-US" dirty="0"/>
          </a:p>
        </p:txBody>
      </p:sp>
      <p:sp>
        <p:nvSpPr>
          <p:cNvPr id="2" name="Title 1">
            <a:extLst>
              <a:ext uri="{FF2B5EF4-FFF2-40B4-BE49-F238E27FC236}">
                <a16:creationId xmlns:a16="http://schemas.microsoft.com/office/drawing/2014/main" id="{415193B7-1DAB-4CB6-80EA-4300AF53FFE8}"/>
              </a:ext>
            </a:extLst>
          </p:cNvPr>
          <p:cNvSpPr>
            <a:spLocks noGrp="1"/>
          </p:cNvSpPr>
          <p:nvPr>
            <p:ph type="title"/>
          </p:nvPr>
        </p:nvSpPr>
        <p:spPr/>
        <p:txBody>
          <a:bodyPr/>
          <a:lstStyle/>
          <a:p>
            <a:r>
              <a:rPr lang="de-DE" altLang="en-US" dirty="0"/>
              <a:t>Multiple Regression Analysis: Estimation </a:t>
            </a:r>
            <a:r>
              <a:rPr lang="de-DE" altLang="en-US" sz="1600" dirty="0"/>
              <a:t>(11 of 37)</a:t>
            </a:r>
            <a:endParaRPr lang="en-US" dirty="0"/>
          </a:p>
        </p:txBody>
      </p:sp>
    </p:spTree>
    <p:extLst>
      <p:ext uri="{BB962C8B-B14F-4D97-AF65-F5344CB8AC3E}">
        <p14:creationId xmlns:p14="http://schemas.microsoft.com/office/powerpoint/2010/main" val="363723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E07B7E2-164A-44DC-8291-7B52F29D84CF}"/>
              </a:ext>
            </a:extLst>
          </p:cNvPr>
          <p:cNvSpPr>
            <a:spLocks noGrp="1"/>
          </p:cNvSpPr>
          <p:nvPr>
            <p:ph type="sldNum" sz="quarter" idx="12"/>
          </p:nvPr>
        </p:nvSpPr>
        <p:spPr/>
        <p:txBody>
          <a:bodyPr/>
          <a:lstStyle/>
          <a:p>
            <a:fld id="{949EBC64-41CB-41B8-B6DF-9B1367312BD4}" type="slidenum">
              <a:rPr lang="en-US" smtClean="0"/>
              <a:t>13</a:t>
            </a:fld>
            <a:endParaRPr lang="en-US" dirty="0"/>
          </a:p>
        </p:txBody>
      </p:sp>
      <p:sp>
        <p:nvSpPr>
          <p:cNvPr id="4" name="Content Placeholder 3">
            <a:extLst>
              <a:ext uri="{FF2B5EF4-FFF2-40B4-BE49-F238E27FC236}">
                <a16:creationId xmlns:a16="http://schemas.microsoft.com/office/drawing/2014/main" id="{3B65DAFE-DFD5-4C36-96AB-BAEBF856B7AB}"/>
              </a:ext>
            </a:extLst>
          </p:cNvPr>
          <p:cNvSpPr>
            <a:spLocks noGrp="1"/>
          </p:cNvSpPr>
          <p:nvPr>
            <p:ph sz="half" idx="2"/>
          </p:nvPr>
        </p:nvSpPr>
        <p:spPr>
          <a:xfrm>
            <a:off x="838200" y="3678818"/>
            <a:ext cx="10515600" cy="2467148"/>
          </a:xfrm>
        </p:spPr>
        <p:txBody>
          <a:bodyPr/>
          <a:lstStyle/>
          <a:p>
            <a:r>
              <a:rPr lang="de-DE" altLang="en-US" dirty="0">
                <a:ea typeface="ＭＳ Ｐゴシック" panose="020B0600070205080204" pitchFamily="34" charset="-128"/>
                <a:cs typeface="Lucida Bright" panose="02040602050505020304" pitchFamily="18" charset="0"/>
              </a:rPr>
              <a:t>Interpretation:</a:t>
            </a:r>
          </a:p>
          <a:p>
            <a:pPr lvl="1"/>
            <a:r>
              <a:rPr lang="de-DE" altLang="en-US" dirty="0">
                <a:ea typeface="Arial" panose="020B0604020202020204" pitchFamily="34" charset="0"/>
                <a:cs typeface="Lucida Bright" panose="02040602050505020304" pitchFamily="18" charset="0"/>
              </a:rPr>
              <a:t>If the proportion prior arrests </a:t>
            </a:r>
            <a:r>
              <a:rPr lang="en-IN" altLang="en-US" dirty="0">
                <a:ea typeface="Arial" panose="020B0604020202020204" pitchFamily="34" charset="0"/>
                <a:cs typeface="Lucida Bright" panose="02040602050505020304" pitchFamily="18" charset="0"/>
              </a:rPr>
              <a:t>increases by </a:t>
            </a:r>
            <a:r>
              <a:rPr lang="de-DE" altLang="en-US" dirty="0">
                <a:ea typeface="Arial" panose="020B0604020202020204" pitchFamily="34" charset="0"/>
                <a:cs typeface="Lucida Bright" panose="02040602050505020304" pitchFamily="18" charset="0"/>
              </a:rPr>
              <a:t>0.5, </a:t>
            </a:r>
            <a:r>
              <a:rPr lang="en-IN" altLang="en-US" dirty="0">
                <a:ea typeface="Arial" panose="020B0604020202020204" pitchFamily="34" charset="0"/>
                <a:cs typeface="Lucida Bright" panose="02040602050505020304" pitchFamily="18" charset="0"/>
              </a:rPr>
              <a:t>the predicted fall in arrests is </a:t>
            </a:r>
            <a:r>
              <a:rPr lang="de-DE" altLang="en-US" dirty="0">
                <a:ea typeface="Arial" panose="020B0604020202020204" pitchFamily="34" charset="0"/>
                <a:cs typeface="Lucida Bright" panose="02040602050505020304" pitchFamily="18" charset="0"/>
              </a:rPr>
              <a:t>7.5 arrests per 100 men.</a:t>
            </a:r>
          </a:p>
          <a:p>
            <a:pPr lvl="1"/>
            <a:r>
              <a:rPr lang="de-DE" altLang="en-US" dirty="0">
                <a:ea typeface="Arial" panose="020B0604020202020204" pitchFamily="34" charset="0"/>
                <a:cs typeface="Lucida Bright" panose="02040602050505020304" pitchFamily="18" charset="0"/>
              </a:rPr>
              <a:t>If the months in prison </a:t>
            </a:r>
            <a:r>
              <a:rPr lang="en-IN" altLang="en-US" dirty="0">
                <a:ea typeface="Arial" panose="020B0604020202020204" pitchFamily="34" charset="0"/>
                <a:cs typeface="Lucida Bright" panose="02040602050505020304" pitchFamily="18" charset="0"/>
              </a:rPr>
              <a:t>increase from 0 to </a:t>
            </a:r>
            <a:r>
              <a:rPr lang="de-DE" altLang="en-US" dirty="0">
                <a:ea typeface="Arial" panose="020B0604020202020204" pitchFamily="34" charset="0"/>
                <a:cs typeface="Lucida Bright" panose="02040602050505020304" pitchFamily="18" charset="0"/>
              </a:rPr>
              <a:t>12, the </a:t>
            </a:r>
            <a:r>
              <a:rPr lang="en-IN" altLang="en-US" dirty="0">
                <a:ea typeface="Arial" panose="020B0604020202020204" pitchFamily="34" charset="0"/>
                <a:cs typeface="Lucida Bright" panose="02040602050505020304" pitchFamily="18" charset="0"/>
              </a:rPr>
              <a:t>predicted fall in arrests is </a:t>
            </a:r>
            <a:r>
              <a:rPr lang="de-DE" altLang="en-US" dirty="0">
                <a:ea typeface="Arial" panose="020B0604020202020204" pitchFamily="34" charset="0"/>
                <a:cs typeface="Lucida Bright" panose="02040602050505020304" pitchFamily="18" charset="0"/>
              </a:rPr>
              <a:t>0.408 arrests for a particular man.</a:t>
            </a:r>
          </a:p>
          <a:p>
            <a:pPr lvl="1"/>
            <a:r>
              <a:rPr lang="de-DE" altLang="en-US" dirty="0">
                <a:ea typeface="Arial" panose="020B0604020202020204" pitchFamily="34" charset="0"/>
                <a:cs typeface="Lucida Bright" panose="02040602050505020304" pitchFamily="18" charset="0"/>
              </a:rPr>
              <a:t>If the quarters employed </a:t>
            </a:r>
            <a:r>
              <a:rPr lang="en-IN" altLang="en-US" dirty="0">
                <a:ea typeface="Arial" panose="020B0604020202020204" pitchFamily="34" charset="0"/>
                <a:cs typeface="Lucida Bright" panose="02040602050505020304" pitchFamily="18" charset="0"/>
              </a:rPr>
              <a:t>increase by </a:t>
            </a:r>
            <a:r>
              <a:rPr lang="de-DE" altLang="en-US" dirty="0">
                <a:ea typeface="Arial" panose="020B0604020202020204" pitchFamily="34" charset="0"/>
                <a:cs typeface="Lucida Bright" panose="02040602050505020304" pitchFamily="18" charset="0"/>
              </a:rPr>
              <a:t>1, the </a:t>
            </a:r>
            <a:r>
              <a:rPr lang="en-IN" altLang="en-US" dirty="0">
                <a:ea typeface="Arial" panose="020B0604020202020204" pitchFamily="34" charset="0"/>
                <a:cs typeface="Lucida Bright" panose="02040602050505020304" pitchFamily="18" charset="0"/>
              </a:rPr>
              <a:t>predicted fall in arrests is  1</a:t>
            </a:r>
            <a:r>
              <a:rPr lang="de-DE" altLang="en-US" dirty="0">
                <a:ea typeface="Arial" panose="020B0604020202020204" pitchFamily="34" charset="0"/>
                <a:cs typeface="Lucida Bright" panose="02040602050505020304" pitchFamily="18" charset="0"/>
              </a:rPr>
              <a:t>0.4 arrests per 100 men.</a:t>
            </a:r>
          </a:p>
          <a:p>
            <a:endParaRPr lang="en-US" dirty="0"/>
          </a:p>
        </p:txBody>
      </p:sp>
      <p:pic>
        <p:nvPicPr>
          <p:cNvPr id="7" name="Picture 6" descr="An equation in which the number of times arrested  in 1986 (narr86) is predicted to be equal to .712 minus .150 times the proportion of prior arrests that led to conviction (pcnv) minus .034 times months spent in prison in 1986 (ptime86) minus .104 times quarters employed in 1986 (qemp86). There are 2,725 observations and the R squared is .0413.">
            <a:extLst>
              <a:ext uri="{FF2B5EF4-FFF2-40B4-BE49-F238E27FC236}">
                <a16:creationId xmlns:a16="http://schemas.microsoft.com/office/drawing/2014/main" id="{9CAEA966-8833-4ADA-BE1C-DBA47D16A259}"/>
              </a:ext>
            </a:extLst>
          </p:cNvPr>
          <p:cNvPicPr>
            <a:picLocks noChangeAspect="1"/>
          </p:cNvPicPr>
          <p:nvPr/>
        </p:nvPicPr>
        <p:blipFill>
          <a:blip r:embed="rId2"/>
          <a:stretch>
            <a:fillRect/>
          </a:stretch>
        </p:blipFill>
        <p:spPr>
          <a:xfrm>
            <a:off x="1379276" y="1812746"/>
            <a:ext cx="9433448" cy="1849696"/>
          </a:xfrm>
          <a:prstGeom prst="rect">
            <a:avLst/>
          </a:prstGeom>
        </p:spPr>
      </p:pic>
      <p:sp>
        <p:nvSpPr>
          <p:cNvPr id="3" name="Content Placeholder 2">
            <a:extLst>
              <a:ext uri="{FF2B5EF4-FFF2-40B4-BE49-F238E27FC236}">
                <a16:creationId xmlns:a16="http://schemas.microsoft.com/office/drawing/2014/main" id="{E0905E14-0820-4A0A-98C2-1128201EF577}"/>
              </a:ext>
            </a:extLst>
          </p:cNvPr>
          <p:cNvSpPr>
            <a:spLocks noGrp="1"/>
          </p:cNvSpPr>
          <p:nvPr>
            <p:ph sz="half" idx="1"/>
          </p:nvPr>
        </p:nvSpPr>
        <p:spPr>
          <a:xfrm>
            <a:off x="838200" y="1336109"/>
            <a:ext cx="10515600" cy="522673"/>
          </a:xfrm>
        </p:spPr>
        <p:txBody>
          <a:bodyPr/>
          <a:lstStyle/>
          <a:p>
            <a:r>
              <a:rPr lang="de-DE" altLang="en-US" b="1" dirty="0">
                <a:ea typeface="ＭＳ Ｐゴシック" panose="020B0600070205080204" pitchFamily="34" charset="-128"/>
                <a:cs typeface="Lucida Bright" panose="02040602050505020304" pitchFamily="18" charset="0"/>
              </a:rPr>
              <a:t>Example: Explaining arrest records</a:t>
            </a:r>
            <a:endParaRPr lang="en-US" b="1" dirty="0"/>
          </a:p>
        </p:txBody>
      </p:sp>
      <p:sp>
        <p:nvSpPr>
          <p:cNvPr id="2" name="Title 1">
            <a:extLst>
              <a:ext uri="{FF2B5EF4-FFF2-40B4-BE49-F238E27FC236}">
                <a16:creationId xmlns:a16="http://schemas.microsoft.com/office/drawing/2014/main" id="{F309117B-FBA1-4932-A51E-FE1DCD8A4C2C}"/>
              </a:ext>
            </a:extLst>
          </p:cNvPr>
          <p:cNvSpPr>
            <a:spLocks noGrp="1"/>
          </p:cNvSpPr>
          <p:nvPr>
            <p:ph type="title"/>
          </p:nvPr>
        </p:nvSpPr>
        <p:spPr/>
        <p:txBody>
          <a:bodyPr/>
          <a:lstStyle/>
          <a:p>
            <a:r>
              <a:rPr lang="de-DE" altLang="en-US" dirty="0"/>
              <a:t>Multiple Regression Analysis: Estimation </a:t>
            </a:r>
            <a:r>
              <a:rPr lang="de-DE" altLang="en-US" sz="1600" dirty="0"/>
              <a:t>(12 of 37)</a:t>
            </a:r>
            <a:endParaRPr lang="en-US" dirty="0"/>
          </a:p>
        </p:txBody>
      </p:sp>
    </p:spTree>
    <p:extLst>
      <p:ext uri="{BB962C8B-B14F-4D97-AF65-F5344CB8AC3E}">
        <p14:creationId xmlns:p14="http://schemas.microsoft.com/office/powerpoint/2010/main" val="294976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E07B7E2-164A-44DC-8291-7B52F29D84CF}"/>
              </a:ext>
            </a:extLst>
          </p:cNvPr>
          <p:cNvSpPr>
            <a:spLocks noGrp="1"/>
          </p:cNvSpPr>
          <p:nvPr>
            <p:ph type="sldNum" sz="quarter" idx="12"/>
          </p:nvPr>
        </p:nvSpPr>
        <p:spPr/>
        <p:txBody>
          <a:bodyPr/>
          <a:lstStyle/>
          <a:p>
            <a:fld id="{949EBC64-41CB-41B8-B6DF-9B1367312BD4}" type="slidenum">
              <a:rPr lang="en-US" smtClean="0"/>
              <a:t>14</a:t>
            </a:fld>
            <a:endParaRPr lang="en-US" dirty="0"/>
          </a:p>
        </p:txBody>
      </p:sp>
      <p:sp>
        <p:nvSpPr>
          <p:cNvPr id="4" name="Content Placeholder 3">
            <a:extLst>
              <a:ext uri="{FF2B5EF4-FFF2-40B4-BE49-F238E27FC236}">
                <a16:creationId xmlns:a16="http://schemas.microsoft.com/office/drawing/2014/main" id="{3B65DAFE-DFD5-4C36-96AB-BAEBF856B7AB}"/>
              </a:ext>
            </a:extLst>
          </p:cNvPr>
          <p:cNvSpPr>
            <a:spLocks noGrp="1"/>
          </p:cNvSpPr>
          <p:nvPr>
            <p:ph sz="half" idx="2"/>
          </p:nvPr>
        </p:nvSpPr>
        <p:spPr>
          <a:xfrm>
            <a:off x="838200" y="3618858"/>
            <a:ext cx="10515600" cy="2482139"/>
          </a:xfrm>
        </p:spPr>
        <p:txBody>
          <a:bodyPr/>
          <a:lstStyle/>
          <a:p>
            <a:r>
              <a:rPr lang="de-DE" altLang="en-US" dirty="0">
                <a:ea typeface="ＭＳ Ｐゴシック" panose="020B0600070205080204" pitchFamily="34" charset="-128"/>
                <a:cs typeface="Lucida Bright" panose="02040602050505020304" pitchFamily="18" charset="0"/>
              </a:rPr>
              <a:t>Interpretation:</a:t>
            </a:r>
          </a:p>
          <a:p>
            <a:pPr lvl="1"/>
            <a:r>
              <a:rPr lang="de-DE" altLang="en-US" dirty="0">
                <a:ea typeface="Arial" panose="020B0604020202020204" pitchFamily="34" charset="0"/>
                <a:cs typeface="Lucida Bright" panose="02040602050505020304" pitchFamily="18" charset="0"/>
              </a:rPr>
              <a:t>Average prior sentence increases number of arrests (?)</a:t>
            </a:r>
          </a:p>
          <a:p>
            <a:pPr lvl="1">
              <a:lnSpc>
                <a:spcPct val="100000"/>
              </a:lnSpc>
            </a:pPr>
            <a:r>
              <a:rPr lang="de-DE" altLang="en-US" dirty="0">
                <a:ea typeface="Arial" panose="020B0604020202020204" pitchFamily="34" charset="0"/>
                <a:cs typeface="Lucida Bright" panose="02040602050505020304" pitchFamily="18" charset="0"/>
              </a:rPr>
              <a:t>Limited additional explanatory power as R-squared increases by little</a:t>
            </a:r>
          </a:p>
          <a:p>
            <a:pPr>
              <a:lnSpc>
                <a:spcPct val="150000"/>
              </a:lnSpc>
            </a:pPr>
            <a:r>
              <a:rPr lang="de-DE" altLang="en-US" dirty="0">
                <a:ea typeface="ＭＳ Ｐゴシック" panose="020B0600070205080204" pitchFamily="34" charset="-128"/>
                <a:cs typeface="Lucida Bright" panose="02040602050505020304" pitchFamily="18" charset="0"/>
              </a:rPr>
              <a:t>General remark on R-squared</a:t>
            </a:r>
          </a:p>
          <a:p>
            <a:pPr lvl="1"/>
            <a:r>
              <a:rPr lang="de-DE" altLang="en-US" dirty="0">
                <a:ea typeface="Arial" panose="020B0604020202020204" pitchFamily="34" charset="0"/>
                <a:cs typeface="Lucida Bright" panose="02040602050505020304" pitchFamily="18" charset="0"/>
              </a:rPr>
              <a:t>Even if R-squared is small (as in the given example), regression may still provide good estimates of ceteris paribus effects.</a:t>
            </a:r>
          </a:p>
          <a:p>
            <a:endParaRPr lang="en-US" dirty="0"/>
          </a:p>
        </p:txBody>
      </p:sp>
      <p:pic>
        <p:nvPicPr>
          <p:cNvPr id="8" name="Picture 7" descr="An equation in which predicted narr86 is equal to .707 minus .151 times pcnv plus .0074 times average sentence in prior convictions (avgsen) minus .037 times ptime86 minus .103 times qemp86. There are 2,725 observations and the R squared is .0422. Note that the addition of avgsen to the regression only slightly increases the R squared.">
            <a:extLst>
              <a:ext uri="{FF2B5EF4-FFF2-40B4-BE49-F238E27FC236}">
                <a16:creationId xmlns:a16="http://schemas.microsoft.com/office/drawing/2014/main" id="{CDECC17E-5C44-4178-8005-82F0B123CB15}"/>
              </a:ext>
            </a:extLst>
          </p:cNvPr>
          <p:cNvPicPr>
            <a:picLocks noChangeAspect="1"/>
          </p:cNvPicPr>
          <p:nvPr/>
        </p:nvPicPr>
        <p:blipFill>
          <a:blip r:embed="rId2"/>
          <a:stretch>
            <a:fillRect/>
          </a:stretch>
        </p:blipFill>
        <p:spPr>
          <a:xfrm>
            <a:off x="1180810" y="2116204"/>
            <a:ext cx="9830379" cy="1652222"/>
          </a:xfrm>
          <a:prstGeom prst="rect">
            <a:avLst/>
          </a:prstGeom>
        </p:spPr>
      </p:pic>
      <p:sp>
        <p:nvSpPr>
          <p:cNvPr id="3" name="Content Placeholder 2">
            <a:extLst>
              <a:ext uri="{FF2B5EF4-FFF2-40B4-BE49-F238E27FC236}">
                <a16:creationId xmlns:a16="http://schemas.microsoft.com/office/drawing/2014/main" id="{E0905E14-0820-4A0A-98C2-1128201EF577}"/>
              </a:ext>
            </a:extLst>
          </p:cNvPr>
          <p:cNvSpPr>
            <a:spLocks noGrp="1"/>
          </p:cNvSpPr>
          <p:nvPr>
            <p:ph sz="half" idx="1"/>
          </p:nvPr>
        </p:nvSpPr>
        <p:spPr>
          <a:xfrm>
            <a:off x="838200" y="1336109"/>
            <a:ext cx="10515600" cy="882435"/>
          </a:xfrm>
        </p:spPr>
        <p:txBody>
          <a:bodyPr/>
          <a:lstStyle/>
          <a:p>
            <a:r>
              <a:rPr lang="de-DE" altLang="en-US" b="1" dirty="0">
                <a:ea typeface="ＭＳ Ｐゴシック" panose="020B0600070205080204" pitchFamily="34" charset="-128"/>
                <a:cs typeface="Lucida Bright" panose="02040602050505020304" pitchFamily="18" charset="0"/>
              </a:rPr>
              <a:t>Example: Explaining arrest records (cont.)</a:t>
            </a:r>
          </a:p>
          <a:p>
            <a:pPr lvl="1"/>
            <a:r>
              <a:rPr lang="de-DE" dirty="0">
                <a:ea typeface="ＭＳ Ｐゴシック" panose="020B0600070205080204" pitchFamily="34" charset="-128"/>
              </a:rPr>
              <a:t>An additional explanatory variable is added.</a:t>
            </a:r>
            <a:endParaRPr lang="en-US" dirty="0"/>
          </a:p>
        </p:txBody>
      </p:sp>
      <p:sp>
        <p:nvSpPr>
          <p:cNvPr id="2" name="Title 1">
            <a:extLst>
              <a:ext uri="{FF2B5EF4-FFF2-40B4-BE49-F238E27FC236}">
                <a16:creationId xmlns:a16="http://schemas.microsoft.com/office/drawing/2014/main" id="{F309117B-FBA1-4932-A51E-FE1DCD8A4C2C}"/>
              </a:ext>
            </a:extLst>
          </p:cNvPr>
          <p:cNvSpPr>
            <a:spLocks noGrp="1"/>
          </p:cNvSpPr>
          <p:nvPr>
            <p:ph type="title"/>
          </p:nvPr>
        </p:nvSpPr>
        <p:spPr/>
        <p:txBody>
          <a:bodyPr/>
          <a:lstStyle/>
          <a:p>
            <a:r>
              <a:rPr lang="de-DE" altLang="en-US" dirty="0"/>
              <a:t>Multiple Regression Analysis: Estimation </a:t>
            </a:r>
            <a:r>
              <a:rPr lang="de-DE" altLang="en-US" sz="1600" dirty="0"/>
              <a:t>(13 of 37)</a:t>
            </a:r>
            <a:endParaRPr lang="en-US" dirty="0"/>
          </a:p>
        </p:txBody>
      </p:sp>
    </p:spTree>
    <p:extLst>
      <p:ext uri="{BB962C8B-B14F-4D97-AF65-F5344CB8AC3E}">
        <p14:creationId xmlns:p14="http://schemas.microsoft.com/office/powerpoint/2010/main" val="120377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FD3234A-7C8F-43A2-9A18-CB7E37F74731}"/>
              </a:ext>
            </a:extLst>
          </p:cNvPr>
          <p:cNvSpPr>
            <a:spLocks noGrp="1"/>
          </p:cNvSpPr>
          <p:nvPr>
            <p:ph type="sldNum" sz="quarter" idx="12"/>
          </p:nvPr>
        </p:nvSpPr>
        <p:spPr/>
        <p:txBody>
          <a:bodyPr/>
          <a:lstStyle/>
          <a:p>
            <a:fld id="{949EBC64-41CB-41B8-B6DF-9B1367312BD4}" type="slidenum">
              <a:rPr lang="en-US" smtClean="0"/>
              <a:t>15</a:t>
            </a:fld>
            <a:endParaRPr lang="en-US" dirty="0"/>
          </a:p>
        </p:txBody>
      </p:sp>
      <p:pic>
        <p:nvPicPr>
          <p:cNvPr id="8" name="Picture 7" descr="A representation of random sampling. The variables x sub i one through x sub i k and y sub i are a random sample of n observations drawn from a population. We write the regression as y sub i equal to beta sub zero plus beta sub one times x sub i one through beta sub k times x sub i k plus u sub i. Each data point in the regression follows the population equation.">
            <a:extLst>
              <a:ext uri="{FF2B5EF4-FFF2-40B4-BE49-F238E27FC236}">
                <a16:creationId xmlns:a16="http://schemas.microsoft.com/office/drawing/2014/main" id="{267E7936-DA87-40FD-8C6B-071B083EF075}"/>
              </a:ext>
            </a:extLst>
          </p:cNvPr>
          <p:cNvPicPr>
            <a:picLocks noChangeAspect="1"/>
          </p:cNvPicPr>
          <p:nvPr/>
        </p:nvPicPr>
        <p:blipFill>
          <a:blip r:embed="rId2"/>
          <a:stretch>
            <a:fillRect/>
          </a:stretch>
        </p:blipFill>
        <p:spPr>
          <a:xfrm>
            <a:off x="1212879" y="3866249"/>
            <a:ext cx="9266224" cy="2286004"/>
          </a:xfrm>
          <a:prstGeom prst="rect">
            <a:avLst/>
          </a:prstGeom>
        </p:spPr>
      </p:pic>
      <p:sp>
        <p:nvSpPr>
          <p:cNvPr id="4" name="Content Placeholder 3">
            <a:extLst>
              <a:ext uri="{FF2B5EF4-FFF2-40B4-BE49-F238E27FC236}">
                <a16:creationId xmlns:a16="http://schemas.microsoft.com/office/drawing/2014/main" id="{BC335829-4763-4071-ABF3-F6DA39D520B4}"/>
              </a:ext>
            </a:extLst>
          </p:cNvPr>
          <p:cNvSpPr>
            <a:spLocks noGrp="1"/>
          </p:cNvSpPr>
          <p:nvPr>
            <p:ph sz="half" idx="2"/>
          </p:nvPr>
        </p:nvSpPr>
        <p:spPr>
          <a:xfrm>
            <a:off x="838200" y="3399019"/>
            <a:ext cx="10515600" cy="542180"/>
          </a:xfrm>
        </p:spPr>
        <p:txBody>
          <a:bodyPr/>
          <a:lstStyle/>
          <a:p>
            <a:r>
              <a:rPr lang="de-DE" altLang="en-US" dirty="0">
                <a:ea typeface="ＭＳ Ｐゴシック" panose="020B0600070205080204" pitchFamily="34" charset="-128"/>
                <a:cs typeface="Lucida Bright" panose="02040602050505020304" pitchFamily="18" charset="0"/>
              </a:rPr>
              <a:t>Assumption MLR.2 (Random sampling)</a:t>
            </a:r>
          </a:p>
        </p:txBody>
      </p:sp>
      <p:pic>
        <p:nvPicPr>
          <p:cNvPr id="7" name="Picture 6" descr="An equation in which y is equal to beta sub zero plus beta sub one times x sub 1 through beta sub k times x sub k plus u. This represents a relationship between y and x that is linear in parameters.">
            <a:extLst>
              <a:ext uri="{FF2B5EF4-FFF2-40B4-BE49-F238E27FC236}">
                <a16:creationId xmlns:a16="http://schemas.microsoft.com/office/drawing/2014/main" id="{B13CC7B1-CB29-477D-98C5-A7E087393AAC}"/>
              </a:ext>
            </a:extLst>
          </p:cNvPr>
          <p:cNvPicPr>
            <a:picLocks noChangeAspect="1"/>
          </p:cNvPicPr>
          <p:nvPr/>
        </p:nvPicPr>
        <p:blipFill>
          <a:blip r:embed="rId3"/>
          <a:stretch>
            <a:fillRect/>
          </a:stretch>
        </p:blipFill>
        <p:spPr>
          <a:xfrm>
            <a:off x="1176934" y="2171797"/>
            <a:ext cx="9338114" cy="948908"/>
          </a:xfrm>
          <a:prstGeom prst="rect">
            <a:avLst/>
          </a:prstGeom>
        </p:spPr>
      </p:pic>
      <p:sp>
        <p:nvSpPr>
          <p:cNvPr id="3" name="Content Placeholder 2">
            <a:extLst>
              <a:ext uri="{FF2B5EF4-FFF2-40B4-BE49-F238E27FC236}">
                <a16:creationId xmlns:a16="http://schemas.microsoft.com/office/drawing/2014/main" id="{1A83FD06-E4BD-4586-BC29-FEFCC17E11D1}"/>
              </a:ext>
            </a:extLst>
          </p:cNvPr>
          <p:cNvSpPr>
            <a:spLocks noGrp="1"/>
          </p:cNvSpPr>
          <p:nvPr>
            <p:ph sz="half" idx="1"/>
          </p:nvPr>
        </p:nvSpPr>
        <p:spPr>
          <a:xfrm>
            <a:off x="838200" y="1456029"/>
            <a:ext cx="10515600" cy="867446"/>
          </a:xfrm>
        </p:spPr>
        <p:txBody>
          <a:bodyPr/>
          <a:lstStyle/>
          <a:p>
            <a:r>
              <a:rPr lang="de-DE" altLang="en-US" b="1" dirty="0">
                <a:ea typeface="ＭＳ Ｐゴシック" panose="020B0600070205080204" pitchFamily="34" charset="-128"/>
                <a:cs typeface="Lucida Bright" panose="02040602050505020304" pitchFamily="18" charset="0"/>
              </a:rPr>
              <a:t>Standard assumptions for the multiple regression model</a:t>
            </a:r>
          </a:p>
          <a:p>
            <a:r>
              <a:rPr lang="de-DE" altLang="en-US" dirty="0">
                <a:ea typeface="ＭＳ Ｐゴシック" panose="020B0600070205080204" pitchFamily="34" charset="-128"/>
                <a:cs typeface="Lucida Bright" panose="02040602050505020304" pitchFamily="18" charset="0"/>
              </a:rPr>
              <a:t>Assumption MLR.1 (Linear in parameters)</a:t>
            </a:r>
            <a:endParaRPr lang="en-US" dirty="0"/>
          </a:p>
        </p:txBody>
      </p:sp>
      <p:sp>
        <p:nvSpPr>
          <p:cNvPr id="2" name="Title 1">
            <a:extLst>
              <a:ext uri="{FF2B5EF4-FFF2-40B4-BE49-F238E27FC236}">
                <a16:creationId xmlns:a16="http://schemas.microsoft.com/office/drawing/2014/main" id="{0399F295-05A2-4C10-AAC9-5BBE259E5256}"/>
              </a:ext>
            </a:extLst>
          </p:cNvPr>
          <p:cNvSpPr>
            <a:spLocks noGrp="1"/>
          </p:cNvSpPr>
          <p:nvPr>
            <p:ph type="title"/>
          </p:nvPr>
        </p:nvSpPr>
        <p:spPr/>
        <p:txBody>
          <a:bodyPr/>
          <a:lstStyle/>
          <a:p>
            <a:r>
              <a:rPr lang="de-DE" altLang="en-US" dirty="0"/>
              <a:t>Multiple Regression Analysis: Estimation </a:t>
            </a:r>
            <a:r>
              <a:rPr lang="de-DE" altLang="en-US" sz="1600" dirty="0"/>
              <a:t>(14 of 37)</a:t>
            </a:r>
            <a:endParaRPr lang="en-US" dirty="0"/>
          </a:p>
        </p:txBody>
      </p:sp>
    </p:spTree>
    <p:extLst>
      <p:ext uri="{BB962C8B-B14F-4D97-AF65-F5344CB8AC3E}">
        <p14:creationId xmlns:p14="http://schemas.microsoft.com/office/powerpoint/2010/main" val="2659278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55B1C7-CEC7-44D5-A344-DB8AB560488F}"/>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Standard assumptions for the multiple regression model (cont.)</a:t>
            </a:r>
          </a:p>
          <a:p>
            <a:r>
              <a:rPr lang="de-DE" altLang="en-US" dirty="0">
                <a:ea typeface="ＭＳ Ｐゴシック" panose="020B0600070205080204" pitchFamily="34" charset="-128"/>
                <a:cs typeface="Lucida Bright" panose="02040602050505020304" pitchFamily="18" charset="0"/>
              </a:rPr>
              <a:t>Assumption MLR.3 (No perfect collinearity)</a:t>
            </a:r>
          </a:p>
          <a:p>
            <a:pPr lvl="1"/>
            <a:r>
              <a:rPr lang="de-DE" altLang="en-US" dirty="0">
                <a:ea typeface="ＭＳ Ｐゴシック" panose="020B0600070205080204" pitchFamily="34" charset="-128"/>
                <a:cs typeface="Lucida Bright" panose="02040602050505020304" pitchFamily="18" charset="0"/>
              </a:rPr>
              <a:t>In the sample (and therefore in the population), none of the independent variables is constant and there are no exact linear relationships among the independent variables.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Remarks on MLR.3</a:t>
            </a:r>
          </a:p>
          <a:p>
            <a:pPr lvl="1"/>
            <a:r>
              <a:rPr lang="de-DE" altLang="en-US" dirty="0">
                <a:ea typeface="Arial" panose="020B0604020202020204" pitchFamily="34" charset="0"/>
                <a:cs typeface="Lucida Bright" panose="02040602050505020304" pitchFamily="18" charset="0"/>
              </a:rPr>
              <a:t>The assumption only rules out perfect collinearity/correlation bet-ween explanatory variables; imperfect correlation is allowed.</a:t>
            </a:r>
          </a:p>
          <a:p>
            <a:pPr lvl="1"/>
            <a:r>
              <a:rPr lang="de-DE" altLang="en-US" dirty="0">
                <a:ea typeface="Arial" panose="020B0604020202020204" pitchFamily="34" charset="0"/>
                <a:cs typeface="Lucida Bright" panose="02040602050505020304" pitchFamily="18" charset="0"/>
              </a:rPr>
              <a:t>If an explanatory variable is a perfect linear combination of other explanatory variables it is superfluous and may be eliminated.</a:t>
            </a:r>
          </a:p>
          <a:p>
            <a:pPr lvl="1"/>
            <a:r>
              <a:rPr lang="de-DE" altLang="en-US" dirty="0">
                <a:ea typeface="Arial" panose="020B0604020202020204" pitchFamily="34" charset="0"/>
                <a:cs typeface="Lucida Bright" panose="02040602050505020304" pitchFamily="18" charset="0"/>
              </a:rPr>
              <a:t>Constant variables are also ruled out (collinear with intercept).</a:t>
            </a:r>
            <a:endParaRPr lang="en-US" dirty="0"/>
          </a:p>
        </p:txBody>
      </p:sp>
      <p:sp>
        <p:nvSpPr>
          <p:cNvPr id="3" name="Slide Number Placeholder 2">
            <a:extLst>
              <a:ext uri="{FF2B5EF4-FFF2-40B4-BE49-F238E27FC236}">
                <a16:creationId xmlns:a16="http://schemas.microsoft.com/office/drawing/2014/main" id="{A29ADB41-481B-4F57-959B-7F14361B0371}"/>
              </a:ext>
            </a:extLst>
          </p:cNvPr>
          <p:cNvSpPr>
            <a:spLocks noGrp="1"/>
          </p:cNvSpPr>
          <p:nvPr>
            <p:ph type="sldNum" sz="quarter" idx="12"/>
          </p:nvPr>
        </p:nvSpPr>
        <p:spPr/>
        <p:txBody>
          <a:bodyPr/>
          <a:lstStyle/>
          <a:p>
            <a:fld id="{949EBC64-41CB-41B8-B6DF-9B1367312BD4}" type="slidenum">
              <a:rPr lang="en-US" smtClean="0"/>
              <a:t>16</a:t>
            </a:fld>
            <a:endParaRPr lang="en-US" dirty="0"/>
          </a:p>
        </p:txBody>
      </p:sp>
      <p:sp>
        <p:nvSpPr>
          <p:cNvPr id="4" name="Title 3">
            <a:extLst>
              <a:ext uri="{FF2B5EF4-FFF2-40B4-BE49-F238E27FC236}">
                <a16:creationId xmlns:a16="http://schemas.microsoft.com/office/drawing/2014/main" id="{4CA85F07-C59D-45CA-98DE-9E3DB19326C3}"/>
              </a:ext>
            </a:extLst>
          </p:cNvPr>
          <p:cNvSpPr>
            <a:spLocks noGrp="1"/>
          </p:cNvSpPr>
          <p:nvPr>
            <p:ph type="title"/>
          </p:nvPr>
        </p:nvSpPr>
        <p:spPr/>
        <p:txBody>
          <a:bodyPr/>
          <a:lstStyle/>
          <a:p>
            <a:r>
              <a:rPr lang="de-DE" altLang="en-US" dirty="0"/>
              <a:t>Multiple Regression Analysis: Estimation </a:t>
            </a:r>
            <a:r>
              <a:rPr lang="de-DE" altLang="en-US" sz="1600" dirty="0"/>
              <a:t>(15 of 37)</a:t>
            </a:r>
            <a:endParaRPr lang="en-US" dirty="0"/>
          </a:p>
        </p:txBody>
      </p:sp>
    </p:spTree>
    <p:extLst>
      <p:ext uri="{BB962C8B-B14F-4D97-AF65-F5344CB8AC3E}">
        <p14:creationId xmlns:p14="http://schemas.microsoft.com/office/powerpoint/2010/main" val="3942232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9016F9-E64A-4F48-887E-034715F8330B}"/>
              </a:ext>
            </a:extLst>
          </p:cNvPr>
          <p:cNvSpPr>
            <a:spLocks noGrp="1"/>
          </p:cNvSpPr>
          <p:nvPr>
            <p:ph type="sldNum" sz="quarter" idx="12"/>
          </p:nvPr>
        </p:nvSpPr>
        <p:spPr/>
        <p:txBody>
          <a:bodyPr/>
          <a:lstStyle/>
          <a:p>
            <a:fld id="{949EBC64-41CB-41B8-B6DF-9B1367312BD4}" type="slidenum">
              <a:rPr lang="en-US" smtClean="0"/>
              <a:t>17</a:t>
            </a:fld>
            <a:endParaRPr lang="en-US" dirty="0"/>
          </a:p>
        </p:txBody>
      </p:sp>
      <p:pic>
        <p:nvPicPr>
          <p:cNvPr id="8" name="Picture 7" descr="An equation in which voteA is equal to beta sub zero plus beta sub one times shareA plus beta sub two times shareB plus u. There will be perfect collinearity because in a two candidate election, shareA plus shareB must equal one. Either shareA or shareB would need to be dropped from the regression.">
            <a:extLst>
              <a:ext uri="{FF2B5EF4-FFF2-40B4-BE49-F238E27FC236}">
                <a16:creationId xmlns:a16="http://schemas.microsoft.com/office/drawing/2014/main" id="{5C64C08D-E7E3-4BD8-BE2D-FC6A80F51386}"/>
              </a:ext>
            </a:extLst>
          </p:cNvPr>
          <p:cNvPicPr>
            <a:picLocks noChangeAspect="1"/>
          </p:cNvPicPr>
          <p:nvPr/>
        </p:nvPicPr>
        <p:blipFill>
          <a:blip r:embed="rId2"/>
          <a:stretch>
            <a:fillRect/>
          </a:stretch>
        </p:blipFill>
        <p:spPr>
          <a:xfrm>
            <a:off x="1246974" y="4402592"/>
            <a:ext cx="9277886" cy="1458499"/>
          </a:xfrm>
          <a:prstGeom prst="rect">
            <a:avLst/>
          </a:prstGeom>
        </p:spPr>
      </p:pic>
      <p:sp>
        <p:nvSpPr>
          <p:cNvPr id="4" name="Content Placeholder 3">
            <a:extLst>
              <a:ext uri="{FF2B5EF4-FFF2-40B4-BE49-F238E27FC236}">
                <a16:creationId xmlns:a16="http://schemas.microsoft.com/office/drawing/2014/main" id="{D3B26FC0-D603-4D90-9A5C-C663348FB68B}"/>
              </a:ext>
            </a:extLst>
          </p:cNvPr>
          <p:cNvSpPr>
            <a:spLocks noGrp="1"/>
          </p:cNvSpPr>
          <p:nvPr>
            <p:ph sz="half" idx="2"/>
          </p:nvPr>
        </p:nvSpPr>
        <p:spPr>
          <a:xfrm>
            <a:off x="838200" y="3849939"/>
            <a:ext cx="10515600" cy="552653"/>
          </a:xfrm>
        </p:spPr>
        <p:txBody>
          <a:bodyPr/>
          <a:lstStyle/>
          <a:p>
            <a:r>
              <a:rPr lang="de-DE" altLang="en-US" b="1" dirty="0">
                <a:ea typeface="ＭＳ Ｐゴシック" panose="020B0600070205080204" pitchFamily="34" charset="-128"/>
                <a:cs typeface="Lucida Bright" panose="02040602050505020304" pitchFamily="18" charset="0"/>
              </a:rPr>
              <a:t>Example for perfect collinearity: relationships between regressors</a:t>
            </a:r>
            <a:endParaRPr lang="en-US" b="1" dirty="0"/>
          </a:p>
        </p:txBody>
      </p:sp>
      <p:pic>
        <p:nvPicPr>
          <p:cNvPr id="7" name="Picture 6" descr="An equation in which avgscore is equal to beta sub zero plus beta sub one times expend plus beta sub two times avginc plus u.  A potential problem is in a small sample, avginc may be an exact multiple of expend. In this case, there will be a perfectly colinear relationship between these variables and it will be impossible to disentangle the separate effects of these variables.">
            <a:extLst>
              <a:ext uri="{FF2B5EF4-FFF2-40B4-BE49-F238E27FC236}">
                <a16:creationId xmlns:a16="http://schemas.microsoft.com/office/drawing/2014/main" id="{95436109-8ECC-4139-942A-742B9DA562E4}"/>
              </a:ext>
            </a:extLst>
          </p:cNvPr>
          <p:cNvPicPr>
            <a:picLocks noChangeAspect="1"/>
          </p:cNvPicPr>
          <p:nvPr/>
        </p:nvPicPr>
        <p:blipFill>
          <a:blip r:embed="rId3"/>
          <a:stretch>
            <a:fillRect/>
          </a:stretch>
        </p:blipFill>
        <p:spPr>
          <a:xfrm>
            <a:off x="1132432" y="2023464"/>
            <a:ext cx="9392428" cy="1420318"/>
          </a:xfrm>
          <a:prstGeom prst="rect">
            <a:avLst/>
          </a:prstGeom>
        </p:spPr>
      </p:pic>
      <p:sp>
        <p:nvSpPr>
          <p:cNvPr id="3" name="Content Placeholder 2">
            <a:extLst>
              <a:ext uri="{FF2B5EF4-FFF2-40B4-BE49-F238E27FC236}">
                <a16:creationId xmlns:a16="http://schemas.microsoft.com/office/drawing/2014/main" id="{23D902B5-E35D-4D6B-94D8-33555BC55E67}"/>
              </a:ext>
            </a:extLst>
          </p:cNvPr>
          <p:cNvSpPr>
            <a:spLocks noGrp="1"/>
          </p:cNvSpPr>
          <p:nvPr>
            <p:ph sz="half" idx="1"/>
          </p:nvPr>
        </p:nvSpPr>
        <p:spPr>
          <a:xfrm>
            <a:off x="838200" y="1456029"/>
            <a:ext cx="10515600" cy="552653"/>
          </a:xfrm>
        </p:spPr>
        <p:txBody>
          <a:bodyPr/>
          <a:lstStyle/>
          <a:p>
            <a:r>
              <a:rPr lang="de-DE" altLang="en-US" b="1" dirty="0">
                <a:ea typeface="ＭＳ Ｐゴシック" panose="020B0600070205080204" pitchFamily="34" charset="-128"/>
                <a:cs typeface="Lucida Bright" panose="02040602050505020304" pitchFamily="18" charset="0"/>
              </a:rPr>
              <a:t>Example for perfect collinearity: small sample</a:t>
            </a:r>
            <a:endParaRPr lang="en-US" b="1" dirty="0"/>
          </a:p>
        </p:txBody>
      </p:sp>
      <p:sp>
        <p:nvSpPr>
          <p:cNvPr id="2" name="Title 1">
            <a:extLst>
              <a:ext uri="{FF2B5EF4-FFF2-40B4-BE49-F238E27FC236}">
                <a16:creationId xmlns:a16="http://schemas.microsoft.com/office/drawing/2014/main" id="{742BBB2B-9C41-4A2A-9EC5-5BD79512B455}"/>
              </a:ext>
            </a:extLst>
          </p:cNvPr>
          <p:cNvSpPr>
            <a:spLocks noGrp="1"/>
          </p:cNvSpPr>
          <p:nvPr>
            <p:ph type="title"/>
          </p:nvPr>
        </p:nvSpPr>
        <p:spPr/>
        <p:txBody>
          <a:bodyPr/>
          <a:lstStyle/>
          <a:p>
            <a:r>
              <a:rPr lang="de-DE" altLang="en-US" dirty="0"/>
              <a:t>Multiple Regression Analysis: Estimation </a:t>
            </a:r>
            <a:r>
              <a:rPr lang="de-DE" altLang="en-US" sz="1600" dirty="0"/>
              <a:t>(16 of 37)</a:t>
            </a:r>
            <a:endParaRPr lang="en-US" dirty="0"/>
          </a:p>
        </p:txBody>
      </p:sp>
    </p:spTree>
    <p:extLst>
      <p:ext uri="{BB962C8B-B14F-4D97-AF65-F5344CB8AC3E}">
        <p14:creationId xmlns:p14="http://schemas.microsoft.com/office/powerpoint/2010/main" val="398067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9016F9-E64A-4F48-887E-034715F8330B}"/>
              </a:ext>
            </a:extLst>
          </p:cNvPr>
          <p:cNvSpPr>
            <a:spLocks noGrp="1"/>
          </p:cNvSpPr>
          <p:nvPr>
            <p:ph type="sldNum" sz="quarter" idx="12"/>
          </p:nvPr>
        </p:nvSpPr>
        <p:spPr/>
        <p:txBody>
          <a:bodyPr/>
          <a:lstStyle/>
          <a:p>
            <a:fld id="{949EBC64-41CB-41B8-B6DF-9B1367312BD4}" type="slidenum">
              <a:rPr lang="en-US" smtClean="0"/>
              <a:t>18</a:t>
            </a:fld>
            <a:endParaRPr lang="en-US" dirty="0"/>
          </a:p>
        </p:txBody>
      </p:sp>
      <p:pic>
        <p:nvPicPr>
          <p:cNvPr id="9" name="Picture 8" descr="A regression in which avgscore is equal to beta sub zero plus beta sub one times expend plus beta sub two times avginc plus u. If avg income was not included in the regression, it would end up in the error term u. In that case, it would be difficult to argue that expend and the error term are uncorrelated since expend and avginc are undoubtedly correlated.">
            <a:extLst>
              <a:ext uri="{FF2B5EF4-FFF2-40B4-BE49-F238E27FC236}">
                <a16:creationId xmlns:a16="http://schemas.microsoft.com/office/drawing/2014/main" id="{2171BB6D-1E27-429C-84FF-71C4F5A8DDEF}"/>
              </a:ext>
            </a:extLst>
          </p:cNvPr>
          <p:cNvPicPr>
            <a:picLocks noChangeAspect="1"/>
          </p:cNvPicPr>
          <p:nvPr/>
        </p:nvPicPr>
        <p:blipFill>
          <a:blip r:embed="rId2"/>
          <a:stretch>
            <a:fillRect/>
          </a:stretch>
        </p:blipFill>
        <p:spPr>
          <a:xfrm>
            <a:off x="1303706" y="4757671"/>
            <a:ext cx="8186754" cy="1219304"/>
          </a:xfrm>
          <a:prstGeom prst="rect">
            <a:avLst/>
          </a:prstGeom>
        </p:spPr>
      </p:pic>
      <p:sp>
        <p:nvSpPr>
          <p:cNvPr id="4" name="Content Placeholder 3">
            <a:extLst>
              <a:ext uri="{FF2B5EF4-FFF2-40B4-BE49-F238E27FC236}">
                <a16:creationId xmlns:a16="http://schemas.microsoft.com/office/drawing/2014/main" id="{D3B26FC0-D603-4D90-9A5C-C663348FB68B}"/>
              </a:ext>
            </a:extLst>
          </p:cNvPr>
          <p:cNvSpPr>
            <a:spLocks noGrp="1"/>
          </p:cNvSpPr>
          <p:nvPr>
            <p:ph sz="half" idx="2"/>
          </p:nvPr>
        </p:nvSpPr>
        <p:spPr>
          <a:xfrm>
            <a:off x="838200" y="3235344"/>
            <a:ext cx="10515600" cy="1522327"/>
          </a:xfrm>
        </p:spPr>
        <p:txBody>
          <a:bodyPr/>
          <a:lstStyle/>
          <a:p>
            <a:pPr lvl="1">
              <a:lnSpc>
                <a:spcPct val="100000"/>
              </a:lnSpc>
            </a:pPr>
            <a:r>
              <a:rPr lang="de-DE" altLang="en-US" dirty="0">
                <a:ea typeface="Arial" panose="020B0604020202020204" pitchFamily="34" charset="0"/>
                <a:cs typeface="Lucida Bright" panose="02040602050505020304" pitchFamily="18" charset="0"/>
              </a:rPr>
              <a:t>In a multiple regression model, the zero conditional mean assumption is much more likely to hold because fewer things end up in the error.</a:t>
            </a:r>
          </a:p>
          <a:p>
            <a:pPr>
              <a:lnSpc>
                <a:spcPct val="150000"/>
              </a:lnSpc>
            </a:pPr>
            <a:r>
              <a:rPr lang="de-DE" altLang="en-US" dirty="0">
                <a:ea typeface="ＭＳ Ｐゴシック" panose="020B0600070205080204" pitchFamily="34" charset="-128"/>
                <a:cs typeface="Lucida Bright" panose="02040602050505020304" pitchFamily="18" charset="0"/>
              </a:rPr>
              <a:t>Example: Average test scores</a:t>
            </a:r>
          </a:p>
        </p:txBody>
      </p:sp>
      <p:pic>
        <p:nvPicPr>
          <p:cNvPr id="5" name="Picture 4" descr="An equation in which the expected value of the error term conditional upon x sub i one through x sub i k is equal to zero. This reflects the fact that the values of the explanatory variables must contain no information about the mean of the unobserved factors.">
            <a:extLst>
              <a:ext uri="{FF2B5EF4-FFF2-40B4-BE49-F238E27FC236}">
                <a16:creationId xmlns:a16="http://schemas.microsoft.com/office/drawing/2014/main" id="{1F64E726-3135-4250-9E05-DF340408DFE8}"/>
              </a:ext>
            </a:extLst>
          </p:cNvPr>
          <p:cNvPicPr>
            <a:picLocks noChangeAspect="1"/>
          </p:cNvPicPr>
          <p:nvPr/>
        </p:nvPicPr>
        <p:blipFill>
          <a:blip r:embed="rId3"/>
          <a:stretch>
            <a:fillRect/>
          </a:stretch>
        </p:blipFill>
        <p:spPr>
          <a:xfrm>
            <a:off x="1303706" y="2278003"/>
            <a:ext cx="9304452" cy="958025"/>
          </a:xfrm>
          <a:prstGeom prst="rect">
            <a:avLst/>
          </a:prstGeom>
        </p:spPr>
      </p:pic>
      <p:sp>
        <p:nvSpPr>
          <p:cNvPr id="3" name="Content Placeholder 2">
            <a:extLst>
              <a:ext uri="{FF2B5EF4-FFF2-40B4-BE49-F238E27FC236}">
                <a16:creationId xmlns:a16="http://schemas.microsoft.com/office/drawing/2014/main" id="{23D902B5-E35D-4D6B-94D8-33555BC55E67}"/>
              </a:ext>
            </a:extLst>
          </p:cNvPr>
          <p:cNvSpPr>
            <a:spLocks noGrp="1"/>
          </p:cNvSpPr>
          <p:nvPr>
            <p:ph sz="half" idx="1"/>
          </p:nvPr>
        </p:nvSpPr>
        <p:spPr>
          <a:xfrm>
            <a:off x="838200" y="1456029"/>
            <a:ext cx="10515600" cy="987368"/>
          </a:xfrm>
        </p:spPr>
        <p:txBody>
          <a:bodyPr/>
          <a:lstStyle/>
          <a:p>
            <a:r>
              <a:rPr lang="de-DE" altLang="en-US" b="1" dirty="0">
                <a:ea typeface="ＭＳ Ｐゴシック" panose="020B0600070205080204" pitchFamily="34" charset="-128"/>
                <a:cs typeface="Lucida Bright" panose="02040602050505020304" pitchFamily="18" charset="0"/>
              </a:rPr>
              <a:t>Standard assumptions for the multiple regression model (cont.)</a:t>
            </a:r>
          </a:p>
          <a:p>
            <a:r>
              <a:rPr lang="de-DE" altLang="en-US" dirty="0">
                <a:ea typeface="ＭＳ Ｐゴシック" panose="020B0600070205080204" pitchFamily="34" charset="-128"/>
                <a:cs typeface="Lucida Bright" panose="02040602050505020304" pitchFamily="18" charset="0"/>
              </a:rPr>
              <a:t>Assumption MLR.4 (Zero conditional mean)</a:t>
            </a:r>
            <a:endParaRPr lang="en-US" b="1" dirty="0"/>
          </a:p>
        </p:txBody>
      </p:sp>
      <p:sp>
        <p:nvSpPr>
          <p:cNvPr id="2" name="Title 1">
            <a:extLst>
              <a:ext uri="{FF2B5EF4-FFF2-40B4-BE49-F238E27FC236}">
                <a16:creationId xmlns:a16="http://schemas.microsoft.com/office/drawing/2014/main" id="{742BBB2B-9C41-4A2A-9EC5-5BD79512B455}"/>
              </a:ext>
            </a:extLst>
          </p:cNvPr>
          <p:cNvSpPr>
            <a:spLocks noGrp="1"/>
          </p:cNvSpPr>
          <p:nvPr>
            <p:ph type="title"/>
          </p:nvPr>
        </p:nvSpPr>
        <p:spPr/>
        <p:txBody>
          <a:bodyPr/>
          <a:lstStyle/>
          <a:p>
            <a:r>
              <a:rPr lang="de-DE" altLang="en-US" dirty="0"/>
              <a:t>Multiple Regression Analysis: Estimation </a:t>
            </a:r>
            <a:r>
              <a:rPr lang="de-DE" altLang="en-US" sz="1600" dirty="0"/>
              <a:t>(17 of 37)</a:t>
            </a:r>
            <a:endParaRPr lang="en-US" dirty="0"/>
          </a:p>
        </p:txBody>
      </p:sp>
    </p:spTree>
    <p:extLst>
      <p:ext uri="{BB962C8B-B14F-4D97-AF65-F5344CB8AC3E}">
        <p14:creationId xmlns:p14="http://schemas.microsoft.com/office/powerpoint/2010/main" val="89635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AEBE6D5-2B03-4AED-9C56-20ABC6A58FDC}"/>
              </a:ext>
            </a:extLst>
          </p:cNvPr>
          <p:cNvSpPr>
            <a:spLocks noGrp="1"/>
          </p:cNvSpPr>
          <p:nvPr>
            <p:ph type="sldNum" sz="quarter" idx="12"/>
          </p:nvPr>
        </p:nvSpPr>
        <p:spPr/>
        <p:txBody>
          <a:bodyPr/>
          <a:lstStyle/>
          <a:p>
            <a:fld id="{949EBC64-41CB-41B8-B6DF-9B1367312BD4}" type="slidenum">
              <a:rPr lang="en-US" smtClean="0"/>
              <a:t>19</a:t>
            </a:fld>
            <a:endParaRPr lang="en-US" dirty="0"/>
          </a:p>
        </p:txBody>
      </p:sp>
      <p:pic>
        <p:nvPicPr>
          <p:cNvPr id="10" name="Picture 9" descr="The true model is stated as y equal to beta sub zero plus beta sub one times x sub one plus beta sub two times x sub two plus u. The estimated model omits x sub 2 and is stated as y tilde equal to beta tilde sub zero plus x sub one plus u tilde.&#10;">
            <a:extLst>
              <a:ext uri="{FF2B5EF4-FFF2-40B4-BE49-F238E27FC236}">
                <a16:creationId xmlns:a16="http://schemas.microsoft.com/office/drawing/2014/main" id="{B346E189-97B7-48B6-ABE3-CBEE530F7EE7}"/>
              </a:ext>
            </a:extLst>
          </p:cNvPr>
          <p:cNvPicPr>
            <a:picLocks noChangeAspect="1"/>
          </p:cNvPicPr>
          <p:nvPr/>
        </p:nvPicPr>
        <p:blipFill>
          <a:blip r:embed="rId2"/>
          <a:stretch>
            <a:fillRect/>
          </a:stretch>
        </p:blipFill>
        <p:spPr>
          <a:xfrm>
            <a:off x="1208352" y="4599162"/>
            <a:ext cx="7989143" cy="1207742"/>
          </a:xfrm>
          <a:prstGeom prst="rect">
            <a:avLst/>
          </a:prstGeom>
        </p:spPr>
      </p:pic>
      <p:sp>
        <p:nvSpPr>
          <p:cNvPr id="4" name="Content Placeholder 3">
            <a:extLst>
              <a:ext uri="{FF2B5EF4-FFF2-40B4-BE49-F238E27FC236}">
                <a16:creationId xmlns:a16="http://schemas.microsoft.com/office/drawing/2014/main" id="{1459950F-D7F9-41B4-884F-5B6F1B4A88E8}"/>
              </a:ext>
            </a:extLst>
          </p:cNvPr>
          <p:cNvSpPr>
            <a:spLocks noGrp="1"/>
          </p:cNvSpPr>
          <p:nvPr>
            <p:ph sz="half" idx="2"/>
          </p:nvPr>
        </p:nvSpPr>
        <p:spPr>
          <a:xfrm>
            <a:off x="838200" y="4034018"/>
            <a:ext cx="10515600" cy="584024"/>
          </a:xfrm>
        </p:spPr>
        <p:txBody>
          <a:bodyPr/>
          <a:lstStyle/>
          <a:p>
            <a:r>
              <a:rPr lang="de-DE" altLang="en-US" b="1" dirty="0">
                <a:ea typeface="ＭＳ Ｐゴシック" panose="020B0600070205080204" pitchFamily="34" charset="-128"/>
                <a:cs typeface="Lucida Bright" panose="02040602050505020304" pitchFamily="18" charset="0"/>
              </a:rPr>
              <a:t>Omitting relevant variables: the simple case</a:t>
            </a:r>
            <a:endParaRPr lang="en-US" b="1" dirty="0"/>
          </a:p>
        </p:txBody>
      </p:sp>
      <p:pic>
        <p:nvPicPr>
          <p:cNvPr id="8" name="Picture 7" descr="An equation in which y is equal to beta sub zero plus beta sub one times x sub one plus beta sub two times x sub two plus beta sub three times x sub three plus u. We assume that beta sub three is equal to zero in the population, thus making x sub three an irrelevant variable. Including this irrelevant variable will not affect the unbiasedness of our estimators. However, adding the irrelevant variable may increase the sampling variance, thus reducing the precision of our estimates.">
            <a:extLst>
              <a:ext uri="{FF2B5EF4-FFF2-40B4-BE49-F238E27FC236}">
                <a16:creationId xmlns:a16="http://schemas.microsoft.com/office/drawing/2014/main" id="{981F16C8-C790-4A2F-BE01-79F0FE439836}"/>
              </a:ext>
            </a:extLst>
          </p:cNvPr>
          <p:cNvPicPr>
            <a:picLocks noChangeAspect="1"/>
          </p:cNvPicPr>
          <p:nvPr/>
        </p:nvPicPr>
        <p:blipFill>
          <a:blip r:embed="rId3"/>
          <a:stretch>
            <a:fillRect/>
          </a:stretch>
        </p:blipFill>
        <p:spPr>
          <a:xfrm>
            <a:off x="838200" y="1882077"/>
            <a:ext cx="9314136" cy="1839052"/>
          </a:xfrm>
          <a:prstGeom prst="rect">
            <a:avLst/>
          </a:prstGeom>
        </p:spPr>
      </p:pic>
      <p:sp>
        <p:nvSpPr>
          <p:cNvPr id="3" name="Content Placeholder 2">
            <a:extLst>
              <a:ext uri="{FF2B5EF4-FFF2-40B4-BE49-F238E27FC236}">
                <a16:creationId xmlns:a16="http://schemas.microsoft.com/office/drawing/2014/main" id="{8CE0F6B9-8EB0-453C-9411-8E4605F85F26}"/>
              </a:ext>
            </a:extLst>
          </p:cNvPr>
          <p:cNvSpPr>
            <a:spLocks noGrp="1"/>
          </p:cNvSpPr>
          <p:nvPr>
            <p:ph sz="half" idx="1"/>
          </p:nvPr>
        </p:nvSpPr>
        <p:spPr>
          <a:xfrm>
            <a:off x="838200" y="1456029"/>
            <a:ext cx="10515600" cy="537664"/>
          </a:xfrm>
        </p:spPr>
        <p:txBody>
          <a:bodyPr/>
          <a:lstStyle/>
          <a:p>
            <a:r>
              <a:rPr lang="de-DE" altLang="en-US" b="1" dirty="0">
                <a:ea typeface="ＭＳ Ｐゴシック" panose="020B0600070205080204" pitchFamily="34" charset="-128"/>
                <a:cs typeface="Lucida Bright" panose="02040602050505020304" pitchFamily="18" charset="0"/>
              </a:rPr>
              <a:t>Including irrelevant variables in a regression model</a:t>
            </a:r>
            <a:endParaRPr lang="de-DE" altLang="en-US" b="1" dirty="0">
              <a:ea typeface="Arial" panose="020B0604020202020204" pitchFamily="34" charset="0"/>
              <a:cs typeface="Lucida Bright" panose="02040602050505020304" pitchFamily="18" charset="0"/>
            </a:endParaRPr>
          </a:p>
        </p:txBody>
      </p:sp>
      <p:sp>
        <p:nvSpPr>
          <p:cNvPr id="2" name="Title 1">
            <a:extLst>
              <a:ext uri="{FF2B5EF4-FFF2-40B4-BE49-F238E27FC236}">
                <a16:creationId xmlns:a16="http://schemas.microsoft.com/office/drawing/2014/main" id="{30694771-0905-4927-9662-5C4908134937}"/>
              </a:ext>
            </a:extLst>
          </p:cNvPr>
          <p:cNvSpPr>
            <a:spLocks noGrp="1"/>
          </p:cNvSpPr>
          <p:nvPr>
            <p:ph type="title"/>
          </p:nvPr>
        </p:nvSpPr>
        <p:spPr/>
        <p:txBody>
          <a:bodyPr/>
          <a:lstStyle/>
          <a:p>
            <a:r>
              <a:rPr lang="de-DE" altLang="en-US" dirty="0"/>
              <a:t>Multiple Regression Analysis: Estimation </a:t>
            </a:r>
            <a:r>
              <a:rPr lang="de-DE" altLang="en-US" sz="1600" dirty="0"/>
              <a:t>(18 of 37)</a:t>
            </a:r>
            <a:endParaRPr lang="en-US" dirty="0"/>
          </a:p>
        </p:txBody>
      </p:sp>
    </p:spTree>
    <p:extLst>
      <p:ext uri="{BB962C8B-B14F-4D97-AF65-F5344CB8AC3E}">
        <p14:creationId xmlns:p14="http://schemas.microsoft.com/office/powerpoint/2010/main" val="419481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2</a:t>
            </a:fld>
            <a:endParaRPr lang="en-US" dirty="0"/>
          </a:p>
        </p:txBody>
      </p:sp>
      <p:pic>
        <p:nvPicPr>
          <p:cNvPr id="6" name="Picture 5" descr="An equation in which the dependent variable y is equal to beta sub zero plus beta sub one times x sub one plus beta sub two times x sub two plus ... plus beta sub k times x sub k plus u. The parameters beta sub one through beta sub k are the slope parameters, the variables x sub one through x sub k are the independent variables, and u is the error term.">
            <a:extLst>
              <a:ext uri="{FF2B5EF4-FFF2-40B4-BE49-F238E27FC236}">
                <a16:creationId xmlns:a16="http://schemas.microsoft.com/office/drawing/2014/main" id="{B21C0B8E-9F76-4F9B-B003-D420CCDD3E23}"/>
              </a:ext>
            </a:extLst>
          </p:cNvPr>
          <p:cNvPicPr>
            <a:picLocks noChangeAspect="1"/>
          </p:cNvPicPr>
          <p:nvPr/>
        </p:nvPicPr>
        <p:blipFill>
          <a:blip r:embed="rId2"/>
          <a:stretch>
            <a:fillRect/>
          </a:stretch>
        </p:blipFill>
        <p:spPr>
          <a:xfrm>
            <a:off x="935882" y="2342367"/>
            <a:ext cx="9790428" cy="3412967"/>
          </a:xfrm>
          <a:prstGeom prst="rect">
            <a:avLst/>
          </a:prstGeom>
        </p:spPr>
      </p:pic>
      <p:sp>
        <p:nvSpPr>
          <p:cNvPr id="2" name="Content Placeholder 1"/>
          <p:cNvSpPr>
            <a:spLocks noGrp="1"/>
          </p:cNvSpPr>
          <p:nvPr>
            <p:ph idx="1"/>
          </p:nvPr>
        </p:nvSpPr>
        <p:spPr>
          <a:xfrm>
            <a:off x="838200" y="1463040"/>
            <a:ext cx="10515600" cy="879327"/>
          </a:xfrm>
        </p:spPr>
        <p:txBody>
          <a:bodyPr/>
          <a:lstStyle/>
          <a:p>
            <a:r>
              <a:rPr lang="de-DE" altLang="en-US" b="1" dirty="0">
                <a:ea typeface="ＭＳ Ｐゴシック" panose="020B0600070205080204" pitchFamily="34" charset="-128"/>
                <a:cs typeface="Lucida Bright" panose="02040602050505020304" pitchFamily="18" charset="0"/>
              </a:rPr>
              <a:t>Definition of the multiple linear regression model</a:t>
            </a:r>
            <a:endParaRPr lang="en-US" b="1" dirty="0"/>
          </a:p>
          <a:p>
            <a:pPr lvl="1"/>
            <a:r>
              <a:rPr lang="en-US" dirty="0"/>
              <a:t>“Explains variable y in terms of variables x</a:t>
            </a:r>
            <a:r>
              <a:rPr lang="en-US" baseline="-25000" dirty="0"/>
              <a:t>1</a:t>
            </a:r>
            <a:r>
              <a:rPr lang="en-US" dirty="0"/>
              <a:t>, x</a:t>
            </a:r>
            <a:r>
              <a:rPr lang="en-US" baseline="-25000" dirty="0"/>
              <a:t>2</a:t>
            </a:r>
            <a:r>
              <a:rPr lang="en-US" dirty="0"/>
              <a:t>,…, </a:t>
            </a:r>
            <a:r>
              <a:rPr lang="en-US" dirty="0" err="1"/>
              <a:t>x</a:t>
            </a:r>
            <a:r>
              <a:rPr lang="en-US" baseline="-25000" dirty="0" err="1"/>
              <a:t>k</a:t>
            </a:r>
            <a:r>
              <a:rPr lang="en-US" dirty="0"/>
              <a:t>”</a:t>
            </a:r>
          </a:p>
        </p:txBody>
      </p:sp>
      <p:sp>
        <p:nvSpPr>
          <p:cNvPr id="4" name="Title 3"/>
          <p:cNvSpPr>
            <a:spLocks noGrp="1"/>
          </p:cNvSpPr>
          <p:nvPr>
            <p:ph type="title"/>
          </p:nvPr>
        </p:nvSpPr>
        <p:spPr/>
        <p:txBody>
          <a:bodyPr/>
          <a:lstStyle/>
          <a:p>
            <a:r>
              <a:rPr lang="de-DE" altLang="en-US" dirty="0"/>
              <a:t>Multiple Regression Analysis: Estimation </a:t>
            </a:r>
            <a:r>
              <a:rPr lang="de-DE" altLang="en-US" sz="1600" dirty="0"/>
              <a:t>(1 of 37)</a:t>
            </a:r>
            <a:endParaRPr lang="en-US" dirty="0"/>
          </a:p>
        </p:txBody>
      </p:sp>
    </p:spTree>
    <p:extLst>
      <p:ext uri="{BB962C8B-B14F-4D97-AF65-F5344CB8AC3E}">
        <p14:creationId xmlns:p14="http://schemas.microsoft.com/office/powerpoint/2010/main" val="4040229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1BED450-D052-4537-8B0E-7B1BA409FC99}"/>
              </a:ext>
            </a:extLst>
          </p:cNvPr>
          <p:cNvSpPr>
            <a:spLocks noGrp="1"/>
          </p:cNvSpPr>
          <p:nvPr>
            <p:ph type="sldNum" sz="quarter" idx="12"/>
          </p:nvPr>
        </p:nvSpPr>
        <p:spPr/>
        <p:txBody>
          <a:bodyPr/>
          <a:lstStyle/>
          <a:p>
            <a:fld id="{949EBC64-41CB-41B8-B6DF-9B1367312BD4}" type="slidenum">
              <a:rPr lang="en-US" smtClean="0"/>
              <a:t>20</a:t>
            </a:fld>
            <a:endParaRPr lang="en-US" dirty="0"/>
          </a:p>
        </p:txBody>
      </p:sp>
      <p:sp>
        <p:nvSpPr>
          <p:cNvPr id="4" name="Content Placeholder 3">
            <a:extLst>
              <a:ext uri="{FF2B5EF4-FFF2-40B4-BE49-F238E27FC236}">
                <a16:creationId xmlns:a16="http://schemas.microsoft.com/office/drawing/2014/main" id="{2DAAF221-DB29-48B8-AC61-A924C625A443}"/>
              </a:ext>
            </a:extLst>
          </p:cNvPr>
          <p:cNvSpPr>
            <a:spLocks noGrp="1"/>
          </p:cNvSpPr>
          <p:nvPr>
            <p:ph sz="half" idx="2"/>
          </p:nvPr>
        </p:nvSpPr>
        <p:spPr>
          <a:xfrm>
            <a:off x="838200" y="5401971"/>
            <a:ext cx="10515600" cy="542180"/>
          </a:xfrm>
        </p:spPr>
        <p:txBody>
          <a:bodyPr/>
          <a:lstStyle/>
          <a:p>
            <a:r>
              <a:rPr lang="de-DE" altLang="en-US" dirty="0">
                <a:ea typeface="ＭＳ Ｐゴシック" panose="020B0600070205080204" pitchFamily="34" charset="-128"/>
                <a:cs typeface="Lucida Bright" panose="02040602050505020304" pitchFamily="18" charset="0"/>
              </a:rPr>
              <a:t>Conclusion: All estimated coefficients will be biased</a:t>
            </a:r>
            <a:endParaRPr lang="en-US" dirty="0"/>
          </a:p>
        </p:txBody>
      </p:sp>
      <p:pic>
        <p:nvPicPr>
          <p:cNvPr id="10" name="Picture 9" descr="A restating of the main regression equation after collecting terms. y is equal to beta sub zero plus beta sub two times delta sub zero plus beta sub one plus beta sub two times delta sub one times x sub one plus beta sub two times v plus u. This is a reduced form of the regression of y on x sub one only and shows that the estimates from this regression will be biased.">
            <a:extLst>
              <a:ext uri="{FF2B5EF4-FFF2-40B4-BE49-F238E27FC236}">
                <a16:creationId xmlns:a16="http://schemas.microsoft.com/office/drawing/2014/main" id="{149C97AB-158B-4370-87F8-E3F8D05F2322}"/>
              </a:ext>
            </a:extLst>
          </p:cNvPr>
          <p:cNvPicPr>
            <a:picLocks noChangeAspect="1"/>
          </p:cNvPicPr>
          <p:nvPr/>
        </p:nvPicPr>
        <p:blipFill>
          <a:blip r:embed="rId2"/>
          <a:stretch>
            <a:fillRect/>
          </a:stretch>
        </p:blipFill>
        <p:spPr>
          <a:xfrm>
            <a:off x="1025136" y="3629979"/>
            <a:ext cx="8156999" cy="1746443"/>
          </a:xfrm>
          <a:prstGeom prst="rect">
            <a:avLst/>
          </a:prstGeom>
        </p:spPr>
      </p:pic>
      <p:pic>
        <p:nvPicPr>
          <p:cNvPr id="9" name="Picture 8" descr="An equation in which the expression for x sub two is subbed into the main regression. y equals beta sub zero plus beta sub one times x sub one plus bet sub two times delta sub zero plus delta sub one times x sub one plus v plus u">
            <a:extLst>
              <a:ext uri="{FF2B5EF4-FFF2-40B4-BE49-F238E27FC236}">
                <a16:creationId xmlns:a16="http://schemas.microsoft.com/office/drawing/2014/main" id="{9069F683-25D8-49A4-A4AB-DD27D95D85E5}"/>
              </a:ext>
            </a:extLst>
          </p:cNvPr>
          <p:cNvPicPr>
            <a:picLocks noChangeAspect="1"/>
          </p:cNvPicPr>
          <p:nvPr/>
        </p:nvPicPr>
        <p:blipFill>
          <a:blip r:embed="rId3"/>
          <a:stretch>
            <a:fillRect/>
          </a:stretch>
        </p:blipFill>
        <p:spPr>
          <a:xfrm>
            <a:off x="1025136" y="2920033"/>
            <a:ext cx="6237308" cy="298005"/>
          </a:xfrm>
          <a:prstGeom prst="rect">
            <a:avLst/>
          </a:prstGeom>
        </p:spPr>
      </p:pic>
      <p:pic>
        <p:nvPicPr>
          <p:cNvPr id="8" name="Picture 7" descr="An equation in which the omitted variable x sub 2 is equal to delta sub zero plus delta sub one times x sub one plus an error term v. This reflects a correlation between x sub one and x sub two.">
            <a:extLst>
              <a:ext uri="{FF2B5EF4-FFF2-40B4-BE49-F238E27FC236}">
                <a16:creationId xmlns:a16="http://schemas.microsoft.com/office/drawing/2014/main" id="{E973CF81-8419-41B8-B11E-2CC41EF0A03B}"/>
              </a:ext>
            </a:extLst>
          </p:cNvPr>
          <p:cNvPicPr>
            <a:picLocks noChangeAspect="1"/>
          </p:cNvPicPr>
          <p:nvPr/>
        </p:nvPicPr>
        <p:blipFill>
          <a:blip r:embed="rId4"/>
          <a:stretch>
            <a:fillRect/>
          </a:stretch>
        </p:blipFill>
        <p:spPr>
          <a:xfrm>
            <a:off x="1025136" y="2022717"/>
            <a:ext cx="7609505" cy="672242"/>
          </a:xfrm>
          <a:prstGeom prst="rect">
            <a:avLst/>
          </a:prstGeom>
        </p:spPr>
      </p:pic>
      <p:sp>
        <p:nvSpPr>
          <p:cNvPr id="3" name="Content Placeholder 2">
            <a:extLst>
              <a:ext uri="{FF2B5EF4-FFF2-40B4-BE49-F238E27FC236}">
                <a16:creationId xmlns:a16="http://schemas.microsoft.com/office/drawing/2014/main" id="{439DFA33-F3FB-440E-AD4F-B61E2EF8B058}"/>
              </a:ext>
            </a:extLst>
          </p:cNvPr>
          <p:cNvSpPr>
            <a:spLocks noGrp="1"/>
          </p:cNvSpPr>
          <p:nvPr>
            <p:ph sz="half" idx="1"/>
          </p:nvPr>
        </p:nvSpPr>
        <p:spPr>
          <a:xfrm>
            <a:off x="838200" y="1456029"/>
            <a:ext cx="10515600" cy="542180"/>
          </a:xfrm>
        </p:spPr>
        <p:txBody>
          <a:bodyPr/>
          <a:lstStyle/>
          <a:p>
            <a:r>
              <a:rPr lang="en-US" b="1" dirty="0"/>
              <a:t>Omitted variable bias</a:t>
            </a:r>
          </a:p>
        </p:txBody>
      </p:sp>
      <p:sp>
        <p:nvSpPr>
          <p:cNvPr id="2" name="Title 1">
            <a:extLst>
              <a:ext uri="{FF2B5EF4-FFF2-40B4-BE49-F238E27FC236}">
                <a16:creationId xmlns:a16="http://schemas.microsoft.com/office/drawing/2014/main" id="{B63C6637-0A86-4201-9519-F6D2BD3D175B}"/>
              </a:ext>
            </a:extLst>
          </p:cNvPr>
          <p:cNvSpPr>
            <a:spLocks noGrp="1"/>
          </p:cNvSpPr>
          <p:nvPr>
            <p:ph type="title"/>
          </p:nvPr>
        </p:nvSpPr>
        <p:spPr/>
        <p:txBody>
          <a:bodyPr/>
          <a:lstStyle/>
          <a:p>
            <a:r>
              <a:rPr lang="de-DE" altLang="en-US" dirty="0"/>
              <a:t>Multiple Regression Analysis: Estimation </a:t>
            </a:r>
            <a:r>
              <a:rPr lang="de-DE" altLang="en-US" sz="1600" dirty="0"/>
              <a:t>(19 of 37)</a:t>
            </a:r>
            <a:endParaRPr lang="en-US" dirty="0"/>
          </a:p>
        </p:txBody>
      </p:sp>
    </p:spTree>
    <p:extLst>
      <p:ext uri="{BB962C8B-B14F-4D97-AF65-F5344CB8AC3E}">
        <p14:creationId xmlns:p14="http://schemas.microsoft.com/office/powerpoint/2010/main" val="2795137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C84F95B-533B-435E-A6FA-060B27816F41}"/>
              </a:ext>
            </a:extLst>
          </p:cNvPr>
          <p:cNvSpPr>
            <a:spLocks noGrp="1"/>
          </p:cNvSpPr>
          <p:nvPr>
            <p:ph type="sldNum" sz="quarter" idx="12"/>
          </p:nvPr>
        </p:nvSpPr>
        <p:spPr/>
        <p:txBody>
          <a:bodyPr/>
          <a:lstStyle/>
          <a:p>
            <a:fld id="{949EBC64-41CB-41B8-B6DF-9B1367312BD4}" type="slidenum">
              <a:rPr lang="en-US" smtClean="0"/>
              <a:t>21</a:t>
            </a:fld>
            <a:endParaRPr lang="en-US" dirty="0"/>
          </a:p>
        </p:txBody>
      </p:sp>
      <p:sp>
        <p:nvSpPr>
          <p:cNvPr id="4" name="Content Placeholder 3">
            <a:extLst>
              <a:ext uri="{FF2B5EF4-FFF2-40B4-BE49-F238E27FC236}">
                <a16:creationId xmlns:a16="http://schemas.microsoft.com/office/drawing/2014/main" id="{FB55F93D-47AA-434D-9E7C-E46EEC56CFED}"/>
              </a:ext>
            </a:extLst>
          </p:cNvPr>
          <p:cNvSpPr>
            <a:spLocks noGrp="1"/>
          </p:cNvSpPr>
          <p:nvPr>
            <p:ph sz="half" idx="2"/>
          </p:nvPr>
        </p:nvSpPr>
        <p:spPr>
          <a:xfrm>
            <a:off x="838200" y="5043382"/>
            <a:ext cx="10515600" cy="856973"/>
          </a:xfrm>
        </p:spPr>
        <p:txBody>
          <a:bodyPr/>
          <a:lstStyle/>
          <a:p>
            <a:r>
              <a:rPr lang="de-DE" altLang="en-US" dirty="0">
                <a:ea typeface="ＭＳ Ｐゴシック" panose="020B0600070205080204" pitchFamily="34" charset="-128"/>
                <a:cs typeface="Lucida Bright" panose="02040602050505020304" pitchFamily="18" charset="0"/>
              </a:rPr>
              <a:t>When is there no omitted variable bias?</a:t>
            </a:r>
          </a:p>
          <a:p>
            <a:pPr lvl="1"/>
            <a:r>
              <a:rPr lang="de-DE" altLang="en-US" dirty="0">
                <a:ea typeface="Arial" panose="020B0604020202020204" pitchFamily="34" charset="0"/>
                <a:cs typeface="Lucida Bright" panose="02040602050505020304" pitchFamily="18" charset="0"/>
              </a:rPr>
              <a:t>If the omitted variable is irrelevant or uncorrelated</a:t>
            </a:r>
            <a:endParaRPr lang="en-US" dirty="0"/>
          </a:p>
        </p:txBody>
      </p:sp>
      <p:pic>
        <p:nvPicPr>
          <p:cNvPr id="7" name="Picture 6" descr="An equation in which wage is equal to beta sub zero plus beta sub one times educ plus beta sub two times abil plus u. The variable abil is equal to delta sub zero plus delta sub one times educ plus v. Combining these two equations gives wage equal to beta sub zero plus beta sub two times delta sub zero plus beta sub one plus beta sub two times delta sub one times educ plus beta sub two times v plus u. This shows that if wage is regressed only on educ, omitting ability, than the return to education will be overstated. There is a positive correlation between ability and wages and a positive correlation between educ and ability. As such, the estimated coefficient on educ: beta sub one plus beta sub two times delta sub one will be larger than the true effect of educ on wage, beta sub one.">
            <a:extLst>
              <a:ext uri="{FF2B5EF4-FFF2-40B4-BE49-F238E27FC236}">
                <a16:creationId xmlns:a16="http://schemas.microsoft.com/office/drawing/2014/main" id="{C59B51DE-25E5-4B32-8BC8-5E4B4BD2C32B}"/>
              </a:ext>
            </a:extLst>
          </p:cNvPr>
          <p:cNvPicPr>
            <a:picLocks noChangeAspect="1"/>
          </p:cNvPicPr>
          <p:nvPr/>
        </p:nvPicPr>
        <p:blipFill>
          <a:blip r:embed="rId2"/>
          <a:stretch>
            <a:fillRect/>
          </a:stretch>
        </p:blipFill>
        <p:spPr>
          <a:xfrm>
            <a:off x="1180484" y="1995530"/>
            <a:ext cx="8807206" cy="2912942"/>
          </a:xfrm>
          <a:prstGeom prst="rect">
            <a:avLst/>
          </a:prstGeom>
        </p:spPr>
      </p:pic>
      <p:sp>
        <p:nvSpPr>
          <p:cNvPr id="3" name="Content Placeholder 2">
            <a:extLst>
              <a:ext uri="{FF2B5EF4-FFF2-40B4-BE49-F238E27FC236}">
                <a16:creationId xmlns:a16="http://schemas.microsoft.com/office/drawing/2014/main" id="{9F07A13C-B124-47AF-8F95-E8EC1C55C693}"/>
              </a:ext>
            </a:extLst>
          </p:cNvPr>
          <p:cNvSpPr>
            <a:spLocks noGrp="1"/>
          </p:cNvSpPr>
          <p:nvPr>
            <p:ph sz="half" idx="1"/>
          </p:nvPr>
        </p:nvSpPr>
        <p:spPr>
          <a:xfrm>
            <a:off x="838200" y="1456029"/>
            <a:ext cx="10515600" cy="567643"/>
          </a:xfrm>
        </p:spPr>
        <p:txBody>
          <a:bodyPr/>
          <a:lstStyle/>
          <a:p>
            <a:r>
              <a:rPr lang="de-DE" altLang="en-US" b="1" dirty="0">
                <a:ea typeface="ＭＳ Ｐゴシック" panose="020B0600070205080204" pitchFamily="34" charset="-128"/>
                <a:cs typeface="Lucida Bright" panose="02040602050505020304" pitchFamily="18" charset="0"/>
              </a:rPr>
              <a:t>Example: Omitting ability in a wage equation</a:t>
            </a:r>
            <a:endParaRPr lang="en-US" b="1" dirty="0"/>
          </a:p>
        </p:txBody>
      </p:sp>
      <p:sp>
        <p:nvSpPr>
          <p:cNvPr id="2" name="Title 1">
            <a:extLst>
              <a:ext uri="{FF2B5EF4-FFF2-40B4-BE49-F238E27FC236}">
                <a16:creationId xmlns:a16="http://schemas.microsoft.com/office/drawing/2014/main" id="{9637CA84-B614-47E9-BEF3-58E341F1D406}"/>
              </a:ext>
            </a:extLst>
          </p:cNvPr>
          <p:cNvSpPr>
            <a:spLocks noGrp="1"/>
          </p:cNvSpPr>
          <p:nvPr>
            <p:ph type="title"/>
          </p:nvPr>
        </p:nvSpPr>
        <p:spPr/>
        <p:txBody>
          <a:bodyPr/>
          <a:lstStyle/>
          <a:p>
            <a:r>
              <a:rPr lang="de-DE" altLang="en-US" dirty="0"/>
              <a:t>Multiple Regression Analysis: Estimation </a:t>
            </a:r>
            <a:r>
              <a:rPr lang="de-DE" altLang="en-US" sz="1600" dirty="0"/>
              <a:t>(20 of 37)</a:t>
            </a:r>
            <a:endParaRPr lang="en-US" dirty="0"/>
          </a:p>
        </p:txBody>
      </p:sp>
    </p:spTree>
    <p:extLst>
      <p:ext uri="{BB962C8B-B14F-4D97-AF65-F5344CB8AC3E}">
        <p14:creationId xmlns:p14="http://schemas.microsoft.com/office/powerpoint/2010/main" val="4187733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C84F95B-533B-435E-A6FA-060B27816F41}"/>
              </a:ext>
            </a:extLst>
          </p:cNvPr>
          <p:cNvSpPr>
            <a:spLocks noGrp="1"/>
          </p:cNvSpPr>
          <p:nvPr>
            <p:ph type="sldNum" sz="quarter" idx="12"/>
          </p:nvPr>
        </p:nvSpPr>
        <p:spPr/>
        <p:txBody>
          <a:bodyPr/>
          <a:lstStyle/>
          <a:p>
            <a:fld id="{949EBC64-41CB-41B8-B6DF-9B1367312BD4}" type="slidenum">
              <a:rPr lang="en-US" smtClean="0"/>
              <a:t>22</a:t>
            </a:fld>
            <a:endParaRPr lang="en-US" dirty="0"/>
          </a:p>
        </p:txBody>
      </p:sp>
      <p:pic>
        <p:nvPicPr>
          <p:cNvPr id="8" name="Picture 7" descr="An equation in which wage is regressed on educ, exper, and abil. In general, we cannot tell the direction of bias from omitting abil. However, if exper is unorrelated with both educ and abil, then the bias from omitting abil can be analyzed as in the two variable case.">
            <a:extLst>
              <a:ext uri="{FF2B5EF4-FFF2-40B4-BE49-F238E27FC236}">
                <a16:creationId xmlns:a16="http://schemas.microsoft.com/office/drawing/2014/main" id="{11F58F72-B0B1-4F38-B6D2-D9697A256595}"/>
              </a:ext>
            </a:extLst>
          </p:cNvPr>
          <p:cNvPicPr>
            <a:picLocks noChangeAspect="1"/>
          </p:cNvPicPr>
          <p:nvPr/>
        </p:nvPicPr>
        <p:blipFill>
          <a:blip r:embed="rId2"/>
          <a:stretch>
            <a:fillRect/>
          </a:stretch>
        </p:blipFill>
        <p:spPr>
          <a:xfrm>
            <a:off x="1169331" y="4842095"/>
            <a:ext cx="8481380" cy="1285533"/>
          </a:xfrm>
          <a:prstGeom prst="rect">
            <a:avLst/>
          </a:prstGeom>
        </p:spPr>
      </p:pic>
      <p:sp>
        <p:nvSpPr>
          <p:cNvPr id="4" name="Content Placeholder 3">
            <a:extLst>
              <a:ext uri="{FF2B5EF4-FFF2-40B4-BE49-F238E27FC236}">
                <a16:creationId xmlns:a16="http://schemas.microsoft.com/office/drawing/2014/main" id="{FB55F93D-47AA-434D-9E7C-E46EEC56CFED}"/>
              </a:ext>
            </a:extLst>
          </p:cNvPr>
          <p:cNvSpPr>
            <a:spLocks noGrp="1"/>
          </p:cNvSpPr>
          <p:nvPr>
            <p:ph sz="half" idx="2"/>
          </p:nvPr>
        </p:nvSpPr>
        <p:spPr>
          <a:xfrm>
            <a:off x="838200" y="3417760"/>
            <a:ext cx="10515600" cy="1469037"/>
          </a:xfrm>
        </p:spPr>
        <p:txBody>
          <a:bodyPr/>
          <a:lstStyle/>
          <a:p>
            <a:pPr lvl="1"/>
            <a:r>
              <a:rPr lang="de-DE" altLang="en-US" dirty="0">
                <a:ea typeface="ＭＳ Ｐゴシック" panose="020B0600070205080204" pitchFamily="34" charset="-128"/>
                <a:cs typeface="Lucida Bright" panose="02040602050505020304" pitchFamily="18" charset="0"/>
              </a:rPr>
              <a:t>No general statements possible about direction of bias</a:t>
            </a:r>
          </a:p>
          <a:p>
            <a:pPr lvl="1"/>
            <a:r>
              <a:rPr lang="de-DE" altLang="en-US" dirty="0">
                <a:ea typeface="ＭＳ Ｐゴシック" panose="020B0600070205080204" pitchFamily="34" charset="-128"/>
                <a:cs typeface="Lucida Bright" panose="02040602050505020304" pitchFamily="18" charset="0"/>
              </a:rPr>
              <a:t>Analysis as in simple case if one regressor uncoreelated with others</a:t>
            </a:r>
          </a:p>
          <a:p>
            <a:pPr>
              <a:lnSpc>
                <a:spcPct val="150000"/>
              </a:lnSpc>
            </a:pPr>
            <a:r>
              <a:rPr lang="de-DE" altLang="en-US" b="1" dirty="0">
                <a:ea typeface="ＭＳ Ｐゴシック" panose="020B0600070205080204" pitchFamily="34" charset="-128"/>
                <a:cs typeface="Lucida Bright" panose="02040602050505020304" pitchFamily="18" charset="0"/>
              </a:rPr>
              <a:t>Example: Omitting ability in a wage equation</a:t>
            </a:r>
          </a:p>
        </p:txBody>
      </p:sp>
      <p:pic>
        <p:nvPicPr>
          <p:cNvPr id="5" name="Picture 4" descr="Two equations. In the first, y is regressed on x sub one, x sub two, and x sub three. This is the true model. In the second equation, y is regressed on x sub one and x sub two only. x sub three is omitted from the regression.">
            <a:extLst>
              <a:ext uri="{FF2B5EF4-FFF2-40B4-BE49-F238E27FC236}">
                <a16:creationId xmlns:a16="http://schemas.microsoft.com/office/drawing/2014/main" id="{C44078F3-5011-48DC-8AA8-184349CFE3A4}"/>
              </a:ext>
            </a:extLst>
          </p:cNvPr>
          <p:cNvPicPr>
            <a:picLocks noChangeAspect="1"/>
          </p:cNvPicPr>
          <p:nvPr/>
        </p:nvPicPr>
        <p:blipFill>
          <a:blip r:embed="rId3"/>
          <a:stretch>
            <a:fillRect/>
          </a:stretch>
        </p:blipFill>
        <p:spPr>
          <a:xfrm>
            <a:off x="1124361" y="2012307"/>
            <a:ext cx="10433194" cy="1285533"/>
          </a:xfrm>
          <a:prstGeom prst="rect">
            <a:avLst/>
          </a:prstGeom>
        </p:spPr>
      </p:pic>
      <p:sp>
        <p:nvSpPr>
          <p:cNvPr id="3" name="Content Placeholder 2">
            <a:extLst>
              <a:ext uri="{FF2B5EF4-FFF2-40B4-BE49-F238E27FC236}">
                <a16:creationId xmlns:a16="http://schemas.microsoft.com/office/drawing/2014/main" id="{9F07A13C-B124-47AF-8F95-E8EC1C55C693}"/>
              </a:ext>
            </a:extLst>
          </p:cNvPr>
          <p:cNvSpPr>
            <a:spLocks noGrp="1"/>
          </p:cNvSpPr>
          <p:nvPr>
            <p:ph sz="half" idx="1"/>
          </p:nvPr>
        </p:nvSpPr>
        <p:spPr>
          <a:xfrm>
            <a:off x="838200" y="1456029"/>
            <a:ext cx="10515600" cy="567643"/>
          </a:xfrm>
        </p:spPr>
        <p:txBody>
          <a:bodyPr/>
          <a:lstStyle/>
          <a:p>
            <a:r>
              <a:rPr lang="de-DE" altLang="en-US" b="1" dirty="0">
                <a:ea typeface="ＭＳ Ｐゴシック" panose="020B0600070205080204" pitchFamily="34" charset="-128"/>
                <a:cs typeface="Lucida Bright" panose="02040602050505020304" pitchFamily="18" charset="0"/>
              </a:rPr>
              <a:t>Omitted variable bias: more general cases</a:t>
            </a:r>
            <a:endParaRPr lang="en-US" b="1" dirty="0"/>
          </a:p>
        </p:txBody>
      </p:sp>
      <p:sp>
        <p:nvSpPr>
          <p:cNvPr id="2" name="Title 1">
            <a:extLst>
              <a:ext uri="{FF2B5EF4-FFF2-40B4-BE49-F238E27FC236}">
                <a16:creationId xmlns:a16="http://schemas.microsoft.com/office/drawing/2014/main" id="{9637CA84-B614-47E9-BEF3-58E341F1D406}"/>
              </a:ext>
            </a:extLst>
          </p:cNvPr>
          <p:cNvSpPr>
            <a:spLocks noGrp="1"/>
          </p:cNvSpPr>
          <p:nvPr>
            <p:ph type="title"/>
          </p:nvPr>
        </p:nvSpPr>
        <p:spPr/>
        <p:txBody>
          <a:bodyPr/>
          <a:lstStyle/>
          <a:p>
            <a:r>
              <a:rPr lang="de-DE" altLang="en-US" dirty="0"/>
              <a:t>Multiple Regression Analysis: Estimation </a:t>
            </a:r>
            <a:r>
              <a:rPr lang="de-DE" altLang="en-US" sz="1600" dirty="0"/>
              <a:t>(21 of 37)</a:t>
            </a:r>
            <a:endParaRPr lang="en-US" dirty="0"/>
          </a:p>
        </p:txBody>
      </p:sp>
    </p:spTree>
    <p:extLst>
      <p:ext uri="{BB962C8B-B14F-4D97-AF65-F5344CB8AC3E}">
        <p14:creationId xmlns:p14="http://schemas.microsoft.com/office/powerpoint/2010/main" val="246962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5C772D-32D7-45D8-9381-E080492E1F14}"/>
              </a:ext>
            </a:extLst>
          </p:cNvPr>
          <p:cNvSpPr>
            <a:spLocks noGrp="1"/>
          </p:cNvSpPr>
          <p:nvPr>
            <p:ph type="sldNum" sz="quarter" idx="12"/>
          </p:nvPr>
        </p:nvSpPr>
        <p:spPr/>
        <p:txBody>
          <a:bodyPr/>
          <a:lstStyle/>
          <a:p>
            <a:fld id="{949EBC64-41CB-41B8-B6DF-9B1367312BD4}" type="slidenum">
              <a:rPr lang="en-US" smtClean="0"/>
              <a:t>23</a:t>
            </a:fld>
            <a:endParaRPr lang="en-US" dirty="0"/>
          </a:p>
        </p:txBody>
      </p:sp>
      <p:pic>
        <p:nvPicPr>
          <p:cNvPr id="9" name="Picture 8" descr="A demonstration of short hand notation. The variance of u sub i conditional upon x sub i is equal to sigma squared. x sub i is a vector representing all explanatory variables x sub i one through x sub i k.">
            <a:extLst>
              <a:ext uri="{FF2B5EF4-FFF2-40B4-BE49-F238E27FC236}">
                <a16:creationId xmlns:a16="http://schemas.microsoft.com/office/drawing/2014/main" id="{C5DC014D-A940-4F7D-B194-257FD0DC5A95}"/>
              </a:ext>
            </a:extLst>
          </p:cNvPr>
          <p:cNvPicPr>
            <a:picLocks noChangeAspect="1"/>
          </p:cNvPicPr>
          <p:nvPr/>
        </p:nvPicPr>
        <p:blipFill>
          <a:blip r:embed="rId2"/>
          <a:stretch>
            <a:fillRect/>
          </a:stretch>
        </p:blipFill>
        <p:spPr>
          <a:xfrm>
            <a:off x="1246543" y="4468934"/>
            <a:ext cx="8639099" cy="1351839"/>
          </a:xfrm>
          <a:prstGeom prst="rect">
            <a:avLst/>
          </a:prstGeom>
        </p:spPr>
      </p:pic>
      <p:sp>
        <p:nvSpPr>
          <p:cNvPr id="5" name="Content Placeholder 4">
            <a:extLst>
              <a:ext uri="{FF2B5EF4-FFF2-40B4-BE49-F238E27FC236}">
                <a16:creationId xmlns:a16="http://schemas.microsoft.com/office/drawing/2014/main" id="{3A31437A-6E72-45FF-8607-66A17B475883}"/>
              </a:ext>
            </a:extLst>
          </p:cNvPr>
          <p:cNvSpPr>
            <a:spLocks noGrp="1"/>
          </p:cNvSpPr>
          <p:nvPr>
            <p:ph sz="quarter" idx="13"/>
          </p:nvPr>
        </p:nvSpPr>
        <p:spPr>
          <a:xfrm>
            <a:off x="838200" y="4387620"/>
            <a:ext cx="10515600" cy="525228"/>
          </a:xfrm>
        </p:spPr>
        <p:txBody>
          <a:bodyPr/>
          <a:lstStyle/>
          <a:p>
            <a:r>
              <a:rPr lang="en-US" dirty="0"/>
              <a:t>Short hand notation</a:t>
            </a:r>
          </a:p>
        </p:txBody>
      </p:sp>
      <p:pic>
        <p:nvPicPr>
          <p:cNvPr id="8" name="Picture 7" descr="An equation in which the variation in u sub i conditional on educ sub i, exper sub i and tenure sub i is equal to sigma squared. This assumes that the variance of the unobserved factors is not influenced by educ, exper, and tenure. This may be a difficult assumption to justify in many cases.">
            <a:extLst>
              <a:ext uri="{FF2B5EF4-FFF2-40B4-BE49-F238E27FC236}">
                <a16:creationId xmlns:a16="http://schemas.microsoft.com/office/drawing/2014/main" id="{B05A2094-8126-4D1A-A135-2B1F59584B0E}"/>
              </a:ext>
            </a:extLst>
          </p:cNvPr>
          <p:cNvPicPr>
            <a:picLocks noChangeAspect="1"/>
          </p:cNvPicPr>
          <p:nvPr/>
        </p:nvPicPr>
        <p:blipFill>
          <a:blip r:embed="rId3"/>
          <a:stretch>
            <a:fillRect/>
          </a:stretch>
        </p:blipFill>
        <p:spPr>
          <a:xfrm>
            <a:off x="1214938" y="3543037"/>
            <a:ext cx="8822157" cy="682960"/>
          </a:xfrm>
          <a:prstGeom prst="rect">
            <a:avLst/>
          </a:prstGeom>
        </p:spPr>
      </p:pic>
      <p:sp>
        <p:nvSpPr>
          <p:cNvPr id="4" name="Content Placeholder 3">
            <a:extLst>
              <a:ext uri="{FF2B5EF4-FFF2-40B4-BE49-F238E27FC236}">
                <a16:creationId xmlns:a16="http://schemas.microsoft.com/office/drawing/2014/main" id="{6A8078F6-03FA-49E2-8C86-94EBA9AA8E8A}"/>
              </a:ext>
            </a:extLst>
          </p:cNvPr>
          <p:cNvSpPr>
            <a:spLocks noGrp="1"/>
          </p:cNvSpPr>
          <p:nvPr>
            <p:ph sz="half" idx="2"/>
          </p:nvPr>
        </p:nvSpPr>
        <p:spPr>
          <a:xfrm>
            <a:off x="838200" y="3085439"/>
            <a:ext cx="10515600" cy="525228"/>
          </a:xfrm>
        </p:spPr>
        <p:txBody>
          <a:bodyPr/>
          <a:lstStyle/>
          <a:p>
            <a:r>
              <a:rPr lang="de-DE" altLang="en-US" b="1" dirty="0">
                <a:ea typeface="ＭＳ Ｐゴシック" panose="020B0600070205080204" pitchFamily="34" charset="-128"/>
                <a:cs typeface="Lucida Bright" panose="02040602050505020304" pitchFamily="18" charset="0"/>
              </a:rPr>
              <a:t>Example: Wage equation</a:t>
            </a:r>
            <a:endParaRPr lang="en-US" b="1" dirty="0"/>
          </a:p>
        </p:txBody>
      </p:sp>
      <p:pic>
        <p:nvPicPr>
          <p:cNvPr id="7" name="Picture 6" descr="An equation in which the variance of u sub i conditional upon x sub i one through x sub i k is equal to sigma squared. This implies that the value of the explanatory variables must contain no information about the variance of the unobserved factors.">
            <a:extLst>
              <a:ext uri="{FF2B5EF4-FFF2-40B4-BE49-F238E27FC236}">
                <a16:creationId xmlns:a16="http://schemas.microsoft.com/office/drawing/2014/main" id="{1309A320-6DEF-4F17-8AF8-FB6D45F2FB6E}"/>
              </a:ext>
            </a:extLst>
          </p:cNvPr>
          <p:cNvPicPr>
            <a:picLocks noChangeAspect="1"/>
          </p:cNvPicPr>
          <p:nvPr/>
        </p:nvPicPr>
        <p:blipFill>
          <a:blip r:embed="rId4"/>
          <a:stretch>
            <a:fillRect/>
          </a:stretch>
        </p:blipFill>
        <p:spPr>
          <a:xfrm>
            <a:off x="1246543" y="2143596"/>
            <a:ext cx="9054509" cy="929390"/>
          </a:xfrm>
          <a:prstGeom prst="rect">
            <a:avLst/>
          </a:prstGeom>
        </p:spPr>
      </p:pic>
      <p:sp>
        <p:nvSpPr>
          <p:cNvPr id="3" name="Content Placeholder 2">
            <a:extLst>
              <a:ext uri="{FF2B5EF4-FFF2-40B4-BE49-F238E27FC236}">
                <a16:creationId xmlns:a16="http://schemas.microsoft.com/office/drawing/2014/main" id="{6A1AB7A1-AEC3-4D3A-9D2B-1E428319685E}"/>
              </a:ext>
            </a:extLst>
          </p:cNvPr>
          <p:cNvSpPr>
            <a:spLocks noGrp="1"/>
          </p:cNvSpPr>
          <p:nvPr>
            <p:ph sz="half" idx="1"/>
          </p:nvPr>
        </p:nvSpPr>
        <p:spPr>
          <a:xfrm>
            <a:off x="838200" y="1366089"/>
            <a:ext cx="10515600" cy="942397"/>
          </a:xfrm>
        </p:spPr>
        <p:txBody>
          <a:bodyPr/>
          <a:lstStyle/>
          <a:p>
            <a:r>
              <a:rPr lang="de-DE" altLang="en-US" b="1" dirty="0">
                <a:ea typeface="ＭＳ Ｐゴシック" panose="020B0600070205080204" pitchFamily="34" charset="-128"/>
                <a:cs typeface="Lucida Bright" panose="02040602050505020304" pitchFamily="18" charset="0"/>
              </a:rPr>
              <a:t>Standard assumptions for the multiple regression model (cont.)</a:t>
            </a:r>
          </a:p>
          <a:p>
            <a:r>
              <a:rPr lang="de-DE" altLang="en-US" dirty="0">
                <a:ea typeface="ＭＳ Ｐゴシック" panose="020B0600070205080204" pitchFamily="34" charset="-128"/>
                <a:cs typeface="Lucida Bright" panose="02040602050505020304" pitchFamily="18" charset="0"/>
              </a:rPr>
              <a:t>Assumption MLR.5 (Homoskedasticity)</a:t>
            </a:r>
            <a:endParaRPr lang="en-US" dirty="0"/>
          </a:p>
        </p:txBody>
      </p:sp>
      <p:sp>
        <p:nvSpPr>
          <p:cNvPr id="2" name="Title 1">
            <a:extLst>
              <a:ext uri="{FF2B5EF4-FFF2-40B4-BE49-F238E27FC236}">
                <a16:creationId xmlns:a16="http://schemas.microsoft.com/office/drawing/2014/main" id="{C1AD5E9F-150B-44B5-A9FC-997B09FEDA8F}"/>
              </a:ext>
            </a:extLst>
          </p:cNvPr>
          <p:cNvSpPr>
            <a:spLocks noGrp="1"/>
          </p:cNvSpPr>
          <p:nvPr>
            <p:ph type="title"/>
          </p:nvPr>
        </p:nvSpPr>
        <p:spPr/>
        <p:txBody>
          <a:bodyPr/>
          <a:lstStyle/>
          <a:p>
            <a:r>
              <a:rPr lang="de-DE" altLang="en-US" dirty="0"/>
              <a:t>Multiple Regression Analysis: Estimation </a:t>
            </a:r>
            <a:r>
              <a:rPr lang="de-DE" altLang="en-US" sz="1600" dirty="0"/>
              <a:t>(22 of 37)</a:t>
            </a:r>
            <a:endParaRPr lang="en-US" dirty="0"/>
          </a:p>
        </p:txBody>
      </p:sp>
    </p:spTree>
    <p:extLst>
      <p:ext uri="{BB962C8B-B14F-4D97-AF65-F5344CB8AC3E}">
        <p14:creationId xmlns:p14="http://schemas.microsoft.com/office/powerpoint/2010/main" val="3588493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FCAA15-5C9B-4309-80F3-C774579710CA}"/>
              </a:ext>
            </a:extLst>
          </p:cNvPr>
          <p:cNvSpPr>
            <a:spLocks noGrp="1"/>
          </p:cNvSpPr>
          <p:nvPr>
            <p:ph type="sldNum" sz="quarter" idx="12"/>
          </p:nvPr>
        </p:nvSpPr>
        <p:spPr/>
        <p:txBody>
          <a:bodyPr/>
          <a:lstStyle/>
          <a:p>
            <a:fld id="{949EBC64-41CB-41B8-B6DF-9B1367312BD4}" type="slidenum">
              <a:rPr lang="en-US" smtClean="0"/>
              <a:t>24</a:t>
            </a:fld>
            <a:endParaRPr lang="en-US" dirty="0"/>
          </a:p>
        </p:txBody>
      </p:sp>
      <p:pic>
        <p:nvPicPr>
          <p:cNvPr id="5" name="Picture 4" descr="An equation in which the variance of beta hat sub j is equal to sigma squared divided by SST sub j times one minus R squared sub j. sigma squared is the variance of the error term. SST sub j is the total sample variation in explanatory variable x sub j defined as the sum from i equal to 1 through n of the squared deviations between x sub i j and x bar sub j. R squared sub j is the R squared from a regression of explanatory variable x sub j on all other independent variables. The index j refers to variables one through k.">
            <a:extLst>
              <a:ext uri="{FF2B5EF4-FFF2-40B4-BE49-F238E27FC236}">
                <a16:creationId xmlns:a16="http://schemas.microsoft.com/office/drawing/2014/main" id="{344C0412-C392-4F20-A983-2923419F1081}"/>
              </a:ext>
            </a:extLst>
          </p:cNvPr>
          <p:cNvPicPr>
            <a:picLocks noChangeAspect="1"/>
          </p:cNvPicPr>
          <p:nvPr/>
        </p:nvPicPr>
        <p:blipFill>
          <a:blip r:embed="rId2"/>
          <a:stretch>
            <a:fillRect/>
          </a:stretch>
        </p:blipFill>
        <p:spPr>
          <a:xfrm>
            <a:off x="1332395" y="2394678"/>
            <a:ext cx="9897547" cy="3624342"/>
          </a:xfrm>
          <a:prstGeom prst="rect">
            <a:avLst/>
          </a:prstGeom>
        </p:spPr>
      </p:pic>
      <p:sp>
        <p:nvSpPr>
          <p:cNvPr id="2" name="Content Placeholder 1">
            <a:extLst>
              <a:ext uri="{FF2B5EF4-FFF2-40B4-BE49-F238E27FC236}">
                <a16:creationId xmlns:a16="http://schemas.microsoft.com/office/drawing/2014/main" id="{D970F0B7-9539-4B4F-89EB-1F7512566B20}"/>
              </a:ext>
            </a:extLst>
          </p:cNvPr>
          <p:cNvSpPr>
            <a:spLocks noGrp="1"/>
          </p:cNvSpPr>
          <p:nvPr>
            <p:ph idx="1"/>
          </p:nvPr>
        </p:nvSpPr>
        <p:spPr>
          <a:xfrm>
            <a:off x="838200" y="1463040"/>
            <a:ext cx="10515600" cy="1025327"/>
          </a:xfrm>
        </p:spPr>
        <p:txBody>
          <a:bodyPr/>
          <a:lstStyle/>
          <a:p>
            <a:r>
              <a:rPr lang="de-DE" altLang="en-US" b="1" dirty="0">
                <a:ea typeface="ＭＳ Ｐゴシック" panose="020B0600070205080204" pitchFamily="34" charset="-128"/>
                <a:cs typeface="Lucida Bright" panose="02040602050505020304" pitchFamily="18" charset="0"/>
              </a:rPr>
              <a:t>Theorem 3.2 (Sampling variances of the OLS slope estimators)</a:t>
            </a:r>
            <a:endParaRPr lang="en-US" altLang="en-US" b="1" dirty="0">
              <a:ea typeface="ＭＳ Ｐゴシック" panose="020B0600070205080204" pitchFamily="34" charset="-128"/>
              <a:cs typeface="Lucida Bright" panose="02040602050505020304" pitchFamily="18" charset="0"/>
            </a:endParaRPr>
          </a:p>
          <a:p>
            <a:r>
              <a:rPr lang="en-US" altLang="en-US" dirty="0">
                <a:ea typeface="ＭＳ Ｐゴシック" panose="020B0600070205080204" pitchFamily="34" charset="-128"/>
                <a:cs typeface="Lucida Bright" panose="02040602050505020304" pitchFamily="18" charset="0"/>
              </a:rPr>
              <a:t>Under assumptions MLR.1 – MLR.5:</a:t>
            </a:r>
            <a:endParaRPr lang="de-DE" altLang="en-US" dirty="0">
              <a:ea typeface="ＭＳ Ｐゴシック" panose="020B0600070205080204" pitchFamily="34" charset="-128"/>
              <a:cs typeface="Lucida Bright" panose="02040602050505020304" pitchFamily="18" charset="0"/>
            </a:endParaRPr>
          </a:p>
        </p:txBody>
      </p:sp>
      <p:sp>
        <p:nvSpPr>
          <p:cNvPr id="4" name="Title 3">
            <a:extLst>
              <a:ext uri="{FF2B5EF4-FFF2-40B4-BE49-F238E27FC236}">
                <a16:creationId xmlns:a16="http://schemas.microsoft.com/office/drawing/2014/main" id="{67CFBC03-FF31-4A06-877A-8E215F871678}"/>
              </a:ext>
            </a:extLst>
          </p:cNvPr>
          <p:cNvSpPr>
            <a:spLocks noGrp="1"/>
          </p:cNvSpPr>
          <p:nvPr>
            <p:ph type="title"/>
          </p:nvPr>
        </p:nvSpPr>
        <p:spPr/>
        <p:txBody>
          <a:bodyPr/>
          <a:lstStyle/>
          <a:p>
            <a:r>
              <a:rPr lang="de-DE" altLang="en-US" dirty="0"/>
              <a:t>Multiple Regression Analysis: Estimation </a:t>
            </a:r>
            <a:r>
              <a:rPr lang="de-DE" altLang="en-US" sz="1600" dirty="0"/>
              <a:t>(23 of 37)</a:t>
            </a:r>
            <a:endParaRPr lang="en-US" dirty="0"/>
          </a:p>
        </p:txBody>
      </p:sp>
    </p:spTree>
    <p:extLst>
      <p:ext uri="{BB962C8B-B14F-4D97-AF65-F5344CB8AC3E}">
        <p14:creationId xmlns:p14="http://schemas.microsoft.com/office/powerpoint/2010/main" val="2708901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1F46A3-5F16-4BF8-BB83-822E3E226BD8}"/>
              </a:ext>
            </a:extLst>
          </p:cNvPr>
          <p:cNvSpPr>
            <a:spLocks noGrp="1"/>
          </p:cNvSpPr>
          <p:nvPr>
            <p:ph type="sldNum" sz="quarter" idx="12"/>
          </p:nvPr>
        </p:nvSpPr>
        <p:spPr/>
        <p:txBody>
          <a:bodyPr/>
          <a:lstStyle/>
          <a:p>
            <a:fld id="{949EBC64-41CB-41B8-B6DF-9B1367312BD4}" type="slidenum">
              <a:rPr lang="en-US" smtClean="0"/>
              <a:t>25</a:t>
            </a:fld>
            <a:endParaRPr lang="en-US" dirty="0"/>
          </a:p>
        </p:txBody>
      </p:sp>
      <p:sp>
        <p:nvSpPr>
          <p:cNvPr id="2" name="Content Placeholder 1">
            <a:extLst>
              <a:ext uri="{FF2B5EF4-FFF2-40B4-BE49-F238E27FC236}">
                <a16:creationId xmlns:a16="http://schemas.microsoft.com/office/drawing/2014/main" id="{41D33D2B-EFF8-44E9-94A2-EEF6D87BC4AA}"/>
              </a:ext>
            </a:extLst>
          </p:cNvPr>
          <p:cNvSpPr>
            <a:spLocks noGrp="1"/>
          </p:cNvSpPr>
          <p:nvPr>
            <p:ph idx="1"/>
          </p:nvPr>
        </p:nvSpPr>
        <p:spPr/>
        <p:txBody>
          <a:bodyPr/>
          <a:lstStyle/>
          <a:p>
            <a:r>
              <a:rPr lang="de-DE" altLang="en-US" dirty="0">
                <a:ea typeface="ＭＳ Ｐゴシック" panose="020B0600070205080204" pitchFamily="34" charset="-128"/>
                <a:cs typeface="Lucida Bright" panose="02040602050505020304" pitchFamily="18" charset="0"/>
              </a:rPr>
              <a:t>Components of OLS Variances: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1) The error variance</a:t>
            </a:r>
          </a:p>
          <a:p>
            <a:pPr lvl="1"/>
            <a:r>
              <a:rPr lang="de-DE" altLang="en-US" dirty="0">
                <a:ea typeface="Arial" panose="020B0604020202020204" pitchFamily="34" charset="0"/>
                <a:cs typeface="Lucida Bright" panose="02040602050505020304" pitchFamily="18" charset="0"/>
              </a:rPr>
              <a:t>A high error variance increases the sampling variance because there is more “noise</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 in the equation.</a:t>
            </a:r>
          </a:p>
          <a:p>
            <a:pPr lvl="1"/>
            <a:r>
              <a:rPr lang="de-DE" altLang="en-US" dirty="0">
                <a:ea typeface="Arial" panose="020B0604020202020204" pitchFamily="34" charset="0"/>
                <a:cs typeface="Lucida Bright" panose="02040602050505020304" pitchFamily="18" charset="0"/>
              </a:rPr>
              <a:t>A large error variance doesn‘t necessarily make estimates imprecise.</a:t>
            </a:r>
          </a:p>
          <a:p>
            <a:pPr lvl="1"/>
            <a:r>
              <a:rPr lang="de-DE" altLang="en-US" dirty="0">
                <a:ea typeface="Arial" panose="020B0604020202020204" pitchFamily="34" charset="0"/>
                <a:cs typeface="Lucida Bright" panose="02040602050505020304" pitchFamily="18" charset="0"/>
              </a:rPr>
              <a:t>The error variance does not decrease with sample size.</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2) The total sample variation in the explanatory variable </a:t>
            </a:r>
          </a:p>
          <a:p>
            <a:pPr lvl="1"/>
            <a:r>
              <a:rPr lang="de-DE" altLang="en-US" dirty="0">
                <a:ea typeface="Arial" panose="020B0604020202020204" pitchFamily="34" charset="0"/>
                <a:cs typeface="Lucida Bright" panose="02040602050505020304" pitchFamily="18" charset="0"/>
              </a:rPr>
              <a:t>More sample variation leads to more precise estimates.</a:t>
            </a:r>
          </a:p>
          <a:p>
            <a:pPr lvl="1"/>
            <a:r>
              <a:rPr lang="de-DE" altLang="en-US" dirty="0">
                <a:ea typeface="Arial" panose="020B0604020202020204" pitchFamily="34" charset="0"/>
                <a:cs typeface="Lucida Bright" panose="02040602050505020304" pitchFamily="18" charset="0"/>
              </a:rPr>
              <a:t>Total sample variation automatically increases with the sample size.</a:t>
            </a:r>
          </a:p>
          <a:p>
            <a:pPr lvl="1"/>
            <a:r>
              <a:rPr lang="de-DE" altLang="en-US" dirty="0">
                <a:ea typeface="Arial" panose="020B0604020202020204" pitchFamily="34" charset="0"/>
                <a:cs typeface="Lucida Bright" panose="02040602050505020304" pitchFamily="18" charset="0"/>
              </a:rPr>
              <a:t>Increasing the sample size is thus a way to get more </a:t>
            </a:r>
            <a:r>
              <a:rPr lang="de-DE" altLang="en-US">
                <a:ea typeface="Arial" panose="020B0604020202020204" pitchFamily="34" charset="0"/>
                <a:cs typeface="Lucida Bright" panose="02040602050505020304" pitchFamily="18" charset="0"/>
              </a:rPr>
              <a:t>precise estimates.</a:t>
            </a:r>
            <a:endParaRPr lang="en-US" dirty="0"/>
          </a:p>
        </p:txBody>
      </p:sp>
      <p:sp>
        <p:nvSpPr>
          <p:cNvPr id="4" name="Title 3">
            <a:extLst>
              <a:ext uri="{FF2B5EF4-FFF2-40B4-BE49-F238E27FC236}">
                <a16:creationId xmlns:a16="http://schemas.microsoft.com/office/drawing/2014/main" id="{C2222C78-4594-40BF-AB9E-83B943C63D74}"/>
              </a:ext>
            </a:extLst>
          </p:cNvPr>
          <p:cNvSpPr>
            <a:spLocks noGrp="1"/>
          </p:cNvSpPr>
          <p:nvPr>
            <p:ph type="title"/>
          </p:nvPr>
        </p:nvSpPr>
        <p:spPr/>
        <p:txBody>
          <a:bodyPr/>
          <a:lstStyle/>
          <a:p>
            <a:r>
              <a:rPr lang="de-DE" altLang="en-US" dirty="0"/>
              <a:t>Multiple Regression Analysis: Estimation </a:t>
            </a:r>
            <a:r>
              <a:rPr lang="de-DE" altLang="en-US" sz="1600" dirty="0"/>
              <a:t>(24 of 37)</a:t>
            </a:r>
            <a:endParaRPr lang="en-US" dirty="0"/>
          </a:p>
        </p:txBody>
      </p:sp>
    </p:spTree>
    <p:extLst>
      <p:ext uri="{BB962C8B-B14F-4D97-AF65-F5344CB8AC3E}">
        <p14:creationId xmlns:p14="http://schemas.microsoft.com/office/powerpoint/2010/main" val="1289460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1F46A3-5F16-4BF8-BB83-822E3E226BD8}"/>
              </a:ext>
            </a:extLst>
          </p:cNvPr>
          <p:cNvSpPr>
            <a:spLocks noGrp="1"/>
          </p:cNvSpPr>
          <p:nvPr>
            <p:ph type="sldNum" sz="quarter" idx="12"/>
          </p:nvPr>
        </p:nvSpPr>
        <p:spPr/>
        <p:txBody>
          <a:bodyPr/>
          <a:lstStyle/>
          <a:p>
            <a:fld id="{949EBC64-41CB-41B8-B6DF-9B1367312BD4}" type="slidenum">
              <a:rPr lang="en-US" smtClean="0"/>
              <a:t>26</a:t>
            </a:fld>
            <a:endParaRPr lang="en-US" dirty="0"/>
          </a:p>
        </p:txBody>
      </p:sp>
      <p:sp>
        <p:nvSpPr>
          <p:cNvPr id="2" name="Content Placeholder 1">
            <a:extLst>
              <a:ext uri="{FF2B5EF4-FFF2-40B4-BE49-F238E27FC236}">
                <a16:creationId xmlns:a16="http://schemas.microsoft.com/office/drawing/2014/main" id="{41D33D2B-EFF8-44E9-94A2-EEF6D87BC4AA}"/>
              </a:ext>
            </a:extLst>
          </p:cNvPr>
          <p:cNvSpPr>
            <a:spLocks noGrp="1"/>
          </p:cNvSpPr>
          <p:nvPr>
            <p:ph idx="1"/>
          </p:nvPr>
        </p:nvSpPr>
        <p:spPr>
          <a:xfrm>
            <a:off x="838200" y="1463040"/>
            <a:ext cx="10515600" cy="4607976"/>
          </a:xfrm>
        </p:spPr>
        <p:txBody>
          <a:bodyPr/>
          <a:lstStyle/>
          <a:p>
            <a:r>
              <a:rPr lang="de-DE" altLang="en-US" b="1" dirty="0">
                <a:ea typeface="ＭＳ Ｐゴシック" panose="020B0600070205080204" pitchFamily="34" charset="-128"/>
                <a:cs typeface="Lucida Bright" panose="02040602050505020304" pitchFamily="18" charset="0"/>
              </a:rPr>
              <a:t>Components of OLS Variances (contd.)</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3) Linear relationships among the independent variables</a:t>
            </a:r>
          </a:p>
          <a:p>
            <a:pPr lvl="1"/>
            <a:r>
              <a:rPr lang="de-DE" altLang="en-US" dirty="0">
                <a:ea typeface="ＭＳ Ｐゴシック" panose="020B0600070205080204" pitchFamily="34" charset="-128"/>
                <a:cs typeface="Lucida Bright" panose="02040602050505020304" pitchFamily="18" charset="0"/>
              </a:rPr>
              <a:t>Regress x</a:t>
            </a:r>
            <a:r>
              <a:rPr lang="de-DE" altLang="en-US" baseline="-25000" dirty="0">
                <a:ea typeface="ＭＳ Ｐゴシック" panose="020B0600070205080204" pitchFamily="34" charset="-128"/>
                <a:cs typeface="Lucida Bright" panose="02040602050505020304" pitchFamily="18" charset="0"/>
              </a:rPr>
              <a:t>j</a:t>
            </a:r>
            <a:r>
              <a:rPr lang="de-DE" altLang="en-US" dirty="0">
                <a:ea typeface="ＭＳ Ｐゴシック" panose="020B0600070205080204" pitchFamily="34" charset="-128"/>
                <a:cs typeface="Lucida Bright" panose="02040602050505020304" pitchFamily="18" charset="0"/>
              </a:rPr>
              <a:t> on all other independent variables (including  constant)</a:t>
            </a:r>
          </a:p>
          <a:p>
            <a:pPr lvl="1"/>
            <a:endParaRPr lang="en-US" altLang="en-US" dirty="0">
              <a:ea typeface="Arial" panose="020B0604020202020204" pitchFamily="34" charset="0"/>
              <a:cs typeface="Lucida Bright" panose="02040602050505020304" pitchFamily="18" charset="0"/>
            </a:endParaRPr>
          </a:p>
          <a:p>
            <a:pPr lvl="1"/>
            <a:r>
              <a:rPr lang="en-US" altLang="en-US" dirty="0">
                <a:ea typeface="Arial" panose="020B0604020202020204" pitchFamily="34" charset="0"/>
                <a:cs typeface="Lucida Bright" panose="02040602050505020304" pitchFamily="18" charset="0"/>
              </a:rPr>
              <a:t>The R-squared of this regression will be the higher when </a:t>
            </a:r>
            <a:r>
              <a:rPr lang="en-US" altLang="en-US" dirty="0" err="1">
                <a:ea typeface="Arial" panose="020B0604020202020204" pitchFamily="34" charset="0"/>
                <a:cs typeface="Lucida Bright" panose="02040602050505020304" pitchFamily="18" charset="0"/>
              </a:rPr>
              <a:t>x</a:t>
            </a:r>
            <a:r>
              <a:rPr lang="en-US" altLang="en-US" baseline="-25000" dirty="0" err="1">
                <a:ea typeface="Arial" panose="020B0604020202020204" pitchFamily="34" charset="0"/>
                <a:cs typeface="Lucida Bright" panose="02040602050505020304" pitchFamily="18" charset="0"/>
              </a:rPr>
              <a:t>j</a:t>
            </a:r>
            <a:r>
              <a:rPr lang="en-US" altLang="en-US" dirty="0">
                <a:ea typeface="Arial" panose="020B0604020202020204" pitchFamily="34" charset="0"/>
                <a:cs typeface="Lucida Bright" panose="02040602050505020304" pitchFamily="18" charset="0"/>
              </a:rPr>
              <a:t> can be better explained by the other independent variables.</a:t>
            </a:r>
          </a:p>
          <a:p>
            <a:pPr lvl="1"/>
            <a:endParaRPr lang="de-DE" altLang="en-US" dirty="0">
              <a:ea typeface="ＭＳ Ｐゴシック" panose="020B0600070205080204" pitchFamily="34" charset="-128"/>
              <a:cs typeface="Lucida Bright" panose="02040602050505020304" pitchFamily="18" charset="0"/>
            </a:endParaRPr>
          </a:p>
          <a:p>
            <a:pPr lvl="1"/>
            <a:r>
              <a:rPr lang="en-US" dirty="0"/>
              <a:t>The sampling variance of the slope estimator for </a:t>
            </a:r>
            <a:r>
              <a:rPr lang="en-US" dirty="0" err="1"/>
              <a:t>x</a:t>
            </a:r>
            <a:r>
              <a:rPr lang="en-US" baseline="-25000" dirty="0" err="1"/>
              <a:t>j</a:t>
            </a:r>
            <a:r>
              <a:rPr lang="en-US" dirty="0"/>
              <a:t> will be higher when </a:t>
            </a:r>
            <a:r>
              <a:rPr lang="en-US" dirty="0" err="1"/>
              <a:t>x</a:t>
            </a:r>
            <a:r>
              <a:rPr lang="en-US" baseline="-25000" dirty="0" err="1"/>
              <a:t>j</a:t>
            </a:r>
            <a:r>
              <a:rPr lang="en-US" baseline="-25000" dirty="0"/>
              <a:t> </a:t>
            </a:r>
            <a:r>
              <a:rPr lang="en-US" dirty="0"/>
              <a:t>can be better explained by the other independent variables.</a:t>
            </a:r>
          </a:p>
          <a:p>
            <a:pPr lvl="1"/>
            <a:endParaRPr lang="en-US" dirty="0"/>
          </a:p>
          <a:p>
            <a:pPr lvl="1"/>
            <a:r>
              <a:rPr lang="en-US" dirty="0"/>
              <a:t>Under perfect multicollinearity, the variance of the slope estimator will approach infinity.</a:t>
            </a:r>
          </a:p>
        </p:txBody>
      </p:sp>
      <p:sp>
        <p:nvSpPr>
          <p:cNvPr id="4" name="Title 3">
            <a:extLst>
              <a:ext uri="{FF2B5EF4-FFF2-40B4-BE49-F238E27FC236}">
                <a16:creationId xmlns:a16="http://schemas.microsoft.com/office/drawing/2014/main" id="{C2222C78-4594-40BF-AB9E-83B943C63D74}"/>
              </a:ext>
            </a:extLst>
          </p:cNvPr>
          <p:cNvSpPr>
            <a:spLocks noGrp="1"/>
          </p:cNvSpPr>
          <p:nvPr>
            <p:ph type="title"/>
          </p:nvPr>
        </p:nvSpPr>
        <p:spPr/>
        <p:txBody>
          <a:bodyPr/>
          <a:lstStyle/>
          <a:p>
            <a:r>
              <a:rPr lang="de-DE" altLang="en-US" dirty="0"/>
              <a:t>Multiple Regression Analysis: Estimation </a:t>
            </a:r>
            <a:r>
              <a:rPr lang="de-DE" altLang="en-US" sz="1600" dirty="0"/>
              <a:t>(25 of 37)</a:t>
            </a:r>
            <a:endParaRPr lang="en-US" dirty="0"/>
          </a:p>
        </p:txBody>
      </p:sp>
    </p:spTree>
    <p:extLst>
      <p:ext uri="{BB962C8B-B14F-4D97-AF65-F5344CB8AC3E}">
        <p14:creationId xmlns:p14="http://schemas.microsoft.com/office/powerpoint/2010/main" val="3814763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2258B77-8F92-44DA-9C9C-B4DA0EDF95FB}"/>
              </a:ext>
            </a:extLst>
          </p:cNvPr>
          <p:cNvSpPr>
            <a:spLocks noGrp="1"/>
          </p:cNvSpPr>
          <p:nvPr>
            <p:ph type="sldNum" sz="quarter" idx="12"/>
          </p:nvPr>
        </p:nvSpPr>
        <p:spPr/>
        <p:txBody>
          <a:bodyPr/>
          <a:lstStyle/>
          <a:p>
            <a:fld id="{949EBC64-41CB-41B8-B6DF-9B1367312BD4}" type="slidenum">
              <a:rPr lang="en-US" smtClean="0"/>
              <a:t>27</a:t>
            </a:fld>
            <a:endParaRPr lang="en-US" dirty="0"/>
          </a:p>
        </p:txBody>
      </p:sp>
      <p:sp>
        <p:nvSpPr>
          <p:cNvPr id="4" name="Content Placeholder 3">
            <a:extLst>
              <a:ext uri="{FF2B5EF4-FFF2-40B4-BE49-F238E27FC236}">
                <a16:creationId xmlns:a16="http://schemas.microsoft.com/office/drawing/2014/main" id="{66E17224-52B3-4C00-95AE-A0C1FF559EFA}"/>
              </a:ext>
            </a:extLst>
          </p:cNvPr>
          <p:cNvSpPr>
            <a:spLocks noGrp="1"/>
          </p:cNvSpPr>
          <p:nvPr>
            <p:ph sz="half" idx="2"/>
          </p:nvPr>
        </p:nvSpPr>
        <p:spPr>
          <a:xfrm>
            <a:off x="838200" y="3706042"/>
            <a:ext cx="10515600" cy="2406473"/>
          </a:xfrm>
        </p:spPr>
        <p:txBody>
          <a:bodyPr/>
          <a:lstStyle/>
          <a:p>
            <a:pPr>
              <a:defRPr/>
            </a:pPr>
            <a:r>
              <a:rPr lang="de-DE" sz="2000" dirty="0"/>
              <a:t>The different expenditure categories will be strongly correlated because if a school has a lot of resources it will spend a lot on everything. </a:t>
            </a:r>
          </a:p>
          <a:p>
            <a:pPr>
              <a:defRPr/>
            </a:pPr>
            <a:endParaRPr lang="de-DE" sz="2000" dirty="0"/>
          </a:p>
          <a:p>
            <a:pPr>
              <a:defRPr/>
            </a:pPr>
            <a:r>
              <a:rPr lang="de-DE" sz="2000" dirty="0"/>
              <a:t>It will be hard to estimate the differential effects of different expenditure categories because all expenditures are either high or low. For precise estimates of the differential effects, one would need information about situations where expenditure categories change differentially.</a:t>
            </a:r>
          </a:p>
          <a:p>
            <a:pPr>
              <a:defRPr/>
            </a:pPr>
            <a:endParaRPr lang="de-DE" sz="2000" dirty="0"/>
          </a:p>
          <a:p>
            <a:pPr>
              <a:defRPr/>
            </a:pPr>
            <a:r>
              <a:rPr lang="de-DE" sz="2000" dirty="0"/>
              <a:t>As a consequence, sampling variance of the estimated effects will be large.</a:t>
            </a:r>
            <a:endParaRPr lang="en-US" sz="2000" dirty="0"/>
          </a:p>
        </p:txBody>
      </p:sp>
      <p:pic>
        <p:nvPicPr>
          <p:cNvPr id="7" name="Picture 6" descr="An equation in which the average standardized test score is regressed on expenditures for teachers, expenditures for instructional materials, other expenditures, and other explanatory variables.">
            <a:extLst>
              <a:ext uri="{FF2B5EF4-FFF2-40B4-BE49-F238E27FC236}">
                <a16:creationId xmlns:a16="http://schemas.microsoft.com/office/drawing/2014/main" id="{A86F9C9E-11ED-4FD5-81AC-932F37FBE686}"/>
              </a:ext>
            </a:extLst>
          </p:cNvPr>
          <p:cNvPicPr>
            <a:picLocks noChangeAspect="1"/>
          </p:cNvPicPr>
          <p:nvPr/>
        </p:nvPicPr>
        <p:blipFill>
          <a:blip r:embed="rId2"/>
          <a:stretch>
            <a:fillRect/>
          </a:stretch>
        </p:blipFill>
        <p:spPr>
          <a:xfrm>
            <a:off x="1237363" y="1957350"/>
            <a:ext cx="8464562" cy="1500223"/>
          </a:xfrm>
          <a:prstGeom prst="rect">
            <a:avLst/>
          </a:prstGeom>
        </p:spPr>
      </p:pic>
      <p:sp>
        <p:nvSpPr>
          <p:cNvPr id="3" name="Content Placeholder 2">
            <a:extLst>
              <a:ext uri="{FF2B5EF4-FFF2-40B4-BE49-F238E27FC236}">
                <a16:creationId xmlns:a16="http://schemas.microsoft.com/office/drawing/2014/main" id="{B8301DB7-4D40-4F5C-9B83-9C69E54F18F5}"/>
              </a:ext>
            </a:extLst>
          </p:cNvPr>
          <p:cNvSpPr>
            <a:spLocks noGrp="1"/>
          </p:cNvSpPr>
          <p:nvPr>
            <p:ph sz="half" idx="1"/>
          </p:nvPr>
        </p:nvSpPr>
        <p:spPr>
          <a:xfrm>
            <a:off x="838200" y="1456029"/>
            <a:ext cx="10515600" cy="492692"/>
          </a:xfrm>
        </p:spPr>
        <p:txBody>
          <a:bodyPr/>
          <a:lstStyle/>
          <a:p>
            <a:r>
              <a:rPr lang="de-DE" altLang="en-US" b="1" dirty="0">
                <a:ea typeface="ＭＳ Ｐゴシック" panose="020B0600070205080204" pitchFamily="34" charset="-128"/>
                <a:cs typeface="Lucida Bright" panose="02040602050505020304" pitchFamily="18" charset="0"/>
              </a:rPr>
              <a:t>An example for multicollinearity</a:t>
            </a:r>
            <a:endParaRPr lang="en-US" b="1" dirty="0"/>
          </a:p>
        </p:txBody>
      </p:sp>
      <p:sp>
        <p:nvSpPr>
          <p:cNvPr id="2" name="Title 1">
            <a:extLst>
              <a:ext uri="{FF2B5EF4-FFF2-40B4-BE49-F238E27FC236}">
                <a16:creationId xmlns:a16="http://schemas.microsoft.com/office/drawing/2014/main" id="{14527DEE-FCCD-492B-8547-41D6181BB94E}"/>
              </a:ext>
            </a:extLst>
          </p:cNvPr>
          <p:cNvSpPr>
            <a:spLocks noGrp="1"/>
          </p:cNvSpPr>
          <p:nvPr>
            <p:ph type="title"/>
          </p:nvPr>
        </p:nvSpPr>
        <p:spPr/>
        <p:txBody>
          <a:bodyPr/>
          <a:lstStyle/>
          <a:p>
            <a:r>
              <a:rPr lang="de-DE" altLang="en-US" dirty="0"/>
              <a:t>Multiple Regression Analysis: Estimation </a:t>
            </a:r>
            <a:r>
              <a:rPr lang="de-DE" altLang="en-US" sz="1600" dirty="0"/>
              <a:t>(26 of 37)</a:t>
            </a:r>
            <a:endParaRPr lang="en-US" dirty="0"/>
          </a:p>
        </p:txBody>
      </p:sp>
    </p:spTree>
    <p:extLst>
      <p:ext uri="{BB962C8B-B14F-4D97-AF65-F5344CB8AC3E}">
        <p14:creationId xmlns:p14="http://schemas.microsoft.com/office/powerpoint/2010/main" val="281172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1F46A3-5F16-4BF8-BB83-822E3E226BD8}"/>
              </a:ext>
            </a:extLst>
          </p:cNvPr>
          <p:cNvSpPr>
            <a:spLocks noGrp="1"/>
          </p:cNvSpPr>
          <p:nvPr>
            <p:ph type="sldNum" sz="quarter" idx="12"/>
          </p:nvPr>
        </p:nvSpPr>
        <p:spPr/>
        <p:txBody>
          <a:bodyPr/>
          <a:lstStyle/>
          <a:p>
            <a:fld id="{949EBC64-41CB-41B8-B6DF-9B1367312BD4}" type="slidenum">
              <a:rPr lang="en-US" smtClean="0"/>
              <a:t>28</a:t>
            </a:fld>
            <a:endParaRPr lang="en-US" dirty="0"/>
          </a:p>
        </p:txBody>
      </p:sp>
      <p:sp>
        <p:nvSpPr>
          <p:cNvPr id="2" name="Content Placeholder 1">
            <a:extLst>
              <a:ext uri="{FF2B5EF4-FFF2-40B4-BE49-F238E27FC236}">
                <a16:creationId xmlns:a16="http://schemas.microsoft.com/office/drawing/2014/main" id="{41D33D2B-EFF8-44E9-94A2-EEF6D87BC4AA}"/>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Discussion of the multicollinearity problem</a:t>
            </a:r>
          </a:p>
          <a:p>
            <a:pPr lvl="1"/>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In the above example, it would probably be better to lump all expen-diture categories together because effects cannot be disentangled.</a:t>
            </a:r>
          </a:p>
          <a:p>
            <a:pPr lvl="1"/>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In other cases, dropping some independent variables may reduce multicollinearity (but this may lead to omitted variable bias).</a:t>
            </a:r>
          </a:p>
          <a:p>
            <a:endParaRPr lang="en-US" dirty="0"/>
          </a:p>
        </p:txBody>
      </p:sp>
      <p:sp>
        <p:nvSpPr>
          <p:cNvPr id="4" name="Title 3">
            <a:extLst>
              <a:ext uri="{FF2B5EF4-FFF2-40B4-BE49-F238E27FC236}">
                <a16:creationId xmlns:a16="http://schemas.microsoft.com/office/drawing/2014/main" id="{C2222C78-4594-40BF-AB9E-83B943C63D74}"/>
              </a:ext>
            </a:extLst>
          </p:cNvPr>
          <p:cNvSpPr>
            <a:spLocks noGrp="1"/>
          </p:cNvSpPr>
          <p:nvPr>
            <p:ph type="title"/>
          </p:nvPr>
        </p:nvSpPr>
        <p:spPr/>
        <p:txBody>
          <a:bodyPr/>
          <a:lstStyle/>
          <a:p>
            <a:r>
              <a:rPr lang="de-DE" altLang="en-US" dirty="0"/>
              <a:t>Multiple Regression Analysis: Estimation </a:t>
            </a:r>
            <a:r>
              <a:rPr lang="de-DE" altLang="en-US" sz="1600" dirty="0"/>
              <a:t>(27 of 37)</a:t>
            </a:r>
            <a:endParaRPr lang="en-US" dirty="0"/>
          </a:p>
        </p:txBody>
      </p:sp>
    </p:spTree>
    <p:extLst>
      <p:ext uri="{BB962C8B-B14F-4D97-AF65-F5344CB8AC3E}">
        <p14:creationId xmlns:p14="http://schemas.microsoft.com/office/powerpoint/2010/main" val="2567219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1F46A3-5F16-4BF8-BB83-822E3E226BD8}"/>
              </a:ext>
            </a:extLst>
          </p:cNvPr>
          <p:cNvSpPr>
            <a:spLocks noGrp="1"/>
          </p:cNvSpPr>
          <p:nvPr>
            <p:ph type="sldNum" sz="quarter" idx="12"/>
          </p:nvPr>
        </p:nvSpPr>
        <p:spPr/>
        <p:txBody>
          <a:bodyPr/>
          <a:lstStyle/>
          <a:p>
            <a:fld id="{949EBC64-41CB-41B8-B6DF-9B1367312BD4}" type="slidenum">
              <a:rPr lang="en-US" smtClean="0"/>
              <a:t>29</a:t>
            </a:fld>
            <a:endParaRPr lang="en-US" dirty="0"/>
          </a:p>
        </p:txBody>
      </p:sp>
      <p:pic>
        <p:nvPicPr>
          <p:cNvPr id="5" name="Picture 4" descr="An equation in which the variance inflation factor for x sub j (VIF sub j) is equal to one over one minus R squared sub j. In general, the variance inflation factor should not be larger than ten.">
            <a:extLst>
              <a:ext uri="{FF2B5EF4-FFF2-40B4-BE49-F238E27FC236}">
                <a16:creationId xmlns:a16="http://schemas.microsoft.com/office/drawing/2014/main" id="{70671E5F-D697-4E4E-80CB-3061BAA740A4}"/>
              </a:ext>
            </a:extLst>
          </p:cNvPr>
          <p:cNvPicPr>
            <a:picLocks noChangeAspect="1"/>
          </p:cNvPicPr>
          <p:nvPr/>
        </p:nvPicPr>
        <p:blipFill>
          <a:blip r:embed="rId2"/>
          <a:stretch>
            <a:fillRect/>
          </a:stretch>
        </p:blipFill>
        <p:spPr>
          <a:xfrm>
            <a:off x="1479718" y="4364938"/>
            <a:ext cx="9553052" cy="785293"/>
          </a:xfrm>
          <a:prstGeom prst="rect">
            <a:avLst/>
          </a:prstGeom>
        </p:spPr>
      </p:pic>
      <p:sp>
        <p:nvSpPr>
          <p:cNvPr id="2" name="Content Placeholder 1">
            <a:extLst>
              <a:ext uri="{FF2B5EF4-FFF2-40B4-BE49-F238E27FC236}">
                <a16:creationId xmlns:a16="http://schemas.microsoft.com/office/drawing/2014/main" id="{41D33D2B-EFF8-44E9-94A2-EEF6D87BC4AA}"/>
              </a:ext>
            </a:extLst>
          </p:cNvPr>
          <p:cNvSpPr>
            <a:spLocks noGrp="1"/>
          </p:cNvSpPr>
          <p:nvPr>
            <p:ph idx="1"/>
          </p:nvPr>
        </p:nvSpPr>
        <p:spPr>
          <a:xfrm>
            <a:off x="838200" y="1463040"/>
            <a:ext cx="10515600" cy="2704226"/>
          </a:xfrm>
        </p:spPr>
        <p:txBody>
          <a:bodyPr/>
          <a:lstStyle/>
          <a:p>
            <a:r>
              <a:rPr lang="de-DE" altLang="en-US" dirty="0">
                <a:ea typeface="Arial" panose="020B0604020202020204" pitchFamily="34" charset="0"/>
                <a:cs typeface="Lucida Bright" panose="02040602050505020304" pitchFamily="18" charset="0"/>
              </a:rPr>
              <a:t>Only the sampling variance of the variables involved in multicollinearity will be inflated; the estimates of other effects may be very precise.</a:t>
            </a:r>
          </a:p>
          <a:p>
            <a:r>
              <a:rPr lang="de-DE" altLang="en-US" dirty="0">
                <a:ea typeface="Arial" panose="020B0604020202020204" pitchFamily="34" charset="0"/>
                <a:cs typeface="Lucida Bright" panose="02040602050505020304" pitchFamily="18" charset="0"/>
              </a:rPr>
              <a:t>Note that multicollinearity is not a violation of MLR.3 in the strict sense.</a:t>
            </a:r>
          </a:p>
          <a:p>
            <a:r>
              <a:rPr lang="de-DE" altLang="en-US" dirty="0">
                <a:ea typeface="Arial" panose="020B0604020202020204" pitchFamily="34" charset="0"/>
                <a:cs typeface="Lucida Bright" panose="02040602050505020304" pitchFamily="18" charset="0"/>
              </a:rPr>
              <a:t>Multicollinearity may be detected through “variance inflation factors.</a:t>
            </a:r>
            <a:r>
              <a:rPr lang="en-US" altLang="en-US" dirty="0">
                <a:ea typeface="Arial" panose="020B0604020202020204" pitchFamily="34" charset="0"/>
                <a:cs typeface="Lucida Bright" panose="02040602050505020304" pitchFamily="18" charset="0"/>
              </a:rPr>
              <a:t>”</a:t>
            </a:r>
            <a:endParaRPr lang="de-DE" altLang="en-US" dirty="0">
              <a:ea typeface="Arial" panose="020B0604020202020204" pitchFamily="34" charset="0"/>
              <a:cs typeface="Lucida Bright" panose="02040602050505020304" pitchFamily="18" charset="0"/>
            </a:endParaRPr>
          </a:p>
          <a:p>
            <a:endParaRPr lang="en-US" dirty="0"/>
          </a:p>
        </p:txBody>
      </p:sp>
      <p:sp>
        <p:nvSpPr>
          <p:cNvPr id="4" name="Title 3">
            <a:extLst>
              <a:ext uri="{FF2B5EF4-FFF2-40B4-BE49-F238E27FC236}">
                <a16:creationId xmlns:a16="http://schemas.microsoft.com/office/drawing/2014/main" id="{C2222C78-4594-40BF-AB9E-83B943C63D74}"/>
              </a:ext>
            </a:extLst>
          </p:cNvPr>
          <p:cNvSpPr>
            <a:spLocks noGrp="1"/>
          </p:cNvSpPr>
          <p:nvPr>
            <p:ph type="title"/>
          </p:nvPr>
        </p:nvSpPr>
        <p:spPr/>
        <p:txBody>
          <a:bodyPr/>
          <a:lstStyle/>
          <a:p>
            <a:r>
              <a:rPr lang="de-DE" altLang="en-US" dirty="0"/>
              <a:t>Multiple Regression Analysis: Estimation </a:t>
            </a:r>
            <a:r>
              <a:rPr lang="de-DE" altLang="en-US" sz="1600" dirty="0"/>
              <a:t>(28 of 37)</a:t>
            </a:r>
            <a:endParaRPr lang="en-US" dirty="0"/>
          </a:p>
        </p:txBody>
      </p:sp>
    </p:spTree>
    <p:extLst>
      <p:ext uri="{BB962C8B-B14F-4D97-AF65-F5344CB8AC3E}">
        <p14:creationId xmlns:p14="http://schemas.microsoft.com/office/powerpoint/2010/main" val="93428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49EBC64-41CB-41B8-B6DF-9B1367312BD4}" type="slidenum">
              <a:rPr lang="en-US" smtClean="0"/>
              <a:t>3</a:t>
            </a:fld>
            <a:endParaRPr lang="en-US" dirty="0"/>
          </a:p>
        </p:txBody>
      </p:sp>
      <p:pic>
        <p:nvPicPr>
          <p:cNvPr id="5" name="Picture 4" descr="An equation in which the hourly wage is equal to beta sub zero plus beta sub one times years of education (educ) plus beta sub two times years of labor market experience (exper) plus the error term u. The error term includes all other factors (other than educ and exper) that could influence the wage.">
            <a:extLst>
              <a:ext uri="{FF2B5EF4-FFF2-40B4-BE49-F238E27FC236}">
                <a16:creationId xmlns:a16="http://schemas.microsoft.com/office/drawing/2014/main" id="{5882B7B7-9070-4AD6-AAEB-945C78F1DF2A}"/>
              </a:ext>
            </a:extLst>
          </p:cNvPr>
          <p:cNvPicPr>
            <a:picLocks noChangeAspect="1"/>
          </p:cNvPicPr>
          <p:nvPr/>
        </p:nvPicPr>
        <p:blipFill>
          <a:blip r:embed="rId2"/>
          <a:stretch>
            <a:fillRect/>
          </a:stretch>
        </p:blipFill>
        <p:spPr>
          <a:xfrm>
            <a:off x="996482" y="3627620"/>
            <a:ext cx="9195682" cy="2470712"/>
          </a:xfrm>
          <a:prstGeom prst="rect">
            <a:avLst/>
          </a:prstGeom>
        </p:spPr>
      </p:pic>
      <p:sp>
        <p:nvSpPr>
          <p:cNvPr id="2" name="Content Placeholder 1"/>
          <p:cNvSpPr>
            <a:spLocks noGrp="1"/>
          </p:cNvSpPr>
          <p:nvPr>
            <p:ph idx="1"/>
          </p:nvPr>
        </p:nvSpPr>
        <p:spPr>
          <a:xfrm>
            <a:off x="838200" y="1463040"/>
            <a:ext cx="10515600" cy="2344462"/>
          </a:xfrm>
        </p:spPr>
        <p:txBody>
          <a:bodyPr/>
          <a:lstStyle/>
          <a:p>
            <a:r>
              <a:rPr lang="de-DE" altLang="en-US" b="1" dirty="0">
                <a:ea typeface="ＭＳ Ｐゴシック" panose="020B0600070205080204" pitchFamily="34" charset="-128"/>
                <a:cs typeface="Lucida Bright" panose="02040602050505020304" pitchFamily="18" charset="0"/>
              </a:rPr>
              <a:t>Motivation for multiple regression</a:t>
            </a:r>
          </a:p>
          <a:p>
            <a:pPr lvl="1"/>
            <a:r>
              <a:rPr lang="de-DE" altLang="en-US" dirty="0">
                <a:ea typeface="Arial" panose="020B0604020202020204" pitchFamily="34" charset="0"/>
                <a:cs typeface="Lucida Bright" panose="02040602050505020304" pitchFamily="18" charset="0"/>
              </a:rPr>
              <a:t>Incorporate more explanatory factors into the model</a:t>
            </a:r>
          </a:p>
          <a:p>
            <a:pPr lvl="1"/>
            <a:r>
              <a:rPr lang="de-DE" altLang="en-US" dirty="0">
                <a:ea typeface="Arial" panose="020B0604020202020204" pitchFamily="34" charset="0"/>
                <a:cs typeface="Lucida Bright" panose="02040602050505020304" pitchFamily="18" charset="0"/>
              </a:rPr>
              <a:t>Explicitly hold fixed other factors that otherwise would be in </a:t>
            </a:r>
          </a:p>
          <a:p>
            <a:pPr lvl="1"/>
            <a:r>
              <a:rPr lang="de-DE" altLang="en-US" dirty="0">
                <a:ea typeface="Arial" panose="020B0604020202020204" pitchFamily="34" charset="0"/>
                <a:cs typeface="Lucida Bright" panose="02040602050505020304" pitchFamily="18" charset="0"/>
              </a:rPr>
              <a:t>Allow for more flexible functional forms</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Example: Wage equation</a:t>
            </a:r>
          </a:p>
          <a:p>
            <a:endParaRPr lang="en-US" dirty="0"/>
          </a:p>
        </p:txBody>
      </p:sp>
      <p:sp>
        <p:nvSpPr>
          <p:cNvPr id="4" name="Title 3"/>
          <p:cNvSpPr>
            <a:spLocks noGrp="1"/>
          </p:cNvSpPr>
          <p:nvPr>
            <p:ph type="title"/>
          </p:nvPr>
        </p:nvSpPr>
        <p:spPr/>
        <p:txBody>
          <a:bodyPr/>
          <a:lstStyle/>
          <a:p>
            <a:r>
              <a:rPr lang="de-DE" altLang="en-US" dirty="0"/>
              <a:t>Multiple Regression Analysis: Estimation </a:t>
            </a:r>
            <a:r>
              <a:rPr lang="de-DE" altLang="en-US" sz="1600" dirty="0"/>
              <a:t>(2 of 37)</a:t>
            </a:r>
            <a:endParaRPr lang="en-US" dirty="0"/>
          </a:p>
        </p:txBody>
      </p:sp>
    </p:spTree>
    <p:extLst>
      <p:ext uri="{BB962C8B-B14F-4D97-AF65-F5344CB8AC3E}">
        <p14:creationId xmlns:p14="http://schemas.microsoft.com/office/powerpoint/2010/main" val="1223151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CDFA95-2BD1-49D6-8B27-D6FDDE7A94F4}"/>
              </a:ext>
            </a:extLst>
          </p:cNvPr>
          <p:cNvSpPr>
            <a:spLocks noGrp="1"/>
          </p:cNvSpPr>
          <p:nvPr>
            <p:ph type="sldNum" sz="quarter" idx="12"/>
          </p:nvPr>
        </p:nvSpPr>
        <p:spPr/>
        <p:txBody>
          <a:bodyPr/>
          <a:lstStyle/>
          <a:p>
            <a:fld id="{949EBC64-41CB-41B8-B6DF-9B1367312BD4}" type="slidenum">
              <a:rPr lang="en-US" smtClean="0"/>
              <a:t>30</a:t>
            </a:fld>
            <a:endParaRPr lang="en-US" dirty="0"/>
          </a:p>
        </p:txBody>
      </p:sp>
      <p:sp>
        <p:nvSpPr>
          <p:cNvPr id="4" name="Content Placeholder 3">
            <a:extLst>
              <a:ext uri="{FF2B5EF4-FFF2-40B4-BE49-F238E27FC236}">
                <a16:creationId xmlns:a16="http://schemas.microsoft.com/office/drawing/2014/main" id="{F8EF70B7-9B87-4104-81D7-8BCF1BD8EF8C}"/>
              </a:ext>
            </a:extLst>
          </p:cNvPr>
          <p:cNvSpPr>
            <a:spLocks noGrp="1"/>
          </p:cNvSpPr>
          <p:nvPr>
            <p:ph sz="half" idx="2"/>
          </p:nvPr>
        </p:nvSpPr>
        <p:spPr>
          <a:xfrm>
            <a:off x="838200" y="5011829"/>
            <a:ext cx="10515600" cy="1080083"/>
          </a:xfrm>
        </p:spPr>
        <p:txBody>
          <a:bodyPr/>
          <a:lstStyle/>
          <a:p>
            <a:r>
              <a:rPr lang="de-DE" altLang="en-US" dirty="0">
                <a:ea typeface="Arial" panose="020B0604020202020204" pitchFamily="34" charset="0"/>
                <a:cs typeface="Lucida Bright" panose="02040602050505020304" pitchFamily="18" charset="0"/>
              </a:rPr>
              <a:t>It might be the case that the likely omitted variable bias in the misspecified model 2 is overcompensated by a smaller variance.</a:t>
            </a:r>
            <a:endParaRPr lang="en-US" dirty="0"/>
          </a:p>
        </p:txBody>
      </p:sp>
      <p:pic>
        <p:nvPicPr>
          <p:cNvPr id="8" name="Picture 7" descr="Three equations. The first represents the population model in which y is equal to beta sub zero plus beta sub one times x sub one plus beta sub two times x sub two plus u. The second equation is the correct estimated model in which y hat is equal to beta hat sub zero plus beta hat sub one times x sub one plus beta hat sub two times x sub two. The third equation omits x sub two and is y tilde equal to beta tilde sub zero plus beta tilde sub one times x sub one. While the third equation has an omitted variable bias, it is possible that this model is preferred if the bias is small relative to the reduction in estimate variance due to dropping x sub two.">
            <a:extLst>
              <a:ext uri="{FF2B5EF4-FFF2-40B4-BE49-F238E27FC236}">
                <a16:creationId xmlns:a16="http://schemas.microsoft.com/office/drawing/2014/main" id="{3B6B0529-7917-4DEB-B438-73C552589915}"/>
              </a:ext>
            </a:extLst>
          </p:cNvPr>
          <p:cNvPicPr>
            <a:picLocks noChangeAspect="1"/>
          </p:cNvPicPr>
          <p:nvPr/>
        </p:nvPicPr>
        <p:blipFill>
          <a:blip r:embed="rId2"/>
          <a:stretch>
            <a:fillRect/>
          </a:stretch>
        </p:blipFill>
        <p:spPr>
          <a:xfrm>
            <a:off x="1787055" y="2662437"/>
            <a:ext cx="7035642" cy="2199492"/>
          </a:xfrm>
          <a:prstGeom prst="rect">
            <a:avLst/>
          </a:prstGeom>
        </p:spPr>
      </p:pic>
      <p:sp>
        <p:nvSpPr>
          <p:cNvPr id="3" name="Content Placeholder 2">
            <a:extLst>
              <a:ext uri="{FF2B5EF4-FFF2-40B4-BE49-F238E27FC236}">
                <a16:creationId xmlns:a16="http://schemas.microsoft.com/office/drawing/2014/main" id="{2E7FF99D-F947-4997-B229-22235E23D462}"/>
              </a:ext>
            </a:extLst>
          </p:cNvPr>
          <p:cNvSpPr>
            <a:spLocks noGrp="1"/>
          </p:cNvSpPr>
          <p:nvPr>
            <p:ph sz="half" idx="1"/>
          </p:nvPr>
        </p:nvSpPr>
        <p:spPr/>
        <p:txBody>
          <a:bodyPr/>
          <a:lstStyle/>
          <a:p>
            <a:r>
              <a:rPr lang="de-DE" altLang="en-US" dirty="0">
                <a:ea typeface="ＭＳ Ｐゴシック" panose="020B0600070205080204" pitchFamily="34" charset="-128"/>
                <a:cs typeface="Lucida Bright" panose="02040602050505020304" pitchFamily="18" charset="0"/>
              </a:rPr>
              <a:t>Variances in misspecified models</a:t>
            </a:r>
          </a:p>
          <a:p>
            <a:pPr lvl="1"/>
            <a:r>
              <a:rPr lang="de-DE" altLang="en-US" dirty="0">
                <a:ea typeface="Arial" panose="020B0604020202020204" pitchFamily="34" charset="0"/>
                <a:cs typeface="Lucida Bright" panose="02040602050505020304" pitchFamily="18" charset="0"/>
              </a:rPr>
              <a:t>The choice of whether to include a particular variable in a regression can be made by analyzing the tradeoff between bias and variance.</a:t>
            </a:r>
            <a:endParaRPr lang="en-US" dirty="0"/>
          </a:p>
        </p:txBody>
      </p:sp>
      <p:sp>
        <p:nvSpPr>
          <p:cNvPr id="2" name="Title 1">
            <a:extLst>
              <a:ext uri="{FF2B5EF4-FFF2-40B4-BE49-F238E27FC236}">
                <a16:creationId xmlns:a16="http://schemas.microsoft.com/office/drawing/2014/main" id="{FF9F37A7-7244-4B15-A566-A2CA7F5AE1CD}"/>
              </a:ext>
            </a:extLst>
          </p:cNvPr>
          <p:cNvSpPr>
            <a:spLocks noGrp="1"/>
          </p:cNvSpPr>
          <p:nvPr>
            <p:ph type="title"/>
          </p:nvPr>
        </p:nvSpPr>
        <p:spPr/>
        <p:txBody>
          <a:bodyPr/>
          <a:lstStyle/>
          <a:p>
            <a:r>
              <a:rPr lang="de-DE" altLang="en-US" dirty="0"/>
              <a:t>Multiple Regression Analysis: Estimation </a:t>
            </a:r>
            <a:r>
              <a:rPr lang="de-DE" altLang="en-US" sz="1600" dirty="0"/>
              <a:t>(29 of 37)</a:t>
            </a:r>
            <a:endParaRPr lang="en-US" dirty="0"/>
          </a:p>
        </p:txBody>
      </p:sp>
    </p:spTree>
    <p:extLst>
      <p:ext uri="{BB962C8B-B14F-4D97-AF65-F5344CB8AC3E}">
        <p14:creationId xmlns:p14="http://schemas.microsoft.com/office/powerpoint/2010/main" val="3742918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5BDD8C-01A9-4321-BA0C-3780F2DC2683}"/>
              </a:ext>
            </a:extLst>
          </p:cNvPr>
          <p:cNvSpPr>
            <a:spLocks noGrp="1"/>
          </p:cNvSpPr>
          <p:nvPr>
            <p:ph type="sldNum" sz="quarter" idx="12"/>
          </p:nvPr>
        </p:nvSpPr>
        <p:spPr/>
        <p:txBody>
          <a:bodyPr/>
          <a:lstStyle/>
          <a:p>
            <a:fld id="{949EBC64-41CB-41B8-B6DF-9B1367312BD4}" type="slidenum">
              <a:rPr lang="en-US" smtClean="0"/>
              <a:t>31</a:t>
            </a:fld>
            <a:endParaRPr lang="en-US" dirty="0"/>
          </a:p>
        </p:txBody>
      </p:sp>
      <p:pic>
        <p:nvPicPr>
          <p:cNvPr id="9" name="Picture 8" descr="A condition in which omitting x sub two will still yield biased estimates. In this case, beta sub two is not equal to zero and therefore dropping x sub two will cause our estimate of beta sub one to be biased. This needs to be balanced against the reduction in variance from dropping x sub two.">
            <a:extLst>
              <a:ext uri="{FF2B5EF4-FFF2-40B4-BE49-F238E27FC236}">
                <a16:creationId xmlns:a16="http://schemas.microsoft.com/office/drawing/2014/main" id="{328B26E6-FEC4-4BA4-996C-05060127F220}"/>
              </a:ext>
            </a:extLst>
          </p:cNvPr>
          <p:cNvPicPr>
            <a:picLocks noChangeAspect="1"/>
          </p:cNvPicPr>
          <p:nvPr/>
        </p:nvPicPr>
        <p:blipFill>
          <a:blip r:embed="rId2"/>
          <a:stretch>
            <a:fillRect/>
          </a:stretch>
        </p:blipFill>
        <p:spPr>
          <a:xfrm>
            <a:off x="1193146" y="4900314"/>
            <a:ext cx="7888908" cy="908383"/>
          </a:xfrm>
          <a:prstGeom prst="rect">
            <a:avLst/>
          </a:prstGeom>
        </p:spPr>
      </p:pic>
      <p:sp>
        <p:nvSpPr>
          <p:cNvPr id="5" name="Content Placeholder 4">
            <a:extLst>
              <a:ext uri="{FF2B5EF4-FFF2-40B4-BE49-F238E27FC236}">
                <a16:creationId xmlns:a16="http://schemas.microsoft.com/office/drawing/2014/main" id="{7D30BDEF-CEB0-440F-8030-5E4844402BFF}"/>
              </a:ext>
            </a:extLst>
          </p:cNvPr>
          <p:cNvSpPr>
            <a:spLocks noGrp="1"/>
          </p:cNvSpPr>
          <p:nvPr>
            <p:ph sz="quarter" idx="13"/>
          </p:nvPr>
        </p:nvSpPr>
        <p:spPr>
          <a:xfrm>
            <a:off x="838200" y="4551998"/>
            <a:ext cx="10515600" cy="552653"/>
          </a:xfrm>
        </p:spPr>
        <p:txBody>
          <a:bodyPr/>
          <a:lstStyle/>
          <a:p>
            <a:r>
              <a:rPr lang="en-US" dirty="0"/>
              <a:t>Case 2:</a:t>
            </a:r>
          </a:p>
        </p:txBody>
      </p:sp>
      <p:pic>
        <p:nvPicPr>
          <p:cNvPr id="8" name="Picture 7" descr="A condition in which the model omitting x sub two is preferred. The effect of x sub two on y is beta sub two and equal to zero in this case. This means that x sub two is an irrelevant regressor and excluding this variable will not bias our estimates. However, including this variable will cause the variance of our estimates to increase (either through R squared sub one being greater than zero or because of the loss of degrees of freedom.)">
            <a:extLst>
              <a:ext uri="{FF2B5EF4-FFF2-40B4-BE49-F238E27FC236}">
                <a16:creationId xmlns:a16="http://schemas.microsoft.com/office/drawing/2014/main" id="{20F1A58F-C97C-469B-B878-097AE0691AA1}"/>
              </a:ext>
            </a:extLst>
          </p:cNvPr>
          <p:cNvPicPr>
            <a:picLocks noChangeAspect="1"/>
          </p:cNvPicPr>
          <p:nvPr/>
        </p:nvPicPr>
        <p:blipFill>
          <a:blip r:embed="rId3"/>
          <a:stretch>
            <a:fillRect/>
          </a:stretch>
        </p:blipFill>
        <p:spPr>
          <a:xfrm>
            <a:off x="1193146" y="3476095"/>
            <a:ext cx="6858594" cy="908383"/>
          </a:xfrm>
          <a:prstGeom prst="rect">
            <a:avLst/>
          </a:prstGeom>
        </p:spPr>
      </p:pic>
      <p:sp>
        <p:nvSpPr>
          <p:cNvPr id="4" name="Content Placeholder 3">
            <a:extLst>
              <a:ext uri="{FF2B5EF4-FFF2-40B4-BE49-F238E27FC236}">
                <a16:creationId xmlns:a16="http://schemas.microsoft.com/office/drawing/2014/main" id="{41655A44-AEEC-472C-8DD1-F6BCF7A1C85D}"/>
              </a:ext>
            </a:extLst>
          </p:cNvPr>
          <p:cNvSpPr>
            <a:spLocks noGrp="1"/>
          </p:cNvSpPr>
          <p:nvPr>
            <p:ph sz="half" idx="2"/>
          </p:nvPr>
        </p:nvSpPr>
        <p:spPr>
          <a:xfrm>
            <a:off x="838200" y="3295299"/>
            <a:ext cx="10515600" cy="552653"/>
          </a:xfrm>
        </p:spPr>
        <p:txBody>
          <a:bodyPr/>
          <a:lstStyle/>
          <a:p>
            <a:r>
              <a:rPr lang="en-US" dirty="0"/>
              <a:t>Case 1:</a:t>
            </a:r>
          </a:p>
        </p:txBody>
      </p:sp>
      <p:pic>
        <p:nvPicPr>
          <p:cNvPr id="7" name="Picture 6" descr="Two variance expressions. The variance of beta hat sub one from the full model is equal to sigma squared divided by SST sub one times one minus R squared sub one. The variance of beta tilde sub one from the model where x sub two has been omitted is sigma squared divided by SST sub one. ">
            <a:extLst>
              <a:ext uri="{FF2B5EF4-FFF2-40B4-BE49-F238E27FC236}">
                <a16:creationId xmlns:a16="http://schemas.microsoft.com/office/drawing/2014/main" id="{219788F5-5A50-4025-91EB-1348586C9935}"/>
              </a:ext>
            </a:extLst>
          </p:cNvPr>
          <p:cNvPicPr>
            <a:picLocks noChangeAspect="1"/>
          </p:cNvPicPr>
          <p:nvPr/>
        </p:nvPicPr>
        <p:blipFill>
          <a:blip r:embed="rId4"/>
          <a:stretch>
            <a:fillRect/>
          </a:stretch>
        </p:blipFill>
        <p:spPr>
          <a:xfrm>
            <a:off x="1193146" y="1984288"/>
            <a:ext cx="7407282" cy="1097375"/>
          </a:xfrm>
          <a:prstGeom prst="rect">
            <a:avLst/>
          </a:prstGeom>
        </p:spPr>
      </p:pic>
      <p:sp>
        <p:nvSpPr>
          <p:cNvPr id="3" name="Content Placeholder 2">
            <a:extLst>
              <a:ext uri="{FF2B5EF4-FFF2-40B4-BE49-F238E27FC236}">
                <a16:creationId xmlns:a16="http://schemas.microsoft.com/office/drawing/2014/main" id="{1FBBCEE0-3F6F-42AE-AD0A-DD1B1C013AA3}"/>
              </a:ext>
            </a:extLst>
          </p:cNvPr>
          <p:cNvSpPr>
            <a:spLocks noGrp="1"/>
          </p:cNvSpPr>
          <p:nvPr>
            <p:ph sz="half" idx="1"/>
          </p:nvPr>
        </p:nvSpPr>
        <p:spPr>
          <a:xfrm>
            <a:off x="838200" y="1456029"/>
            <a:ext cx="10515600" cy="552653"/>
          </a:xfrm>
        </p:spPr>
        <p:txBody>
          <a:bodyPr/>
          <a:lstStyle/>
          <a:p>
            <a:r>
              <a:rPr lang="de-DE" altLang="en-US" b="1" dirty="0">
                <a:ea typeface="ＭＳ Ｐゴシック" panose="020B0600070205080204" pitchFamily="34" charset="-128"/>
                <a:cs typeface="Lucida Bright" panose="02040602050505020304" pitchFamily="18" charset="0"/>
              </a:rPr>
              <a:t>Variances in misspecified models (cont.)</a:t>
            </a:r>
            <a:endParaRPr lang="en-US" b="1" dirty="0"/>
          </a:p>
        </p:txBody>
      </p:sp>
      <p:sp>
        <p:nvSpPr>
          <p:cNvPr id="2" name="Title 1">
            <a:extLst>
              <a:ext uri="{FF2B5EF4-FFF2-40B4-BE49-F238E27FC236}">
                <a16:creationId xmlns:a16="http://schemas.microsoft.com/office/drawing/2014/main" id="{9DE1F97E-1957-40CB-93A8-1301743B28D7}"/>
              </a:ext>
            </a:extLst>
          </p:cNvPr>
          <p:cNvSpPr>
            <a:spLocks noGrp="1"/>
          </p:cNvSpPr>
          <p:nvPr>
            <p:ph type="title"/>
          </p:nvPr>
        </p:nvSpPr>
        <p:spPr/>
        <p:txBody>
          <a:bodyPr/>
          <a:lstStyle/>
          <a:p>
            <a:r>
              <a:rPr lang="de-DE" altLang="en-US" dirty="0"/>
              <a:t>Multiple Regression Analysis: Estimation </a:t>
            </a:r>
            <a:r>
              <a:rPr lang="de-DE" altLang="en-US" sz="1600" dirty="0"/>
              <a:t>(30 of 37)</a:t>
            </a:r>
            <a:endParaRPr lang="en-US" dirty="0"/>
          </a:p>
        </p:txBody>
      </p:sp>
    </p:spTree>
    <p:extLst>
      <p:ext uri="{BB962C8B-B14F-4D97-AF65-F5344CB8AC3E}">
        <p14:creationId xmlns:p14="http://schemas.microsoft.com/office/powerpoint/2010/main" val="1209661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5BDD8C-01A9-4321-BA0C-3780F2DC2683}"/>
              </a:ext>
            </a:extLst>
          </p:cNvPr>
          <p:cNvSpPr>
            <a:spLocks noGrp="1"/>
          </p:cNvSpPr>
          <p:nvPr>
            <p:ph type="sldNum" sz="quarter" idx="12"/>
          </p:nvPr>
        </p:nvSpPr>
        <p:spPr/>
        <p:txBody>
          <a:bodyPr/>
          <a:lstStyle/>
          <a:p>
            <a:fld id="{949EBC64-41CB-41B8-B6DF-9B1367312BD4}" type="slidenum">
              <a:rPr lang="en-US" smtClean="0"/>
              <a:t>32</a:t>
            </a:fld>
            <a:endParaRPr lang="en-US" dirty="0"/>
          </a:p>
        </p:txBody>
      </p:sp>
      <p:pic>
        <p:nvPicPr>
          <p:cNvPr id="11" name="Picture 10" descr="An expression of Theorem 3.3. When MLR.1 through MLR.5 hold, then the expected value of sigma hat squared is equal to sigma squared.">
            <a:extLst>
              <a:ext uri="{FF2B5EF4-FFF2-40B4-BE49-F238E27FC236}">
                <a16:creationId xmlns:a16="http://schemas.microsoft.com/office/drawing/2014/main" id="{16C09EA8-9EA9-4CAF-92ED-4027B81209CB}"/>
              </a:ext>
            </a:extLst>
          </p:cNvPr>
          <p:cNvPicPr>
            <a:picLocks noChangeAspect="1"/>
          </p:cNvPicPr>
          <p:nvPr/>
        </p:nvPicPr>
        <p:blipFill>
          <a:blip r:embed="rId2"/>
          <a:stretch>
            <a:fillRect/>
          </a:stretch>
        </p:blipFill>
        <p:spPr>
          <a:xfrm>
            <a:off x="1325886" y="5385470"/>
            <a:ext cx="5297716" cy="351307"/>
          </a:xfrm>
          <a:prstGeom prst="rect">
            <a:avLst/>
          </a:prstGeom>
        </p:spPr>
      </p:pic>
      <p:sp>
        <p:nvSpPr>
          <p:cNvPr id="5" name="Content Placeholder 4">
            <a:extLst>
              <a:ext uri="{FF2B5EF4-FFF2-40B4-BE49-F238E27FC236}">
                <a16:creationId xmlns:a16="http://schemas.microsoft.com/office/drawing/2014/main" id="{7D30BDEF-CEB0-440F-8030-5E4844402BFF}"/>
              </a:ext>
            </a:extLst>
          </p:cNvPr>
          <p:cNvSpPr>
            <a:spLocks noGrp="1"/>
          </p:cNvSpPr>
          <p:nvPr>
            <p:ph sz="quarter" idx="13"/>
          </p:nvPr>
        </p:nvSpPr>
        <p:spPr>
          <a:xfrm>
            <a:off x="838200" y="4776848"/>
            <a:ext cx="10515600" cy="552653"/>
          </a:xfrm>
        </p:spPr>
        <p:txBody>
          <a:bodyPr/>
          <a:lstStyle/>
          <a:p>
            <a:r>
              <a:rPr lang="de-DE" altLang="en-US" b="1" dirty="0">
                <a:ea typeface="ＭＳ Ｐゴシック" panose="020B0600070205080204" pitchFamily="34" charset="-128"/>
                <a:cs typeface="Lucida Bright" panose="02040602050505020304" pitchFamily="18" charset="0"/>
              </a:rPr>
              <a:t>Theorem 3.3 (Unbiased estimator of the error variance)</a:t>
            </a:r>
            <a:endParaRPr lang="en-US" b="1" dirty="0"/>
          </a:p>
        </p:txBody>
      </p:sp>
      <p:sp>
        <p:nvSpPr>
          <p:cNvPr id="4" name="Content Placeholder 3">
            <a:extLst>
              <a:ext uri="{FF2B5EF4-FFF2-40B4-BE49-F238E27FC236}">
                <a16:creationId xmlns:a16="http://schemas.microsoft.com/office/drawing/2014/main" id="{41655A44-AEEC-472C-8DD1-F6BCF7A1C85D}"/>
              </a:ext>
            </a:extLst>
          </p:cNvPr>
          <p:cNvSpPr>
            <a:spLocks noGrp="1"/>
          </p:cNvSpPr>
          <p:nvPr>
            <p:ph sz="half" idx="2"/>
          </p:nvPr>
        </p:nvSpPr>
        <p:spPr>
          <a:xfrm>
            <a:off x="838200" y="3165827"/>
            <a:ext cx="10515600" cy="1496628"/>
          </a:xfrm>
        </p:spPr>
        <p:txBody>
          <a:bodyPr/>
          <a:lstStyle/>
          <a:p>
            <a:pPr>
              <a:defRPr/>
            </a:pPr>
            <a:r>
              <a:rPr lang="de-DE" sz="2000" dirty="0"/>
              <a:t>An unbiased estimate of the error variance can be obtained by substracting the number of estimated regression coefficients from the number of observations. The number of observations minus the number of estimated parameters is also called the </a:t>
            </a:r>
            <a:r>
              <a:rPr lang="de-DE" sz="2000" u="sng" dirty="0"/>
              <a:t>degrees of freedom</a:t>
            </a:r>
            <a:r>
              <a:rPr lang="de-DE" sz="2000" dirty="0"/>
              <a:t>. The n estimated squared residuals in the sum are not completely independent but related through the k+1 equations that define the first order conditions of the minimization problem.</a:t>
            </a:r>
            <a:endParaRPr lang="en-US" sz="2000" dirty="0"/>
          </a:p>
        </p:txBody>
      </p:sp>
      <p:pic>
        <p:nvPicPr>
          <p:cNvPr id="10" name="Picture 9" descr="An equation for estimating the error variance. sigma hat squared is equal to the sum from i equal to one through n of u hat i squared divided by n minus k minus one.">
            <a:extLst>
              <a:ext uri="{FF2B5EF4-FFF2-40B4-BE49-F238E27FC236}">
                <a16:creationId xmlns:a16="http://schemas.microsoft.com/office/drawing/2014/main" id="{C7D70D89-DD50-4EA1-B1E5-26A8296FF0CB}"/>
              </a:ext>
            </a:extLst>
          </p:cNvPr>
          <p:cNvPicPr>
            <a:picLocks noChangeAspect="1"/>
          </p:cNvPicPr>
          <p:nvPr/>
        </p:nvPicPr>
        <p:blipFill>
          <a:blip r:embed="rId3"/>
          <a:stretch>
            <a:fillRect/>
          </a:stretch>
        </p:blipFill>
        <p:spPr>
          <a:xfrm>
            <a:off x="1325886" y="1963711"/>
            <a:ext cx="3808172" cy="906373"/>
          </a:xfrm>
          <a:prstGeom prst="rect">
            <a:avLst/>
          </a:prstGeom>
        </p:spPr>
      </p:pic>
      <p:sp>
        <p:nvSpPr>
          <p:cNvPr id="3" name="Content Placeholder 2">
            <a:extLst>
              <a:ext uri="{FF2B5EF4-FFF2-40B4-BE49-F238E27FC236}">
                <a16:creationId xmlns:a16="http://schemas.microsoft.com/office/drawing/2014/main" id="{1FBBCEE0-3F6F-42AE-AD0A-DD1B1C013AA3}"/>
              </a:ext>
            </a:extLst>
          </p:cNvPr>
          <p:cNvSpPr>
            <a:spLocks noGrp="1"/>
          </p:cNvSpPr>
          <p:nvPr>
            <p:ph sz="half" idx="1"/>
          </p:nvPr>
        </p:nvSpPr>
        <p:spPr>
          <a:xfrm>
            <a:off x="838200" y="1456029"/>
            <a:ext cx="10515600" cy="552653"/>
          </a:xfrm>
        </p:spPr>
        <p:txBody>
          <a:bodyPr/>
          <a:lstStyle/>
          <a:p>
            <a:r>
              <a:rPr lang="de-DE" altLang="en-US" b="1" dirty="0">
                <a:ea typeface="ＭＳ Ｐゴシック" panose="020B0600070205080204" pitchFamily="34" charset="-128"/>
                <a:cs typeface="Lucida Bright" panose="02040602050505020304" pitchFamily="18" charset="0"/>
              </a:rPr>
              <a:t>Estimating the error variance</a:t>
            </a:r>
            <a:endParaRPr lang="en-US" b="1" dirty="0"/>
          </a:p>
        </p:txBody>
      </p:sp>
      <p:sp>
        <p:nvSpPr>
          <p:cNvPr id="2" name="Title 1">
            <a:extLst>
              <a:ext uri="{FF2B5EF4-FFF2-40B4-BE49-F238E27FC236}">
                <a16:creationId xmlns:a16="http://schemas.microsoft.com/office/drawing/2014/main" id="{9DE1F97E-1957-40CB-93A8-1301743B28D7}"/>
              </a:ext>
            </a:extLst>
          </p:cNvPr>
          <p:cNvSpPr>
            <a:spLocks noGrp="1"/>
          </p:cNvSpPr>
          <p:nvPr>
            <p:ph type="title"/>
          </p:nvPr>
        </p:nvSpPr>
        <p:spPr/>
        <p:txBody>
          <a:bodyPr/>
          <a:lstStyle/>
          <a:p>
            <a:r>
              <a:rPr lang="de-DE" altLang="en-US" dirty="0"/>
              <a:t>Multiple Regression Analysis: Estimation </a:t>
            </a:r>
            <a:r>
              <a:rPr lang="de-DE" altLang="en-US" sz="1600" dirty="0"/>
              <a:t>(31 of 37)</a:t>
            </a:r>
            <a:endParaRPr lang="en-US" dirty="0"/>
          </a:p>
        </p:txBody>
      </p:sp>
    </p:spTree>
    <p:extLst>
      <p:ext uri="{BB962C8B-B14F-4D97-AF65-F5344CB8AC3E}">
        <p14:creationId xmlns:p14="http://schemas.microsoft.com/office/powerpoint/2010/main" val="2322184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35F73E4-32B7-4BDA-A9E8-5E14046E8537}"/>
              </a:ext>
            </a:extLst>
          </p:cNvPr>
          <p:cNvSpPr>
            <a:spLocks noGrp="1"/>
          </p:cNvSpPr>
          <p:nvPr>
            <p:ph type="sldNum" sz="quarter" idx="12"/>
          </p:nvPr>
        </p:nvSpPr>
        <p:spPr/>
        <p:txBody>
          <a:bodyPr/>
          <a:lstStyle/>
          <a:p>
            <a:fld id="{949EBC64-41CB-41B8-B6DF-9B1367312BD4}" type="slidenum">
              <a:rPr lang="en-US" smtClean="0"/>
              <a:t>33</a:t>
            </a:fld>
            <a:endParaRPr lang="en-US" dirty="0"/>
          </a:p>
        </p:txBody>
      </p:sp>
      <p:sp>
        <p:nvSpPr>
          <p:cNvPr id="4" name="Content Placeholder 3">
            <a:extLst>
              <a:ext uri="{FF2B5EF4-FFF2-40B4-BE49-F238E27FC236}">
                <a16:creationId xmlns:a16="http://schemas.microsoft.com/office/drawing/2014/main" id="{C22ECAB8-F82D-4CE3-A310-85E19EF06EA9}"/>
              </a:ext>
            </a:extLst>
          </p:cNvPr>
          <p:cNvSpPr>
            <a:spLocks noGrp="1"/>
          </p:cNvSpPr>
          <p:nvPr>
            <p:ph sz="half" idx="2"/>
          </p:nvPr>
        </p:nvSpPr>
        <p:spPr>
          <a:xfrm>
            <a:off x="838200" y="5049152"/>
            <a:ext cx="10515600" cy="961904"/>
          </a:xfrm>
        </p:spPr>
        <p:txBody>
          <a:bodyPr/>
          <a:lstStyle/>
          <a:p>
            <a:r>
              <a:rPr lang="de-DE" altLang="en-US" dirty="0">
                <a:ea typeface="ＭＳ Ｐゴシック" panose="020B0600070205080204" pitchFamily="34" charset="-128"/>
                <a:cs typeface="Lucida Bright" panose="02040602050505020304" pitchFamily="18" charset="0"/>
              </a:rPr>
              <a:t>Note that these formulas are only valid under assumptions   MLR.1-MLR.5 (in particular, there has to be homoskedasticity)</a:t>
            </a:r>
            <a:endParaRPr lang="en-US" dirty="0"/>
          </a:p>
        </p:txBody>
      </p:sp>
      <p:pic>
        <p:nvPicPr>
          <p:cNvPr id="9" name="Picture 8" descr="An equation for the estimated sampling variation of the estimated beta sub j. se of beta hat sub j is equal to the square root of the variance of beta hat sub j. This equals the square root of sigma hat squared divided by SST sub j times one minus R squared sub j. The key difference here is that we substitute sigma hat squared in for sigma squared.">
            <a:extLst>
              <a:ext uri="{FF2B5EF4-FFF2-40B4-BE49-F238E27FC236}">
                <a16:creationId xmlns:a16="http://schemas.microsoft.com/office/drawing/2014/main" id="{43FE504D-BB83-41B6-B55D-23D5B215FC7F}"/>
              </a:ext>
            </a:extLst>
          </p:cNvPr>
          <p:cNvPicPr>
            <a:picLocks noChangeAspect="1"/>
          </p:cNvPicPr>
          <p:nvPr/>
        </p:nvPicPr>
        <p:blipFill>
          <a:blip r:embed="rId2"/>
          <a:stretch>
            <a:fillRect/>
          </a:stretch>
        </p:blipFill>
        <p:spPr>
          <a:xfrm>
            <a:off x="983317" y="3263428"/>
            <a:ext cx="8831674" cy="1641093"/>
          </a:xfrm>
          <a:prstGeom prst="rect">
            <a:avLst/>
          </a:prstGeom>
        </p:spPr>
      </p:pic>
      <p:pic>
        <p:nvPicPr>
          <p:cNvPr id="8" name="Picture 7" descr="An equation for the true sampling variation of the estimated beta sub j. sd of beta hat sub j is equal to the square root of the variance of beta hat sub j. This equals the square root of sigma squared divided by SST sub j times one minus R squared sub j.">
            <a:extLst>
              <a:ext uri="{FF2B5EF4-FFF2-40B4-BE49-F238E27FC236}">
                <a16:creationId xmlns:a16="http://schemas.microsoft.com/office/drawing/2014/main" id="{7C000A55-1DB8-4713-B4A7-EC8F36092FA9}"/>
              </a:ext>
            </a:extLst>
          </p:cNvPr>
          <p:cNvPicPr>
            <a:picLocks noChangeAspect="1"/>
          </p:cNvPicPr>
          <p:nvPr/>
        </p:nvPicPr>
        <p:blipFill>
          <a:blip r:embed="rId3"/>
          <a:stretch>
            <a:fillRect/>
          </a:stretch>
        </p:blipFill>
        <p:spPr>
          <a:xfrm>
            <a:off x="983317" y="2068643"/>
            <a:ext cx="9169975" cy="705383"/>
          </a:xfrm>
          <a:prstGeom prst="rect">
            <a:avLst/>
          </a:prstGeom>
        </p:spPr>
      </p:pic>
      <p:sp>
        <p:nvSpPr>
          <p:cNvPr id="3" name="Content Placeholder 2">
            <a:extLst>
              <a:ext uri="{FF2B5EF4-FFF2-40B4-BE49-F238E27FC236}">
                <a16:creationId xmlns:a16="http://schemas.microsoft.com/office/drawing/2014/main" id="{4B088F3F-E1B3-44F2-B2A2-B0DCDDCE7DB3}"/>
              </a:ext>
            </a:extLst>
          </p:cNvPr>
          <p:cNvSpPr>
            <a:spLocks noGrp="1"/>
          </p:cNvSpPr>
          <p:nvPr>
            <p:ph sz="half" idx="1"/>
          </p:nvPr>
        </p:nvSpPr>
        <p:spPr>
          <a:xfrm>
            <a:off x="838200" y="1456029"/>
            <a:ext cx="10515600" cy="612614"/>
          </a:xfrm>
        </p:spPr>
        <p:txBody>
          <a:bodyPr/>
          <a:lstStyle/>
          <a:p>
            <a:r>
              <a:rPr lang="de-DE" altLang="en-US" b="1" dirty="0">
                <a:ea typeface="ＭＳ Ｐゴシック" panose="020B0600070205080204" pitchFamily="34" charset="-128"/>
                <a:cs typeface="Lucida Bright" panose="02040602050505020304" pitchFamily="18" charset="0"/>
              </a:rPr>
              <a:t>Estimation of the sampling variances of the OLS estimators</a:t>
            </a:r>
            <a:endParaRPr lang="en-US" b="1" dirty="0"/>
          </a:p>
        </p:txBody>
      </p:sp>
      <p:sp>
        <p:nvSpPr>
          <p:cNvPr id="2" name="Title 1">
            <a:extLst>
              <a:ext uri="{FF2B5EF4-FFF2-40B4-BE49-F238E27FC236}">
                <a16:creationId xmlns:a16="http://schemas.microsoft.com/office/drawing/2014/main" id="{2071E070-2EFB-4B8B-9573-BA6C1F7E9D78}"/>
              </a:ext>
            </a:extLst>
          </p:cNvPr>
          <p:cNvSpPr>
            <a:spLocks noGrp="1"/>
          </p:cNvSpPr>
          <p:nvPr>
            <p:ph type="title"/>
          </p:nvPr>
        </p:nvSpPr>
        <p:spPr/>
        <p:txBody>
          <a:bodyPr/>
          <a:lstStyle/>
          <a:p>
            <a:r>
              <a:rPr lang="de-DE" altLang="en-US" dirty="0"/>
              <a:t>Multiple Regression Analysis: Estimation </a:t>
            </a:r>
            <a:r>
              <a:rPr lang="de-DE" altLang="en-US" sz="1600" dirty="0"/>
              <a:t>(32 of 37)</a:t>
            </a:r>
            <a:endParaRPr lang="en-US" dirty="0"/>
          </a:p>
        </p:txBody>
      </p:sp>
    </p:spTree>
    <p:extLst>
      <p:ext uri="{BB962C8B-B14F-4D97-AF65-F5344CB8AC3E}">
        <p14:creationId xmlns:p14="http://schemas.microsoft.com/office/powerpoint/2010/main" val="1353739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5A9174-950F-4169-868D-3F49E39AEDE0}"/>
              </a:ext>
            </a:extLst>
          </p:cNvPr>
          <p:cNvSpPr>
            <a:spLocks noGrp="1"/>
          </p:cNvSpPr>
          <p:nvPr>
            <p:ph type="sldNum" sz="quarter" idx="12"/>
          </p:nvPr>
        </p:nvSpPr>
        <p:spPr/>
        <p:txBody>
          <a:bodyPr/>
          <a:lstStyle/>
          <a:p>
            <a:fld id="{949EBC64-41CB-41B8-B6DF-9B1367312BD4}" type="slidenum">
              <a:rPr lang="en-US" smtClean="0"/>
              <a:t>34</a:t>
            </a:fld>
            <a:endParaRPr lang="en-US" dirty="0"/>
          </a:p>
        </p:txBody>
      </p:sp>
      <p:pic>
        <p:nvPicPr>
          <p:cNvPr id="6" name="Picture 5" descr="An equation in which beta tilde sub j is equal to the sum from i equal to one through n of w sub i j times y sub i. The weight w sub i j may be an arbitrary function of the sample values of all the explanatory variables. The OLS estimator can be shown to follow this form.">
            <a:extLst>
              <a:ext uri="{FF2B5EF4-FFF2-40B4-BE49-F238E27FC236}">
                <a16:creationId xmlns:a16="http://schemas.microsoft.com/office/drawing/2014/main" id="{F7F0A804-0D65-4213-A9A8-D427B43AA3FC}"/>
              </a:ext>
            </a:extLst>
          </p:cNvPr>
          <p:cNvPicPr>
            <a:picLocks noChangeAspect="1"/>
          </p:cNvPicPr>
          <p:nvPr/>
        </p:nvPicPr>
        <p:blipFill>
          <a:blip r:embed="rId2"/>
          <a:stretch>
            <a:fillRect/>
          </a:stretch>
        </p:blipFill>
        <p:spPr>
          <a:xfrm>
            <a:off x="1256935" y="4254323"/>
            <a:ext cx="9678129" cy="1140637"/>
          </a:xfrm>
          <a:prstGeom prst="rect">
            <a:avLst/>
          </a:prstGeom>
        </p:spPr>
      </p:pic>
      <p:sp>
        <p:nvSpPr>
          <p:cNvPr id="2" name="Content Placeholder 1">
            <a:extLst>
              <a:ext uri="{FF2B5EF4-FFF2-40B4-BE49-F238E27FC236}">
                <a16:creationId xmlns:a16="http://schemas.microsoft.com/office/drawing/2014/main" id="{B5F16B43-D35D-417E-BAC2-83AFB8B56E51}"/>
              </a:ext>
            </a:extLst>
          </p:cNvPr>
          <p:cNvSpPr>
            <a:spLocks noGrp="1"/>
          </p:cNvSpPr>
          <p:nvPr>
            <p:ph idx="1"/>
          </p:nvPr>
        </p:nvSpPr>
        <p:spPr>
          <a:xfrm>
            <a:off x="838200" y="1463040"/>
            <a:ext cx="10515600" cy="2704226"/>
          </a:xfrm>
        </p:spPr>
        <p:txBody>
          <a:bodyPr/>
          <a:lstStyle/>
          <a:p>
            <a:r>
              <a:rPr lang="de-DE" altLang="en-US" b="1" dirty="0">
                <a:ea typeface="ＭＳ Ｐゴシック" panose="020B0600070205080204" pitchFamily="34" charset="-128"/>
                <a:cs typeface="Lucida Bright" panose="02040602050505020304" pitchFamily="18" charset="0"/>
              </a:rPr>
              <a:t>Efficiency of OLS: The Gauss-Markov Theorem</a:t>
            </a:r>
          </a:p>
          <a:p>
            <a:pPr lvl="1"/>
            <a:r>
              <a:rPr lang="de-DE" altLang="en-US" dirty="0">
                <a:ea typeface="Arial" panose="020B0604020202020204" pitchFamily="34" charset="0"/>
                <a:cs typeface="Lucida Bright" panose="02040602050505020304" pitchFamily="18" charset="0"/>
              </a:rPr>
              <a:t>Under assumptions MLR.1 - MLR.5, OLS is unbiased</a:t>
            </a:r>
          </a:p>
          <a:p>
            <a:pPr lvl="1"/>
            <a:r>
              <a:rPr lang="de-DE" altLang="en-US" dirty="0">
                <a:ea typeface="Arial" panose="020B0604020202020204" pitchFamily="34" charset="0"/>
                <a:cs typeface="Lucida Bright" panose="02040602050505020304" pitchFamily="18" charset="0"/>
              </a:rPr>
              <a:t>However, under these assumptions there may be many other estimators that are unbiased.</a:t>
            </a:r>
          </a:p>
          <a:p>
            <a:pPr lvl="1"/>
            <a:r>
              <a:rPr lang="de-DE" altLang="en-US" dirty="0">
                <a:ea typeface="Arial" panose="020B0604020202020204" pitchFamily="34" charset="0"/>
                <a:cs typeface="Lucida Bright" panose="02040602050505020304" pitchFamily="18" charset="0"/>
              </a:rPr>
              <a:t>Which one is the unbiased estimator with the smallest variance?</a:t>
            </a:r>
          </a:p>
          <a:p>
            <a:pPr lvl="1"/>
            <a:r>
              <a:rPr lang="de-DE" altLang="en-US" dirty="0">
                <a:ea typeface="Arial" panose="020B0604020202020204" pitchFamily="34" charset="0"/>
                <a:cs typeface="Lucida Bright" panose="02040602050505020304" pitchFamily="18" charset="0"/>
              </a:rPr>
              <a:t>In order to answer this question one usually limits oneself to linear estimators, i.e. estimators linear in the dependent variable.</a:t>
            </a:r>
            <a:endParaRPr lang="en-US" dirty="0"/>
          </a:p>
        </p:txBody>
      </p:sp>
      <p:sp>
        <p:nvSpPr>
          <p:cNvPr id="4" name="Title 3">
            <a:extLst>
              <a:ext uri="{FF2B5EF4-FFF2-40B4-BE49-F238E27FC236}">
                <a16:creationId xmlns:a16="http://schemas.microsoft.com/office/drawing/2014/main" id="{7D8DB365-E8FC-4E6D-A893-AA97B7038B9B}"/>
              </a:ext>
            </a:extLst>
          </p:cNvPr>
          <p:cNvSpPr>
            <a:spLocks noGrp="1"/>
          </p:cNvSpPr>
          <p:nvPr>
            <p:ph type="title"/>
          </p:nvPr>
        </p:nvSpPr>
        <p:spPr/>
        <p:txBody>
          <a:bodyPr/>
          <a:lstStyle/>
          <a:p>
            <a:r>
              <a:rPr lang="de-DE" altLang="en-US" dirty="0"/>
              <a:t>Multiple Regression Analysis: Estimation </a:t>
            </a:r>
            <a:r>
              <a:rPr lang="de-DE" altLang="en-US" sz="1600" dirty="0"/>
              <a:t>(33 of 37)</a:t>
            </a:r>
            <a:endParaRPr lang="en-US" dirty="0"/>
          </a:p>
        </p:txBody>
      </p:sp>
    </p:spTree>
    <p:extLst>
      <p:ext uri="{BB962C8B-B14F-4D97-AF65-F5344CB8AC3E}">
        <p14:creationId xmlns:p14="http://schemas.microsoft.com/office/powerpoint/2010/main" val="96406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5BDD8C-01A9-4321-BA0C-3780F2DC2683}"/>
              </a:ext>
            </a:extLst>
          </p:cNvPr>
          <p:cNvSpPr>
            <a:spLocks noGrp="1"/>
          </p:cNvSpPr>
          <p:nvPr>
            <p:ph type="sldNum" sz="quarter" idx="12"/>
          </p:nvPr>
        </p:nvSpPr>
        <p:spPr/>
        <p:txBody>
          <a:bodyPr/>
          <a:lstStyle/>
          <a:p>
            <a:fld id="{949EBC64-41CB-41B8-B6DF-9B1367312BD4}" type="slidenum">
              <a:rPr lang="en-US" smtClean="0"/>
              <a:t>35</a:t>
            </a:fld>
            <a:endParaRPr lang="en-US" dirty="0"/>
          </a:p>
        </p:txBody>
      </p:sp>
      <p:sp>
        <p:nvSpPr>
          <p:cNvPr id="4" name="Content Placeholder 3">
            <a:extLst>
              <a:ext uri="{FF2B5EF4-FFF2-40B4-BE49-F238E27FC236}">
                <a16:creationId xmlns:a16="http://schemas.microsoft.com/office/drawing/2014/main" id="{41655A44-AEEC-472C-8DD1-F6BCF7A1C85D}"/>
              </a:ext>
            </a:extLst>
          </p:cNvPr>
          <p:cNvSpPr>
            <a:spLocks noGrp="1"/>
          </p:cNvSpPr>
          <p:nvPr>
            <p:ph sz="half" idx="2"/>
          </p:nvPr>
        </p:nvSpPr>
        <p:spPr>
          <a:xfrm>
            <a:off x="838200" y="4934664"/>
            <a:ext cx="10515600" cy="1004614"/>
          </a:xfrm>
        </p:spPr>
        <p:txBody>
          <a:bodyPr/>
          <a:lstStyle/>
          <a:p>
            <a:pPr>
              <a:defRPr/>
            </a:pPr>
            <a:r>
              <a:rPr lang="de-DE" altLang="en-US" dirty="0">
                <a:ea typeface="ＭＳ Ｐゴシック" panose="020B0600070205080204" pitchFamily="34" charset="-128"/>
                <a:cs typeface="Lucida Bright" panose="02040602050505020304" pitchFamily="18" charset="0"/>
              </a:rPr>
              <a:t>OLS is only the best estimator if MLR.1 – MLR.5 hold; if there is heteroskedasticity for example, there are better estimators.</a:t>
            </a:r>
            <a:endParaRPr lang="en-US" dirty="0"/>
          </a:p>
        </p:txBody>
      </p:sp>
      <p:pic>
        <p:nvPicPr>
          <p:cNvPr id="12" name="Picture 11" descr="An expression stating that the variance of beta hat sub j is less than or equal to beta tilde sub j. Beta hat sub j represents the OLS estimator, while beta tilde sub j represents all unbiased estimators for beta sub j. Thus, OLS gives the best (lowest variance) unbiased estimator if MLR.1 through MLR.5 hold.">
            <a:extLst>
              <a:ext uri="{FF2B5EF4-FFF2-40B4-BE49-F238E27FC236}">
                <a16:creationId xmlns:a16="http://schemas.microsoft.com/office/drawing/2014/main" id="{DA0A25DC-504B-45E8-9C6E-43F504CFF6BF}"/>
              </a:ext>
            </a:extLst>
          </p:cNvPr>
          <p:cNvPicPr>
            <a:picLocks noChangeAspect="1"/>
          </p:cNvPicPr>
          <p:nvPr/>
        </p:nvPicPr>
        <p:blipFill>
          <a:blip r:embed="rId2"/>
          <a:stretch>
            <a:fillRect/>
          </a:stretch>
        </p:blipFill>
        <p:spPr>
          <a:xfrm>
            <a:off x="1180667" y="2932618"/>
            <a:ext cx="8892140" cy="1747897"/>
          </a:xfrm>
          <a:prstGeom prst="rect">
            <a:avLst/>
          </a:prstGeom>
        </p:spPr>
      </p:pic>
      <p:sp>
        <p:nvSpPr>
          <p:cNvPr id="3" name="Content Placeholder 2">
            <a:extLst>
              <a:ext uri="{FF2B5EF4-FFF2-40B4-BE49-F238E27FC236}">
                <a16:creationId xmlns:a16="http://schemas.microsoft.com/office/drawing/2014/main" id="{1FBBCEE0-3F6F-42AE-AD0A-DD1B1C013AA3}"/>
              </a:ext>
            </a:extLst>
          </p:cNvPr>
          <p:cNvSpPr>
            <a:spLocks noGrp="1"/>
          </p:cNvSpPr>
          <p:nvPr>
            <p:ph sz="half" idx="1"/>
          </p:nvPr>
        </p:nvSpPr>
        <p:spPr>
          <a:xfrm>
            <a:off x="838200" y="1456029"/>
            <a:ext cx="10515600" cy="1595405"/>
          </a:xfrm>
        </p:spPr>
        <p:txBody>
          <a:bodyPr/>
          <a:lstStyle/>
          <a:p>
            <a:r>
              <a:rPr lang="de-DE" altLang="en-US" b="1" dirty="0">
                <a:ea typeface="ＭＳ Ｐゴシック" panose="020B0600070205080204" pitchFamily="34" charset="-128"/>
                <a:cs typeface="Lucida Bright" panose="02040602050505020304" pitchFamily="18" charset="0"/>
              </a:rPr>
              <a:t>Theorem 3.4 (Gauss-Markov Theorem)</a:t>
            </a:r>
          </a:p>
          <a:p>
            <a:r>
              <a:rPr lang="de-DE" altLang="en-US" dirty="0">
                <a:ea typeface="Arial" panose="020B0604020202020204" pitchFamily="34" charset="0"/>
                <a:cs typeface="Lucida Bright" panose="02040602050505020304" pitchFamily="18" charset="0"/>
              </a:rPr>
              <a:t>Under assumptions MLR.1 - MLR.5, the OLS estimators are the best linear unbiased estimators (BLUEs) of the regression coefficients, i.e.</a:t>
            </a:r>
            <a:endParaRPr lang="en-US" b="1" dirty="0"/>
          </a:p>
        </p:txBody>
      </p:sp>
      <p:sp>
        <p:nvSpPr>
          <p:cNvPr id="2" name="Title 1">
            <a:extLst>
              <a:ext uri="{FF2B5EF4-FFF2-40B4-BE49-F238E27FC236}">
                <a16:creationId xmlns:a16="http://schemas.microsoft.com/office/drawing/2014/main" id="{9DE1F97E-1957-40CB-93A8-1301743B28D7}"/>
              </a:ext>
            </a:extLst>
          </p:cNvPr>
          <p:cNvSpPr>
            <a:spLocks noGrp="1"/>
          </p:cNvSpPr>
          <p:nvPr>
            <p:ph type="title"/>
          </p:nvPr>
        </p:nvSpPr>
        <p:spPr/>
        <p:txBody>
          <a:bodyPr/>
          <a:lstStyle/>
          <a:p>
            <a:r>
              <a:rPr lang="de-DE" altLang="en-US" dirty="0"/>
              <a:t>Multiple Regression Analysis: Estimation </a:t>
            </a:r>
            <a:r>
              <a:rPr lang="de-DE" altLang="en-US" sz="1600" dirty="0"/>
              <a:t>(34 of 37)</a:t>
            </a:r>
            <a:endParaRPr lang="en-US" dirty="0"/>
          </a:p>
        </p:txBody>
      </p:sp>
    </p:spTree>
    <p:extLst>
      <p:ext uri="{BB962C8B-B14F-4D97-AF65-F5344CB8AC3E}">
        <p14:creationId xmlns:p14="http://schemas.microsoft.com/office/powerpoint/2010/main" val="3647862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48E92A7-E369-47BB-B5E5-95B01556EB21}"/>
              </a:ext>
            </a:extLst>
          </p:cNvPr>
          <p:cNvSpPr>
            <a:spLocks noGrp="1"/>
          </p:cNvSpPr>
          <p:nvPr>
            <p:ph type="sldNum" sz="quarter" idx="12"/>
          </p:nvPr>
        </p:nvSpPr>
        <p:spPr/>
        <p:txBody>
          <a:bodyPr/>
          <a:lstStyle/>
          <a:p>
            <a:fld id="{949EBC64-41CB-41B8-B6DF-9B1367312BD4}" type="slidenum">
              <a:rPr lang="en-US" smtClean="0"/>
              <a:t>36</a:t>
            </a:fld>
            <a:endParaRPr lang="en-US" dirty="0"/>
          </a:p>
        </p:txBody>
      </p:sp>
      <p:pic>
        <p:nvPicPr>
          <p:cNvPr id="10" name="Picture 9" descr="A condition in which the variable w is a sufficient statistic if the expected value of y given w and x sub one through x sub k is equal to the expected value of y given w. Thus, adding x sub one through x sub k does not provide any additional information about y once we have included w.">
            <a:extLst>
              <a:ext uri="{FF2B5EF4-FFF2-40B4-BE49-F238E27FC236}">
                <a16:creationId xmlns:a16="http://schemas.microsoft.com/office/drawing/2014/main" id="{EAE7E68E-BD90-4B03-92ED-E8FE631ACB3B}"/>
              </a:ext>
            </a:extLst>
          </p:cNvPr>
          <p:cNvPicPr>
            <a:picLocks noChangeAspect="1"/>
          </p:cNvPicPr>
          <p:nvPr/>
        </p:nvPicPr>
        <p:blipFill>
          <a:blip r:embed="rId2"/>
          <a:stretch>
            <a:fillRect/>
          </a:stretch>
        </p:blipFill>
        <p:spPr>
          <a:xfrm>
            <a:off x="965359" y="4990511"/>
            <a:ext cx="8638184" cy="726493"/>
          </a:xfrm>
          <a:prstGeom prst="rect">
            <a:avLst/>
          </a:prstGeom>
        </p:spPr>
      </p:pic>
      <p:sp>
        <p:nvSpPr>
          <p:cNvPr id="4" name="Content Placeholder 3">
            <a:extLst>
              <a:ext uri="{FF2B5EF4-FFF2-40B4-BE49-F238E27FC236}">
                <a16:creationId xmlns:a16="http://schemas.microsoft.com/office/drawing/2014/main" id="{84E9C0B3-04D3-4CB1-A66D-45B5946ABA08}"/>
              </a:ext>
            </a:extLst>
          </p:cNvPr>
          <p:cNvSpPr>
            <a:spLocks noGrp="1"/>
          </p:cNvSpPr>
          <p:nvPr>
            <p:ph sz="half" idx="2"/>
          </p:nvPr>
        </p:nvSpPr>
        <p:spPr>
          <a:xfrm>
            <a:off x="838200" y="3429000"/>
            <a:ext cx="10515600" cy="1561511"/>
          </a:xfrm>
        </p:spPr>
        <p:txBody>
          <a:bodyPr/>
          <a:lstStyle/>
          <a:p>
            <a:r>
              <a:rPr lang="en-US" dirty="0"/>
              <a:t>Efficient markets</a:t>
            </a:r>
          </a:p>
          <a:p>
            <a:pPr lvl="1"/>
            <a:r>
              <a:rPr lang="en-US" dirty="0"/>
              <a:t>Efficient markets theory states that a single variable acts as a sufficient statistic for predicting y . Once we know this sufficient statistic, then additional information is not useful in predicting y.</a:t>
            </a:r>
          </a:p>
          <a:p>
            <a:pPr lvl="1"/>
            <a:endParaRPr lang="en-US" dirty="0"/>
          </a:p>
        </p:txBody>
      </p:sp>
      <p:pic>
        <p:nvPicPr>
          <p:cNvPr id="9" name="Picture 8" descr="An equation for the expected of y given x sub one through x sub k equal to beta sub zero plus beta sub one times x sub one through beta sub k times x sub k.">
            <a:extLst>
              <a:ext uri="{FF2B5EF4-FFF2-40B4-BE49-F238E27FC236}">
                <a16:creationId xmlns:a16="http://schemas.microsoft.com/office/drawing/2014/main" id="{BA1E9351-4AFB-4C35-AD00-085A85EC993A}"/>
              </a:ext>
            </a:extLst>
          </p:cNvPr>
          <p:cNvPicPr>
            <a:picLocks noChangeAspect="1"/>
          </p:cNvPicPr>
          <p:nvPr/>
        </p:nvPicPr>
        <p:blipFill>
          <a:blip r:embed="rId3"/>
          <a:stretch>
            <a:fillRect/>
          </a:stretch>
        </p:blipFill>
        <p:spPr>
          <a:xfrm>
            <a:off x="838200" y="2702088"/>
            <a:ext cx="6130897" cy="611317"/>
          </a:xfrm>
          <a:prstGeom prst="rect">
            <a:avLst/>
          </a:prstGeom>
        </p:spPr>
      </p:pic>
      <p:sp>
        <p:nvSpPr>
          <p:cNvPr id="3" name="Content Placeholder 2">
            <a:extLst>
              <a:ext uri="{FF2B5EF4-FFF2-40B4-BE49-F238E27FC236}">
                <a16:creationId xmlns:a16="http://schemas.microsoft.com/office/drawing/2014/main" id="{A466E315-48F3-423C-8F80-A0B51A8A9083}"/>
              </a:ext>
            </a:extLst>
          </p:cNvPr>
          <p:cNvSpPr>
            <a:spLocks noGrp="1"/>
          </p:cNvSpPr>
          <p:nvPr>
            <p:ph sz="half" idx="1"/>
          </p:nvPr>
        </p:nvSpPr>
        <p:spPr/>
        <p:txBody>
          <a:bodyPr/>
          <a:lstStyle/>
          <a:p>
            <a:r>
              <a:rPr lang="en-US" b="1" dirty="0"/>
              <a:t>Several Scenarios for Applying Multiple Regression</a:t>
            </a:r>
          </a:p>
          <a:p>
            <a:r>
              <a:rPr lang="en-US" dirty="0"/>
              <a:t>Prediction</a:t>
            </a:r>
          </a:p>
          <a:p>
            <a:pPr lvl="1"/>
            <a:r>
              <a:rPr lang="en-US" dirty="0"/>
              <a:t>The best prediction of y will be its conditional expectation</a:t>
            </a:r>
          </a:p>
        </p:txBody>
      </p:sp>
      <p:sp>
        <p:nvSpPr>
          <p:cNvPr id="2" name="Title 1">
            <a:extLst>
              <a:ext uri="{FF2B5EF4-FFF2-40B4-BE49-F238E27FC236}">
                <a16:creationId xmlns:a16="http://schemas.microsoft.com/office/drawing/2014/main" id="{D7EC6754-AB3B-4C60-87B5-54E59C248C8A}"/>
              </a:ext>
            </a:extLst>
          </p:cNvPr>
          <p:cNvSpPr>
            <a:spLocks noGrp="1"/>
          </p:cNvSpPr>
          <p:nvPr>
            <p:ph type="title"/>
          </p:nvPr>
        </p:nvSpPr>
        <p:spPr/>
        <p:txBody>
          <a:bodyPr/>
          <a:lstStyle/>
          <a:p>
            <a:r>
              <a:rPr lang="de-DE" altLang="en-US" dirty="0"/>
              <a:t>Multiple Regression Analysis: Estimation </a:t>
            </a:r>
            <a:r>
              <a:rPr lang="de-DE" altLang="en-US" sz="1600" dirty="0"/>
              <a:t>(35 of 37)</a:t>
            </a:r>
            <a:endParaRPr lang="en-US" dirty="0"/>
          </a:p>
        </p:txBody>
      </p:sp>
    </p:spTree>
    <p:extLst>
      <p:ext uri="{BB962C8B-B14F-4D97-AF65-F5344CB8AC3E}">
        <p14:creationId xmlns:p14="http://schemas.microsoft.com/office/powerpoint/2010/main" val="523199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48E92A7-E369-47BB-B5E5-95B01556EB21}"/>
              </a:ext>
            </a:extLst>
          </p:cNvPr>
          <p:cNvSpPr>
            <a:spLocks noGrp="1"/>
          </p:cNvSpPr>
          <p:nvPr>
            <p:ph type="sldNum" sz="quarter" idx="12"/>
          </p:nvPr>
        </p:nvSpPr>
        <p:spPr/>
        <p:txBody>
          <a:bodyPr/>
          <a:lstStyle/>
          <a:p>
            <a:fld id="{949EBC64-41CB-41B8-B6DF-9B1367312BD4}" type="slidenum">
              <a:rPr lang="en-US" smtClean="0"/>
              <a:t>37</a:t>
            </a:fld>
            <a:endParaRPr lang="en-US" dirty="0"/>
          </a:p>
        </p:txBody>
      </p:sp>
      <p:pic>
        <p:nvPicPr>
          <p:cNvPr id="24" name="Picture 23" descr="An equation in which the expected value of wage conditional upon a dummy variable for white, x sub one through x sub k equals beta sub zero plus beta sub one times white plus gamma sub one times x sub one through gamma sub k times x sub k. The coefficient beta sub one tells us any wage differences between whites and non-whites, accounting for observable factors in x sub one through x sub k.">
            <a:extLst>
              <a:ext uri="{FF2B5EF4-FFF2-40B4-BE49-F238E27FC236}">
                <a16:creationId xmlns:a16="http://schemas.microsoft.com/office/drawing/2014/main" id="{4042E524-6A57-47DA-9F5A-AD0C3154A992}"/>
              </a:ext>
            </a:extLst>
          </p:cNvPr>
          <p:cNvPicPr>
            <a:picLocks noChangeAspect="1"/>
          </p:cNvPicPr>
          <p:nvPr/>
        </p:nvPicPr>
        <p:blipFill>
          <a:blip r:embed="rId2"/>
          <a:stretch>
            <a:fillRect/>
          </a:stretch>
        </p:blipFill>
        <p:spPr>
          <a:xfrm>
            <a:off x="1190887" y="5066085"/>
            <a:ext cx="10162913" cy="1085182"/>
          </a:xfrm>
          <a:prstGeom prst="rect">
            <a:avLst/>
          </a:prstGeom>
        </p:spPr>
      </p:pic>
      <p:sp>
        <p:nvSpPr>
          <p:cNvPr id="4" name="Content Placeholder 3">
            <a:extLst>
              <a:ext uri="{FF2B5EF4-FFF2-40B4-BE49-F238E27FC236}">
                <a16:creationId xmlns:a16="http://schemas.microsoft.com/office/drawing/2014/main" id="{84E9C0B3-04D3-4CB1-A66D-45B5946ABA08}"/>
              </a:ext>
            </a:extLst>
          </p:cNvPr>
          <p:cNvSpPr>
            <a:spLocks noGrp="1"/>
          </p:cNvSpPr>
          <p:nvPr>
            <p:ph sz="half" idx="2"/>
          </p:nvPr>
        </p:nvSpPr>
        <p:spPr>
          <a:xfrm>
            <a:off x="838200" y="4122788"/>
            <a:ext cx="10719216" cy="1183729"/>
          </a:xfrm>
        </p:spPr>
        <p:txBody>
          <a:bodyPr/>
          <a:lstStyle/>
          <a:p>
            <a:r>
              <a:rPr lang="en-US" dirty="0"/>
              <a:t>Testing for ceteris paribus group differences</a:t>
            </a:r>
          </a:p>
          <a:p>
            <a:pPr lvl="1"/>
            <a:r>
              <a:rPr lang="en-US" dirty="0"/>
              <a:t>Differences in outcomes between groups can be evaluated with dummy variables</a:t>
            </a:r>
          </a:p>
        </p:txBody>
      </p:sp>
      <p:pic>
        <p:nvPicPr>
          <p:cNvPr id="23" name="Picture 22" descr="An equation in which salary is equal to beta sub zero plus beta sub one times pension plus gamma sub one times x sub one through gamma sub k times x sub k plus u. The coefficient beta sub one measures the tradeoff between salary and pension compensation. If beta sub one equals -1, people are completely indifferent between salary and pension compensation. If beta sub one equals -0.5, people value pension compensation half as much as salary.">
            <a:extLst>
              <a:ext uri="{FF2B5EF4-FFF2-40B4-BE49-F238E27FC236}">
                <a16:creationId xmlns:a16="http://schemas.microsoft.com/office/drawing/2014/main" id="{2B5A37FC-95C1-4D8B-862D-D4825EB8B2B7}"/>
              </a:ext>
            </a:extLst>
          </p:cNvPr>
          <p:cNvPicPr>
            <a:picLocks noChangeAspect="1"/>
          </p:cNvPicPr>
          <p:nvPr/>
        </p:nvPicPr>
        <p:blipFill>
          <a:blip r:embed="rId3"/>
          <a:stretch>
            <a:fillRect/>
          </a:stretch>
        </p:blipFill>
        <p:spPr>
          <a:xfrm>
            <a:off x="1149203" y="2605550"/>
            <a:ext cx="9217951" cy="1487553"/>
          </a:xfrm>
          <a:prstGeom prst="rect">
            <a:avLst/>
          </a:prstGeom>
        </p:spPr>
      </p:pic>
      <p:sp>
        <p:nvSpPr>
          <p:cNvPr id="3" name="Content Placeholder 2">
            <a:extLst>
              <a:ext uri="{FF2B5EF4-FFF2-40B4-BE49-F238E27FC236}">
                <a16:creationId xmlns:a16="http://schemas.microsoft.com/office/drawing/2014/main" id="{A466E315-48F3-423C-8F80-A0B51A8A9083}"/>
              </a:ext>
            </a:extLst>
          </p:cNvPr>
          <p:cNvSpPr>
            <a:spLocks noGrp="1"/>
          </p:cNvSpPr>
          <p:nvPr>
            <p:ph sz="half" idx="1"/>
          </p:nvPr>
        </p:nvSpPr>
        <p:spPr>
          <a:xfrm>
            <a:off x="838200" y="1456029"/>
            <a:ext cx="10515600" cy="1369124"/>
          </a:xfrm>
        </p:spPr>
        <p:txBody>
          <a:bodyPr/>
          <a:lstStyle/>
          <a:p>
            <a:r>
              <a:rPr lang="en-US" b="1" dirty="0"/>
              <a:t>Several Scenarios for Applying Multiple Regression (contd.)</a:t>
            </a:r>
          </a:p>
          <a:p>
            <a:r>
              <a:rPr lang="en-US" dirty="0"/>
              <a:t>Measuring the tradeoff between two variables</a:t>
            </a:r>
          </a:p>
          <a:p>
            <a:pPr lvl="1"/>
            <a:r>
              <a:rPr lang="en-US" dirty="0"/>
              <a:t>Consider regressing salary on pension compensation and other controls</a:t>
            </a:r>
          </a:p>
        </p:txBody>
      </p:sp>
      <p:sp>
        <p:nvSpPr>
          <p:cNvPr id="2" name="Title 1">
            <a:extLst>
              <a:ext uri="{FF2B5EF4-FFF2-40B4-BE49-F238E27FC236}">
                <a16:creationId xmlns:a16="http://schemas.microsoft.com/office/drawing/2014/main" id="{D7EC6754-AB3B-4C60-87B5-54E59C248C8A}"/>
              </a:ext>
            </a:extLst>
          </p:cNvPr>
          <p:cNvSpPr>
            <a:spLocks noGrp="1"/>
          </p:cNvSpPr>
          <p:nvPr>
            <p:ph type="title"/>
          </p:nvPr>
        </p:nvSpPr>
        <p:spPr/>
        <p:txBody>
          <a:bodyPr/>
          <a:lstStyle/>
          <a:p>
            <a:r>
              <a:rPr lang="de-DE" altLang="en-US" dirty="0"/>
              <a:t>Multiple Regression Analysis: Estimation </a:t>
            </a:r>
            <a:r>
              <a:rPr lang="de-DE" altLang="en-US" sz="1600" dirty="0"/>
              <a:t>(36 of 37)</a:t>
            </a:r>
            <a:endParaRPr lang="en-US" dirty="0"/>
          </a:p>
        </p:txBody>
      </p:sp>
    </p:spTree>
    <p:extLst>
      <p:ext uri="{BB962C8B-B14F-4D97-AF65-F5344CB8AC3E}">
        <p14:creationId xmlns:p14="http://schemas.microsoft.com/office/powerpoint/2010/main" val="625402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1B59075-2FAF-4083-AAFA-CA2D368360B5}"/>
              </a:ext>
            </a:extLst>
          </p:cNvPr>
          <p:cNvSpPr>
            <a:spLocks noGrp="1"/>
          </p:cNvSpPr>
          <p:nvPr>
            <p:ph type="sldNum" sz="quarter" idx="12"/>
          </p:nvPr>
        </p:nvSpPr>
        <p:spPr/>
        <p:txBody>
          <a:bodyPr/>
          <a:lstStyle/>
          <a:p>
            <a:fld id="{949EBC64-41CB-41B8-B6DF-9B1367312BD4}" type="slidenum">
              <a:rPr lang="en-US" smtClean="0"/>
              <a:t>38</a:t>
            </a:fld>
            <a:endParaRPr lang="en-US" dirty="0"/>
          </a:p>
        </p:txBody>
      </p:sp>
      <p:sp>
        <p:nvSpPr>
          <p:cNvPr id="4" name="Content Placeholder 3">
            <a:extLst>
              <a:ext uri="{FF2B5EF4-FFF2-40B4-BE49-F238E27FC236}">
                <a16:creationId xmlns:a16="http://schemas.microsoft.com/office/drawing/2014/main" id="{391F3F20-345E-430B-9A0E-2A3AE9A20CC3}"/>
              </a:ext>
            </a:extLst>
          </p:cNvPr>
          <p:cNvSpPr>
            <a:spLocks noGrp="1"/>
          </p:cNvSpPr>
          <p:nvPr>
            <p:ph sz="half" idx="2"/>
          </p:nvPr>
        </p:nvSpPr>
        <p:spPr>
          <a:xfrm>
            <a:off x="838200" y="4219734"/>
            <a:ext cx="10515600" cy="1851281"/>
          </a:xfrm>
        </p:spPr>
        <p:txBody>
          <a:bodyPr/>
          <a:lstStyle/>
          <a:p>
            <a:r>
              <a:rPr lang="en-US" dirty="0"/>
              <a:t>Inclusion of the x variables allows us to control for any reasons why there may not be random assignment.</a:t>
            </a:r>
          </a:p>
          <a:p>
            <a:pPr lvl="1"/>
            <a:r>
              <a:rPr lang="en-US" dirty="0"/>
              <a:t>For example, if y is earnings and w is participation in a job training program, then the variables in x would include all of those variables that are likely to be related to both earnings and participation in job training. </a:t>
            </a:r>
          </a:p>
          <a:p>
            <a:pPr lvl="1"/>
            <a:endParaRPr lang="en-US" dirty="0"/>
          </a:p>
        </p:txBody>
      </p:sp>
      <p:pic>
        <p:nvPicPr>
          <p:cNvPr id="12" name="Picture 11" descr="An equation in which y is equal to alpha plus tau sub ate time w plus gamma sub one times x sub one through gamma sub k times x sub k plus u. The parameter tau sub ate represents the average treatment effect of the policy variable w on y, conditional on x sub one through x sub k.">
            <a:extLst>
              <a:ext uri="{FF2B5EF4-FFF2-40B4-BE49-F238E27FC236}">
                <a16:creationId xmlns:a16="http://schemas.microsoft.com/office/drawing/2014/main" id="{04C3658A-6829-4C16-9C58-B7D44EBED3CF}"/>
              </a:ext>
            </a:extLst>
          </p:cNvPr>
          <p:cNvPicPr>
            <a:picLocks noChangeAspect="1"/>
          </p:cNvPicPr>
          <p:nvPr/>
        </p:nvPicPr>
        <p:blipFill>
          <a:blip r:embed="rId2"/>
          <a:stretch>
            <a:fillRect/>
          </a:stretch>
        </p:blipFill>
        <p:spPr>
          <a:xfrm>
            <a:off x="1511421" y="2967478"/>
            <a:ext cx="7444504" cy="1302445"/>
          </a:xfrm>
          <a:prstGeom prst="rect">
            <a:avLst/>
          </a:prstGeom>
        </p:spPr>
      </p:pic>
      <p:sp>
        <p:nvSpPr>
          <p:cNvPr id="3" name="Content Placeholder 2">
            <a:extLst>
              <a:ext uri="{FF2B5EF4-FFF2-40B4-BE49-F238E27FC236}">
                <a16:creationId xmlns:a16="http://schemas.microsoft.com/office/drawing/2014/main" id="{0E09CD09-ED92-483B-A29B-18B64C3387BF}"/>
              </a:ext>
            </a:extLst>
          </p:cNvPr>
          <p:cNvSpPr>
            <a:spLocks noGrp="1"/>
          </p:cNvSpPr>
          <p:nvPr>
            <p:ph sz="half" idx="1"/>
          </p:nvPr>
        </p:nvSpPr>
        <p:spPr>
          <a:xfrm>
            <a:off x="838200" y="1456029"/>
            <a:ext cx="10515600" cy="1556994"/>
          </a:xfrm>
        </p:spPr>
        <p:txBody>
          <a:bodyPr/>
          <a:lstStyle/>
          <a:p>
            <a:r>
              <a:rPr lang="en-US" b="1" dirty="0"/>
              <a:t>Several Scenarios for Applying Multiple Regression (contd.)</a:t>
            </a:r>
          </a:p>
          <a:p>
            <a:r>
              <a:rPr lang="en-US" dirty="0"/>
              <a:t>Potential outcomes, treatment effects, and policy analysis</a:t>
            </a:r>
          </a:p>
          <a:p>
            <a:pPr lvl="1"/>
            <a:r>
              <a:rPr lang="en-US" dirty="0"/>
              <a:t>With multiple regression, we can get closer to random assignment by conditioning on observables.</a:t>
            </a:r>
          </a:p>
          <a:p>
            <a:pPr lvl="1"/>
            <a:endParaRPr lang="en-US" dirty="0"/>
          </a:p>
          <a:p>
            <a:endParaRPr lang="en-US" dirty="0"/>
          </a:p>
        </p:txBody>
      </p:sp>
      <p:sp>
        <p:nvSpPr>
          <p:cNvPr id="2" name="Title 1">
            <a:extLst>
              <a:ext uri="{FF2B5EF4-FFF2-40B4-BE49-F238E27FC236}">
                <a16:creationId xmlns:a16="http://schemas.microsoft.com/office/drawing/2014/main" id="{D0E50EDB-95F9-4B9C-B849-4B234E1C0834}"/>
              </a:ext>
            </a:extLst>
          </p:cNvPr>
          <p:cNvSpPr>
            <a:spLocks noGrp="1"/>
          </p:cNvSpPr>
          <p:nvPr>
            <p:ph type="title"/>
          </p:nvPr>
        </p:nvSpPr>
        <p:spPr/>
        <p:txBody>
          <a:bodyPr/>
          <a:lstStyle/>
          <a:p>
            <a:r>
              <a:rPr lang="de-DE" altLang="en-US" dirty="0"/>
              <a:t>Multiple Regression Analysis: Estimation </a:t>
            </a:r>
            <a:r>
              <a:rPr lang="de-DE" altLang="en-US" sz="1600" dirty="0"/>
              <a:t>(37 of 37)</a:t>
            </a:r>
            <a:endParaRPr lang="en-US" dirty="0"/>
          </a:p>
        </p:txBody>
      </p:sp>
    </p:spTree>
    <p:extLst>
      <p:ext uri="{BB962C8B-B14F-4D97-AF65-F5344CB8AC3E}">
        <p14:creationId xmlns:p14="http://schemas.microsoft.com/office/powerpoint/2010/main" val="289180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F91335-858E-456F-AE1C-1FB4895B9966}"/>
              </a:ext>
            </a:extLst>
          </p:cNvPr>
          <p:cNvSpPr>
            <a:spLocks noGrp="1"/>
          </p:cNvSpPr>
          <p:nvPr>
            <p:ph type="sldNum" sz="quarter" idx="12"/>
          </p:nvPr>
        </p:nvSpPr>
        <p:spPr/>
        <p:txBody>
          <a:bodyPr/>
          <a:lstStyle/>
          <a:p>
            <a:fld id="{949EBC64-41CB-41B8-B6DF-9B1367312BD4}" type="slidenum">
              <a:rPr lang="en-US" smtClean="0"/>
              <a:t>4</a:t>
            </a:fld>
            <a:endParaRPr lang="en-US" dirty="0"/>
          </a:p>
        </p:txBody>
      </p:sp>
      <p:sp>
        <p:nvSpPr>
          <p:cNvPr id="4" name="Content Placeholder 3">
            <a:extLst>
              <a:ext uri="{FF2B5EF4-FFF2-40B4-BE49-F238E27FC236}">
                <a16:creationId xmlns:a16="http://schemas.microsoft.com/office/drawing/2014/main" id="{982456B6-32BA-471A-959E-4C2EEF5B4A20}"/>
              </a:ext>
            </a:extLst>
          </p:cNvPr>
          <p:cNvSpPr>
            <a:spLocks noGrp="1"/>
          </p:cNvSpPr>
          <p:nvPr>
            <p:ph sz="half" idx="2"/>
          </p:nvPr>
        </p:nvSpPr>
        <p:spPr>
          <a:xfrm>
            <a:off x="838200" y="3668840"/>
            <a:ext cx="10515600" cy="2402175"/>
          </a:xfrm>
        </p:spPr>
        <p:txBody>
          <a:bodyPr/>
          <a:lstStyle/>
          <a:p>
            <a:r>
              <a:rPr lang="de-DE" altLang="en-US" dirty="0">
                <a:ea typeface="Arial" panose="020B0604020202020204" pitchFamily="34" charset="0"/>
                <a:cs typeface="Lucida Bright" panose="02040602050505020304" pitchFamily="18" charset="0"/>
              </a:rPr>
              <a:t>Per student spending is likely to be correlated with average family income at a given high school because of school financing.</a:t>
            </a:r>
          </a:p>
          <a:p>
            <a:r>
              <a:rPr lang="de-DE" altLang="en-US" dirty="0">
                <a:ea typeface="Arial" panose="020B0604020202020204" pitchFamily="34" charset="0"/>
                <a:cs typeface="Lucida Bright" panose="02040602050505020304" pitchFamily="18" charset="0"/>
              </a:rPr>
              <a:t>Omitting average family income in regression would lead to biased estimate of the effect of spending on average test scores.</a:t>
            </a:r>
          </a:p>
          <a:p>
            <a:r>
              <a:rPr lang="de-DE" altLang="en-US" dirty="0">
                <a:ea typeface="Arial" panose="020B0604020202020204" pitchFamily="34" charset="0"/>
                <a:cs typeface="Lucida Bright" panose="02040602050505020304" pitchFamily="18" charset="0"/>
              </a:rPr>
              <a:t>In a simple regression model, effect of per student spending would partly include the effect of family income on test scores.</a:t>
            </a:r>
          </a:p>
          <a:p>
            <a:endParaRPr lang="en-US" dirty="0"/>
          </a:p>
        </p:txBody>
      </p:sp>
      <p:pic>
        <p:nvPicPr>
          <p:cNvPr id="7" name="Picture 6" descr="An equation in which the average standardized test score (avgscore) is equal to beta sub zero plus beta sub one times per student spending (expend) plus beta sub two times average family income (avginc) plus u. The error term u includes all other factors that could influence average standardized test scores.">
            <a:extLst>
              <a:ext uri="{FF2B5EF4-FFF2-40B4-BE49-F238E27FC236}">
                <a16:creationId xmlns:a16="http://schemas.microsoft.com/office/drawing/2014/main" id="{8FC555E2-0D93-448F-8A73-49D8A792E106}"/>
              </a:ext>
            </a:extLst>
          </p:cNvPr>
          <p:cNvPicPr>
            <a:picLocks noChangeAspect="1"/>
          </p:cNvPicPr>
          <p:nvPr/>
        </p:nvPicPr>
        <p:blipFill>
          <a:blip r:embed="rId2"/>
          <a:stretch>
            <a:fillRect/>
          </a:stretch>
        </p:blipFill>
        <p:spPr>
          <a:xfrm>
            <a:off x="1152047" y="2022565"/>
            <a:ext cx="9715822" cy="1556597"/>
          </a:xfrm>
          <a:prstGeom prst="rect">
            <a:avLst/>
          </a:prstGeom>
        </p:spPr>
      </p:pic>
      <p:sp>
        <p:nvSpPr>
          <p:cNvPr id="3" name="Content Placeholder 2">
            <a:extLst>
              <a:ext uri="{FF2B5EF4-FFF2-40B4-BE49-F238E27FC236}">
                <a16:creationId xmlns:a16="http://schemas.microsoft.com/office/drawing/2014/main" id="{6668B430-64B8-4C9A-92F8-A806F4CA40E8}"/>
              </a:ext>
            </a:extLst>
          </p:cNvPr>
          <p:cNvSpPr>
            <a:spLocks noGrp="1"/>
          </p:cNvSpPr>
          <p:nvPr>
            <p:ph sz="half" idx="1"/>
          </p:nvPr>
        </p:nvSpPr>
        <p:spPr>
          <a:xfrm>
            <a:off x="838200" y="1456029"/>
            <a:ext cx="10515600" cy="507682"/>
          </a:xfrm>
        </p:spPr>
        <p:txBody>
          <a:bodyPr/>
          <a:lstStyle/>
          <a:p>
            <a:r>
              <a:rPr lang="de-DE" altLang="en-US" b="1" dirty="0">
                <a:ea typeface="ＭＳ Ｐゴシック" panose="020B0600070205080204" pitchFamily="34" charset="-128"/>
                <a:cs typeface="Lucida Bright" panose="02040602050505020304" pitchFamily="18" charset="0"/>
              </a:rPr>
              <a:t>Example: Average test scores and per student spending</a:t>
            </a:r>
            <a:endParaRPr lang="en-US" b="1" dirty="0"/>
          </a:p>
        </p:txBody>
      </p:sp>
      <p:sp>
        <p:nvSpPr>
          <p:cNvPr id="2" name="Title 1">
            <a:extLst>
              <a:ext uri="{FF2B5EF4-FFF2-40B4-BE49-F238E27FC236}">
                <a16:creationId xmlns:a16="http://schemas.microsoft.com/office/drawing/2014/main" id="{E5BACB39-1581-4B46-BEAF-C4F7EBEEC378}"/>
              </a:ext>
            </a:extLst>
          </p:cNvPr>
          <p:cNvSpPr>
            <a:spLocks noGrp="1"/>
          </p:cNvSpPr>
          <p:nvPr>
            <p:ph type="title"/>
          </p:nvPr>
        </p:nvSpPr>
        <p:spPr/>
        <p:txBody>
          <a:bodyPr/>
          <a:lstStyle/>
          <a:p>
            <a:r>
              <a:rPr lang="de-DE" altLang="en-US" dirty="0"/>
              <a:t>Multiple Regression Analysis: Estimation </a:t>
            </a:r>
            <a:r>
              <a:rPr lang="de-DE" altLang="en-US" sz="1600" dirty="0"/>
              <a:t>(3 of 37)</a:t>
            </a:r>
            <a:endParaRPr lang="en-US" dirty="0"/>
          </a:p>
        </p:txBody>
      </p:sp>
    </p:spTree>
    <p:extLst>
      <p:ext uri="{BB962C8B-B14F-4D97-AF65-F5344CB8AC3E}">
        <p14:creationId xmlns:p14="http://schemas.microsoft.com/office/powerpoint/2010/main" val="348660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F91335-858E-456F-AE1C-1FB4895B9966}"/>
              </a:ext>
            </a:extLst>
          </p:cNvPr>
          <p:cNvSpPr>
            <a:spLocks noGrp="1"/>
          </p:cNvSpPr>
          <p:nvPr>
            <p:ph type="sldNum" sz="quarter" idx="12"/>
          </p:nvPr>
        </p:nvSpPr>
        <p:spPr/>
        <p:txBody>
          <a:bodyPr/>
          <a:lstStyle/>
          <a:p>
            <a:fld id="{949EBC64-41CB-41B8-B6DF-9B1367312BD4}" type="slidenum">
              <a:rPr lang="en-US" smtClean="0"/>
              <a:t>5</a:t>
            </a:fld>
            <a:endParaRPr lang="en-US" dirty="0"/>
          </a:p>
        </p:txBody>
      </p:sp>
      <p:pic>
        <p:nvPicPr>
          <p:cNvPr id="8" name="Picture 7" descr="An interpretation of the marginal effect of family income on consumption. The change in consumption over the change in income is approximately equal to beta sub one plus two times beta sub two times inc. This non-constant slope reflect the fact that the marginal effect of income on consumption depends on the current level of income.">
            <a:extLst>
              <a:ext uri="{FF2B5EF4-FFF2-40B4-BE49-F238E27FC236}">
                <a16:creationId xmlns:a16="http://schemas.microsoft.com/office/drawing/2014/main" id="{2B743483-CAE5-4E9E-BF86-FAB28E7D00A6}"/>
              </a:ext>
            </a:extLst>
          </p:cNvPr>
          <p:cNvPicPr>
            <a:picLocks noChangeAspect="1"/>
          </p:cNvPicPr>
          <p:nvPr/>
        </p:nvPicPr>
        <p:blipFill>
          <a:blip r:embed="rId2"/>
          <a:stretch>
            <a:fillRect/>
          </a:stretch>
        </p:blipFill>
        <p:spPr>
          <a:xfrm>
            <a:off x="838199" y="4894288"/>
            <a:ext cx="10118273" cy="1099489"/>
          </a:xfrm>
          <a:prstGeom prst="rect">
            <a:avLst/>
          </a:prstGeom>
        </p:spPr>
      </p:pic>
      <p:sp>
        <p:nvSpPr>
          <p:cNvPr id="4" name="Content Placeholder 3">
            <a:extLst>
              <a:ext uri="{FF2B5EF4-FFF2-40B4-BE49-F238E27FC236}">
                <a16:creationId xmlns:a16="http://schemas.microsoft.com/office/drawing/2014/main" id="{982456B6-32BA-471A-959E-4C2EEF5B4A20}"/>
              </a:ext>
            </a:extLst>
          </p:cNvPr>
          <p:cNvSpPr>
            <a:spLocks noGrp="1"/>
          </p:cNvSpPr>
          <p:nvPr>
            <p:ph sz="half" idx="2"/>
          </p:nvPr>
        </p:nvSpPr>
        <p:spPr>
          <a:xfrm>
            <a:off x="838200" y="3668841"/>
            <a:ext cx="10515600" cy="1053062"/>
          </a:xfrm>
        </p:spPr>
        <p:txBody>
          <a:bodyPr/>
          <a:lstStyle/>
          <a:p>
            <a:pPr lvl="1"/>
            <a:r>
              <a:rPr lang="de-DE" altLang="en-US" dirty="0">
                <a:ea typeface="Arial" panose="020B0604020202020204" pitchFamily="34" charset="0"/>
                <a:cs typeface="Lucida Bright" panose="02040602050505020304" pitchFamily="18" charset="0"/>
              </a:rPr>
              <a:t>Model has two explanatory variables: inome and income squared</a:t>
            </a:r>
          </a:p>
          <a:p>
            <a:pPr lvl="1"/>
            <a:r>
              <a:rPr lang="de-DE" altLang="en-US" dirty="0">
                <a:ea typeface="Arial" panose="020B0604020202020204" pitchFamily="34" charset="0"/>
                <a:cs typeface="Lucida Bright" panose="02040602050505020304" pitchFamily="18" charset="0"/>
              </a:rPr>
              <a:t>Consumption is explained as a quadratic function of income</a:t>
            </a:r>
          </a:p>
          <a:p>
            <a:pPr lvl="1"/>
            <a:r>
              <a:rPr lang="de-DE" altLang="en-US" dirty="0">
                <a:ea typeface="Arial" panose="020B0604020202020204" pitchFamily="34" charset="0"/>
                <a:cs typeface="Lucida Bright" panose="02040602050505020304" pitchFamily="18" charset="0"/>
              </a:rPr>
              <a:t>One has to be very careful when interpreting the coefficients:</a:t>
            </a:r>
          </a:p>
          <a:p>
            <a:endParaRPr lang="en-US" dirty="0"/>
          </a:p>
        </p:txBody>
      </p:sp>
      <p:pic>
        <p:nvPicPr>
          <p:cNvPr id="5" name="Picture 4" descr="An equation in which family consumption (cons) is equal to beta sub zero plus beta sub one time family income (inc) plus beta sub two times family income squared (inc squared) plus u.">
            <a:extLst>
              <a:ext uri="{FF2B5EF4-FFF2-40B4-BE49-F238E27FC236}">
                <a16:creationId xmlns:a16="http://schemas.microsoft.com/office/drawing/2014/main" id="{380CC1F1-DEC6-4D12-B938-3A8B999E7C12}"/>
              </a:ext>
            </a:extLst>
          </p:cNvPr>
          <p:cNvPicPr>
            <a:picLocks noChangeAspect="1"/>
          </p:cNvPicPr>
          <p:nvPr/>
        </p:nvPicPr>
        <p:blipFill>
          <a:blip r:embed="rId3"/>
          <a:stretch>
            <a:fillRect/>
          </a:stretch>
        </p:blipFill>
        <p:spPr>
          <a:xfrm>
            <a:off x="838199" y="2091784"/>
            <a:ext cx="9783965" cy="1337216"/>
          </a:xfrm>
          <a:prstGeom prst="rect">
            <a:avLst/>
          </a:prstGeom>
        </p:spPr>
      </p:pic>
      <p:sp>
        <p:nvSpPr>
          <p:cNvPr id="3" name="Content Placeholder 2">
            <a:extLst>
              <a:ext uri="{FF2B5EF4-FFF2-40B4-BE49-F238E27FC236}">
                <a16:creationId xmlns:a16="http://schemas.microsoft.com/office/drawing/2014/main" id="{6668B430-64B8-4C9A-92F8-A806F4CA40E8}"/>
              </a:ext>
            </a:extLst>
          </p:cNvPr>
          <p:cNvSpPr>
            <a:spLocks noGrp="1"/>
          </p:cNvSpPr>
          <p:nvPr>
            <p:ph sz="half" idx="1"/>
          </p:nvPr>
        </p:nvSpPr>
        <p:spPr>
          <a:xfrm>
            <a:off x="838200" y="1456029"/>
            <a:ext cx="10515600" cy="507682"/>
          </a:xfrm>
        </p:spPr>
        <p:txBody>
          <a:bodyPr/>
          <a:lstStyle/>
          <a:p>
            <a:r>
              <a:rPr lang="de-DE" altLang="en-US" b="1" dirty="0">
                <a:ea typeface="ＭＳ Ｐゴシック" panose="020B0600070205080204" pitchFamily="34" charset="-128"/>
                <a:cs typeface="Lucida Bright" panose="02040602050505020304" pitchFamily="18" charset="0"/>
              </a:rPr>
              <a:t>Example: Family income and family consumption</a:t>
            </a:r>
            <a:endParaRPr lang="en-US" b="1" dirty="0"/>
          </a:p>
        </p:txBody>
      </p:sp>
      <p:sp>
        <p:nvSpPr>
          <p:cNvPr id="2" name="Title 1">
            <a:extLst>
              <a:ext uri="{FF2B5EF4-FFF2-40B4-BE49-F238E27FC236}">
                <a16:creationId xmlns:a16="http://schemas.microsoft.com/office/drawing/2014/main" id="{E5BACB39-1581-4B46-BEAF-C4F7EBEEC378}"/>
              </a:ext>
            </a:extLst>
          </p:cNvPr>
          <p:cNvSpPr>
            <a:spLocks noGrp="1"/>
          </p:cNvSpPr>
          <p:nvPr>
            <p:ph type="title"/>
          </p:nvPr>
        </p:nvSpPr>
        <p:spPr/>
        <p:txBody>
          <a:bodyPr/>
          <a:lstStyle/>
          <a:p>
            <a:r>
              <a:rPr lang="de-DE" altLang="en-US" dirty="0"/>
              <a:t>Multiple Regression Analysis: Estimation </a:t>
            </a:r>
            <a:r>
              <a:rPr lang="de-DE" altLang="en-US" sz="1600" dirty="0"/>
              <a:t>(4 of 37)</a:t>
            </a:r>
            <a:endParaRPr lang="en-US" dirty="0"/>
          </a:p>
        </p:txBody>
      </p:sp>
    </p:spTree>
    <p:extLst>
      <p:ext uri="{BB962C8B-B14F-4D97-AF65-F5344CB8AC3E}">
        <p14:creationId xmlns:p14="http://schemas.microsoft.com/office/powerpoint/2010/main" val="306031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EF91335-858E-456F-AE1C-1FB4895B9966}"/>
              </a:ext>
            </a:extLst>
          </p:cNvPr>
          <p:cNvSpPr>
            <a:spLocks noGrp="1"/>
          </p:cNvSpPr>
          <p:nvPr>
            <p:ph type="sldNum" sz="quarter" idx="12"/>
          </p:nvPr>
        </p:nvSpPr>
        <p:spPr/>
        <p:txBody>
          <a:bodyPr/>
          <a:lstStyle/>
          <a:p>
            <a:fld id="{949EBC64-41CB-41B8-B6DF-9B1367312BD4}" type="slidenum">
              <a:rPr lang="en-US" smtClean="0"/>
              <a:t>6</a:t>
            </a:fld>
            <a:endParaRPr lang="en-US" dirty="0"/>
          </a:p>
        </p:txBody>
      </p:sp>
      <p:sp>
        <p:nvSpPr>
          <p:cNvPr id="4" name="Content Placeholder 3">
            <a:extLst>
              <a:ext uri="{FF2B5EF4-FFF2-40B4-BE49-F238E27FC236}">
                <a16:creationId xmlns:a16="http://schemas.microsoft.com/office/drawing/2014/main" id="{982456B6-32BA-471A-959E-4C2EEF5B4A20}"/>
              </a:ext>
            </a:extLst>
          </p:cNvPr>
          <p:cNvSpPr>
            <a:spLocks noGrp="1"/>
          </p:cNvSpPr>
          <p:nvPr>
            <p:ph sz="half" idx="2"/>
          </p:nvPr>
        </p:nvSpPr>
        <p:spPr>
          <a:xfrm>
            <a:off x="838200" y="3642610"/>
            <a:ext cx="10515600" cy="2458385"/>
          </a:xfrm>
        </p:spPr>
        <p:txBody>
          <a:bodyPr/>
          <a:lstStyle/>
          <a:p>
            <a:pPr lvl="1"/>
            <a:r>
              <a:rPr lang="de-DE" altLang="en-US" dirty="0">
                <a:ea typeface="Arial" panose="020B0604020202020204" pitchFamily="34" charset="0"/>
                <a:cs typeface="Lucida Bright" panose="02040602050505020304" pitchFamily="18" charset="0"/>
              </a:rPr>
              <a:t>Model assumes a constant elasticity relationship between CEO salary and the sales of his or her firm.</a:t>
            </a:r>
          </a:p>
          <a:p>
            <a:pPr lvl="1"/>
            <a:r>
              <a:rPr lang="de-DE" altLang="en-US" dirty="0">
                <a:ea typeface="Arial" panose="020B0604020202020204" pitchFamily="34" charset="0"/>
                <a:cs typeface="Lucida Bright" panose="02040602050505020304" pitchFamily="18" charset="0"/>
              </a:rPr>
              <a:t>Model assumes a quadratic relationship between CEO salary and his or her tenure with the firm.</a:t>
            </a:r>
          </a:p>
          <a:p>
            <a:pPr lvl="1"/>
            <a:endParaRPr lang="de-DE" altLang="en-US" dirty="0">
              <a:ea typeface="Arial" panose="020B0604020202020204" pitchFamily="34" charset="0"/>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Meaning of “linear</a:t>
            </a:r>
            <a:r>
              <a:rPr lang="en-US" altLang="en-US" dirty="0">
                <a:ea typeface="ＭＳ Ｐゴシック" panose="020B0600070205080204" pitchFamily="34" charset="-128"/>
                <a:cs typeface="Lucida Bright" panose="02040602050505020304" pitchFamily="18" charset="0"/>
              </a:rPr>
              <a:t>”</a:t>
            </a:r>
            <a:r>
              <a:rPr lang="de-DE" altLang="en-US" dirty="0">
                <a:ea typeface="ＭＳ Ｐゴシック" panose="020B0600070205080204" pitchFamily="34" charset="-128"/>
                <a:cs typeface="Lucida Bright" panose="02040602050505020304" pitchFamily="18" charset="0"/>
              </a:rPr>
              <a:t> regression</a:t>
            </a:r>
          </a:p>
          <a:p>
            <a:pPr lvl="1"/>
            <a:r>
              <a:rPr lang="de-DE" altLang="en-US" dirty="0">
                <a:ea typeface="Arial" panose="020B0604020202020204" pitchFamily="34" charset="0"/>
                <a:cs typeface="Lucida Bright" panose="02040602050505020304" pitchFamily="18" charset="0"/>
              </a:rPr>
              <a:t>The model has to be linear in the parameters (not in the variables)</a:t>
            </a:r>
            <a:endParaRPr lang="en-US" dirty="0"/>
          </a:p>
        </p:txBody>
      </p:sp>
      <p:pic>
        <p:nvPicPr>
          <p:cNvPr id="5" name="Picture 4" descr="An equation in which the log of CEO salary is equal to beta sub zero plus beta sub one times log sales plus beta sub two times CEO tenure (ceoten) plus beta sub three times CEO tenure squared plus u. ">
            <a:extLst>
              <a:ext uri="{FF2B5EF4-FFF2-40B4-BE49-F238E27FC236}">
                <a16:creationId xmlns:a16="http://schemas.microsoft.com/office/drawing/2014/main" id="{6763D005-187F-4CD5-8ED9-3A86F7AC7A98}"/>
              </a:ext>
            </a:extLst>
          </p:cNvPr>
          <p:cNvPicPr>
            <a:picLocks noChangeAspect="1"/>
          </p:cNvPicPr>
          <p:nvPr/>
        </p:nvPicPr>
        <p:blipFill>
          <a:blip r:embed="rId2"/>
          <a:stretch>
            <a:fillRect/>
          </a:stretch>
        </p:blipFill>
        <p:spPr>
          <a:xfrm>
            <a:off x="838200" y="2021990"/>
            <a:ext cx="10140608" cy="1378489"/>
          </a:xfrm>
          <a:prstGeom prst="rect">
            <a:avLst/>
          </a:prstGeom>
        </p:spPr>
      </p:pic>
      <p:sp>
        <p:nvSpPr>
          <p:cNvPr id="3" name="Content Placeholder 2">
            <a:extLst>
              <a:ext uri="{FF2B5EF4-FFF2-40B4-BE49-F238E27FC236}">
                <a16:creationId xmlns:a16="http://schemas.microsoft.com/office/drawing/2014/main" id="{6668B430-64B8-4C9A-92F8-A806F4CA40E8}"/>
              </a:ext>
            </a:extLst>
          </p:cNvPr>
          <p:cNvSpPr>
            <a:spLocks noGrp="1"/>
          </p:cNvSpPr>
          <p:nvPr>
            <p:ph sz="half" idx="1"/>
          </p:nvPr>
        </p:nvSpPr>
        <p:spPr>
          <a:xfrm>
            <a:off x="838200" y="1456029"/>
            <a:ext cx="10515600" cy="507682"/>
          </a:xfrm>
        </p:spPr>
        <p:txBody>
          <a:bodyPr/>
          <a:lstStyle/>
          <a:p>
            <a:r>
              <a:rPr lang="de-DE" altLang="en-US" b="1" dirty="0">
                <a:ea typeface="ＭＳ Ｐゴシック" panose="020B0600070205080204" pitchFamily="34" charset="-128"/>
                <a:cs typeface="Lucida Bright" panose="02040602050505020304" pitchFamily="18" charset="0"/>
              </a:rPr>
              <a:t>Example: CEO salary, sales and CEO tenure</a:t>
            </a:r>
            <a:endParaRPr lang="en-US" b="1" dirty="0"/>
          </a:p>
        </p:txBody>
      </p:sp>
      <p:sp>
        <p:nvSpPr>
          <p:cNvPr id="2" name="Title 1">
            <a:extLst>
              <a:ext uri="{FF2B5EF4-FFF2-40B4-BE49-F238E27FC236}">
                <a16:creationId xmlns:a16="http://schemas.microsoft.com/office/drawing/2014/main" id="{E5BACB39-1581-4B46-BEAF-C4F7EBEEC378}"/>
              </a:ext>
            </a:extLst>
          </p:cNvPr>
          <p:cNvSpPr>
            <a:spLocks noGrp="1"/>
          </p:cNvSpPr>
          <p:nvPr>
            <p:ph type="title"/>
          </p:nvPr>
        </p:nvSpPr>
        <p:spPr/>
        <p:txBody>
          <a:bodyPr/>
          <a:lstStyle/>
          <a:p>
            <a:r>
              <a:rPr lang="de-DE" altLang="en-US" dirty="0"/>
              <a:t>Multiple Regression Analysis: Estimation </a:t>
            </a:r>
            <a:r>
              <a:rPr lang="de-DE" altLang="en-US" sz="1600" dirty="0"/>
              <a:t>(5 of 37)</a:t>
            </a:r>
            <a:endParaRPr lang="en-US" dirty="0"/>
          </a:p>
        </p:txBody>
      </p:sp>
    </p:spTree>
    <p:extLst>
      <p:ext uri="{BB962C8B-B14F-4D97-AF65-F5344CB8AC3E}">
        <p14:creationId xmlns:p14="http://schemas.microsoft.com/office/powerpoint/2010/main" val="42782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AC826E-2096-48A2-91A4-F260B47BC382}"/>
              </a:ext>
            </a:extLst>
          </p:cNvPr>
          <p:cNvSpPr>
            <a:spLocks noGrp="1"/>
          </p:cNvSpPr>
          <p:nvPr>
            <p:ph type="sldNum" sz="quarter" idx="12"/>
          </p:nvPr>
        </p:nvSpPr>
        <p:spPr/>
        <p:txBody>
          <a:bodyPr/>
          <a:lstStyle/>
          <a:p>
            <a:fld id="{949EBC64-41CB-41B8-B6DF-9B1367312BD4}" type="slidenum">
              <a:rPr lang="en-US" smtClean="0"/>
              <a:t>7</a:t>
            </a:fld>
            <a:endParaRPr lang="en-US" dirty="0"/>
          </a:p>
        </p:txBody>
      </p:sp>
      <p:pic>
        <p:nvPicPr>
          <p:cNvPr id="9" name="Picture 8" descr="A representation of how the OLS parameters are estimated. We minimize the sum from i equal to 1 through n of the squared residuals. This will give OLS estimators for beta hat sub zero through beta hat sub k.">
            <a:extLst>
              <a:ext uri="{FF2B5EF4-FFF2-40B4-BE49-F238E27FC236}">
                <a16:creationId xmlns:a16="http://schemas.microsoft.com/office/drawing/2014/main" id="{CD498D4E-C4E8-45F8-8AE7-0A2268D35EC5}"/>
              </a:ext>
            </a:extLst>
          </p:cNvPr>
          <p:cNvPicPr>
            <a:picLocks noChangeAspect="1"/>
          </p:cNvPicPr>
          <p:nvPr/>
        </p:nvPicPr>
        <p:blipFill>
          <a:blip r:embed="rId2"/>
          <a:stretch>
            <a:fillRect/>
          </a:stretch>
        </p:blipFill>
        <p:spPr>
          <a:xfrm>
            <a:off x="1559238" y="4949325"/>
            <a:ext cx="6180219" cy="968090"/>
          </a:xfrm>
          <a:prstGeom prst="rect">
            <a:avLst/>
          </a:prstGeom>
        </p:spPr>
      </p:pic>
      <p:sp>
        <p:nvSpPr>
          <p:cNvPr id="5" name="Content Placeholder 4">
            <a:extLst>
              <a:ext uri="{FF2B5EF4-FFF2-40B4-BE49-F238E27FC236}">
                <a16:creationId xmlns:a16="http://schemas.microsoft.com/office/drawing/2014/main" id="{97D15C2D-C027-4FA5-AA34-0311618930BB}"/>
              </a:ext>
            </a:extLst>
          </p:cNvPr>
          <p:cNvSpPr>
            <a:spLocks noGrp="1"/>
          </p:cNvSpPr>
          <p:nvPr>
            <p:ph sz="quarter" idx="13"/>
          </p:nvPr>
        </p:nvSpPr>
        <p:spPr>
          <a:xfrm>
            <a:off x="838200" y="4387108"/>
            <a:ext cx="10515600" cy="555208"/>
          </a:xfrm>
        </p:spPr>
        <p:txBody>
          <a:bodyPr/>
          <a:lstStyle/>
          <a:p>
            <a:r>
              <a:rPr lang="de-DE" altLang="en-US" dirty="0">
                <a:ea typeface="ＭＳ Ｐゴシック" panose="020B0600070205080204" pitchFamily="34" charset="-128"/>
                <a:cs typeface="Lucida Bright" panose="02040602050505020304" pitchFamily="18" charset="0"/>
              </a:rPr>
              <a:t>Minimize sum of squared residuals</a:t>
            </a:r>
            <a:endParaRPr lang="en-US" dirty="0"/>
          </a:p>
        </p:txBody>
      </p:sp>
      <p:pic>
        <p:nvPicPr>
          <p:cNvPr id="8" name="Picture 7" descr="A definition of the OLS regression residuals. u hat sub i is equal to y sub i minus beta hat sub zero minus beta hat sub one times x sub i one through beta hat sub k time x sub i k.">
            <a:extLst>
              <a:ext uri="{FF2B5EF4-FFF2-40B4-BE49-F238E27FC236}">
                <a16:creationId xmlns:a16="http://schemas.microsoft.com/office/drawing/2014/main" id="{2BC8F9BB-5955-499D-ACB1-71E85F286C1A}"/>
              </a:ext>
            </a:extLst>
          </p:cNvPr>
          <p:cNvPicPr>
            <a:picLocks noChangeAspect="1"/>
          </p:cNvPicPr>
          <p:nvPr/>
        </p:nvPicPr>
        <p:blipFill>
          <a:blip r:embed="rId3"/>
          <a:stretch>
            <a:fillRect/>
          </a:stretch>
        </p:blipFill>
        <p:spPr>
          <a:xfrm>
            <a:off x="1541948" y="3608089"/>
            <a:ext cx="7096442" cy="414895"/>
          </a:xfrm>
          <a:prstGeom prst="rect">
            <a:avLst/>
          </a:prstGeom>
        </p:spPr>
      </p:pic>
      <p:sp>
        <p:nvSpPr>
          <p:cNvPr id="4" name="Content Placeholder 3">
            <a:extLst>
              <a:ext uri="{FF2B5EF4-FFF2-40B4-BE49-F238E27FC236}">
                <a16:creationId xmlns:a16="http://schemas.microsoft.com/office/drawing/2014/main" id="{39A101C2-B1C3-4FA9-8F66-B1B9EDAE5EF5}"/>
              </a:ext>
            </a:extLst>
          </p:cNvPr>
          <p:cNvSpPr>
            <a:spLocks noGrp="1"/>
          </p:cNvSpPr>
          <p:nvPr>
            <p:ph sz="half" idx="2"/>
          </p:nvPr>
        </p:nvSpPr>
        <p:spPr>
          <a:xfrm>
            <a:off x="838200" y="3070449"/>
            <a:ext cx="10515600" cy="555208"/>
          </a:xfrm>
        </p:spPr>
        <p:txBody>
          <a:bodyPr/>
          <a:lstStyle/>
          <a:p>
            <a:r>
              <a:rPr lang="de-DE" altLang="en-US" dirty="0">
                <a:ea typeface="ＭＳ Ｐゴシック" panose="020B0600070205080204" pitchFamily="34" charset="-128"/>
                <a:cs typeface="Lucida Bright" panose="02040602050505020304" pitchFamily="18" charset="0"/>
              </a:rPr>
              <a:t>Regression residuals</a:t>
            </a:r>
            <a:endParaRPr lang="en-US" dirty="0"/>
          </a:p>
        </p:txBody>
      </p:sp>
      <p:pic>
        <p:nvPicPr>
          <p:cNvPr id="7" name="Picture 6" descr="A representation of a random sample. The series x sub i one through x sub i k and y sub i are a random sample drawn from n observations.">
            <a:extLst>
              <a:ext uri="{FF2B5EF4-FFF2-40B4-BE49-F238E27FC236}">
                <a16:creationId xmlns:a16="http://schemas.microsoft.com/office/drawing/2014/main" id="{B16C2A67-A4CE-4281-ACB7-D4FB1A092F52}"/>
              </a:ext>
            </a:extLst>
          </p:cNvPr>
          <p:cNvPicPr>
            <a:picLocks noChangeAspect="1"/>
          </p:cNvPicPr>
          <p:nvPr/>
        </p:nvPicPr>
        <p:blipFill>
          <a:blip r:embed="rId4"/>
          <a:stretch>
            <a:fillRect/>
          </a:stretch>
        </p:blipFill>
        <p:spPr>
          <a:xfrm>
            <a:off x="1541948" y="2221575"/>
            <a:ext cx="6197509" cy="751999"/>
          </a:xfrm>
          <a:prstGeom prst="rect">
            <a:avLst/>
          </a:prstGeom>
        </p:spPr>
      </p:pic>
      <p:sp>
        <p:nvSpPr>
          <p:cNvPr id="3" name="Content Placeholder 2">
            <a:extLst>
              <a:ext uri="{FF2B5EF4-FFF2-40B4-BE49-F238E27FC236}">
                <a16:creationId xmlns:a16="http://schemas.microsoft.com/office/drawing/2014/main" id="{320310FA-8581-41B5-AD08-99F0257F02D4}"/>
              </a:ext>
            </a:extLst>
          </p:cNvPr>
          <p:cNvSpPr>
            <a:spLocks noGrp="1"/>
          </p:cNvSpPr>
          <p:nvPr>
            <p:ph sz="half" idx="1"/>
          </p:nvPr>
        </p:nvSpPr>
        <p:spPr>
          <a:xfrm>
            <a:off x="838200" y="1456029"/>
            <a:ext cx="10515600" cy="912417"/>
          </a:xfrm>
        </p:spPr>
        <p:txBody>
          <a:bodyPr/>
          <a:lstStyle/>
          <a:p>
            <a:r>
              <a:rPr lang="de-DE" altLang="en-US" b="1" dirty="0">
                <a:ea typeface="ＭＳ Ｐゴシック" panose="020B0600070205080204" pitchFamily="34" charset="-128"/>
                <a:cs typeface="Lucida Bright" panose="02040602050505020304" pitchFamily="18" charset="0"/>
              </a:rPr>
              <a:t>OLS Estimation of the multiple regression model</a:t>
            </a:r>
          </a:p>
          <a:p>
            <a:r>
              <a:rPr lang="de-DE" altLang="en-US" dirty="0">
                <a:ea typeface="ＭＳ Ｐゴシック" panose="020B0600070205080204" pitchFamily="34" charset="-128"/>
                <a:cs typeface="Lucida Bright" panose="02040602050505020304" pitchFamily="18" charset="0"/>
              </a:rPr>
              <a:t>Random sample</a:t>
            </a:r>
          </a:p>
          <a:p>
            <a:endParaRPr lang="en-US" dirty="0"/>
          </a:p>
        </p:txBody>
      </p:sp>
      <p:sp>
        <p:nvSpPr>
          <p:cNvPr id="2" name="Title 1">
            <a:extLst>
              <a:ext uri="{FF2B5EF4-FFF2-40B4-BE49-F238E27FC236}">
                <a16:creationId xmlns:a16="http://schemas.microsoft.com/office/drawing/2014/main" id="{7AA4F0DD-96F4-44FC-B143-5E2B42533CF1}"/>
              </a:ext>
            </a:extLst>
          </p:cNvPr>
          <p:cNvSpPr>
            <a:spLocks noGrp="1"/>
          </p:cNvSpPr>
          <p:nvPr>
            <p:ph type="title"/>
          </p:nvPr>
        </p:nvSpPr>
        <p:spPr/>
        <p:txBody>
          <a:bodyPr/>
          <a:lstStyle/>
          <a:p>
            <a:r>
              <a:rPr lang="de-DE" altLang="en-US" dirty="0"/>
              <a:t>Multiple Regression Analysis: Estimation </a:t>
            </a:r>
            <a:r>
              <a:rPr lang="de-DE" altLang="en-US" sz="1600" dirty="0"/>
              <a:t>(6 of 37)</a:t>
            </a:r>
            <a:endParaRPr lang="en-US" dirty="0"/>
          </a:p>
        </p:txBody>
      </p:sp>
    </p:spTree>
    <p:extLst>
      <p:ext uri="{BB962C8B-B14F-4D97-AF65-F5344CB8AC3E}">
        <p14:creationId xmlns:p14="http://schemas.microsoft.com/office/powerpoint/2010/main" val="170753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F3CA3BF-0008-4D25-A9BD-8116D898E8E8}"/>
              </a:ext>
            </a:extLst>
          </p:cNvPr>
          <p:cNvSpPr>
            <a:spLocks noGrp="1"/>
          </p:cNvSpPr>
          <p:nvPr>
            <p:ph type="sldNum" sz="quarter" idx="12"/>
          </p:nvPr>
        </p:nvSpPr>
        <p:spPr/>
        <p:txBody>
          <a:bodyPr/>
          <a:lstStyle/>
          <a:p>
            <a:fld id="{949EBC64-41CB-41B8-B6DF-9B1367312BD4}" type="slidenum">
              <a:rPr lang="en-US" smtClean="0"/>
              <a:t>8</a:t>
            </a:fld>
            <a:endParaRPr lang="en-US" dirty="0"/>
          </a:p>
        </p:txBody>
      </p:sp>
      <p:sp>
        <p:nvSpPr>
          <p:cNvPr id="4" name="Content Placeholder 3">
            <a:extLst>
              <a:ext uri="{FF2B5EF4-FFF2-40B4-BE49-F238E27FC236}">
                <a16:creationId xmlns:a16="http://schemas.microsoft.com/office/drawing/2014/main" id="{E3869075-7DC3-4D13-ABF1-18D48CB8F7CA}"/>
              </a:ext>
            </a:extLst>
          </p:cNvPr>
          <p:cNvSpPr>
            <a:spLocks noGrp="1"/>
          </p:cNvSpPr>
          <p:nvPr>
            <p:ph sz="half" idx="2"/>
          </p:nvPr>
        </p:nvSpPr>
        <p:spPr>
          <a:xfrm>
            <a:off x="838200" y="3611363"/>
            <a:ext cx="10515600" cy="2535871"/>
          </a:xfrm>
        </p:spPr>
        <p:txBody>
          <a:bodyPr/>
          <a:lstStyle/>
          <a:p>
            <a:r>
              <a:rPr lang="de-DE" altLang="en-US" dirty="0">
                <a:ea typeface="Arial" panose="020B0604020202020204" pitchFamily="34" charset="0"/>
                <a:cs typeface="Lucida Bright" panose="02040602050505020304" pitchFamily="18" charset="0"/>
              </a:rPr>
              <a:t>The multiple linear regression model manages to hold the values     of other explanatory variables fixed even if, in reality, they are correlated with the explanatory variable under consideration.</a:t>
            </a:r>
          </a:p>
          <a:p>
            <a:r>
              <a:rPr lang="de-DE" altLang="en-US" dirty="0">
                <a:ea typeface="Arial" panose="020B0604020202020204" pitchFamily="34" charset="0"/>
                <a:cs typeface="Lucida Bright" panose="02040602050505020304" pitchFamily="18" charset="0"/>
              </a:rPr>
              <a:t>“Ceteris paribus</a:t>
            </a:r>
            <a:r>
              <a:rPr lang="en-US" altLang="en-US" dirty="0">
                <a:ea typeface="Arial" panose="020B0604020202020204" pitchFamily="34" charset="0"/>
                <a:cs typeface="Lucida Bright" panose="02040602050505020304" pitchFamily="18" charset="0"/>
              </a:rPr>
              <a:t>”</a:t>
            </a:r>
            <a:r>
              <a:rPr lang="de-DE" altLang="en-US" dirty="0">
                <a:ea typeface="Arial" panose="020B0604020202020204" pitchFamily="34" charset="0"/>
                <a:cs typeface="Lucida Bright" panose="02040602050505020304" pitchFamily="18" charset="0"/>
              </a:rPr>
              <a:t>-interpretation</a:t>
            </a:r>
          </a:p>
          <a:p>
            <a:r>
              <a:rPr lang="de-DE" altLang="en-US" dirty="0">
                <a:ea typeface="Arial" panose="020B0604020202020204" pitchFamily="34" charset="0"/>
                <a:cs typeface="Lucida Bright" panose="02040602050505020304" pitchFamily="18" charset="0"/>
              </a:rPr>
              <a:t>It has still to be assumed that unobserved factors do not change if the explanatory variables are changed.</a:t>
            </a:r>
            <a:endParaRPr lang="en-US" dirty="0"/>
          </a:p>
        </p:txBody>
      </p:sp>
      <p:pic>
        <p:nvPicPr>
          <p:cNvPr id="8" name="Picture 7" descr="An equation for the marginal effect of x sub j. Beta hat sub j is equal to the change in y divided by the change in x sub j. This tells us how much the dependent variable changes if the jth unit is increased by one unit, holding all other independent variables constant.">
            <a:extLst>
              <a:ext uri="{FF2B5EF4-FFF2-40B4-BE49-F238E27FC236}">
                <a16:creationId xmlns:a16="http://schemas.microsoft.com/office/drawing/2014/main" id="{43F3FA59-CC8B-448A-94DB-23EEDC8E7028}"/>
              </a:ext>
            </a:extLst>
          </p:cNvPr>
          <p:cNvPicPr>
            <a:picLocks noChangeAspect="1"/>
          </p:cNvPicPr>
          <p:nvPr/>
        </p:nvPicPr>
        <p:blipFill>
          <a:blip r:embed="rId2"/>
          <a:stretch>
            <a:fillRect/>
          </a:stretch>
        </p:blipFill>
        <p:spPr>
          <a:xfrm>
            <a:off x="838200" y="1820829"/>
            <a:ext cx="9727556" cy="1425808"/>
          </a:xfrm>
          <a:prstGeom prst="rect">
            <a:avLst/>
          </a:prstGeom>
        </p:spPr>
      </p:pic>
      <p:sp>
        <p:nvSpPr>
          <p:cNvPr id="3" name="Content Placeholder 2">
            <a:extLst>
              <a:ext uri="{FF2B5EF4-FFF2-40B4-BE49-F238E27FC236}">
                <a16:creationId xmlns:a16="http://schemas.microsoft.com/office/drawing/2014/main" id="{DC3A1CCA-A3EE-4DC2-BA96-11490829AFFC}"/>
              </a:ext>
            </a:extLst>
          </p:cNvPr>
          <p:cNvSpPr>
            <a:spLocks noGrp="1"/>
          </p:cNvSpPr>
          <p:nvPr>
            <p:ph sz="half" idx="1"/>
          </p:nvPr>
        </p:nvSpPr>
        <p:spPr>
          <a:xfrm>
            <a:off x="838200" y="1456029"/>
            <a:ext cx="10515600" cy="522673"/>
          </a:xfrm>
        </p:spPr>
        <p:txBody>
          <a:bodyPr/>
          <a:lstStyle/>
          <a:p>
            <a:r>
              <a:rPr lang="de-DE" altLang="en-US" b="1" dirty="0">
                <a:ea typeface="ＭＳ Ｐゴシック" panose="020B0600070205080204" pitchFamily="34" charset="-128"/>
                <a:cs typeface="Lucida Bright" panose="02040602050505020304" pitchFamily="18" charset="0"/>
              </a:rPr>
              <a:t>Interpretation of the multiple regression model</a:t>
            </a:r>
            <a:endParaRPr lang="en-US" b="1" dirty="0"/>
          </a:p>
        </p:txBody>
      </p:sp>
      <p:sp>
        <p:nvSpPr>
          <p:cNvPr id="2" name="Title 1">
            <a:extLst>
              <a:ext uri="{FF2B5EF4-FFF2-40B4-BE49-F238E27FC236}">
                <a16:creationId xmlns:a16="http://schemas.microsoft.com/office/drawing/2014/main" id="{41BD37C9-AA08-451E-AFF3-BBD4ACD09A56}"/>
              </a:ext>
            </a:extLst>
          </p:cNvPr>
          <p:cNvSpPr>
            <a:spLocks noGrp="1"/>
          </p:cNvSpPr>
          <p:nvPr>
            <p:ph type="title"/>
          </p:nvPr>
        </p:nvSpPr>
        <p:spPr/>
        <p:txBody>
          <a:bodyPr/>
          <a:lstStyle/>
          <a:p>
            <a:r>
              <a:rPr lang="de-DE" altLang="en-US" dirty="0"/>
              <a:t>Multiple Regression Analysis: Estimation </a:t>
            </a:r>
            <a:r>
              <a:rPr lang="de-DE" altLang="en-US" sz="1600" dirty="0"/>
              <a:t>(7 of 37)</a:t>
            </a:r>
            <a:endParaRPr lang="en-US" dirty="0"/>
          </a:p>
        </p:txBody>
      </p:sp>
    </p:spTree>
    <p:extLst>
      <p:ext uri="{BB962C8B-B14F-4D97-AF65-F5344CB8AC3E}">
        <p14:creationId xmlns:p14="http://schemas.microsoft.com/office/powerpoint/2010/main" val="189920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F3CA3BF-0008-4D25-A9BD-8116D898E8E8}"/>
              </a:ext>
            </a:extLst>
          </p:cNvPr>
          <p:cNvSpPr>
            <a:spLocks noGrp="1"/>
          </p:cNvSpPr>
          <p:nvPr>
            <p:ph type="sldNum" sz="quarter" idx="12"/>
          </p:nvPr>
        </p:nvSpPr>
        <p:spPr/>
        <p:txBody>
          <a:bodyPr/>
          <a:lstStyle/>
          <a:p>
            <a:fld id="{949EBC64-41CB-41B8-B6DF-9B1367312BD4}" type="slidenum">
              <a:rPr lang="en-US" smtClean="0"/>
              <a:t>9</a:t>
            </a:fld>
            <a:endParaRPr lang="en-US" dirty="0"/>
          </a:p>
        </p:txBody>
      </p:sp>
      <p:sp>
        <p:nvSpPr>
          <p:cNvPr id="4" name="Content Placeholder 3">
            <a:extLst>
              <a:ext uri="{FF2B5EF4-FFF2-40B4-BE49-F238E27FC236}">
                <a16:creationId xmlns:a16="http://schemas.microsoft.com/office/drawing/2014/main" id="{E3869075-7DC3-4D13-ABF1-18D48CB8F7CA}"/>
              </a:ext>
            </a:extLst>
          </p:cNvPr>
          <p:cNvSpPr>
            <a:spLocks noGrp="1"/>
          </p:cNvSpPr>
          <p:nvPr>
            <p:ph sz="half" idx="2"/>
          </p:nvPr>
        </p:nvSpPr>
        <p:spPr>
          <a:xfrm>
            <a:off x="838200" y="3311563"/>
            <a:ext cx="10515600" cy="2744463"/>
          </a:xfrm>
        </p:spPr>
        <p:txBody>
          <a:bodyPr/>
          <a:lstStyle/>
          <a:p>
            <a:r>
              <a:rPr lang="de-DE" altLang="en-US" dirty="0">
                <a:ea typeface="ＭＳ Ｐゴシック" panose="020B0600070205080204" pitchFamily="34" charset="-128"/>
                <a:cs typeface="Lucida Bright" panose="02040602050505020304" pitchFamily="18" charset="0"/>
              </a:rPr>
              <a:t>Interpretation</a:t>
            </a:r>
          </a:p>
          <a:p>
            <a:pPr lvl="1"/>
            <a:r>
              <a:rPr lang="de-DE" altLang="en-US" dirty="0">
                <a:ea typeface="Arial" panose="020B0604020202020204" pitchFamily="34" charset="0"/>
                <a:cs typeface="Lucida Bright" panose="02040602050505020304" pitchFamily="18" charset="0"/>
              </a:rPr>
              <a:t>Holding ACT fixed, another point on high school grade point average is associated with another .453 points college grade point average</a:t>
            </a:r>
          </a:p>
          <a:p>
            <a:pPr lvl="1"/>
            <a:r>
              <a:rPr lang="de-DE" altLang="en-US" dirty="0">
                <a:ea typeface="Arial" panose="020B0604020202020204" pitchFamily="34" charset="0"/>
                <a:cs typeface="Lucida Bright" panose="02040602050505020304" pitchFamily="18" charset="0"/>
              </a:rPr>
              <a:t>Or: If we compare two students with the same ACT, but the hsGPA of student A is one point higher, we predict student A to have a colGPA that is .453 higher than that of student B</a:t>
            </a:r>
          </a:p>
          <a:p>
            <a:pPr lvl="1"/>
            <a:r>
              <a:rPr lang="de-DE" altLang="en-US" dirty="0">
                <a:ea typeface="Arial" panose="020B0604020202020204" pitchFamily="34" charset="0"/>
                <a:cs typeface="Lucida Bright" panose="02040602050505020304" pitchFamily="18" charset="0"/>
              </a:rPr>
              <a:t>Holding high school grade point average fixed, another 10 points on ACT are associated with less than one point on college GPA</a:t>
            </a:r>
            <a:endParaRPr lang="en-US" dirty="0"/>
          </a:p>
        </p:txBody>
      </p:sp>
      <p:pic>
        <p:nvPicPr>
          <p:cNvPr id="5" name="Picture 4" descr="An equation in which college grade point average (colGPA) is predicted to be equal to 1.29 plus .453 times high school GPA (hsGPA) plus .0094 times achievement test score (ACT).">
            <a:extLst>
              <a:ext uri="{FF2B5EF4-FFF2-40B4-BE49-F238E27FC236}">
                <a16:creationId xmlns:a16="http://schemas.microsoft.com/office/drawing/2014/main" id="{A67E5439-BC16-442C-ACC3-5E835E9B5B38}"/>
              </a:ext>
            </a:extLst>
          </p:cNvPr>
          <p:cNvPicPr>
            <a:picLocks noChangeAspect="1"/>
          </p:cNvPicPr>
          <p:nvPr/>
        </p:nvPicPr>
        <p:blipFill>
          <a:blip r:embed="rId2"/>
          <a:stretch>
            <a:fillRect/>
          </a:stretch>
        </p:blipFill>
        <p:spPr>
          <a:xfrm>
            <a:off x="838200" y="1687385"/>
            <a:ext cx="9375628" cy="1596010"/>
          </a:xfrm>
          <a:prstGeom prst="rect">
            <a:avLst/>
          </a:prstGeom>
        </p:spPr>
      </p:pic>
      <p:sp>
        <p:nvSpPr>
          <p:cNvPr id="3" name="Content Placeholder 2">
            <a:extLst>
              <a:ext uri="{FF2B5EF4-FFF2-40B4-BE49-F238E27FC236}">
                <a16:creationId xmlns:a16="http://schemas.microsoft.com/office/drawing/2014/main" id="{DC3A1CCA-A3EE-4DC2-BA96-11490829AFFC}"/>
              </a:ext>
            </a:extLst>
          </p:cNvPr>
          <p:cNvSpPr>
            <a:spLocks noGrp="1"/>
          </p:cNvSpPr>
          <p:nvPr>
            <p:ph sz="half" idx="1"/>
          </p:nvPr>
        </p:nvSpPr>
        <p:spPr>
          <a:xfrm>
            <a:off x="838200" y="1336109"/>
            <a:ext cx="10515600" cy="522673"/>
          </a:xfrm>
        </p:spPr>
        <p:txBody>
          <a:bodyPr/>
          <a:lstStyle/>
          <a:p>
            <a:r>
              <a:rPr lang="de-DE" altLang="en-US" b="1" dirty="0">
                <a:ea typeface="ＭＳ Ｐゴシック" panose="020B0600070205080204" pitchFamily="34" charset="-128"/>
                <a:cs typeface="Lucida Bright" panose="02040602050505020304" pitchFamily="18" charset="0"/>
              </a:rPr>
              <a:t>Example: Determinants of college GPA</a:t>
            </a:r>
            <a:endParaRPr lang="en-US" b="1" dirty="0"/>
          </a:p>
        </p:txBody>
      </p:sp>
      <p:sp>
        <p:nvSpPr>
          <p:cNvPr id="2" name="Title 1">
            <a:extLst>
              <a:ext uri="{FF2B5EF4-FFF2-40B4-BE49-F238E27FC236}">
                <a16:creationId xmlns:a16="http://schemas.microsoft.com/office/drawing/2014/main" id="{41BD37C9-AA08-451E-AFF3-BBD4ACD09A56}"/>
              </a:ext>
            </a:extLst>
          </p:cNvPr>
          <p:cNvSpPr>
            <a:spLocks noGrp="1"/>
          </p:cNvSpPr>
          <p:nvPr>
            <p:ph type="title"/>
          </p:nvPr>
        </p:nvSpPr>
        <p:spPr/>
        <p:txBody>
          <a:bodyPr/>
          <a:lstStyle/>
          <a:p>
            <a:r>
              <a:rPr lang="de-DE" altLang="en-US" dirty="0"/>
              <a:t>Multiple Regression Analysis: Estimation </a:t>
            </a:r>
            <a:r>
              <a:rPr lang="de-DE" altLang="en-US" sz="1600" dirty="0"/>
              <a:t>(8 of 37)</a:t>
            </a:r>
            <a:endParaRPr lang="en-US" dirty="0"/>
          </a:p>
        </p:txBody>
      </p:sp>
    </p:spTree>
    <p:extLst>
      <p:ext uri="{BB962C8B-B14F-4D97-AF65-F5344CB8AC3E}">
        <p14:creationId xmlns:p14="http://schemas.microsoft.com/office/powerpoint/2010/main" val="24394714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12711</TotalTime>
  <Words>2274</Words>
  <Application>Microsoft Office PowerPoint</Application>
  <PresentationFormat>Widescreen</PresentationFormat>
  <Paragraphs>244</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Tahoma</vt:lpstr>
      <vt:lpstr>Office Theme</vt:lpstr>
      <vt:lpstr>Chapter 3</vt:lpstr>
      <vt:lpstr>Multiple Regression Analysis: Estimation (1 of 37)</vt:lpstr>
      <vt:lpstr>Multiple Regression Analysis: Estimation (2 of 37)</vt:lpstr>
      <vt:lpstr>Multiple Regression Analysis: Estimation (3 of 37)</vt:lpstr>
      <vt:lpstr>Multiple Regression Analysis: Estimation (4 of 37)</vt:lpstr>
      <vt:lpstr>Multiple Regression Analysis: Estimation (5 of 37)</vt:lpstr>
      <vt:lpstr>Multiple Regression Analysis: Estimation (6 of 37)</vt:lpstr>
      <vt:lpstr>Multiple Regression Analysis: Estimation (7 of 37)</vt:lpstr>
      <vt:lpstr>Multiple Regression Analysis: Estimation (8 of 37)</vt:lpstr>
      <vt:lpstr>Multiple Regression Analysis: Estimation (9 of 37)</vt:lpstr>
      <vt:lpstr>Multiple Regression Analysis: Estimation (10 of 37)</vt:lpstr>
      <vt:lpstr>Multiple Regression Analysis: Estimation (11 of 37)</vt:lpstr>
      <vt:lpstr>Multiple Regression Analysis: Estimation (12 of 37)</vt:lpstr>
      <vt:lpstr>Multiple Regression Analysis: Estimation (13 of 37)</vt:lpstr>
      <vt:lpstr>Multiple Regression Analysis: Estimation (14 of 37)</vt:lpstr>
      <vt:lpstr>Multiple Regression Analysis: Estimation (15 of 37)</vt:lpstr>
      <vt:lpstr>Multiple Regression Analysis: Estimation (16 of 37)</vt:lpstr>
      <vt:lpstr>Multiple Regression Analysis: Estimation (17 of 37)</vt:lpstr>
      <vt:lpstr>Multiple Regression Analysis: Estimation (18 of 37)</vt:lpstr>
      <vt:lpstr>Multiple Regression Analysis: Estimation (19 of 37)</vt:lpstr>
      <vt:lpstr>Multiple Regression Analysis: Estimation (20 of 37)</vt:lpstr>
      <vt:lpstr>Multiple Regression Analysis: Estimation (21 of 37)</vt:lpstr>
      <vt:lpstr>Multiple Regression Analysis: Estimation (22 of 37)</vt:lpstr>
      <vt:lpstr>Multiple Regression Analysis: Estimation (23 of 37)</vt:lpstr>
      <vt:lpstr>Multiple Regression Analysis: Estimation (24 of 37)</vt:lpstr>
      <vt:lpstr>Multiple Regression Analysis: Estimation (25 of 37)</vt:lpstr>
      <vt:lpstr>Multiple Regression Analysis: Estimation (26 of 37)</vt:lpstr>
      <vt:lpstr>Multiple Regression Analysis: Estimation (27 of 37)</vt:lpstr>
      <vt:lpstr>Multiple Regression Analysis: Estimation (28 of 37)</vt:lpstr>
      <vt:lpstr>Multiple Regression Analysis: Estimation (29 of 37)</vt:lpstr>
      <vt:lpstr>Multiple Regression Analysis: Estimation (30 of 37)</vt:lpstr>
      <vt:lpstr>Multiple Regression Analysis: Estimation (31 of 37)</vt:lpstr>
      <vt:lpstr>Multiple Regression Analysis: Estimation (32 of 37)</vt:lpstr>
      <vt:lpstr>Multiple Regression Analysis: Estimation (33 of 37)</vt:lpstr>
      <vt:lpstr>Multiple Regression Analysis: Estimation (34 of 37)</vt:lpstr>
      <vt:lpstr>Multiple Regression Analysis: Estimation (35 of 37)</vt:lpstr>
      <vt:lpstr>Multiple Regression Analysis: Estimation (36 of 37)</vt:lpstr>
      <vt:lpstr>Multiple Regression Analysis: Estimation (37 of 37)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268</cp:revision>
  <dcterms:created xsi:type="dcterms:W3CDTF">2015-06-17T14:10:03Z</dcterms:created>
  <dcterms:modified xsi:type="dcterms:W3CDTF">2019-04-11T19:04:28Z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