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02" r:id="rId2"/>
    <p:sldId id="386"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7" autoAdjust="0"/>
    <p:restoredTop sz="96837" autoAdjust="0"/>
  </p:normalViewPr>
  <p:slideViewPr>
    <p:cSldViewPr snapToGrid="0">
      <p:cViewPr varScale="1">
        <p:scale>
          <a:sx n="113" d="100"/>
          <a:sy n="113" d="100"/>
        </p:scale>
        <p:origin x="120" y="4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742951"/>
          </a:xfrm>
        </p:spPr>
        <p:txBody>
          <a:bodyPr>
            <a:noAutofit/>
          </a:bodyPr>
          <a:lstStyle/>
          <a:p>
            <a:r>
              <a:rPr lang="de-DE" altLang="en-US" sz="2600" dirty="0"/>
              <a:t>Multiple Regression Analysis: Inference</a:t>
            </a:r>
            <a:endParaRPr lang="en-US" sz="2600" dirty="0"/>
          </a:p>
        </p:txBody>
      </p:sp>
      <p:sp>
        <p:nvSpPr>
          <p:cNvPr id="4" name="Title 3"/>
          <p:cNvSpPr>
            <a:spLocks noGrp="1"/>
          </p:cNvSpPr>
          <p:nvPr>
            <p:ph type="ctrTitle"/>
          </p:nvPr>
        </p:nvSpPr>
        <p:spPr/>
        <p:txBody>
          <a:bodyPr/>
          <a:lstStyle/>
          <a:p>
            <a:r>
              <a:rPr lang="en-US" dirty="0"/>
              <a:t>Chapter 4</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551D1-1BEA-4AA3-BEE8-CD61BE058055}"/>
              </a:ext>
            </a:extLst>
          </p:cNvPr>
          <p:cNvSpPr>
            <a:spLocks noGrp="1"/>
          </p:cNvSpPr>
          <p:nvPr>
            <p:ph type="sldNum" sz="quarter" idx="12"/>
          </p:nvPr>
        </p:nvSpPr>
        <p:spPr/>
        <p:txBody>
          <a:bodyPr/>
          <a:lstStyle/>
          <a:p>
            <a:fld id="{949EBC64-41CB-41B8-B6DF-9B1367312BD4}" type="slidenum">
              <a:rPr lang="en-US" smtClean="0"/>
              <a:t>10</a:t>
            </a:fld>
            <a:endParaRPr lang="en-US" dirty="0"/>
          </a:p>
        </p:txBody>
      </p:sp>
      <p:pic>
        <p:nvPicPr>
          <p:cNvPr id="6" name="Picture 5" descr="An expression for a one sided hypothesis test. The null hypothesis (H sub zero) is that beta sub exper equals zero. The alternative hypothesis (H sub one) is that beta sub exper is greater than zero. This tests whether experience has a positive effect on wages or no effect at all.">
            <a:extLst>
              <a:ext uri="{FF2B5EF4-FFF2-40B4-BE49-F238E27FC236}">
                <a16:creationId xmlns:a16="http://schemas.microsoft.com/office/drawing/2014/main" id="{BE4648AC-2349-411B-BCB1-5D19B5C72836}"/>
              </a:ext>
            </a:extLst>
          </p:cNvPr>
          <p:cNvPicPr>
            <a:picLocks noChangeAspect="1"/>
          </p:cNvPicPr>
          <p:nvPr/>
        </p:nvPicPr>
        <p:blipFill>
          <a:blip r:embed="rId2"/>
          <a:stretch>
            <a:fillRect/>
          </a:stretch>
        </p:blipFill>
        <p:spPr>
          <a:xfrm>
            <a:off x="1127408" y="4816160"/>
            <a:ext cx="8876785" cy="1188021"/>
          </a:xfrm>
          <a:prstGeom prst="rect">
            <a:avLst/>
          </a:prstGeom>
        </p:spPr>
      </p:pic>
      <p:pic>
        <p:nvPicPr>
          <p:cNvPr id="5" name="Picture 4" descr="An equation in which predicted log wage is equal to .284 (se of .104) plus .092 (se of .007) times educ plus .0041 (se of .0017) times exper plus .022 (se of .003) times tenure. There are 526 observations and the R squared is .316.">
            <a:extLst>
              <a:ext uri="{FF2B5EF4-FFF2-40B4-BE49-F238E27FC236}">
                <a16:creationId xmlns:a16="http://schemas.microsoft.com/office/drawing/2014/main" id="{AE9FAC78-4999-4C54-B9DA-53DF3F0463EA}"/>
              </a:ext>
            </a:extLst>
          </p:cNvPr>
          <p:cNvPicPr>
            <a:picLocks noChangeAspect="1"/>
          </p:cNvPicPr>
          <p:nvPr/>
        </p:nvPicPr>
        <p:blipFill>
          <a:blip r:embed="rId3"/>
          <a:stretch>
            <a:fillRect/>
          </a:stretch>
        </p:blipFill>
        <p:spPr>
          <a:xfrm>
            <a:off x="1239155" y="2756640"/>
            <a:ext cx="8369540" cy="1735311"/>
          </a:xfrm>
          <a:prstGeom prst="rect">
            <a:avLst/>
          </a:prstGeom>
        </p:spPr>
      </p:pic>
      <p:sp>
        <p:nvSpPr>
          <p:cNvPr id="2" name="Content Placeholder 1">
            <a:extLst>
              <a:ext uri="{FF2B5EF4-FFF2-40B4-BE49-F238E27FC236}">
                <a16:creationId xmlns:a16="http://schemas.microsoft.com/office/drawing/2014/main" id="{76E5C831-AE26-4D60-98A1-DD565DA3A603}"/>
              </a:ext>
            </a:extLst>
          </p:cNvPr>
          <p:cNvSpPr>
            <a:spLocks noGrp="1"/>
          </p:cNvSpPr>
          <p:nvPr>
            <p:ph idx="1"/>
          </p:nvPr>
        </p:nvSpPr>
        <p:spPr>
          <a:xfrm>
            <a:off x="838200" y="1463040"/>
            <a:ext cx="10515600" cy="1160239"/>
          </a:xfrm>
        </p:spPr>
        <p:txBody>
          <a:bodyPr/>
          <a:lstStyle/>
          <a:p>
            <a:r>
              <a:rPr lang="de-DE" altLang="en-US" b="1" dirty="0">
                <a:cs typeface="Lucida Bright" panose="02040602050505020304" pitchFamily="18" charset="0"/>
              </a:rPr>
              <a:t>Example: Wage equation</a:t>
            </a:r>
          </a:p>
          <a:p>
            <a:pPr lvl="1"/>
            <a:r>
              <a:rPr lang="de-DE" altLang="en-US" dirty="0">
                <a:ea typeface="Arial" panose="020B0604020202020204" pitchFamily="34" charset="0"/>
                <a:cs typeface="Lucida Bright" panose="02040602050505020304" pitchFamily="18" charset="0"/>
              </a:rPr>
              <a:t>Test whether, after controlling for education and tenure, higher work experience leads to higher hourly wages.</a:t>
            </a:r>
          </a:p>
          <a:p>
            <a:endParaRPr lang="en-US" dirty="0"/>
          </a:p>
        </p:txBody>
      </p:sp>
      <p:sp>
        <p:nvSpPr>
          <p:cNvPr id="4" name="Title 3">
            <a:extLst>
              <a:ext uri="{FF2B5EF4-FFF2-40B4-BE49-F238E27FC236}">
                <a16:creationId xmlns:a16="http://schemas.microsoft.com/office/drawing/2014/main" id="{6184BA1B-7BE4-492C-9A05-B439A5ABA20F}"/>
              </a:ext>
            </a:extLst>
          </p:cNvPr>
          <p:cNvSpPr>
            <a:spLocks noGrp="1"/>
          </p:cNvSpPr>
          <p:nvPr>
            <p:ph type="title"/>
          </p:nvPr>
        </p:nvSpPr>
        <p:spPr/>
        <p:txBody>
          <a:bodyPr/>
          <a:lstStyle/>
          <a:p>
            <a:r>
              <a:rPr lang="de-DE" altLang="en-US" dirty="0"/>
              <a:t>Multiple Regression Analysis: Inference </a:t>
            </a:r>
            <a:r>
              <a:rPr lang="de-DE" altLang="en-US" sz="1600" dirty="0"/>
              <a:t>(9 of 37)</a:t>
            </a:r>
            <a:endParaRPr lang="en-US" dirty="0"/>
          </a:p>
        </p:txBody>
      </p:sp>
    </p:spTree>
    <p:extLst>
      <p:ext uri="{BB962C8B-B14F-4D97-AF65-F5344CB8AC3E}">
        <p14:creationId xmlns:p14="http://schemas.microsoft.com/office/powerpoint/2010/main" val="69184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8167583-335F-4B7B-8637-751593BB0982}"/>
              </a:ext>
            </a:extLst>
          </p:cNvPr>
          <p:cNvSpPr>
            <a:spLocks noGrp="1"/>
          </p:cNvSpPr>
          <p:nvPr>
            <p:ph type="sldNum" sz="quarter" idx="12"/>
          </p:nvPr>
        </p:nvSpPr>
        <p:spPr/>
        <p:txBody>
          <a:bodyPr/>
          <a:lstStyle/>
          <a:p>
            <a:fld id="{949EBC64-41CB-41B8-B6DF-9B1367312BD4}" type="slidenum">
              <a:rPr lang="en-US" smtClean="0"/>
              <a:t>11</a:t>
            </a:fld>
            <a:endParaRPr lang="en-US" dirty="0"/>
          </a:p>
        </p:txBody>
      </p:sp>
      <p:sp>
        <p:nvSpPr>
          <p:cNvPr id="4" name="Content Placeholder 3">
            <a:extLst>
              <a:ext uri="{FF2B5EF4-FFF2-40B4-BE49-F238E27FC236}">
                <a16:creationId xmlns:a16="http://schemas.microsoft.com/office/drawing/2014/main" id="{DB45B19F-45AC-4DFC-92DC-2AE27647F452}"/>
              </a:ext>
            </a:extLst>
          </p:cNvPr>
          <p:cNvSpPr>
            <a:spLocks noGrp="1"/>
          </p:cNvSpPr>
          <p:nvPr>
            <p:ph sz="half" idx="2"/>
          </p:nvPr>
        </p:nvSpPr>
        <p:spPr>
          <a:xfrm>
            <a:off x="838200" y="5124103"/>
            <a:ext cx="10515600" cy="959943"/>
          </a:xfrm>
        </p:spPr>
        <p:txBody>
          <a:bodyPr/>
          <a:lstStyle/>
          <a:p>
            <a:r>
              <a:rPr lang="de-DE" altLang="en-US" dirty="0">
                <a:cs typeface="Arial" panose="020B0604020202020204" pitchFamily="34" charset="0"/>
              </a:rPr>
              <a:t>The effect of experience on hourly wage is statistically greater than zero at the 5% (and even at the 1%) significance level.</a:t>
            </a:r>
            <a:endParaRPr lang="en-US" dirty="0"/>
          </a:p>
        </p:txBody>
      </p:sp>
      <p:pic>
        <p:nvPicPr>
          <p:cNvPr id="9" name="Picture 8" descr="The critical values from the standard normal distribution The 5 percent critical value is c sub 0.05 equal to 1.645. The 1 percent critical value is c sub 0.01 equal to 2.326. Since the t statistic exceeds the 1 percent critical value, we can reject the null hypothesis at the 1 percent level.">
            <a:extLst>
              <a:ext uri="{FF2B5EF4-FFF2-40B4-BE49-F238E27FC236}">
                <a16:creationId xmlns:a16="http://schemas.microsoft.com/office/drawing/2014/main" id="{9B01435C-FC6F-4037-8735-E59F4CDE6CF2}"/>
              </a:ext>
            </a:extLst>
          </p:cNvPr>
          <p:cNvPicPr>
            <a:picLocks noChangeAspect="1"/>
          </p:cNvPicPr>
          <p:nvPr/>
        </p:nvPicPr>
        <p:blipFill>
          <a:blip r:embed="rId2"/>
          <a:stretch>
            <a:fillRect/>
          </a:stretch>
        </p:blipFill>
        <p:spPr>
          <a:xfrm>
            <a:off x="1162707" y="3718145"/>
            <a:ext cx="8079827" cy="1309892"/>
          </a:xfrm>
          <a:prstGeom prst="rect">
            <a:avLst/>
          </a:prstGeom>
        </p:spPr>
      </p:pic>
      <p:pic>
        <p:nvPicPr>
          <p:cNvPr id="8" name="Picture 7" descr="An equation for the degrees of freedom for the t statistic. df equal n minus k minus one which equals 526 minus 3 minus 1 equal to 522. This is sufficiently large that we can utilize the critical values from the standard normal distribution.">
            <a:extLst>
              <a:ext uri="{FF2B5EF4-FFF2-40B4-BE49-F238E27FC236}">
                <a16:creationId xmlns:a16="http://schemas.microsoft.com/office/drawing/2014/main" id="{B6ACFFA5-6F6C-4130-A837-AE439A3D24C6}"/>
              </a:ext>
            </a:extLst>
          </p:cNvPr>
          <p:cNvPicPr>
            <a:picLocks noChangeAspect="1"/>
          </p:cNvPicPr>
          <p:nvPr/>
        </p:nvPicPr>
        <p:blipFill>
          <a:blip r:embed="rId3"/>
          <a:stretch>
            <a:fillRect/>
          </a:stretch>
        </p:blipFill>
        <p:spPr>
          <a:xfrm>
            <a:off x="1162708" y="2699081"/>
            <a:ext cx="7846381" cy="862453"/>
          </a:xfrm>
          <a:prstGeom prst="rect">
            <a:avLst/>
          </a:prstGeom>
        </p:spPr>
      </p:pic>
      <p:pic>
        <p:nvPicPr>
          <p:cNvPr id="7" name="Picture 6" descr="An equation defining the t statistic for experience. t sub exper equal .0041 over .0017 which is approximately equal to 2.41">
            <a:extLst>
              <a:ext uri="{FF2B5EF4-FFF2-40B4-BE49-F238E27FC236}">
                <a16:creationId xmlns:a16="http://schemas.microsoft.com/office/drawing/2014/main" id="{B7714CA8-BDD7-4A8A-9791-E6499364173B}"/>
              </a:ext>
            </a:extLst>
          </p:cNvPr>
          <p:cNvPicPr>
            <a:picLocks noChangeAspect="1"/>
          </p:cNvPicPr>
          <p:nvPr/>
        </p:nvPicPr>
        <p:blipFill>
          <a:blip r:embed="rId4"/>
          <a:stretch>
            <a:fillRect/>
          </a:stretch>
        </p:blipFill>
        <p:spPr>
          <a:xfrm>
            <a:off x="1162707" y="2046716"/>
            <a:ext cx="5615675" cy="402046"/>
          </a:xfrm>
          <a:prstGeom prst="rect">
            <a:avLst/>
          </a:prstGeom>
        </p:spPr>
      </p:pic>
      <p:sp>
        <p:nvSpPr>
          <p:cNvPr id="3" name="Content Placeholder 2">
            <a:extLst>
              <a:ext uri="{FF2B5EF4-FFF2-40B4-BE49-F238E27FC236}">
                <a16:creationId xmlns:a16="http://schemas.microsoft.com/office/drawing/2014/main" id="{817E0C7F-AFE2-4940-8D46-ECC2A26CDACD}"/>
              </a:ext>
            </a:extLst>
          </p:cNvPr>
          <p:cNvSpPr>
            <a:spLocks noGrp="1"/>
          </p:cNvSpPr>
          <p:nvPr>
            <p:ph sz="half" idx="1"/>
          </p:nvPr>
        </p:nvSpPr>
        <p:spPr>
          <a:xfrm>
            <a:off x="838200" y="1456029"/>
            <a:ext cx="10515600" cy="507682"/>
          </a:xfrm>
        </p:spPr>
        <p:txBody>
          <a:bodyPr/>
          <a:lstStyle/>
          <a:p>
            <a:r>
              <a:rPr lang="de-DE" altLang="en-US" b="1" dirty="0">
                <a:cs typeface="Lucida Bright" panose="02040602050505020304" pitchFamily="18" charset="0"/>
              </a:rPr>
              <a:t>Example: Wage equation (cont.)</a:t>
            </a:r>
            <a:endParaRPr lang="en-US" b="1" dirty="0"/>
          </a:p>
        </p:txBody>
      </p:sp>
      <p:sp>
        <p:nvSpPr>
          <p:cNvPr id="2" name="Title 1">
            <a:extLst>
              <a:ext uri="{FF2B5EF4-FFF2-40B4-BE49-F238E27FC236}">
                <a16:creationId xmlns:a16="http://schemas.microsoft.com/office/drawing/2014/main" id="{C53BE43E-C92D-48C6-9A04-02AB88AA52D3}"/>
              </a:ext>
            </a:extLst>
          </p:cNvPr>
          <p:cNvSpPr>
            <a:spLocks noGrp="1"/>
          </p:cNvSpPr>
          <p:nvPr>
            <p:ph type="title"/>
          </p:nvPr>
        </p:nvSpPr>
        <p:spPr/>
        <p:txBody>
          <a:bodyPr/>
          <a:lstStyle/>
          <a:p>
            <a:r>
              <a:rPr lang="de-DE" altLang="en-US" dirty="0"/>
              <a:t>Multiple Regression Analysis: Inference </a:t>
            </a:r>
            <a:r>
              <a:rPr lang="de-DE" altLang="en-US" sz="1600" dirty="0"/>
              <a:t>(10 of 37)</a:t>
            </a:r>
            <a:endParaRPr lang="en-US" dirty="0"/>
          </a:p>
        </p:txBody>
      </p:sp>
    </p:spTree>
    <p:extLst>
      <p:ext uri="{BB962C8B-B14F-4D97-AF65-F5344CB8AC3E}">
        <p14:creationId xmlns:p14="http://schemas.microsoft.com/office/powerpoint/2010/main" val="1202827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E33325-4DE1-4911-A008-52ECC9B73455}"/>
              </a:ext>
            </a:extLst>
          </p:cNvPr>
          <p:cNvSpPr>
            <a:spLocks noGrp="1"/>
          </p:cNvSpPr>
          <p:nvPr>
            <p:ph type="sldNum" sz="quarter" idx="12"/>
          </p:nvPr>
        </p:nvSpPr>
        <p:spPr/>
        <p:txBody>
          <a:bodyPr/>
          <a:lstStyle/>
          <a:p>
            <a:fld id="{949EBC64-41CB-41B8-B6DF-9B1367312BD4}" type="slidenum">
              <a:rPr lang="en-US" smtClean="0"/>
              <a:t>12</a:t>
            </a:fld>
            <a:endParaRPr lang="en-US" dirty="0"/>
          </a:p>
        </p:txBody>
      </p:sp>
      <p:sp>
        <p:nvSpPr>
          <p:cNvPr id="5" name="Content Placeholder 4">
            <a:extLst>
              <a:ext uri="{FF2B5EF4-FFF2-40B4-BE49-F238E27FC236}">
                <a16:creationId xmlns:a16="http://schemas.microsoft.com/office/drawing/2014/main" id="{E31D5126-05DA-46EF-A46C-77B9751706CA}"/>
              </a:ext>
            </a:extLst>
          </p:cNvPr>
          <p:cNvSpPr>
            <a:spLocks noGrp="1"/>
          </p:cNvSpPr>
          <p:nvPr>
            <p:ph sz="half" idx="2"/>
          </p:nvPr>
        </p:nvSpPr>
        <p:spPr>
          <a:xfrm>
            <a:off x="6280878" y="2052584"/>
            <a:ext cx="5366479" cy="4072419"/>
          </a:xfrm>
        </p:spPr>
        <p:txBody>
          <a:bodyPr/>
          <a:lstStyle/>
          <a:p>
            <a:pPr>
              <a:defRPr/>
            </a:pPr>
            <a:r>
              <a:rPr lang="de-DE" sz="2000" dirty="0"/>
              <a:t>Reject the null hypothesis in favour of the alternative hypothesis if the estimated coefficient is </a:t>
            </a:r>
            <a:r>
              <a:rPr lang="de-DE" sz="2000" u="sng" dirty="0"/>
              <a:t>“too small</a:t>
            </a:r>
            <a:r>
              <a:rPr lang="en-US" sz="2000" dirty="0"/>
              <a:t>”</a:t>
            </a:r>
            <a:r>
              <a:rPr lang="de-DE" sz="2000" dirty="0"/>
              <a:t> (i.e. smaller than a critical value).</a:t>
            </a:r>
          </a:p>
          <a:p>
            <a:pPr>
              <a:defRPr/>
            </a:pPr>
            <a:endParaRPr lang="de-DE" sz="2000" dirty="0"/>
          </a:p>
          <a:p>
            <a:pPr>
              <a:defRPr/>
            </a:pPr>
            <a:r>
              <a:rPr lang="de-DE" sz="2000" dirty="0"/>
              <a:t>Construct the critical value so that, if the null hypothesis is true, it is rejected in, for example, 5% of the cases.</a:t>
            </a:r>
          </a:p>
          <a:p>
            <a:pPr>
              <a:defRPr/>
            </a:pPr>
            <a:endParaRPr lang="de-DE" sz="2000" dirty="0"/>
          </a:p>
          <a:p>
            <a:pPr>
              <a:defRPr/>
            </a:pPr>
            <a:r>
              <a:rPr lang="de-DE" sz="2000" dirty="0"/>
              <a:t>In the given example, this is the point of the t-distribution with 18 degrees of freedom so that 5% of the cases are below the point.</a:t>
            </a:r>
          </a:p>
          <a:p>
            <a:pPr>
              <a:defRPr/>
            </a:pPr>
            <a:endParaRPr lang="de-DE" sz="2000" dirty="0"/>
          </a:p>
          <a:p>
            <a:pPr>
              <a:defRPr/>
            </a:pPr>
            <a:r>
              <a:rPr lang="de-DE" sz="2000" dirty="0"/>
              <a:t>Reject if t-statistic is less than -1.734</a:t>
            </a:r>
            <a:endParaRPr lang="en-US" sz="2000" dirty="0"/>
          </a:p>
        </p:txBody>
      </p:sp>
      <p:pic>
        <p:nvPicPr>
          <p:cNvPr id="6" name="Picture 5" descr="A graph of the distribution of the t-statistic. Here we are conducting a hypothesis test against a one-sided alternative, where the alternative hypothesis is that the coefficient is less than zero. The distribution is a t distribution with n minus k minus 1 degrees of freedom. On this diagram, the 5 percent critical value of -1.734 cuts off 5 percent of the distribution in the lower tail. Any test statistic larger in magnitude than -1.734 occurs with less than 5 percent probability under the null hypothesis. This is rare enough that we reject the null at the 5 percent level.">
            <a:extLst>
              <a:ext uri="{FF2B5EF4-FFF2-40B4-BE49-F238E27FC236}">
                <a16:creationId xmlns:a16="http://schemas.microsoft.com/office/drawing/2014/main" id="{8BA16CC9-A7A9-47CC-9319-10FEFFBAA8AD}"/>
              </a:ext>
            </a:extLst>
          </p:cNvPr>
          <p:cNvPicPr>
            <a:picLocks noChangeAspect="1"/>
          </p:cNvPicPr>
          <p:nvPr/>
        </p:nvPicPr>
        <p:blipFill>
          <a:blip r:embed="rId2"/>
          <a:stretch>
            <a:fillRect/>
          </a:stretch>
        </p:blipFill>
        <p:spPr>
          <a:xfrm>
            <a:off x="877557" y="1963711"/>
            <a:ext cx="5033566" cy="4072418"/>
          </a:xfrm>
          <a:prstGeom prst="rect">
            <a:avLst/>
          </a:prstGeom>
        </p:spPr>
      </p:pic>
      <p:sp>
        <p:nvSpPr>
          <p:cNvPr id="2" name="Content Placeholder 1">
            <a:extLst>
              <a:ext uri="{FF2B5EF4-FFF2-40B4-BE49-F238E27FC236}">
                <a16:creationId xmlns:a16="http://schemas.microsoft.com/office/drawing/2014/main" id="{7638C8D9-BE82-41B0-860D-4814D3B984DD}"/>
              </a:ext>
            </a:extLst>
          </p:cNvPr>
          <p:cNvSpPr>
            <a:spLocks noGrp="1"/>
          </p:cNvSpPr>
          <p:nvPr>
            <p:ph sz="half" idx="1"/>
          </p:nvPr>
        </p:nvSpPr>
        <p:spPr>
          <a:xfrm>
            <a:off x="838200" y="1456029"/>
            <a:ext cx="10515600" cy="507682"/>
          </a:xfrm>
        </p:spPr>
        <p:txBody>
          <a:bodyPr/>
          <a:lstStyle/>
          <a:p>
            <a:r>
              <a:rPr lang="de-DE" altLang="en-US" b="1" dirty="0">
                <a:cs typeface="Lucida Bright" panose="02040602050505020304" pitchFamily="18" charset="0"/>
              </a:rPr>
              <a:t>Testing against one-sided alternatives (less than zero)</a:t>
            </a:r>
            <a:endParaRPr lang="en-US" b="1" dirty="0"/>
          </a:p>
        </p:txBody>
      </p:sp>
      <p:sp>
        <p:nvSpPr>
          <p:cNvPr id="4" name="Title 3">
            <a:extLst>
              <a:ext uri="{FF2B5EF4-FFF2-40B4-BE49-F238E27FC236}">
                <a16:creationId xmlns:a16="http://schemas.microsoft.com/office/drawing/2014/main" id="{AA6DD3B1-1C86-4123-8492-F26DCCB161CF}"/>
              </a:ext>
            </a:extLst>
          </p:cNvPr>
          <p:cNvSpPr>
            <a:spLocks noGrp="1"/>
          </p:cNvSpPr>
          <p:nvPr>
            <p:ph type="title"/>
          </p:nvPr>
        </p:nvSpPr>
        <p:spPr/>
        <p:txBody>
          <a:bodyPr/>
          <a:lstStyle/>
          <a:p>
            <a:r>
              <a:rPr lang="de-DE" altLang="en-US" dirty="0"/>
              <a:t>Multiple Regression Analysis: Inference </a:t>
            </a:r>
            <a:r>
              <a:rPr lang="de-DE" altLang="en-US" sz="1600" dirty="0"/>
              <a:t>(11 of 37)</a:t>
            </a:r>
            <a:endParaRPr lang="en-US" dirty="0"/>
          </a:p>
        </p:txBody>
      </p:sp>
    </p:spTree>
    <p:extLst>
      <p:ext uri="{BB962C8B-B14F-4D97-AF65-F5344CB8AC3E}">
        <p14:creationId xmlns:p14="http://schemas.microsoft.com/office/powerpoint/2010/main" val="360088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B184E2-938F-4703-8F7A-0C38E0D3BC3B}"/>
              </a:ext>
            </a:extLst>
          </p:cNvPr>
          <p:cNvSpPr>
            <a:spLocks noGrp="1"/>
          </p:cNvSpPr>
          <p:nvPr>
            <p:ph type="sldNum" sz="quarter" idx="12"/>
          </p:nvPr>
        </p:nvSpPr>
        <p:spPr/>
        <p:txBody>
          <a:bodyPr/>
          <a:lstStyle/>
          <a:p>
            <a:fld id="{949EBC64-41CB-41B8-B6DF-9B1367312BD4}" type="slidenum">
              <a:rPr lang="en-US" smtClean="0"/>
              <a:t>13</a:t>
            </a:fld>
            <a:endParaRPr lang="en-US" dirty="0"/>
          </a:p>
        </p:txBody>
      </p:sp>
      <p:pic>
        <p:nvPicPr>
          <p:cNvPr id="6" name="Picture 5" descr="An expression for a one sided hypothesis test. The null hypothesis (H sub zero) is that beta sub enroll equals zero. The alternative hypothesis (H sub one) is that beta sub enroll is less than zero. This tests whether school size has a negative effect on student performance or no effect at all.">
            <a:extLst>
              <a:ext uri="{FF2B5EF4-FFF2-40B4-BE49-F238E27FC236}">
                <a16:creationId xmlns:a16="http://schemas.microsoft.com/office/drawing/2014/main" id="{0C882BB8-BDFA-4793-8273-6EC10D8DC470}"/>
              </a:ext>
            </a:extLst>
          </p:cNvPr>
          <p:cNvPicPr>
            <a:picLocks noChangeAspect="1"/>
          </p:cNvPicPr>
          <p:nvPr/>
        </p:nvPicPr>
        <p:blipFill>
          <a:blip r:embed="rId2"/>
          <a:stretch>
            <a:fillRect/>
          </a:stretch>
        </p:blipFill>
        <p:spPr>
          <a:xfrm>
            <a:off x="1005763" y="4891996"/>
            <a:ext cx="8524960" cy="1060798"/>
          </a:xfrm>
          <a:prstGeom prst="rect">
            <a:avLst/>
          </a:prstGeom>
        </p:spPr>
      </p:pic>
      <p:pic>
        <p:nvPicPr>
          <p:cNvPr id="5" name="Picture 4" descr="An equation in which the percentage of students passing math tests (math10 hat) is predicted to be equal to 2.274 (se of 6.113) plus .00046 (se of .00010) times totcomp plus .048 (se of .040) times staff minus .00020 (se of .00022) times enroll. totcomp is average annual teacher compensation, staff is the number of staff per thousand students, and enroll is the school size measured by student enrollment. There are 408 observations and the R squared is .0541.">
            <a:extLst>
              <a:ext uri="{FF2B5EF4-FFF2-40B4-BE49-F238E27FC236}">
                <a16:creationId xmlns:a16="http://schemas.microsoft.com/office/drawing/2014/main" id="{17496454-4445-4E62-85D3-C2C5BAF76DA6}"/>
              </a:ext>
            </a:extLst>
          </p:cNvPr>
          <p:cNvPicPr>
            <a:picLocks noChangeAspect="1"/>
          </p:cNvPicPr>
          <p:nvPr/>
        </p:nvPicPr>
        <p:blipFill>
          <a:blip r:embed="rId3"/>
          <a:stretch>
            <a:fillRect/>
          </a:stretch>
        </p:blipFill>
        <p:spPr>
          <a:xfrm>
            <a:off x="1005763" y="2441860"/>
            <a:ext cx="9155008" cy="2102309"/>
          </a:xfrm>
          <a:prstGeom prst="rect">
            <a:avLst/>
          </a:prstGeom>
        </p:spPr>
      </p:pic>
      <p:sp>
        <p:nvSpPr>
          <p:cNvPr id="2" name="Content Placeholder 1">
            <a:extLst>
              <a:ext uri="{FF2B5EF4-FFF2-40B4-BE49-F238E27FC236}">
                <a16:creationId xmlns:a16="http://schemas.microsoft.com/office/drawing/2014/main" id="{7389B4BD-210E-45DD-8183-A0E48DDABCE4}"/>
              </a:ext>
            </a:extLst>
          </p:cNvPr>
          <p:cNvSpPr>
            <a:spLocks noGrp="1"/>
          </p:cNvSpPr>
          <p:nvPr>
            <p:ph idx="1"/>
          </p:nvPr>
        </p:nvSpPr>
        <p:spPr>
          <a:xfrm>
            <a:off x="838200" y="1463040"/>
            <a:ext cx="10515600" cy="860435"/>
          </a:xfrm>
        </p:spPr>
        <p:txBody>
          <a:bodyPr/>
          <a:lstStyle/>
          <a:p>
            <a:r>
              <a:rPr lang="de-DE" altLang="en-US" b="1" dirty="0">
                <a:cs typeface="Lucida Bright" panose="02040602050505020304" pitchFamily="18" charset="0"/>
              </a:rPr>
              <a:t>Example: Student performance and school size</a:t>
            </a:r>
          </a:p>
          <a:p>
            <a:pPr lvl="1"/>
            <a:r>
              <a:rPr lang="de-DE" altLang="en-US" dirty="0">
                <a:ea typeface="Arial" panose="020B0604020202020204" pitchFamily="34" charset="0"/>
                <a:cs typeface="Lucida Bright" panose="02040602050505020304" pitchFamily="18" charset="0"/>
              </a:rPr>
              <a:t>Test whether smaller school size leads to better student performance</a:t>
            </a:r>
            <a:endParaRPr lang="en-US" dirty="0"/>
          </a:p>
        </p:txBody>
      </p:sp>
      <p:sp>
        <p:nvSpPr>
          <p:cNvPr id="4" name="Title 3">
            <a:extLst>
              <a:ext uri="{FF2B5EF4-FFF2-40B4-BE49-F238E27FC236}">
                <a16:creationId xmlns:a16="http://schemas.microsoft.com/office/drawing/2014/main" id="{AB372153-C17C-489D-A0FA-E52AA01FAF4C}"/>
              </a:ext>
            </a:extLst>
          </p:cNvPr>
          <p:cNvSpPr>
            <a:spLocks noGrp="1"/>
          </p:cNvSpPr>
          <p:nvPr>
            <p:ph type="title"/>
          </p:nvPr>
        </p:nvSpPr>
        <p:spPr/>
        <p:txBody>
          <a:bodyPr/>
          <a:lstStyle/>
          <a:p>
            <a:r>
              <a:rPr lang="de-DE" altLang="en-US" dirty="0"/>
              <a:t>Multiple Regression Analysis: Inference </a:t>
            </a:r>
            <a:r>
              <a:rPr lang="de-DE" altLang="en-US" sz="1600" dirty="0"/>
              <a:t>(12 of 37)</a:t>
            </a:r>
            <a:endParaRPr lang="en-US" dirty="0"/>
          </a:p>
        </p:txBody>
      </p:sp>
    </p:spTree>
    <p:extLst>
      <p:ext uri="{BB962C8B-B14F-4D97-AF65-F5344CB8AC3E}">
        <p14:creationId xmlns:p14="http://schemas.microsoft.com/office/powerpoint/2010/main" val="218679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8167583-335F-4B7B-8637-751593BB0982}"/>
              </a:ext>
            </a:extLst>
          </p:cNvPr>
          <p:cNvSpPr>
            <a:spLocks noGrp="1"/>
          </p:cNvSpPr>
          <p:nvPr>
            <p:ph type="sldNum" sz="quarter" idx="12"/>
          </p:nvPr>
        </p:nvSpPr>
        <p:spPr/>
        <p:txBody>
          <a:bodyPr/>
          <a:lstStyle/>
          <a:p>
            <a:fld id="{949EBC64-41CB-41B8-B6DF-9B1367312BD4}" type="slidenum">
              <a:rPr lang="en-US" smtClean="0"/>
              <a:t>14</a:t>
            </a:fld>
            <a:endParaRPr lang="en-US" dirty="0"/>
          </a:p>
        </p:txBody>
      </p:sp>
      <p:sp>
        <p:nvSpPr>
          <p:cNvPr id="4" name="Content Placeholder 3">
            <a:extLst>
              <a:ext uri="{FF2B5EF4-FFF2-40B4-BE49-F238E27FC236}">
                <a16:creationId xmlns:a16="http://schemas.microsoft.com/office/drawing/2014/main" id="{DB45B19F-45AC-4DFC-92DC-2AE27647F452}"/>
              </a:ext>
            </a:extLst>
          </p:cNvPr>
          <p:cNvSpPr>
            <a:spLocks noGrp="1"/>
          </p:cNvSpPr>
          <p:nvPr>
            <p:ph sz="half" idx="2"/>
          </p:nvPr>
        </p:nvSpPr>
        <p:spPr>
          <a:xfrm>
            <a:off x="838200" y="5124103"/>
            <a:ext cx="10515600" cy="959943"/>
          </a:xfrm>
        </p:spPr>
        <p:txBody>
          <a:bodyPr/>
          <a:lstStyle/>
          <a:p>
            <a:r>
              <a:rPr lang="de-DE" altLang="en-US" dirty="0">
                <a:cs typeface="Arial" panose="020B0604020202020204" pitchFamily="34" charset="0"/>
              </a:rPr>
              <a:t>One cannot reject the hypothesis that there is no effect of school size on student performance (not even for a lax significance level of 15%).</a:t>
            </a:r>
          </a:p>
        </p:txBody>
      </p:sp>
      <p:pic>
        <p:nvPicPr>
          <p:cNvPr id="12" name="Picture 11" descr="The left tail critical values from the standard normal distribution The 5 percent critical value is c sub 0.05 equal to -1.645. The 15 percent critical value is c sub 0.15 equal to -1.04. Since the t statistic is smaller in magnitude than even the 15 percent critical value, we fail to reject the null hypothesis/">
            <a:extLst>
              <a:ext uri="{FF2B5EF4-FFF2-40B4-BE49-F238E27FC236}">
                <a16:creationId xmlns:a16="http://schemas.microsoft.com/office/drawing/2014/main" id="{27B6AED6-E84B-4DAE-9A78-A46CC7153D96}"/>
              </a:ext>
            </a:extLst>
          </p:cNvPr>
          <p:cNvPicPr>
            <a:picLocks noChangeAspect="1"/>
          </p:cNvPicPr>
          <p:nvPr/>
        </p:nvPicPr>
        <p:blipFill>
          <a:blip r:embed="rId2"/>
          <a:stretch>
            <a:fillRect/>
          </a:stretch>
        </p:blipFill>
        <p:spPr>
          <a:xfrm>
            <a:off x="1277389" y="3788389"/>
            <a:ext cx="8711578" cy="1203336"/>
          </a:xfrm>
          <a:prstGeom prst="rect">
            <a:avLst/>
          </a:prstGeom>
        </p:spPr>
      </p:pic>
      <p:pic>
        <p:nvPicPr>
          <p:cNvPr id="11" name="Picture 10" descr="An equation for the degrees of freedom for the t statistic. df equal n minus k minus one which equals 408 minus 3 minus 1 equal to 404. This is sufficiently large that we can utilize the critical values from the standard normal distribution.">
            <a:extLst>
              <a:ext uri="{FF2B5EF4-FFF2-40B4-BE49-F238E27FC236}">
                <a16:creationId xmlns:a16="http://schemas.microsoft.com/office/drawing/2014/main" id="{3C0DFA9D-0DCA-4B20-869E-6725AB12D85F}"/>
              </a:ext>
            </a:extLst>
          </p:cNvPr>
          <p:cNvPicPr>
            <a:picLocks noChangeAspect="1"/>
          </p:cNvPicPr>
          <p:nvPr/>
        </p:nvPicPr>
        <p:blipFill>
          <a:blip r:embed="rId3"/>
          <a:stretch>
            <a:fillRect/>
          </a:stretch>
        </p:blipFill>
        <p:spPr>
          <a:xfrm>
            <a:off x="1253003" y="2660754"/>
            <a:ext cx="8740397" cy="951140"/>
          </a:xfrm>
          <a:prstGeom prst="rect">
            <a:avLst/>
          </a:prstGeom>
        </p:spPr>
      </p:pic>
      <p:pic>
        <p:nvPicPr>
          <p:cNvPr id="5" name="Picture 4" descr="An equation defining the t statistic for enroll. t sub enroll equals -.00020 over .00022 which is approximately equal to -0.91">
            <a:extLst>
              <a:ext uri="{FF2B5EF4-FFF2-40B4-BE49-F238E27FC236}">
                <a16:creationId xmlns:a16="http://schemas.microsoft.com/office/drawing/2014/main" id="{AFB5E3A3-5F45-48C9-889A-821B85958854}"/>
              </a:ext>
            </a:extLst>
          </p:cNvPr>
          <p:cNvPicPr>
            <a:picLocks noChangeAspect="1"/>
          </p:cNvPicPr>
          <p:nvPr/>
        </p:nvPicPr>
        <p:blipFill>
          <a:blip r:embed="rId4"/>
          <a:stretch>
            <a:fillRect/>
          </a:stretch>
        </p:blipFill>
        <p:spPr>
          <a:xfrm>
            <a:off x="1253002" y="2025805"/>
            <a:ext cx="7479421" cy="446748"/>
          </a:xfrm>
          <a:prstGeom prst="rect">
            <a:avLst/>
          </a:prstGeom>
        </p:spPr>
      </p:pic>
      <p:sp>
        <p:nvSpPr>
          <p:cNvPr id="3" name="Content Placeholder 2">
            <a:extLst>
              <a:ext uri="{FF2B5EF4-FFF2-40B4-BE49-F238E27FC236}">
                <a16:creationId xmlns:a16="http://schemas.microsoft.com/office/drawing/2014/main" id="{817E0C7F-AFE2-4940-8D46-ECC2A26CDACD}"/>
              </a:ext>
            </a:extLst>
          </p:cNvPr>
          <p:cNvSpPr>
            <a:spLocks noGrp="1"/>
          </p:cNvSpPr>
          <p:nvPr>
            <p:ph sz="half" idx="1"/>
          </p:nvPr>
        </p:nvSpPr>
        <p:spPr>
          <a:xfrm>
            <a:off x="838200" y="1456029"/>
            <a:ext cx="10515600" cy="507682"/>
          </a:xfrm>
        </p:spPr>
        <p:txBody>
          <a:bodyPr/>
          <a:lstStyle/>
          <a:p>
            <a:r>
              <a:rPr lang="de-DE" altLang="en-US" b="1" dirty="0">
                <a:cs typeface="Lucida Bright" panose="02040602050505020304" pitchFamily="18" charset="0"/>
              </a:rPr>
              <a:t>Example: Student performance and school size (cont.)</a:t>
            </a:r>
            <a:endParaRPr lang="en-US" b="1" dirty="0"/>
          </a:p>
        </p:txBody>
      </p:sp>
      <p:sp>
        <p:nvSpPr>
          <p:cNvPr id="2" name="Title 1">
            <a:extLst>
              <a:ext uri="{FF2B5EF4-FFF2-40B4-BE49-F238E27FC236}">
                <a16:creationId xmlns:a16="http://schemas.microsoft.com/office/drawing/2014/main" id="{C53BE43E-C92D-48C6-9A04-02AB88AA52D3}"/>
              </a:ext>
            </a:extLst>
          </p:cNvPr>
          <p:cNvSpPr>
            <a:spLocks noGrp="1"/>
          </p:cNvSpPr>
          <p:nvPr>
            <p:ph type="title"/>
          </p:nvPr>
        </p:nvSpPr>
        <p:spPr/>
        <p:txBody>
          <a:bodyPr/>
          <a:lstStyle/>
          <a:p>
            <a:r>
              <a:rPr lang="de-DE" altLang="en-US" dirty="0"/>
              <a:t>Multiple Regression Analysis: Inference </a:t>
            </a:r>
            <a:r>
              <a:rPr lang="de-DE" altLang="en-US" sz="1600" dirty="0"/>
              <a:t>(13 of 37)</a:t>
            </a:r>
            <a:endParaRPr lang="en-US" dirty="0"/>
          </a:p>
        </p:txBody>
      </p:sp>
    </p:spTree>
    <p:extLst>
      <p:ext uri="{BB962C8B-B14F-4D97-AF65-F5344CB8AC3E}">
        <p14:creationId xmlns:p14="http://schemas.microsoft.com/office/powerpoint/2010/main" val="245047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5C78E1-8916-4CB4-A6B6-68538A3A6914}"/>
              </a:ext>
            </a:extLst>
          </p:cNvPr>
          <p:cNvSpPr>
            <a:spLocks noGrp="1"/>
          </p:cNvSpPr>
          <p:nvPr>
            <p:ph type="sldNum" sz="quarter" idx="12"/>
          </p:nvPr>
        </p:nvSpPr>
        <p:spPr/>
        <p:txBody>
          <a:bodyPr/>
          <a:lstStyle/>
          <a:p>
            <a:fld id="{949EBC64-41CB-41B8-B6DF-9B1367312BD4}" type="slidenum">
              <a:rPr lang="en-US" smtClean="0"/>
              <a:t>15</a:t>
            </a:fld>
            <a:endParaRPr lang="en-US" dirty="0"/>
          </a:p>
        </p:txBody>
      </p:sp>
      <p:pic>
        <p:nvPicPr>
          <p:cNvPr id="13" name="Picture 12" descr="An expression for a one sided hypothesis test. The null hypothesis (H sub zero) is that beta sub log(enroll) equals zero. The alternative hypothesis (H sub one) is that beta sub log(enroll) is less than zero. This tests whether log school size has a negative effect on student performance or no effect at all.">
            <a:extLst>
              <a:ext uri="{FF2B5EF4-FFF2-40B4-BE49-F238E27FC236}">
                <a16:creationId xmlns:a16="http://schemas.microsoft.com/office/drawing/2014/main" id="{6A9AFA2B-FC7E-48BD-BBC2-49120227449D}"/>
              </a:ext>
            </a:extLst>
          </p:cNvPr>
          <p:cNvPicPr>
            <a:picLocks noChangeAspect="1"/>
          </p:cNvPicPr>
          <p:nvPr/>
        </p:nvPicPr>
        <p:blipFill>
          <a:blip r:embed="rId2"/>
          <a:stretch>
            <a:fillRect/>
          </a:stretch>
        </p:blipFill>
        <p:spPr>
          <a:xfrm>
            <a:off x="1048986" y="4609023"/>
            <a:ext cx="7879773" cy="572946"/>
          </a:xfrm>
          <a:prstGeom prst="rect">
            <a:avLst/>
          </a:prstGeom>
        </p:spPr>
      </p:pic>
      <p:pic>
        <p:nvPicPr>
          <p:cNvPr id="12" name="Picture 11" descr="An equation in which predicted math scores (math10 hat) equal -207.66 (se of 48.70) plus 21.16 (se of 4.06) times log(totcomp) plus 3.98 (se of 4.19) times log(staff) minus 1.29 (se of 0.69) times log(enroll). There are 408 observations and the R sqyared is 0.0654. This is slightly higher than the R square in which the explanatory variables were in linear (rather than log) form.">
            <a:extLst>
              <a:ext uri="{FF2B5EF4-FFF2-40B4-BE49-F238E27FC236}">
                <a16:creationId xmlns:a16="http://schemas.microsoft.com/office/drawing/2014/main" id="{B882D16A-2AD5-4E59-B03F-3A5B3A0F8AF1}"/>
              </a:ext>
            </a:extLst>
          </p:cNvPr>
          <p:cNvPicPr>
            <a:picLocks noChangeAspect="1"/>
          </p:cNvPicPr>
          <p:nvPr/>
        </p:nvPicPr>
        <p:blipFill>
          <a:blip r:embed="rId3"/>
          <a:stretch>
            <a:fillRect/>
          </a:stretch>
        </p:blipFill>
        <p:spPr>
          <a:xfrm>
            <a:off x="1048986" y="2584199"/>
            <a:ext cx="10094027" cy="1331232"/>
          </a:xfrm>
          <a:prstGeom prst="rect">
            <a:avLst/>
          </a:prstGeom>
        </p:spPr>
      </p:pic>
      <p:sp>
        <p:nvSpPr>
          <p:cNvPr id="2" name="Content Placeholder 1">
            <a:extLst>
              <a:ext uri="{FF2B5EF4-FFF2-40B4-BE49-F238E27FC236}">
                <a16:creationId xmlns:a16="http://schemas.microsoft.com/office/drawing/2014/main" id="{89B626B9-BB42-4100-B8E5-99ACC9BEE374}"/>
              </a:ext>
            </a:extLst>
          </p:cNvPr>
          <p:cNvSpPr>
            <a:spLocks noGrp="1"/>
          </p:cNvSpPr>
          <p:nvPr>
            <p:ph idx="1"/>
          </p:nvPr>
        </p:nvSpPr>
        <p:spPr>
          <a:xfrm>
            <a:off x="838200" y="1463040"/>
            <a:ext cx="10515600" cy="845445"/>
          </a:xfrm>
        </p:spPr>
        <p:txBody>
          <a:bodyPr/>
          <a:lstStyle/>
          <a:p>
            <a:r>
              <a:rPr lang="de-DE" altLang="en-US" b="1" dirty="0">
                <a:cs typeface="Lucida Bright" panose="02040602050505020304" pitchFamily="18" charset="0"/>
              </a:rPr>
              <a:t>Example: Student performance and school size (cont.)</a:t>
            </a:r>
          </a:p>
          <a:p>
            <a:pPr lvl="1"/>
            <a:r>
              <a:rPr lang="de-DE" altLang="en-US" dirty="0">
                <a:ea typeface="Arial" panose="020B0604020202020204" pitchFamily="34" charset="0"/>
                <a:cs typeface="Lucida Bright" panose="02040602050505020304" pitchFamily="18" charset="0"/>
              </a:rPr>
              <a:t>Alternative specification of functional form:</a:t>
            </a:r>
            <a:endParaRPr lang="en-US" dirty="0"/>
          </a:p>
        </p:txBody>
      </p:sp>
      <p:sp>
        <p:nvSpPr>
          <p:cNvPr id="4" name="Title 3">
            <a:extLst>
              <a:ext uri="{FF2B5EF4-FFF2-40B4-BE49-F238E27FC236}">
                <a16:creationId xmlns:a16="http://schemas.microsoft.com/office/drawing/2014/main" id="{3CCA604D-B2D6-4B2F-BDB8-207923F27D9C}"/>
              </a:ext>
            </a:extLst>
          </p:cNvPr>
          <p:cNvSpPr>
            <a:spLocks noGrp="1"/>
          </p:cNvSpPr>
          <p:nvPr>
            <p:ph type="title"/>
          </p:nvPr>
        </p:nvSpPr>
        <p:spPr/>
        <p:txBody>
          <a:bodyPr/>
          <a:lstStyle/>
          <a:p>
            <a:r>
              <a:rPr lang="de-DE" altLang="en-US" dirty="0"/>
              <a:t>Multiple Regression Analysis: Inference </a:t>
            </a:r>
            <a:r>
              <a:rPr lang="de-DE" altLang="en-US" sz="1600" dirty="0"/>
              <a:t>(14 of 37)</a:t>
            </a:r>
            <a:endParaRPr lang="en-US" dirty="0"/>
          </a:p>
        </p:txBody>
      </p:sp>
    </p:spTree>
    <p:extLst>
      <p:ext uri="{BB962C8B-B14F-4D97-AF65-F5344CB8AC3E}">
        <p14:creationId xmlns:p14="http://schemas.microsoft.com/office/powerpoint/2010/main" val="164190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16</a:t>
            </a:fld>
            <a:endParaRPr lang="en-US" dirty="0"/>
          </a:p>
        </p:txBody>
      </p:sp>
      <p:pic>
        <p:nvPicPr>
          <p:cNvPr id="9" name="Picture 8" descr="An equation in which the size of the effect of school size on student performance is measured. The marginal effect of log enroll is -1.29, which is equal to the change in predicted math score (math10 hat) over the change in log enroll. This is equal to the change in math10 hat divided by the change in enroll over enroll. We can interpret this effect as a 10 percent increase in enrollment leading to a 0.129 percentage point decrease in students passing the math test. This is a fairly small (albeit statistically significant) effect. "/>
          <p:cNvPicPr>
            <a:picLocks noChangeAspect="1"/>
          </p:cNvPicPr>
          <p:nvPr/>
        </p:nvPicPr>
        <p:blipFill>
          <a:blip r:embed="rId2"/>
          <a:stretch>
            <a:fillRect/>
          </a:stretch>
        </p:blipFill>
        <p:spPr>
          <a:xfrm>
            <a:off x="1233164" y="4712677"/>
            <a:ext cx="8388107" cy="1122352"/>
          </a:xfrm>
          <a:prstGeom prst="rect">
            <a:avLst/>
          </a:prstGeom>
        </p:spPr>
      </p:pic>
      <p:sp>
        <p:nvSpPr>
          <p:cNvPr id="4" name="Content Placeholder 3"/>
          <p:cNvSpPr>
            <a:spLocks noGrp="1"/>
          </p:cNvSpPr>
          <p:nvPr>
            <p:ph sz="half" idx="2"/>
          </p:nvPr>
        </p:nvSpPr>
        <p:spPr>
          <a:xfrm>
            <a:off x="838200" y="3575791"/>
            <a:ext cx="10515600" cy="1420094"/>
          </a:xfrm>
        </p:spPr>
        <p:txBody>
          <a:bodyPr/>
          <a:lstStyle/>
          <a:p>
            <a:pPr lvl="1"/>
            <a:r>
              <a:rPr lang="de-DE" altLang="en-US" dirty="0">
                <a:cs typeface="Arial" panose="020B0604020202020204" pitchFamily="34" charset="0"/>
              </a:rPr>
              <a:t>The hypothesis that there is no effect of school size on student performance can be rejected in favor of the hypothesis that the effect is negative.</a:t>
            </a:r>
          </a:p>
          <a:p>
            <a:pPr lvl="1"/>
            <a:r>
              <a:rPr lang="de-DE" dirty="0">
                <a:cs typeface="Arial" panose="020B0604020202020204" pitchFamily="34" charset="0"/>
              </a:rPr>
              <a:t>How large is the effect?</a:t>
            </a:r>
            <a:endParaRPr lang="en-US" dirty="0"/>
          </a:p>
        </p:txBody>
      </p:sp>
      <p:pic>
        <p:nvPicPr>
          <p:cNvPr id="7" name="Picture 6" descr="An equation in which the t statistic for log(enroll) is equal to -1.29 over 0.69. This is approximately equal to -1.87. We compare this to the 5 percent critical value from the normal distribution (c sub 0.05) of -1.65. Since the t statistic is larger in magnitude than the critical value, we reject the null hypothesis that school size has no effect on student performance."/>
          <p:cNvPicPr>
            <a:picLocks noChangeAspect="1"/>
          </p:cNvPicPr>
          <p:nvPr/>
        </p:nvPicPr>
        <p:blipFill>
          <a:blip r:embed="rId3"/>
          <a:stretch>
            <a:fillRect/>
          </a:stretch>
        </p:blipFill>
        <p:spPr>
          <a:xfrm>
            <a:off x="1193536" y="1919214"/>
            <a:ext cx="8473431" cy="1214241"/>
          </a:xfrm>
          <a:prstGeom prst="rect">
            <a:avLst/>
          </a:prstGeom>
        </p:spPr>
      </p:pic>
      <p:sp>
        <p:nvSpPr>
          <p:cNvPr id="3" name="Content Placeholder 2"/>
          <p:cNvSpPr>
            <a:spLocks noGrp="1"/>
          </p:cNvSpPr>
          <p:nvPr>
            <p:ph sz="half" idx="1"/>
          </p:nvPr>
        </p:nvSpPr>
        <p:spPr>
          <a:xfrm>
            <a:off x="838200" y="1456029"/>
            <a:ext cx="10515600" cy="460694"/>
          </a:xfrm>
        </p:spPr>
        <p:txBody>
          <a:bodyPr/>
          <a:lstStyle/>
          <a:p>
            <a:r>
              <a:rPr lang="de-DE" altLang="en-US" b="1" dirty="0">
                <a:cs typeface="Lucida Bright" panose="02040602050505020304" pitchFamily="18" charset="0"/>
              </a:rPr>
              <a:t>Example: Student performance and school size (cont.)</a:t>
            </a:r>
            <a:endParaRPr lang="en-US" b="1" dirty="0"/>
          </a:p>
        </p:txBody>
      </p:sp>
      <p:sp>
        <p:nvSpPr>
          <p:cNvPr id="2" name="Title 1"/>
          <p:cNvSpPr>
            <a:spLocks noGrp="1"/>
          </p:cNvSpPr>
          <p:nvPr>
            <p:ph type="title"/>
          </p:nvPr>
        </p:nvSpPr>
        <p:spPr/>
        <p:txBody>
          <a:bodyPr/>
          <a:lstStyle/>
          <a:p>
            <a:r>
              <a:rPr lang="de-DE" altLang="en-US" dirty="0"/>
              <a:t>Multiple Regression Analysis: Inference </a:t>
            </a:r>
            <a:r>
              <a:rPr lang="de-DE" altLang="en-US" sz="1600" dirty="0"/>
              <a:t>(15 of 37)</a:t>
            </a:r>
            <a:endParaRPr lang="en-US" dirty="0"/>
          </a:p>
        </p:txBody>
      </p:sp>
    </p:spTree>
    <p:extLst>
      <p:ext uri="{BB962C8B-B14F-4D97-AF65-F5344CB8AC3E}">
        <p14:creationId xmlns:p14="http://schemas.microsoft.com/office/powerpoint/2010/main" val="306672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E33325-4DE1-4911-A008-52ECC9B73455}"/>
              </a:ext>
            </a:extLst>
          </p:cNvPr>
          <p:cNvSpPr>
            <a:spLocks noGrp="1"/>
          </p:cNvSpPr>
          <p:nvPr>
            <p:ph type="sldNum" sz="quarter" idx="12"/>
          </p:nvPr>
        </p:nvSpPr>
        <p:spPr/>
        <p:txBody>
          <a:bodyPr/>
          <a:lstStyle/>
          <a:p>
            <a:fld id="{949EBC64-41CB-41B8-B6DF-9B1367312BD4}" type="slidenum">
              <a:rPr lang="en-US" smtClean="0"/>
              <a:t>17</a:t>
            </a:fld>
            <a:endParaRPr lang="en-US" dirty="0"/>
          </a:p>
        </p:txBody>
      </p:sp>
      <p:sp>
        <p:nvSpPr>
          <p:cNvPr id="5" name="Content Placeholder 4">
            <a:extLst>
              <a:ext uri="{FF2B5EF4-FFF2-40B4-BE49-F238E27FC236}">
                <a16:creationId xmlns:a16="http://schemas.microsoft.com/office/drawing/2014/main" id="{E31D5126-05DA-46EF-A46C-77B9751706CA}"/>
              </a:ext>
            </a:extLst>
          </p:cNvPr>
          <p:cNvSpPr>
            <a:spLocks noGrp="1"/>
          </p:cNvSpPr>
          <p:nvPr>
            <p:ph sz="half" idx="2"/>
          </p:nvPr>
        </p:nvSpPr>
        <p:spPr>
          <a:xfrm>
            <a:off x="6280878" y="2052584"/>
            <a:ext cx="5366479" cy="4072419"/>
          </a:xfrm>
        </p:spPr>
        <p:txBody>
          <a:bodyPr/>
          <a:lstStyle/>
          <a:p>
            <a:pPr>
              <a:defRPr/>
            </a:pPr>
            <a:r>
              <a:rPr lang="de-DE" sz="2000" dirty="0"/>
              <a:t>Reject the null hypothesis in favour of the alternative hypothesis if </a:t>
            </a:r>
            <a:r>
              <a:rPr lang="de-DE" sz="2000" u="sng" dirty="0"/>
              <a:t>the absolute value</a:t>
            </a:r>
            <a:r>
              <a:rPr lang="de-DE" sz="2000" dirty="0"/>
              <a:t> of the estimated coefficient is too large.</a:t>
            </a:r>
          </a:p>
          <a:p>
            <a:pPr>
              <a:defRPr/>
            </a:pPr>
            <a:endParaRPr lang="de-DE" sz="2000" dirty="0"/>
          </a:p>
          <a:p>
            <a:pPr>
              <a:defRPr/>
            </a:pPr>
            <a:r>
              <a:rPr lang="de-DE" sz="2000" dirty="0"/>
              <a:t>Construct the critical value so that, if the null hypothesis is true, it is rejected in, for example, 5% of the cases.</a:t>
            </a:r>
          </a:p>
          <a:p>
            <a:pPr>
              <a:defRPr/>
            </a:pPr>
            <a:endParaRPr lang="de-DE" sz="2000" dirty="0"/>
          </a:p>
          <a:p>
            <a:pPr>
              <a:defRPr/>
            </a:pPr>
            <a:r>
              <a:rPr lang="de-DE" sz="2000" dirty="0"/>
              <a:t>In the given example, these are the points of the t-distribution so that 5% of the cases lie in the two tails.</a:t>
            </a:r>
          </a:p>
          <a:p>
            <a:pPr>
              <a:defRPr/>
            </a:pPr>
            <a:endParaRPr lang="de-DE" sz="2000" dirty="0"/>
          </a:p>
          <a:p>
            <a:pPr>
              <a:defRPr/>
            </a:pPr>
            <a:r>
              <a:rPr lang="de-DE" sz="2000" dirty="0"/>
              <a:t>Reject if absolute value of t-statistic is less than -2.06 or greater than 2.06</a:t>
            </a:r>
          </a:p>
          <a:p>
            <a:pPr>
              <a:defRPr/>
            </a:pPr>
            <a:endParaRPr lang="en-US" sz="2000" dirty="0"/>
          </a:p>
        </p:txBody>
      </p:sp>
      <p:pic>
        <p:nvPicPr>
          <p:cNvPr id="7" name="Picture 6" descr="A graph of the distribution of the t-statistic. Here we are conducting a hypothesis test against a two-sided alternative, where the alternative hypothesis is that the coefficient is not equal to zero. The distribution is a t distribution with n minus k minus 1 degrees of freedom. On this diagram, the 5 percent critical values of -2.06 and 2.06 cut off 2.5 percent of the distribution in the lower and upper tails (for a total of 5 percent cut off in both tails collectively.) Any test statistic larger in magnitude than either -2.06 or +2.06 occurs with less than 5 percent probability under the null hypothesis. This is rare enough that we reject the null at the 5 percent level."/>
          <p:cNvPicPr>
            <a:picLocks noChangeAspect="1"/>
          </p:cNvPicPr>
          <p:nvPr/>
        </p:nvPicPr>
        <p:blipFill>
          <a:blip r:embed="rId2"/>
          <a:stretch>
            <a:fillRect/>
          </a:stretch>
        </p:blipFill>
        <p:spPr>
          <a:xfrm>
            <a:off x="1026090" y="1963711"/>
            <a:ext cx="4619344" cy="4083767"/>
          </a:xfrm>
          <a:prstGeom prst="rect">
            <a:avLst/>
          </a:prstGeom>
        </p:spPr>
      </p:pic>
      <p:sp>
        <p:nvSpPr>
          <p:cNvPr id="2" name="Content Placeholder 1">
            <a:extLst>
              <a:ext uri="{FF2B5EF4-FFF2-40B4-BE49-F238E27FC236}">
                <a16:creationId xmlns:a16="http://schemas.microsoft.com/office/drawing/2014/main" id="{7638C8D9-BE82-41B0-860D-4814D3B984DD}"/>
              </a:ext>
            </a:extLst>
          </p:cNvPr>
          <p:cNvSpPr>
            <a:spLocks noGrp="1"/>
          </p:cNvSpPr>
          <p:nvPr>
            <p:ph sz="half" idx="1"/>
          </p:nvPr>
        </p:nvSpPr>
        <p:spPr>
          <a:xfrm>
            <a:off x="838200" y="1456029"/>
            <a:ext cx="10515600" cy="507682"/>
          </a:xfrm>
        </p:spPr>
        <p:txBody>
          <a:bodyPr/>
          <a:lstStyle/>
          <a:p>
            <a:r>
              <a:rPr lang="de-DE" altLang="en-US" b="1" dirty="0">
                <a:cs typeface="Lucida Bright" panose="02040602050505020304" pitchFamily="18" charset="0"/>
              </a:rPr>
              <a:t>Testing against two-sided alternatives</a:t>
            </a:r>
            <a:endParaRPr lang="en-US" b="1" dirty="0"/>
          </a:p>
        </p:txBody>
      </p:sp>
      <p:sp>
        <p:nvSpPr>
          <p:cNvPr id="4" name="Title 3">
            <a:extLst>
              <a:ext uri="{FF2B5EF4-FFF2-40B4-BE49-F238E27FC236}">
                <a16:creationId xmlns:a16="http://schemas.microsoft.com/office/drawing/2014/main" id="{AA6DD3B1-1C86-4123-8492-F26DCCB161CF}"/>
              </a:ext>
            </a:extLst>
          </p:cNvPr>
          <p:cNvSpPr>
            <a:spLocks noGrp="1"/>
          </p:cNvSpPr>
          <p:nvPr>
            <p:ph type="title"/>
          </p:nvPr>
        </p:nvSpPr>
        <p:spPr/>
        <p:txBody>
          <a:bodyPr/>
          <a:lstStyle/>
          <a:p>
            <a:r>
              <a:rPr lang="de-DE" altLang="en-US" dirty="0"/>
              <a:t>Multiple Regression Analysis: Inference </a:t>
            </a:r>
            <a:r>
              <a:rPr lang="de-DE" altLang="en-US" sz="1600" dirty="0"/>
              <a:t>(16 of 37)</a:t>
            </a:r>
            <a:endParaRPr lang="en-US" dirty="0"/>
          </a:p>
        </p:txBody>
      </p:sp>
    </p:spTree>
    <p:extLst>
      <p:ext uri="{BB962C8B-B14F-4D97-AF65-F5344CB8AC3E}">
        <p14:creationId xmlns:p14="http://schemas.microsoft.com/office/powerpoint/2010/main" val="349472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18</a:t>
            </a:fld>
            <a:endParaRPr lang="en-US" dirty="0"/>
          </a:p>
        </p:txBody>
      </p:sp>
      <p:pic>
        <p:nvPicPr>
          <p:cNvPr id="6" name="Picture 5" descr="A series of t-statistics for the estimated slope coefficients computed for two-sided t-tests in which each slope coefficient is equal to zero under the null hypothesis. We can use critical values from the standard normal distribution since we have a sufficiently large degrees of freedom. t sub hsGPA equals 4.38, which is greater than the 1 percent critical value from the standard normal of 2.58. t sub ACT is below the 10 percent critical value of 1.645. t sub skipped is larger in absolute value than the 1 percent critical value of 2.58. Thus, we reject the null hypotheses that high school GPA and lectures missed have no effect on college GPA at the 1 percent level. We fail to reject the null hypothesis that ACT score has zero effect on college GPA at the 10 percent level."/>
          <p:cNvPicPr>
            <a:picLocks noChangeAspect="1"/>
          </p:cNvPicPr>
          <p:nvPr/>
        </p:nvPicPr>
        <p:blipFill>
          <a:blip r:embed="rId2"/>
          <a:stretch>
            <a:fillRect/>
          </a:stretch>
        </p:blipFill>
        <p:spPr>
          <a:xfrm>
            <a:off x="1200572" y="3889168"/>
            <a:ext cx="8751945" cy="1962992"/>
          </a:xfrm>
          <a:prstGeom prst="rect">
            <a:avLst/>
          </a:prstGeom>
        </p:spPr>
      </p:pic>
      <p:pic>
        <p:nvPicPr>
          <p:cNvPr id="7" name="Picture 6" descr="En equation in which predicted college GPA (colGPA hat) is equal to 1.39 (se of .33) plus .412 (se of .094) times hsGPA plus .015 (se of .011) times ACT minus .083 (se of .026) times skipped. There are 141 observations and the R squared is .234. hsGPA refers to GPA in high school, ACT is score on the scholastic achievement test, and skipped is the number of lectures missed per week."/>
          <p:cNvPicPr>
            <a:picLocks noChangeAspect="1"/>
          </p:cNvPicPr>
          <p:nvPr/>
        </p:nvPicPr>
        <p:blipFill>
          <a:blip r:embed="rId3"/>
          <a:stretch>
            <a:fillRect/>
          </a:stretch>
        </p:blipFill>
        <p:spPr>
          <a:xfrm>
            <a:off x="1200572" y="1866349"/>
            <a:ext cx="7840136" cy="1700931"/>
          </a:xfrm>
          <a:prstGeom prst="rect">
            <a:avLst/>
          </a:prstGeom>
        </p:spPr>
      </p:pic>
      <p:sp>
        <p:nvSpPr>
          <p:cNvPr id="2" name="Content Placeholder 1"/>
          <p:cNvSpPr>
            <a:spLocks noGrp="1"/>
          </p:cNvSpPr>
          <p:nvPr>
            <p:ph idx="1"/>
          </p:nvPr>
        </p:nvSpPr>
        <p:spPr>
          <a:xfrm>
            <a:off x="838200" y="1463040"/>
            <a:ext cx="10515600" cy="585216"/>
          </a:xfrm>
        </p:spPr>
        <p:txBody>
          <a:bodyPr/>
          <a:lstStyle/>
          <a:p>
            <a:r>
              <a:rPr lang="de-DE" altLang="en-US" b="1" dirty="0">
                <a:cs typeface="Lucida Bright" panose="02040602050505020304" pitchFamily="18" charset="0"/>
              </a:rPr>
              <a:t>Example: Determinants of college GPA</a:t>
            </a:r>
            <a:endParaRPr lang="en-US" b="1" dirty="0"/>
          </a:p>
        </p:txBody>
      </p:sp>
      <p:sp>
        <p:nvSpPr>
          <p:cNvPr id="4" name="Title 3"/>
          <p:cNvSpPr>
            <a:spLocks noGrp="1"/>
          </p:cNvSpPr>
          <p:nvPr>
            <p:ph type="title"/>
          </p:nvPr>
        </p:nvSpPr>
        <p:spPr/>
        <p:txBody>
          <a:bodyPr/>
          <a:lstStyle/>
          <a:p>
            <a:r>
              <a:rPr lang="de-DE" altLang="en-US" dirty="0"/>
              <a:t>Multiple Regression Analysis: Inference </a:t>
            </a:r>
            <a:r>
              <a:rPr lang="de-DE" altLang="en-US" sz="1600" dirty="0"/>
              <a:t>(17 of 37)</a:t>
            </a:r>
            <a:endParaRPr lang="en-US" dirty="0"/>
          </a:p>
        </p:txBody>
      </p:sp>
    </p:spTree>
    <p:extLst>
      <p:ext uri="{BB962C8B-B14F-4D97-AF65-F5344CB8AC3E}">
        <p14:creationId xmlns:p14="http://schemas.microsoft.com/office/powerpoint/2010/main" val="74168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19</a:t>
            </a:fld>
            <a:endParaRPr lang="en-US" dirty="0"/>
          </a:p>
        </p:txBody>
      </p:sp>
      <p:pic>
        <p:nvPicPr>
          <p:cNvPr id="6" name="Picture 5" descr="A series of conditions related to the t statistic computed for a two sided test when there are a sufficiently large number of degrees of freedom that the t-distribution converges to a standard normal. If the absolute value of the t statistic is greater than 1.645, the coefficient is statistically significant at the 10 percent level. If the absolute value of the t statistic is greater than 1.96, the coefficient is statistically significant at the 5 percent level. If the absolute value of the t statistic is greater than 2.576, the coefficient is statistically significant at the 1 percent level."/>
          <p:cNvPicPr>
            <a:picLocks noChangeAspect="1"/>
          </p:cNvPicPr>
          <p:nvPr/>
        </p:nvPicPr>
        <p:blipFill>
          <a:blip r:embed="rId2"/>
          <a:stretch>
            <a:fillRect/>
          </a:stretch>
        </p:blipFill>
        <p:spPr>
          <a:xfrm>
            <a:off x="1663919" y="3485261"/>
            <a:ext cx="8212302" cy="2417149"/>
          </a:xfrm>
          <a:prstGeom prst="rect">
            <a:avLst/>
          </a:prstGeom>
        </p:spPr>
      </p:pic>
      <p:sp>
        <p:nvSpPr>
          <p:cNvPr id="2" name="Content Placeholder 1"/>
          <p:cNvSpPr>
            <a:spLocks noGrp="1"/>
          </p:cNvSpPr>
          <p:nvPr>
            <p:ph idx="1"/>
          </p:nvPr>
        </p:nvSpPr>
        <p:spPr>
          <a:xfrm>
            <a:off x="838200" y="1463040"/>
            <a:ext cx="10515600" cy="1926336"/>
          </a:xfrm>
        </p:spPr>
        <p:txBody>
          <a:bodyPr/>
          <a:lstStyle/>
          <a:p>
            <a:r>
              <a:rPr lang="de-DE" altLang="en-US" b="1" dirty="0">
                <a:cs typeface="Lucida Bright" panose="02040602050505020304" pitchFamily="18" charset="0"/>
              </a:rPr>
              <a:t>“Statistically significant</a:t>
            </a:r>
            <a:r>
              <a:rPr lang="en-US" altLang="en-US" b="1" dirty="0">
                <a:cs typeface="Lucida Bright" panose="02040602050505020304" pitchFamily="18" charset="0"/>
              </a:rPr>
              <a:t>”</a:t>
            </a:r>
            <a:r>
              <a:rPr lang="de-DE" altLang="en-US" b="1" dirty="0">
                <a:cs typeface="Lucida Bright" panose="02040602050505020304" pitchFamily="18" charset="0"/>
              </a:rPr>
              <a:t> variables in a regression</a:t>
            </a:r>
          </a:p>
          <a:p>
            <a:pPr lvl="1"/>
            <a:r>
              <a:rPr lang="de-DE" altLang="en-US" dirty="0">
                <a:ea typeface="Arial" panose="020B0604020202020204" pitchFamily="34" charset="0"/>
                <a:cs typeface="Lucida Bright" panose="02040602050505020304" pitchFamily="18" charset="0"/>
              </a:rPr>
              <a:t>If a regression coefficient is different from zero in a two-sided test, the corresponding variable is said to be “statistically significant</a:t>
            </a:r>
            <a:r>
              <a:rPr lang="en-US" altLang="en-US" dirty="0">
                <a:ea typeface="Arial" panose="020B0604020202020204" pitchFamily="34" charset="0"/>
                <a:cs typeface="Lucida Bright" panose="02040602050505020304" pitchFamily="18" charset="0"/>
              </a:rPr>
              <a:t>”.</a:t>
            </a:r>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If the number of degrees of freedom is large enough so that the normal approximation applies, the following rules of thumb apply:</a:t>
            </a:r>
            <a:endParaRPr lang="en-US" dirty="0"/>
          </a:p>
        </p:txBody>
      </p:sp>
      <p:sp>
        <p:nvSpPr>
          <p:cNvPr id="4" name="Title 3"/>
          <p:cNvSpPr>
            <a:spLocks noGrp="1"/>
          </p:cNvSpPr>
          <p:nvPr>
            <p:ph type="title"/>
          </p:nvPr>
        </p:nvSpPr>
        <p:spPr/>
        <p:txBody>
          <a:bodyPr/>
          <a:lstStyle/>
          <a:p>
            <a:r>
              <a:rPr lang="de-DE" altLang="en-US" dirty="0"/>
              <a:t>Multiple Regression Analysis: Inference </a:t>
            </a:r>
            <a:r>
              <a:rPr lang="de-DE" altLang="en-US" sz="1600" dirty="0"/>
              <a:t>(18 of 37)</a:t>
            </a:r>
            <a:endParaRPr lang="en-US" dirty="0"/>
          </a:p>
        </p:txBody>
      </p:sp>
    </p:spTree>
    <p:extLst>
      <p:ext uri="{BB962C8B-B14F-4D97-AF65-F5344CB8AC3E}">
        <p14:creationId xmlns:p14="http://schemas.microsoft.com/office/powerpoint/2010/main" val="152876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b="1" dirty="0">
                <a:cs typeface="Lucida Bright" panose="02040602050505020304" pitchFamily="18" charset="0"/>
              </a:rPr>
              <a:t>Statistical inference in the regression model</a:t>
            </a:r>
          </a:p>
          <a:p>
            <a:pPr lvl="1"/>
            <a:r>
              <a:rPr lang="de-DE" altLang="en-US" dirty="0">
                <a:ea typeface="Arial" panose="020B0604020202020204" pitchFamily="34" charset="0"/>
                <a:cs typeface="Lucida Bright" panose="02040602050505020304" pitchFamily="18" charset="0"/>
              </a:rPr>
              <a:t>Hypothesis tests about population parameters</a:t>
            </a:r>
          </a:p>
          <a:p>
            <a:pPr lvl="1"/>
            <a:r>
              <a:rPr lang="de-DE" altLang="en-US" dirty="0">
                <a:ea typeface="Arial" panose="020B0604020202020204" pitchFamily="34" charset="0"/>
                <a:cs typeface="Lucida Bright" panose="02040602050505020304" pitchFamily="18" charset="0"/>
              </a:rPr>
              <a:t>Construction of confidence intervals </a:t>
            </a:r>
          </a:p>
          <a:p>
            <a:endParaRPr lang="de-DE" altLang="en-US" dirty="0">
              <a:cs typeface="Lucida Bright" panose="02040602050505020304" pitchFamily="18" charset="0"/>
            </a:endParaRPr>
          </a:p>
          <a:p>
            <a:r>
              <a:rPr lang="de-DE" altLang="en-US" b="1" dirty="0">
                <a:cs typeface="Lucida Bright" panose="02040602050505020304" pitchFamily="18" charset="0"/>
              </a:rPr>
              <a:t>Sampling distributions of the OLS estimators</a:t>
            </a:r>
          </a:p>
          <a:p>
            <a:pPr lvl="1"/>
            <a:r>
              <a:rPr lang="de-DE" altLang="en-US" dirty="0">
                <a:ea typeface="Arial" panose="020B0604020202020204" pitchFamily="34" charset="0"/>
                <a:cs typeface="Lucida Bright" panose="02040602050505020304" pitchFamily="18" charset="0"/>
              </a:rPr>
              <a:t>The OLS estimators are random variables</a:t>
            </a:r>
          </a:p>
          <a:p>
            <a:pPr lvl="1"/>
            <a:r>
              <a:rPr lang="de-DE" altLang="en-US" dirty="0">
                <a:ea typeface="Arial" panose="020B0604020202020204" pitchFamily="34" charset="0"/>
                <a:cs typeface="Lucida Bright" panose="02040602050505020304" pitchFamily="18" charset="0"/>
              </a:rPr>
              <a:t>We already know their expected values and their variances</a:t>
            </a:r>
          </a:p>
          <a:p>
            <a:pPr lvl="1"/>
            <a:r>
              <a:rPr lang="de-DE" altLang="en-US" dirty="0">
                <a:ea typeface="Arial" panose="020B0604020202020204" pitchFamily="34" charset="0"/>
                <a:cs typeface="Lucida Bright" panose="02040602050505020304" pitchFamily="18" charset="0"/>
              </a:rPr>
              <a:t>However, for hypothesis tests we need to know their distribution</a:t>
            </a:r>
          </a:p>
          <a:p>
            <a:pPr lvl="1"/>
            <a:r>
              <a:rPr lang="de-DE" altLang="en-US" dirty="0">
                <a:ea typeface="Arial" panose="020B0604020202020204" pitchFamily="34" charset="0"/>
                <a:cs typeface="Lucida Bright" panose="02040602050505020304" pitchFamily="18" charset="0"/>
              </a:rPr>
              <a:t>In order to derive their distribution we need additional assumptions</a:t>
            </a:r>
          </a:p>
          <a:p>
            <a:pPr lvl="1"/>
            <a:r>
              <a:rPr lang="de-DE" altLang="en-US" dirty="0">
                <a:ea typeface="Arial" panose="020B0604020202020204" pitchFamily="34" charset="0"/>
                <a:cs typeface="Lucida Bright" panose="02040602050505020304" pitchFamily="18" charset="0"/>
              </a:rPr>
              <a:t>Assumption about distribution of errors: normal distribution</a:t>
            </a:r>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Inference </a:t>
            </a:r>
            <a:r>
              <a:rPr lang="de-DE" altLang="en-US" sz="1600" dirty="0"/>
              <a:t>(1 of 37)</a:t>
            </a:r>
            <a:endParaRPr lang="en-US" dirty="0"/>
          </a:p>
        </p:txBody>
      </p:sp>
    </p:spTree>
    <p:extLst>
      <p:ext uri="{BB962C8B-B14F-4D97-AF65-F5344CB8AC3E}">
        <p14:creationId xmlns:p14="http://schemas.microsoft.com/office/powerpoint/2010/main" val="128946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20</a:t>
            </a:fld>
            <a:endParaRPr lang="en-US" dirty="0"/>
          </a:p>
        </p:txBody>
      </p:sp>
      <p:sp>
        <p:nvSpPr>
          <p:cNvPr id="5" name="Content Placeholder 4"/>
          <p:cNvSpPr>
            <a:spLocks noGrp="1"/>
          </p:cNvSpPr>
          <p:nvPr>
            <p:ph sz="quarter" idx="13"/>
          </p:nvPr>
        </p:nvSpPr>
        <p:spPr>
          <a:xfrm>
            <a:off x="838200" y="5161598"/>
            <a:ext cx="10515600" cy="873442"/>
          </a:xfrm>
        </p:spPr>
        <p:txBody>
          <a:bodyPr/>
          <a:lstStyle/>
          <a:p>
            <a:r>
              <a:rPr lang="de-DE" altLang="en-US" dirty="0">
                <a:cs typeface="Lucida Bright" panose="02040602050505020304" pitchFamily="18" charset="0"/>
              </a:rPr>
              <a:t>The test works exactly as before, except that the hypothesized value is substracted from the estimate when forming the statistic.</a:t>
            </a:r>
            <a:endParaRPr lang="en-US" dirty="0"/>
          </a:p>
        </p:txBody>
      </p:sp>
      <p:pic>
        <p:nvPicPr>
          <p:cNvPr id="8" name="Picture 7" descr="An equation for the t statistic for a general hypothesis test about a regression coefficient. t is equal to the difference between the estimated and hypothesized values divided by the standard error of the estimate. This is equal to beta hat sub j minus a sub j divided by se of beta hat sub j."/>
          <p:cNvPicPr>
            <a:picLocks noChangeAspect="1"/>
          </p:cNvPicPr>
          <p:nvPr/>
        </p:nvPicPr>
        <p:blipFill>
          <a:blip r:embed="rId2"/>
          <a:stretch>
            <a:fillRect/>
          </a:stretch>
        </p:blipFill>
        <p:spPr>
          <a:xfrm>
            <a:off x="1255535" y="3882568"/>
            <a:ext cx="6793038" cy="804531"/>
          </a:xfrm>
          <a:prstGeom prst="rect">
            <a:avLst/>
          </a:prstGeom>
        </p:spPr>
      </p:pic>
      <p:sp>
        <p:nvSpPr>
          <p:cNvPr id="4" name="Content Placeholder 3"/>
          <p:cNvSpPr>
            <a:spLocks noGrp="1"/>
          </p:cNvSpPr>
          <p:nvPr>
            <p:ph sz="half" idx="2"/>
          </p:nvPr>
        </p:nvSpPr>
        <p:spPr>
          <a:xfrm>
            <a:off x="838200" y="3190113"/>
            <a:ext cx="10515600" cy="454837"/>
          </a:xfrm>
        </p:spPr>
        <p:txBody>
          <a:bodyPr/>
          <a:lstStyle/>
          <a:p>
            <a:r>
              <a:rPr lang="de-DE" altLang="en-US" dirty="0">
                <a:cs typeface="Lucida Bright" panose="02040602050505020304" pitchFamily="18" charset="0"/>
              </a:rPr>
              <a:t>t-statistic</a:t>
            </a:r>
            <a:endParaRPr lang="en-US" dirty="0"/>
          </a:p>
        </p:txBody>
      </p:sp>
      <p:pic>
        <p:nvPicPr>
          <p:cNvPr id="7" name="Picture 6" descr="An expression for the null hypothesis H sub zero: beta sub j is equal to a sub j. The constant a sub j is a hypothesized value of the coefficient."/>
          <p:cNvPicPr>
            <a:picLocks noChangeAspect="1"/>
          </p:cNvPicPr>
          <p:nvPr/>
        </p:nvPicPr>
        <p:blipFill>
          <a:blip r:embed="rId3"/>
          <a:stretch>
            <a:fillRect/>
          </a:stretch>
        </p:blipFill>
        <p:spPr>
          <a:xfrm>
            <a:off x="1255535" y="2417056"/>
            <a:ext cx="6380275" cy="433747"/>
          </a:xfrm>
          <a:prstGeom prst="rect">
            <a:avLst/>
          </a:prstGeom>
        </p:spPr>
      </p:pic>
      <p:sp>
        <p:nvSpPr>
          <p:cNvPr id="3" name="Content Placeholder 2"/>
          <p:cNvSpPr>
            <a:spLocks noGrp="1"/>
          </p:cNvSpPr>
          <p:nvPr>
            <p:ph sz="half" idx="1"/>
          </p:nvPr>
        </p:nvSpPr>
        <p:spPr>
          <a:xfrm>
            <a:off x="838200" y="1456029"/>
            <a:ext cx="10515600" cy="872643"/>
          </a:xfrm>
        </p:spPr>
        <p:txBody>
          <a:bodyPr/>
          <a:lstStyle/>
          <a:p>
            <a:r>
              <a:rPr lang="de-DE" altLang="en-US" b="1" dirty="0">
                <a:cs typeface="Lucida Bright" panose="02040602050505020304" pitchFamily="18" charset="0"/>
              </a:rPr>
              <a:t>Testing more general hypotheses about a regression coefficient</a:t>
            </a:r>
          </a:p>
          <a:p>
            <a:r>
              <a:rPr lang="de-DE" altLang="en-US" dirty="0">
                <a:cs typeface="Lucida Bright" panose="02040602050505020304" pitchFamily="18" charset="0"/>
              </a:rPr>
              <a:t>Null hypothesis</a:t>
            </a:r>
            <a:endParaRPr lang="en-US" dirty="0"/>
          </a:p>
        </p:txBody>
      </p:sp>
      <p:sp>
        <p:nvSpPr>
          <p:cNvPr id="2" name="Title 1"/>
          <p:cNvSpPr>
            <a:spLocks noGrp="1"/>
          </p:cNvSpPr>
          <p:nvPr>
            <p:ph type="title"/>
          </p:nvPr>
        </p:nvSpPr>
        <p:spPr/>
        <p:txBody>
          <a:bodyPr/>
          <a:lstStyle/>
          <a:p>
            <a:r>
              <a:rPr lang="de-DE" altLang="en-US" dirty="0"/>
              <a:t>Multiple Regression Analysis: Inference </a:t>
            </a:r>
            <a:r>
              <a:rPr lang="de-DE" altLang="en-US" sz="1600" dirty="0"/>
              <a:t>(19 of 37)</a:t>
            </a:r>
            <a:endParaRPr lang="en-US" dirty="0"/>
          </a:p>
        </p:txBody>
      </p:sp>
    </p:spTree>
    <p:extLst>
      <p:ext uri="{BB962C8B-B14F-4D97-AF65-F5344CB8AC3E}">
        <p14:creationId xmlns:p14="http://schemas.microsoft.com/office/powerpoint/2010/main" val="1219857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21</a:t>
            </a:fld>
            <a:endParaRPr lang="en-US" dirty="0"/>
          </a:p>
        </p:txBody>
      </p:sp>
      <p:pic>
        <p:nvPicPr>
          <p:cNvPr id="12" name="Picture 11" descr="An equation for the t statistic based on the hypothesis tests stated above. t equals 1.27 minus 1 divided by .11. This is approximately equal to 2.45, which is greater than 1.985, the 5 percent critical value for the t distribution with 95 degrees of freedom. As such, we reject the null hypothesis that crime rises by one percent when enrollment increases by one percent.&#10;"/>
          <p:cNvPicPr>
            <a:picLocks noChangeAspect="1"/>
          </p:cNvPicPr>
          <p:nvPr/>
        </p:nvPicPr>
        <p:blipFill>
          <a:blip r:embed="rId2"/>
          <a:stretch>
            <a:fillRect/>
          </a:stretch>
        </p:blipFill>
        <p:spPr>
          <a:xfrm>
            <a:off x="838200" y="5238283"/>
            <a:ext cx="7365889" cy="739489"/>
          </a:xfrm>
          <a:prstGeom prst="rect">
            <a:avLst/>
          </a:prstGeom>
        </p:spPr>
      </p:pic>
      <p:pic>
        <p:nvPicPr>
          <p:cNvPr id="6" name="Picture 5" descr="An expression for the null and alternative hypotheses. The null hypothesis, H sub zero, is that beta sub log enroll is equal to one. The alternative hypothesis, H sub one, is that beta sub log enroll is not equal to one."/>
          <p:cNvPicPr>
            <a:picLocks noChangeAspect="1"/>
          </p:cNvPicPr>
          <p:nvPr/>
        </p:nvPicPr>
        <p:blipFill>
          <a:blip r:embed="rId3"/>
          <a:stretch>
            <a:fillRect/>
          </a:stretch>
        </p:blipFill>
        <p:spPr>
          <a:xfrm>
            <a:off x="1054171" y="4519454"/>
            <a:ext cx="5407252" cy="339996"/>
          </a:xfrm>
          <a:prstGeom prst="rect">
            <a:avLst/>
          </a:prstGeom>
        </p:spPr>
      </p:pic>
      <p:pic>
        <p:nvPicPr>
          <p:cNvPr id="5" name="Picture 4" descr="An equation in which predicted log crime is equal to -6.63 (se of 1.03) plus 1.27 (se of .11) times log enroll. There are 97 observations and the R squared is .585. While the estimated coefficient on log enroll is different from one, is this difference statistically significant?"/>
          <p:cNvPicPr>
            <a:picLocks noChangeAspect="1"/>
          </p:cNvPicPr>
          <p:nvPr/>
        </p:nvPicPr>
        <p:blipFill>
          <a:blip r:embed="rId4"/>
          <a:stretch>
            <a:fillRect/>
          </a:stretch>
        </p:blipFill>
        <p:spPr>
          <a:xfrm>
            <a:off x="1054170" y="2721789"/>
            <a:ext cx="7715305" cy="1418832"/>
          </a:xfrm>
          <a:prstGeom prst="rect">
            <a:avLst/>
          </a:prstGeom>
        </p:spPr>
      </p:pic>
      <p:sp>
        <p:nvSpPr>
          <p:cNvPr id="2" name="Content Placeholder 1"/>
          <p:cNvSpPr>
            <a:spLocks noGrp="1"/>
          </p:cNvSpPr>
          <p:nvPr>
            <p:ph idx="1"/>
          </p:nvPr>
        </p:nvSpPr>
        <p:spPr>
          <a:xfrm>
            <a:off x="838200" y="1463040"/>
            <a:ext cx="10515600" cy="1219200"/>
          </a:xfrm>
        </p:spPr>
        <p:txBody>
          <a:bodyPr/>
          <a:lstStyle/>
          <a:p>
            <a:r>
              <a:rPr lang="de-DE" altLang="en-US" b="1" dirty="0">
                <a:cs typeface="Lucida Bright" panose="02040602050505020304" pitchFamily="18" charset="0"/>
              </a:rPr>
              <a:t>Example: Campus crime and enrollment</a:t>
            </a:r>
          </a:p>
          <a:p>
            <a:pPr lvl="1"/>
            <a:r>
              <a:rPr lang="de-DE" altLang="en-US" dirty="0">
                <a:ea typeface="Arial" panose="020B0604020202020204" pitchFamily="34" charset="0"/>
                <a:cs typeface="Lucida Bright" panose="02040602050505020304" pitchFamily="18" charset="0"/>
              </a:rPr>
              <a:t>An interesting hypothesis is whether crime increases by one percent if enrollment is increased by one percent.</a:t>
            </a:r>
            <a:endParaRPr lang="en-US" dirty="0"/>
          </a:p>
        </p:txBody>
      </p:sp>
      <p:sp>
        <p:nvSpPr>
          <p:cNvPr id="4" name="Title 3"/>
          <p:cNvSpPr>
            <a:spLocks noGrp="1"/>
          </p:cNvSpPr>
          <p:nvPr>
            <p:ph type="title"/>
          </p:nvPr>
        </p:nvSpPr>
        <p:spPr/>
        <p:txBody>
          <a:bodyPr/>
          <a:lstStyle/>
          <a:p>
            <a:r>
              <a:rPr lang="de-DE" altLang="en-US" dirty="0"/>
              <a:t>Multiple Regression Analysis: Inference </a:t>
            </a:r>
            <a:r>
              <a:rPr lang="de-DE" altLang="en-US" sz="1600" dirty="0"/>
              <a:t>(20 of 37)</a:t>
            </a:r>
            <a:endParaRPr lang="en-US" dirty="0"/>
          </a:p>
        </p:txBody>
      </p:sp>
    </p:spTree>
    <p:extLst>
      <p:ext uri="{BB962C8B-B14F-4D97-AF65-F5344CB8AC3E}">
        <p14:creationId xmlns:p14="http://schemas.microsoft.com/office/powerpoint/2010/main" val="2749257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22</a:t>
            </a:fld>
            <a:endParaRPr lang="en-US" dirty="0"/>
          </a:p>
        </p:txBody>
      </p:sp>
      <p:sp>
        <p:nvSpPr>
          <p:cNvPr id="2" name="Content Placeholder 1"/>
          <p:cNvSpPr>
            <a:spLocks noGrp="1"/>
          </p:cNvSpPr>
          <p:nvPr>
            <p:ph idx="1"/>
          </p:nvPr>
        </p:nvSpPr>
        <p:spPr/>
        <p:txBody>
          <a:bodyPr/>
          <a:lstStyle/>
          <a:p>
            <a:r>
              <a:rPr lang="de-DE" altLang="en-US" b="1" dirty="0">
                <a:cs typeface="Lucida Bright" panose="02040602050505020304" pitchFamily="18" charset="0"/>
              </a:rPr>
              <a:t>Computing p-values for t-tests</a:t>
            </a:r>
          </a:p>
          <a:p>
            <a:pPr lvl="1"/>
            <a:r>
              <a:rPr lang="de-DE" altLang="en-US" dirty="0">
                <a:ea typeface="Arial" panose="020B0604020202020204" pitchFamily="34" charset="0"/>
                <a:cs typeface="Lucida Bright" panose="02040602050505020304" pitchFamily="18" charset="0"/>
              </a:rPr>
              <a:t>If the significance level is made smaller and smaller, there will be a point where the null hypothesis cannot be rejected anymore.</a:t>
            </a:r>
          </a:p>
          <a:p>
            <a:pPr lvl="1"/>
            <a:r>
              <a:rPr lang="de-DE" altLang="en-US" dirty="0">
                <a:ea typeface="Arial" panose="020B0604020202020204" pitchFamily="34" charset="0"/>
                <a:cs typeface="Lucida Bright" panose="02040602050505020304" pitchFamily="18" charset="0"/>
              </a:rPr>
              <a:t>The reason is that, by lowering the significance level, one wants to avoid more and more to make the error of rejecting a correct H</a:t>
            </a:r>
            <a:r>
              <a:rPr lang="de-DE" altLang="en-US" baseline="-25000" dirty="0">
                <a:ea typeface="Arial" panose="020B0604020202020204" pitchFamily="34" charset="0"/>
                <a:cs typeface="Lucida Bright" panose="02040602050505020304" pitchFamily="18" charset="0"/>
              </a:rPr>
              <a:t>0.</a:t>
            </a:r>
          </a:p>
          <a:p>
            <a:pPr lvl="1"/>
            <a:r>
              <a:rPr lang="de-DE" altLang="en-US" dirty="0">
                <a:ea typeface="Arial" panose="020B0604020202020204" pitchFamily="34" charset="0"/>
                <a:cs typeface="Lucida Bright" panose="02040602050505020304" pitchFamily="18" charset="0"/>
              </a:rPr>
              <a:t>The smallest significance level at which the null hypothesis is still rejected, is called the p-value of the hypothesis test.</a:t>
            </a:r>
          </a:p>
          <a:p>
            <a:pPr lvl="1"/>
            <a:r>
              <a:rPr lang="de-DE" altLang="en-US" dirty="0">
                <a:ea typeface="Arial" panose="020B0604020202020204" pitchFamily="34" charset="0"/>
                <a:cs typeface="Lucida Bright" panose="02040602050505020304" pitchFamily="18" charset="0"/>
              </a:rPr>
              <a:t>A small p-value is evidence against the null hypothesis because one would reject the null hypothesis even at small significance levels.</a:t>
            </a:r>
          </a:p>
          <a:p>
            <a:pPr lvl="1"/>
            <a:r>
              <a:rPr lang="de-DE" altLang="en-US" dirty="0">
                <a:ea typeface="Arial" panose="020B0604020202020204" pitchFamily="34" charset="0"/>
                <a:cs typeface="Lucida Bright" panose="02040602050505020304" pitchFamily="18" charset="0"/>
              </a:rPr>
              <a:t>A large p-value is evidence in favor of the null hypothesis.</a:t>
            </a:r>
          </a:p>
          <a:p>
            <a:pPr lvl="1"/>
            <a:r>
              <a:rPr lang="de-DE" altLang="en-US" dirty="0">
                <a:ea typeface="Arial" panose="020B0604020202020204" pitchFamily="34" charset="0"/>
                <a:cs typeface="Lucida Bright" panose="02040602050505020304" pitchFamily="18" charset="0"/>
              </a:rPr>
              <a:t>P-values are more informative than tests at fixed significance levels.</a:t>
            </a:r>
          </a:p>
          <a:p>
            <a:pPr marL="0" indent="0">
              <a:buNone/>
            </a:pPr>
            <a:endParaRPr lang="en-US" dirty="0"/>
          </a:p>
        </p:txBody>
      </p:sp>
      <p:sp>
        <p:nvSpPr>
          <p:cNvPr id="4" name="Title 3"/>
          <p:cNvSpPr>
            <a:spLocks noGrp="1"/>
          </p:cNvSpPr>
          <p:nvPr>
            <p:ph type="title"/>
          </p:nvPr>
        </p:nvSpPr>
        <p:spPr/>
        <p:txBody>
          <a:bodyPr/>
          <a:lstStyle/>
          <a:p>
            <a:r>
              <a:rPr lang="de-DE" altLang="en-US" dirty="0"/>
              <a:t>Multiple Regression Analysis: Inference </a:t>
            </a:r>
            <a:r>
              <a:rPr lang="de-DE" altLang="en-US" sz="1600" dirty="0"/>
              <a:t>(21 of 37)</a:t>
            </a:r>
            <a:endParaRPr lang="en-US" dirty="0"/>
          </a:p>
        </p:txBody>
      </p:sp>
    </p:spTree>
    <p:extLst>
      <p:ext uri="{BB962C8B-B14F-4D97-AF65-F5344CB8AC3E}">
        <p14:creationId xmlns:p14="http://schemas.microsoft.com/office/powerpoint/2010/main" val="4189941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E33325-4DE1-4911-A008-52ECC9B73455}"/>
              </a:ext>
            </a:extLst>
          </p:cNvPr>
          <p:cNvSpPr>
            <a:spLocks noGrp="1"/>
          </p:cNvSpPr>
          <p:nvPr>
            <p:ph type="sldNum" sz="quarter" idx="12"/>
          </p:nvPr>
        </p:nvSpPr>
        <p:spPr/>
        <p:txBody>
          <a:bodyPr/>
          <a:lstStyle/>
          <a:p>
            <a:fld id="{949EBC64-41CB-41B8-B6DF-9B1367312BD4}" type="slidenum">
              <a:rPr lang="en-US" smtClean="0"/>
              <a:t>23</a:t>
            </a:fld>
            <a:endParaRPr lang="en-US" dirty="0"/>
          </a:p>
        </p:txBody>
      </p:sp>
      <p:sp>
        <p:nvSpPr>
          <p:cNvPr id="5" name="Content Placeholder 4">
            <a:extLst>
              <a:ext uri="{FF2B5EF4-FFF2-40B4-BE49-F238E27FC236}">
                <a16:creationId xmlns:a16="http://schemas.microsoft.com/office/drawing/2014/main" id="{E31D5126-05DA-46EF-A46C-77B9751706CA}"/>
              </a:ext>
            </a:extLst>
          </p:cNvPr>
          <p:cNvSpPr>
            <a:spLocks noGrp="1"/>
          </p:cNvSpPr>
          <p:nvPr>
            <p:ph sz="half" idx="2"/>
          </p:nvPr>
        </p:nvSpPr>
        <p:spPr>
          <a:xfrm>
            <a:off x="6280878" y="2052584"/>
            <a:ext cx="5557554" cy="4072419"/>
          </a:xfrm>
        </p:spPr>
        <p:txBody>
          <a:bodyPr/>
          <a:lstStyle/>
          <a:p>
            <a:pPr>
              <a:defRPr/>
            </a:pPr>
            <a:r>
              <a:rPr lang="de-DE" sz="1800" dirty="0"/>
              <a:t>The p-value is the significance level at which one is indifferent between rejecting and not rejecting the null hypothesis. </a:t>
            </a:r>
          </a:p>
          <a:p>
            <a:pPr>
              <a:defRPr/>
            </a:pPr>
            <a:endParaRPr lang="de-DE" sz="1800" dirty="0"/>
          </a:p>
          <a:p>
            <a:pPr>
              <a:defRPr/>
            </a:pPr>
            <a:r>
              <a:rPr lang="de-DE" sz="1800" dirty="0"/>
              <a:t>In the two-sided case, the p-value is thus the probability that the t-distributed variable takes on a larger absolute value than the realized value of the test statistic, e.g.</a:t>
            </a:r>
          </a:p>
          <a:p>
            <a:pPr marL="0" indent="0">
              <a:buNone/>
              <a:defRPr/>
            </a:pPr>
            <a:r>
              <a:rPr lang="de-DE" sz="1800" dirty="0"/>
              <a:t>		P(|t|&gt;1.85) = 2*(0.0359) = .0718</a:t>
            </a:r>
          </a:p>
          <a:p>
            <a:pPr>
              <a:defRPr/>
            </a:pPr>
            <a:endParaRPr lang="de-DE" sz="1800" dirty="0"/>
          </a:p>
          <a:p>
            <a:pPr>
              <a:defRPr/>
            </a:pPr>
            <a:r>
              <a:rPr lang="de-DE" sz="1800" dirty="0"/>
              <a:t>From this, it is clear that a null hypothesis is rejected if and only if the corresponding p-value is smaller than the significance level.</a:t>
            </a:r>
          </a:p>
          <a:p>
            <a:pPr>
              <a:defRPr/>
            </a:pPr>
            <a:endParaRPr lang="de-DE" sz="1800" dirty="0"/>
          </a:p>
          <a:p>
            <a:pPr>
              <a:defRPr/>
            </a:pPr>
            <a:r>
              <a:rPr lang="de-DE" sz="1800" dirty="0"/>
              <a:t>For example, for a significance level of 5% the t-statistic would not lie in the rejection region.</a:t>
            </a:r>
            <a:endParaRPr lang="de-DE" sz="2000" dirty="0"/>
          </a:p>
          <a:p>
            <a:pPr>
              <a:defRPr/>
            </a:pPr>
            <a:endParaRPr lang="en-US" sz="2000" dirty="0"/>
          </a:p>
        </p:txBody>
      </p:sp>
      <p:pic>
        <p:nvPicPr>
          <p:cNvPr id="8" name="Picture 7" descr="A graph of the distribution of the t-statistic. Here we are conducting a hypothesis test against a two-sided alternative, where the alternative hypothesis is that the coefficient is not equal to zero. On the diagram, the t statistic of 1.85 cuts off .0359 of the distribution in the lower and upper tails. This suggests that the probability of observing this t statistic is equal to 2 times 0.0359, which is 0.0718. This is the p value for this test statistic."/>
          <p:cNvPicPr>
            <a:picLocks noChangeAspect="1"/>
          </p:cNvPicPr>
          <p:nvPr/>
        </p:nvPicPr>
        <p:blipFill>
          <a:blip r:embed="rId2"/>
          <a:stretch>
            <a:fillRect/>
          </a:stretch>
        </p:blipFill>
        <p:spPr>
          <a:xfrm>
            <a:off x="838200" y="2052584"/>
            <a:ext cx="4928723" cy="4010369"/>
          </a:xfrm>
          <a:prstGeom prst="rect">
            <a:avLst/>
          </a:prstGeom>
        </p:spPr>
      </p:pic>
      <p:sp>
        <p:nvSpPr>
          <p:cNvPr id="2" name="Content Placeholder 1">
            <a:extLst>
              <a:ext uri="{FF2B5EF4-FFF2-40B4-BE49-F238E27FC236}">
                <a16:creationId xmlns:a16="http://schemas.microsoft.com/office/drawing/2014/main" id="{7638C8D9-BE82-41B0-860D-4814D3B984DD}"/>
              </a:ext>
            </a:extLst>
          </p:cNvPr>
          <p:cNvSpPr>
            <a:spLocks noGrp="1"/>
          </p:cNvSpPr>
          <p:nvPr>
            <p:ph sz="half" idx="1"/>
          </p:nvPr>
        </p:nvSpPr>
        <p:spPr>
          <a:xfrm>
            <a:off x="838200" y="1456029"/>
            <a:ext cx="10515600" cy="507682"/>
          </a:xfrm>
        </p:spPr>
        <p:txBody>
          <a:bodyPr/>
          <a:lstStyle/>
          <a:p>
            <a:r>
              <a:rPr lang="de-DE" altLang="en-US" b="1" dirty="0">
                <a:cs typeface="Lucida Bright" panose="02040602050505020304" pitchFamily="18" charset="0"/>
              </a:rPr>
              <a:t>How the p-value is computed (here: two-sided test)?</a:t>
            </a:r>
          </a:p>
        </p:txBody>
      </p:sp>
      <p:sp>
        <p:nvSpPr>
          <p:cNvPr id="4" name="Title 3">
            <a:extLst>
              <a:ext uri="{FF2B5EF4-FFF2-40B4-BE49-F238E27FC236}">
                <a16:creationId xmlns:a16="http://schemas.microsoft.com/office/drawing/2014/main" id="{AA6DD3B1-1C86-4123-8492-F26DCCB161CF}"/>
              </a:ext>
            </a:extLst>
          </p:cNvPr>
          <p:cNvSpPr>
            <a:spLocks noGrp="1"/>
          </p:cNvSpPr>
          <p:nvPr>
            <p:ph type="title"/>
          </p:nvPr>
        </p:nvSpPr>
        <p:spPr/>
        <p:txBody>
          <a:bodyPr/>
          <a:lstStyle/>
          <a:p>
            <a:r>
              <a:rPr lang="de-DE" altLang="en-US" dirty="0"/>
              <a:t>Multiple Regression Analysis: Inference </a:t>
            </a:r>
            <a:r>
              <a:rPr lang="de-DE" altLang="en-US" sz="1600" dirty="0"/>
              <a:t>(22 of 37)</a:t>
            </a:r>
            <a:endParaRPr lang="en-US" dirty="0"/>
          </a:p>
        </p:txBody>
      </p:sp>
    </p:spTree>
    <p:extLst>
      <p:ext uri="{BB962C8B-B14F-4D97-AF65-F5344CB8AC3E}">
        <p14:creationId xmlns:p14="http://schemas.microsoft.com/office/powerpoint/2010/main" val="248941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24</a:t>
            </a:fld>
            <a:endParaRPr lang="en-US" dirty="0"/>
          </a:p>
        </p:txBody>
      </p:sp>
      <p:sp>
        <p:nvSpPr>
          <p:cNvPr id="2" name="Content Placeholder 1"/>
          <p:cNvSpPr>
            <a:spLocks noGrp="1"/>
          </p:cNvSpPr>
          <p:nvPr>
            <p:ph idx="1"/>
          </p:nvPr>
        </p:nvSpPr>
        <p:spPr/>
        <p:txBody>
          <a:bodyPr/>
          <a:lstStyle/>
          <a:p>
            <a:r>
              <a:rPr lang="de-DE" altLang="en-US" b="1" dirty="0">
                <a:cs typeface="Lucida Bright" panose="02040602050505020304" pitchFamily="18" charset="0"/>
              </a:rPr>
              <a:t>Guidelines for discussing economic and statistical significance</a:t>
            </a:r>
          </a:p>
          <a:p>
            <a:pPr lvl="1"/>
            <a:r>
              <a:rPr lang="de-DE" altLang="en-US" dirty="0">
                <a:ea typeface="Arial" panose="020B0604020202020204" pitchFamily="34" charset="0"/>
                <a:cs typeface="Lucida Bright" panose="02040602050505020304" pitchFamily="18" charset="0"/>
              </a:rPr>
              <a:t>If a variable is statistically significant, discuss the magnitude of the coefficient to get an idea of its economic or practical importance.</a:t>
            </a:r>
          </a:p>
          <a:p>
            <a:pPr lvl="1"/>
            <a:r>
              <a:rPr lang="de-DE" altLang="en-US" dirty="0">
                <a:ea typeface="Arial" panose="020B0604020202020204" pitchFamily="34" charset="0"/>
                <a:cs typeface="Lucida Bright" panose="02040602050505020304" pitchFamily="18" charset="0"/>
              </a:rPr>
              <a:t>The fact that a coefficient is statistically significant does not necessarily mean it is economically or practically significant!</a:t>
            </a:r>
          </a:p>
          <a:p>
            <a:pPr lvl="1"/>
            <a:r>
              <a:rPr lang="de-DE" altLang="en-US" dirty="0">
                <a:ea typeface="Arial" panose="020B0604020202020204" pitchFamily="34" charset="0"/>
                <a:cs typeface="Lucida Bright" panose="02040602050505020304" pitchFamily="18" charset="0"/>
              </a:rPr>
              <a:t>If a variable is statistically and economically important but has the “wrong</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sign, the regression model might be misspecified.</a:t>
            </a:r>
          </a:p>
          <a:p>
            <a:pPr lvl="1"/>
            <a:r>
              <a:rPr lang="de-DE" altLang="en-US" dirty="0">
                <a:ea typeface="Arial" panose="020B0604020202020204" pitchFamily="34" charset="0"/>
                <a:cs typeface="Lucida Bright" panose="02040602050505020304" pitchFamily="18" charset="0"/>
              </a:rPr>
              <a:t>If a variable is statistically insignificant at the usual levels (10%, 5%, or 1%), one may think of dropping it from the regression.</a:t>
            </a:r>
          </a:p>
          <a:p>
            <a:pPr lvl="1"/>
            <a:r>
              <a:rPr lang="de-DE" altLang="en-US" dirty="0">
                <a:ea typeface="Arial" panose="020B0604020202020204" pitchFamily="34" charset="0"/>
                <a:cs typeface="Lucida Bright" panose="02040602050505020304" pitchFamily="18" charset="0"/>
              </a:rPr>
              <a:t>If the sample size is small, effects might be imprecisely estimated so that the case for dropping insignificant variables is less strong.</a:t>
            </a:r>
          </a:p>
        </p:txBody>
      </p:sp>
      <p:sp>
        <p:nvSpPr>
          <p:cNvPr id="4" name="Title 3"/>
          <p:cNvSpPr>
            <a:spLocks noGrp="1"/>
          </p:cNvSpPr>
          <p:nvPr>
            <p:ph type="title"/>
          </p:nvPr>
        </p:nvSpPr>
        <p:spPr/>
        <p:txBody>
          <a:bodyPr/>
          <a:lstStyle/>
          <a:p>
            <a:r>
              <a:rPr lang="de-DE" altLang="en-US" dirty="0"/>
              <a:t>Multiple Regression Analysis: Inference </a:t>
            </a:r>
            <a:r>
              <a:rPr lang="de-DE" altLang="en-US" sz="1600" dirty="0"/>
              <a:t>(23 of 37)</a:t>
            </a:r>
            <a:endParaRPr lang="en-US" dirty="0"/>
          </a:p>
        </p:txBody>
      </p:sp>
    </p:spTree>
    <p:extLst>
      <p:ext uri="{BB962C8B-B14F-4D97-AF65-F5344CB8AC3E}">
        <p14:creationId xmlns:p14="http://schemas.microsoft.com/office/powerpoint/2010/main" val="321176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25</a:t>
            </a:fld>
            <a:endParaRPr lang="en-US" dirty="0"/>
          </a:p>
        </p:txBody>
      </p:sp>
      <p:sp>
        <p:nvSpPr>
          <p:cNvPr id="4" name="Content Placeholder 3"/>
          <p:cNvSpPr>
            <a:spLocks noGrp="1"/>
          </p:cNvSpPr>
          <p:nvPr>
            <p:ph sz="half" idx="2"/>
          </p:nvPr>
        </p:nvSpPr>
        <p:spPr>
          <a:xfrm>
            <a:off x="838200" y="4617034"/>
            <a:ext cx="10515600" cy="1527733"/>
          </a:xfrm>
        </p:spPr>
        <p:txBody>
          <a:bodyPr/>
          <a:lstStyle/>
          <a:p>
            <a:r>
              <a:rPr lang="de-DE" altLang="en-US" dirty="0">
                <a:cs typeface="Lucida Bright" panose="02040602050505020304" pitchFamily="18" charset="0"/>
              </a:rPr>
              <a:t>Interpretation of the confidence interval</a:t>
            </a:r>
          </a:p>
          <a:p>
            <a:pPr lvl="1"/>
            <a:r>
              <a:rPr lang="de-DE" altLang="en-US" dirty="0">
                <a:ea typeface="Arial" panose="020B0604020202020204" pitchFamily="34" charset="0"/>
                <a:cs typeface="Lucida Bright" panose="02040602050505020304" pitchFamily="18" charset="0"/>
              </a:rPr>
              <a:t>The bounds of the interval are random.</a:t>
            </a:r>
          </a:p>
          <a:p>
            <a:pPr lvl="1"/>
            <a:r>
              <a:rPr lang="de-DE" altLang="en-US" dirty="0">
                <a:ea typeface="Arial" panose="020B0604020202020204" pitchFamily="34" charset="0"/>
                <a:cs typeface="Lucida Bright" panose="02040602050505020304" pitchFamily="18" charset="0"/>
              </a:rPr>
              <a:t>In repeated samples, the interval that is constructed in the above way will cover the population regression coefficient in 95% of the cases.</a:t>
            </a:r>
            <a:endParaRPr lang="en-US" dirty="0"/>
          </a:p>
        </p:txBody>
      </p:sp>
      <p:pic>
        <p:nvPicPr>
          <p:cNvPr id="7" name="Picture 6" descr="An equation for the 95 percent confidence interval around beta sub j. The lower bound is beta hat sub j minus the 5 percent critical value of a two sided test (c sub 0.05) times se of beta hat sub j. The upper bound is beta hat sub j plus c sub 0.05 times se of beta hat sub j. The probability of observing beta j between the lower and upper bounds is equal to 95 percent."/>
          <p:cNvPicPr>
            <a:picLocks noChangeAspect="1"/>
          </p:cNvPicPr>
          <p:nvPr/>
        </p:nvPicPr>
        <p:blipFill>
          <a:blip r:embed="rId2"/>
          <a:stretch>
            <a:fillRect/>
          </a:stretch>
        </p:blipFill>
        <p:spPr>
          <a:xfrm>
            <a:off x="1164011" y="2292096"/>
            <a:ext cx="7910415" cy="2135683"/>
          </a:xfrm>
          <a:prstGeom prst="rect">
            <a:avLst/>
          </a:prstGeom>
        </p:spPr>
      </p:pic>
      <p:sp>
        <p:nvSpPr>
          <p:cNvPr id="3" name="Content Placeholder 2"/>
          <p:cNvSpPr>
            <a:spLocks noGrp="1"/>
          </p:cNvSpPr>
          <p:nvPr>
            <p:ph sz="half" idx="1"/>
          </p:nvPr>
        </p:nvSpPr>
        <p:spPr>
          <a:xfrm>
            <a:off x="838200" y="1456029"/>
            <a:ext cx="10515600" cy="836067"/>
          </a:xfrm>
        </p:spPr>
        <p:txBody>
          <a:bodyPr/>
          <a:lstStyle/>
          <a:p>
            <a:r>
              <a:rPr lang="de-DE" altLang="en-US" b="1" dirty="0">
                <a:cs typeface="Lucida Bright" panose="02040602050505020304" pitchFamily="18" charset="0"/>
              </a:rPr>
              <a:t>Confidence intervals</a:t>
            </a:r>
          </a:p>
          <a:p>
            <a:r>
              <a:rPr lang="de-DE" altLang="en-US" dirty="0">
                <a:cs typeface="Lucida Bright" panose="02040602050505020304" pitchFamily="18" charset="0"/>
              </a:rPr>
              <a:t>Simple manipulation of the result in Theorem 4.2 implies that</a:t>
            </a:r>
            <a:endParaRPr lang="en-US" dirty="0"/>
          </a:p>
        </p:txBody>
      </p:sp>
      <p:sp>
        <p:nvSpPr>
          <p:cNvPr id="2" name="Title 1"/>
          <p:cNvSpPr>
            <a:spLocks noGrp="1"/>
          </p:cNvSpPr>
          <p:nvPr>
            <p:ph type="title"/>
          </p:nvPr>
        </p:nvSpPr>
        <p:spPr/>
        <p:txBody>
          <a:bodyPr/>
          <a:lstStyle/>
          <a:p>
            <a:r>
              <a:rPr lang="de-DE" altLang="en-US" dirty="0"/>
              <a:t>Multiple Regression Analysis: Inference </a:t>
            </a:r>
            <a:r>
              <a:rPr lang="de-DE" altLang="en-US" sz="1600" dirty="0"/>
              <a:t>(24 of 37)</a:t>
            </a:r>
            <a:endParaRPr lang="en-US" dirty="0"/>
          </a:p>
        </p:txBody>
      </p:sp>
    </p:spTree>
    <p:extLst>
      <p:ext uri="{BB962C8B-B14F-4D97-AF65-F5344CB8AC3E}">
        <p14:creationId xmlns:p14="http://schemas.microsoft.com/office/powerpoint/2010/main" val="86518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26</a:t>
            </a:fld>
            <a:endParaRPr lang="en-US" dirty="0"/>
          </a:p>
        </p:txBody>
      </p:sp>
      <p:pic>
        <p:nvPicPr>
          <p:cNvPr id="8" name="Picture 7" descr="A relationship between confidence intervals and hypothesis tests. For the null hypothesis beta sub j equal to a sub j, we look at the hypothesized value a sub j. If a sub j is not within the confidence interval, then we reject ths null in favor of the alternative hypothesis beta sub j not equal to a sub j."/>
          <p:cNvPicPr>
            <a:picLocks noChangeAspect="1"/>
          </p:cNvPicPr>
          <p:nvPr/>
        </p:nvPicPr>
        <p:blipFill>
          <a:blip r:embed="rId2"/>
          <a:stretch>
            <a:fillRect/>
          </a:stretch>
        </p:blipFill>
        <p:spPr>
          <a:xfrm>
            <a:off x="1173189" y="5314904"/>
            <a:ext cx="7598771" cy="523385"/>
          </a:xfrm>
          <a:prstGeom prst="rect">
            <a:avLst/>
          </a:prstGeom>
        </p:spPr>
      </p:pic>
      <p:sp>
        <p:nvSpPr>
          <p:cNvPr id="4" name="Content Placeholder 3"/>
          <p:cNvSpPr>
            <a:spLocks noGrp="1"/>
          </p:cNvSpPr>
          <p:nvPr>
            <p:ph sz="half" idx="2"/>
          </p:nvPr>
        </p:nvSpPr>
        <p:spPr>
          <a:xfrm>
            <a:off x="838200" y="4665333"/>
            <a:ext cx="10515600" cy="503606"/>
          </a:xfrm>
        </p:spPr>
        <p:txBody>
          <a:bodyPr/>
          <a:lstStyle/>
          <a:p>
            <a:r>
              <a:rPr lang="de-DE" altLang="en-US" dirty="0">
                <a:cs typeface="Lucida Bright" panose="02040602050505020304" pitchFamily="18" charset="0"/>
              </a:rPr>
              <a:t>Relationship between confidence intervals and hypotheses tests</a:t>
            </a:r>
            <a:endParaRPr lang="en-US" dirty="0"/>
          </a:p>
        </p:txBody>
      </p:sp>
      <p:pic>
        <p:nvPicPr>
          <p:cNvPr id="5" name="Picture 4" descr="A series of confidence intervals. The lower bound is defined as beta hat sub j minus c sub alpha times se of beta hat sub j. The upper bound is beta hat sub j minus c sub alpha times se of beta hat sub j. alpha in this case refers to the level of the confidence interval. We use c sub 0.01 for the 99 percent confidence interval, c sub 0.05 for the 95 percent confidence interval and c sub 0.10 for the 90 percent confidence interval. If the degrees of freedom are large enough, we can use the rules of thumb critical values. c sub 0.01 equals 2.576, c sub 0.05 equals 1.96, and c sub 0.10 equals 1.645."/>
          <p:cNvPicPr>
            <a:picLocks noChangeAspect="1"/>
          </p:cNvPicPr>
          <p:nvPr/>
        </p:nvPicPr>
        <p:blipFill>
          <a:blip r:embed="rId3"/>
          <a:stretch>
            <a:fillRect/>
          </a:stretch>
        </p:blipFill>
        <p:spPr>
          <a:xfrm>
            <a:off x="1173189" y="2077230"/>
            <a:ext cx="7101238" cy="2397233"/>
          </a:xfrm>
          <a:prstGeom prst="rect">
            <a:avLst/>
          </a:prstGeom>
        </p:spPr>
      </p:pic>
      <p:sp>
        <p:nvSpPr>
          <p:cNvPr id="3" name="Content Placeholder 2"/>
          <p:cNvSpPr>
            <a:spLocks noGrp="1"/>
          </p:cNvSpPr>
          <p:nvPr>
            <p:ph sz="half" idx="1"/>
          </p:nvPr>
        </p:nvSpPr>
        <p:spPr>
          <a:xfrm>
            <a:off x="838200" y="1456030"/>
            <a:ext cx="10515600" cy="532326"/>
          </a:xfrm>
        </p:spPr>
        <p:txBody>
          <a:bodyPr/>
          <a:lstStyle/>
          <a:p>
            <a:r>
              <a:rPr lang="de-DE" altLang="en-US" b="1" dirty="0">
                <a:cs typeface="Lucida Bright" panose="02040602050505020304" pitchFamily="18" charset="0"/>
              </a:rPr>
              <a:t>Confidence intervals for typical confidence levels</a:t>
            </a:r>
          </a:p>
        </p:txBody>
      </p:sp>
      <p:sp>
        <p:nvSpPr>
          <p:cNvPr id="2" name="Title 1"/>
          <p:cNvSpPr>
            <a:spLocks noGrp="1"/>
          </p:cNvSpPr>
          <p:nvPr>
            <p:ph type="title"/>
          </p:nvPr>
        </p:nvSpPr>
        <p:spPr/>
        <p:txBody>
          <a:bodyPr/>
          <a:lstStyle/>
          <a:p>
            <a:r>
              <a:rPr lang="de-DE" altLang="en-US" dirty="0"/>
              <a:t>Multiple Regression Analysis: Inference </a:t>
            </a:r>
            <a:r>
              <a:rPr lang="de-DE" altLang="en-US" sz="1600" dirty="0"/>
              <a:t>(25 of 37)</a:t>
            </a:r>
            <a:endParaRPr lang="en-US" dirty="0"/>
          </a:p>
        </p:txBody>
      </p:sp>
    </p:spTree>
    <p:extLst>
      <p:ext uri="{BB962C8B-B14F-4D97-AF65-F5344CB8AC3E}">
        <p14:creationId xmlns:p14="http://schemas.microsoft.com/office/powerpoint/2010/main" val="53929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9EBC64-41CB-41B8-B6DF-9B1367312BD4}" type="slidenum">
              <a:rPr lang="en-US" smtClean="0"/>
              <a:t>27</a:t>
            </a:fld>
            <a:endParaRPr lang="en-US" dirty="0"/>
          </a:p>
        </p:txBody>
      </p:sp>
      <p:pic>
        <p:nvPicPr>
          <p:cNvPr id="15" name="Picture 14" descr="The 95 percent confidence interval around the effect of profmarg on log R and D spending. This is computed as .0217 plus or minus 2.045 times 0.0218, yielding a confidence interval of -.0045 to .0479. This is a wide interval, reflecting the fact that the effect of profmarg on R and D is imprecisely estimated. Furthermore, this is not significantly different from zero since zero lies within the confidence interval."/>
          <p:cNvPicPr>
            <a:picLocks noChangeAspect="1"/>
          </p:cNvPicPr>
          <p:nvPr/>
        </p:nvPicPr>
        <p:blipFill>
          <a:blip r:embed="rId2"/>
          <a:stretch>
            <a:fillRect/>
          </a:stretch>
        </p:blipFill>
        <p:spPr>
          <a:xfrm>
            <a:off x="6388444" y="4359180"/>
            <a:ext cx="3901604" cy="1730550"/>
          </a:xfrm>
          <a:prstGeom prst="rect">
            <a:avLst/>
          </a:prstGeom>
        </p:spPr>
      </p:pic>
      <p:pic>
        <p:nvPicPr>
          <p:cNvPr id="14" name="Picture 13" descr="The 95 percent confidence interval around the effect of log annual sales on log R and D spending. This is computed as 1.084 plus or minus 2.045 times 0.060, yielding a confidence interval of .961 to 1.21. This is a narrow interval, reflecting the fact that the effect of sales on R and D is precisely estimated. Furthermore, this is significantly different from zero since zero lies outside the confidence interval."/>
          <p:cNvPicPr>
            <a:picLocks noChangeAspect="1"/>
          </p:cNvPicPr>
          <p:nvPr/>
        </p:nvPicPr>
        <p:blipFill>
          <a:blip r:embed="rId3"/>
          <a:stretch>
            <a:fillRect/>
          </a:stretch>
        </p:blipFill>
        <p:spPr>
          <a:xfrm>
            <a:off x="362498" y="4359180"/>
            <a:ext cx="5090963" cy="1762015"/>
          </a:xfrm>
          <a:prstGeom prst="rect">
            <a:avLst/>
          </a:prstGeom>
        </p:spPr>
      </p:pic>
      <p:pic>
        <p:nvPicPr>
          <p:cNvPr id="10" name="Picture 9" descr="An equation in whcih log spending on R and D (log rd) is predicted to be equal to -4.38 (se of .47) plus 1.084 (se of .060) times log annual sales plus .0217 (se of .0128) time profmarg. The variable profmarg refers to profits as a percentage of sales. There are 32 observations and the R squared is .918. There are 32 minus 2 minus 1 equal to 29 degrees of freedom. The 5 percent critical value (c sub 0.05) from a t distribution with 29 degrees of freedom is 2.045."/>
          <p:cNvPicPr>
            <a:picLocks noChangeAspect="1"/>
          </p:cNvPicPr>
          <p:nvPr/>
        </p:nvPicPr>
        <p:blipFill>
          <a:blip r:embed="rId4"/>
          <a:stretch>
            <a:fillRect/>
          </a:stretch>
        </p:blipFill>
        <p:spPr>
          <a:xfrm>
            <a:off x="838200" y="1888154"/>
            <a:ext cx="7740278" cy="2038902"/>
          </a:xfrm>
          <a:prstGeom prst="rect">
            <a:avLst/>
          </a:prstGeom>
        </p:spPr>
      </p:pic>
      <p:sp>
        <p:nvSpPr>
          <p:cNvPr id="3" name="Content Placeholder 2"/>
          <p:cNvSpPr>
            <a:spLocks noGrp="1"/>
          </p:cNvSpPr>
          <p:nvPr>
            <p:ph sz="half" idx="1"/>
          </p:nvPr>
        </p:nvSpPr>
        <p:spPr>
          <a:xfrm>
            <a:off x="838200" y="1456030"/>
            <a:ext cx="10515600" cy="532326"/>
          </a:xfrm>
        </p:spPr>
        <p:txBody>
          <a:bodyPr/>
          <a:lstStyle/>
          <a:p>
            <a:r>
              <a:rPr lang="de-DE" altLang="en-US" b="1" dirty="0">
                <a:cs typeface="Lucida Bright" panose="02040602050505020304" pitchFamily="18" charset="0"/>
              </a:rPr>
              <a:t>Example: Model of firms‘ R&amp;D expenditures</a:t>
            </a:r>
          </a:p>
        </p:txBody>
      </p:sp>
      <p:sp>
        <p:nvSpPr>
          <p:cNvPr id="2" name="Title 1"/>
          <p:cNvSpPr>
            <a:spLocks noGrp="1"/>
          </p:cNvSpPr>
          <p:nvPr>
            <p:ph type="title"/>
          </p:nvPr>
        </p:nvSpPr>
        <p:spPr/>
        <p:txBody>
          <a:bodyPr/>
          <a:lstStyle/>
          <a:p>
            <a:r>
              <a:rPr lang="de-DE" altLang="en-US" dirty="0"/>
              <a:t>Multiple Regression Analysis: Inference </a:t>
            </a:r>
            <a:r>
              <a:rPr lang="de-DE" altLang="en-US" sz="1600" dirty="0"/>
              <a:t>(26 of 37)</a:t>
            </a:r>
            <a:endParaRPr lang="en-US" dirty="0"/>
          </a:p>
        </p:txBody>
      </p:sp>
    </p:spTree>
    <p:extLst>
      <p:ext uri="{BB962C8B-B14F-4D97-AF65-F5344CB8AC3E}">
        <p14:creationId xmlns:p14="http://schemas.microsoft.com/office/powerpoint/2010/main" val="3429894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2DA59BD-33D9-414D-A458-EE08880BF724}"/>
              </a:ext>
            </a:extLst>
          </p:cNvPr>
          <p:cNvSpPr>
            <a:spLocks noGrp="1"/>
          </p:cNvSpPr>
          <p:nvPr>
            <p:ph type="sldNum" sz="quarter" idx="12"/>
          </p:nvPr>
        </p:nvSpPr>
        <p:spPr/>
        <p:txBody>
          <a:bodyPr/>
          <a:lstStyle/>
          <a:p>
            <a:fld id="{949EBC64-41CB-41B8-B6DF-9B1367312BD4}" type="slidenum">
              <a:rPr lang="en-US" smtClean="0"/>
              <a:t>28</a:t>
            </a:fld>
            <a:endParaRPr lang="en-US" dirty="0"/>
          </a:p>
        </p:txBody>
      </p:sp>
      <p:pic>
        <p:nvPicPr>
          <p:cNvPr id="10" name="Picture 9" descr="A test statistic for the hypothesis test described above. t equals beta hat one minus beta hat two divided by the se of beta hat one minus beta hat two. If this test statistic is sufficiently large in absolute value (larger than the relevant critical value), we reject the null hypothesis.">
            <a:extLst>
              <a:ext uri="{FF2B5EF4-FFF2-40B4-BE49-F238E27FC236}">
                <a16:creationId xmlns:a16="http://schemas.microsoft.com/office/drawing/2014/main" id="{D9580185-0157-41A8-BE18-33ED1EBB3936}"/>
              </a:ext>
            </a:extLst>
          </p:cNvPr>
          <p:cNvPicPr>
            <a:picLocks noChangeAspect="1"/>
          </p:cNvPicPr>
          <p:nvPr/>
        </p:nvPicPr>
        <p:blipFill>
          <a:blip r:embed="rId2"/>
          <a:stretch>
            <a:fillRect/>
          </a:stretch>
        </p:blipFill>
        <p:spPr>
          <a:xfrm>
            <a:off x="1110706" y="5022006"/>
            <a:ext cx="8157908" cy="1047977"/>
          </a:xfrm>
          <a:prstGeom prst="rect">
            <a:avLst/>
          </a:prstGeom>
        </p:spPr>
      </p:pic>
      <p:sp>
        <p:nvSpPr>
          <p:cNvPr id="9" name="Content Placeholder 8">
            <a:extLst>
              <a:ext uri="{FF2B5EF4-FFF2-40B4-BE49-F238E27FC236}">
                <a16:creationId xmlns:a16="http://schemas.microsoft.com/office/drawing/2014/main" id="{E1C788F4-E96E-4662-92AE-BCD9EA86B068}"/>
              </a:ext>
            </a:extLst>
          </p:cNvPr>
          <p:cNvSpPr>
            <a:spLocks noGrp="1"/>
          </p:cNvSpPr>
          <p:nvPr>
            <p:ph sz="half" idx="2"/>
          </p:nvPr>
        </p:nvSpPr>
        <p:spPr>
          <a:xfrm>
            <a:off x="1110706" y="4603978"/>
            <a:ext cx="10243094" cy="493819"/>
          </a:xfrm>
        </p:spPr>
        <p:txBody>
          <a:bodyPr/>
          <a:lstStyle/>
          <a:p>
            <a:r>
              <a:rPr lang="en-US" dirty="0"/>
              <a:t>A possible test statistic would be:</a:t>
            </a:r>
          </a:p>
        </p:txBody>
      </p:sp>
      <p:pic>
        <p:nvPicPr>
          <p:cNvPr id="8" name="Picture 7" descr="A one sided hypothesis test. The null hypothesis is H sub zero: beta sub one minus beta sub two equals zero. The alternative hypothesis is H sub one: beta sub one minus beta sub two is less than zero.">
            <a:extLst>
              <a:ext uri="{FF2B5EF4-FFF2-40B4-BE49-F238E27FC236}">
                <a16:creationId xmlns:a16="http://schemas.microsoft.com/office/drawing/2014/main" id="{04C78833-4905-4F3F-A46C-BEE0822CCA77}"/>
              </a:ext>
            </a:extLst>
          </p:cNvPr>
          <p:cNvPicPr>
            <a:picLocks noChangeAspect="1"/>
          </p:cNvPicPr>
          <p:nvPr/>
        </p:nvPicPr>
        <p:blipFill>
          <a:blip r:embed="rId3"/>
          <a:stretch>
            <a:fillRect/>
          </a:stretch>
        </p:blipFill>
        <p:spPr>
          <a:xfrm>
            <a:off x="970911" y="3796258"/>
            <a:ext cx="6099605" cy="508301"/>
          </a:xfrm>
          <a:prstGeom prst="rect">
            <a:avLst/>
          </a:prstGeom>
        </p:spPr>
      </p:pic>
      <p:pic>
        <p:nvPicPr>
          <p:cNvPr id="7" name="Picture 6" descr="An equation in which log wage is equal to beta sub zero plus beta sub one times jc plus beta sub two times univ plus beta sub three times exper plus u. jc is years of education at two year colleges. univ is years of education at four year colleges. exper is months spent in the workforce.">
            <a:extLst>
              <a:ext uri="{FF2B5EF4-FFF2-40B4-BE49-F238E27FC236}">
                <a16:creationId xmlns:a16="http://schemas.microsoft.com/office/drawing/2014/main" id="{D6CFE039-088E-4757-A5B2-82B389DA8415}"/>
              </a:ext>
            </a:extLst>
          </p:cNvPr>
          <p:cNvPicPr>
            <a:picLocks noChangeAspect="1"/>
          </p:cNvPicPr>
          <p:nvPr/>
        </p:nvPicPr>
        <p:blipFill>
          <a:blip r:embed="rId4"/>
          <a:stretch>
            <a:fillRect/>
          </a:stretch>
        </p:blipFill>
        <p:spPr>
          <a:xfrm>
            <a:off x="1110706" y="2365974"/>
            <a:ext cx="6890294" cy="1204860"/>
          </a:xfrm>
          <a:prstGeom prst="rect">
            <a:avLst/>
          </a:prstGeom>
        </p:spPr>
      </p:pic>
      <p:sp>
        <p:nvSpPr>
          <p:cNvPr id="3" name="Content Placeholder 2">
            <a:extLst>
              <a:ext uri="{FF2B5EF4-FFF2-40B4-BE49-F238E27FC236}">
                <a16:creationId xmlns:a16="http://schemas.microsoft.com/office/drawing/2014/main" id="{1CD34A35-4CE4-4EDE-9B82-F6E420F695FE}"/>
              </a:ext>
            </a:extLst>
          </p:cNvPr>
          <p:cNvSpPr>
            <a:spLocks noGrp="1"/>
          </p:cNvSpPr>
          <p:nvPr>
            <p:ph sz="half" idx="1"/>
          </p:nvPr>
        </p:nvSpPr>
        <p:spPr>
          <a:xfrm>
            <a:off x="838199" y="1463040"/>
            <a:ext cx="10515599" cy="861060"/>
          </a:xfrm>
        </p:spPr>
        <p:txBody>
          <a:bodyPr/>
          <a:lstStyle/>
          <a:p>
            <a:r>
              <a:rPr lang="de-DE" altLang="en-US" b="1" dirty="0">
                <a:cs typeface="Lucida Bright" panose="02040602050505020304" pitchFamily="18" charset="0"/>
              </a:rPr>
              <a:t>Testing hypotheses about a linear combination of the parameters</a:t>
            </a:r>
          </a:p>
          <a:p>
            <a:r>
              <a:rPr lang="de-DE" altLang="en-US" dirty="0">
                <a:cs typeface="Lucida Bright" panose="02040602050505020304" pitchFamily="18" charset="0"/>
              </a:rPr>
              <a:t>Example: Return to education at two-year vs. at four-year colleges</a:t>
            </a:r>
            <a:endParaRPr lang="en-US" dirty="0"/>
          </a:p>
        </p:txBody>
      </p:sp>
      <p:sp>
        <p:nvSpPr>
          <p:cNvPr id="2" name="Title 1">
            <a:extLst>
              <a:ext uri="{FF2B5EF4-FFF2-40B4-BE49-F238E27FC236}">
                <a16:creationId xmlns:a16="http://schemas.microsoft.com/office/drawing/2014/main" id="{DD0B260D-9481-4D45-881A-5C80ABBDC9A3}"/>
              </a:ext>
            </a:extLst>
          </p:cNvPr>
          <p:cNvSpPr>
            <a:spLocks noGrp="1"/>
          </p:cNvSpPr>
          <p:nvPr>
            <p:ph type="title"/>
          </p:nvPr>
        </p:nvSpPr>
        <p:spPr/>
        <p:txBody>
          <a:bodyPr/>
          <a:lstStyle/>
          <a:p>
            <a:r>
              <a:rPr lang="de-DE" altLang="en-US" dirty="0"/>
              <a:t>Multiple Regression Analysis: Inference </a:t>
            </a:r>
            <a:r>
              <a:rPr lang="de-DE" altLang="en-US" sz="1600" dirty="0"/>
              <a:t>(27 of 37)</a:t>
            </a:r>
            <a:endParaRPr lang="en-US" dirty="0"/>
          </a:p>
        </p:txBody>
      </p:sp>
    </p:spTree>
    <p:extLst>
      <p:ext uri="{BB962C8B-B14F-4D97-AF65-F5344CB8AC3E}">
        <p14:creationId xmlns:p14="http://schemas.microsoft.com/office/powerpoint/2010/main" val="2296640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AE0A35-C416-4255-9636-DC53BD70FB06}"/>
              </a:ext>
            </a:extLst>
          </p:cNvPr>
          <p:cNvSpPr>
            <a:spLocks noGrp="1"/>
          </p:cNvSpPr>
          <p:nvPr>
            <p:ph type="sldNum" sz="quarter" idx="12"/>
          </p:nvPr>
        </p:nvSpPr>
        <p:spPr/>
        <p:txBody>
          <a:bodyPr/>
          <a:lstStyle/>
          <a:p>
            <a:fld id="{949EBC64-41CB-41B8-B6DF-9B1367312BD4}" type="slidenum">
              <a:rPr lang="en-US" smtClean="0"/>
              <a:t>29</a:t>
            </a:fld>
            <a:endParaRPr lang="en-US" dirty="0"/>
          </a:p>
        </p:txBody>
      </p:sp>
      <p:pic>
        <p:nvPicPr>
          <p:cNvPr id="12" name="Picture 11" descr="An equation in which the definition beta sub one equal to theta sub one plus beta sub two has been substituted in. log wage equals beta sub zero plus theta sub one plus beta sub two times jc plus beta sub two times univ plus beta sub three times exper plus u. This simplifies to log wage equal to beta sub zero plus theta sub one times jc plus beta sub two times jc plus univ plus beta sub three times exper plus u. The term jc plus univ is a new variable which can be thought of as total years of college (both two and four year).">
            <a:extLst>
              <a:ext uri="{FF2B5EF4-FFF2-40B4-BE49-F238E27FC236}">
                <a16:creationId xmlns:a16="http://schemas.microsoft.com/office/drawing/2014/main" id="{E1819E25-E513-4965-BD51-050861FEFD51}"/>
              </a:ext>
            </a:extLst>
          </p:cNvPr>
          <p:cNvPicPr>
            <a:picLocks noChangeAspect="1"/>
          </p:cNvPicPr>
          <p:nvPr/>
        </p:nvPicPr>
        <p:blipFill>
          <a:blip r:embed="rId2"/>
          <a:stretch>
            <a:fillRect/>
          </a:stretch>
        </p:blipFill>
        <p:spPr>
          <a:xfrm>
            <a:off x="1099080" y="4423116"/>
            <a:ext cx="7377263" cy="1794804"/>
          </a:xfrm>
          <a:prstGeom prst="rect">
            <a:avLst/>
          </a:prstGeom>
        </p:spPr>
      </p:pic>
      <p:pic>
        <p:nvPicPr>
          <p:cNvPr id="11" name="Picture 10" descr="An equation in which theta sub one equals beta sub one minus beta sub two. We then restate the null hypothesis as theta sub one equal to zero and the alternative hypothesis as theta sub one less than zero.">
            <a:extLst>
              <a:ext uri="{FF2B5EF4-FFF2-40B4-BE49-F238E27FC236}">
                <a16:creationId xmlns:a16="http://schemas.microsoft.com/office/drawing/2014/main" id="{920EEA03-119C-42B1-B3FB-A26C30962681}"/>
              </a:ext>
            </a:extLst>
          </p:cNvPr>
          <p:cNvPicPr>
            <a:picLocks noChangeAspect="1"/>
          </p:cNvPicPr>
          <p:nvPr/>
        </p:nvPicPr>
        <p:blipFill>
          <a:blip r:embed="rId3"/>
          <a:stretch>
            <a:fillRect/>
          </a:stretch>
        </p:blipFill>
        <p:spPr>
          <a:xfrm>
            <a:off x="910088" y="3789074"/>
            <a:ext cx="7760980" cy="501307"/>
          </a:xfrm>
          <a:prstGeom prst="rect">
            <a:avLst/>
          </a:prstGeom>
        </p:spPr>
      </p:pic>
      <p:sp>
        <p:nvSpPr>
          <p:cNvPr id="7" name="Content Placeholder 6">
            <a:extLst>
              <a:ext uri="{FF2B5EF4-FFF2-40B4-BE49-F238E27FC236}">
                <a16:creationId xmlns:a16="http://schemas.microsoft.com/office/drawing/2014/main" id="{C29523D9-EE9D-44A2-9CFA-B7692797CF65}"/>
              </a:ext>
            </a:extLst>
          </p:cNvPr>
          <p:cNvSpPr>
            <a:spLocks noGrp="1"/>
          </p:cNvSpPr>
          <p:nvPr>
            <p:ph sz="half" idx="2"/>
          </p:nvPr>
        </p:nvSpPr>
        <p:spPr>
          <a:xfrm>
            <a:off x="838200" y="3382811"/>
            <a:ext cx="10515600" cy="514283"/>
          </a:xfrm>
        </p:spPr>
        <p:txBody>
          <a:bodyPr/>
          <a:lstStyle/>
          <a:p>
            <a:r>
              <a:rPr lang="en-US" dirty="0"/>
              <a:t>An alternative method is to make a substitution in variables.</a:t>
            </a:r>
          </a:p>
        </p:txBody>
      </p:sp>
      <p:pic>
        <p:nvPicPr>
          <p:cNvPr id="9" name="Picture 8" descr="An equation for the se of beta hat sub one minus beta hat sub two equal to the square root of the variance of beta hat sub one minus beta hat sub two. This is equal to the square root of the variance of beta hat sub one plus the variance of beta hat sub two minus two times the covariance of beta hat sub one and beta hat sub two. This last term is generally not available in regression output.">
            <a:extLst>
              <a:ext uri="{FF2B5EF4-FFF2-40B4-BE49-F238E27FC236}">
                <a16:creationId xmlns:a16="http://schemas.microsoft.com/office/drawing/2014/main" id="{F081B40E-B31B-459F-A036-A08D6936EDA5}"/>
              </a:ext>
            </a:extLst>
          </p:cNvPr>
          <p:cNvPicPr>
            <a:picLocks noChangeAspect="1"/>
          </p:cNvPicPr>
          <p:nvPr/>
        </p:nvPicPr>
        <p:blipFill>
          <a:blip r:embed="rId4"/>
          <a:stretch>
            <a:fillRect/>
          </a:stretch>
        </p:blipFill>
        <p:spPr>
          <a:xfrm>
            <a:off x="1099080" y="2266016"/>
            <a:ext cx="8687553" cy="1097375"/>
          </a:xfrm>
          <a:prstGeom prst="rect">
            <a:avLst/>
          </a:prstGeom>
        </p:spPr>
      </p:pic>
      <p:sp>
        <p:nvSpPr>
          <p:cNvPr id="6" name="Content Placeholder 5">
            <a:extLst>
              <a:ext uri="{FF2B5EF4-FFF2-40B4-BE49-F238E27FC236}">
                <a16:creationId xmlns:a16="http://schemas.microsoft.com/office/drawing/2014/main" id="{6409A85A-700D-431F-BA38-0E673664D8D9}"/>
              </a:ext>
            </a:extLst>
          </p:cNvPr>
          <p:cNvSpPr>
            <a:spLocks noGrp="1"/>
          </p:cNvSpPr>
          <p:nvPr>
            <p:ph sz="half" idx="1"/>
          </p:nvPr>
        </p:nvSpPr>
        <p:spPr>
          <a:xfrm>
            <a:off x="838200" y="1456029"/>
            <a:ext cx="10515600" cy="953342"/>
          </a:xfrm>
        </p:spPr>
        <p:txBody>
          <a:bodyPr/>
          <a:lstStyle/>
          <a:p>
            <a:r>
              <a:rPr lang="en-US" dirty="0"/>
              <a:t>The standard error of the difference in parameters is impossible to with standard regression output</a:t>
            </a:r>
          </a:p>
        </p:txBody>
      </p:sp>
      <p:sp>
        <p:nvSpPr>
          <p:cNvPr id="5" name="Title 4">
            <a:extLst>
              <a:ext uri="{FF2B5EF4-FFF2-40B4-BE49-F238E27FC236}">
                <a16:creationId xmlns:a16="http://schemas.microsoft.com/office/drawing/2014/main" id="{79FB81CC-DD1B-4728-9401-2DF27CA14CC9}"/>
              </a:ext>
            </a:extLst>
          </p:cNvPr>
          <p:cNvSpPr>
            <a:spLocks noGrp="1"/>
          </p:cNvSpPr>
          <p:nvPr>
            <p:ph type="title"/>
          </p:nvPr>
        </p:nvSpPr>
        <p:spPr/>
        <p:txBody>
          <a:bodyPr/>
          <a:lstStyle/>
          <a:p>
            <a:r>
              <a:rPr lang="de-DE" altLang="en-US" dirty="0"/>
              <a:t>Multiple Regression Analysis: Inference </a:t>
            </a:r>
            <a:r>
              <a:rPr lang="de-DE" altLang="en-US" sz="1600" dirty="0"/>
              <a:t>(28 of 37)</a:t>
            </a:r>
            <a:endParaRPr lang="en-US" dirty="0"/>
          </a:p>
        </p:txBody>
      </p:sp>
    </p:spTree>
    <p:extLst>
      <p:ext uri="{BB962C8B-B14F-4D97-AF65-F5344CB8AC3E}">
        <p14:creationId xmlns:p14="http://schemas.microsoft.com/office/powerpoint/2010/main" val="158794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051DBC-9CA7-4AA6-AE05-D93533D0E235}"/>
              </a:ext>
            </a:extLst>
          </p:cNvPr>
          <p:cNvSpPr>
            <a:spLocks noGrp="1"/>
          </p:cNvSpPr>
          <p:nvPr>
            <p:ph type="sldNum" sz="quarter" idx="12"/>
          </p:nvPr>
        </p:nvSpPr>
        <p:spPr/>
        <p:txBody>
          <a:bodyPr/>
          <a:lstStyle/>
          <a:p>
            <a:fld id="{949EBC64-41CB-41B8-B6DF-9B1367312BD4}" type="slidenum">
              <a:rPr lang="en-US" smtClean="0"/>
              <a:t>3</a:t>
            </a:fld>
            <a:endParaRPr lang="en-US" dirty="0"/>
          </a:p>
        </p:txBody>
      </p:sp>
      <p:pic>
        <p:nvPicPr>
          <p:cNvPr id="6" name="Picture 5" descr="A graphical representation of Assumption MLR.6. The population regression function is plotted on a diagram relating x and y. The unobserved factors at each value of x are normally distributed around the population regression function. The distribution is the same regardless of the value of x. Given that uncertainty comes from the error term, it follows that the distribution of y conditional upon x is a normal with a mean of beta sub zero plus beta sub one time x sub one through beta sub k times x sub k and a variance of sigma squared.">
            <a:extLst>
              <a:ext uri="{FF2B5EF4-FFF2-40B4-BE49-F238E27FC236}">
                <a16:creationId xmlns:a16="http://schemas.microsoft.com/office/drawing/2014/main" id="{E3B0E214-2840-4AA8-AAFC-DE415A82DC88}"/>
              </a:ext>
            </a:extLst>
          </p:cNvPr>
          <p:cNvPicPr>
            <a:picLocks noChangeAspect="1"/>
          </p:cNvPicPr>
          <p:nvPr/>
        </p:nvPicPr>
        <p:blipFill>
          <a:blip r:embed="rId2"/>
          <a:stretch>
            <a:fillRect/>
          </a:stretch>
        </p:blipFill>
        <p:spPr>
          <a:xfrm>
            <a:off x="944525" y="2676525"/>
            <a:ext cx="9420015" cy="3416513"/>
          </a:xfrm>
          <a:prstGeom prst="rect">
            <a:avLst/>
          </a:prstGeom>
        </p:spPr>
      </p:pic>
      <p:pic>
        <p:nvPicPr>
          <p:cNvPr id="5" name="Picture 4" descr="An expression describing the distribution of the error term. u sub i is distributed as a normal with a mean of zero and a variance of sigma squared. This distribution is independent of the explanatory variables x sub i one through x sub i k.">
            <a:extLst>
              <a:ext uri="{FF2B5EF4-FFF2-40B4-BE49-F238E27FC236}">
                <a16:creationId xmlns:a16="http://schemas.microsoft.com/office/drawing/2014/main" id="{00C474E8-09C5-4112-9255-E1099AAC1213}"/>
              </a:ext>
            </a:extLst>
          </p:cNvPr>
          <p:cNvPicPr>
            <a:picLocks noChangeAspect="1"/>
          </p:cNvPicPr>
          <p:nvPr/>
        </p:nvPicPr>
        <p:blipFill>
          <a:blip r:embed="rId3"/>
          <a:stretch>
            <a:fillRect/>
          </a:stretch>
        </p:blipFill>
        <p:spPr>
          <a:xfrm>
            <a:off x="1047112" y="2028825"/>
            <a:ext cx="5925826" cy="493819"/>
          </a:xfrm>
          <a:prstGeom prst="rect">
            <a:avLst/>
          </a:prstGeom>
        </p:spPr>
      </p:pic>
      <p:sp>
        <p:nvSpPr>
          <p:cNvPr id="2" name="Content Placeholder 1">
            <a:extLst>
              <a:ext uri="{FF2B5EF4-FFF2-40B4-BE49-F238E27FC236}">
                <a16:creationId xmlns:a16="http://schemas.microsoft.com/office/drawing/2014/main" id="{F514D583-9961-4959-8369-463E8FF9D975}"/>
              </a:ext>
            </a:extLst>
          </p:cNvPr>
          <p:cNvSpPr>
            <a:spLocks noGrp="1"/>
          </p:cNvSpPr>
          <p:nvPr>
            <p:ph idx="1"/>
          </p:nvPr>
        </p:nvSpPr>
        <p:spPr>
          <a:xfrm>
            <a:off x="838200" y="1463040"/>
            <a:ext cx="10515600" cy="565785"/>
          </a:xfrm>
        </p:spPr>
        <p:txBody>
          <a:bodyPr/>
          <a:lstStyle/>
          <a:p>
            <a:r>
              <a:rPr lang="de-DE" altLang="en-US" b="1" dirty="0">
                <a:cs typeface="Lucida Bright" panose="02040602050505020304" pitchFamily="18" charset="0"/>
              </a:rPr>
              <a:t>Assumption MLR.6 (Normality of error terms)</a:t>
            </a:r>
            <a:endParaRPr lang="en-US" b="1" dirty="0"/>
          </a:p>
        </p:txBody>
      </p:sp>
      <p:sp>
        <p:nvSpPr>
          <p:cNvPr id="4" name="Title 3">
            <a:extLst>
              <a:ext uri="{FF2B5EF4-FFF2-40B4-BE49-F238E27FC236}">
                <a16:creationId xmlns:a16="http://schemas.microsoft.com/office/drawing/2014/main" id="{853A3EAD-BB81-4606-8698-55E4ACACBD2E}"/>
              </a:ext>
            </a:extLst>
          </p:cNvPr>
          <p:cNvSpPr>
            <a:spLocks noGrp="1"/>
          </p:cNvSpPr>
          <p:nvPr>
            <p:ph type="title"/>
          </p:nvPr>
        </p:nvSpPr>
        <p:spPr/>
        <p:txBody>
          <a:bodyPr/>
          <a:lstStyle/>
          <a:p>
            <a:r>
              <a:rPr lang="de-DE" altLang="en-US" dirty="0"/>
              <a:t>Multiple Regression Analysis: Inference </a:t>
            </a:r>
            <a:r>
              <a:rPr lang="de-DE" altLang="en-US" sz="1600" dirty="0"/>
              <a:t>(2 of 37)</a:t>
            </a:r>
            <a:endParaRPr lang="en-US" dirty="0"/>
          </a:p>
        </p:txBody>
      </p:sp>
    </p:spTree>
    <p:extLst>
      <p:ext uri="{BB962C8B-B14F-4D97-AF65-F5344CB8AC3E}">
        <p14:creationId xmlns:p14="http://schemas.microsoft.com/office/powerpoint/2010/main" val="91000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F25E7E-81AE-4F87-A750-A2CDF1AC08C8}"/>
              </a:ext>
            </a:extLst>
          </p:cNvPr>
          <p:cNvSpPr>
            <a:spLocks noGrp="1"/>
          </p:cNvSpPr>
          <p:nvPr>
            <p:ph sz="half" idx="2"/>
          </p:nvPr>
        </p:nvSpPr>
        <p:spPr>
          <a:xfrm>
            <a:off x="838200" y="5401971"/>
            <a:ext cx="10515600" cy="517914"/>
          </a:xfrm>
        </p:spPr>
        <p:txBody>
          <a:bodyPr/>
          <a:lstStyle/>
          <a:p>
            <a:r>
              <a:rPr lang="de-DE" altLang="en-US" dirty="0">
                <a:cs typeface="Lucida Bright" panose="02040602050505020304" pitchFamily="18" charset="0"/>
              </a:rPr>
              <a:t>This method works always for single linear hypotheses</a:t>
            </a:r>
            <a:endParaRPr lang="en-US" dirty="0"/>
          </a:p>
        </p:txBody>
      </p:sp>
      <p:sp>
        <p:nvSpPr>
          <p:cNvPr id="6" name="Slide Number Placeholder 5">
            <a:extLst>
              <a:ext uri="{FF2B5EF4-FFF2-40B4-BE49-F238E27FC236}">
                <a16:creationId xmlns:a16="http://schemas.microsoft.com/office/drawing/2014/main" id="{7CE6000A-C6C2-4882-9A38-6E07E221B124}"/>
              </a:ext>
            </a:extLst>
          </p:cNvPr>
          <p:cNvSpPr>
            <a:spLocks noGrp="1"/>
          </p:cNvSpPr>
          <p:nvPr>
            <p:ph type="sldNum" sz="quarter" idx="12"/>
          </p:nvPr>
        </p:nvSpPr>
        <p:spPr/>
        <p:txBody>
          <a:bodyPr/>
          <a:lstStyle/>
          <a:p>
            <a:fld id="{949EBC64-41CB-41B8-B6DF-9B1367312BD4}" type="slidenum">
              <a:rPr lang="en-US" smtClean="0"/>
              <a:t>30</a:t>
            </a:fld>
            <a:endParaRPr lang="en-US" dirty="0"/>
          </a:p>
        </p:txBody>
      </p:sp>
      <p:pic>
        <p:nvPicPr>
          <p:cNvPr id="8" name="Picture 7" descr="Three equations. The first is the t statistic for theta sub one equal to zero which is -.0102 divided by .0069 equal to -1.48. This is smaller in absolute value than the 5 percent critical value for a one sided test. The second equation is for the p-value, equal to the probability that the t statistic is less than -1.48, which is equal to 0.070. Thus, we fail to reject the null at the 5 percent level, but we do reject the null at the 10 percent level. The last equation is for the 95 percent confidence interval which is -.0102 plus or minus 1.96 times .0069. This determines a confidence interval of -.0237 to .0003. Since zero is contained in this confidence interval, we again fail to reject the null at the five percent level.">
            <a:extLst>
              <a:ext uri="{FF2B5EF4-FFF2-40B4-BE49-F238E27FC236}">
                <a16:creationId xmlns:a16="http://schemas.microsoft.com/office/drawing/2014/main" id="{1D65C2A7-31B5-4062-AA76-3E9473B0AE15}"/>
              </a:ext>
            </a:extLst>
          </p:cNvPr>
          <p:cNvPicPr>
            <a:picLocks noChangeAspect="1"/>
          </p:cNvPicPr>
          <p:nvPr/>
        </p:nvPicPr>
        <p:blipFill>
          <a:blip r:embed="rId2"/>
          <a:stretch>
            <a:fillRect/>
          </a:stretch>
        </p:blipFill>
        <p:spPr>
          <a:xfrm>
            <a:off x="1246878" y="3856316"/>
            <a:ext cx="5114987" cy="1426588"/>
          </a:xfrm>
          <a:prstGeom prst="rect">
            <a:avLst/>
          </a:prstGeom>
        </p:spPr>
      </p:pic>
      <p:pic>
        <p:nvPicPr>
          <p:cNvPr id="7" name="Picture 6" descr="An equation in which predicted log wage equals 1.472 (se of .021) minus .0102 (se of .0069) times jc plus .0769 (se of .0023) times totcoll plus .0049 (se of .0002) times exper. totcoll is our new variable for total years of college. There are 6,763 observations and the R squared is .222.">
            <a:extLst>
              <a:ext uri="{FF2B5EF4-FFF2-40B4-BE49-F238E27FC236}">
                <a16:creationId xmlns:a16="http://schemas.microsoft.com/office/drawing/2014/main" id="{B7C14161-3FB2-44A9-A4DF-0FBB36946E88}"/>
              </a:ext>
            </a:extLst>
          </p:cNvPr>
          <p:cNvPicPr>
            <a:picLocks noChangeAspect="1"/>
          </p:cNvPicPr>
          <p:nvPr/>
        </p:nvPicPr>
        <p:blipFill>
          <a:blip r:embed="rId3"/>
          <a:stretch>
            <a:fillRect/>
          </a:stretch>
        </p:blipFill>
        <p:spPr>
          <a:xfrm>
            <a:off x="1246878" y="1714986"/>
            <a:ext cx="7724301" cy="1853345"/>
          </a:xfrm>
          <a:prstGeom prst="rect">
            <a:avLst/>
          </a:prstGeom>
        </p:spPr>
      </p:pic>
      <p:sp>
        <p:nvSpPr>
          <p:cNvPr id="3" name="Content Placeholder 2">
            <a:extLst>
              <a:ext uri="{FF2B5EF4-FFF2-40B4-BE49-F238E27FC236}">
                <a16:creationId xmlns:a16="http://schemas.microsoft.com/office/drawing/2014/main" id="{DED2FA0D-E815-43AB-B056-7111940E48B9}"/>
              </a:ext>
            </a:extLst>
          </p:cNvPr>
          <p:cNvSpPr>
            <a:spLocks noGrp="1"/>
          </p:cNvSpPr>
          <p:nvPr>
            <p:ph sz="half" idx="1"/>
          </p:nvPr>
        </p:nvSpPr>
        <p:spPr>
          <a:xfrm>
            <a:off x="838200" y="1456029"/>
            <a:ext cx="10515600" cy="517914"/>
          </a:xfrm>
        </p:spPr>
        <p:txBody>
          <a:bodyPr/>
          <a:lstStyle/>
          <a:p>
            <a:r>
              <a:rPr lang="de-DE" altLang="en-US" b="1" dirty="0">
                <a:cs typeface="Lucida Bright" panose="02040602050505020304" pitchFamily="18" charset="0"/>
              </a:rPr>
              <a:t>Estimation results</a:t>
            </a:r>
            <a:endParaRPr lang="en-US" b="1" dirty="0"/>
          </a:p>
        </p:txBody>
      </p:sp>
      <p:sp>
        <p:nvSpPr>
          <p:cNvPr id="2" name="Title 1">
            <a:extLst>
              <a:ext uri="{FF2B5EF4-FFF2-40B4-BE49-F238E27FC236}">
                <a16:creationId xmlns:a16="http://schemas.microsoft.com/office/drawing/2014/main" id="{D9789934-C2FC-4953-AD70-63B1DEC217E7}"/>
              </a:ext>
            </a:extLst>
          </p:cNvPr>
          <p:cNvSpPr>
            <a:spLocks noGrp="1"/>
          </p:cNvSpPr>
          <p:nvPr>
            <p:ph type="title"/>
          </p:nvPr>
        </p:nvSpPr>
        <p:spPr/>
        <p:txBody>
          <a:bodyPr/>
          <a:lstStyle/>
          <a:p>
            <a:r>
              <a:rPr lang="de-DE" altLang="en-US" dirty="0"/>
              <a:t>Multiple Regression Analysis: Inference </a:t>
            </a:r>
            <a:r>
              <a:rPr lang="de-DE" altLang="en-US" sz="1600" dirty="0"/>
              <a:t>(29 of 37)</a:t>
            </a:r>
            <a:endParaRPr lang="en-US" dirty="0"/>
          </a:p>
        </p:txBody>
      </p:sp>
    </p:spTree>
    <p:extLst>
      <p:ext uri="{BB962C8B-B14F-4D97-AF65-F5344CB8AC3E}">
        <p14:creationId xmlns:p14="http://schemas.microsoft.com/office/powerpoint/2010/main" val="112998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274336-C6A4-42AC-8EC4-935E5CBE3347}"/>
              </a:ext>
            </a:extLst>
          </p:cNvPr>
          <p:cNvSpPr>
            <a:spLocks noGrp="1"/>
          </p:cNvSpPr>
          <p:nvPr>
            <p:ph type="sldNum" sz="quarter" idx="12"/>
          </p:nvPr>
        </p:nvSpPr>
        <p:spPr/>
        <p:txBody>
          <a:bodyPr/>
          <a:lstStyle/>
          <a:p>
            <a:fld id="{949EBC64-41CB-41B8-B6DF-9B1367312BD4}" type="slidenum">
              <a:rPr lang="en-US" smtClean="0"/>
              <a:t>31</a:t>
            </a:fld>
            <a:endParaRPr lang="en-US" dirty="0"/>
          </a:p>
        </p:txBody>
      </p:sp>
      <p:pic>
        <p:nvPicPr>
          <p:cNvPr id="6" name="Picture 5" descr="A two sided hypothesis test. The null hypothesis is H sub zero: beta sub three, beta sub four, and beta sub five are all equal to zero. The alternative hypothesis is H sub one: the null hypothesis is not true. This test measures whether performance measures have any effect on salary or if they can be excluded from the regression.">
            <a:extLst>
              <a:ext uri="{FF2B5EF4-FFF2-40B4-BE49-F238E27FC236}">
                <a16:creationId xmlns:a16="http://schemas.microsoft.com/office/drawing/2014/main" id="{C8E58DD0-4502-4154-B59C-86AD76128924}"/>
              </a:ext>
            </a:extLst>
          </p:cNvPr>
          <p:cNvPicPr>
            <a:picLocks noChangeAspect="1"/>
          </p:cNvPicPr>
          <p:nvPr/>
        </p:nvPicPr>
        <p:blipFill>
          <a:blip r:embed="rId2"/>
          <a:stretch>
            <a:fillRect/>
          </a:stretch>
        </p:blipFill>
        <p:spPr>
          <a:xfrm>
            <a:off x="1096865" y="4914596"/>
            <a:ext cx="7871833" cy="1076839"/>
          </a:xfrm>
          <a:prstGeom prst="rect">
            <a:avLst/>
          </a:prstGeom>
        </p:spPr>
      </p:pic>
      <p:pic>
        <p:nvPicPr>
          <p:cNvPr id="5" name="Picture 4" descr="An equation in which log salary is equal to beta sub zero plus beta sub one times years plus beta sub two times gamesyr plus beta sub three times bavg plus beta sub four times hrunsyr plus beta sub five times rbisyr plus u. salary is the salary of a major league baseball player. years refers to years in the league. gamesyr is the average number of games played per year. bavg is the player's batting average. hrunsyr is the average number of home runs per year. rbisyr is the average number of runs batted in per year.">
            <a:extLst>
              <a:ext uri="{FF2B5EF4-FFF2-40B4-BE49-F238E27FC236}">
                <a16:creationId xmlns:a16="http://schemas.microsoft.com/office/drawing/2014/main" id="{0D5F7CC2-659C-4013-AD57-62D1D14E2703}"/>
              </a:ext>
            </a:extLst>
          </p:cNvPr>
          <p:cNvPicPr>
            <a:picLocks noChangeAspect="1"/>
          </p:cNvPicPr>
          <p:nvPr/>
        </p:nvPicPr>
        <p:blipFill>
          <a:blip r:embed="rId3"/>
          <a:stretch>
            <a:fillRect/>
          </a:stretch>
        </p:blipFill>
        <p:spPr>
          <a:xfrm>
            <a:off x="1096865" y="2380343"/>
            <a:ext cx="6958564" cy="2283172"/>
          </a:xfrm>
          <a:prstGeom prst="rect">
            <a:avLst/>
          </a:prstGeom>
        </p:spPr>
      </p:pic>
      <p:sp>
        <p:nvSpPr>
          <p:cNvPr id="2" name="Content Placeholder 1">
            <a:extLst>
              <a:ext uri="{FF2B5EF4-FFF2-40B4-BE49-F238E27FC236}">
                <a16:creationId xmlns:a16="http://schemas.microsoft.com/office/drawing/2014/main" id="{6103D33F-238C-402B-9B2A-C6F55407C18C}"/>
              </a:ext>
            </a:extLst>
          </p:cNvPr>
          <p:cNvSpPr>
            <a:spLocks noGrp="1"/>
          </p:cNvSpPr>
          <p:nvPr>
            <p:ph idx="1"/>
          </p:nvPr>
        </p:nvSpPr>
        <p:spPr>
          <a:xfrm>
            <a:off x="838200" y="1463040"/>
            <a:ext cx="10515600" cy="917303"/>
          </a:xfrm>
        </p:spPr>
        <p:txBody>
          <a:bodyPr/>
          <a:lstStyle/>
          <a:p>
            <a:r>
              <a:rPr lang="de-DE" altLang="en-US" b="1" dirty="0">
                <a:cs typeface="Lucida Bright" panose="02040602050505020304" pitchFamily="18" charset="0"/>
              </a:rPr>
              <a:t>Testing multiple linear restrictions: The F-test</a:t>
            </a:r>
          </a:p>
          <a:p>
            <a:r>
              <a:rPr lang="de-DE" altLang="en-US" dirty="0">
                <a:cs typeface="Lucida Bright" panose="02040602050505020304" pitchFamily="18" charset="0"/>
              </a:rPr>
              <a:t>Testing exclusion restrictions</a:t>
            </a:r>
            <a:endParaRPr lang="en-US" dirty="0"/>
          </a:p>
        </p:txBody>
      </p:sp>
      <p:sp>
        <p:nvSpPr>
          <p:cNvPr id="4" name="Title 3">
            <a:extLst>
              <a:ext uri="{FF2B5EF4-FFF2-40B4-BE49-F238E27FC236}">
                <a16:creationId xmlns:a16="http://schemas.microsoft.com/office/drawing/2014/main" id="{ACE923A5-9DAD-4664-9BCC-0C529F75B904}"/>
              </a:ext>
            </a:extLst>
          </p:cNvPr>
          <p:cNvSpPr>
            <a:spLocks noGrp="1"/>
          </p:cNvSpPr>
          <p:nvPr>
            <p:ph type="title"/>
          </p:nvPr>
        </p:nvSpPr>
        <p:spPr/>
        <p:txBody>
          <a:bodyPr/>
          <a:lstStyle/>
          <a:p>
            <a:r>
              <a:rPr lang="de-DE" altLang="en-US" dirty="0"/>
              <a:t>Multiple Regression Analysis: Inference </a:t>
            </a:r>
            <a:r>
              <a:rPr lang="de-DE" altLang="en-US" sz="1600" dirty="0"/>
              <a:t>(30 of 37)</a:t>
            </a:r>
            <a:endParaRPr lang="en-US" dirty="0"/>
          </a:p>
        </p:txBody>
      </p:sp>
    </p:spTree>
    <p:extLst>
      <p:ext uri="{BB962C8B-B14F-4D97-AF65-F5344CB8AC3E}">
        <p14:creationId xmlns:p14="http://schemas.microsoft.com/office/powerpoint/2010/main" val="4231479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274336-C6A4-42AC-8EC4-935E5CBE3347}"/>
              </a:ext>
            </a:extLst>
          </p:cNvPr>
          <p:cNvSpPr>
            <a:spLocks noGrp="1"/>
          </p:cNvSpPr>
          <p:nvPr>
            <p:ph type="sldNum" sz="quarter" idx="12"/>
          </p:nvPr>
        </p:nvSpPr>
        <p:spPr/>
        <p:txBody>
          <a:bodyPr/>
          <a:lstStyle/>
          <a:p>
            <a:fld id="{949EBC64-41CB-41B8-B6DF-9B1367312BD4}" type="slidenum">
              <a:rPr lang="en-US" smtClean="0"/>
              <a:t>32</a:t>
            </a:fld>
            <a:endParaRPr lang="en-US" dirty="0"/>
          </a:p>
        </p:txBody>
      </p:sp>
      <p:pic>
        <p:nvPicPr>
          <p:cNvPr id="7" name="Picture 6" descr="An equation in which log salary is predicted to be equal to 11.19 (se of .29) plus .0689 (se of .0121) times years plus .0126 (se of .0026) times gamesyr plus .00098 (se of .00110) times bavg plus .0144 (se of .0161) times hrunsyr plus .0108 (se of .0072) times rbisyr. Note that neither bavg, hrunsyr, nor rbisyr are statistically significant when tested individually. There are 353 observations, the sum of squared residuals (SSR) is 183.186, and the R squared is .6278. We can utilize the SSR to test the joint hypothesis test on the next slide.">
            <a:extLst>
              <a:ext uri="{FF2B5EF4-FFF2-40B4-BE49-F238E27FC236}">
                <a16:creationId xmlns:a16="http://schemas.microsoft.com/office/drawing/2014/main" id="{C20C764E-4680-4782-9219-8921B35DFDD3}"/>
              </a:ext>
            </a:extLst>
          </p:cNvPr>
          <p:cNvPicPr>
            <a:picLocks noChangeAspect="1"/>
          </p:cNvPicPr>
          <p:nvPr/>
        </p:nvPicPr>
        <p:blipFill>
          <a:blip r:embed="rId2"/>
          <a:stretch>
            <a:fillRect/>
          </a:stretch>
        </p:blipFill>
        <p:spPr>
          <a:xfrm>
            <a:off x="1145698" y="2080008"/>
            <a:ext cx="9052820" cy="3856337"/>
          </a:xfrm>
          <a:prstGeom prst="rect">
            <a:avLst/>
          </a:prstGeom>
        </p:spPr>
      </p:pic>
      <p:sp>
        <p:nvSpPr>
          <p:cNvPr id="2" name="Content Placeholder 1">
            <a:extLst>
              <a:ext uri="{FF2B5EF4-FFF2-40B4-BE49-F238E27FC236}">
                <a16:creationId xmlns:a16="http://schemas.microsoft.com/office/drawing/2014/main" id="{6103D33F-238C-402B-9B2A-C6F55407C18C}"/>
              </a:ext>
            </a:extLst>
          </p:cNvPr>
          <p:cNvSpPr>
            <a:spLocks noGrp="1"/>
          </p:cNvSpPr>
          <p:nvPr>
            <p:ph idx="1"/>
          </p:nvPr>
        </p:nvSpPr>
        <p:spPr>
          <a:xfrm>
            <a:off x="838200" y="1463041"/>
            <a:ext cx="10515600" cy="666222"/>
          </a:xfrm>
        </p:spPr>
        <p:txBody>
          <a:bodyPr/>
          <a:lstStyle/>
          <a:p>
            <a:r>
              <a:rPr lang="de-DE" altLang="en-US" b="1" dirty="0">
                <a:cs typeface="Lucida Bright" panose="02040602050505020304" pitchFamily="18" charset="0"/>
              </a:rPr>
              <a:t>Estimation of the unrestricted model</a:t>
            </a:r>
            <a:endParaRPr lang="en-US" b="1" dirty="0"/>
          </a:p>
        </p:txBody>
      </p:sp>
      <p:sp>
        <p:nvSpPr>
          <p:cNvPr id="4" name="Title 3">
            <a:extLst>
              <a:ext uri="{FF2B5EF4-FFF2-40B4-BE49-F238E27FC236}">
                <a16:creationId xmlns:a16="http://schemas.microsoft.com/office/drawing/2014/main" id="{ACE923A5-9DAD-4664-9BCC-0C529F75B904}"/>
              </a:ext>
            </a:extLst>
          </p:cNvPr>
          <p:cNvSpPr>
            <a:spLocks noGrp="1"/>
          </p:cNvSpPr>
          <p:nvPr>
            <p:ph type="title"/>
          </p:nvPr>
        </p:nvSpPr>
        <p:spPr/>
        <p:txBody>
          <a:bodyPr/>
          <a:lstStyle/>
          <a:p>
            <a:r>
              <a:rPr lang="de-DE" altLang="en-US" dirty="0"/>
              <a:t>Multiple Regression Analysis: Inference </a:t>
            </a:r>
            <a:r>
              <a:rPr lang="de-DE" altLang="en-US" sz="1600" dirty="0"/>
              <a:t>(31 of 37)</a:t>
            </a:r>
            <a:endParaRPr lang="en-US" dirty="0"/>
          </a:p>
        </p:txBody>
      </p:sp>
    </p:spTree>
    <p:extLst>
      <p:ext uri="{BB962C8B-B14F-4D97-AF65-F5344CB8AC3E}">
        <p14:creationId xmlns:p14="http://schemas.microsoft.com/office/powerpoint/2010/main" val="429375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A2971A9-2CEA-4EDE-BC36-CE25C885214E}"/>
              </a:ext>
            </a:extLst>
          </p:cNvPr>
          <p:cNvSpPr>
            <a:spLocks noGrp="1"/>
          </p:cNvSpPr>
          <p:nvPr>
            <p:ph type="sldNum" sz="quarter" idx="12"/>
          </p:nvPr>
        </p:nvSpPr>
        <p:spPr/>
        <p:txBody>
          <a:bodyPr/>
          <a:lstStyle/>
          <a:p>
            <a:fld id="{949EBC64-41CB-41B8-B6DF-9B1367312BD4}" type="slidenum">
              <a:rPr lang="en-US" smtClean="0"/>
              <a:t>33</a:t>
            </a:fld>
            <a:endParaRPr lang="en-US" dirty="0"/>
          </a:p>
        </p:txBody>
      </p:sp>
      <p:pic>
        <p:nvPicPr>
          <p:cNvPr id="8" name="Picture 7" descr="An equation for the F statistic testing for differences in the SSR between the restricted and unrestricted models. F equals SSR sub r minus SSR sub ur over q divided by SSR sub ur over n minus k minus 1. q is the number of restrictions imposed, in this case three. The F statistic is distributed as an F with q and n minus k minus one degrees of freedom.">
            <a:extLst>
              <a:ext uri="{FF2B5EF4-FFF2-40B4-BE49-F238E27FC236}">
                <a16:creationId xmlns:a16="http://schemas.microsoft.com/office/drawing/2014/main" id="{7B9FF8BA-6230-4285-BF12-C8F10019AE3B}"/>
              </a:ext>
            </a:extLst>
          </p:cNvPr>
          <p:cNvPicPr>
            <a:picLocks noChangeAspect="1"/>
          </p:cNvPicPr>
          <p:nvPr/>
        </p:nvPicPr>
        <p:blipFill>
          <a:blip r:embed="rId2"/>
          <a:stretch>
            <a:fillRect/>
          </a:stretch>
        </p:blipFill>
        <p:spPr>
          <a:xfrm>
            <a:off x="3086110" y="4298670"/>
            <a:ext cx="8554217" cy="1569875"/>
          </a:xfrm>
          <a:prstGeom prst="rect">
            <a:avLst/>
          </a:prstGeom>
        </p:spPr>
      </p:pic>
      <p:sp>
        <p:nvSpPr>
          <p:cNvPr id="4" name="Content Placeholder 3">
            <a:extLst>
              <a:ext uri="{FF2B5EF4-FFF2-40B4-BE49-F238E27FC236}">
                <a16:creationId xmlns:a16="http://schemas.microsoft.com/office/drawing/2014/main" id="{DCCC8F6B-72C4-45BA-B8EF-A1252728F66E}"/>
              </a:ext>
            </a:extLst>
          </p:cNvPr>
          <p:cNvSpPr>
            <a:spLocks noGrp="1"/>
          </p:cNvSpPr>
          <p:nvPr>
            <p:ph sz="half" idx="2"/>
          </p:nvPr>
        </p:nvSpPr>
        <p:spPr>
          <a:xfrm>
            <a:off x="838200" y="4561220"/>
            <a:ext cx="10515600" cy="560501"/>
          </a:xfrm>
        </p:spPr>
        <p:txBody>
          <a:bodyPr/>
          <a:lstStyle/>
          <a:p>
            <a:r>
              <a:rPr lang="en-US" dirty="0"/>
              <a:t>Test statistic:</a:t>
            </a:r>
          </a:p>
        </p:txBody>
      </p:sp>
      <p:pic>
        <p:nvPicPr>
          <p:cNvPr id="7" name="Picture 6" descr="An equation in which log salary is predicted to be equal to 11.22 (se of .11) plus .0713 (se of .0125) times years plus .0202 (se of .0013) times gamesyr. There are 353 observations, the SSR is 198.311 and the R squared is .5971. The SSR increases as it must since we are using fewer explanatory variables in the restricted model. However, is this increase statistically significant?">
            <a:extLst>
              <a:ext uri="{FF2B5EF4-FFF2-40B4-BE49-F238E27FC236}">
                <a16:creationId xmlns:a16="http://schemas.microsoft.com/office/drawing/2014/main" id="{19C9D2D6-47FC-4535-BAA4-4E61F3CAA925}"/>
              </a:ext>
            </a:extLst>
          </p:cNvPr>
          <p:cNvPicPr>
            <a:picLocks noChangeAspect="1"/>
          </p:cNvPicPr>
          <p:nvPr/>
        </p:nvPicPr>
        <p:blipFill>
          <a:blip r:embed="rId3"/>
          <a:stretch>
            <a:fillRect/>
          </a:stretch>
        </p:blipFill>
        <p:spPr>
          <a:xfrm>
            <a:off x="999968" y="2047218"/>
            <a:ext cx="8637517" cy="1864627"/>
          </a:xfrm>
          <a:prstGeom prst="rect">
            <a:avLst/>
          </a:prstGeom>
        </p:spPr>
      </p:pic>
      <p:sp>
        <p:nvSpPr>
          <p:cNvPr id="3" name="Content Placeholder 2">
            <a:extLst>
              <a:ext uri="{FF2B5EF4-FFF2-40B4-BE49-F238E27FC236}">
                <a16:creationId xmlns:a16="http://schemas.microsoft.com/office/drawing/2014/main" id="{C24568EB-1D48-4E75-8C9B-68A98384704C}"/>
              </a:ext>
            </a:extLst>
          </p:cNvPr>
          <p:cNvSpPr>
            <a:spLocks noGrp="1"/>
          </p:cNvSpPr>
          <p:nvPr>
            <p:ph sz="half" idx="1"/>
          </p:nvPr>
        </p:nvSpPr>
        <p:spPr>
          <a:xfrm>
            <a:off x="838200" y="1456029"/>
            <a:ext cx="10515600" cy="560501"/>
          </a:xfrm>
        </p:spPr>
        <p:txBody>
          <a:bodyPr/>
          <a:lstStyle/>
          <a:p>
            <a:r>
              <a:rPr lang="de-DE" altLang="en-US" b="1" dirty="0">
                <a:cs typeface="Lucida Bright" panose="02040602050505020304" pitchFamily="18" charset="0"/>
              </a:rPr>
              <a:t>Estimation of the restricted model</a:t>
            </a:r>
            <a:endParaRPr lang="en-US" b="1" dirty="0"/>
          </a:p>
        </p:txBody>
      </p:sp>
      <p:sp>
        <p:nvSpPr>
          <p:cNvPr id="2" name="Title 1">
            <a:extLst>
              <a:ext uri="{FF2B5EF4-FFF2-40B4-BE49-F238E27FC236}">
                <a16:creationId xmlns:a16="http://schemas.microsoft.com/office/drawing/2014/main" id="{4F2FEC30-784F-4214-8152-772A9AD8CA5F}"/>
              </a:ext>
            </a:extLst>
          </p:cNvPr>
          <p:cNvSpPr>
            <a:spLocks noGrp="1"/>
          </p:cNvSpPr>
          <p:nvPr>
            <p:ph type="title"/>
          </p:nvPr>
        </p:nvSpPr>
        <p:spPr/>
        <p:txBody>
          <a:bodyPr/>
          <a:lstStyle/>
          <a:p>
            <a:r>
              <a:rPr lang="de-DE" altLang="en-US" dirty="0"/>
              <a:t>Multiple Regression Analysis: Inference </a:t>
            </a:r>
            <a:r>
              <a:rPr lang="de-DE" altLang="en-US" sz="1600" dirty="0"/>
              <a:t>(32 of 37)</a:t>
            </a:r>
            <a:endParaRPr lang="en-US" dirty="0"/>
          </a:p>
        </p:txBody>
      </p:sp>
    </p:spTree>
    <p:extLst>
      <p:ext uri="{BB962C8B-B14F-4D97-AF65-F5344CB8AC3E}">
        <p14:creationId xmlns:p14="http://schemas.microsoft.com/office/powerpoint/2010/main" val="3919664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C544F29-BCAE-49C0-B0F0-4D08916D93C2}"/>
              </a:ext>
            </a:extLst>
          </p:cNvPr>
          <p:cNvSpPr>
            <a:spLocks noGrp="1"/>
          </p:cNvSpPr>
          <p:nvPr>
            <p:ph type="sldNum" sz="quarter" idx="12"/>
          </p:nvPr>
        </p:nvSpPr>
        <p:spPr/>
        <p:txBody>
          <a:bodyPr/>
          <a:lstStyle/>
          <a:p>
            <a:fld id="{949EBC64-41CB-41B8-B6DF-9B1367312BD4}" type="slidenum">
              <a:rPr lang="en-US" smtClean="0"/>
              <a:t>34</a:t>
            </a:fld>
            <a:endParaRPr lang="en-US" dirty="0"/>
          </a:p>
        </p:txBody>
      </p:sp>
      <p:sp>
        <p:nvSpPr>
          <p:cNvPr id="4" name="Content Placeholder 3">
            <a:extLst>
              <a:ext uri="{FF2B5EF4-FFF2-40B4-BE49-F238E27FC236}">
                <a16:creationId xmlns:a16="http://schemas.microsoft.com/office/drawing/2014/main" id="{E87B6BBF-7218-42C1-B236-DF1A63957960}"/>
              </a:ext>
            </a:extLst>
          </p:cNvPr>
          <p:cNvSpPr>
            <a:spLocks noGrp="1"/>
          </p:cNvSpPr>
          <p:nvPr>
            <p:ph sz="half" idx="2"/>
          </p:nvPr>
        </p:nvSpPr>
        <p:spPr>
          <a:xfrm>
            <a:off x="6429830" y="2162628"/>
            <a:ext cx="4923970" cy="3693605"/>
          </a:xfrm>
        </p:spPr>
        <p:txBody>
          <a:bodyPr/>
          <a:lstStyle/>
          <a:p>
            <a:r>
              <a:rPr lang="de-DE" sz="2400" dirty="0"/>
              <a:t>A F-distributed variable only takes on positive values. This corresponds to the fact that the sum of squared residuals can only increase if one moves from H</a:t>
            </a:r>
            <a:r>
              <a:rPr lang="de-DE" sz="2400" baseline="-25000" dirty="0"/>
              <a:t>1</a:t>
            </a:r>
            <a:r>
              <a:rPr lang="de-DE" sz="2400" dirty="0"/>
              <a:t> to H</a:t>
            </a:r>
            <a:r>
              <a:rPr lang="de-DE" sz="2400" baseline="-25000" dirty="0"/>
              <a:t>0</a:t>
            </a:r>
            <a:r>
              <a:rPr lang="de-DE" sz="2400" dirty="0"/>
              <a:t>.</a:t>
            </a:r>
          </a:p>
          <a:p>
            <a:endParaRPr lang="de-DE" sz="2400" dirty="0"/>
          </a:p>
          <a:p>
            <a:r>
              <a:rPr lang="de-DE" sz="2400" dirty="0"/>
              <a:t>Choose the critical value so that we incorrectly reject the null hypothesis in, for example, only 5% of the cases.</a:t>
            </a:r>
          </a:p>
          <a:p>
            <a:endParaRPr lang="en-US" sz="2400" dirty="0"/>
          </a:p>
        </p:txBody>
      </p:sp>
      <p:pic>
        <p:nvPicPr>
          <p:cNvPr id="7" name="Picture 6" descr="A graph representing the distribution of the F statistic. The critical value is selected to cut off 5 percent of the distribution in the upper tail. In this case, the 5 percent critical value is 2.76. Any F statistic above this value lies in the rejection region.">
            <a:extLst>
              <a:ext uri="{FF2B5EF4-FFF2-40B4-BE49-F238E27FC236}">
                <a16:creationId xmlns:a16="http://schemas.microsoft.com/office/drawing/2014/main" id="{45218DCB-320D-4FD7-AAE1-A2351EED6B55}"/>
              </a:ext>
            </a:extLst>
          </p:cNvPr>
          <p:cNvPicPr>
            <a:picLocks noChangeAspect="1"/>
          </p:cNvPicPr>
          <p:nvPr/>
        </p:nvPicPr>
        <p:blipFill>
          <a:blip r:embed="rId2"/>
          <a:stretch>
            <a:fillRect/>
          </a:stretch>
        </p:blipFill>
        <p:spPr>
          <a:xfrm>
            <a:off x="1035030" y="2048303"/>
            <a:ext cx="4727139" cy="4033183"/>
          </a:xfrm>
          <a:prstGeom prst="rect">
            <a:avLst/>
          </a:prstGeom>
        </p:spPr>
      </p:pic>
      <p:sp>
        <p:nvSpPr>
          <p:cNvPr id="3" name="Content Placeholder 2">
            <a:extLst>
              <a:ext uri="{FF2B5EF4-FFF2-40B4-BE49-F238E27FC236}">
                <a16:creationId xmlns:a16="http://schemas.microsoft.com/office/drawing/2014/main" id="{D6DFFFE6-618E-4161-98C5-139484FD3722}"/>
              </a:ext>
            </a:extLst>
          </p:cNvPr>
          <p:cNvSpPr>
            <a:spLocks noGrp="1"/>
          </p:cNvSpPr>
          <p:nvPr>
            <p:ph sz="half" idx="1"/>
          </p:nvPr>
        </p:nvSpPr>
        <p:spPr>
          <a:xfrm>
            <a:off x="838200" y="1456029"/>
            <a:ext cx="10515600" cy="503400"/>
          </a:xfrm>
        </p:spPr>
        <p:txBody>
          <a:bodyPr/>
          <a:lstStyle/>
          <a:p>
            <a:r>
              <a:rPr lang="en-US" b="1" dirty="0"/>
              <a:t>Rejection rule</a:t>
            </a:r>
          </a:p>
        </p:txBody>
      </p:sp>
      <p:sp>
        <p:nvSpPr>
          <p:cNvPr id="2" name="Title 1">
            <a:extLst>
              <a:ext uri="{FF2B5EF4-FFF2-40B4-BE49-F238E27FC236}">
                <a16:creationId xmlns:a16="http://schemas.microsoft.com/office/drawing/2014/main" id="{D76A77F6-AABC-4296-9334-EBD53F4ED39A}"/>
              </a:ext>
            </a:extLst>
          </p:cNvPr>
          <p:cNvSpPr>
            <a:spLocks noGrp="1"/>
          </p:cNvSpPr>
          <p:nvPr>
            <p:ph type="title"/>
          </p:nvPr>
        </p:nvSpPr>
        <p:spPr/>
        <p:txBody>
          <a:bodyPr/>
          <a:lstStyle/>
          <a:p>
            <a:r>
              <a:rPr lang="de-DE" altLang="en-US" dirty="0"/>
              <a:t>Multiple Regression Analysis: Inference </a:t>
            </a:r>
            <a:r>
              <a:rPr lang="de-DE" altLang="en-US" sz="1600" dirty="0"/>
              <a:t>(33 of 37)</a:t>
            </a:r>
            <a:endParaRPr lang="en-US" dirty="0"/>
          </a:p>
        </p:txBody>
      </p:sp>
    </p:spTree>
    <p:extLst>
      <p:ext uri="{BB962C8B-B14F-4D97-AF65-F5344CB8AC3E}">
        <p14:creationId xmlns:p14="http://schemas.microsoft.com/office/powerpoint/2010/main" val="3037644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F1482-ED5C-411F-BDF7-480B92E84922}"/>
              </a:ext>
            </a:extLst>
          </p:cNvPr>
          <p:cNvSpPr>
            <a:spLocks noGrp="1"/>
          </p:cNvSpPr>
          <p:nvPr>
            <p:ph type="sldNum" sz="quarter" idx="12"/>
          </p:nvPr>
        </p:nvSpPr>
        <p:spPr/>
        <p:txBody>
          <a:bodyPr/>
          <a:lstStyle/>
          <a:p>
            <a:fld id="{949EBC64-41CB-41B8-B6DF-9B1367312BD4}" type="slidenum">
              <a:rPr lang="en-US" smtClean="0"/>
              <a:t>35</a:t>
            </a:fld>
            <a:endParaRPr lang="en-US" dirty="0"/>
          </a:p>
        </p:txBody>
      </p:sp>
      <p:sp>
        <p:nvSpPr>
          <p:cNvPr id="4" name="Content Placeholder 3">
            <a:extLst>
              <a:ext uri="{FF2B5EF4-FFF2-40B4-BE49-F238E27FC236}">
                <a16:creationId xmlns:a16="http://schemas.microsoft.com/office/drawing/2014/main" id="{B69DA7FD-F44D-486F-A600-6736F2FD6271}"/>
              </a:ext>
            </a:extLst>
          </p:cNvPr>
          <p:cNvSpPr>
            <a:spLocks noGrp="1"/>
          </p:cNvSpPr>
          <p:nvPr>
            <p:ph sz="half" idx="2"/>
          </p:nvPr>
        </p:nvSpPr>
        <p:spPr>
          <a:xfrm>
            <a:off x="838200" y="4563038"/>
            <a:ext cx="10515600" cy="1556499"/>
          </a:xfrm>
        </p:spPr>
        <p:txBody>
          <a:bodyPr/>
          <a:lstStyle/>
          <a:p>
            <a:r>
              <a:rPr lang="de-DE" altLang="en-US" dirty="0">
                <a:cs typeface="Lucida Bright" panose="02040602050505020304" pitchFamily="18" charset="0"/>
              </a:rPr>
              <a:t>Discussion</a:t>
            </a:r>
          </a:p>
          <a:p>
            <a:pPr lvl="1"/>
            <a:r>
              <a:rPr lang="de-DE" altLang="en-US" dirty="0">
                <a:ea typeface="Arial" panose="020B0604020202020204" pitchFamily="34" charset="0"/>
                <a:cs typeface="Lucida Bright" panose="02040602050505020304" pitchFamily="18" charset="0"/>
              </a:rPr>
              <a:t>The three variables are “jointly significant</a:t>
            </a:r>
            <a:r>
              <a:rPr lang="en-US" altLang="en-US" dirty="0">
                <a:ea typeface="Arial" panose="020B0604020202020204" pitchFamily="34" charset="0"/>
                <a:cs typeface="Lucida Bright" panose="02040602050505020304" pitchFamily="18" charset="0"/>
              </a:rPr>
              <a:t>”</a:t>
            </a:r>
            <a:endParaRPr lang="de-DE" altLang="en-US" dirty="0">
              <a:ea typeface="Arial" panose="020B0604020202020204" pitchFamily="34" charset="0"/>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They were not significant when tested individually</a:t>
            </a:r>
          </a:p>
          <a:p>
            <a:pPr lvl="1"/>
            <a:r>
              <a:rPr lang="de-DE" altLang="en-US" dirty="0">
                <a:ea typeface="Arial" panose="020B0604020202020204" pitchFamily="34" charset="0"/>
                <a:cs typeface="Lucida Bright" panose="02040602050505020304" pitchFamily="18" charset="0"/>
              </a:rPr>
              <a:t>The likely reason is multicollinearity between them</a:t>
            </a:r>
            <a:endParaRPr lang="en-US" dirty="0"/>
          </a:p>
        </p:txBody>
      </p:sp>
      <p:pic>
        <p:nvPicPr>
          <p:cNvPr id="8" name="Picture 7" descr="The F statistic is distributed as a F with 3 and 347 degrees of freedom. The 1 percent critical value for this distribution is 3.78. The p value for the F statistic of 9.55 is essentially zero. Thus, the null hypothesis is overwhelmingly rejected, even at very small significance levels.">
            <a:extLst>
              <a:ext uri="{FF2B5EF4-FFF2-40B4-BE49-F238E27FC236}">
                <a16:creationId xmlns:a16="http://schemas.microsoft.com/office/drawing/2014/main" id="{D6546610-2CB2-4D0C-8A5F-92EA22EC4F55}"/>
              </a:ext>
            </a:extLst>
          </p:cNvPr>
          <p:cNvPicPr>
            <a:picLocks noChangeAspect="1"/>
          </p:cNvPicPr>
          <p:nvPr/>
        </p:nvPicPr>
        <p:blipFill>
          <a:blip r:embed="rId2"/>
          <a:stretch>
            <a:fillRect/>
          </a:stretch>
        </p:blipFill>
        <p:spPr>
          <a:xfrm>
            <a:off x="1017584" y="3579348"/>
            <a:ext cx="7486537" cy="896190"/>
          </a:xfrm>
          <a:prstGeom prst="rect">
            <a:avLst/>
          </a:prstGeom>
        </p:spPr>
      </p:pic>
      <p:pic>
        <p:nvPicPr>
          <p:cNvPr id="7" name="Picture 6" descr="An equation for the F statistic. F equals 198.311 (the restricted SSR) minus 183.186 (the unrestricted SSR) over 3 (the number of restrictions) divided by 183.186 over 353 minus 5 minus 1 (the degrees of freedom in the unrestricted model). This approximately equals 9.55">
            <a:extLst>
              <a:ext uri="{FF2B5EF4-FFF2-40B4-BE49-F238E27FC236}">
                <a16:creationId xmlns:a16="http://schemas.microsoft.com/office/drawing/2014/main" id="{46FFC512-552A-4ED3-BBC0-4EFE6E5DF8C4}"/>
              </a:ext>
            </a:extLst>
          </p:cNvPr>
          <p:cNvPicPr>
            <a:picLocks noChangeAspect="1"/>
          </p:cNvPicPr>
          <p:nvPr/>
        </p:nvPicPr>
        <p:blipFill>
          <a:blip r:embed="rId3"/>
          <a:stretch>
            <a:fillRect/>
          </a:stretch>
        </p:blipFill>
        <p:spPr>
          <a:xfrm>
            <a:off x="1017584" y="1973943"/>
            <a:ext cx="6992718" cy="1298561"/>
          </a:xfrm>
          <a:prstGeom prst="rect">
            <a:avLst/>
          </a:prstGeom>
        </p:spPr>
      </p:pic>
      <p:sp>
        <p:nvSpPr>
          <p:cNvPr id="3" name="Content Placeholder 2">
            <a:extLst>
              <a:ext uri="{FF2B5EF4-FFF2-40B4-BE49-F238E27FC236}">
                <a16:creationId xmlns:a16="http://schemas.microsoft.com/office/drawing/2014/main" id="{18A1367B-2D1F-41A7-B6A3-37248DCDD5EB}"/>
              </a:ext>
            </a:extLst>
          </p:cNvPr>
          <p:cNvSpPr>
            <a:spLocks noGrp="1"/>
          </p:cNvSpPr>
          <p:nvPr>
            <p:ph sz="half" idx="1"/>
          </p:nvPr>
        </p:nvSpPr>
        <p:spPr>
          <a:xfrm>
            <a:off x="838200" y="1456029"/>
            <a:ext cx="10515600" cy="517914"/>
          </a:xfrm>
        </p:spPr>
        <p:txBody>
          <a:bodyPr/>
          <a:lstStyle/>
          <a:p>
            <a:r>
              <a:rPr lang="de-DE" altLang="en-US" b="1" dirty="0">
                <a:cs typeface="Lucida Bright" panose="02040602050505020304" pitchFamily="18" charset="0"/>
              </a:rPr>
              <a:t>Test decision in example</a:t>
            </a:r>
            <a:endParaRPr lang="en-US" b="1" dirty="0"/>
          </a:p>
        </p:txBody>
      </p:sp>
      <p:sp>
        <p:nvSpPr>
          <p:cNvPr id="2" name="Title 1">
            <a:extLst>
              <a:ext uri="{FF2B5EF4-FFF2-40B4-BE49-F238E27FC236}">
                <a16:creationId xmlns:a16="http://schemas.microsoft.com/office/drawing/2014/main" id="{042656FA-4174-45F4-BCBB-979E360B5DD1}"/>
              </a:ext>
            </a:extLst>
          </p:cNvPr>
          <p:cNvSpPr>
            <a:spLocks noGrp="1"/>
          </p:cNvSpPr>
          <p:nvPr>
            <p:ph type="title"/>
          </p:nvPr>
        </p:nvSpPr>
        <p:spPr/>
        <p:txBody>
          <a:bodyPr/>
          <a:lstStyle/>
          <a:p>
            <a:r>
              <a:rPr lang="de-DE" altLang="en-US" dirty="0"/>
              <a:t>Multiple Regression Analysis: Inference </a:t>
            </a:r>
            <a:r>
              <a:rPr lang="de-DE" altLang="en-US" sz="1600" dirty="0"/>
              <a:t>(34 of 37)</a:t>
            </a:r>
            <a:endParaRPr lang="en-US" dirty="0"/>
          </a:p>
        </p:txBody>
      </p:sp>
    </p:spTree>
    <p:extLst>
      <p:ext uri="{BB962C8B-B14F-4D97-AF65-F5344CB8AC3E}">
        <p14:creationId xmlns:p14="http://schemas.microsoft.com/office/powerpoint/2010/main" val="3360581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F1482-ED5C-411F-BDF7-480B92E84922}"/>
              </a:ext>
            </a:extLst>
          </p:cNvPr>
          <p:cNvSpPr>
            <a:spLocks noGrp="1"/>
          </p:cNvSpPr>
          <p:nvPr>
            <p:ph type="sldNum" sz="quarter" idx="12"/>
          </p:nvPr>
        </p:nvSpPr>
        <p:spPr/>
        <p:txBody>
          <a:bodyPr/>
          <a:lstStyle/>
          <a:p>
            <a:fld id="{949EBC64-41CB-41B8-B6DF-9B1367312BD4}" type="slidenum">
              <a:rPr lang="en-US" smtClean="0"/>
              <a:t>36</a:t>
            </a:fld>
            <a:endParaRPr lang="en-US" dirty="0"/>
          </a:p>
        </p:txBody>
      </p:sp>
      <p:sp>
        <p:nvSpPr>
          <p:cNvPr id="4" name="Content Placeholder 3">
            <a:extLst>
              <a:ext uri="{FF2B5EF4-FFF2-40B4-BE49-F238E27FC236}">
                <a16:creationId xmlns:a16="http://schemas.microsoft.com/office/drawing/2014/main" id="{B69DA7FD-F44D-486F-A600-6736F2FD6271}"/>
              </a:ext>
            </a:extLst>
          </p:cNvPr>
          <p:cNvSpPr>
            <a:spLocks noGrp="1"/>
          </p:cNvSpPr>
          <p:nvPr>
            <p:ph sz="half" idx="2"/>
          </p:nvPr>
        </p:nvSpPr>
        <p:spPr>
          <a:xfrm>
            <a:off x="838200" y="4818741"/>
            <a:ext cx="10515600" cy="1277257"/>
          </a:xfrm>
        </p:spPr>
        <p:txBody>
          <a:bodyPr/>
          <a:lstStyle/>
          <a:p>
            <a:r>
              <a:rPr lang="de-DE" altLang="en-US" sz="2400" dirty="0">
                <a:cs typeface="Lucida Bright" panose="02040602050505020304" pitchFamily="18" charset="0"/>
              </a:rPr>
              <a:t>Discussion</a:t>
            </a:r>
          </a:p>
          <a:p>
            <a:pPr lvl="1"/>
            <a:r>
              <a:rPr lang="de-DE" altLang="en-US" sz="2000" dirty="0">
                <a:ea typeface="Arial" panose="020B0604020202020204" pitchFamily="34" charset="0"/>
                <a:cs typeface="Lucida Bright" panose="02040602050505020304" pitchFamily="18" charset="0"/>
              </a:rPr>
              <a:t>The three variables are “jointly significant</a:t>
            </a:r>
            <a:r>
              <a:rPr lang="en-US" altLang="en-US" sz="2000" dirty="0">
                <a:ea typeface="Arial" panose="020B0604020202020204" pitchFamily="34" charset="0"/>
                <a:cs typeface="Lucida Bright" panose="02040602050505020304" pitchFamily="18" charset="0"/>
              </a:rPr>
              <a:t>”</a:t>
            </a:r>
            <a:endParaRPr lang="de-DE" altLang="en-US" sz="2000" dirty="0">
              <a:ea typeface="Arial" panose="020B0604020202020204" pitchFamily="34" charset="0"/>
              <a:cs typeface="Lucida Bright" panose="02040602050505020304" pitchFamily="18" charset="0"/>
            </a:endParaRPr>
          </a:p>
          <a:p>
            <a:pPr lvl="1"/>
            <a:r>
              <a:rPr lang="de-DE" altLang="en-US" sz="2000" dirty="0">
                <a:ea typeface="Arial" panose="020B0604020202020204" pitchFamily="34" charset="0"/>
                <a:cs typeface="Lucida Bright" panose="02040602050505020304" pitchFamily="18" charset="0"/>
              </a:rPr>
              <a:t>They were not significant when tested individually</a:t>
            </a:r>
          </a:p>
          <a:p>
            <a:pPr lvl="1"/>
            <a:r>
              <a:rPr lang="de-DE" altLang="en-US" sz="2000" dirty="0">
                <a:ea typeface="Arial" panose="020B0604020202020204" pitchFamily="34" charset="0"/>
                <a:cs typeface="Lucida Bright" panose="02040602050505020304" pitchFamily="18" charset="0"/>
              </a:rPr>
              <a:t>The likely reason is multicollinearity between them</a:t>
            </a:r>
            <a:endParaRPr lang="en-US" sz="2000" dirty="0"/>
          </a:p>
        </p:txBody>
      </p:sp>
      <p:pic>
        <p:nvPicPr>
          <p:cNvPr id="11" name="Picture 10" descr="An equation for the F statistic. F equals SSR sub r minus SSR sub ur over q divided by SSR sub ur over n minus k minus one. In this example, this simplifies to R squared over k divided by one minus R squared over n minus k minus one. This is a special case of the F statistic that holds because the R squared from the restricted model equals zero and we are imposing k restrictions.">
            <a:extLst>
              <a:ext uri="{FF2B5EF4-FFF2-40B4-BE49-F238E27FC236}">
                <a16:creationId xmlns:a16="http://schemas.microsoft.com/office/drawing/2014/main" id="{AB659118-F48C-4522-8663-8989E56A15D6}"/>
              </a:ext>
            </a:extLst>
          </p:cNvPr>
          <p:cNvPicPr>
            <a:picLocks noChangeAspect="1"/>
          </p:cNvPicPr>
          <p:nvPr/>
        </p:nvPicPr>
        <p:blipFill>
          <a:blip r:embed="rId2"/>
          <a:stretch>
            <a:fillRect/>
          </a:stretch>
        </p:blipFill>
        <p:spPr>
          <a:xfrm>
            <a:off x="1094762" y="4003731"/>
            <a:ext cx="7480440" cy="676715"/>
          </a:xfrm>
          <a:prstGeom prst="rect">
            <a:avLst/>
          </a:prstGeom>
        </p:spPr>
      </p:pic>
      <p:pic>
        <p:nvPicPr>
          <p:cNvPr id="10" name="Picture 9" descr="An equation for the restricted model: y equals beta sub zero plus u">
            <a:extLst>
              <a:ext uri="{FF2B5EF4-FFF2-40B4-BE49-F238E27FC236}">
                <a16:creationId xmlns:a16="http://schemas.microsoft.com/office/drawing/2014/main" id="{D00A10B1-D32F-4C79-A8E8-0337D8872BAC}"/>
              </a:ext>
            </a:extLst>
          </p:cNvPr>
          <p:cNvPicPr>
            <a:picLocks noChangeAspect="1"/>
          </p:cNvPicPr>
          <p:nvPr/>
        </p:nvPicPr>
        <p:blipFill>
          <a:blip r:embed="rId3"/>
          <a:stretch>
            <a:fillRect/>
          </a:stretch>
        </p:blipFill>
        <p:spPr>
          <a:xfrm>
            <a:off x="1094762" y="3327066"/>
            <a:ext cx="4072481" cy="591363"/>
          </a:xfrm>
          <a:prstGeom prst="rect">
            <a:avLst/>
          </a:prstGeom>
        </p:spPr>
      </p:pic>
      <p:pic>
        <p:nvPicPr>
          <p:cNvPr id="9" name="Picture 8" descr="An expression for the null hypothesis H sub zero: beta sub one through beta sub k all equal zero. In other words, all of the explanatory variables are jointly insignificant.">
            <a:extLst>
              <a:ext uri="{FF2B5EF4-FFF2-40B4-BE49-F238E27FC236}">
                <a16:creationId xmlns:a16="http://schemas.microsoft.com/office/drawing/2014/main" id="{96C0C772-2D2B-4D55-BEF7-B5BDB5DFFB65}"/>
              </a:ext>
            </a:extLst>
          </p:cNvPr>
          <p:cNvPicPr>
            <a:picLocks noChangeAspect="1"/>
          </p:cNvPicPr>
          <p:nvPr/>
        </p:nvPicPr>
        <p:blipFill>
          <a:blip r:embed="rId4"/>
          <a:stretch>
            <a:fillRect/>
          </a:stretch>
        </p:blipFill>
        <p:spPr>
          <a:xfrm>
            <a:off x="1220722" y="2638548"/>
            <a:ext cx="8041321" cy="810838"/>
          </a:xfrm>
          <a:prstGeom prst="rect">
            <a:avLst/>
          </a:prstGeom>
        </p:spPr>
      </p:pic>
      <p:pic>
        <p:nvPicPr>
          <p:cNvPr id="5" name="Picture 4" descr="An equation in which y equals beta sub zero plus bet sub one times x sub i one through beta sub k times x sub i k plus u.">
            <a:extLst>
              <a:ext uri="{FF2B5EF4-FFF2-40B4-BE49-F238E27FC236}">
                <a16:creationId xmlns:a16="http://schemas.microsoft.com/office/drawing/2014/main" id="{42F0785B-002A-4927-AE5A-3F27B6075140}"/>
              </a:ext>
            </a:extLst>
          </p:cNvPr>
          <p:cNvPicPr>
            <a:picLocks noChangeAspect="1"/>
          </p:cNvPicPr>
          <p:nvPr/>
        </p:nvPicPr>
        <p:blipFill>
          <a:blip r:embed="rId5"/>
          <a:stretch>
            <a:fillRect/>
          </a:stretch>
        </p:blipFill>
        <p:spPr>
          <a:xfrm>
            <a:off x="1094762" y="2170700"/>
            <a:ext cx="5047926" cy="256054"/>
          </a:xfrm>
          <a:prstGeom prst="rect">
            <a:avLst/>
          </a:prstGeom>
        </p:spPr>
      </p:pic>
      <p:sp>
        <p:nvSpPr>
          <p:cNvPr id="3" name="Content Placeholder 2">
            <a:extLst>
              <a:ext uri="{FF2B5EF4-FFF2-40B4-BE49-F238E27FC236}">
                <a16:creationId xmlns:a16="http://schemas.microsoft.com/office/drawing/2014/main" id="{18A1367B-2D1F-41A7-B6A3-37248DCDD5EB}"/>
              </a:ext>
            </a:extLst>
          </p:cNvPr>
          <p:cNvSpPr>
            <a:spLocks noGrp="1"/>
          </p:cNvSpPr>
          <p:nvPr>
            <p:ph sz="half" idx="1"/>
          </p:nvPr>
        </p:nvSpPr>
        <p:spPr>
          <a:xfrm>
            <a:off x="838200" y="1456029"/>
            <a:ext cx="10515600" cy="517914"/>
          </a:xfrm>
        </p:spPr>
        <p:txBody>
          <a:bodyPr/>
          <a:lstStyle/>
          <a:p>
            <a:r>
              <a:rPr lang="de-DE" altLang="en-US" b="1" dirty="0">
                <a:cs typeface="Lucida Bright" panose="02040602050505020304" pitchFamily="18" charset="0"/>
              </a:rPr>
              <a:t>Test of overall significance of a regression</a:t>
            </a:r>
            <a:endParaRPr lang="en-US" b="1" dirty="0"/>
          </a:p>
        </p:txBody>
      </p:sp>
      <p:sp>
        <p:nvSpPr>
          <p:cNvPr id="2" name="Title 1">
            <a:extLst>
              <a:ext uri="{FF2B5EF4-FFF2-40B4-BE49-F238E27FC236}">
                <a16:creationId xmlns:a16="http://schemas.microsoft.com/office/drawing/2014/main" id="{042656FA-4174-45F4-BCBB-979E360B5DD1}"/>
              </a:ext>
            </a:extLst>
          </p:cNvPr>
          <p:cNvSpPr>
            <a:spLocks noGrp="1"/>
          </p:cNvSpPr>
          <p:nvPr>
            <p:ph type="title"/>
          </p:nvPr>
        </p:nvSpPr>
        <p:spPr/>
        <p:txBody>
          <a:bodyPr/>
          <a:lstStyle/>
          <a:p>
            <a:r>
              <a:rPr lang="de-DE" altLang="en-US" dirty="0"/>
              <a:t>Multiple Regression Analysis: Inference </a:t>
            </a:r>
            <a:r>
              <a:rPr lang="de-DE" altLang="en-US" sz="1600" dirty="0"/>
              <a:t>(35 of 37)</a:t>
            </a:r>
            <a:endParaRPr lang="en-US" dirty="0"/>
          </a:p>
        </p:txBody>
      </p:sp>
    </p:spTree>
    <p:extLst>
      <p:ext uri="{BB962C8B-B14F-4D97-AF65-F5344CB8AC3E}">
        <p14:creationId xmlns:p14="http://schemas.microsoft.com/office/powerpoint/2010/main" val="2400890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3325BC-04D8-4A6D-88B4-A0C103CCE32C}"/>
              </a:ext>
            </a:extLst>
          </p:cNvPr>
          <p:cNvSpPr>
            <a:spLocks noGrp="1"/>
          </p:cNvSpPr>
          <p:nvPr>
            <p:ph type="sldNum" sz="quarter" idx="12"/>
          </p:nvPr>
        </p:nvSpPr>
        <p:spPr/>
        <p:txBody>
          <a:bodyPr/>
          <a:lstStyle/>
          <a:p>
            <a:fld id="{949EBC64-41CB-41B8-B6DF-9B1367312BD4}" type="slidenum">
              <a:rPr lang="en-US" smtClean="0"/>
              <a:t>37</a:t>
            </a:fld>
            <a:endParaRPr lang="en-US" dirty="0"/>
          </a:p>
        </p:txBody>
      </p:sp>
      <p:pic>
        <p:nvPicPr>
          <p:cNvPr id="6" name="Picture 5" descr="A statement of the null hypothesis H sub zero: beta sub one equals one, beta sub two equals zero, beta sub three equals zero, and beta sub four equals zero. This implies that there is a one to one ratio between actual and assessed house price and that all other known factors have no effect on price once the assessed value is controlled for.">
            <a:extLst>
              <a:ext uri="{FF2B5EF4-FFF2-40B4-BE49-F238E27FC236}">
                <a16:creationId xmlns:a16="http://schemas.microsoft.com/office/drawing/2014/main" id="{76FF0CD8-D6E3-4630-B613-5FD6C323B80D}"/>
              </a:ext>
            </a:extLst>
          </p:cNvPr>
          <p:cNvPicPr>
            <a:picLocks noChangeAspect="1"/>
          </p:cNvPicPr>
          <p:nvPr/>
        </p:nvPicPr>
        <p:blipFill>
          <a:blip r:embed="rId2"/>
          <a:stretch>
            <a:fillRect/>
          </a:stretch>
        </p:blipFill>
        <p:spPr>
          <a:xfrm>
            <a:off x="943645" y="4775592"/>
            <a:ext cx="8751898" cy="1189393"/>
          </a:xfrm>
          <a:prstGeom prst="rect">
            <a:avLst/>
          </a:prstGeom>
        </p:spPr>
      </p:pic>
      <p:pic>
        <p:nvPicPr>
          <p:cNvPr id="5" name="Picture 4" descr="An equation in which log actual house price equals beta sub zero plus beta sub one times log assess plus beta sub two times log lotsize plus beta sub three times log sqrft plus beta sub four times bdrms plus u. assess is the assessed housing value before the house was sold. lotsize is the size of the lot in square feet. sqrft is the square footage of the house. bdrms is the number of bedrooms in the house.">
            <a:extLst>
              <a:ext uri="{FF2B5EF4-FFF2-40B4-BE49-F238E27FC236}">
                <a16:creationId xmlns:a16="http://schemas.microsoft.com/office/drawing/2014/main" id="{B0BE422F-0287-4B0F-8ADE-1B1177E9510D}"/>
              </a:ext>
            </a:extLst>
          </p:cNvPr>
          <p:cNvPicPr>
            <a:picLocks noChangeAspect="1"/>
          </p:cNvPicPr>
          <p:nvPr/>
        </p:nvPicPr>
        <p:blipFill>
          <a:blip r:embed="rId3"/>
          <a:stretch>
            <a:fillRect/>
          </a:stretch>
        </p:blipFill>
        <p:spPr>
          <a:xfrm>
            <a:off x="1117169" y="2263131"/>
            <a:ext cx="6875583" cy="2238858"/>
          </a:xfrm>
          <a:prstGeom prst="rect">
            <a:avLst/>
          </a:prstGeom>
        </p:spPr>
      </p:pic>
      <p:sp>
        <p:nvSpPr>
          <p:cNvPr id="2" name="Content Placeholder 1">
            <a:extLst>
              <a:ext uri="{FF2B5EF4-FFF2-40B4-BE49-F238E27FC236}">
                <a16:creationId xmlns:a16="http://schemas.microsoft.com/office/drawing/2014/main" id="{AA3092CC-31CC-43DB-8B20-FBC7007DD365}"/>
              </a:ext>
            </a:extLst>
          </p:cNvPr>
          <p:cNvSpPr>
            <a:spLocks noGrp="1"/>
          </p:cNvSpPr>
          <p:nvPr>
            <p:ph idx="1"/>
          </p:nvPr>
        </p:nvSpPr>
        <p:spPr>
          <a:xfrm>
            <a:off x="838200" y="1463040"/>
            <a:ext cx="10515600" cy="975360"/>
          </a:xfrm>
        </p:spPr>
        <p:txBody>
          <a:bodyPr/>
          <a:lstStyle/>
          <a:p>
            <a:r>
              <a:rPr lang="de-DE" altLang="en-US" b="1" dirty="0">
                <a:cs typeface="Lucida Bright" panose="02040602050505020304" pitchFamily="18" charset="0"/>
              </a:rPr>
              <a:t>Testing general linear restrictions with the F-test</a:t>
            </a:r>
          </a:p>
          <a:p>
            <a:r>
              <a:rPr lang="de-DE" altLang="en-US" dirty="0">
                <a:cs typeface="Lucida Bright" panose="02040602050505020304" pitchFamily="18" charset="0"/>
              </a:rPr>
              <a:t>Example: Test whether house price assessments are rational</a:t>
            </a:r>
            <a:endParaRPr lang="en-US" dirty="0"/>
          </a:p>
        </p:txBody>
      </p:sp>
      <p:sp>
        <p:nvSpPr>
          <p:cNvPr id="4" name="Title 3">
            <a:extLst>
              <a:ext uri="{FF2B5EF4-FFF2-40B4-BE49-F238E27FC236}">
                <a16:creationId xmlns:a16="http://schemas.microsoft.com/office/drawing/2014/main" id="{28EEBE0F-3440-4B44-B0A4-6CE5DD5723BE}"/>
              </a:ext>
            </a:extLst>
          </p:cNvPr>
          <p:cNvSpPr>
            <a:spLocks noGrp="1"/>
          </p:cNvSpPr>
          <p:nvPr>
            <p:ph type="title"/>
          </p:nvPr>
        </p:nvSpPr>
        <p:spPr/>
        <p:txBody>
          <a:bodyPr/>
          <a:lstStyle/>
          <a:p>
            <a:r>
              <a:rPr lang="de-DE" altLang="en-US" dirty="0"/>
              <a:t>Multiple Regression Analysis: Inference </a:t>
            </a:r>
            <a:r>
              <a:rPr lang="de-DE" altLang="en-US" sz="1600" dirty="0"/>
              <a:t>(36 of 37)</a:t>
            </a:r>
            <a:endParaRPr lang="en-US" dirty="0"/>
          </a:p>
        </p:txBody>
      </p:sp>
    </p:spTree>
    <p:extLst>
      <p:ext uri="{BB962C8B-B14F-4D97-AF65-F5344CB8AC3E}">
        <p14:creationId xmlns:p14="http://schemas.microsoft.com/office/powerpoint/2010/main" val="2884989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20BC3BD-93D0-4414-8B3E-728BD2C87DE1}"/>
              </a:ext>
            </a:extLst>
          </p:cNvPr>
          <p:cNvSpPr>
            <a:spLocks noGrp="1"/>
          </p:cNvSpPr>
          <p:nvPr>
            <p:ph type="sldNum" sz="quarter" idx="12"/>
          </p:nvPr>
        </p:nvSpPr>
        <p:spPr/>
        <p:txBody>
          <a:bodyPr/>
          <a:lstStyle/>
          <a:p>
            <a:fld id="{949EBC64-41CB-41B8-B6DF-9B1367312BD4}" type="slidenum">
              <a:rPr lang="en-US" smtClean="0"/>
              <a:t>38</a:t>
            </a:fld>
            <a:endParaRPr lang="en-US" dirty="0"/>
          </a:p>
        </p:txBody>
      </p:sp>
      <p:pic>
        <p:nvPicPr>
          <p:cNvPr id="15" name="Picture 14" descr="The test statistic for this hypothesis test. F equals SSR sub r minus SSR sub ur over q divided by SSR sub ur over n minus k minus 1. Plugging in the estimated values yields 1.880 minus 1.822 over four divided by 1.822 over 88 minus 4 minus 1 which is approximately equal to .661. The 5 percent critical value for the F distribution with 4 and 83 degrees of freedom is c sub 0.05 equal to 2.50. Since the F statistic is smaller than the critical value, we fail to reject the null hypothesis.">
            <a:extLst>
              <a:ext uri="{FF2B5EF4-FFF2-40B4-BE49-F238E27FC236}">
                <a16:creationId xmlns:a16="http://schemas.microsoft.com/office/drawing/2014/main" id="{00513EC3-AC62-4F7D-A023-1E3370D2A13A}"/>
              </a:ext>
            </a:extLst>
          </p:cNvPr>
          <p:cNvPicPr>
            <a:picLocks noChangeAspect="1"/>
          </p:cNvPicPr>
          <p:nvPr/>
        </p:nvPicPr>
        <p:blipFill>
          <a:blip r:embed="rId2"/>
          <a:stretch>
            <a:fillRect/>
          </a:stretch>
        </p:blipFill>
        <p:spPr>
          <a:xfrm>
            <a:off x="1154616" y="4900792"/>
            <a:ext cx="6602540" cy="1201016"/>
          </a:xfrm>
          <a:prstGeom prst="rect">
            <a:avLst/>
          </a:prstGeom>
        </p:spPr>
      </p:pic>
      <p:sp>
        <p:nvSpPr>
          <p:cNvPr id="5" name="Content Placeholder 4">
            <a:extLst>
              <a:ext uri="{FF2B5EF4-FFF2-40B4-BE49-F238E27FC236}">
                <a16:creationId xmlns:a16="http://schemas.microsoft.com/office/drawing/2014/main" id="{938A4B0B-D6DA-4365-BCAE-24DC5FD943FD}"/>
              </a:ext>
            </a:extLst>
          </p:cNvPr>
          <p:cNvSpPr>
            <a:spLocks noGrp="1"/>
          </p:cNvSpPr>
          <p:nvPr>
            <p:ph sz="quarter" idx="13"/>
          </p:nvPr>
        </p:nvSpPr>
        <p:spPr>
          <a:xfrm>
            <a:off x="838200" y="4392344"/>
            <a:ext cx="10515600" cy="498973"/>
          </a:xfrm>
        </p:spPr>
        <p:txBody>
          <a:bodyPr/>
          <a:lstStyle/>
          <a:p>
            <a:r>
              <a:rPr lang="en-US" b="1" dirty="0"/>
              <a:t>Test statistic</a:t>
            </a:r>
          </a:p>
        </p:txBody>
      </p:sp>
      <p:pic>
        <p:nvPicPr>
          <p:cNvPr id="14" name="Picture 13" descr="An expression for the restricted model. log price equals beta sub zero plus log assess plus u. This reflects the restrictions beta sub one equal to one and beta sub two through beta sub four equal to zero. The restricted model simplifies to log price minus log assess equal to beta sub zero plus u. Thus, we are regressing the difference between actual and assessed price on a constant.">
            <a:extLst>
              <a:ext uri="{FF2B5EF4-FFF2-40B4-BE49-F238E27FC236}">
                <a16:creationId xmlns:a16="http://schemas.microsoft.com/office/drawing/2014/main" id="{154BFF7A-E289-4BD5-856A-EE82389AD3D5}"/>
              </a:ext>
            </a:extLst>
          </p:cNvPr>
          <p:cNvPicPr>
            <a:picLocks noChangeAspect="1"/>
          </p:cNvPicPr>
          <p:nvPr/>
        </p:nvPicPr>
        <p:blipFill>
          <a:blip r:embed="rId3"/>
          <a:stretch>
            <a:fillRect/>
          </a:stretch>
        </p:blipFill>
        <p:spPr>
          <a:xfrm>
            <a:off x="1030240" y="3082835"/>
            <a:ext cx="9528882" cy="1234423"/>
          </a:xfrm>
          <a:prstGeom prst="rect">
            <a:avLst/>
          </a:prstGeom>
        </p:spPr>
      </p:pic>
      <p:sp>
        <p:nvSpPr>
          <p:cNvPr id="4" name="Content Placeholder 3">
            <a:extLst>
              <a:ext uri="{FF2B5EF4-FFF2-40B4-BE49-F238E27FC236}">
                <a16:creationId xmlns:a16="http://schemas.microsoft.com/office/drawing/2014/main" id="{C3641EBF-79F3-445C-B6D4-5357620DD249}"/>
              </a:ext>
            </a:extLst>
          </p:cNvPr>
          <p:cNvSpPr>
            <a:spLocks noGrp="1"/>
          </p:cNvSpPr>
          <p:nvPr>
            <p:ph sz="half" idx="2"/>
          </p:nvPr>
        </p:nvSpPr>
        <p:spPr>
          <a:xfrm>
            <a:off x="838200" y="2777789"/>
            <a:ext cx="10515600" cy="498973"/>
          </a:xfrm>
        </p:spPr>
        <p:txBody>
          <a:bodyPr/>
          <a:lstStyle/>
          <a:p>
            <a:r>
              <a:rPr lang="en-US" b="1" dirty="0"/>
              <a:t>Restricted regression</a:t>
            </a:r>
          </a:p>
        </p:txBody>
      </p:sp>
      <p:pic>
        <p:nvPicPr>
          <p:cNvPr id="10" name="Picture 9" descr="An equation for the unrestricted model. log price equals beta sub zero plus beta sub one times log assess plus beta sub two times log lotsize plus beta sub three times log sqrft plus beta sub four times bdrms plus u. ">
            <a:extLst>
              <a:ext uri="{FF2B5EF4-FFF2-40B4-BE49-F238E27FC236}">
                <a16:creationId xmlns:a16="http://schemas.microsoft.com/office/drawing/2014/main" id="{275D3EC7-4945-4C3E-85C7-A35F0680E873}"/>
              </a:ext>
            </a:extLst>
          </p:cNvPr>
          <p:cNvPicPr>
            <a:picLocks noChangeAspect="1"/>
          </p:cNvPicPr>
          <p:nvPr/>
        </p:nvPicPr>
        <p:blipFill>
          <a:blip r:embed="rId4"/>
          <a:stretch>
            <a:fillRect/>
          </a:stretch>
        </p:blipFill>
        <p:spPr>
          <a:xfrm>
            <a:off x="1030240" y="1972032"/>
            <a:ext cx="9983672" cy="490882"/>
          </a:xfrm>
          <a:prstGeom prst="rect">
            <a:avLst/>
          </a:prstGeom>
        </p:spPr>
      </p:pic>
      <p:sp>
        <p:nvSpPr>
          <p:cNvPr id="3" name="Content Placeholder 2">
            <a:extLst>
              <a:ext uri="{FF2B5EF4-FFF2-40B4-BE49-F238E27FC236}">
                <a16:creationId xmlns:a16="http://schemas.microsoft.com/office/drawing/2014/main" id="{75052A4C-9A74-4508-8015-A590DE594B07}"/>
              </a:ext>
            </a:extLst>
          </p:cNvPr>
          <p:cNvSpPr>
            <a:spLocks noGrp="1"/>
          </p:cNvSpPr>
          <p:nvPr>
            <p:ph sz="half" idx="1"/>
          </p:nvPr>
        </p:nvSpPr>
        <p:spPr>
          <a:xfrm>
            <a:off x="838200" y="1456029"/>
            <a:ext cx="10515600" cy="498973"/>
          </a:xfrm>
        </p:spPr>
        <p:txBody>
          <a:bodyPr/>
          <a:lstStyle/>
          <a:p>
            <a:r>
              <a:rPr lang="de-DE" altLang="en-US" b="1" dirty="0">
                <a:cs typeface="Lucida Bright" panose="02040602050505020304" pitchFamily="18" charset="0"/>
              </a:rPr>
              <a:t>Unrestricted regression</a:t>
            </a:r>
            <a:endParaRPr lang="en-US" b="1" dirty="0"/>
          </a:p>
        </p:txBody>
      </p:sp>
      <p:sp>
        <p:nvSpPr>
          <p:cNvPr id="2" name="Title 1">
            <a:extLst>
              <a:ext uri="{FF2B5EF4-FFF2-40B4-BE49-F238E27FC236}">
                <a16:creationId xmlns:a16="http://schemas.microsoft.com/office/drawing/2014/main" id="{8CDEC19F-E40C-4C55-A162-F0C9251E5B62}"/>
              </a:ext>
            </a:extLst>
          </p:cNvPr>
          <p:cNvSpPr>
            <a:spLocks noGrp="1"/>
          </p:cNvSpPr>
          <p:nvPr>
            <p:ph type="title"/>
          </p:nvPr>
        </p:nvSpPr>
        <p:spPr/>
        <p:txBody>
          <a:bodyPr/>
          <a:lstStyle/>
          <a:p>
            <a:r>
              <a:rPr lang="de-DE" altLang="en-US" dirty="0"/>
              <a:t>Multiple Regression Analysis: Inference </a:t>
            </a:r>
            <a:r>
              <a:rPr lang="de-DE" altLang="en-US" sz="1600" dirty="0"/>
              <a:t>(37 of 37)</a:t>
            </a:r>
            <a:endParaRPr lang="en-US" dirty="0"/>
          </a:p>
        </p:txBody>
      </p:sp>
    </p:spTree>
    <p:extLst>
      <p:ext uri="{BB962C8B-B14F-4D97-AF65-F5344CB8AC3E}">
        <p14:creationId xmlns:p14="http://schemas.microsoft.com/office/powerpoint/2010/main" val="44450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4</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b="1" dirty="0">
                <a:cs typeface="Lucida Bright" panose="02040602050505020304" pitchFamily="18" charset="0"/>
              </a:rPr>
              <a:t>Discussion of the normality assumption</a:t>
            </a:r>
          </a:p>
          <a:p>
            <a:r>
              <a:rPr lang="de-DE" altLang="en-US" dirty="0">
                <a:ea typeface="Arial" panose="020B0604020202020204" pitchFamily="34" charset="0"/>
                <a:cs typeface="Lucida Bright" panose="02040602050505020304" pitchFamily="18" charset="0"/>
              </a:rPr>
              <a:t>The error term is the sum of “many</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different unobserved factors.</a:t>
            </a:r>
          </a:p>
          <a:p>
            <a:r>
              <a:rPr lang="de-DE" altLang="en-US" dirty="0">
                <a:ea typeface="Arial" panose="020B0604020202020204" pitchFamily="34" charset="0"/>
                <a:cs typeface="Lucida Bright" panose="02040602050505020304" pitchFamily="18" charset="0"/>
              </a:rPr>
              <a:t>Sums of independent factors are normally distributed (CLT).</a:t>
            </a:r>
          </a:p>
          <a:p>
            <a:r>
              <a:rPr lang="de-DE" altLang="en-US" dirty="0">
                <a:ea typeface="Arial" panose="020B0604020202020204" pitchFamily="34" charset="0"/>
                <a:cs typeface="Lucida Bright" panose="02040602050505020304" pitchFamily="18" charset="0"/>
              </a:rPr>
              <a:t>Problems:</a:t>
            </a:r>
          </a:p>
          <a:p>
            <a:pPr lvl="2"/>
            <a:r>
              <a:rPr lang="de-DE" altLang="en-US" dirty="0">
                <a:ea typeface="Arial" panose="020B0604020202020204" pitchFamily="34" charset="0"/>
                <a:cs typeface="Lucida Bright" panose="02040602050505020304" pitchFamily="18" charset="0"/>
              </a:rPr>
              <a:t>How many different factors? Number large enough?</a:t>
            </a:r>
          </a:p>
          <a:p>
            <a:pPr lvl="2"/>
            <a:r>
              <a:rPr lang="de-DE" altLang="en-US" dirty="0">
                <a:ea typeface="Arial" panose="020B0604020202020204" pitchFamily="34" charset="0"/>
                <a:cs typeface="Lucida Bright" panose="02040602050505020304" pitchFamily="18" charset="0"/>
              </a:rPr>
              <a:t>Possibly very heterogenuous distributions of individual factors</a:t>
            </a:r>
          </a:p>
          <a:p>
            <a:pPr lvl="2"/>
            <a:r>
              <a:rPr lang="de-DE" altLang="en-US" dirty="0">
                <a:ea typeface="Arial" panose="020B0604020202020204" pitchFamily="34" charset="0"/>
                <a:cs typeface="Lucida Bright" panose="02040602050505020304" pitchFamily="18" charset="0"/>
              </a:rPr>
              <a:t>How independent are the different factors?</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The normality of the error term is an empirical question.</a:t>
            </a:r>
          </a:p>
          <a:p>
            <a:r>
              <a:rPr lang="de-DE" altLang="en-US" dirty="0">
                <a:ea typeface="Arial" panose="020B0604020202020204" pitchFamily="34" charset="0"/>
                <a:cs typeface="Lucida Bright" panose="02040602050505020304" pitchFamily="18" charset="0"/>
              </a:rPr>
              <a:t>At least, the error distribution should be “close</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to normal.</a:t>
            </a:r>
          </a:p>
          <a:p>
            <a:r>
              <a:rPr lang="de-DE" altLang="en-US" dirty="0">
                <a:ea typeface="Arial" panose="020B0604020202020204" pitchFamily="34" charset="0"/>
                <a:cs typeface="Lucida Bright" panose="02040602050505020304" pitchFamily="18" charset="0"/>
              </a:rPr>
              <a:t>In many cases, normality is questionable or impossible by definition.</a:t>
            </a:r>
          </a:p>
          <a:p>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Inference </a:t>
            </a:r>
            <a:r>
              <a:rPr lang="de-DE" altLang="en-US" sz="1600" dirty="0"/>
              <a:t>(3 of 37)</a:t>
            </a:r>
            <a:endParaRPr lang="en-US" dirty="0"/>
          </a:p>
        </p:txBody>
      </p:sp>
    </p:spTree>
    <p:extLst>
      <p:ext uri="{BB962C8B-B14F-4D97-AF65-F5344CB8AC3E}">
        <p14:creationId xmlns:p14="http://schemas.microsoft.com/office/powerpoint/2010/main" val="52120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5</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b="1" dirty="0">
                <a:cs typeface="Lucida Bright" panose="02040602050505020304" pitchFamily="18" charset="0"/>
              </a:rPr>
              <a:t>Discussion of the normality assumption (cont.)</a:t>
            </a:r>
          </a:p>
          <a:p>
            <a:r>
              <a:rPr lang="de-DE" altLang="en-US" dirty="0">
                <a:ea typeface="Arial" panose="020B0604020202020204" pitchFamily="34" charset="0"/>
                <a:cs typeface="Lucida Bright" panose="02040602050505020304" pitchFamily="18" charset="0"/>
              </a:rPr>
              <a:t>Examples where normality cannot hold:</a:t>
            </a:r>
          </a:p>
          <a:p>
            <a:pPr lvl="2"/>
            <a:r>
              <a:rPr lang="de-DE" altLang="en-US" dirty="0">
                <a:ea typeface="Arial" panose="020B0604020202020204" pitchFamily="34" charset="0"/>
                <a:cs typeface="Lucida Bright" panose="02040602050505020304" pitchFamily="18" charset="0"/>
              </a:rPr>
              <a:t>Wages (nonnegative; also: minimum wage)</a:t>
            </a:r>
          </a:p>
          <a:p>
            <a:pPr lvl="2"/>
            <a:r>
              <a:rPr lang="de-DE" altLang="en-US" dirty="0">
                <a:ea typeface="Arial" panose="020B0604020202020204" pitchFamily="34" charset="0"/>
                <a:cs typeface="Lucida Bright" panose="02040602050505020304" pitchFamily="18" charset="0"/>
              </a:rPr>
              <a:t>Number of arrests (takes on a small number of integer values)</a:t>
            </a:r>
          </a:p>
          <a:p>
            <a:pPr lvl="2"/>
            <a:r>
              <a:rPr lang="de-DE" altLang="en-US" dirty="0">
                <a:ea typeface="Arial" panose="020B0604020202020204" pitchFamily="34" charset="0"/>
                <a:cs typeface="Lucida Bright" panose="02040602050505020304" pitchFamily="18" charset="0"/>
              </a:rPr>
              <a:t>Unemployment (indicator variable, takes on only 1 or 0)</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In some cases, normality can be achieved through transformations    of the dependent variable (e.g. use log(wage) instead of wage).</a:t>
            </a:r>
          </a:p>
          <a:p>
            <a:r>
              <a:rPr lang="de-DE" altLang="en-US" dirty="0">
                <a:ea typeface="Arial" panose="020B0604020202020204" pitchFamily="34" charset="0"/>
                <a:cs typeface="Lucida Bright" panose="02040602050505020304" pitchFamily="18" charset="0"/>
              </a:rPr>
              <a:t>Under normality, OLS is the best (even nonlinear) unbiased estimator</a:t>
            </a:r>
          </a:p>
          <a:p>
            <a:pPr lvl="1"/>
            <a:r>
              <a:rPr lang="de-DE" altLang="en-US" dirty="0">
                <a:ea typeface="Arial" panose="020B0604020202020204" pitchFamily="34" charset="0"/>
                <a:cs typeface="Lucida Bright" panose="02040602050505020304" pitchFamily="18" charset="0"/>
              </a:rPr>
              <a:t>Important: For the purposes of statistical inference, the assumption   of normality can be replaced by a large sample size.</a:t>
            </a:r>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Inference </a:t>
            </a:r>
            <a:r>
              <a:rPr lang="de-DE" altLang="en-US" sz="1600" dirty="0"/>
              <a:t>(4 of 37)</a:t>
            </a:r>
            <a:endParaRPr lang="en-US" dirty="0"/>
          </a:p>
        </p:txBody>
      </p:sp>
    </p:spTree>
    <p:extLst>
      <p:ext uri="{BB962C8B-B14F-4D97-AF65-F5344CB8AC3E}">
        <p14:creationId xmlns:p14="http://schemas.microsoft.com/office/powerpoint/2010/main" val="68891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3D0523-4870-42DD-9284-8ABF0190569D}"/>
              </a:ext>
            </a:extLst>
          </p:cNvPr>
          <p:cNvSpPr>
            <a:spLocks noGrp="1"/>
          </p:cNvSpPr>
          <p:nvPr>
            <p:ph type="sldNum" sz="quarter" idx="12"/>
          </p:nvPr>
        </p:nvSpPr>
        <p:spPr/>
        <p:txBody>
          <a:bodyPr/>
          <a:lstStyle/>
          <a:p>
            <a:fld id="{949EBC64-41CB-41B8-B6DF-9B1367312BD4}" type="slidenum">
              <a:rPr lang="en-US" smtClean="0"/>
              <a:t>6</a:t>
            </a:fld>
            <a:endParaRPr lang="en-US" dirty="0"/>
          </a:p>
        </p:txBody>
      </p:sp>
      <p:pic>
        <p:nvPicPr>
          <p:cNvPr id="10" name="Picture 9" descr="An expression for the distribution of the standardized slope estimator for x sub j. Bet hat sub j minus beta sub j over sd of beta hat sub j is distributed as a standard normal with a mean of zero and variance of one.">
            <a:extLst>
              <a:ext uri="{FF2B5EF4-FFF2-40B4-BE49-F238E27FC236}">
                <a16:creationId xmlns:a16="http://schemas.microsoft.com/office/drawing/2014/main" id="{512FDA36-B717-4A03-BAE6-04662953650D}"/>
              </a:ext>
            </a:extLst>
          </p:cNvPr>
          <p:cNvPicPr>
            <a:picLocks noChangeAspect="1"/>
          </p:cNvPicPr>
          <p:nvPr/>
        </p:nvPicPr>
        <p:blipFill>
          <a:blip r:embed="rId2"/>
          <a:stretch>
            <a:fillRect/>
          </a:stretch>
        </p:blipFill>
        <p:spPr>
          <a:xfrm>
            <a:off x="5616406" y="4146051"/>
            <a:ext cx="4345107" cy="1643709"/>
          </a:xfrm>
          <a:prstGeom prst="rect">
            <a:avLst/>
          </a:prstGeom>
        </p:spPr>
      </p:pic>
      <p:pic>
        <p:nvPicPr>
          <p:cNvPr id="9" name="Picture 8" descr="An expression for the distribution of the slope estimator for x sub j. Beta hat sub j is distributed as a normal with a mean of beta sub j and a variance of the estimated variance of beta hat sub j. ">
            <a:extLst>
              <a:ext uri="{FF2B5EF4-FFF2-40B4-BE49-F238E27FC236}">
                <a16:creationId xmlns:a16="http://schemas.microsoft.com/office/drawing/2014/main" id="{0877C7B7-2B92-4E92-9242-7A218BC6615C}"/>
              </a:ext>
            </a:extLst>
          </p:cNvPr>
          <p:cNvPicPr>
            <a:picLocks noChangeAspect="1"/>
          </p:cNvPicPr>
          <p:nvPr/>
        </p:nvPicPr>
        <p:blipFill>
          <a:blip r:embed="rId3"/>
          <a:stretch>
            <a:fillRect/>
          </a:stretch>
        </p:blipFill>
        <p:spPr>
          <a:xfrm>
            <a:off x="838200" y="4146051"/>
            <a:ext cx="4130710" cy="1736613"/>
          </a:xfrm>
          <a:prstGeom prst="rect">
            <a:avLst/>
          </a:prstGeom>
        </p:spPr>
      </p:pic>
      <p:sp>
        <p:nvSpPr>
          <p:cNvPr id="4" name="Content Placeholder 3">
            <a:extLst>
              <a:ext uri="{FF2B5EF4-FFF2-40B4-BE49-F238E27FC236}">
                <a16:creationId xmlns:a16="http://schemas.microsoft.com/office/drawing/2014/main" id="{2596D6E7-D24A-40D7-9B87-77D17D56FD7F}"/>
              </a:ext>
            </a:extLst>
          </p:cNvPr>
          <p:cNvSpPr>
            <a:spLocks noGrp="1"/>
          </p:cNvSpPr>
          <p:nvPr>
            <p:ph sz="half" idx="2"/>
          </p:nvPr>
        </p:nvSpPr>
        <p:spPr>
          <a:xfrm>
            <a:off x="838200" y="3195559"/>
            <a:ext cx="10515600" cy="1080083"/>
          </a:xfrm>
        </p:spPr>
        <p:txBody>
          <a:bodyPr/>
          <a:lstStyle/>
          <a:p>
            <a:r>
              <a:rPr lang="de-DE" altLang="en-US" b="1" dirty="0">
                <a:cs typeface="Lucida Bright" panose="02040602050505020304" pitchFamily="18" charset="0"/>
              </a:rPr>
              <a:t>Theorem 4.1 (Normal sampling distributions)</a:t>
            </a:r>
          </a:p>
          <a:p>
            <a:r>
              <a:rPr lang="de-DE" dirty="0"/>
              <a:t>Under assumptions MLR.1 – MLR.6:</a:t>
            </a:r>
            <a:endParaRPr lang="en-US" dirty="0"/>
          </a:p>
        </p:txBody>
      </p:sp>
      <p:pic>
        <p:nvPicPr>
          <p:cNvPr id="7" name="Picture 6" descr="An expression summarizing the assumptions covered so far. MLR.1 through MLR.5 are the Gauss-Markov assumptions. MLR.1 through MLR.6 are the classical linear model (CLM) assumptions.">
            <a:extLst>
              <a:ext uri="{FF2B5EF4-FFF2-40B4-BE49-F238E27FC236}">
                <a16:creationId xmlns:a16="http://schemas.microsoft.com/office/drawing/2014/main" id="{EDEE0EFE-2A7D-4FB2-92C7-88ED9FB58D6F}"/>
              </a:ext>
            </a:extLst>
          </p:cNvPr>
          <p:cNvPicPr>
            <a:picLocks noChangeAspect="1"/>
          </p:cNvPicPr>
          <p:nvPr/>
        </p:nvPicPr>
        <p:blipFill>
          <a:blip r:embed="rId4"/>
          <a:stretch>
            <a:fillRect/>
          </a:stretch>
        </p:blipFill>
        <p:spPr>
          <a:xfrm>
            <a:off x="838200" y="2053652"/>
            <a:ext cx="8668776" cy="950492"/>
          </a:xfrm>
          <a:prstGeom prst="rect">
            <a:avLst/>
          </a:prstGeom>
        </p:spPr>
      </p:pic>
      <p:sp>
        <p:nvSpPr>
          <p:cNvPr id="3" name="Content Placeholder 2">
            <a:extLst>
              <a:ext uri="{FF2B5EF4-FFF2-40B4-BE49-F238E27FC236}">
                <a16:creationId xmlns:a16="http://schemas.microsoft.com/office/drawing/2014/main" id="{39560190-CBE2-4B37-B9EF-2819CED49D07}"/>
              </a:ext>
            </a:extLst>
          </p:cNvPr>
          <p:cNvSpPr>
            <a:spLocks noGrp="1"/>
          </p:cNvSpPr>
          <p:nvPr>
            <p:ph sz="half" idx="1"/>
          </p:nvPr>
        </p:nvSpPr>
        <p:spPr>
          <a:xfrm>
            <a:off x="838200" y="1456029"/>
            <a:ext cx="10515600" cy="597623"/>
          </a:xfrm>
        </p:spPr>
        <p:txBody>
          <a:bodyPr/>
          <a:lstStyle/>
          <a:p>
            <a:r>
              <a:rPr lang="en-US" b="1" dirty="0"/>
              <a:t>Terminology</a:t>
            </a:r>
          </a:p>
        </p:txBody>
      </p:sp>
      <p:sp>
        <p:nvSpPr>
          <p:cNvPr id="2" name="Title 1">
            <a:extLst>
              <a:ext uri="{FF2B5EF4-FFF2-40B4-BE49-F238E27FC236}">
                <a16:creationId xmlns:a16="http://schemas.microsoft.com/office/drawing/2014/main" id="{EE7B0FC1-8460-4B2C-8E1F-56BDB31C626E}"/>
              </a:ext>
            </a:extLst>
          </p:cNvPr>
          <p:cNvSpPr>
            <a:spLocks noGrp="1"/>
          </p:cNvSpPr>
          <p:nvPr>
            <p:ph type="title"/>
          </p:nvPr>
        </p:nvSpPr>
        <p:spPr/>
        <p:txBody>
          <a:bodyPr/>
          <a:lstStyle/>
          <a:p>
            <a:r>
              <a:rPr lang="de-DE" altLang="en-US" dirty="0"/>
              <a:t>Multiple Regression Analysis: Inference </a:t>
            </a:r>
            <a:r>
              <a:rPr lang="de-DE" altLang="en-US" sz="1600" dirty="0"/>
              <a:t>(5 of 37)</a:t>
            </a:r>
            <a:endParaRPr lang="en-US" dirty="0"/>
          </a:p>
        </p:txBody>
      </p:sp>
    </p:spTree>
    <p:extLst>
      <p:ext uri="{BB962C8B-B14F-4D97-AF65-F5344CB8AC3E}">
        <p14:creationId xmlns:p14="http://schemas.microsoft.com/office/powerpoint/2010/main" val="428053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DFFF7E-8504-4538-893E-B02C9F7ED072}"/>
              </a:ext>
            </a:extLst>
          </p:cNvPr>
          <p:cNvSpPr>
            <a:spLocks noGrp="1"/>
          </p:cNvSpPr>
          <p:nvPr>
            <p:ph type="sldNum" sz="quarter" idx="12"/>
          </p:nvPr>
        </p:nvSpPr>
        <p:spPr/>
        <p:txBody>
          <a:bodyPr/>
          <a:lstStyle/>
          <a:p>
            <a:fld id="{949EBC64-41CB-41B8-B6DF-9B1367312BD4}" type="slidenum">
              <a:rPr lang="en-US" smtClean="0"/>
              <a:t>7</a:t>
            </a:fld>
            <a:endParaRPr lang="en-US" dirty="0"/>
          </a:p>
        </p:txBody>
      </p:sp>
      <p:pic>
        <p:nvPicPr>
          <p:cNvPr id="8" name="Picture 7" descr="An expression of the null hypothesis. H sub zero is that beta sub j is equal to zero. This suggests that under the null hypothesis, the population parameter bet sub j is equal to zero after controlling for the other independent variables. In other words, there is no effect of x sub j on y.">
            <a:extLst>
              <a:ext uri="{FF2B5EF4-FFF2-40B4-BE49-F238E27FC236}">
                <a16:creationId xmlns:a16="http://schemas.microsoft.com/office/drawing/2014/main" id="{1F65E8AE-85C7-41E4-B35C-5CB3DAD926EA}"/>
              </a:ext>
            </a:extLst>
          </p:cNvPr>
          <p:cNvPicPr>
            <a:picLocks noChangeAspect="1"/>
          </p:cNvPicPr>
          <p:nvPr/>
        </p:nvPicPr>
        <p:blipFill>
          <a:blip r:embed="rId2"/>
          <a:stretch>
            <a:fillRect/>
          </a:stretch>
        </p:blipFill>
        <p:spPr>
          <a:xfrm>
            <a:off x="1206880" y="4868921"/>
            <a:ext cx="7915635" cy="945044"/>
          </a:xfrm>
          <a:prstGeom prst="rect">
            <a:avLst/>
          </a:prstGeom>
        </p:spPr>
      </p:pic>
      <p:sp>
        <p:nvSpPr>
          <p:cNvPr id="4" name="Content Placeholder 3">
            <a:extLst>
              <a:ext uri="{FF2B5EF4-FFF2-40B4-BE49-F238E27FC236}">
                <a16:creationId xmlns:a16="http://schemas.microsoft.com/office/drawing/2014/main" id="{577F8CD8-9E11-468C-8973-400F3A9AC5B6}"/>
              </a:ext>
            </a:extLst>
          </p:cNvPr>
          <p:cNvSpPr>
            <a:spLocks noGrp="1"/>
          </p:cNvSpPr>
          <p:nvPr>
            <p:ph sz="half" idx="2"/>
          </p:nvPr>
        </p:nvSpPr>
        <p:spPr>
          <a:xfrm>
            <a:off x="838200" y="4311751"/>
            <a:ext cx="10515600" cy="557170"/>
          </a:xfrm>
        </p:spPr>
        <p:txBody>
          <a:bodyPr/>
          <a:lstStyle/>
          <a:p>
            <a:r>
              <a:rPr lang="de-DE" altLang="en-US" dirty="0">
                <a:cs typeface="Lucida Bright" panose="02040602050505020304" pitchFamily="18" charset="0"/>
              </a:rPr>
              <a:t>Null hypothesis (for more general hypotheses, see below)</a:t>
            </a:r>
            <a:endParaRPr lang="en-US" dirty="0"/>
          </a:p>
        </p:txBody>
      </p:sp>
      <p:pic>
        <p:nvPicPr>
          <p:cNvPr id="7" name="Picture 6" descr="An expression for the distribution of the standardized slope estimator for x sub j when the error variance has to be estimated. Beta hat sub j minus beta sub j over se of beta hat sub j is distributed as a t distribution with n minus k minus one degrees of freedom.">
            <a:extLst>
              <a:ext uri="{FF2B5EF4-FFF2-40B4-BE49-F238E27FC236}">
                <a16:creationId xmlns:a16="http://schemas.microsoft.com/office/drawing/2014/main" id="{13AF79FD-D96A-4E24-9C42-81319A37FC1E}"/>
              </a:ext>
            </a:extLst>
          </p:cNvPr>
          <p:cNvPicPr>
            <a:picLocks noChangeAspect="1"/>
          </p:cNvPicPr>
          <p:nvPr/>
        </p:nvPicPr>
        <p:blipFill>
          <a:blip r:embed="rId3"/>
          <a:stretch>
            <a:fillRect/>
          </a:stretch>
        </p:blipFill>
        <p:spPr>
          <a:xfrm>
            <a:off x="1206880" y="2660137"/>
            <a:ext cx="8810944" cy="1591654"/>
          </a:xfrm>
          <a:prstGeom prst="rect">
            <a:avLst/>
          </a:prstGeom>
        </p:spPr>
      </p:pic>
      <p:sp>
        <p:nvSpPr>
          <p:cNvPr id="3" name="Content Placeholder 2">
            <a:extLst>
              <a:ext uri="{FF2B5EF4-FFF2-40B4-BE49-F238E27FC236}">
                <a16:creationId xmlns:a16="http://schemas.microsoft.com/office/drawing/2014/main" id="{8FBCCD6C-0FF6-47FD-9CD2-B63DEE4EB264}"/>
              </a:ext>
            </a:extLst>
          </p:cNvPr>
          <p:cNvSpPr>
            <a:spLocks noGrp="1"/>
          </p:cNvSpPr>
          <p:nvPr>
            <p:ph sz="half" idx="1"/>
          </p:nvPr>
        </p:nvSpPr>
        <p:spPr/>
        <p:txBody>
          <a:bodyPr/>
          <a:lstStyle/>
          <a:p>
            <a:r>
              <a:rPr lang="de-DE" altLang="en-US" b="1" dirty="0">
                <a:cs typeface="Lucida Bright" panose="02040602050505020304" pitchFamily="18" charset="0"/>
              </a:rPr>
              <a:t>Testing hypotheses about a single population parameter</a:t>
            </a:r>
          </a:p>
          <a:p>
            <a:r>
              <a:rPr lang="de-DE" altLang="en-US" dirty="0">
                <a:cs typeface="Lucida Bright" panose="02040602050505020304" pitchFamily="18" charset="0"/>
              </a:rPr>
              <a:t>Theorem 4.2 (t-distribution for the standardized estimators)</a:t>
            </a:r>
          </a:p>
          <a:p>
            <a:pPr lvl="1"/>
            <a:r>
              <a:rPr lang="de-DE" dirty="0"/>
              <a:t>Under assumptions MLR.1 – MLR.6</a:t>
            </a:r>
            <a:endParaRPr lang="en-US" dirty="0"/>
          </a:p>
        </p:txBody>
      </p:sp>
      <p:sp>
        <p:nvSpPr>
          <p:cNvPr id="2" name="Title 1">
            <a:extLst>
              <a:ext uri="{FF2B5EF4-FFF2-40B4-BE49-F238E27FC236}">
                <a16:creationId xmlns:a16="http://schemas.microsoft.com/office/drawing/2014/main" id="{CED0F32B-C442-46B9-8118-3D8EC0C07259}"/>
              </a:ext>
            </a:extLst>
          </p:cNvPr>
          <p:cNvSpPr>
            <a:spLocks noGrp="1"/>
          </p:cNvSpPr>
          <p:nvPr>
            <p:ph type="title"/>
          </p:nvPr>
        </p:nvSpPr>
        <p:spPr/>
        <p:txBody>
          <a:bodyPr/>
          <a:lstStyle/>
          <a:p>
            <a:r>
              <a:rPr lang="de-DE" altLang="en-US" dirty="0"/>
              <a:t>Multiple Regression Analysis: Inference </a:t>
            </a:r>
            <a:r>
              <a:rPr lang="de-DE" altLang="en-US" sz="1600" dirty="0"/>
              <a:t>(6 of 37)</a:t>
            </a:r>
            <a:endParaRPr lang="en-US" dirty="0"/>
          </a:p>
        </p:txBody>
      </p:sp>
    </p:spTree>
    <p:extLst>
      <p:ext uri="{BB962C8B-B14F-4D97-AF65-F5344CB8AC3E}">
        <p14:creationId xmlns:p14="http://schemas.microsoft.com/office/powerpoint/2010/main" val="26519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856E9A7-6D27-438B-BA17-27CCD685B5A8}"/>
              </a:ext>
            </a:extLst>
          </p:cNvPr>
          <p:cNvSpPr>
            <a:spLocks noGrp="1"/>
          </p:cNvSpPr>
          <p:nvPr>
            <p:ph type="sldNum" sz="quarter" idx="12"/>
          </p:nvPr>
        </p:nvSpPr>
        <p:spPr/>
        <p:txBody>
          <a:bodyPr/>
          <a:lstStyle/>
          <a:p>
            <a:fld id="{949EBC64-41CB-41B8-B6DF-9B1367312BD4}" type="slidenum">
              <a:rPr lang="en-US" smtClean="0"/>
              <a:t>8</a:t>
            </a:fld>
            <a:endParaRPr lang="en-US" dirty="0"/>
          </a:p>
        </p:txBody>
      </p:sp>
      <p:sp>
        <p:nvSpPr>
          <p:cNvPr id="5" name="Content Placeholder 4">
            <a:extLst>
              <a:ext uri="{FF2B5EF4-FFF2-40B4-BE49-F238E27FC236}">
                <a16:creationId xmlns:a16="http://schemas.microsoft.com/office/drawing/2014/main" id="{0C9EE910-2079-4F79-87AF-0FB3B661E164}"/>
              </a:ext>
            </a:extLst>
          </p:cNvPr>
          <p:cNvSpPr>
            <a:spLocks noGrp="1"/>
          </p:cNvSpPr>
          <p:nvPr>
            <p:ph sz="quarter" idx="13"/>
          </p:nvPr>
        </p:nvSpPr>
        <p:spPr>
          <a:xfrm>
            <a:off x="838200" y="5208044"/>
            <a:ext cx="10515600" cy="937924"/>
          </a:xfrm>
        </p:spPr>
        <p:txBody>
          <a:bodyPr/>
          <a:lstStyle/>
          <a:p>
            <a:r>
              <a:rPr lang="de-DE" altLang="en-US" dirty="0">
                <a:cs typeface="Lucida Bright" panose="02040602050505020304" pitchFamily="18" charset="0"/>
              </a:rPr>
              <a:t>Goal: Define a rejection rule so that, if it is true, H</a:t>
            </a:r>
            <a:r>
              <a:rPr lang="de-DE" altLang="en-US" baseline="-25000" dirty="0">
                <a:cs typeface="Lucida Bright" panose="02040602050505020304" pitchFamily="18" charset="0"/>
              </a:rPr>
              <a:t>0</a:t>
            </a:r>
            <a:r>
              <a:rPr lang="de-DE" altLang="en-US" dirty="0">
                <a:cs typeface="Lucida Bright" panose="02040602050505020304" pitchFamily="18" charset="0"/>
              </a:rPr>
              <a:t> is rejected only with a small probability (= significance level, e.g. 5%)</a:t>
            </a:r>
            <a:endParaRPr lang="en-US" dirty="0"/>
          </a:p>
        </p:txBody>
      </p:sp>
      <p:pic>
        <p:nvPicPr>
          <p:cNvPr id="8" name="Picture 7" descr="An expression for the distribution of the t statistic for beta hat sub j equal to beta hat sub j minus beta sub j over se of beta hat sub j. This is distributed as a t with n minus k minus one degrees of freedom">
            <a:extLst>
              <a:ext uri="{FF2B5EF4-FFF2-40B4-BE49-F238E27FC236}">
                <a16:creationId xmlns:a16="http://schemas.microsoft.com/office/drawing/2014/main" id="{702A16C8-B93A-4A5E-8D71-D6F5FDEA3866}"/>
              </a:ext>
            </a:extLst>
          </p:cNvPr>
          <p:cNvPicPr>
            <a:picLocks noChangeAspect="1"/>
          </p:cNvPicPr>
          <p:nvPr/>
        </p:nvPicPr>
        <p:blipFill>
          <a:blip r:embed="rId2"/>
          <a:stretch>
            <a:fillRect/>
          </a:stretch>
        </p:blipFill>
        <p:spPr>
          <a:xfrm>
            <a:off x="1108023" y="4335186"/>
            <a:ext cx="6845044" cy="812897"/>
          </a:xfrm>
          <a:prstGeom prst="rect">
            <a:avLst/>
          </a:prstGeom>
        </p:spPr>
      </p:pic>
      <p:sp>
        <p:nvSpPr>
          <p:cNvPr id="4" name="Content Placeholder 3">
            <a:extLst>
              <a:ext uri="{FF2B5EF4-FFF2-40B4-BE49-F238E27FC236}">
                <a16:creationId xmlns:a16="http://schemas.microsoft.com/office/drawing/2014/main" id="{155AB9DA-D55F-4F2D-9EAD-9246E710B898}"/>
              </a:ext>
            </a:extLst>
          </p:cNvPr>
          <p:cNvSpPr>
            <a:spLocks noGrp="1"/>
          </p:cNvSpPr>
          <p:nvPr>
            <p:ph sz="half" idx="2"/>
          </p:nvPr>
        </p:nvSpPr>
        <p:spPr>
          <a:xfrm>
            <a:off x="838200" y="4001672"/>
            <a:ext cx="10515600" cy="552653"/>
          </a:xfrm>
        </p:spPr>
        <p:txBody>
          <a:bodyPr/>
          <a:lstStyle/>
          <a:p>
            <a:r>
              <a:rPr lang="de-DE" altLang="en-US" dirty="0">
                <a:cs typeface="Lucida Bright" panose="02040602050505020304" pitchFamily="18" charset="0"/>
              </a:rPr>
              <a:t>Distribution of the t-statistic if the null hypothesis is true</a:t>
            </a:r>
            <a:endParaRPr lang="en-US" dirty="0"/>
          </a:p>
        </p:txBody>
      </p:sp>
      <p:pic>
        <p:nvPicPr>
          <p:cNvPr id="7" name="Picture 6" descr="An expression for the t statistic of beta hat sub j equal to beta hat sub j diided by se of beta hat sub j. The t statistic is used to test the null hypothesis that beta sub j is equal to zero. The farther away the estimated t statistic is from zero, the less likely the null hypothesis is to hold. The t statistic measures how many estimated standard deviations the estimated coefficient is away from zero.">
            <a:extLst>
              <a:ext uri="{FF2B5EF4-FFF2-40B4-BE49-F238E27FC236}">
                <a16:creationId xmlns:a16="http://schemas.microsoft.com/office/drawing/2014/main" id="{B31173BD-5001-49BA-8453-9C650FECF23D}"/>
              </a:ext>
            </a:extLst>
          </p:cNvPr>
          <p:cNvPicPr>
            <a:picLocks noChangeAspect="1"/>
          </p:cNvPicPr>
          <p:nvPr/>
        </p:nvPicPr>
        <p:blipFill>
          <a:blip r:embed="rId3"/>
          <a:stretch>
            <a:fillRect/>
          </a:stretch>
        </p:blipFill>
        <p:spPr>
          <a:xfrm>
            <a:off x="1423745" y="1536517"/>
            <a:ext cx="9344510" cy="2324732"/>
          </a:xfrm>
          <a:prstGeom prst="rect">
            <a:avLst/>
          </a:prstGeom>
        </p:spPr>
      </p:pic>
      <p:sp>
        <p:nvSpPr>
          <p:cNvPr id="3" name="Content Placeholder 2">
            <a:extLst>
              <a:ext uri="{FF2B5EF4-FFF2-40B4-BE49-F238E27FC236}">
                <a16:creationId xmlns:a16="http://schemas.microsoft.com/office/drawing/2014/main" id="{F7B3FCA2-0E69-4D15-B61F-092F6470E04E}"/>
              </a:ext>
            </a:extLst>
          </p:cNvPr>
          <p:cNvSpPr>
            <a:spLocks noGrp="1"/>
          </p:cNvSpPr>
          <p:nvPr>
            <p:ph sz="half" idx="1"/>
          </p:nvPr>
        </p:nvSpPr>
        <p:spPr>
          <a:xfrm>
            <a:off x="838200" y="1456029"/>
            <a:ext cx="10515600" cy="552653"/>
          </a:xfrm>
        </p:spPr>
        <p:txBody>
          <a:bodyPr/>
          <a:lstStyle/>
          <a:p>
            <a:r>
              <a:rPr lang="de-DE" altLang="en-US" b="1" dirty="0">
                <a:cs typeface="Lucida Bright" panose="02040602050505020304" pitchFamily="18" charset="0"/>
              </a:rPr>
              <a:t>t-statistic (or t-ratio)</a:t>
            </a:r>
            <a:endParaRPr lang="en-US" b="1" dirty="0"/>
          </a:p>
        </p:txBody>
      </p:sp>
      <p:sp>
        <p:nvSpPr>
          <p:cNvPr id="2" name="Title 1">
            <a:extLst>
              <a:ext uri="{FF2B5EF4-FFF2-40B4-BE49-F238E27FC236}">
                <a16:creationId xmlns:a16="http://schemas.microsoft.com/office/drawing/2014/main" id="{AAA607D2-DBDA-4860-8E7B-52CA78BD0F34}"/>
              </a:ext>
            </a:extLst>
          </p:cNvPr>
          <p:cNvSpPr>
            <a:spLocks noGrp="1"/>
          </p:cNvSpPr>
          <p:nvPr>
            <p:ph type="title"/>
          </p:nvPr>
        </p:nvSpPr>
        <p:spPr/>
        <p:txBody>
          <a:bodyPr/>
          <a:lstStyle/>
          <a:p>
            <a:r>
              <a:rPr lang="de-DE" altLang="en-US" dirty="0"/>
              <a:t>Multiple Regression Analysis: Inference </a:t>
            </a:r>
            <a:r>
              <a:rPr lang="de-DE" altLang="en-US" sz="1600" dirty="0"/>
              <a:t>(7 of 37)</a:t>
            </a:r>
            <a:endParaRPr lang="en-US" dirty="0"/>
          </a:p>
        </p:txBody>
      </p:sp>
    </p:spTree>
    <p:extLst>
      <p:ext uri="{BB962C8B-B14F-4D97-AF65-F5344CB8AC3E}">
        <p14:creationId xmlns:p14="http://schemas.microsoft.com/office/powerpoint/2010/main" val="350036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E33325-4DE1-4911-A008-52ECC9B73455}"/>
              </a:ext>
            </a:extLst>
          </p:cNvPr>
          <p:cNvSpPr>
            <a:spLocks noGrp="1"/>
          </p:cNvSpPr>
          <p:nvPr>
            <p:ph type="sldNum" sz="quarter" idx="12"/>
          </p:nvPr>
        </p:nvSpPr>
        <p:spPr/>
        <p:txBody>
          <a:bodyPr/>
          <a:lstStyle/>
          <a:p>
            <a:fld id="{949EBC64-41CB-41B8-B6DF-9B1367312BD4}" type="slidenum">
              <a:rPr lang="en-US" smtClean="0"/>
              <a:t>9</a:t>
            </a:fld>
            <a:endParaRPr lang="en-US" dirty="0"/>
          </a:p>
        </p:txBody>
      </p:sp>
      <p:sp>
        <p:nvSpPr>
          <p:cNvPr id="5" name="Content Placeholder 4">
            <a:extLst>
              <a:ext uri="{FF2B5EF4-FFF2-40B4-BE49-F238E27FC236}">
                <a16:creationId xmlns:a16="http://schemas.microsoft.com/office/drawing/2014/main" id="{E31D5126-05DA-46EF-A46C-77B9751706CA}"/>
              </a:ext>
            </a:extLst>
          </p:cNvPr>
          <p:cNvSpPr>
            <a:spLocks noGrp="1"/>
          </p:cNvSpPr>
          <p:nvPr>
            <p:ph sz="half" idx="2"/>
          </p:nvPr>
        </p:nvSpPr>
        <p:spPr>
          <a:xfrm>
            <a:off x="6280878" y="2052584"/>
            <a:ext cx="5366479" cy="4072419"/>
          </a:xfrm>
        </p:spPr>
        <p:txBody>
          <a:bodyPr/>
          <a:lstStyle/>
          <a:p>
            <a:pPr>
              <a:defRPr/>
            </a:pPr>
            <a:r>
              <a:rPr lang="de-DE" sz="2000" dirty="0"/>
              <a:t>Reject the null hypothesis in favour of the alternative hypothesis if the estimated coefficient is “too large</a:t>
            </a:r>
            <a:r>
              <a:rPr lang="en-US" sz="2000" dirty="0"/>
              <a:t>”</a:t>
            </a:r>
            <a:r>
              <a:rPr lang="de-DE" sz="2000" dirty="0"/>
              <a:t> (i.e. larger than a critical value).</a:t>
            </a:r>
          </a:p>
          <a:p>
            <a:pPr>
              <a:defRPr/>
            </a:pPr>
            <a:endParaRPr lang="de-DE" sz="2000" dirty="0"/>
          </a:p>
          <a:p>
            <a:pPr>
              <a:defRPr/>
            </a:pPr>
            <a:r>
              <a:rPr lang="de-DE" sz="2000" dirty="0"/>
              <a:t>Construct the critical value so that, if the null hypothesis is true, it is rejected in, for example, 5% of the cases.</a:t>
            </a:r>
          </a:p>
          <a:p>
            <a:pPr>
              <a:defRPr/>
            </a:pPr>
            <a:endParaRPr lang="de-DE" sz="2000" dirty="0"/>
          </a:p>
          <a:p>
            <a:pPr>
              <a:defRPr/>
            </a:pPr>
            <a:r>
              <a:rPr lang="de-DE" sz="2000" dirty="0"/>
              <a:t>In the given example, this is the point of the t-distribution with 28 degrees of freedom that is exceeded in 5% of the cases.</a:t>
            </a:r>
          </a:p>
          <a:p>
            <a:pPr>
              <a:defRPr/>
            </a:pPr>
            <a:endParaRPr lang="de-DE" sz="2000" dirty="0"/>
          </a:p>
          <a:p>
            <a:pPr>
              <a:defRPr/>
            </a:pPr>
            <a:r>
              <a:rPr lang="de-DE" sz="2000" dirty="0"/>
              <a:t>Reject if t-statistic is greater than 1.701</a:t>
            </a:r>
            <a:endParaRPr lang="en-US" sz="2000" dirty="0"/>
          </a:p>
        </p:txBody>
      </p:sp>
      <p:pic>
        <p:nvPicPr>
          <p:cNvPr id="8" name="Picture 7" descr="A graph of the distribution of the t-statistic. Here we are conducting a hypothesis test against a one-sided alternative, where the alternative hypothesis is that the coefficient is greater than zero. The distribution is a t distribution with n minus k minus 1 degrees of freedom. On this diagram, the 5 percent critical value of 1.701 cuts off 5 percent of the distribution in the upper tail. Any test statistic larger than 1.701 occurs with less than 5 percent probability under the null hypothesis. This is rare enough that we reject the null at the 5 percent level.">
            <a:extLst>
              <a:ext uri="{FF2B5EF4-FFF2-40B4-BE49-F238E27FC236}">
                <a16:creationId xmlns:a16="http://schemas.microsoft.com/office/drawing/2014/main" id="{4E62B9AF-BA7E-4485-AFFE-B42D22537351}"/>
              </a:ext>
            </a:extLst>
          </p:cNvPr>
          <p:cNvPicPr>
            <a:picLocks noChangeAspect="1"/>
          </p:cNvPicPr>
          <p:nvPr/>
        </p:nvPicPr>
        <p:blipFill>
          <a:blip r:embed="rId2"/>
          <a:stretch>
            <a:fillRect/>
          </a:stretch>
        </p:blipFill>
        <p:spPr>
          <a:xfrm>
            <a:off x="838200" y="1893780"/>
            <a:ext cx="4962993" cy="4231224"/>
          </a:xfrm>
          <a:prstGeom prst="rect">
            <a:avLst/>
          </a:prstGeom>
        </p:spPr>
      </p:pic>
      <p:sp>
        <p:nvSpPr>
          <p:cNvPr id="2" name="Content Placeholder 1">
            <a:extLst>
              <a:ext uri="{FF2B5EF4-FFF2-40B4-BE49-F238E27FC236}">
                <a16:creationId xmlns:a16="http://schemas.microsoft.com/office/drawing/2014/main" id="{7638C8D9-BE82-41B0-860D-4814D3B984DD}"/>
              </a:ext>
            </a:extLst>
          </p:cNvPr>
          <p:cNvSpPr>
            <a:spLocks noGrp="1"/>
          </p:cNvSpPr>
          <p:nvPr>
            <p:ph sz="half" idx="1"/>
          </p:nvPr>
        </p:nvSpPr>
        <p:spPr>
          <a:xfrm>
            <a:off x="838200" y="1456029"/>
            <a:ext cx="10515600" cy="507682"/>
          </a:xfrm>
        </p:spPr>
        <p:txBody>
          <a:bodyPr/>
          <a:lstStyle/>
          <a:p>
            <a:r>
              <a:rPr lang="de-DE" altLang="en-US" b="1" dirty="0">
                <a:cs typeface="Lucida Bright" panose="02040602050505020304" pitchFamily="18" charset="0"/>
              </a:rPr>
              <a:t>Testing against one-sided alternatives (greater than zero)</a:t>
            </a:r>
            <a:endParaRPr lang="en-US" b="1" dirty="0"/>
          </a:p>
        </p:txBody>
      </p:sp>
      <p:sp>
        <p:nvSpPr>
          <p:cNvPr id="4" name="Title 3">
            <a:extLst>
              <a:ext uri="{FF2B5EF4-FFF2-40B4-BE49-F238E27FC236}">
                <a16:creationId xmlns:a16="http://schemas.microsoft.com/office/drawing/2014/main" id="{AA6DD3B1-1C86-4123-8492-F26DCCB161CF}"/>
              </a:ext>
            </a:extLst>
          </p:cNvPr>
          <p:cNvSpPr>
            <a:spLocks noGrp="1"/>
          </p:cNvSpPr>
          <p:nvPr>
            <p:ph type="title"/>
          </p:nvPr>
        </p:nvSpPr>
        <p:spPr/>
        <p:txBody>
          <a:bodyPr/>
          <a:lstStyle/>
          <a:p>
            <a:r>
              <a:rPr lang="de-DE" altLang="en-US" dirty="0"/>
              <a:t>Multiple Regression Analysis: Inference </a:t>
            </a:r>
            <a:r>
              <a:rPr lang="de-DE" altLang="en-US" sz="1600" dirty="0"/>
              <a:t>(8 of 37)</a:t>
            </a:r>
            <a:endParaRPr lang="en-US" dirty="0"/>
          </a:p>
        </p:txBody>
      </p:sp>
    </p:spTree>
    <p:extLst>
      <p:ext uri="{BB962C8B-B14F-4D97-AF65-F5344CB8AC3E}">
        <p14:creationId xmlns:p14="http://schemas.microsoft.com/office/powerpoint/2010/main" val="63660356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13049</TotalTime>
  <Words>1991</Words>
  <Application>Microsoft Office PowerPoint</Application>
  <PresentationFormat>Widescreen</PresentationFormat>
  <Paragraphs>227</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Tahoma</vt:lpstr>
      <vt:lpstr>Office Theme</vt:lpstr>
      <vt:lpstr>Chapter 4</vt:lpstr>
      <vt:lpstr>Multiple Regression Analysis: Inference (1 of 37)</vt:lpstr>
      <vt:lpstr>Multiple Regression Analysis: Inference (2 of 37)</vt:lpstr>
      <vt:lpstr>Multiple Regression Analysis: Inference (3 of 37)</vt:lpstr>
      <vt:lpstr>Multiple Regression Analysis: Inference (4 of 37)</vt:lpstr>
      <vt:lpstr>Multiple Regression Analysis: Inference (5 of 37)</vt:lpstr>
      <vt:lpstr>Multiple Regression Analysis: Inference (6 of 37)</vt:lpstr>
      <vt:lpstr>Multiple Regression Analysis: Inference (7 of 37)</vt:lpstr>
      <vt:lpstr>Multiple Regression Analysis: Inference (8 of 37)</vt:lpstr>
      <vt:lpstr>Multiple Regression Analysis: Inference (9 of 37)</vt:lpstr>
      <vt:lpstr>Multiple Regression Analysis: Inference (10 of 37)</vt:lpstr>
      <vt:lpstr>Multiple Regression Analysis: Inference (11 of 37)</vt:lpstr>
      <vt:lpstr>Multiple Regression Analysis: Inference (12 of 37)</vt:lpstr>
      <vt:lpstr>Multiple Regression Analysis: Inference (13 of 37)</vt:lpstr>
      <vt:lpstr>Multiple Regression Analysis: Inference (14 of 37)</vt:lpstr>
      <vt:lpstr>Multiple Regression Analysis: Inference (15 of 37)</vt:lpstr>
      <vt:lpstr>Multiple Regression Analysis: Inference (16 of 37)</vt:lpstr>
      <vt:lpstr>Multiple Regression Analysis: Inference (17 of 37)</vt:lpstr>
      <vt:lpstr>Multiple Regression Analysis: Inference (18 of 37)</vt:lpstr>
      <vt:lpstr>Multiple Regression Analysis: Inference (19 of 37)</vt:lpstr>
      <vt:lpstr>Multiple Regression Analysis: Inference (20 of 37)</vt:lpstr>
      <vt:lpstr>Multiple Regression Analysis: Inference (21 of 37)</vt:lpstr>
      <vt:lpstr>Multiple Regression Analysis: Inference (22 of 37)</vt:lpstr>
      <vt:lpstr>Multiple Regression Analysis: Inference (23 of 37)</vt:lpstr>
      <vt:lpstr>Multiple Regression Analysis: Inference (24 of 37)</vt:lpstr>
      <vt:lpstr>Multiple Regression Analysis: Inference (25 of 37)</vt:lpstr>
      <vt:lpstr>Multiple Regression Analysis: Inference (26 of 37)</vt:lpstr>
      <vt:lpstr>Multiple Regression Analysis: Inference (27 of 37)</vt:lpstr>
      <vt:lpstr>Multiple Regression Analysis: Inference (28 of 37)</vt:lpstr>
      <vt:lpstr>Multiple Regression Analysis: Inference (29 of 37)</vt:lpstr>
      <vt:lpstr>Multiple Regression Analysis: Inference (30 of 37)</vt:lpstr>
      <vt:lpstr>Multiple Regression Analysis: Inference (31 of 37)</vt:lpstr>
      <vt:lpstr>Multiple Regression Analysis: Inference (32 of 37)</vt:lpstr>
      <vt:lpstr>Multiple Regression Analysis: Inference (33 of 37)</vt:lpstr>
      <vt:lpstr>Multiple Regression Analysis: Inference (34 of 37)</vt:lpstr>
      <vt:lpstr>Multiple Regression Analysis: Inference (35 of 37)</vt:lpstr>
      <vt:lpstr>Multiple Regression Analysis: Inference (36 of 37)</vt:lpstr>
      <vt:lpstr>Multiple Regression Analysis: Inference (37 of 37)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293</cp:revision>
  <dcterms:created xsi:type="dcterms:W3CDTF">2015-06-17T14:10:03Z</dcterms:created>
  <dcterms:modified xsi:type="dcterms:W3CDTF">2019-04-11T17:53:33Z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