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02" r:id="rId2"/>
    <p:sldId id="386" r:id="rId3"/>
    <p:sldId id="387" r:id="rId4"/>
    <p:sldId id="388" r:id="rId5"/>
    <p:sldId id="389" r:id="rId6"/>
    <p:sldId id="390" r:id="rId7"/>
    <p:sldId id="391" r:id="rId8"/>
    <p:sldId id="3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27" autoAdjust="0"/>
    <p:restoredTop sz="96837" autoAdjust="0"/>
  </p:normalViewPr>
  <p:slideViewPr>
    <p:cSldViewPr snapToGrid="0">
      <p:cViewPr varScale="1">
        <p:scale>
          <a:sx n="113" d="100"/>
          <a:sy n="113" d="100"/>
        </p:scale>
        <p:origin x="120" y="4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dirty="0"/>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dirty="0"/>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dirty="0"/>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dirty="0"/>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971551"/>
          </a:xfrm>
        </p:spPr>
        <p:txBody>
          <a:bodyPr>
            <a:noAutofit/>
          </a:bodyPr>
          <a:lstStyle/>
          <a:p>
            <a:r>
              <a:rPr lang="de-DE" altLang="en-US" sz="2600" dirty="0"/>
              <a:t>Multiple Regression Analysis: OLS Asymptotics</a:t>
            </a:r>
            <a:endParaRPr lang="en-US" sz="2600" dirty="0"/>
          </a:p>
        </p:txBody>
      </p:sp>
      <p:sp>
        <p:nvSpPr>
          <p:cNvPr id="4" name="Title 3"/>
          <p:cNvSpPr>
            <a:spLocks noGrp="1"/>
          </p:cNvSpPr>
          <p:nvPr>
            <p:ph type="ctrTitle"/>
          </p:nvPr>
        </p:nvSpPr>
        <p:spPr/>
        <p:txBody>
          <a:bodyPr/>
          <a:lstStyle/>
          <a:p>
            <a:r>
              <a:rPr lang="en-US" dirty="0"/>
              <a:t>Chapter 5</a:t>
            </a:r>
          </a:p>
        </p:txBody>
      </p:sp>
    </p:spTree>
    <p:extLst>
      <p:ext uri="{BB962C8B-B14F-4D97-AF65-F5344CB8AC3E}">
        <p14:creationId xmlns:p14="http://schemas.microsoft.com/office/powerpoint/2010/main" val="313500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1F46A3-5F16-4BF8-BB83-822E3E226BD8}"/>
              </a:ext>
            </a:extLst>
          </p:cNvPr>
          <p:cNvSpPr>
            <a:spLocks noGrp="1"/>
          </p:cNvSpPr>
          <p:nvPr>
            <p:ph type="sldNum" sz="quarter" idx="12"/>
          </p:nvPr>
        </p:nvSpPr>
        <p:spPr/>
        <p:txBody>
          <a:bodyPr/>
          <a:lstStyle/>
          <a:p>
            <a:fld id="{949EBC64-41CB-41B8-B6DF-9B1367312BD4}" type="slidenum">
              <a:rPr lang="en-US" smtClean="0"/>
              <a:t>2</a:t>
            </a:fld>
            <a:endParaRPr lang="en-US" dirty="0"/>
          </a:p>
        </p:txBody>
      </p:sp>
      <p:sp>
        <p:nvSpPr>
          <p:cNvPr id="2" name="Content Placeholder 1">
            <a:extLst>
              <a:ext uri="{FF2B5EF4-FFF2-40B4-BE49-F238E27FC236}">
                <a16:creationId xmlns:a16="http://schemas.microsoft.com/office/drawing/2014/main" id="{41D33D2B-EFF8-44E9-94A2-EEF6D87BC4AA}"/>
              </a:ext>
            </a:extLst>
          </p:cNvPr>
          <p:cNvSpPr>
            <a:spLocks noGrp="1"/>
          </p:cNvSpPr>
          <p:nvPr>
            <p:ph idx="1"/>
          </p:nvPr>
        </p:nvSpPr>
        <p:spPr/>
        <p:txBody>
          <a:bodyPr/>
          <a:lstStyle/>
          <a:p>
            <a:r>
              <a:rPr lang="de-DE" altLang="en-US" dirty="0">
                <a:ea typeface="ＭＳ Ｐゴシック" panose="020B0600070205080204" pitchFamily="34" charset="-128"/>
                <a:cs typeface="Lucida Bright" panose="02040602050505020304" pitchFamily="18" charset="0"/>
              </a:rPr>
              <a:t>So far we focused on properties of OLS that hold for any sample</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Properties of OLS that hold for any sample/sample size</a:t>
            </a:r>
          </a:p>
          <a:p>
            <a:pPr lvl="1"/>
            <a:r>
              <a:rPr lang="de-DE" altLang="en-US" dirty="0">
                <a:ea typeface="Arial" panose="020B0604020202020204" pitchFamily="34" charset="0"/>
                <a:cs typeface="Lucida Bright" panose="02040602050505020304" pitchFamily="18" charset="0"/>
              </a:rPr>
              <a:t>Expected values/unbiasedness under MLR.1 – MLR.4</a:t>
            </a:r>
          </a:p>
          <a:p>
            <a:pPr lvl="1"/>
            <a:r>
              <a:rPr lang="de-DE" altLang="en-US" dirty="0">
                <a:ea typeface="Arial" panose="020B0604020202020204" pitchFamily="34" charset="0"/>
                <a:cs typeface="Lucida Bright" panose="02040602050505020304" pitchFamily="18" charset="0"/>
              </a:rPr>
              <a:t>Variance formulas under MLR.1 – MLR.5</a:t>
            </a:r>
          </a:p>
          <a:p>
            <a:pPr lvl="1"/>
            <a:r>
              <a:rPr lang="de-DE" altLang="en-US" dirty="0">
                <a:ea typeface="Arial" panose="020B0604020202020204" pitchFamily="34" charset="0"/>
                <a:cs typeface="Lucida Bright" panose="02040602050505020304" pitchFamily="18" charset="0"/>
              </a:rPr>
              <a:t>Gauss-Markov Theorem under MLR.1 – MLR.5</a:t>
            </a:r>
          </a:p>
          <a:p>
            <a:pPr lvl="1"/>
            <a:r>
              <a:rPr lang="de-DE" altLang="en-US" dirty="0">
                <a:ea typeface="Arial" panose="020B0604020202020204" pitchFamily="34" charset="0"/>
                <a:cs typeface="Lucida Bright" panose="02040602050505020304" pitchFamily="18" charset="0"/>
              </a:rPr>
              <a:t>Exact sampling distributions/tests under MLR.1 – MLR.6</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Properties of OLS that hold in large samples</a:t>
            </a:r>
          </a:p>
          <a:p>
            <a:pPr lvl="1"/>
            <a:r>
              <a:rPr lang="de-DE" altLang="en-US" dirty="0">
                <a:ea typeface="Arial" panose="020B0604020202020204" pitchFamily="34" charset="0"/>
                <a:cs typeface="Lucida Bright" panose="02040602050505020304" pitchFamily="18" charset="0"/>
              </a:rPr>
              <a:t>Consistency under MLR.1 – MLR.4</a:t>
            </a:r>
          </a:p>
          <a:p>
            <a:pPr lvl="1"/>
            <a:r>
              <a:rPr lang="de-DE" altLang="en-US" dirty="0">
                <a:ea typeface="Arial" panose="020B0604020202020204" pitchFamily="34" charset="0"/>
                <a:cs typeface="Lucida Bright" panose="02040602050505020304" pitchFamily="18" charset="0"/>
              </a:rPr>
              <a:t>Asymptotic normality/tests under MLR.1 – MLR.5</a:t>
            </a:r>
          </a:p>
          <a:p>
            <a:pPr lvl="2"/>
            <a:r>
              <a:rPr lang="de-DE" dirty="0"/>
              <a:t>Note that we drop MLR.6</a:t>
            </a:r>
            <a:endParaRPr lang="en-US" dirty="0"/>
          </a:p>
        </p:txBody>
      </p:sp>
      <p:sp>
        <p:nvSpPr>
          <p:cNvPr id="4" name="Title 3">
            <a:extLst>
              <a:ext uri="{FF2B5EF4-FFF2-40B4-BE49-F238E27FC236}">
                <a16:creationId xmlns:a16="http://schemas.microsoft.com/office/drawing/2014/main" id="{C2222C78-4594-40BF-AB9E-83B943C63D74}"/>
              </a:ext>
            </a:extLst>
          </p:cNvPr>
          <p:cNvSpPr>
            <a:spLocks noGrp="1"/>
          </p:cNvSpPr>
          <p:nvPr>
            <p:ph type="title"/>
          </p:nvPr>
        </p:nvSpPr>
        <p:spPr/>
        <p:txBody>
          <a:bodyPr/>
          <a:lstStyle/>
          <a:p>
            <a:r>
              <a:rPr lang="de-DE" altLang="en-US" dirty="0"/>
              <a:t>Multiple Regression Analysis: OLS Asymptotics </a:t>
            </a:r>
            <a:r>
              <a:rPr lang="de-DE" altLang="en-US" sz="1600" dirty="0"/>
              <a:t>(1 of 7)</a:t>
            </a:r>
            <a:endParaRPr lang="en-US" dirty="0"/>
          </a:p>
        </p:txBody>
      </p:sp>
    </p:spTree>
    <p:extLst>
      <p:ext uri="{BB962C8B-B14F-4D97-AF65-F5344CB8AC3E}">
        <p14:creationId xmlns:p14="http://schemas.microsoft.com/office/powerpoint/2010/main" val="128946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855730-307F-446D-8208-0F0F8ABBE44D}"/>
              </a:ext>
            </a:extLst>
          </p:cNvPr>
          <p:cNvSpPr>
            <a:spLocks noGrp="1"/>
          </p:cNvSpPr>
          <p:nvPr>
            <p:ph type="sldNum" sz="quarter" idx="12"/>
          </p:nvPr>
        </p:nvSpPr>
        <p:spPr/>
        <p:txBody>
          <a:bodyPr/>
          <a:lstStyle/>
          <a:p>
            <a:fld id="{949EBC64-41CB-41B8-B6DF-9B1367312BD4}" type="slidenum">
              <a:rPr lang="en-US" smtClean="0"/>
              <a:t>3</a:t>
            </a:fld>
            <a:endParaRPr lang="en-US" dirty="0"/>
          </a:p>
        </p:txBody>
      </p:sp>
      <p:sp>
        <p:nvSpPr>
          <p:cNvPr id="4" name="Content Placeholder 3">
            <a:extLst>
              <a:ext uri="{FF2B5EF4-FFF2-40B4-BE49-F238E27FC236}">
                <a16:creationId xmlns:a16="http://schemas.microsoft.com/office/drawing/2014/main" id="{7313F12F-B94B-40FE-A560-591AC170119A}"/>
              </a:ext>
            </a:extLst>
          </p:cNvPr>
          <p:cNvSpPr>
            <a:spLocks noGrp="1"/>
          </p:cNvSpPr>
          <p:nvPr>
            <p:ph sz="half" idx="2"/>
          </p:nvPr>
        </p:nvSpPr>
        <p:spPr>
          <a:xfrm>
            <a:off x="838200" y="4026009"/>
            <a:ext cx="10515600" cy="2047883"/>
          </a:xfrm>
        </p:spPr>
        <p:txBody>
          <a:bodyPr/>
          <a:lstStyle/>
          <a:p>
            <a:r>
              <a:rPr lang="en-US" dirty="0"/>
              <a:t>Interpretation: </a:t>
            </a:r>
          </a:p>
          <a:p>
            <a:pPr lvl="1"/>
            <a:r>
              <a:rPr lang="de-DE" altLang="en-US" dirty="0">
                <a:ea typeface="Arial" panose="020B0604020202020204" pitchFamily="34" charset="0"/>
                <a:cs typeface="Lucida Bright" panose="02040602050505020304" pitchFamily="18" charset="0"/>
              </a:rPr>
              <a:t>Consistency means that the probability that the estimate is arbitrarily close to the true population value can be made arbitrarily high by increasing the sample size</a:t>
            </a:r>
          </a:p>
          <a:p>
            <a:r>
              <a:rPr lang="de-DE" altLang="en-US" dirty="0">
                <a:ea typeface="ＭＳ Ｐゴシック" panose="020B0600070205080204" pitchFamily="34" charset="-128"/>
                <a:cs typeface="Lucida Bright" panose="02040602050505020304" pitchFamily="18" charset="0"/>
              </a:rPr>
              <a:t>Consistency is a minimum requirement for sensible estimators</a:t>
            </a:r>
            <a:endParaRPr lang="en-US" dirty="0"/>
          </a:p>
        </p:txBody>
      </p:sp>
      <p:pic>
        <p:nvPicPr>
          <p:cNvPr id="7" name="Picture 6" descr="A definition of consistency. An estimator theta sub n is consistent for the population parameter theta if the probability that the absolute difference between theta sub n minus theta is less than epsilon converges to one for some small epsilon greater than zero and as n goes to infinity.">
            <a:extLst>
              <a:ext uri="{FF2B5EF4-FFF2-40B4-BE49-F238E27FC236}">
                <a16:creationId xmlns:a16="http://schemas.microsoft.com/office/drawing/2014/main" id="{BE5AA70D-0C57-4AC1-AC40-E273B5282FFD}"/>
              </a:ext>
            </a:extLst>
          </p:cNvPr>
          <p:cNvPicPr>
            <a:picLocks noChangeAspect="1"/>
          </p:cNvPicPr>
          <p:nvPr/>
        </p:nvPicPr>
        <p:blipFill>
          <a:blip r:embed="rId2"/>
          <a:stretch>
            <a:fillRect/>
          </a:stretch>
        </p:blipFill>
        <p:spPr>
          <a:xfrm>
            <a:off x="1134984" y="1905969"/>
            <a:ext cx="8023529" cy="2160687"/>
          </a:xfrm>
          <a:prstGeom prst="rect">
            <a:avLst/>
          </a:prstGeom>
        </p:spPr>
      </p:pic>
      <p:sp>
        <p:nvSpPr>
          <p:cNvPr id="3" name="Content Placeholder 2">
            <a:extLst>
              <a:ext uri="{FF2B5EF4-FFF2-40B4-BE49-F238E27FC236}">
                <a16:creationId xmlns:a16="http://schemas.microsoft.com/office/drawing/2014/main" id="{0C5F9439-C9A1-4B45-92BA-9468E783DD72}"/>
              </a:ext>
            </a:extLst>
          </p:cNvPr>
          <p:cNvSpPr>
            <a:spLocks noGrp="1"/>
          </p:cNvSpPr>
          <p:nvPr>
            <p:ph sz="half" idx="1"/>
          </p:nvPr>
        </p:nvSpPr>
        <p:spPr>
          <a:xfrm>
            <a:off x="838200" y="1456029"/>
            <a:ext cx="10515600" cy="546942"/>
          </a:xfrm>
        </p:spPr>
        <p:txBody>
          <a:bodyPr/>
          <a:lstStyle/>
          <a:p>
            <a:r>
              <a:rPr lang="de-DE" altLang="en-US" b="1" dirty="0">
                <a:ea typeface="ＭＳ Ｐゴシック" panose="020B0600070205080204" pitchFamily="34" charset="-128"/>
                <a:cs typeface="Lucida Bright" panose="02040602050505020304" pitchFamily="18" charset="0"/>
              </a:rPr>
              <a:t>Consistency</a:t>
            </a:r>
            <a:endParaRPr lang="en-US" b="1" dirty="0"/>
          </a:p>
        </p:txBody>
      </p:sp>
      <p:sp>
        <p:nvSpPr>
          <p:cNvPr id="2" name="Title 1">
            <a:extLst>
              <a:ext uri="{FF2B5EF4-FFF2-40B4-BE49-F238E27FC236}">
                <a16:creationId xmlns:a16="http://schemas.microsoft.com/office/drawing/2014/main" id="{D1CDB304-4A41-4A96-A1FA-A6F67CA94A5F}"/>
              </a:ext>
            </a:extLst>
          </p:cNvPr>
          <p:cNvSpPr>
            <a:spLocks noGrp="1"/>
          </p:cNvSpPr>
          <p:nvPr>
            <p:ph type="title"/>
          </p:nvPr>
        </p:nvSpPr>
        <p:spPr/>
        <p:txBody>
          <a:bodyPr/>
          <a:lstStyle/>
          <a:p>
            <a:r>
              <a:rPr lang="de-DE" altLang="en-US" dirty="0"/>
              <a:t>Multiple Regression Analysis: OLS Asymptotics </a:t>
            </a:r>
            <a:r>
              <a:rPr lang="de-DE" altLang="en-US" sz="1600" dirty="0"/>
              <a:t>(2 of 7)</a:t>
            </a:r>
            <a:endParaRPr lang="en-US" dirty="0"/>
          </a:p>
        </p:txBody>
      </p:sp>
    </p:spTree>
    <p:extLst>
      <p:ext uri="{BB962C8B-B14F-4D97-AF65-F5344CB8AC3E}">
        <p14:creationId xmlns:p14="http://schemas.microsoft.com/office/powerpoint/2010/main" val="173917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FC6AC59-01B0-4FB8-9B9B-09C16603ABEC}"/>
              </a:ext>
            </a:extLst>
          </p:cNvPr>
          <p:cNvSpPr>
            <a:spLocks noGrp="1"/>
          </p:cNvSpPr>
          <p:nvPr>
            <p:ph type="sldNum" sz="quarter" idx="12"/>
          </p:nvPr>
        </p:nvSpPr>
        <p:spPr/>
        <p:txBody>
          <a:bodyPr/>
          <a:lstStyle/>
          <a:p>
            <a:fld id="{949EBC64-41CB-41B8-B6DF-9B1367312BD4}" type="slidenum">
              <a:rPr lang="en-US" smtClean="0"/>
              <a:t>4</a:t>
            </a:fld>
            <a:endParaRPr lang="en-US" dirty="0"/>
          </a:p>
        </p:txBody>
      </p:sp>
      <p:pic>
        <p:nvPicPr>
          <p:cNvPr id="9" name="Picture 8" descr="An expression for MLR.4'. The expected value of u equals zero and the covariance between x sub j and u equals zero. In other words, all explanatory variables must be uncorrelated with the error term. Note that this is a weaker assumption than MLR.4, which assumes that the mean of the error term conditional upon all explanatory variables is equal to zero.">
            <a:extLst>
              <a:ext uri="{FF2B5EF4-FFF2-40B4-BE49-F238E27FC236}">
                <a16:creationId xmlns:a16="http://schemas.microsoft.com/office/drawing/2014/main" id="{DF3F7F8B-F668-4E91-BED8-EDA90E6EE11F}"/>
              </a:ext>
            </a:extLst>
          </p:cNvPr>
          <p:cNvPicPr>
            <a:picLocks noChangeAspect="1"/>
          </p:cNvPicPr>
          <p:nvPr/>
        </p:nvPicPr>
        <p:blipFill>
          <a:blip r:embed="rId2"/>
          <a:stretch>
            <a:fillRect/>
          </a:stretch>
        </p:blipFill>
        <p:spPr>
          <a:xfrm>
            <a:off x="1108892" y="5055399"/>
            <a:ext cx="8168193" cy="1021887"/>
          </a:xfrm>
          <a:prstGeom prst="rect">
            <a:avLst/>
          </a:prstGeom>
        </p:spPr>
      </p:pic>
      <p:sp>
        <p:nvSpPr>
          <p:cNvPr id="5" name="Content Placeholder 4">
            <a:extLst>
              <a:ext uri="{FF2B5EF4-FFF2-40B4-BE49-F238E27FC236}">
                <a16:creationId xmlns:a16="http://schemas.microsoft.com/office/drawing/2014/main" id="{6FCFF8C4-B07B-452B-808F-CD4130B09890}"/>
              </a:ext>
            </a:extLst>
          </p:cNvPr>
          <p:cNvSpPr>
            <a:spLocks noGrp="1"/>
          </p:cNvSpPr>
          <p:nvPr>
            <p:ph sz="quarter" idx="13"/>
          </p:nvPr>
        </p:nvSpPr>
        <p:spPr>
          <a:xfrm>
            <a:off x="838200" y="4493942"/>
            <a:ext cx="10515600" cy="561457"/>
          </a:xfrm>
        </p:spPr>
        <p:txBody>
          <a:bodyPr/>
          <a:lstStyle/>
          <a:p>
            <a:r>
              <a:rPr lang="de-DE" altLang="en-US" b="1" dirty="0">
                <a:ea typeface="ＭＳ Ｐゴシック" panose="020B0600070205080204" pitchFamily="34" charset="-128"/>
                <a:cs typeface="Lucida Bright" panose="02040602050505020304" pitchFamily="18" charset="0"/>
              </a:rPr>
              <a:t>Assumption MLR.4‘</a:t>
            </a:r>
            <a:endParaRPr lang="en-US" b="1" dirty="0"/>
          </a:p>
        </p:txBody>
      </p:sp>
      <p:pic>
        <p:nvPicPr>
          <p:cNvPr id="8" name="Picture 7" descr="An equation in which the plim of beta hat sub one equals beta sub one plus the covariance of x sub one and u divided by the variance of x sub one. Thus, the slope estimate is consistent if the explanatory variable x sub one is exogenous, i.e. uncorrelated with the error term.">
            <a:extLst>
              <a:ext uri="{FF2B5EF4-FFF2-40B4-BE49-F238E27FC236}">
                <a16:creationId xmlns:a16="http://schemas.microsoft.com/office/drawing/2014/main" id="{D847B961-FE2C-4F63-B9CF-0199F394E5AF}"/>
              </a:ext>
            </a:extLst>
          </p:cNvPr>
          <p:cNvPicPr>
            <a:picLocks noChangeAspect="1"/>
          </p:cNvPicPr>
          <p:nvPr/>
        </p:nvPicPr>
        <p:blipFill>
          <a:blip r:embed="rId3"/>
          <a:stretch>
            <a:fillRect/>
          </a:stretch>
        </p:blipFill>
        <p:spPr>
          <a:xfrm>
            <a:off x="1108892" y="3312691"/>
            <a:ext cx="8168192" cy="1270454"/>
          </a:xfrm>
          <a:prstGeom prst="rect">
            <a:avLst/>
          </a:prstGeom>
        </p:spPr>
      </p:pic>
      <p:sp>
        <p:nvSpPr>
          <p:cNvPr id="4" name="Content Placeholder 3">
            <a:extLst>
              <a:ext uri="{FF2B5EF4-FFF2-40B4-BE49-F238E27FC236}">
                <a16:creationId xmlns:a16="http://schemas.microsoft.com/office/drawing/2014/main" id="{400DC241-B4C0-46BE-A310-8506DFA715D9}"/>
              </a:ext>
            </a:extLst>
          </p:cNvPr>
          <p:cNvSpPr>
            <a:spLocks noGrp="1"/>
          </p:cNvSpPr>
          <p:nvPr>
            <p:ph sz="half" idx="2"/>
          </p:nvPr>
        </p:nvSpPr>
        <p:spPr>
          <a:xfrm>
            <a:off x="838200" y="2647157"/>
            <a:ext cx="10515600" cy="561457"/>
          </a:xfrm>
        </p:spPr>
        <p:txBody>
          <a:bodyPr/>
          <a:lstStyle/>
          <a:p>
            <a:r>
              <a:rPr lang="de-DE" altLang="en-US" dirty="0">
                <a:ea typeface="ＭＳ Ｐゴシック" panose="020B0600070205080204" pitchFamily="34" charset="-128"/>
                <a:cs typeface="Lucida Bright" panose="02040602050505020304" pitchFamily="18" charset="0"/>
              </a:rPr>
              <a:t>Special case of simple regression model</a:t>
            </a:r>
            <a:endParaRPr lang="en-US" dirty="0"/>
          </a:p>
        </p:txBody>
      </p:sp>
      <p:pic>
        <p:nvPicPr>
          <p:cNvPr id="7" name="Picture 6" descr="An expression for Theorem 5.1. If MLR.1 through MLR.4 hold, then the probability limit (plim) of beta hat sub j equals beta sub j, where j is indexed from 0 to k.">
            <a:extLst>
              <a:ext uri="{FF2B5EF4-FFF2-40B4-BE49-F238E27FC236}">
                <a16:creationId xmlns:a16="http://schemas.microsoft.com/office/drawing/2014/main" id="{ACE39E1C-0877-462C-A882-A9A1238BDBCA}"/>
              </a:ext>
            </a:extLst>
          </p:cNvPr>
          <p:cNvPicPr>
            <a:picLocks noChangeAspect="1"/>
          </p:cNvPicPr>
          <p:nvPr/>
        </p:nvPicPr>
        <p:blipFill>
          <a:blip r:embed="rId4"/>
          <a:stretch>
            <a:fillRect/>
          </a:stretch>
        </p:blipFill>
        <p:spPr>
          <a:xfrm>
            <a:off x="1108892" y="2017486"/>
            <a:ext cx="7581300" cy="359041"/>
          </a:xfrm>
          <a:prstGeom prst="rect">
            <a:avLst/>
          </a:prstGeom>
        </p:spPr>
      </p:pic>
      <p:sp>
        <p:nvSpPr>
          <p:cNvPr id="3" name="Content Placeholder 2">
            <a:extLst>
              <a:ext uri="{FF2B5EF4-FFF2-40B4-BE49-F238E27FC236}">
                <a16:creationId xmlns:a16="http://schemas.microsoft.com/office/drawing/2014/main" id="{3AC26543-5300-488B-BA1B-A62D60803DD3}"/>
              </a:ext>
            </a:extLst>
          </p:cNvPr>
          <p:cNvSpPr>
            <a:spLocks noGrp="1"/>
          </p:cNvSpPr>
          <p:nvPr>
            <p:ph sz="half" idx="1"/>
          </p:nvPr>
        </p:nvSpPr>
        <p:spPr>
          <a:xfrm>
            <a:off x="838200" y="1456029"/>
            <a:ext cx="10515600" cy="561457"/>
          </a:xfrm>
        </p:spPr>
        <p:txBody>
          <a:bodyPr/>
          <a:lstStyle/>
          <a:p>
            <a:r>
              <a:rPr lang="de-DE" altLang="en-US" b="1" dirty="0">
                <a:ea typeface="ＭＳ Ｐゴシック" panose="020B0600070205080204" pitchFamily="34" charset="-128"/>
                <a:cs typeface="Lucida Bright" panose="02040602050505020304" pitchFamily="18" charset="0"/>
              </a:rPr>
              <a:t>Theorem 5.1 (Consistency of OLS)</a:t>
            </a:r>
            <a:endParaRPr lang="en-US" b="1" dirty="0"/>
          </a:p>
        </p:txBody>
      </p:sp>
      <p:sp>
        <p:nvSpPr>
          <p:cNvPr id="2" name="Title 1">
            <a:extLst>
              <a:ext uri="{FF2B5EF4-FFF2-40B4-BE49-F238E27FC236}">
                <a16:creationId xmlns:a16="http://schemas.microsoft.com/office/drawing/2014/main" id="{754FA9C4-D344-482B-BF57-CDB76CEE7F96}"/>
              </a:ext>
            </a:extLst>
          </p:cNvPr>
          <p:cNvSpPr>
            <a:spLocks noGrp="1"/>
          </p:cNvSpPr>
          <p:nvPr>
            <p:ph type="title"/>
          </p:nvPr>
        </p:nvSpPr>
        <p:spPr/>
        <p:txBody>
          <a:bodyPr/>
          <a:lstStyle/>
          <a:p>
            <a:r>
              <a:rPr lang="de-DE" altLang="en-US" dirty="0"/>
              <a:t>Multiple Regression Analysis: OLS Asymptotics </a:t>
            </a:r>
            <a:r>
              <a:rPr lang="de-DE" altLang="en-US" sz="1600" dirty="0"/>
              <a:t>(3 of 7)</a:t>
            </a:r>
            <a:endParaRPr lang="en-US" dirty="0"/>
          </a:p>
        </p:txBody>
      </p:sp>
    </p:spTree>
    <p:extLst>
      <p:ext uri="{BB962C8B-B14F-4D97-AF65-F5344CB8AC3E}">
        <p14:creationId xmlns:p14="http://schemas.microsoft.com/office/powerpoint/2010/main" val="9593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0105D4-DB5D-4908-838E-F43F53361F36}"/>
              </a:ext>
            </a:extLst>
          </p:cNvPr>
          <p:cNvSpPr>
            <a:spLocks noGrp="1"/>
          </p:cNvSpPr>
          <p:nvPr>
            <p:ph type="sldNum" sz="quarter" idx="12"/>
          </p:nvPr>
        </p:nvSpPr>
        <p:spPr/>
        <p:txBody>
          <a:bodyPr/>
          <a:lstStyle/>
          <a:p>
            <a:fld id="{949EBC64-41CB-41B8-B6DF-9B1367312BD4}" type="slidenum">
              <a:rPr lang="en-US" smtClean="0"/>
              <a:t>5</a:t>
            </a:fld>
            <a:endParaRPr lang="en-US" dirty="0"/>
          </a:p>
        </p:txBody>
      </p:sp>
      <p:pic>
        <p:nvPicPr>
          <p:cNvPr id="7" name="Picture 6" descr="An expression for the probability limit of beta tilde sub one, the estimated coefficient from the mis-specified mode. plim beta tilde sub one equals beta sub one plus the covariance between x sub one and u divided by the variance of x sub one. This is equal to beta sub one plus beta sub two times the covariance between x sub one and x sub two divided by the variance of x sub one. This further simplifies to beta sub one plus beta sub two times delta sub one, where delta sub one is the OLS coefficient from a regression of x sub two on x sub one. There will be no omitted variable bias if the omitted variable x sub two is either irrelevant (beta sub two equals zero) or uncorrelated with the included variable (delta sub one equals zero).">
            <a:extLst>
              <a:ext uri="{FF2B5EF4-FFF2-40B4-BE49-F238E27FC236}">
                <a16:creationId xmlns:a16="http://schemas.microsoft.com/office/drawing/2014/main" id="{A997C98F-3325-4626-B006-A49B1045E3FB}"/>
              </a:ext>
            </a:extLst>
          </p:cNvPr>
          <p:cNvPicPr>
            <a:picLocks noChangeAspect="1"/>
          </p:cNvPicPr>
          <p:nvPr/>
        </p:nvPicPr>
        <p:blipFill>
          <a:blip r:embed="rId2"/>
          <a:stretch>
            <a:fillRect/>
          </a:stretch>
        </p:blipFill>
        <p:spPr>
          <a:xfrm>
            <a:off x="1113988" y="4290791"/>
            <a:ext cx="7782815" cy="1825238"/>
          </a:xfrm>
          <a:prstGeom prst="rect">
            <a:avLst/>
          </a:prstGeom>
        </p:spPr>
      </p:pic>
      <p:pic>
        <p:nvPicPr>
          <p:cNvPr id="6" name="Picture 5" descr="An equation for the mis-specified model in which y equals beta sub zero plus beta sub one times x sub one plus u. The error term u is equal to beta sub two times x sub two plus v. The error term u contains the omitted variable x sub two.">
            <a:extLst>
              <a:ext uri="{FF2B5EF4-FFF2-40B4-BE49-F238E27FC236}">
                <a16:creationId xmlns:a16="http://schemas.microsoft.com/office/drawing/2014/main" id="{EAFEF38D-8912-4FBF-A8AA-5CB653CA45DC}"/>
              </a:ext>
            </a:extLst>
          </p:cNvPr>
          <p:cNvPicPr>
            <a:picLocks noChangeAspect="1"/>
          </p:cNvPicPr>
          <p:nvPr/>
        </p:nvPicPr>
        <p:blipFill>
          <a:blip r:embed="rId3"/>
          <a:stretch>
            <a:fillRect/>
          </a:stretch>
        </p:blipFill>
        <p:spPr>
          <a:xfrm>
            <a:off x="1113988" y="3266568"/>
            <a:ext cx="9002073" cy="708192"/>
          </a:xfrm>
          <a:prstGeom prst="rect">
            <a:avLst/>
          </a:prstGeom>
        </p:spPr>
      </p:pic>
      <p:pic>
        <p:nvPicPr>
          <p:cNvPr id="5" name="Picture 4" descr="An equation for the true model in which y equals beta sub zero plus beta sub one times x sub one plus beta sub two times x sub two pus v">
            <a:extLst>
              <a:ext uri="{FF2B5EF4-FFF2-40B4-BE49-F238E27FC236}">
                <a16:creationId xmlns:a16="http://schemas.microsoft.com/office/drawing/2014/main" id="{93D27474-2001-417A-814A-8D70C4E713E2}"/>
              </a:ext>
            </a:extLst>
          </p:cNvPr>
          <p:cNvPicPr>
            <a:picLocks noChangeAspect="1"/>
          </p:cNvPicPr>
          <p:nvPr/>
        </p:nvPicPr>
        <p:blipFill>
          <a:blip r:embed="rId4"/>
          <a:stretch>
            <a:fillRect/>
          </a:stretch>
        </p:blipFill>
        <p:spPr>
          <a:xfrm>
            <a:off x="1113988" y="2528363"/>
            <a:ext cx="5775049" cy="452659"/>
          </a:xfrm>
          <a:prstGeom prst="rect">
            <a:avLst/>
          </a:prstGeom>
        </p:spPr>
      </p:pic>
      <p:sp>
        <p:nvSpPr>
          <p:cNvPr id="2" name="Content Placeholder 1">
            <a:extLst>
              <a:ext uri="{FF2B5EF4-FFF2-40B4-BE49-F238E27FC236}">
                <a16:creationId xmlns:a16="http://schemas.microsoft.com/office/drawing/2014/main" id="{2A775D05-03EB-4A17-B1A6-471250F6DB42}"/>
              </a:ext>
            </a:extLst>
          </p:cNvPr>
          <p:cNvSpPr>
            <a:spLocks noGrp="1"/>
          </p:cNvSpPr>
          <p:nvPr>
            <p:ph idx="1"/>
          </p:nvPr>
        </p:nvSpPr>
        <p:spPr>
          <a:xfrm>
            <a:off x="838200" y="1463040"/>
            <a:ext cx="10515600" cy="946331"/>
          </a:xfrm>
        </p:spPr>
        <p:txBody>
          <a:bodyPr/>
          <a:lstStyle/>
          <a:p>
            <a:r>
              <a:rPr lang="de-DE" altLang="en-US" dirty="0">
                <a:ea typeface="ＭＳ Ｐゴシック" panose="020B0600070205080204" pitchFamily="34" charset="-128"/>
                <a:cs typeface="Lucida Bright" panose="02040602050505020304" pitchFamily="18" charset="0"/>
              </a:rPr>
              <a:t>For consistency of OLS, only the weaker MLR.4 is needed</a:t>
            </a:r>
          </a:p>
          <a:p>
            <a:r>
              <a:rPr lang="de-DE" altLang="en-US" dirty="0">
                <a:ea typeface="ＭＳ Ｐゴシック" panose="020B0600070205080204" pitchFamily="34" charset="-128"/>
                <a:cs typeface="Lucida Bright" panose="02040602050505020304" pitchFamily="18" charset="0"/>
              </a:rPr>
              <a:t>Asymptotic analog of omitted variable bias</a:t>
            </a:r>
            <a:endParaRPr lang="en-US" dirty="0"/>
          </a:p>
        </p:txBody>
      </p:sp>
      <p:sp>
        <p:nvSpPr>
          <p:cNvPr id="4" name="Title 3">
            <a:extLst>
              <a:ext uri="{FF2B5EF4-FFF2-40B4-BE49-F238E27FC236}">
                <a16:creationId xmlns:a16="http://schemas.microsoft.com/office/drawing/2014/main" id="{FB73EC28-1331-4D80-9CA0-5610E88DF7D0}"/>
              </a:ext>
            </a:extLst>
          </p:cNvPr>
          <p:cNvSpPr>
            <a:spLocks noGrp="1"/>
          </p:cNvSpPr>
          <p:nvPr>
            <p:ph type="title"/>
          </p:nvPr>
        </p:nvSpPr>
        <p:spPr/>
        <p:txBody>
          <a:bodyPr/>
          <a:lstStyle/>
          <a:p>
            <a:r>
              <a:rPr lang="de-DE" altLang="en-US" dirty="0"/>
              <a:t>Multiple Regression Analysis: OLS Asymptotics </a:t>
            </a:r>
            <a:r>
              <a:rPr lang="de-DE" altLang="en-US" sz="1600" dirty="0"/>
              <a:t>(4 of 7)</a:t>
            </a:r>
            <a:endParaRPr lang="en-US" dirty="0"/>
          </a:p>
        </p:txBody>
      </p:sp>
    </p:spTree>
    <p:extLst>
      <p:ext uri="{BB962C8B-B14F-4D97-AF65-F5344CB8AC3E}">
        <p14:creationId xmlns:p14="http://schemas.microsoft.com/office/powerpoint/2010/main" val="357083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0105D4-DB5D-4908-838E-F43F53361F36}"/>
              </a:ext>
            </a:extLst>
          </p:cNvPr>
          <p:cNvSpPr>
            <a:spLocks noGrp="1"/>
          </p:cNvSpPr>
          <p:nvPr>
            <p:ph type="sldNum" sz="quarter" idx="12"/>
          </p:nvPr>
        </p:nvSpPr>
        <p:spPr/>
        <p:txBody>
          <a:bodyPr/>
          <a:lstStyle/>
          <a:p>
            <a:fld id="{949EBC64-41CB-41B8-B6DF-9B1367312BD4}" type="slidenum">
              <a:rPr lang="en-US" smtClean="0"/>
              <a:t>6</a:t>
            </a:fld>
            <a:endParaRPr lang="en-US" dirty="0"/>
          </a:p>
        </p:txBody>
      </p:sp>
      <p:pic>
        <p:nvPicPr>
          <p:cNvPr id="8" name="Picture 7" descr="An expression for the asymptotic distribution of the OLS estimator beta hat sub j. beta hat sub j minus beta sub j divided by se of beta hat sub j is asymptotically distributed as a standard normal with mean zero and variance of one. In addition, the plim of sigma hat squared is sigma squared.">
            <a:extLst>
              <a:ext uri="{FF2B5EF4-FFF2-40B4-BE49-F238E27FC236}">
                <a16:creationId xmlns:a16="http://schemas.microsoft.com/office/drawing/2014/main" id="{5592D386-8AD1-48B7-AEC3-F769A52F8D6F}"/>
              </a:ext>
            </a:extLst>
          </p:cNvPr>
          <p:cNvPicPr>
            <a:picLocks noChangeAspect="1"/>
          </p:cNvPicPr>
          <p:nvPr/>
        </p:nvPicPr>
        <p:blipFill>
          <a:blip r:embed="rId2"/>
          <a:stretch>
            <a:fillRect/>
          </a:stretch>
        </p:blipFill>
        <p:spPr>
          <a:xfrm>
            <a:off x="1030338" y="4493715"/>
            <a:ext cx="9328218" cy="1094287"/>
          </a:xfrm>
          <a:prstGeom prst="rect">
            <a:avLst/>
          </a:prstGeom>
        </p:spPr>
      </p:pic>
      <p:sp>
        <p:nvSpPr>
          <p:cNvPr id="2" name="Content Placeholder 1">
            <a:extLst>
              <a:ext uri="{FF2B5EF4-FFF2-40B4-BE49-F238E27FC236}">
                <a16:creationId xmlns:a16="http://schemas.microsoft.com/office/drawing/2014/main" id="{2A775D05-03EB-4A17-B1A6-471250F6DB42}"/>
              </a:ext>
            </a:extLst>
          </p:cNvPr>
          <p:cNvSpPr>
            <a:spLocks noGrp="1"/>
          </p:cNvSpPr>
          <p:nvPr>
            <p:ph idx="1"/>
          </p:nvPr>
        </p:nvSpPr>
        <p:spPr>
          <a:xfrm>
            <a:off x="838200" y="1463039"/>
            <a:ext cx="10515600" cy="3036390"/>
          </a:xfrm>
        </p:spPr>
        <p:txBody>
          <a:bodyPr/>
          <a:lstStyle/>
          <a:p>
            <a:r>
              <a:rPr lang="de-DE" altLang="en-US" b="1" dirty="0">
                <a:ea typeface="ＭＳ Ｐゴシック" panose="020B0600070205080204" pitchFamily="34" charset="-128"/>
                <a:cs typeface="Lucida Bright" panose="02040602050505020304" pitchFamily="18" charset="0"/>
              </a:rPr>
              <a:t>Asymptotic normality and large sample inference</a:t>
            </a:r>
          </a:p>
          <a:p>
            <a:pPr lvl="1"/>
            <a:r>
              <a:rPr lang="de-DE" altLang="en-US" dirty="0">
                <a:ea typeface="Arial" panose="020B0604020202020204" pitchFamily="34" charset="0"/>
                <a:cs typeface="Lucida Bright" panose="02040602050505020304" pitchFamily="18" charset="0"/>
              </a:rPr>
              <a:t>In practice, the normality assumption MLR.6 is often questionable</a:t>
            </a:r>
          </a:p>
          <a:p>
            <a:pPr lvl="1"/>
            <a:r>
              <a:rPr lang="de-DE" altLang="en-US" dirty="0">
                <a:ea typeface="Arial" panose="020B0604020202020204" pitchFamily="34" charset="0"/>
                <a:cs typeface="Lucida Bright" panose="02040602050505020304" pitchFamily="18" charset="0"/>
              </a:rPr>
              <a:t>If MLR.6 does not hold, the results of t- or F-tests may be wrong</a:t>
            </a:r>
          </a:p>
          <a:p>
            <a:pPr lvl="1"/>
            <a:r>
              <a:rPr lang="de-DE" altLang="en-US" dirty="0">
                <a:ea typeface="Arial" panose="020B0604020202020204" pitchFamily="34" charset="0"/>
                <a:cs typeface="Lucida Bright" panose="02040602050505020304" pitchFamily="18" charset="0"/>
              </a:rPr>
              <a:t>Fortunately, F- and t-tests still work if the sample size is large enough</a:t>
            </a:r>
          </a:p>
          <a:p>
            <a:pPr lvl="1"/>
            <a:r>
              <a:rPr lang="de-DE" altLang="en-US" dirty="0">
                <a:ea typeface="Arial" panose="020B0604020202020204" pitchFamily="34" charset="0"/>
                <a:cs typeface="Lucida Bright" panose="02040602050505020304" pitchFamily="18" charset="0"/>
              </a:rPr>
              <a:t>Also, OLS estimates are normal in large samples even without MLR.6</a:t>
            </a:r>
          </a:p>
          <a:p>
            <a:pPr lvl="1"/>
            <a:endParaRPr lang="de-DE" altLang="en-US" dirty="0">
              <a:ea typeface="Arial" panose="020B0604020202020204" pitchFamily="34" charset="0"/>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Theorem 5.2 (Asymptotic normality of OLS)</a:t>
            </a:r>
          </a:p>
          <a:p>
            <a:pPr lvl="1"/>
            <a:r>
              <a:rPr lang="de-DE" dirty="0">
                <a:ea typeface="ＭＳ Ｐゴシック" panose="020B0600070205080204" pitchFamily="34" charset="-128"/>
              </a:rPr>
              <a:t>Under assumptions MLR.1 – MLR.5:</a:t>
            </a:r>
            <a:endParaRPr lang="en-US" dirty="0"/>
          </a:p>
        </p:txBody>
      </p:sp>
      <p:sp>
        <p:nvSpPr>
          <p:cNvPr id="4" name="Title 3">
            <a:extLst>
              <a:ext uri="{FF2B5EF4-FFF2-40B4-BE49-F238E27FC236}">
                <a16:creationId xmlns:a16="http://schemas.microsoft.com/office/drawing/2014/main" id="{FB73EC28-1331-4D80-9CA0-5610E88DF7D0}"/>
              </a:ext>
            </a:extLst>
          </p:cNvPr>
          <p:cNvSpPr>
            <a:spLocks noGrp="1"/>
          </p:cNvSpPr>
          <p:nvPr>
            <p:ph type="title"/>
          </p:nvPr>
        </p:nvSpPr>
        <p:spPr/>
        <p:txBody>
          <a:bodyPr/>
          <a:lstStyle/>
          <a:p>
            <a:r>
              <a:rPr lang="de-DE" altLang="en-US" dirty="0"/>
              <a:t>Multiple Regression Analysis: OLS Asymptotics </a:t>
            </a:r>
            <a:r>
              <a:rPr lang="de-DE" altLang="en-US" sz="1600" dirty="0"/>
              <a:t>(5 of 7)</a:t>
            </a:r>
            <a:endParaRPr lang="en-US" dirty="0"/>
          </a:p>
        </p:txBody>
      </p:sp>
    </p:spTree>
    <p:extLst>
      <p:ext uri="{BB962C8B-B14F-4D97-AF65-F5344CB8AC3E}">
        <p14:creationId xmlns:p14="http://schemas.microsoft.com/office/powerpoint/2010/main" val="106316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0105D4-DB5D-4908-838E-F43F53361F36}"/>
              </a:ext>
            </a:extLst>
          </p:cNvPr>
          <p:cNvSpPr>
            <a:spLocks noGrp="1"/>
          </p:cNvSpPr>
          <p:nvPr>
            <p:ph type="sldNum" sz="quarter" idx="12"/>
          </p:nvPr>
        </p:nvSpPr>
        <p:spPr/>
        <p:txBody>
          <a:bodyPr/>
          <a:lstStyle/>
          <a:p>
            <a:fld id="{949EBC64-41CB-41B8-B6DF-9B1367312BD4}" type="slidenum">
              <a:rPr lang="en-US" smtClean="0"/>
              <a:t>7</a:t>
            </a:fld>
            <a:endParaRPr lang="en-US" dirty="0"/>
          </a:p>
        </p:txBody>
      </p:sp>
      <p:pic>
        <p:nvPicPr>
          <p:cNvPr id="5" name="Picture 4" descr="An expression for the asymptotic variance of beta hat sub j. Var of beta hat sub j equals sigma hat squared divided by SST sub j times one minus R squared sub j. Sigma hat sub j converges to siga squared, SST sub j converges to n times the variance of x sub j, and R squared sub j converges to a fixed number.">
            <a:extLst>
              <a:ext uri="{FF2B5EF4-FFF2-40B4-BE49-F238E27FC236}">
                <a16:creationId xmlns:a16="http://schemas.microsoft.com/office/drawing/2014/main" id="{1398F421-7492-4E92-865F-2FA6F970A633}"/>
              </a:ext>
            </a:extLst>
          </p:cNvPr>
          <p:cNvPicPr>
            <a:picLocks noChangeAspect="1"/>
          </p:cNvPicPr>
          <p:nvPr/>
        </p:nvPicPr>
        <p:blipFill>
          <a:blip r:embed="rId2"/>
          <a:stretch>
            <a:fillRect/>
          </a:stretch>
        </p:blipFill>
        <p:spPr>
          <a:xfrm>
            <a:off x="2006061" y="4151086"/>
            <a:ext cx="6864446" cy="1597064"/>
          </a:xfrm>
          <a:prstGeom prst="rect">
            <a:avLst/>
          </a:prstGeom>
        </p:spPr>
      </p:pic>
      <p:sp>
        <p:nvSpPr>
          <p:cNvPr id="2" name="Content Placeholder 1">
            <a:extLst>
              <a:ext uri="{FF2B5EF4-FFF2-40B4-BE49-F238E27FC236}">
                <a16:creationId xmlns:a16="http://schemas.microsoft.com/office/drawing/2014/main" id="{2A775D05-03EB-4A17-B1A6-471250F6DB42}"/>
              </a:ext>
            </a:extLst>
          </p:cNvPr>
          <p:cNvSpPr>
            <a:spLocks noGrp="1"/>
          </p:cNvSpPr>
          <p:nvPr>
            <p:ph idx="1"/>
          </p:nvPr>
        </p:nvSpPr>
        <p:spPr>
          <a:xfrm>
            <a:off x="838200" y="1463039"/>
            <a:ext cx="10515600" cy="2688047"/>
          </a:xfrm>
        </p:spPr>
        <p:txBody>
          <a:bodyPr/>
          <a:lstStyle/>
          <a:p>
            <a:r>
              <a:rPr lang="de-DE" altLang="en-US" b="1" dirty="0">
                <a:ea typeface="ＭＳ Ｐゴシック" panose="020B0600070205080204" pitchFamily="34" charset="-128"/>
                <a:cs typeface="Lucida Bright" panose="02040602050505020304" pitchFamily="18" charset="0"/>
              </a:rPr>
              <a:t>Practical consequences</a:t>
            </a:r>
          </a:p>
          <a:p>
            <a:pPr lvl="1"/>
            <a:r>
              <a:rPr lang="de-DE" altLang="en-US" dirty="0">
                <a:ea typeface="Arial" panose="020B0604020202020204" pitchFamily="34" charset="0"/>
                <a:cs typeface="Lucida Bright" panose="02040602050505020304" pitchFamily="18" charset="0"/>
              </a:rPr>
              <a:t>In large samples, the t-distribution is close to the Normal (0,1) distribution</a:t>
            </a:r>
          </a:p>
          <a:p>
            <a:pPr lvl="1"/>
            <a:r>
              <a:rPr lang="de-DE" altLang="en-US" dirty="0">
                <a:ea typeface="Arial" panose="020B0604020202020204" pitchFamily="34" charset="0"/>
                <a:cs typeface="Lucida Bright" panose="02040602050505020304" pitchFamily="18" charset="0"/>
              </a:rPr>
              <a:t>As a consequence, t-tests are valid in large samples without MLR.6</a:t>
            </a:r>
          </a:p>
          <a:p>
            <a:pPr lvl="1"/>
            <a:r>
              <a:rPr lang="de-DE" altLang="en-US" dirty="0">
                <a:ea typeface="Arial" panose="020B0604020202020204" pitchFamily="34" charset="0"/>
                <a:cs typeface="Lucida Bright" panose="02040602050505020304" pitchFamily="18" charset="0"/>
              </a:rPr>
              <a:t>The same is true for confidence intervals and F-tests</a:t>
            </a:r>
          </a:p>
          <a:p>
            <a:pPr lvl="1"/>
            <a:r>
              <a:rPr lang="de-DE" altLang="en-US" dirty="0">
                <a:ea typeface="Arial" panose="020B0604020202020204" pitchFamily="34" charset="0"/>
                <a:cs typeface="Lucida Bright" panose="02040602050505020304" pitchFamily="18" charset="0"/>
              </a:rPr>
              <a:t>Important: MLR.1 – MLR.5 are still necessary, esp. homoskedasticity</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Asymptotic analysis of the OLS sampling errors</a:t>
            </a:r>
          </a:p>
        </p:txBody>
      </p:sp>
      <p:sp>
        <p:nvSpPr>
          <p:cNvPr id="4" name="Title 3">
            <a:extLst>
              <a:ext uri="{FF2B5EF4-FFF2-40B4-BE49-F238E27FC236}">
                <a16:creationId xmlns:a16="http://schemas.microsoft.com/office/drawing/2014/main" id="{FB73EC28-1331-4D80-9CA0-5610E88DF7D0}"/>
              </a:ext>
            </a:extLst>
          </p:cNvPr>
          <p:cNvSpPr>
            <a:spLocks noGrp="1"/>
          </p:cNvSpPr>
          <p:nvPr>
            <p:ph type="title"/>
          </p:nvPr>
        </p:nvSpPr>
        <p:spPr/>
        <p:txBody>
          <a:bodyPr/>
          <a:lstStyle/>
          <a:p>
            <a:r>
              <a:rPr lang="de-DE" altLang="en-US" dirty="0"/>
              <a:t>Multiple Regression Analysis: OLS Asymptotics </a:t>
            </a:r>
            <a:r>
              <a:rPr lang="de-DE" altLang="en-US" sz="1600" dirty="0"/>
              <a:t>(6 of 7)</a:t>
            </a:r>
            <a:endParaRPr lang="en-US" dirty="0"/>
          </a:p>
        </p:txBody>
      </p:sp>
    </p:spTree>
    <p:extLst>
      <p:ext uri="{BB962C8B-B14F-4D97-AF65-F5344CB8AC3E}">
        <p14:creationId xmlns:p14="http://schemas.microsoft.com/office/powerpoint/2010/main" val="47481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AF5CD-1E8A-4C1B-8305-395F5B627635}"/>
              </a:ext>
            </a:extLst>
          </p:cNvPr>
          <p:cNvSpPr>
            <a:spLocks noGrp="1"/>
          </p:cNvSpPr>
          <p:nvPr>
            <p:ph type="sldNum" sz="quarter" idx="12"/>
          </p:nvPr>
        </p:nvSpPr>
        <p:spPr/>
        <p:txBody>
          <a:bodyPr/>
          <a:lstStyle/>
          <a:p>
            <a:fld id="{949EBC64-41CB-41B8-B6DF-9B1367312BD4}" type="slidenum">
              <a:rPr lang="en-US" smtClean="0"/>
              <a:t>8</a:t>
            </a:fld>
            <a:endParaRPr lang="en-US" dirty="0"/>
          </a:p>
        </p:txBody>
      </p:sp>
      <p:pic>
        <p:nvPicPr>
          <p:cNvPr id="8" name="Picture 7" descr="A comparison of the standard errors from the same regression using different sample sizes. When using the full sample of 1,388 observations the se of beta hat sub cigs equals .0086. When using only the first 694 observations, the se of beta hat sub cigs equals .0013. Thus, the standard error is smaller when we use more observations The ratio of standard errors is approximately equal to the square root of 694 over 1,388, the inverse of the observations used to compute each standard error.">
            <a:extLst>
              <a:ext uri="{FF2B5EF4-FFF2-40B4-BE49-F238E27FC236}">
                <a16:creationId xmlns:a16="http://schemas.microsoft.com/office/drawing/2014/main" id="{08242678-60E7-4CF8-B06E-3622EDCA4126}"/>
              </a:ext>
            </a:extLst>
          </p:cNvPr>
          <p:cNvPicPr>
            <a:picLocks noChangeAspect="1"/>
          </p:cNvPicPr>
          <p:nvPr/>
        </p:nvPicPr>
        <p:blipFill>
          <a:blip r:embed="rId2"/>
          <a:stretch>
            <a:fillRect/>
          </a:stretch>
        </p:blipFill>
        <p:spPr>
          <a:xfrm>
            <a:off x="1218314" y="4267706"/>
            <a:ext cx="7829984" cy="1508976"/>
          </a:xfrm>
          <a:prstGeom prst="rect">
            <a:avLst/>
          </a:prstGeom>
        </p:spPr>
      </p:pic>
      <p:sp>
        <p:nvSpPr>
          <p:cNvPr id="4" name="Content Placeholder 3">
            <a:extLst>
              <a:ext uri="{FF2B5EF4-FFF2-40B4-BE49-F238E27FC236}">
                <a16:creationId xmlns:a16="http://schemas.microsoft.com/office/drawing/2014/main" id="{5BCC7EEB-22C0-4EC3-863A-D2988818CDE0}"/>
              </a:ext>
            </a:extLst>
          </p:cNvPr>
          <p:cNvSpPr>
            <a:spLocks noGrp="1"/>
          </p:cNvSpPr>
          <p:nvPr>
            <p:ph sz="half" idx="2"/>
          </p:nvPr>
        </p:nvSpPr>
        <p:spPr>
          <a:xfrm>
            <a:off x="838200" y="3271270"/>
            <a:ext cx="10515600" cy="906168"/>
          </a:xfrm>
        </p:spPr>
        <p:txBody>
          <a:bodyPr/>
          <a:lstStyle/>
          <a:p>
            <a:r>
              <a:rPr lang="de-DE" altLang="en-US" dirty="0">
                <a:ea typeface="ＭＳ Ｐゴシック" panose="020B0600070205080204" pitchFamily="34" charset="-128"/>
                <a:cs typeface="Lucida Bright" panose="02040602050505020304" pitchFamily="18" charset="0"/>
              </a:rPr>
              <a:t>This is why large samples are better</a:t>
            </a:r>
          </a:p>
          <a:p>
            <a:r>
              <a:rPr lang="de-DE" altLang="en-US" dirty="0">
                <a:ea typeface="ＭＳ Ｐゴシック" panose="020B0600070205080204" pitchFamily="34" charset="-128"/>
                <a:cs typeface="Lucida Bright" panose="02040602050505020304" pitchFamily="18" charset="0"/>
              </a:rPr>
              <a:t>Example: Standard errors in a birth weight equation</a:t>
            </a:r>
            <a:endParaRPr lang="en-US" dirty="0"/>
          </a:p>
        </p:txBody>
      </p:sp>
      <p:pic>
        <p:nvPicPr>
          <p:cNvPr id="7" name="Picture 6" descr="An expression for the convergence rates of the estimator variance. The estimated variance of beta hat sub j shrinks at the rate 1 over n. The se of beta hat sub j shrinks at the rate square root of 1 over n.">
            <a:extLst>
              <a:ext uri="{FF2B5EF4-FFF2-40B4-BE49-F238E27FC236}">
                <a16:creationId xmlns:a16="http://schemas.microsoft.com/office/drawing/2014/main" id="{A28CD246-7539-4A3F-B729-234604A32352}"/>
              </a:ext>
            </a:extLst>
          </p:cNvPr>
          <p:cNvPicPr>
            <a:picLocks noChangeAspect="1"/>
          </p:cNvPicPr>
          <p:nvPr/>
        </p:nvPicPr>
        <p:blipFill>
          <a:blip r:embed="rId3"/>
          <a:stretch>
            <a:fillRect/>
          </a:stretch>
        </p:blipFill>
        <p:spPr>
          <a:xfrm>
            <a:off x="1218314" y="2013958"/>
            <a:ext cx="4207050" cy="1119562"/>
          </a:xfrm>
          <a:prstGeom prst="rect">
            <a:avLst/>
          </a:prstGeom>
        </p:spPr>
      </p:pic>
      <p:sp>
        <p:nvSpPr>
          <p:cNvPr id="3" name="Content Placeholder 2">
            <a:extLst>
              <a:ext uri="{FF2B5EF4-FFF2-40B4-BE49-F238E27FC236}">
                <a16:creationId xmlns:a16="http://schemas.microsoft.com/office/drawing/2014/main" id="{AE7DC4CA-9DA4-4A4A-9E20-FD37BFA07781}"/>
              </a:ext>
            </a:extLst>
          </p:cNvPr>
          <p:cNvSpPr>
            <a:spLocks noGrp="1"/>
          </p:cNvSpPr>
          <p:nvPr>
            <p:ph sz="half" idx="1"/>
          </p:nvPr>
        </p:nvSpPr>
        <p:spPr>
          <a:xfrm>
            <a:off x="838200" y="1456029"/>
            <a:ext cx="10515600" cy="561457"/>
          </a:xfrm>
        </p:spPr>
        <p:txBody>
          <a:bodyPr/>
          <a:lstStyle/>
          <a:p>
            <a:r>
              <a:rPr lang="de-DE" altLang="en-US" b="1" dirty="0">
                <a:ea typeface="ＭＳ Ｐゴシック" panose="020B0600070205080204" pitchFamily="34" charset="-128"/>
                <a:cs typeface="Lucida Bright" panose="02040602050505020304" pitchFamily="18" charset="0"/>
              </a:rPr>
              <a:t>Asymptotic analysis of the OLS sampling errors (cont.)</a:t>
            </a:r>
            <a:endParaRPr lang="en-US" b="1" dirty="0"/>
          </a:p>
        </p:txBody>
      </p:sp>
      <p:sp>
        <p:nvSpPr>
          <p:cNvPr id="2" name="Title 1">
            <a:extLst>
              <a:ext uri="{FF2B5EF4-FFF2-40B4-BE49-F238E27FC236}">
                <a16:creationId xmlns:a16="http://schemas.microsoft.com/office/drawing/2014/main" id="{4A9419B3-F861-4FFF-B39E-F20DF8C4A9C2}"/>
              </a:ext>
            </a:extLst>
          </p:cNvPr>
          <p:cNvSpPr>
            <a:spLocks noGrp="1"/>
          </p:cNvSpPr>
          <p:nvPr>
            <p:ph type="title"/>
          </p:nvPr>
        </p:nvSpPr>
        <p:spPr/>
        <p:txBody>
          <a:bodyPr/>
          <a:lstStyle/>
          <a:p>
            <a:r>
              <a:rPr lang="de-DE" altLang="en-US" dirty="0"/>
              <a:t>Multiple Regression Analysis: OLS Asymptotics </a:t>
            </a:r>
            <a:r>
              <a:rPr lang="de-DE" altLang="en-US" sz="1600" dirty="0"/>
              <a:t>(7 of 7)</a:t>
            </a:r>
            <a:endParaRPr lang="en-US" dirty="0"/>
          </a:p>
        </p:txBody>
      </p:sp>
    </p:spTree>
    <p:extLst>
      <p:ext uri="{BB962C8B-B14F-4D97-AF65-F5344CB8AC3E}">
        <p14:creationId xmlns:p14="http://schemas.microsoft.com/office/powerpoint/2010/main" val="202821944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13336</TotalTime>
  <Words>443</Words>
  <Application>Microsoft Office PowerPoint</Application>
  <PresentationFormat>Widescreen</PresentationFormat>
  <Paragraphs>57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Tahoma</vt:lpstr>
      <vt:lpstr>Office Theme</vt:lpstr>
      <vt:lpstr>Chapter 5</vt:lpstr>
      <vt:lpstr>Multiple Regression Analysis: OLS Asymptotics (1 of 7)</vt:lpstr>
      <vt:lpstr>Multiple Regression Analysis: OLS Asymptotics (2 of 7)</vt:lpstr>
      <vt:lpstr>Multiple Regression Analysis: OLS Asymptotics (3 of 7)</vt:lpstr>
      <vt:lpstr>Multiple Regression Analysis: OLS Asymptotics (4 of 7)</vt:lpstr>
      <vt:lpstr>Multiple Regression Analysis: OLS Asymptotics (5 of 7)</vt:lpstr>
      <vt:lpstr>Multiple Regression Analysis: OLS Asymptotics (6 of 7)</vt:lpstr>
      <vt:lpstr>Multiple Regression Analysis: OLS Asymptotics (7 of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299</cp:revision>
  <dcterms:created xsi:type="dcterms:W3CDTF">2015-06-17T14:10:03Z</dcterms:created>
  <dcterms:modified xsi:type="dcterms:W3CDTF">2019-04-11T16:45:33Z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