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2"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7" autoAdjust="0"/>
    <p:restoredTop sz="96837" autoAdjust="0"/>
  </p:normalViewPr>
  <p:slideViewPr>
    <p:cSldViewPr snapToGrid="0">
      <p:cViewPr varScale="1">
        <p:scale>
          <a:sx n="113" d="100"/>
          <a:sy n="113" d="100"/>
        </p:scale>
        <p:origin x="120" y="4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971551"/>
          </a:xfrm>
        </p:spPr>
        <p:txBody>
          <a:bodyPr>
            <a:noAutofit/>
          </a:bodyPr>
          <a:lstStyle/>
          <a:p>
            <a:r>
              <a:rPr lang="de-DE" altLang="en-US" sz="2600" dirty="0"/>
              <a:t>Multiple Regression Analysis: Further Issues</a:t>
            </a:r>
            <a:endParaRPr lang="en-US" sz="2600" dirty="0"/>
          </a:p>
        </p:txBody>
      </p:sp>
      <p:sp>
        <p:nvSpPr>
          <p:cNvPr id="4" name="Title 3"/>
          <p:cNvSpPr>
            <a:spLocks noGrp="1"/>
          </p:cNvSpPr>
          <p:nvPr>
            <p:ph type="ctrTitle"/>
          </p:nvPr>
        </p:nvSpPr>
        <p:spPr/>
        <p:txBody>
          <a:bodyPr/>
          <a:lstStyle/>
          <a:p>
            <a:r>
              <a:rPr lang="en-US" dirty="0"/>
              <a:t>Chapter 6</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23609C-56AB-4ADB-9654-9516C509DB0B}"/>
              </a:ext>
            </a:extLst>
          </p:cNvPr>
          <p:cNvSpPr>
            <a:spLocks noGrp="1"/>
          </p:cNvSpPr>
          <p:nvPr>
            <p:ph type="sldNum" sz="quarter" idx="12"/>
          </p:nvPr>
        </p:nvSpPr>
        <p:spPr/>
        <p:txBody>
          <a:bodyPr/>
          <a:lstStyle/>
          <a:p>
            <a:fld id="{949EBC64-41CB-41B8-B6DF-9B1367312BD4}" type="slidenum">
              <a:rPr lang="en-US" smtClean="0"/>
              <a:t>10</a:t>
            </a:fld>
            <a:endParaRPr lang="en-US" dirty="0"/>
          </a:p>
        </p:txBody>
      </p:sp>
      <p:sp>
        <p:nvSpPr>
          <p:cNvPr id="2" name="Content Placeholder 1">
            <a:extLst>
              <a:ext uri="{FF2B5EF4-FFF2-40B4-BE49-F238E27FC236}">
                <a16:creationId xmlns:a16="http://schemas.microsoft.com/office/drawing/2014/main" id="{65281A8C-D470-4E4B-BC01-D03DA56392A0}"/>
              </a:ext>
            </a:extLst>
          </p:cNvPr>
          <p:cNvSpPr>
            <a:spLocks noGrp="1"/>
          </p:cNvSpPr>
          <p:nvPr>
            <p:ph idx="1"/>
          </p:nvPr>
        </p:nvSpPr>
        <p:spPr/>
        <p:txBody>
          <a:bodyPr/>
          <a:lstStyle/>
          <a:p>
            <a:r>
              <a:rPr lang="en-IN" altLang="en-US" b="1" dirty="0">
                <a:ea typeface="ＭＳ Ｐゴシック" panose="020B0600070205080204" pitchFamily="34" charset="-128"/>
                <a:cs typeface="Lucida Bright" panose="02040602050505020304" pitchFamily="18" charset="0"/>
              </a:rPr>
              <a:t>Average partial effects</a:t>
            </a:r>
            <a:endParaRPr lang="de-DE" altLang="en-US" b="1" dirty="0">
              <a:ea typeface="ＭＳ Ｐゴシック" panose="020B0600070205080204" pitchFamily="34" charset="-128"/>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 models with quadratics, interactions, and other nonlinear functional forms, the partial effect depend on the values of one or more explanatory variables</a:t>
            </a:r>
          </a:p>
          <a:p>
            <a:r>
              <a:rPr lang="de-DE" altLang="en-US" dirty="0">
                <a:ea typeface="Arial" panose="020B0604020202020204" pitchFamily="34" charset="0"/>
                <a:cs typeface="Lucida Bright" panose="02040602050505020304" pitchFamily="18" charset="0"/>
              </a:rPr>
              <a:t>Average partial effect (APE) is a summary measure to describe the relationship between dependent variable and each explanatory variable</a:t>
            </a:r>
          </a:p>
          <a:p>
            <a:r>
              <a:rPr lang="de-DE" altLang="en-US" dirty="0">
                <a:ea typeface="Arial" panose="020B0604020202020204" pitchFamily="34" charset="0"/>
                <a:cs typeface="Lucida Bright" panose="02040602050505020304" pitchFamily="18" charset="0"/>
              </a:rPr>
              <a:t>After computing the partial effect and plugging in the estimated parameters, average the partial effects for each unit across the sample</a:t>
            </a:r>
            <a:endParaRPr lang="en-US" dirty="0"/>
          </a:p>
        </p:txBody>
      </p:sp>
      <p:sp>
        <p:nvSpPr>
          <p:cNvPr id="4" name="Title 3">
            <a:extLst>
              <a:ext uri="{FF2B5EF4-FFF2-40B4-BE49-F238E27FC236}">
                <a16:creationId xmlns:a16="http://schemas.microsoft.com/office/drawing/2014/main" id="{12016A34-D62D-4DE0-80AE-1398FDF0595E}"/>
              </a:ext>
            </a:extLst>
          </p:cNvPr>
          <p:cNvSpPr>
            <a:spLocks noGrp="1"/>
          </p:cNvSpPr>
          <p:nvPr>
            <p:ph type="title"/>
          </p:nvPr>
        </p:nvSpPr>
        <p:spPr/>
        <p:txBody>
          <a:bodyPr/>
          <a:lstStyle/>
          <a:p>
            <a:r>
              <a:rPr lang="de-DE" altLang="en-US" dirty="0"/>
              <a:t>Multiple Regression Analysis: Further Issues </a:t>
            </a:r>
            <a:r>
              <a:rPr lang="de-DE" altLang="en-US" sz="1600" dirty="0"/>
              <a:t>(9 of 16)</a:t>
            </a:r>
            <a:endParaRPr lang="en-US" dirty="0"/>
          </a:p>
        </p:txBody>
      </p:sp>
    </p:spTree>
    <p:extLst>
      <p:ext uri="{BB962C8B-B14F-4D97-AF65-F5344CB8AC3E}">
        <p14:creationId xmlns:p14="http://schemas.microsoft.com/office/powerpoint/2010/main" val="357142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23609C-56AB-4ADB-9654-9516C509DB0B}"/>
              </a:ext>
            </a:extLst>
          </p:cNvPr>
          <p:cNvSpPr>
            <a:spLocks noGrp="1"/>
          </p:cNvSpPr>
          <p:nvPr>
            <p:ph type="sldNum" sz="quarter" idx="12"/>
          </p:nvPr>
        </p:nvSpPr>
        <p:spPr/>
        <p:txBody>
          <a:bodyPr/>
          <a:lstStyle/>
          <a:p>
            <a:fld id="{949EBC64-41CB-41B8-B6DF-9B1367312BD4}" type="slidenum">
              <a:rPr lang="en-US" smtClean="0"/>
              <a:t>11</a:t>
            </a:fld>
            <a:endParaRPr lang="en-US" dirty="0"/>
          </a:p>
        </p:txBody>
      </p:sp>
      <p:pic>
        <p:nvPicPr>
          <p:cNvPr id="5" name="Picture 4" descr="An expression for the R squared. R squared equals 1 minus SSR divided by SST. This can be written as 1 minus SSR over n divided by SST over n. This is an estimator for the population R squared equal to 1 minus sigma squared sub u divided by sigma squared sub y.">
            <a:extLst>
              <a:ext uri="{FF2B5EF4-FFF2-40B4-BE49-F238E27FC236}">
                <a16:creationId xmlns:a16="http://schemas.microsoft.com/office/drawing/2014/main" id="{22322E9A-D5CC-4DCD-94CB-B00ED2193875}"/>
              </a:ext>
            </a:extLst>
          </p:cNvPr>
          <p:cNvPicPr>
            <a:picLocks noChangeAspect="1"/>
          </p:cNvPicPr>
          <p:nvPr/>
        </p:nvPicPr>
        <p:blipFill>
          <a:blip r:embed="rId2"/>
          <a:stretch>
            <a:fillRect/>
          </a:stretch>
        </p:blipFill>
        <p:spPr>
          <a:xfrm>
            <a:off x="1411063" y="4682399"/>
            <a:ext cx="7565545" cy="1400542"/>
          </a:xfrm>
          <a:prstGeom prst="rect">
            <a:avLst/>
          </a:prstGeom>
        </p:spPr>
      </p:pic>
      <p:sp>
        <p:nvSpPr>
          <p:cNvPr id="2" name="Content Placeholder 1">
            <a:extLst>
              <a:ext uri="{FF2B5EF4-FFF2-40B4-BE49-F238E27FC236}">
                <a16:creationId xmlns:a16="http://schemas.microsoft.com/office/drawing/2014/main" id="{65281A8C-D470-4E4B-BC01-D03DA56392A0}"/>
              </a:ext>
            </a:extLst>
          </p:cNvPr>
          <p:cNvSpPr>
            <a:spLocks noGrp="1"/>
          </p:cNvSpPr>
          <p:nvPr>
            <p:ph idx="1"/>
          </p:nvPr>
        </p:nvSpPr>
        <p:spPr>
          <a:xfrm>
            <a:off x="838200" y="1463040"/>
            <a:ext cx="10515600" cy="3123474"/>
          </a:xfrm>
        </p:spPr>
        <p:txBody>
          <a:bodyPr/>
          <a:lstStyle/>
          <a:p>
            <a:r>
              <a:rPr lang="de-DE" altLang="en-US" b="1" dirty="0">
                <a:ea typeface="ＭＳ Ｐゴシック" panose="020B0600070205080204" pitchFamily="34" charset="-128"/>
                <a:cs typeface="Lucida Bright" panose="02040602050505020304" pitchFamily="18" charset="0"/>
              </a:rPr>
              <a:t>More on goodness-of-fit and selection of regressors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General remarks on R-squared</a:t>
            </a:r>
          </a:p>
          <a:p>
            <a:pPr lvl="1"/>
            <a:r>
              <a:rPr lang="de-DE" altLang="en-US" dirty="0">
                <a:ea typeface="Arial" panose="020B0604020202020204" pitchFamily="34" charset="0"/>
                <a:cs typeface="Lucida Bright" panose="02040602050505020304" pitchFamily="18" charset="0"/>
              </a:rPr>
              <a:t>A high R-squared does not imply that there is a causal interpretation</a:t>
            </a:r>
          </a:p>
          <a:p>
            <a:pPr lvl="1"/>
            <a:r>
              <a:rPr lang="de-DE" altLang="en-US" dirty="0">
                <a:ea typeface="Arial" panose="020B0604020202020204" pitchFamily="34" charset="0"/>
                <a:cs typeface="Lucida Bright" panose="02040602050505020304" pitchFamily="18" charset="0"/>
              </a:rPr>
              <a:t>A low R-squared does not preclude precise estimation of partial effects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Adjusted R-squared</a:t>
            </a:r>
          </a:p>
          <a:p>
            <a:pPr lvl="1"/>
            <a:r>
              <a:rPr lang="de-DE" altLang="en-US" dirty="0">
                <a:ea typeface="Arial" panose="020B0604020202020204" pitchFamily="34" charset="0"/>
                <a:cs typeface="Lucida Bright" panose="02040602050505020304" pitchFamily="18" charset="0"/>
              </a:rPr>
              <a:t>What is the ordinary R-squared supposed to measure?</a:t>
            </a:r>
          </a:p>
          <a:p>
            <a:endParaRPr lang="en-US" dirty="0"/>
          </a:p>
        </p:txBody>
      </p:sp>
      <p:sp>
        <p:nvSpPr>
          <p:cNvPr id="4" name="Title 3">
            <a:extLst>
              <a:ext uri="{FF2B5EF4-FFF2-40B4-BE49-F238E27FC236}">
                <a16:creationId xmlns:a16="http://schemas.microsoft.com/office/drawing/2014/main" id="{12016A34-D62D-4DE0-80AE-1398FDF0595E}"/>
              </a:ext>
            </a:extLst>
          </p:cNvPr>
          <p:cNvSpPr>
            <a:spLocks noGrp="1"/>
          </p:cNvSpPr>
          <p:nvPr>
            <p:ph type="title"/>
          </p:nvPr>
        </p:nvSpPr>
        <p:spPr/>
        <p:txBody>
          <a:bodyPr/>
          <a:lstStyle/>
          <a:p>
            <a:r>
              <a:rPr lang="de-DE" altLang="en-US" dirty="0"/>
              <a:t>Multiple Regression Analysis: Further Issues </a:t>
            </a:r>
            <a:r>
              <a:rPr lang="de-DE" altLang="en-US" sz="1600" dirty="0"/>
              <a:t>(10 of 16)</a:t>
            </a:r>
            <a:endParaRPr lang="en-US" dirty="0"/>
          </a:p>
        </p:txBody>
      </p:sp>
    </p:spTree>
    <p:extLst>
      <p:ext uri="{BB962C8B-B14F-4D97-AF65-F5344CB8AC3E}">
        <p14:creationId xmlns:p14="http://schemas.microsoft.com/office/powerpoint/2010/main" val="57933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5C603E-F176-4013-89E8-8F10EC671470}"/>
              </a:ext>
            </a:extLst>
          </p:cNvPr>
          <p:cNvSpPr>
            <a:spLocks noGrp="1"/>
          </p:cNvSpPr>
          <p:nvPr>
            <p:ph type="sldNum" sz="quarter" idx="12"/>
          </p:nvPr>
        </p:nvSpPr>
        <p:spPr/>
        <p:txBody>
          <a:bodyPr/>
          <a:lstStyle/>
          <a:p>
            <a:fld id="{949EBC64-41CB-41B8-B6DF-9B1367312BD4}" type="slidenum">
              <a:rPr lang="en-US" smtClean="0"/>
              <a:t>12</a:t>
            </a:fld>
            <a:endParaRPr lang="en-US" dirty="0"/>
          </a:p>
        </p:txBody>
      </p:sp>
      <p:pic>
        <p:nvPicPr>
          <p:cNvPr id="8" name="Picture 7" descr="An equation relating the adjusted and unadjusted R squared. R bar squared equals 1 minus 1 minus R squared times n minus one divided by n minus k minus one. Note that the adjusted R squared could be negative when there are many explanatory variables with limited explanatory power.">
            <a:extLst>
              <a:ext uri="{FF2B5EF4-FFF2-40B4-BE49-F238E27FC236}">
                <a16:creationId xmlns:a16="http://schemas.microsoft.com/office/drawing/2014/main" id="{BA64DCB9-CDE3-4E1D-B8B8-FB5201FA0650}"/>
              </a:ext>
            </a:extLst>
          </p:cNvPr>
          <p:cNvPicPr>
            <a:picLocks noChangeAspect="1"/>
          </p:cNvPicPr>
          <p:nvPr/>
        </p:nvPicPr>
        <p:blipFill>
          <a:blip r:embed="rId2"/>
          <a:stretch>
            <a:fillRect/>
          </a:stretch>
        </p:blipFill>
        <p:spPr>
          <a:xfrm>
            <a:off x="1528990" y="5012179"/>
            <a:ext cx="9279365" cy="762795"/>
          </a:xfrm>
          <a:prstGeom prst="rect">
            <a:avLst/>
          </a:prstGeom>
        </p:spPr>
      </p:pic>
      <p:sp>
        <p:nvSpPr>
          <p:cNvPr id="4" name="Content Placeholder 3">
            <a:extLst>
              <a:ext uri="{FF2B5EF4-FFF2-40B4-BE49-F238E27FC236}">
                <a16:creationId xmlns:a16="http://schemas.microsoft.com/office/drawing/2014/main" id="{4E2C3C30-44B0-4E08-A694-C43D2C1B0FEE}"/>
              </a:ext>
            </a:extLst>
          </p:cNvPr>
          <p:cNvSpPr>
            <a:spLocks noGrp="1"/>
          </p:cNvSpPr>
          <p:nvPr>
            <p:ph sz="half" idx="2"/>
          </p:nvPr>
        </p:nvSpPr>
        <p:spPr>
          <a:xfrm>
            <a:off x="838200" y="3213208"/>
            <a:ext cx="10515600" cy="1837767"/>
          </a:xfrm>
        </p:spPr>
        <p:txBody>
          <a:bodyPr/>
          <a:lstStyle/>
          <a:p>
            <a:pPr lvl="1"/>
            <a:r>
              <a:rPr lang="de-DE" altLang="en-US" dirty="0">
                <a:ea typeface="Arial" panose="020B0604020202020204" pitchFamily="34" charset="0"/>
                <a:cs typeface="Lucida Bright" panose="02040602050505020304" pitchFamily="18" charset="0"/>
              </a:rPr>
              <a:t>The adjusted R-squared imposes a penalty for adding new regressors</a:t>
            </a:r>
          </a:p>
          <a:p>
            <a:pPr lvl="1"/>
            <a:r>
              <a:rPr lang="de-DE" altLang="en-US" dirty="0">
                <a:ea typeface="Arial" panose="020B0604020202020204" pitchFamily="34" charset="0"/>
                <a:cs typeface="Lucida Bright" panose="02040602050505020304" pitchFamily="18" charset="0"/>
              </a:rPr>
              <a:t>The adjusted R-squared increases if, and only if, the t-statistic of a newly added regressor is greater than one in absolute value</a:t>
            </a:r>
          </a:p>
          <a:p>
            <a:pPr lvl="1"/>
            <a:endParaRPr lang="de-DE" altLang="en-US" dirty="0">
              <a:ea typeface="Arial" panose="020B0604020202020204" pitchFamily="34" charset="0"/>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Relationship between R-squared and adjusted R-squared</a:t>
            </a:r>
            <a:endParaRPr lang="en-US" dirty="0"/>
          </a:p>
        </p:txBody>
      </p:sp>
      <p:pic>
        <p:nvPicPr>
          <p:cNvPr id="7" name="Picture 6" descr="An expression for the adjusted R squared. R bar squared equals SSR over n minus k minus one divided by SST over n minus one.">
            <a:extLst>
              <a:ext uri="{FF2B5EF4-FFF2-40B4-BE49-F238E27FC236}">
                <a16:creationId xmlns:a16="http://schemas.microsoft.com/office/drawing/2014/main" id="{01DD14D4-D55E-43A5-B06A-DA67DA273E3B}"/>
              </a:ext>
            </a:extLst>
          </p:cNvPr>
          <p:cNvPicPr>
            <a:picLocks noChangeAspect="1"/>
          </p:cNvPicPr>
          <p:nvPr/>
        </p:nvPicPr>
        <p:blipFill>
          <a:blip r:embed="rId3"/>
          <a:stretch>
            <a:fillRect/>
          </a:stretch>
        </p:blipFill>
        <p:spPr>
          <a:xfrm>
            <a:off x="1528990" y="2322286"/>
            <a:ext cx="6951656" cy="817842"/>
          </a:xfrm>
          <a:prstGeom prst="rect">
            <a:avLst/>
          </a:prstGeom>
        </p:spPr>
      </p:pic>
      <p:sp>
        <p:nvSpPr>
          <p:cNvPr id="3" name="Content Placeholder 2">
            <a:extLst>
              <a:ext uri="{FF2B5EF4-FFF2-40B4-BE49-F238E27FC236}">
                <a16:creationId xmlns:a16="http://schemas.microsoft.com/office/drawing/2014/main" id="{CA93F69E-6C6B-4350-B4A4-2B84E04C68BA}"/>
              </a:ext>
            </a:extLst>
          </p:cNvPr>
          <p:cNvSpPr>
            <a:spLocks noGrp="1"/>
          </p:cNvSpPr>
          <p:nvPr>
            <p:ph sz="half" idx="1"/>
          </p:nvPr>
        </p:nvSpPr>
        <p:spPr>
          <a:xfrm>
            <a:off x="838200" y="1456029"/>
            <a:ext cx="10515600" cy="895285"/>
          </a:xfrm>
        </p:spPr>
        <p:txBody>
          <a:bodyPr/>
          <a:lstStyle/>
          <a:p>
            <a:r>
              <a:rPr lang="de-DE" altLang="en-US" b="1" dirty="0">
                <a:ea typeface="ＭＳ Ｐゴシック" panose="020B0600070205080204" pitchFamily="34" charset="-128"/>
                <a:cs typeface="Lucida Bright" panose="02040602050505020304" pitchFamily="18" charset="0"/>
              </a:rPr>
              <a:t>Adjusted R-squared (cont.)</a:t>
            </a:r>
          </a:p>
          <a:p>
            <a:pPr lvl="1"/>
            <a:r>
              <a:rPr lang="de-DE" altLang="en-US" dirty="0">
                <a:ea typeface="Arial" panose="020B0604020202020204" pitchFamily="34" charset="0"/>
                <a:cs typeface="Lucida Bright" panose="02040602050505020304" pitchFamily="18" charset="0"/>
              </a:rPr>
              <a:t>A better estimate taking into account degrees of freedom would be</a:t>
            </a:r>
            <a:endParaRPr lang="en-US" dirty="0"/>
          </a:p>
        </p:txBody>
      </p:sp>
      <p:sp>
        <p:nvSpPr>
          <p:cNvPr id="2" name="Title 1">
            <a:extLst>
              <a:ext uri="{FF2B5EF4-FFF2-40B4-BE49-F238E27FC236}">
                <a16:creationId xmlns:a16="http://schemas.microsoft.com/office/drawing/2014/main" id="{F15CC574-CB5C-4FF3-A486-51AA20C45AEB}"/>
              </a:ext>
            </a:extLst>
          </p:cNvPr>
          <p:cNvSpPr>
            <a:spLocks noGrp="1"/>
          </p:cNvSpPr>
          <p:nvPr>
            <p:ph type="title"/>
          </p:nvPr>
        </p:nvSpPr>
        <p:spPr/>
        <p:txBody>
          <a:bodyPr/>
          <a:lstStyle/>
          <a:p>
            <a:r>
              <a:rPr lang="de-DE" altLang="en-US" dirty="0"/>
              <a:t>Multiple Regression Analysis: Further Issues </a:t>
            </a:r>
            <a:r>
              <a:rPr lang="de-DE" altLang="en-US" sz="1600" dirty="0"/>
              <a:t>(11 of 16)</a:t>
            </a:r>
            <a:endParaRPr lang="en-US" dirty="0"/>
          </a:p>
        </p:txBody>
      </p:sp>
    </p:spTree>
    <p:extLst>
      <p:ext uri="{BB962C8B-B14F-4D97-AF65-F5344CB8AC3E}">
        <p14:creationId xmlns:p14="http://schemas.microsoft.com/office/powerpoint/2010/main" val="100471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5C603E-F176-4013-89E8-8F10EC671470}"/>
              </a:ext>
            </a:extLst>
          </p:cNvPr>
          <p:cNvSpPr>
            <a:spLocks noGrp="1"/>
          </p:cNvSpPr>
          <p:nvPr>
            <p:ph type="sldNum" sz="quarter" idx="12"/>
          </p:nvPr>
        </p:nvSpPr>
        <p:spPr/>
        <p:txBody>
          <a:bodyPr/>
          <a:lstStyle/>
          <a:p>
            <a:fld id="{949EBC64-41CB-41B8-B6DF-9B1367312BD4}" type="slidenum">
              <a:rPr lang="en-US" smtClean="0"/>
              <a:t>13</a:t>
            </a:fld>
            <a:endParaRPr lang="en-US" dirty="0"/>
          </a:p>
        </p:txBody>
      </p:sp>
      <p:sp>
        <p:nvSpPr>
          <p:cNvPr id="4" name="Content Placeholder 3">
            <a:extLst>
              <a:ext uri="{FF2B5EF4-FFF2-40B4-BE49-F238E27FC236}">
                <a16:creationId xmlns:a16="http://schemas.microsoft.com/office/drawing/2014/main" id="{4E2C3C30-44B0-4E08-A694-C43D2C1B0FEE}"/>
              </a:ext>
            </a:extLst>
          </p:cNvPr>
          <p:cNvSpPr>
            <a:spLocks noGrp="1"/>
          </p:cNvSpPr>
          <p:nvPr>
            <p:ph sz="half" idx="2"/>
          </p:nvPr>
        </p:nvSpPr>
        <p:spPr>
          <a:xfrm>
            <a:off x="838200" y="4069550"/>
            <a:ext cx="10515600" cy="2040963"/>
          </a:xfrm>
        </p:spPr>
        <p:txBody>
          <a:bodyPr/>
          <a:lstStyle/>
          <a:p>
            <a:r>
              <a:rPr lang="de-DE" altLang="en-US" dirty="0">
                <a:ea typeface="Arial" panose="020B0604020202020204" pitchFamily="34" charset="0"/>
                <a:cs typeface="Lucida Bright" panose="02040602050505020304" pitchFamily="18" charset="0"/>
              </a:rPr>
              <a:t>A comparison between the R-squared of both models would be unfair to the first model because the first model contains fewer parameters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 the given example, even after adjusting for the difference in degrees of freedom, the quadratic model is preferred</a:t>
            </a:r>
          </a:p>
        </p:txBody>
      </p:sp>
      <p:pic>
        <p:nvPicPr>
          <p:cNvPr id="5" name="Picture 4" descr="Two equations. The first is rdintens equal to beta sub zero plus beta sub one times log sales plus u. The R squared is .061 and the adjusted R squared is .030. The second equation is rdintens equal to beta sub zero plus beta sub one times sales plus beta sub two times sales squared plus u. The R squared for this regression is .148 and the adjusted R squared is .090.">
            <a:extLst>
              <a:ext uri="{FF2B5EF4-FFF2-40B4-BE49-F238E27FC236}">
                <a16:creationId xmlns:a16="http://schemas.microsoft.com/office/drawing/2014/main" id="{6CB3A95E-912D-4BD3-91BB-533E1711AA22}"/>
              </a:ext>
            </a:extLst>
          </p:cNvPr>
          <p:cNvPicPr>
            <a:picLocks noChangeAspect="1"/>
          </p:cNvPicPr>
          <p:nvPr/>
        </p:nvPicPr>
        <p:blipFill>
          <a:blip r:embed="rId2"/>
          <a:stretch>
            <a:fillRect/>
          </a:stretch>
        </p:blipFill>
        <p:spPr>
          <a:xfrm>
            <a:off x="1247044" y="2560882"/>
            <a:ext cx="9284581" cy="1049017"/>
          </a:xfrm>
          <a:prstGeom prst="rect">
            <a:avLst/>
          </a:prstGeom>
        </p:spPr>
      </p:pic>
      <p:sp>
        <p:nvSpPr>
          <p:cNvPr id="3" name="Content Placeholder 2">
            <a:extLst>
              <a:ext uri="{FF2B5EF4-FFF2-40B4-BE49-F238E27FC236}">
                <a16:creationId xmlns:a16="http://schemas.microsoft.com/office/drawing/2014/main" id="{CA93F69E-6C6B-4350-B4A4-2B84E04C68BA}"/>
              </a:ext>
            </a:extLst>
          </p:cNvPr>
          <p:cNvSpPr>
            <a:spLocks noGrp="1"/>
          </p:cNvSpPr>
          <p:nvPr>
            <p:ph sz="half" idx="1"/>
          </p:nvPr>
        </p:nvSpPr>
        <p:spPr>
          <a:xfrm>
            <a:off x="838200" y="1456029"/>
            <a:ext cx="10515600" cy="895285"/>
          </a:xfrm>
        </p:spPr>
        <p:txBody>
          <a:bodyPr/>
          <a:lstStyle/>
          <a:p>
            <a:r>
              <a:rPr lang="de-DE" altLang="en-US" b="1" dirty="0">
                <a:ea typeface="ＭＳ Ｐゴシック" panose="020B0600070205080204" pitchFamily="34" charset="-128"/>
                <a:cs typeface="Lucida Bright" panose="02040602050505020304" pitchFamily="18" charset="0"/>
              </a:rPr>
              <a:t>Using adjusted R-squared to choose between nonnested models</a:t>
            </a:r>
          </a:p>
          <a:p>
            <a:pPr lvl="1"/>
            <a:r>
              <a:rPr lang="de-DE" altLang="en-US" dirty="0">
                <a:ea typeface="Arial" panose="020B0604020202020204" pitchFamily="34" charset="0"/>
                <a:cs typeface="Lucida Bright" panose="02040602050505020304" pitchFamily="18" charset="0"/>
              </a:rPr>
              <a:t>Models are nonnested if neither model is a special case of the other</a:t>
            </a:r>
            <a:endParaRPr lang="en-US" dirty="0"/>
          </a:p>
        </p:txBody>
      </p:sp>
      <p:sp>
        <p:nvSpPr>
          <p:cNvPr id="2" name="Title 1">
            <a:extLst>
              <a:ext uri="{FF2B5EF4-FFF2-40B4-BE49-F238E27FC236}">
                <a16:creationId xmlns:a16="http://schemas.microsoft.com/office/drawing/2014/main" id="{F15CC574-CB5C-4FF3-A486-51AA20C45AEB}"/>
              </a:ext>
            </a:extLst>
          </p:cNvPr>
          <p:cNvSpPr>
            <a:spLocks noGrp="1"/>
          </p:cNvSpPr>
          <p:nvPr>
            <p:ph type="title"/>
          </p:nvPr>
        </p:nvSpPr>
        <p:spPr/>
        <p:txBody>
          <a:bodyPr/>
          <a:lstStyle/>
          <a:p>
            <a:r>
              <a:rPr lang="de-DE" altLang="en-US" dirty="0"/>
              <a:t>Multiple Regression Analysis: Further Issues </a:t>
            </a:r>
            <a:r>
              <a:rPr lang="de-DE" altLang="en-US" sz="1600" dirty="0"/>
              <a:t>(12 of 16)</a:t>
            </a:r>
            <a:endParaRPr lang="en-US" dirty="0"/>
          </a:p>
        </p:txBody>
      </p:sp>
    </p:spTree>
    <p:extLst>
      <p:ext uri="{BB962C8B-B14F-4D97-AF65-F5344CB8AC3E}">
        <p14:creationId xmlns:p14="http://schemas.microsoft.com/office/powerpoint/2010/main" val="230000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23609C-56AB-4ADB-9654-9516C509DB0B}"/>
              </a:ext>
            </a:extLst>
          </p:cNvPr>
          <p:cNvSpPr>
            <a:spLocks noGrp="1"/>
          </p:cNvSpPr>
          <p:nvPr>
            <p:ph type="sldNum" sz="quarter" idx="12"/>
          </p:nvPr>
        </p:nvSpPr>
        <p:spPr/>
        <p:txBody>
          <a:bodyPr/>
          <a:lstStyle/>
          <a:p>
            <a:fld id="{949EBC64-41CB-41B8-B6DF-9B1367312BD4}" type="slidenum">
              <a:rPr lang="en-US" smtClean="0"/>
              <a:t>14</a:t>
            </a:fld>
            <a:endParaRPr lang="en-US" dirty="0"/>
          </a:p>
        </p:txBody>
      </p:sp>
      <p:pic>
        <p:nvPicPr>
          <p:cNvPr id="11" name="Picture 10" descr="Two equations. The first has predicted salary equal to 830.63 (se of 223.90) plus .0163 (se of .0089) times slaes plus 19.03 (se of 11.08) times roe. There are 209 observations, the R squared is .029, the adjusted R squared is .020, and the SST is 391,732,982. The second equation has predicted log salary equal to 4.36 (se of .29) plus .275 (se of .033) times slaes plus .0179 (se of .0040) times roe. There are 209 observations, the R squared is .282, the adjusted R squared is .275, and the SST is 66.72. Note that the SST for log salary is much smaller than the SST for salary, suggesting that there is much less variation that needs to be explained in log salary.">
            <a:extLst>
              <a:ext uri="{FF2B5EF4-FFF2-40B4-BE49-F238E27FC236}">
                <a16:creationId xmlns:a16="http://schemas.microsoft.com/office/drawing/2014/main" id="{E6E0DDE5-8622-4E38-90B4-8BFAA599180A}"/>
              </a:ext>
            </a:extLst>
          </p:cNvPr>
          <p:cNvPicPr>
            <a:picLocks noChangeAspect="1"/>
          </p:cNvPicPr>
          <p:nvPr/>
        </p:nvPicPr>
        <p:blipFill>
          <a:blip r:embed="rId2"/>
          <a:stretch>
            <a:fillRect/>
          </a:stretch>
        </p:blipFill>
        <p:spPr>
          <a:xfrm>
            <a:off x="1030790" y="3437801"/>
            <a:ext cx="9047363" cy="2250081"/>
          </a:xfrm>
          <a:prstGeom prst="rect">
            <a:avLst/>
          </a:prstGeom>
        </p:spPr>
      </p:pic>
      <p:sp>
        <p:nvSpPr>
          <p:cNvPr id="2" name="Content Placeholder 1">
            <a:extLst>
              <a:ext uri="{FF2B5EF4-FFF2-40B4-BE49-F238E27FC236}">
                <a16:creationId xmlns:a16="http://schemas.microsoft.com/office/drawing/2014/main" id="{65281A8C-D470-4E4B-BC01-D03DA56392A0}"/>
              </a:ext>
            </a:extLst>
          </p:cNvPr>
          <p:cNvSpPr>
            <a:spLocks noGrp="1"/>
          </p:cNvSpPr>
          <p:nvPr>
            <p:ph idx="1"/>
          </p:nvPr>
        </p:nvSpPr>
        <p:spPr>
          <a:xfrm>
            <a:off x="838200" y="1463040"/>
            <a:ext cx="10515600" cy="1965960"/>
          </a:xfrm>
        </p:spPr>
        <p:txBody>
          <a:bodyPr/>
          <a:lstStyle/>
          <a:p>
            <a:r>
              <a:rPr lang="de-DE" altLang="en-US" b="1" dirty="0">
                <a:ea typeface="ＭＳ Ｐゴシック" panose="020B0600070205080204" pitchFamily="34" charset="-128"/>
                <a:cs typeface="Lucida Bright" panose="02040602050505020304" pitchFamily="18" charset="0"/>
              </a:rPr>
              <a:t>Comparing models with different dependent variables</a:t>
            </a:r>
          </a:p>
          <a:p>
            <a:pPr lvl="1"/>
            <a:r>
              <a:rPr lang="de-DE" altLang="en-US" dirty="0">
                <a:ea typeface="Arial" panose="020B0604020202020204" pitchFamily="34" charset="0"/>
                <a:cs typeface="Lucida Bright" panose="02040602050505020304" pitchFamily="18" charset="0"/>
              </a:rPr>
              <a:t>R-squared or adjusted R-squared must not be used to compare models which differ in their definition of the dependent variable</a:t>
            </a:r>
          </a:p>
          <a:p>
            <a:pPr lvl="1"/>
            <a:endParaRPr lang="de-DE" altLang="en-US" dirty="0">
              <a:ea typeface="Arial" panose="020B0604020202020204" pitchFamily="34" charset="0"/>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CEO compensation and firm performance</a:t>
            </a:r>
          </a:p>
        </p:txBody>
      </p:sp>
      <p:sp>
        <p:nvSpPr>
          <p:cNvPr id="4" name="Title 3">
            <a:extLst>
              <a:ext uri="{FF2B5EF4-FFF2-40B4-BE49-F238E27FC236}">
                <a16:creationId xmlns:a16="http://schemas.microsoft.com/office/drawing/2014/main" id="{12016A34-D62D-4DE0-80AE-1398FDF0595E}"/>
              </a:ext>
            </a:extLst>
          </p:cNvPr>
          <p:cNvSpPr>
            <a:spLocks noGrp="1"/>
          </p:cNvSpPr>
          <p:nvPr>
            <p:ph type="title"/>
          </p:nvPr>
        </p:nvSpPr>
        <p:spPr/>
        <p:txBody>
          <a:bodyPr/>
          <a:lstStyle/>
          <a:p>
            <a:r>
              <a:rPr lang="de-DE" altLang="en-US" dirty="0"/>
              <a:t>Multiple Regression Analysis: Further Issues </a:t>
            </a:r>
            <a:r>
              <a:rPr lang="de-DE" altLang="en-US" sz="1600" dirty="0"/>
              <a:t>(13 of 16)</a:t>
            </a:r>
            <a:endParaRPr lang="en-US" dirty="0"/>
          </a:p>
        </p:txBody>
      </p:sp>
    </p:spTree>
    <p:extLst>
      <p:ext uri="{BB962C8B-B14F-4D97-AF65-F5344CB8AC3E}">
        <p14:creationId xmlns:p14="http://schemas.microsoft.com/office/powerpoint/2010/main" val="348039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23609C-56AB-4ADB-9654-9516C509DB0B}"/>
              </a:ext>
            </a:extLst>
          </p:cNvPr>
          <p:cNvSpPr>
            <a:spLocks noGrp="1"/>
          </p:cNvSpPr>
          <p:nvPr>
            <p:ph type="sldNum" sz="quarter" idx="12"/>
          </p:nvPr>
        </p:nvSpPr>
        <p:spPr/>
        <p:txBody>
          <a:bodyPr/>
          <a:lstStyle/>
          <a:p>
            <a:fld id="{949EBC64-41CB-41B8-B6DF-9B1367312BD4}" type="slidenum">
              <a:rPr lang="en-US" smtClean="0"/>
              <a:t>15</a:t>
            </a:fld>
            <a:endParaRPr lang="en-US" dirty="0"/>
          </a:p>
        </p:txBody>
      </p:sp>
      <p:sp>
        <p:nvSpPr>
          <p:cNvPr id="2" name="Content Placeholder 1">
            <a:extLst>
              <a:ext uri="{FF2B5EF4-FFF2-40B4-BE49-F238E27FC236}">
                <a16:creationId xmlns:a16="http://schemas.microsoft.com/office/drawing/2014/main" id="{65281A8C-D470-4E4B-BC01-D03DA56392A0}"/>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Controlling for too many factors in regression analysis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In some cases, certain variables should not be held fixed</a:t>
            </a:r>
          </a:p>
          <a:p>
            <a:pPr lvl="1"/>
            <a:r>
              <a:rPr lang="de-DE" altLang="en-US" dirty="0">
                <a:ea typeface="Arial" panose="020B0604020202020204" pitchFamily="34" charset="0"/>
                <a:cs typeface="Lucida Bright" panose="02040602050505020304" pitchFamily="18" charset="0"/>
              </a:rPr>
              <a:t>In a regression of traffic fatalities on state beer taxes (and other factors) one should not directly control for beer consumption</a:t>
            </a:r>
          </a:p>
          <a:p>
            <a:pPr lvl="1"/>
            <a:r>
              <a:rPr lang="de-DE" altLang="en-US" dirty="0">
                <a:ea typeface="Arial" panose="020B0604020202020204" pitchFamily="34" charset="0"/>
                <a:cs typeface="Lucida Bright" panose="02040602050505020304" pitchFamily="18" charset="0"/>
              </a:rPr>
              <a:t>In a regression of family health expenditures on pesticide usage among farmers one should not control for doctor visits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Different regressions may serve different purposes</a:t>
            </a:r>
          </a:p>
          <a:p>
            <a:pPr lvl="1"/>
            <a:r>
              <a:rPr lang="de-DE" altLang="en-US" dirty="0">
                <a:ea typeface="Arial" panose="020B0604020202020204" pitchFamily="34" charset="0"/>
                <a:cs typeface="Lucida Bright" panose="02040602050505020304" pitchFamily="18" charset="0"/>
              </a:rPr>
              <a:t>In a regression of house prices on house characteristics, one would only include price assessments if the purpose of the regression is to study their validity; otherwise one would not include them</a:t>
            </a:r>
          </a:p>
        </p:txBody>
      </p:sp>
      <p:sp>
        <p:nvSpPr>
          <p:cNvPr id="4" name="Title 3">
            <a:extLst>
              <a:ext uri="{FF2B5EF4-FFF2-40B4-BE49-F238E27FC236}">
                <a16:creationId xmlns:a16="http://schemas.microsoft.com/office/drawing/2014/main" id="{12016A34-D62D-4DE0-80AE-1398FDF0595E}"/>
              </a:ext>
            </a:extLst>
          </p:cNvPr>
          <p:cNvSpPr>
            <a:spLocks noGrp="1"/>
          </p:cNvSpPr>
          <p:nvPr>
            <p:ph type="title"/>
          </p:nvPr>
        </p:nvSpPr>
        <p:spPr/>
        <p:txBody>
          <a:bodyPr/>
          <a:lstStyle/>
          <a:p>
            <a:r>
              <a:rPr lang="de-DE" altLang="en-US" dirty="0"/>
              <a:t>Multiple Regression Analysis: Further Issues </a:t>
            </a:r>
            <a:r>
              <a:rPr lang="de-DE" altLang="en-US" sz="1600" dirty="0"/>
              <a:t>(14 of 16)</a:t>
            </a:r>
            <a:endParaRPr lang="en-US" dirty="0"/>
          </a:p>
        </p:txBody>
      </p:sp>
    </p:spTree>
    <p:extLst>
      <p:ext uri="{BB962C8B-B14F-4D97-AF65-F5344CB8AC3E}">
        <p14:creationId xmlns:p14="http://schemas.microsoft.com/office/powerpoint/2010/main" val="384442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23609C-56AB-4ADB-9654-9516C509DB0B}"/>
              </a:ext>
            </a:extLst>
          </p:cNvPr>
          <p:cNvSpPr>
            <a:spLocks noGrp="1"/>
          </p:cNvSpPr>
          <p:nvPr>
            <p:ph type="sldNum" sz="quarter" idx="12"/>
          </p:nvPr>
        </p:nvSpPr>
        <p:spPr/>
        <p:txBody>
          <a:bodyPr/>
          <a:lstStyle/>
          <a:p>
            <a:fld id="{949EBC64-41CB-41B8-B6DF-9B1367312BD4}" type="slidenum">
              <a:rPr lang="en-US" smtClean="0"/>
              <a:t>16</a:t>
            </a:fld>
            <a:endParaRPr lang="en-US" dirty="0"/>
          </a:p>
        </p:txBody>
      </p:sp>
      <p:sp>
        <p:nvSpPr>
          <p:cNvPr id="2" name="Content Placeholder 1">
            <a:extLst>
              <a:ext uri="{FF2B5EF4-FFF2-40B4-BE49-F238E27FC236}">
                <a16:creationId xmlns:a16="http://schemas.microsoft.com/office/drawing/2014/main" id="{65281A8C-D470-4E4B-BC01-D03DA56392A0}"/>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Adding regressors to reduce the error variance</a:t>
            </a:r>
          </a:p>
          <a:p>
            <a:pPr lvl="1"/>
            <a:r>
              <a:rPr lang="de-DE" altLang="en-US" dirty="0">
                <a:ea typeface="Arial" panose="020B0604020202020204" pitchFamily="34" charset="0"/>
                <a:cs typeface="Lucida Bright" panose="02040602050505020304" pitchFamily="18" charset="0"/>
              </a:rPr>
              <a:t>Adding regressors may excarcerbate multicollinearity problems</a:t>
            </a:r>
          </a:p>
          <a:p>
            <a:pPr lvl="1"/>
            <a:r>
              <a:rPr lang="de-DE" altLang="en-US" dirty="0">
                <a:ea typeface="Arial" panose="020B0604020202020204" pitchFamily="34" charset="0"/>
                <a:cs typeface="Lucida Bright" panose="02040602050505020304" pitchFamily="18" charset="0"/>
              </a:rPr>
              <a:t>On the other hand, adding regressors reduces the error variance </a:t>
            </a:r>
          </a:p>
          <a:p>
            <a:pPr lvl="1"/>
            <a:r>
              <a:rPr lang="de-DE" altLang="en-US" dirty="0">
                <a:ea typeface="Arial" panose="020B0604020202020204" pitchFamily="34" charset="0"/>
                <a:cs typeface="Lucida Bright" panose="02040602050505020304" pitchFamily="18" charset="0"/>
              </a:rPr>
              <a:t>Variables that are uncorrelated with other regressors should be added because they reduce error variance without increasing multicollinearity</a:t>
            </a:r>
          </a:p>
          <a:p>
            <a:pPr lvl="1"/>
            <a:r>
              <a:rPr lang="de-DE" altLang="en-US" dirty="0">
                <a:ea typeface="Arial" panose="020B0604020202020204" pitchFamily="34" charset="0"/>
                <a:cs typeface="Lucida Bright" panose="02040602050505020304" pitchFamily="18" charset="0"/>
              </a:rPr>
              <a:t>However, such uncorrelated variables may be hard to find</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Individual beer consumption and beer prices</a:t>
            </a:r>
          </a:p>
          <a:p>
            <a:pPr lvl="1"/>
            <a:r>
              <a:rPr lang="de-DE" altLang="en-US" dirty="0">
                <a:ea typeface="Arial" panose="020B0604020202020204" pitchFamily="34" charset="0"/>
                <a:cs typeface="Lucida Bright" panose="02040602050505020304" pitchFamily="18" charset="0"/>
              </a:rPr>
              <a:t>Including individual characteristics in a regression of beer consumption on beer prices leads to more precise estimates of the price elasticity</a:t>
            </a:r>
          </a:p>
          <a:p>
            <a:endParaRPr lang="de-DE" altLang="en-US" dirty="0">
              <a:ea typeface="Arial" panose="020B0604020202020204" pitchFamily="34" charset="0"/>
              <a:cs typeface="Lucida Bright" panose="02040602050505020304" pitchFamily="18" charset="0"/>
            </a:endParaRPr>
          </a:p>
        </p:txBody>
      </p:sp>
      <p:sp>
        <p:nvSpPr>
          <p:cNvPr id="4" name="Title 3">
            <a:extLst>
              <a:ext uri="{FF2B5EF4-FFF2-40B4-BE49-F238E27FC236}">
                <a16:creationId xmlns:a16="http://schemas.microsoft.com/office/drawing/2014/main" id="{12016A34-D62D-4DE0-80AE-1398FDF0595E}"/>
              </a:ext>
            </a:extLst>
          </p:cNvPr>
          <p:cNvSpPr>
            <a:spLocks noGrp="1"/>
          </p:cNvSpPr>
          <p:nvPr>
            <p:ph type="title"/>
          </p:nvPr>
        </p:nvSpPr>
        <p:spPr/>
        <p:txBody>
          <a:bodyPr/>
          <a:lstStyle/>
          <a:p>
            <a:r>
              <a:rPr lang="de-DE" altLang="en-US" dirty="0"/>
              <a:t>Multiple Regression Analysis: Further Issues </a:t>
            </a:r>
            <a:r>
              <a:rPr lang="de-DE" altLang="en-US" sz="1600" dirty="0"/>
              <a:t>(15 of 16)</a:t>
            </a:r>
            <a:endParaRPr lang="en-US" dirty="0"/>
          </a:p>
        </p:txBody>
      </p:sp>
    </p:spTree>
    <p:extLst>
      <p:ext uri="{BB962C8B-B14F-4D97-AF65-F5344CB8AC3E}">
        <p14:creationId xmlns:p14="http://schemas.microsoft.com/office/powerpoint/2010/main" val="325369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5C603E-F176-4013-89E8-8F10EC671470}"/>
              </a:ext>
            </a:extLst>
          </p:cNvPr>
          <p:cNvSpPr>
            <a:spLocks noGrp="1"/>
          </p:cNvSpPr>
          <p:nvPr>
            <p:ph type="sldNum" sz="quarter" idx="12"/>
          </p:nvPr>
        </p:nvSpPr>
        <p:spPr/>
        <p:txBody>
          <a:bodyPr/>
          <a:lstStyle/>
          <a:p>
            <a:fld id="{949EBC64-41CB-41B8-B6DF-9B1367312BD4}" type="slidenum">
              <a:rPr lang="en-US" smtClean="0"/>
              <a:t>17</a:t>
            </a:fld>
            <a:endParaRPr lang="en-US" dirty="0"/>
          </a:p>
        </p:txBody>
      </p:sp>
      <p:pic>
        <p:nvPicPr>
          <p:cNvPr id="9" name="Picture 8" descr="An equation in which the expected value of y given x is equal to the exponential of beta sub zero plus beta sub one times x sub one through beta sub k times x sub k times the expected value of the exponential of u. The predicted value y hat is equal to the exponential of beta hat sub zero plus beta hat sub one times x sub one through beta hat sub k times x sub k times 1 over n times the sum (from i equal to 1 through n) of the exponential of u hat sub i.">
            <a:extLst>
              <a:ext uri="{FF2B5EF4-FFF2-40B4-BE49-F238E27FC236}">
                <a16:creationId xmlns:a16="http://schemas.microsoft.com/office/drawing/2014/main" id="{6F1DD377-9EC8-4AA0-8F8A-5A4142B519E0}"/>
              </a:ext>
            </a:extLst>
          </p:cNvPr>
          <p:cNvPicPr>
            <a:picLocks noChangeAspect="1"/>
          </p:cNvPicPr>
          <p:nvPr/>
        </p:nvPicPr>
        <p:blipFill>
          <a:blip r:embed="rId2"/>
          <a:stretch>
            <a:fillRect/>
          </a:stretch>
        </p:blipFill>
        <p:spPr>
          <a:xfrm>
            <a:off x="1171476" y="4424369"/>
            <a:ext cx="8700336" cy="1505971"/>
          </a:xfrm>
          <a:prstGeom prst="rect">
            <a:avLst/>
          </a:prstGeom>
        </p:spPr>
      </p:pic>
      <p:sp>
        <p:nvSpPr>
          <p:cNvPr id="4" name="Content Placeholder 3">
            <a:extLst>
              <a:ext uri="{FF2B5EF4-FFF2-40B4-BE49-F238E27FC236}">
                <a16:creationId xmlns:a16="http://schemas.microsoft.com/office/drawing/2014/main" id="{4E2C3C30-44B0-4E08-A694-C43D2C1B0FEE}"/>
              </a:ext>
            </a:extLst>
          </p:cNvPr>
          <p:cNvSpPr>
            <a:spLocks noGrp="1"/>
          </p:cNvSpPr>
          <p:nvPr>
            <p:ph sz="half" idx="2"/>
          </p:nvPr>
        </p:nvSpPr>
        <p:spPr>
          <a:xfrm>
            <a:off x="838200" y="3756496"/>
            <a:ext cx="10515600" cy="600454"/>
          </a:xfrm>
        </p:spPr>
        <p:txBody>
          <a:bodyPr/>
          <a:lstStyle/>
          <a:p>
            <a:r>
              <a:rPr lang="de-DE" altLang="en-US" dirty="0">
                <a:cs typeface="Arial" panose="020B0604020202020204" pitchFamily="34" charset="0"/>
              </a:rPr>
              <a:t>Under the additional assumption that u is independent of x</a:t>
            </a:r>
            <a:r>
              <a:rPr lang="de-DE" altLang="en-US" baseline="-25000" dirty="0">
                <a:cs typeface="Arial" panose="020B0604020202020204" pitchFamily="34" charset="0"/>
              </a:rPr>
              <a:t>1</a:t>
            </a:r>
            <a:r>
              <a:rPr lang="de-DE" altLang="en-US" dirty="0">
                <a:cs typeface="Arial" panose="020B0604020202020204" pitchFamily="34" charset="0"/>
              </a:rPr>
              <a:t>,...,x</a:t>
            </a:r>
            <a:r>
              <a:rPr lang="de-DE" altLang="en-US" baseline="-25000" dirty="0">
                <a:cs typeface="Arial" panose="020B0604020202020204" pitchFamily="34" charset="0"/>
              </a:rPr>
              <a:t>k</a:t>
            </a:r>
            <a:r>
              <a:rPr lang="de-DE" altLang="en-US" dirty="0">
                <a:cs typeface="Arial" panose="020B0604020202020204" pitchFamily="34" charset="0"/>
              </a:rPr>
              <a:t>:</a:t>
            </a:r>
          </a:p>
          <a:p>
            <a:endParaRPr lang="en-US" dirty="0"/>
          </a:p>
        </p:txBody>
      </p:sp>
      <p:pic>
        <p:nvPicPr>
          <p:cNvPr id="5" name="Picture 4" descr="An equation in which log y equals beta sub zero plus beta sub one times x sub one through beta sub k times x sub k plus u. This can be re-written as y equal to the exponential of beta sub zero plus beta sub one times x sub one through beta sub k times x sub k times the exponential of u.">
            <a:extLst>
              <a:ext uri="{FF2B5EF4-FFF2-40B4-BE49-F238E27FC236}">
                <a16:creationId xmlns:a16="http://schemas.microsoft.com/office/drawing/2014/main" id="{8E920568-12CC-498E-850E-1F55CF2C35F9}"/>
              </a:ext>
            </a:extLst>
          </p:cNvPr>
          <p:cNvPicPr>
            <a:picLocks noChangeAspect="1"/>
          </p:cNvPicPr>
          <p:nvPr/>
        </p:nvPicPr>
        <p:blipFill>
          <a:blip r:embed="rId3"/>
          <a:stretch>
            <a:fillRect/>
          </a:stretch>
        </p:blipFill>
        <p:spPr>
          <a:xfrm>
            <a:off x="1171476" y="2089262"/>
            <a:ext cx="7358380" cy="1133205"/>
          </a:xfrm>
          <a:prstGeom prst="rect">
            <a:avLst/>
          </a:prstGeom>
        </p:spPr>
      </p:pic>
      <p:sp>
        <p:nvSpPr>
          <p:cNvPr id="3" name="Content Placeholder 2">
            <a:extLst>
              <a:ext uri="{FF2B5EF4-FFF2-40B4-BE49-F238E27FC236}">
                <a16:creationId xmlns:a16="http://schemas.microsoft.com/office/drawing/2014/main" id="{CA93F69E-6C6B-4350-B4A4-2B84E04C68BA}"/>
              </a:ext>
            </a:extLst>
          </p:cNvPr>
          <p:cNvSpPr>
            <a:spLocks noGrp="1"/>
          </p:cNvSpPr>
          <p:nvPr>
            <p:ph sz="half" idx="1"/>
          </p:nvPr>
        </p:nvSpPr>
        <p:spPr>
          <a:xfrm>
            <a:off x="838200" y="1456030"/>
            <a:ext cx="10515600" cy="727076"/>
          </a:xfrm>
        </p:spPr>
        <p:txBody>
          <a:bodyPr/>
          <a:lstStyle/>
          <a:p>
            <a:r>
              <a:rPr lang="de-DE" altLang="en-US" b="1" dirty="0">
                <a:ea typeface="ＭＳ Ｐゴシック" panose="020B0600070205080204" pitchFamily="34" charset="-128"/>
                <a:cs typeface="Lucida Bright" panose="02040602050505020304" pitchFamily="18" charset="0"/>
              </a:rPr>
              <a:t>Predicting y when log(y) is the dependent variable</a:t>
            </a:r>
            <a:endParaRPr lang="en-US" b="1" dirty="0"/>
          </a:p>
        </p:txBody>
      </p:sp>
      <p:sp>
        <p:nvSpPr>
          <p:cNvPr id="2" name="Title 1">
            <a:extLst>
              <a:ext uri="{FF2B5EF4-FFF2-40B4-BE49-F238E27FC236}">
                <a16:creationId xmlns:a16="http://schemas.microsoft.com/office/drawing/2014/main" id="{F15CC574-CB5C-4FF3-A486-51AA20C45AEB}"/>
              </a:ext>
            </a:extLst>
          </p:cNvPr>
          <p:cNvSpPr>
            <a:spLocks noGrp="1"/>
          </p:cNvSpPr>
          <p:nvPr>
            <p:ph type="title"/>
          </p:nvPr>
        </p:nvSpPr>
        <p:spPr/>
        <p:txBody>
          <a:bodyPr/>
          <a:lstStyle/>
          <a:p>
            <a:r>
              <a:rPr lang="de-DE" altLang="en-US" dirty="0"/>
              <a:t>Multiple Regression Analysis: Further Issues </a:t>
            </a:r>
            <a:r>
              <a:rPr lang="de-DE" altLang="en-US" sz="1600" dirty="0"/>
              <a:t>(16 of 16)</a:t>
            </a:r>
            <a:endParaRPr lang="en-US" dirty="0"/>
          </a:p>
        </p:txBody>
      </p:sp>
    </p:spTree>
    <p:extLst>
      <p:ext uri="{BB962C8B-B14F-4D97-AF65-F5344CB8AC3E}">
        <p14:creationId xmlns:p14="http://schemas.microsoft.com/office/powerpoint/2010/main" val="60775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More on Functional Form</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More on using logarithmic functional forms:</a:t>
            </a:r>
          </a:p>
          <a:p>
            <a:pPr lvl="1"/>
            <a:r>
              <a:rPr lang="de-DE" altLang="en-US" dirty="0">
                <a:ea typeface="Arial" panose="020B0604020202020204" pitchFamily="34" charset="0"/>
                <a:cs typeface="Lucida Bright" panose="02040602050505020304" pitchFamily="18" charset="0"/>
              </a:rPr>
              <a:t>Convenient percentage/elasticity interpretation</a:t>
            </a:r>
          </a:p>
          <a:p>
            <a:pPr lvl="1"/>
            <a:r>
              <a:rPr lang="de-DE" altLang="en-US" dirty="0">
                <a:ea typeface="Arial" panose="020B0604020202020204" pitchFamily="34" charset="0"/>
                <a:cs typeface="Lucida Bright" panose="02040602050505020304" pitchFamily="18" charset="0"/>
              </a:rPr>
              <a:t>Slope coefficients of logged variables are invariant to rescalings</a:t>
            </a:r>
          </a:p>
          <a:p>
            <a:pPr lvl="1"/>
            <a:r>
              <a:rPr lang="de-DE" altLang="en-US" dirty="0">
                <a:ea typeface="Arial" panose="020B0604020202020204" pitchFamily="34" charset="0"/>
                <a:cs typeface="Lucida Bright" panose="02040602050505020304" pitchFamily="18" charset="0"/>
              </a:rPr>
              <a:t>Taking logs often eliminates/mitigates problems with outliers</a:t>
            </a:r>
          </a:p>
          <a:p>
            <a:pPr lvl="1"/>
            <a:r>
              <a:rPr lang="de-DE" altLang="en-US" dirty="0">
                <a:ea typeface="Arial" panose="020B0604020202020204" pitchFamily="34" charset="0"/>
                <a:cs typeface="Lucida Bright" panose="02040602050505020304" pitchFamily="18" charset="0"/>
              </a:rPr>
              <a:t>Taking logs often helps to secure normality and homoskedasticity</a:t>
            </a:r>
          </a:p>
          <a:p>
            <a:pPr lvl="1"/>
            <a:r>
              <a:rPr lang="de-DE" altLang="en-US" dirty="0">
                <a:ea typeface="Arial" panose="020B0604020202020204" pitchFamily="34" charset="0"/>
                <a:cs typeface="Lucida Bright" panose="02040602050505020304" pitchFamily="18" charset="0"/>
              </a:rPr>
              <a:t>Variables measured in units such as years should not be logged</a:t>
            </a:r>
          </a:p>
          <a:p>
            <a:pPr lvl="1"/>
            <a:r>
              <a:rPr lang="de-DE" altLang="en-US" dirty="0">
                <a:ea typeface="Arial" panose="020B0604020202020204" pitchFamily="34" charset="0"/>
                <a:cs typeface="Lucida Bright" panose="02040602050505020304" pitchFamily="18" charset="0"/>
              </a:rPr>
              <a:t>Variables measured in percentage points should also not be logged</a:t>
            </a:r>
          </a:p>
          <a:p>
            <a:pPr lvl="1"/>
            <a:r>
              <a:rPr lang="de-DE" altLang="en-US" dirty="0">
                <a:ea typeface="Arial" panose="020B0604020202020204" pitchFamily="34" charset="0"/>
                <a:cs typeface="Lucida Bright" panose="02040602050505020304" pitchFamily="18" charset="0"/>
              </a:rPr>
              <a:t>Logs must not be used if variables take on zero or negative values</a:t>
            </a:r>
          </a:p>
          <a:p>
            <a:pPr lvl="1"/>
            <a:r>
              <a:rPr lang="de-DE" altLang="en-US" dirty="0">
                <a:ea typeface="Arial" panose="020B0604020202020204" pitchFamily="34" charset="0"/>
                <a:cs typeface="Lucida Bright" panose="02040602050505020304" pitchFamily="18" charset="0"/>
              </a:rPr>
              <a:t>It is hard to reverse the log-operation when constructing predictions</a:t>
            </a:r>
          </a:p>
          <a:p>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Further Issues </a:t>
            </a:r>
            <a:r>
              <a:rPr lang="de-DE" altLang="en-US" sz="1600" dirty="0"/>
              <a:t>(1 of 16)</a:t>
            </a:r>
            <a:endParaRPr lang="en-US" dirty="0"/>
          </a:p>
        </p:txBody>
      </p:sp>
    </p:spTree>
    <p:extLst>
      <p:ext uri="{BB962C8B-B14F-4D97-AF65-F5344CB8AC3E}">
        <p14:creationId xmlns:p14="http://schemas.microsoft.com/office/powerpoint/2010/main" val="128946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794C8BE-FDEB-4907-83D2-51EF5CC7C758}"/>
              </a:ext>
            </a:extLst>
          </p:cNvPr>
          <p:cNvSpPr>
            <a:spLocks noGrp="1"/>
          </p:cNvSpPr>
          <p:nvPr>
            <p:ph type="sldNum" sz="quarter" idx="12"/>
          </p:nvPr>
        </p:nvSpPr>
        <p:spPr/>
        <p:txBody>
          <a:bodyPr/>
          <a:lstStyle/>
          <a:p>
            <a:fld id="{949EBC64-41CB-41B8-B6DF-9B1367312BD4}" type="slidenum">
              <a:rPr lang="en-US" smtClean="0"/>
              <a:t>3</a:t>
            </a:fld>
            <a:endParaRPr lang="en-US" dirty="0"/>
          </a:p>
        </p:txBody>
      </p:sp>
      <p:pic>
        <p:nvPicPr>
          <p:cNvPr id="8" name="Picture 7" descr="An expression for the marginal effect of experience on wages. The change in wage over the change in exper equals .298 minus 2 times .0061 times exper. The first year of experience increases wgae by about $0.30. The second year increases wage by $0.298 minus 2 times $.0061 times one equal to $0.29 and so on. As experience rises, the marginal effect on wages of an additional year of experience gets smaller and smaller.">
            <a:extLst>
              <a:ext uri="{FF2B5EF4-FFF2-40B4-BE49-F238E27FC236}">
                <a16:creationId xmlns:a16="http://schemas.microsoft.com/office/drawing/2014/main" id="{74820837-CAE9-42E2-9349-BC3703F7C1D4}"/>
              </a:ext>
            </a:extLst>
          </p:cNvPr>
          <p:cNvPicPr>
            <a:picLocks noChangeAspect="1"/>
          </p:cNvPicPr>
          <p:nvPr/>
        </p:nvPicPr>
        <p:blipFill>
          <a:blip r:embed="rId2"/>
          <a:stretch>
            <a:fillRect/>
          </a:stretch>
        </p:blipFill>
        <p:spPr>
          <a:xfrm>
            <a:off x="838199" y="4622101"/>
            <a:ext cx="9994308" cy="1194288"/>
          </a:xfrm>
          <a:prstGeom prst="rect">
            <a:avLst/>
          </a:prstGeom>
        </p:spPr>
      </p:pic>
      <p:sp>
        <p:nvSpPr>
          <p:cNvPr id="4" name="Content Placeholder 3">
            <a:extLst>
              <a:ext uri="{FF2B5EF4-FFF2-40B4-BE49-F238E27FC236}">
                <a16:creationId xmlns:a16="http://schemas.microsoft.com/office/drawing/2014/main" id="{6683CCC0-D042-4EFA-AF40-30B6122C1A29}"/>
              </a:ext>
            </a:extLst>
          </p:cNvPr>
          <p:cNvSpPr>
            <a:spLocks noGrp="1"/>
          </p:cNvSpPr>
          <p:nvPr>
            <p:ph sz="half" idx="2"/>
          </p:nvPr>
        </p:nvSpPr>
        <p:spPr>
          <a:xfrm>
            <a:off x="838199" y="4256800"/>
            <a:ext cx="10515600" cy="528797"/>
          </a:xfrm>
        </p:spPr>
        <p:txBody>
          <a:bodyPr/>
          <a:lstStyle/>
          <a:p>
            <a:r>
              <a:rPr lang="de-DE" altLang="en-US" dirty="0">
                <a:ea typeface="ＭＳ Ｐゴシック" panose="020B0600070205080204" pitchFamily="34" charset="-128"/>
                <a:cs typeface="Lucida Bright" panose="02040602050505020304" pitchFamily="18" charset="0"/>
              </a:rPr>
              <a:t>Marginal effect of experience</a:t>
            </a:r>
            <a:endParaRPr lang="en-US" dirty="0"/>
          </a:p>
        </p:txBody>
      </p:sp>
      <p:pic>
        <p:nvPicPr>
          <p:cNvPr id="7" name="Picture 6" descr="An equation in which predicted wage is equal to 3.73 (se of .35) plus .298 (se of .041) times exper minus .0061 (se of .0009) times exper squared. This implies a concave effect of experience on wages. There are 526 observations and the R squared is .093">
            <a:extLst>
              <a:ext uri="{FF2B5EF4-FFF2-40B4-BE49-F238E27FC236}">
                <a16:creationId xmlns:a16="http://schemas.microsoft.com/office/drawing/2014/main" id="{AAE3DB84-58C8-4C88-855A-CD5BA6B1D1E8}"/>
              </a:ext>
            </a:extLst>
          </p:cNvPr>
          <p:cNvPicPr>
            <a:picLocks noChangeAspect="1"/>
          </p:cNvPicPr>
          <p:nvPr/>
        </p:nvPicPr>
        <p:blipFill>
          <a:blip r:embed="rId3"/>
          <a:stretch>
            <a:fillRect/>
          </a:stretch>
        </p:blipFill>
        <p:spPr>
          <a:xfrm>
            <a:off x="999934" y="2253306"/>
            <a:ext cx="6162241" cy="1704732"/>
          </a:xfrm>
          <a:prstGeom prst="rect">
            <a:avLst/>
          </a:prstGeom>
        </p:spPr>
      </p:pic>
      <p:sp>
        <p:nvSpPr>
          <p:cNvPr id="3" name="Content Placeholder 2">
            <a:extLst>
              <a:ext uri="{FF2B5EF4-FFF2-40B4-BE49-F238E27FC236}">
                <a16:creationId xmlns:a16="http://schemas.microsoft.com/office/drawing/2014/main" id="{EBE646B2-34CC-429C-AB27-0468D8001E8B}"/>
              </a:ext>
            </a:extLst>
          </p:cNvPr>
          <p:cNvSpPr>
            <a:spLocks noGrp="1"/>
          </p:cNvSpPr>
          <p:nvPr>
            <p:ph sz="half" idx="1"/>
          </p:nvPr>
        </p:nvSpPr>
        <p:spPr>
          <a:xfrm>
            <a:off x="838200" y="1456029"/>
            <a:ext cx="10515600" cy="938828"/>
          </a:xfrm>
        </p:spPr>
        <p:txBody>
          <a:bodyPr/>
          <a:lstStyle/>
          <a:p>
            <a:r>
              <a:rPr lang="de-DE" altLang="en-US" b="1" dirty="0">
                <a:ea typeface="ＭＳ Ｐゴシック" panose="020B0600070205080204" pitchFamily="34" charset="-128"/>
                <a:cs typeface="Lucida Bright" panose="02040602050505020304" pitchFamily="18" charset="0"/>
              </a:rPr>
              <a:t>Using quadratic functional forms</a:t>
            </a:r>
          </a:p>
          <a:p>
            <a:r>
              <a:rPr lang="de-DE" altLang="en-US" dirty="0">
                <a:ea typeface="ＭＳ Ｐゴシック" panose="020B0600070205080204" pitchFamily="34" charset="-128"/>
                <a:cs typeface="Lucida Bright" panose="02040602050505020304" pitchFamily="18" charset="0"/>
              </a:rPr>
              <a:t>Example: Wage equation</a:t>
            </a:r>
          </a:p>
          <a:p>
            <a:endParaRPr lang="en-US" dirty="0"/>
          </a:p>
        </p:txBody>
      </p:sp>
      <p:sp>
        <p:nvSpPr>
          <p:cNvPr id="2" name="Title 1">
            <a:extLst>
              <a:ext uri="{FF2B5EF4-FFF2-40B4-BE49-F238E27FC236}">
                <a16:creationId xmlns:a16="http://schemas.microsoft.com/office/drawing/2014/main" id="{E6032215-7753-48C9-8DC9-FEB3BC01CEFE}"/>
              </a:ext>
            </a:extLst>
          </p:cNvPr>
          <p:cNvSpPr>
            <a:spLocks noGrp="1"/>
          </p:cNvSpPr>
          <p:nvPr>
            <p:ph type="title"/>
          </p:nvPr>
        </p:nvSpPr>
        <p:spPr/>
        <p:txBody>
          <a:bodyPr/>
          <a:lstStyle/>
          <a:p>
            <a:r>
              <a:rPr lang="de-DE" altLang="en-US" dirty="0"/>
              <a:t>Multiple Regression Analysis: Further Issues </a:t>
            </a:r>
            <a:r>
              <a:rPr lang="de-DE" altLang="en-US" sz="1600" dirty="0"/>
              <a:t>(2 of 16)</a:t>
            </a:r>
            <a:endParaRPr lang="en-US" dirty="0"/>
          </a:p>
        </p:txBody>
      </p:sp>
    </p:spTree>
    <p:extLst>
      <p:ext uri="{BB962C8B-B14F-4D97-AF65-F5344CB8AC3E}">
        <p14:creationId xmlns:p14="http://schemas.microsoft.com/office/powerpoint/2010/main" val="140303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C7C6F8-D815-4EDA-83AC-D6C46444089A}"/>
              </a:ext>
            </a:extLst>
          </p:cNvPr>
          <p:cNvSpPr>
            <a:spLocks noGrp="1"/>
          </p:cNvSpPr>
          <p:nvPr>
            <p:ph type="sldNum" sz="quarter" idx="12"/>
          </p:nvPr>
        </p:nvSpPr>
        <p:spPr/>
        <p:txBody>
          <a:bodyPr/>
          <a:lstStyle/>
          <a:p>
            <a:fld id="{949EBC64-41CB-41B8-B6DF-9B1367312BD4}" type="slidenum">
              <a:rPr lang="en-US" smtClean="0"/>
              <a:t>4</a:t>
            </a:fld>
            <a:endParaRPr lang="en-US" dirty="0"/>
          </a:p>
        </p:txBody>
      </p:sp>
      <p:sp>
        <p:nvSpPr>
          <p:cNvPr id="4" name="Content Placeholder 3">
            <a:extLst>
              <a:ext uri="{FF2B5EF4-FFF2-40B4-BE49-F238E27FC236}">
                <a16:creationId xmlns:a16="http://schemas.microsoft.com/office/drawing/2014/main" id="{5BC48C52-869E-4162-820E-5CC835860A9D}"/>
              </a:ext>
            </a:extLst>
          </p:cNvPr>
          <p:cNvSpPr>
            <a:spLocks noGrp="1"/>
          </p:cNvSpPr>
          <p:nvPr>
            <p:ph sz="half" idx="2"/>
          </p:nvPr>
        </p:nvSpPr>
        <p:spPr>
          <a:xfrm>
            <a:off x="6633026" y="2055131"/>
            <a:ext cx="5315857" cy="4058868"/>
          </a:xfrm>
        </p:spPr>
        <p:txBody>
          <a:bodyPr/>
          <a:lstStyle/>
          <a:p>
            <a:pPr>
              <a:defRPr/>
            </a:pPr>
            <a:r>
              <a:rPr lang="de-DE" sz="2400" dirty="0"/>
              <a:t>Does this mean the return to experience becomes negative after 24.4 years?</a:t>
            </a:r>
          </a:p>
          <a:p>
            <a:pPr>
              <a:defRPr/>
            </a:pPr>
            <a:endParaRPr lang="de-DE" sz="2400" dirty="0"/>
          </a:p>
          <a:p>
            <a:pPr>
              <a:defRPr/>
            </a:pPr>
            <a:r>
              <a:rPr lang="de-DE" sz="2400" dirty="0"/>
              <a:t>Not necessarily. It depends on how many observations in the sample lie to the right of the turnaround point.</a:t>
            </a:r>
          </a:p>
          <a:p>
            <a:pPr>
              <a:defRPr/>
            </a:pPr>
            <a:endParaRPr lang="de-DE" sz="2400" dirty="0"/>
          </a:p>
          <a:p>
            <a:pPr>
              <a:defRPr/>
            </a:pPr>
            <a:r>
              <a:rPr lang="de-DE" sz="2400" dirty="0"/>
              <a:t>In the given example, these are about 28% of the observations. There may be a specification problem (e.g. omitted variables). </a:t>
            </a:r>
          </a:p>
        </p:txBody>
      </p:sp>
      <p:sp>
        <p:nvSpPr>
          <p:cNvPr id="3" name="Content Placeholder 2">
            <a:extLst>
              <a:ext uri="{FF2B5EF4-FFF2-40B4-BE49-F238E27FC236}">
                <a16:creationId xmlns:a16="http://schemas.microsoft.com/office/drawing/2014/main" id="{4831D03B-C428-4706-BCAA-641B10421326}"/>
              </a:ext>
            </a:extLst>
          </p:cNvPr>
          <p:cNvSpPr>
            <a:spLocks noGrp="1"/>
          </p:cNvSpPr>
          <p:nvPr>
            <p:ph sz="half" idx="1"/>
          </p:nvPr>
        </p:nvSpPr>
        <p:spPr>
          <a:xfrm>
            <a:off x="838199" y="1463040"/>
            <a:ext cx="10076543" cy="727075"/>
          </a:xfrm>
        </p:spPr>
        <p:txBody>
          <a:bodyPr/>
          <a:lstStyle/>
          <a:p>
            <a:r>
              <a:rPr lang="de-DE" altLang="en-US" b="1" dirty="0">
                <a:ea typeface="ＭＳ Ｐゴシック" panose="020B0600070205080204" pitchFamily="34" charset="-128"/>
                <a:cs typeface="Lucida Bright" panose="02040602050505020304" pitchFamily="18" charset="0"/>
              </a:rPr>
              <a:t>Wage maximum with respect to work experience</a:t>
            </a:r>
          </a:p>
        </p:txBody>
      </p:sp>
      <p:pic>
        <p:nvPicPr>
          <p:cNvPr id="7" name="Picture 6" descr="A diagram depicting the relationship between exper and predicted wage. Predicted wage increases (albeit at a diminishing rate) with exper up to 24.4 years of experience. This is the level of experience that maximizes wages. As experience increases beyond 24.4 years, wages are predicted to decline.">
            <a:extLst>
              <a:ext uri="{FF2B5EF4-FFF2-40B4-BE49-F238E27FC236}">
                <a16:creationId xmlns:a16="http://schemas.microsoft.com/office/drawing/2014/main" id="{E167992C-9F09-4A55-B8BB-627BBBDFA613}"/>
              </a:ext>
            </a:extLst>
          </p:cNvPr>
          <p:cNvPicPr>
            <a:picLocks noChangeAspect="1"/>
          </p:cNvPicPr>
          <p:nvPr/>
        </p:nvPicPr>
        <p:blipFill>
          <a:blip r:embed="rId2"/>
          <a:stretch>
            <a:fillRect/>
          </a:stretch>
        </p:blipFill>
        <p:spPr>
          <a:xfrm>
            <a:off x="838199" y="2055131"/>
            <a:ext cx="5519058" cy="3918815"/>
          </a:xfrm>
          <a:prstGeom prst="rect">
            <a:avLst/>
          </a:prstGeom>
        </p:spPr>
      </p:pic>
      <p:sp>
        <p:nvSpPr>
          <p:cNvPr id="2" name="Title 1">
            <a:extLst>
              <a:ext uri="{FF2B5EF4-FFF2-40B4-BE49-F238E27FC236}">
                <a16:creationId xmlns:a16="http://schemas.microsoft.com/office/drawing/2014/main" id="{2F1B89BA-B725-4647-BDBA-407EA1C3013F}"/>
              </a:ext>
            </a:extLst>
          </p:cNvPr>
          <p:cNvSpPr>
            <a:spLocks noGrp="1"/>
          </p:cNvSpPr>
          <p:nvPr>
            <p:ph type="title"/>
          </p:nvPr>
        </p:nvSpPr>
        <p:spPr>
          <a:xfrm>
            <a:off x="838200" y="640080"/>
            <a:ext cx="10515600" cy="727075"/>
          </a:xfrm>
        </p:spPr>
        <p:txBody>
          <a:bodyPr/>
          <a:lstStyle/>
          <a:p>
            <a:r>
              <a:rPr lang="de-DE" altLang="en-US" dirty="0"/>
              <a:t>Multiple Regression Analysis: Further Issues </a:t>
            </a:r>
            <a:r>
              <a:rPr lang="de-DE" altLang="en-US" sz="1600" dirty="0"/>
              <a:t>(3 of 16)</a:t>
            </a:r>
            <a:endParaRPr lang="en-US" dirty="0"/>
          </a:p>
        </p:txBody>
      </p:sp>
    </p:spTree>
    <p:extLst>
      <p:ext uri="{BB962C8B-B14F-4D97-AF65-F5344CB8AC3E}">
        <p14:creationId xmlns:p14="http://schemas.microsoft.com/office/powerpoint/2010/main" val="43742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D78D06-28D5-4D5A-9D7F-57D7A2599E92}"/>
              </a:ext>
            </a:extLst>
          </p:cNvPr>
          <p:cNvSpPr>
            <a:spLocks noGrp="1"/>
          </p:cNvSpPr>
          <p:nvPr>
            <p:ph type="sldNum" sz="quarter" idx="12"/>
          </p:nvPr>
        </p:nvSpPr>
        <p:spPr/>
        <p:txBody>
          <a:bodyPr/>
          <a:lstStyle/>
          <a:p>
            <a:fld id="{949EBC64-41CB-41B8-B6DF-9B1367312BD4}" type="slidenum">
              <a:rPr lang="en-US" smtClean="0"/>
              <a:t>5</a:t>
            </a:fld>
            <a:endParaRPr lang="en-US" dirty="0"/>
          </a:p>
        </p:txBody>
      </p:sp>
      <p:pic>
        <p:nvPicPr>
          <p:cNvPr id="16" name="Picture 15" descr="An expression for the marginal effect of rooms on log house price. The change in log price over the change in rooms is equal to the percentage change in price divided by the change in rooms. This equals -.545 plus .124 times rooms. While this does allow for the possibility of increasing the number of rooms at low levels to cause house price to fall, it is likely that there are very few houses in the sample with such a small number of rooms.">
            <a:extLst>
              <a:ext uri="{FF2B5EF4-FFF2-40B4-BE49-F238E27FC236}">
                <a16:creationId xmlns:a16="http://schemas.microsoft.com/office/drawing/2014/main" id="{DC5E4D7A-ABEC-47A4-B879-E9328B763D99}"/>
              </a:ext>
            </a:extLst>
          </p:cNvPr>
          <p:cNvPicPr>
            <a:picLocks noChangeAspect="1"/>
          </p:cNvPicPr>
          <p:nvPr/>
        </p:nvPicPr>
        <p:blipFill>
          <a:blip r:embed="rId2"/>
          <a:stretch>
            <a:fillRect/>
          </a:stretch>
        </p:blipFill>
        <p:spPr>
          <a:xfrm>
            <a:off x="890253" y="4707889"/>
            <a:ext cx="6981828" cy="884896"/>
          </a:xfrm>
          <a:prstGeom prst="rect">
            <a:avLst/>
          </a:prstGeom>
        </p:spPr>
      </p:pic>
      <p:sp>
        <p:nvSpPr>
          <p:cNvPr id="10" name="Content Placeholder 9">
            <a:extLst>
              <a:ext uri="{FF2B5EF4-FFF2-40B4-BE49-F238E27FC236}">
                <a16:creationId xmlns:a16="http://schemas.microsoft.com/office/drawing/2014/main" id="{10162BD6-ACB3-4969-AC9D-0712D1C954D5}"/>
              </a:ext>
            </a:extLst>
          </p:cNvPr>
          <p:cNvSpPr>
            <a:spLocks noGrp="1"/>
          </p:cNvSpPr>
          <p:nvPr>
            <p:ph sz="half" idx="2"/>
          </p:nvPr>
        </p:nvSpPr>
        <p:spPr>
          <a:xfrm>
            <a:off x="838200" y="3774187"/>
            <a:ext cx="10515600" cy="884896"/>
          </a:xfrm>
        </p:spPr>
        <p:txBody>
          <a:bodyPr/>
          <a:lstStyle/>
          <a:p>
            <a:r>
              <a:rPr lang="de-DE" dirty="0"/>
              <a:t>Does this mean that, at a low number of rooms, more rooms are associated with lower prices?</a:t>
            </a:r>
            <a:endParaRPr lang="en-US" dirty="0"/>
          </a:p>
        </p:txBody>
      </p:sp>
      <p:pic>
        <p:nvPicPr>
          <p:cNvPr id="19" name="Picture 18" descr="An equation in which predicted log house price equals 13.39 (se of .57) minus .902 (se of .115) times log nox minus .087 (se of .043) times log dist minus .545 (se of .165) times rooms plus .062 (se of .013) times rooms squared minus .048 (se of .006) times stratio. nox is the amount of nitrogen oxide in the air, dist is the distance from employment centers, rooms is the number of rooms in the house, and stratio is the average student-teacher ratio in the house's school district.&#10;">
            <a:extLst>
              <a:ext uri="{FF2B5EF4-FFF2-40B4-BE49-F238E27FC236}">
                <a16:creationId xmlns:a16="http://schemas.microsoft.com/office/drawing/2014/main" id="{318B6419-B380-49BD-A949-B78288F6605E}"/>
              </a:ext>
            </a:extLst>
          </p:cNvPr>
          <p:cNvPicPr>
            <a:picLocks noChangeAspect="1"/>
          </p:cNvPicPr>
          <p:nvPr/>
        </p:nvPicPr>
        <p:blipFill>
          <a:blip r:embed="rId3"/>
          <a:stretch>
            <a:fillRect/>
          </a:stretch>
        </p:blipFill>
        <p:spPr>
          <a:xfrm>
            <a:off x="890253" y="1899643"/>
            <a:ext cx="10467739" cy="1432684"/>
          </a:xfrm>
          <a:prstGeom prst="rect">
            <a:avLst/>
          </a:prstGeom>
        </p:spPr>
      </p:pic>
      <p:sp>
        <p:nvSpPr>
          <p:cNvPr id="2" name="Content Placeholder 1">
            <a:extLst>
              <a:ext uri="{FF2B5EF4-FFF2-40B4-BE49-F238E27FC236}">
                <a16:creationId xmlns:a16="http://schemas.microsoft.com/office/drawing/2014/main" id="{7E422CBA-3053-4B67-8570-87BBE68D6F9D}"/>
              </a:ext>
            </a:extLst>
          </p:cNvPr>
          <p:cNvSpPr>
            <a:spLocks noGrp="1"/>
          </p:cNvSpPr>
          <p:nvPr>
            <p:ph sz="half" idx="1"/>
          </p:nvPr>
        </p:nvSpPr>
        <p:spPr>
          <a:xfrm>
            <a:off x="838200" y="1456029"/>
            <a:ext cx="10515600" cy="528731"/>
          </a:xfrm>
        </p:spPr>
        <p:txBody>
          <a:bodyPr/>
          <a:lstStyle/>
          <a:p>
            <a:r>
              <a:rPr lang="de-DE" altLang="en-US" b="1" dirty="0">
                <a:ea typeface="ＭＳ Ｐゴシック" panose="020B0600070205080204" pitchFamily="34" charset="-128"/>
                <a:cs typeface="Lucida Bright" panose="02040602050505020304" pitchFamily="18" charset="0"/>
              </a:rPr>
              <a:t>Example: Effects of pollution on housing prices</a:t>
            </a:r>
            <a:endParaRPr lang="en-US" b="1" dirty="0"/>
          </a:p>
        </p:txBody>
      </p:sp>
      <p:sp>
        <p:nvSpPr>
          <p:cNvPr id="4" name="Title 3">
            <a:extLst>
              <a:ext uri="{FF2B5EF4-FFF2-40B4-BE49-F238E27FC236}">
                <a16:creationId xmlns:a16="http://schemas.microsoft.com/office/drawing/2014/main" id="{FD93C750-34FA-48BD-BD09-E5A53006DF40}"/>
              </a:ext>
            </a:extLst>
          </p:cNvPr>
          <p:cNvSpPr>
            <a:spLocks noGrp="1"/>
          </p:cNvSpPr>
          <p:nvPr>
            <p:ph type="title"/>
          </p:nvPr>
        </p:nvSpPr>
        <p:spPr/>
        <p:txBody>
          <a:bodyPr/>
          <a:lstStyle/>
          <a:p>
            <a:r>
              <a:rPr lang="de-DE" altLang="en-US" dirty="0"/>
              <a:t>Multiple Regression Analysis: Further Issues </a:t>
            </a:r>
            <a:r>
              <a:rPr lang="de-DE" altLang="en-US" sz="1600" dirty="0"/>
              <a:t>(4 of 16)</a:t>
            </a:r>
            <a:endParaRPr lang="en-US" dirty="0"/>
          </a:p>
        </p:txBody>
      </p:sp>
    </p:spTree>
    <p:extLst>
      <p:ext uri="{BB962C8B-B14F-4D97-AF65-F5344CB8AC3E}">
        <p14:creationId xmlns:p14="http://schemas.microsoft.com/office/powerpoint/2010/main" val="201677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934053-A5C4-4824-9269-8AAD9524F14B}"/>
              </a:ext>
            </a:extLst>
          </p:cNvPr>
          <p:cNvSpPr>
            <a:spLocks noGrp="1"/>
          </p:cNvSpPr>
          <p:nvPr>
            <p:ph type="sldNum" sz="quarter" idx="12"/>
          </p:nvPr>
        </p:nvSpPr>
        <p:spPr/>
        <p:txBody>
          <a:bodyPr/>
          <a:lstStyle/>
          <a:p>
            <a:fld id="{949EBC64-41CB-41B8-B6DF-9B1367312BD4}" type="slidenum">
              <a:rPr lang="en-US" smtClean="0"/>
              <a:t>6</a:t>
            </a:fld>
            <a:endParaRPr lang="en-US" dirty="0"/>
          </a:p>
        </p:txBody>
      </p:sp>
      <p:pic>
        <p:nvPicPr>
          <p:cNvPr id="5" name="Picture 4" descr="A diagram of the relationship between rooms and log price. The relationship is depicted to be decreasing in rooms until the turnaround point calculated as x star equal to the absolute value of -.545 over 2 times .062 approximately equal to 4.4. This implies that hosing price is minimized at 4.4 rooms. As the number of rooms increases beyond this number, the housing price is predicted to rise at an increasing rate. For example, increasing rooms from 5 to 6 is predicted to raise price by 7.5 percent. Increasing rooms from 6 to 7 is predicted to increase price by 19.9 percent. Of note is the fact that only 1 percent of the observations have less than 4.4 rooms, so we can generally say that increasing rooms on a house will cause price to rise.">
            <a:extLst>
              <a:ext uri="{FF2B5EF4-FFF2-40B4-BE49-F238E27FC236}">
                <a16:creationId xmlns:a16="http://schemas.microsoft.com/office/drawing/2014/main" id="{4C815413-0963-4787-AFFB-D8725AE12B5D}"/>
              </a:ext>
            </a:extLst>
          </p:cNvPr>
          <p:cNvPicPr>
            <a:picLocks noChangeAspect="1"/>
          </p:cNvPicPr>
          <p:nvPr/>
        </p:nvPicPr>
        <p:blipFill>
          <a:blip r:embed="rId2"/>
          <a:stretch>
            <a:fillRect/>
          </a:stretch>
        </p:blipFill>
        <p:spPr>
          <a:xfrm>
            <a:off x="939798" y="1988457"/>
            <a:ext cx="9929262" cy="4097096"/>
          </a:xfrm>
          <a:prstGeom prst="rect">
            <a:avLst/>
          </a:prstGeom>
        </p:spPr>
      </p:pic>
      <p:sp>
        <p:nvSpPr>
          <p:cNvPr id="2" name="Content Placeholder 1">
            <a:extLst>
              <a:ext uri="{FF2B5EF4-FFF2-40B4-BE49-F238E27FC236}">
                <a16:creationId xmlns:a16="http://schemas.microsoft.com/office/drawing/2014/main" id="{A966C091-B878-453C-B505-1B0275A1A340}"/>
              </a:ext>
            </a:extLst>
          </p:cNvPr>
          <p:cNvSpPr>
            <a:spLocks noGrp="1"/>
          </p:cNvSpPr>
          <p:nvPr>
            <p:ph idx="1"/>
          </p:nvPr>
        </p:nvSpPr>
        <p:spPr>
          <a:xfrm>
            <a:off x="838200" y="1463040"/>
            <a:ext cx="10515600" cy="525417"/>
          </a:xfrm>
        </p:spPr>
        <p:txBody>
          <a:bodyPr/>
          <a:lstStyle/>
          <a:p>
            <a:r>
              <a:rPr lang="de-DE" altLang="en-US" b="1" dirty="0">
                <a:ea typeface="ＭＳ Ｐゴシック" panose="020B0600070205080204" pitchFamily="34" charset="-128"/>
                <a:cs typeface="Lucida Bright" panose="02040602050505020304" pitchFamily="18" charset="0"/>
              </a:rPr>
              <a:t>Calculation of the turnaround point</a:t>
            </a:r>
            <a:endParaRPr lang="en-US" b="1" dirty="0"/>
          </a:p>
        </p:txBody>
      </p:sp>
      <p:sp>
        <p:nvSpPr>
          <p:cNvPr id="4" name="Title 3">
            <a:extLst>
              <a:ext uri="{FF2B5EF4-FFF2-40B4-BE49-F238E27FC236}">
                <a16:creationId xmlns:a16="http://schemas.microsoft.com/office/drawing/2014/main" id="{4AA230E2-487A-41AF-8FE2-0DC7C1CB41EF}"/>
              </a:ext>
            </a:extLst>
          </p:cNvPr>
          <p:cNvSpPr>
            <a:spLocks noGrp="1"/>
          </p:cNvSpPr>
          <p:nvPr>
            <p:ph type="title"/>
          </p:nvPr>
        </p:nvSpPr>
        <p:spPr/>
        <p:txBody>
          <a:bodyPr/>
          <a:lstStyle/>
          <a:p>
            <a:r>
              <a:rPr lang="de-DE" altLang="en-US" dirty="0"/>
              <a:t>Multiple Regression Analysis: Further Issues </a:t>
            </a:r>
            <a:r>
              <a:rPr lang="de-DE" altLang="en-US" sz="1600" dirty="0"/>
              <a:t>(5 of 16)</a:t>
            </a:r>
            <a:endParaRPr lang="en-US" dirty="0"/>
          </a:p>
        </p:txBody>
      </p:sp>
    </p:spTree>
    <p:extLst>
      <p:ext uri="{BB962C8B-B14F-4D97-AF65-F5344CB8AC3E}">
        <p14:creationId xmlns:p14="http://schemas.microsoft.com/office/powerpoint/2010/main" val="329986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A010C7-E8FA-4927-9958-DEB97C31EA2D}"/>
              </a:ext>
            </a:extLst>
          </p:cNvPr>
          <p:cNvSpPr>
            <a:spLocks noGrp="1"/>
          </p:cNvSpPr>
          <p:nvPr>
            <p:ph type="sldNum" sz="quarter" idx="12"/>
          </p:nvPr>
        </p:nvSpPr>
        <p:spPr/>
        <p:txBody>
          <a:bodyPr/>
          <a:lstStyle/>
          <a:p>
            <a:fld id="{949EBC64-41CB-41B8-B6DF-9B1367312BD4}" type="slidenum">
              <a:rPr lang="en-US" smtClean="0"/>
              <a:t>7</a:t>
            </a:fld>
            <a:endParaRPr lang="en-US" dirty="0"/>
          </a:p>
        </p:txBody>
      </p:sp>
      <p:pic>
        <p:nvPicPr>
          <p:cNvPr id="9" name="Picture 8" descr="An equation in which cost equals beta sub zero plus beta sub one times quantity plus beta sub two times quantity squared plus beta sub three times quantity cubed plus u. This reflects the fact that we can include higher order polynomials to account for non-linear relationships.">
            <a:extLst>
              <a:ext uri="{FF2B5EF4-FFF2-40B4-BE49-F238E27FC236}">
                <a16:creationId xmlns:a16="http://schemas.microsoft.com/office/drawing/2014/main" id="{136A18B0-F9F8-47ED-B2E6-CADD5125894E}"/>
              </a:ext>
            </a:extLst>
          </p:cNvPr>
          <p:cNvPicPr>
            <a:picLocks noChangeAspect="1"/>
          </p:cNvPicPr>
          <p:nvPr/>
        </p:nvPicPr>
        <p:blipFill>
          <a:blip r:embed="rId2"/>
          <a:stretch>
            <a:fillRect/>
          </a:stretch>
        </p:blipFill>
        <p:spPr>
          <a:xfrm>
            <a:off x="1243181" y="4912807"/>
            <a:ext cx="7239659" cy="420674"/>
          </a:xfrm>
          <a:prstGeom prst="rect">
            <a:avLst/>
          </a:prstGeom>
        </p:spPr>
      </p:pic>
      <p:sp>
        <p:nvSpPr>
          <p:cNvPr id="4" name="Content Placeholder 3">
            <a:extLst>
              <a:ext uri="{FF2B5EF4-FFF2-40B4-BE49-F238E27FC236}">
                <a16:creationId xmlns:a16="http://schemas.microsoft.com/office/drawing/2014/main" id="{FFFD77C0-0C2A-4679-9C93-9D527886E7E4}"/>
              </a:ext>
            </a:extLst>
          </p:cNvPr>
          <p:cNvSpPr>
            <a:spLocks noGrp="1"/>
          </p:cNvSpPr>
          <p:nvPr>
            <p:ph sz="half" idx="2"/>
          </p:nvPr>
        </p:nvSpPr>
        <p:spPr>
          <a:xfrm>
            <a:off x="838200" y="4324885"/>
            <a:ext cx="10515600" cy="605000"/>
          </a:xfrm>
        </p:spPr>
        <p:txBody>
          <a:bodyPr/>
          <a:lstStyle/>
          <a:p>
            <a:r>
              <a:rPr lang="en-US" dirty="0"/>
              <a:t>Higher polynomials</a:t>
            </a:r>
          </a:p>
        </p:txBody>
      </p:sp>
      <p:pic>
        <p:nvPicPr>
          <p:cNvPr id="8" name="Picture 7" descr="An expression for the marginal effect of log nox on log price. The change in log price over the change in log nox equals the percentage change of price over the percentage change in nox. This equals beta sub one plus 2 times beta sub two times log nox. Thus, the elasticity of housing price with respect to nitrous oxide emissions changes with the current level of emissions.">
            <a:extLst>
              <a:ext uri="{FF2B5EF4-FFF2-40B4-BE49-F238E27FC236}">
                <a16:creationId xmlns:a16="http://schemas.microsoft.com/office/drawing/2014/main" id="{AB235C83-11CA-4E33-A91F-08DAC678B9D7}"/>
              </a:ext>
            </a:extLst>
          </p:cNvPr>
          <p:cNvPicPr>
            <a:picLocks noChangeAspect="1"/>
          </p:cNvPicPr>
          <p:nvPr/>
        </p:nvPicPr>
        <p:blipFill>
          <a:blip r:embed="rId3"/>
          <a:stretch>
            <a:fillRect/>
          </a:stretch>
        </p:blipFill>
        <p:spPr>
          <a:xfrm>
            <a:off x="1243181" y="3127631"/>
            <a:ext cx="5618034" cy="949909"/>
          </a:xfrm>
          <a:prstGeom prst="rect">
            <a:avLst/>
          </a:prstGeom>
        </p:spPr>
      </p:pic>
      <p:pic>
        <p:nvPicPr>
          <p:cNvPr id="7" name="Picture 6" descr="An equation in which log housing price equals beta sub zero plus beta sub one times log nox plus beta sub two times log nox squared plus beta sub three times crime plus beta sub four times rooms plus beta sub five times rooms squared plus beta sub six times stratio plus u. ">
            <a:extLst>
              <a:ext uri="{FF2B5EF4-FFF2-40B4-BE49-F238E27FC236}">
                <a16:creationId xmlns:a16="http://schemas.microsoft.com/office/drawing/2014/main" id="{BB6F0599-2153-4C31-B744-76F052CF467E}"/>
              </a:ext>
            </a:extLst>
          </p:cNvPr>
          <p:cNvPicPr>
            <a:picLocks noChangeAspect="1"/>
          </p:cNvPicPr>
          <p:nvPr/>
        </p:nvPicPr>
        <p:blipFill>
          <a:blip r:embed="rId4"/>
          <a:stretch>
            <a:fillRect/>
          </a:stretch>
        </p:blipFill>
        <p:spPr>
          <a:xfrm>
            <a:off x="1243181" y="2077584"/>
            <a:ext cx="6601867" cy="875273"/>
          </a:xfrm>
          <a:prstGeom prst="rect">
            <a:avLst/>
          </a:prstGeom>
        </p:spPr>
      </p:pic>
      <p:sp>
        <p:nvSpPr>
          <p:cNvPr id="3" name="Content Placeholder 2">
            <a:extLst>
              <a:ext uri="{FF2B5EF4-FFF2-40B4-BE49-F238E27FC236}">
                <a16:creationId xmlns:a16="http://schemas.microsoft.com/office/drawing/2014/main" id="{B290A8CF-5D36-4587-8A52-9052C3A83CE7}"/>
              </a:ext>
            </a:extLst>
          </p:cNvPr>
          <p:cNvSpPr>
            <a:spLocks noGrp="1"/>
          </p:cNvSpPr>
          <p:nvPr>
            <p:ph sz="half" idx="1"/>
          </p:nvPr>
        </p:nvSpPr>
        <p:spPr>
          <a:xfrm>
            <a:off x="838200" y="1456029"/>
            <a:ext cx="10515600" cy="605000"/>
          </a:xfrm>
        </p:spPr>
        <p:txBody>
          <a:bodyPr/>
          <a:lstStyle/>
          <a:p>
            <a:r>
              <a:rPr lang="en-US" dirty="0"/>
              <a:t>Other possibilities</a:t>
            </a:r>
          </a:p>
        </p:txBody>
      </p:sp>
      <p:sp>
        <p:nvSpPr>
          <p:cNvPr id="2" name="Title 1">
            <a:extLst>
              <a:ext uri="{FF2B5EF4-FFF2-40B4-BE49-F238E27FC236}">
                <a16:creationId xmlns:a16="http://schemas.microsoft.com/office/drawing/2014/main" id="{0C002B7D-BFBE-43C0-80D7-1C45B6373EE2}"/>
              </a:ext>
            </a:extLst>
          </p:cNvPr>
          <p:cNvSpPr>
            <a:spLocks noGrp="1"/>
          </p:cNvSpPr>
          <p:nvPr>
            <p:ph type="title"/>
          </p:nvPr>
        </p:nvSpPr>
        <p:spPr/>
        <p:txBody>
          <a:bodyPr/>
          <a:lstStyle/>
          <a:p>
            <a:r>
              <a:rPr lang="de-DE" altLang="en-US" dirty="0"/>
              <a:t>Multiple Regression Analysis: Further Issues </a:t>
            </a:r>
            <a:r>
              <a:rPr lang="de-DE" altLang="en-US" sz="1600" dirty="0"/>
              <a:t>(6 of 16)</a:t>
            </a:r>
            <a:endParaRPr lang="en-US" dirty="0"/>
          </a:p>
        </p:txBody>
      </p:sp>
    </p:spTree>
    <p:extLst>
      <p:ext uri="{BB962C8B-B14F-4D97-AF65-F5344CB8AC3E}">
        <p14:creationId xmlns:p14="http://schemas.microsoft.com/office/powerpoint/2010/main" val="233379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A010C7-E8FA-4927-9958-DEB97C31EA2D}"/>
              </a:ext>
            </a:extLst>
          </p:cNvPr>
          <p:cNvSpPr>
            <a:spLocks noGrp="1"/>
          </p:cNvSpPr>
          <p:nvPr>
            <p:ph type="sldNum" sz="quarter" idx="12"/>
          </p:nvPr>
        </p:nvSpPr>
        <p:spPr/>
        <p:txBody>
          <a:bodyPr/>
          <a:lstStyle/>
          <a:p>
            <a:fld id="{949EBC64-41CB-41B8-B6DF-9B1367312BD4}" type="slidenum">
              <a:rPr lang="en-US" smtClean="0"/>
              <a:t>8</a:t>
            </a:fld>
            <a:endParaRPr lang="en-US" dirty="0"/>
          </a:p>
        </p:txBody>
      </p:sp>
      <p:pic>
        <p:nvPicPr>
          <p:cNvPr id="12" name="Picture 11" descr="An interpretation of beta sub two. This is the effect of bedrooms on price when square footage is equal to zero. ">
            <a:extLst>
              <a:ext uri="{FF2B5EF4-FFF2-40B4-BE49-F238E27FC236}">
                <a16:creationId xmlns:a16="http://schemas.microsoft.com/office/drawing/2014/main" id="{5702BF10-B628-4C96-9942-B5AB20258A35}"/>
              </a:ext>
            </a:extLst>
          </p:cNvPr>
          <p:cNvPicPr>
            <a:picLocks noChangeAspect="1"/>
          </p:cNvPicPr>
          <p:nvPr/>
        </p:nvPicPr>
        <p:blipFill>
          <a:blip r:embed="rId2"/>
          <a:stretch>
            <a:fillRect/>
          </a:stretch>
        </p:blipFill>
        <p:spPr>
          <a:xfrm>
            <a:off x="1149351" y="5229948"/>
            <a:ext cx="8103992" cy="552851"/>
          </a:xfrm>
          <a:prstGeom prst="rect">
            <a:avLst/>
          </a:prstGeom>
        </p:spPr>
      </p:pic>
      <p:sp>
        <p:nvSpPr>
          <p:cNvPr id="4" name="Content Placeholder 3">
            <a:extLst>
              <a:ext uri="{FF2B5EF4-FFF2-40B4-BE49-F238E27FC236}">
                <a16:creationId xmlns:a16="http://schemas.microsoft.com/office/drawing/2014/main" id="{FFFD77C0-0C2A-4679-9C93-9D527886E7E4}"/>
              </a:ext>
            </a:extLst>
          </p:cNvPr>
          <p:cNvSpPr>
            <a:spLocks noGrp="1"/>
          </p:cNvSpPr>
          <p:nvPr>
            <p:ph sz="half" idx="2"/>
          </p:nvPr>
        </p:nvSpPr>
        <p:spPr>
          <a:xfrm>
            <a:off x="838200" y="4629684"/>
            <a:ext cx="10515600" cy="605000"/>
          </a:xfrm>
        </p:spPr>
        <p:txBody>
          <a:bodyPr/>
          <a:lstStyle/>
          <a:p>
            <a:r>
              <a:rPr lang="de-DE" altLang="en-US" dirty="0">
                <a:ea typeface="ＭＳ Ｐゴシック" panose="020B0600070205080204" pitchFamily="34" charset="-128"/>
                <a:cs typeface="Lucida Bright" panose="02040602050505020304" pitchFamily="18" charset="0"/>
              </a:rPr>
              <a:t>Interaction effects complicate interpretation of parameters</a:t>
            </a:r>
            <a:endParaRPr lang="en-US" dirty="0"/>
          </a:p>
        </p:txBody>
      </p:sp>
      <p:pic>
        <p:nvPicPr>
          <p:cNvPr id="11" name="Picture 10" descr="An expression for the marginal effect of bdrms on price. The change in price over the change in bdrms equals beta sub two plus beta sub three times sqrft. Thus, the effect of the number of bedrooms on price depends on the level of square footage.">
            <a:extLst>
              <a:ext uri="{FF2B5EF4-FFF2-40B4-BE49-F238E27FC236}">
                <a16:creationId xmlns:a16="http://schemas.microsoft.com/office/drawing/2014/main" id="{E3CC1661-A072-4640-9957-C2DD69AA4962}"/>
              </a:ext>
            </a:extLst>
          </p:cNvPr>
          <p:cNvPicPr>
            <a:picLocks noChangeAspect="1"/>
          </p:cNvPicPr>
          <p:nvPr/>
        </p:nvPicPr>
        <p:blipFill>
          <a:blip r:embed="rId3"/>
          <a:stretch>
            <a:fillRect/>
          </a:stretch>
        </p:blipFill>
        <p:spPr>
          <a:xfrm>
            <a:off x="1149351" y="3526109"/>
            <a:ext cx="6560054" cy="923666"/>
          </a:xfrm>
          <a:prstGeom prst="rect">
            <a:avLst/>
          </a:prstGeom>
        </p:spPr>
      </p:pic>
      <p:pic>
        <p:nvPicPr>
          <p:cNvPr id="10" name="Picture 9" descr="An equation in which price equals beta sub zero plus beta sub one times sqrft plus beta sub two times bdrms plus beta sub three times sqrft times bdrms plus beta sub four times bthrms plus u. The variable sqrft times bdrms is an interaction term.">
            <a:extLst>
              <a:ext uri="{FF2B5EF4-FFF2-40B4-BE49-F238E27FC236}">
                <a16:creationId xmlns:a16="http://schemas.microsoft.com/office/drawing/2014/main" id="{F5D8D4AC-A9CE-488E-AD33-1CA019DE36D9}"/>
              </a:ext>
            </a:extLst>
          </p:cNvPr>
          <p:cNvPicPr>
            <a:picLocks noChangeAspect="1"/>
          </p:cNvPicPr>
          <p:nvPr/>
        </p:nvPicPr>
        <p:blipFill>
          <a:blip r:embed="rId4"/>
          <a:stretch>
            <a:fillRect/>
          </a:stretch>
        </p:blipFill>
        <p:spPr>
          <a:xfrm>
            <a:off x="1149351" y="2027550"/>
            <a:ext cx="4584622" cy="1388871"/>
          </a:xfrm>
          <a:prstGeom prst="rect">
            <a:avLst/>
          </a:prstGeom>
        </p:spPr>
      </p:pic>
      <p:sp>
        <p:nvSpPr>
          <p:cNvPr id="3" name="Content Placeholder 2">
            <a:extLst>
              <a:ext uri="{FF2B5EF4-FFF2-40B4-BE49-F238E27FC236}">
                <a16:creationId xmlns:a16="http://schemas.microsoft.com/office/drawing/2014/main" id="{B290A8CF-5D36-4587-8A52-9052C3A83CE7}"/>
              </a:ext>
            </a:extLst>
          </p:cNvPr>
          <p:cNvSpPr>
            <a:spLocks noGrp="1"/>
          </p:cNvSpPr>
          <p:nvPr>
            <p:ph sz="half" idx="1"/>
          </p:nvPr>
        </p:nvSpPr>
        <p:spPr>
          <a:xfrm>
            <a:off x="838200" y="1456029"/>
            <a:ext cx="10515600" cy="605000"/>
          </a:xfrm>
        </p:spPr>
        <p:txBody>
          <a:bodyPr/>
          <a:lstStyle/>
          <a:p>
            <a:r>
              <a:rPr lang="de-DE" altLang="en-US" b="1" dirty="0">
                <a:ea typeface="ＭＳ Ｐゴシック" panose="020B0600070205080204" pitchFamily="34" charset="-128"/>
                <a:cs typeface="Lucida Bright" panose="02040602050505020304" pitchFamily="18" charset="0"/>
              </a:rPr>
              <a:t>Models with interaction terms</a:t>
            </a:r>
            <a:endParaRPr lang="en-US" b="1" dirty="0"/>
          </a:p>
        </p:txBody>
      </p:sp>
      <p:sp>
        <p:nvSpPr>
          <p:cNvPr id="2" name="Title 1">
            <a:extLst>
              <a:ext uri="{FF2B5EF4-FFF2-40B4-BE49-F238E27FC236}">
                <a16:creationId xmlns:a16="http://schemas.microsoft.com/office/drawing/2014/main" id="{0C002B7D-BFBE-43C0-80D7-1C45B6373EE2}"/>
              </a:ext>
            </a:extLst>
          </p:cNvPr>
          <p:cNvSpPr>
            <a:spLocks noGrp="1"/>
          </p:cNvSpPr>
          <p:nvPr>
            <p:ph type="title"/>
          </p:nvPr>
        </p:nvSpPr>
        <p:spPr/>
        <p:txBody>
          <a:bodyPr/>
          <a:lstStyle/>
          <a:p>
            <a:r>
              <a:rPr lang="de-DE" altLang="en-US" dirty="0"/>
              <a:t>Multiple Regression Analysis: Further Issues </a:t>
            </a:r>
            <a:r>
              <a:rPr lang="de-DE" altLang="en-US" sz="1600" dirty="0"/>
              <a:t>(7 of 16)</a:t>
            </a:r>
            <a:endParaRPr lang="en-US" dirty="0"/>
          </a:p>
        </p:txBody>
      </p:sp>
    </p:spTree>
    <p:extLst>
      <p:ext uri="{BB962C8B-B14F-4D97-AF65-F5344CB8AC3E}">
        <p14:creationId xmlns:p14="http://schemas.microsoft.com/office/powerpoint/2010/main" val="393091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A010C7-E8FA-4927-9958-DEB97C31EA2D}"/>
              </a:ext>
            </a:extLst>
          </p:cNvPr>
          <p:cNvSpPr>
            <a:spLocks noGrp="1"/>
          </p:cNvSpPr>
          <p:nvPr>
            <p:ph type="sldNum" sz="quarter" idx="12"/>
          </p:nvPr>
        </p:nvSpPr>
        <p:spPr/>
        <p:txBody>
          <a:bodyPr/>
          <a:lstStyle/>
          <a:p>
            <a:fld id="{949EBC64-41CB-41B8-B6DF-9B1367312BD4}" type="slidenum">
              <a:rPr lang="en-US" smtClean="0"/>
              <a:t>9</a:t>
            </a:fld>
            <a:endParaRPr lang="en-US" dirty="0"/>
          </a:p>
        </p:txBody>
      </p:sp>
      <p:sp>
        <p:nvSpPr>
          <p:cNvPr id="4" name="Content Placeholder 3">
            <a:extLst>
              <a:ext uri="{FF2B5EF4-FFF2-40B4-BE49-F238E27FC236}">
                <a16:creationId xmlns:a16="http://schemas.microsoft.com/office/drawing/2014/main" id="{FFFD77C0-0C2A-4679-9C93-9D527886E7E4}"/>
              </a:ext>
            </a:extLst>
          </p:cNvPr>
          <p:cNvSpPr>
            <a:spLocks noGrp="1"/>
          </p:cNvSpPr>
          <p:nvPr>
            <p:ph sz="half" idx="2"/>
          </p:nvPr>
        </p:nvSpPr>
        <p:spPr>
          <a:xfrm>
            <a:off x="838200" y="4509848"/>
            <a:ext cx="10515600" cy="1571638"/>
          </a:xfrm>
        </p:spPr>
        <p:txBody>
          <a:bodyPr/>
          <a:lstStyle/>
          <a:p>
            <a:r>
              <a:rPr lang="de-DE" altLang="en-US" dirty="0">
                <a:ea typeface="ＭＳ Ｐゴシック" panose="020B0600070205080204" pitchFamily="34" charset="-128"/>
                <a:cs typeface="Lucida Bright" panose="02040602050505020304" pitchFamily="18" charset="0"/>
              </a:rPr>
              <a:t>Advantages of reparametrization</a:t>
            </a:r>
          </a:p>
          <a:p>
            <a:pPr lvl="1"/>
            <a:r>
              <a:rPr lang="de-DE" altLang="en-US" dirty="0">
                <a:ea typeface="Arial" panose="020B0604020202020204" pitchFamily="34" charset="0"/>
                <a:cs typeface="Lucida Bright" panose="02040602050505020304" pitchFamily="18" charset="0"/>
              </a:rPr>
              <a:t>Easy interpretation of all parameters</a:t>
            </a:r>
          </a:p>
          <a:p>
            <a:pPr lvl="1"/>
            <a:r>
              <a:rPr lang="de-DE" altLang="en-US" dirty="0">
                <a:ea typeface="Arial" panose="020B0604020202020204" pitchFamily="34" charset="0"/>
                <a:cs typeface="Lucida Bright" panose="02040602050505020304" pitchFamily="18" charset="0"/>
              </a:rPr>
              <a:t>Standard errors for partial effects at the mean values available</a:t>
            </a:r>
          </a:p>
          <a:p>
            <a:pPr lvl="1"/>
            <a:r>
              <a:rPr lang="de-DE" altLang="en-US" dirty="0">
                <a:ea typeface="Arial" panose="020B0604020202020204" pitchFamily="34" charset="0"/>
                <a:cs typeface="Lucida Bright" panose="02040602050505020304" pitchFamily="18" charset="0"/>
              </a:rPr>
              <a:t>If necessary, interaction may be centered at other interesting values</a:t>
            </a:r>
          </a:p>
        </p:txBody>
      </p:sp>
      <p:pic>
        <p:nvPicPr>
          <p:cNvPr id="5" name="Picture 4" descr="An equation in which y equals beta sub zero plus beta sub one times x sub one plus beta sub two times x sub two plus beta sub three times x sub one times x sub two plus u. This can be re-written as y equal to alpha sub zero plus delta sub one times x sub one plus delta sub two times x sub two plus beta sub three times x sub one minus mu sub one times x sub two minus mu sub two plus u. The coefficient delta sub two measures the effect of x sub two if all variables take on their mean values. The terms mu sub one and mu sub two are the population means of x sub one and x sub two. These population means can be replaced by the sample means in order to implement this regression.">
            <a:extLst>
              <a:ext uri="{FF2B5EF4-FFF2-40B4-BE49-F238E27FC236}">
                <a16:creationId xmlns:a16="http://schemas.microsoft.com/office/drawing/2014/main" id="{B2A1650E-69A6-4773-8001-104848715603}"/>
              </a:ext>
            </a:extLst>
          </p:cNvPr>
          <p:cNvPicPr>
            <a:picLocks noChangeAspect="1"/>
          </p:cNvPicPr>
          <p:nvPr/>
        </p:nvPicPr>
        <p:blipFill>
          <a:blip r:embed="rId2"/>
          <a:stretch>
            <a:fillRect/>
          </a:stretch>
        </p:blipFill>
        <p:spPr>
          <a:xfrm>
            <a:off x="1080990" y="2061029"/>
            <a:ext cx="8551724" cy="2187479"/>
          </a:xfrm>
          <a:prstGeom prst="rect">
            <a:avLst/>
          </a:prstGeom>
        </p:spPr>
      </p:pic>
      <p:sp>
        <p:nvSpPr>
          <p:cNvPr id="3" name="Content Placeholder 2">
            <a:extLst>
              <a:ext uri="{FF2B5EF4-FFF2-40B4-BE49-F238E27FC236}">
                <a16:creationId xmlns:a16="http://schemas.microsoft.com/office/drawing/2014/main" id="{B290A8CF-5D36-4587-8A52-9052C3A83CE7}"/>
              </a:ext>
            </a:extLst>
          </p:cNvPr>
          <p:cNvSpPr>
            <a:spLocks noGrp="1"/>
          </p:cNvSpPr>
          <p:nvPr>
            <p:ph sz="half" idx="1"/>
          </p:nvPr>
        </p:nvSpPr>
        <p:spPr>
          <a:xfrm>
            <a:off x="838200" y="1456029"/>
            <a:ext cx="10515600" cy="605000"/>
          </a:xfrm>
        </p:spPr>
        <p:txBody>
          <a:bodyPr/>
          <a:lstStyle/>
          <a:p>
            <a:r>
              <a:rPr lang="de-DE" altLang="en-US" b="1" dirty="0">
                <a:ea typeface="ＭＳ Ｐゴシック" panose="020B0600070205080204" pitchFamily="34" charset="-128"/>
                <a:cs typeface="Lucida Bright" panose="02040602050505020304" pitchFamily="18" charset="0"/>
              </a:rPr>
              <a:t>Reparametrization of interaction effects</a:t>
            </a:r>
            <a:endParaRPr lang="en-US" b="1" dirty="0"/>
          </a:p>
        </p:txBody>
      </p:sp>
      <p:sp>
        <p:nvSpPr>
          <p:cNvPr id="2" name="Title 1">
            <a:extLst>
              <a:ext uri="{FF2B5EF4-FFF2-40B4-BE49-F238E27FC236}">
                <a16:creationId xmlns:a16="http://schemas.microsoft.com/office/drawing/2014/main" id="{0C002B7D-BFBE-43C0-80D7-1C45B6373EE2}"/>
              </a:ext>
            </a:extLst>
          </p:cNvPr>
          <p:cNvSpPr>
            <a:spLocks noGrp="1"/>
          </p:cNvSpPr>
          <p:nvPr>
            <p:ph type="title"/>
          </p:nvPr>
        </p:nvSpPr>
        <p:spPr/>
        <p:txBody>
          <a:bodyPr/>
          <a:lstStyle/>
          <a:p>
            <a:r>
              <a:rPr lang="de-DE" altLang="en-US" dirty="0"/>
              <a:t>Multiple Regression Analysis: Further Issues </a:t>
            </a:r>
            <a:r>
              <a:rPr lang="de-DE" altLang="en-US" sz="1600" dirty="0"/>
              <a:t>(8 of 16)</a:t>
            </a:r>
            <a:endParaRPr lang="en-US" dirty="0"/>
          </a:p>
        </p:txBody>
      </p:sp>
    </p:spTree>
    <p:extLst>
      <p:ext uri="{BB962C8B-B14F-4D97-AF65-F5344CB8AC3E}">
        <p14:creationId xmlns:p14="http://schemas.microsoft.com/office/powerpoint/2010/main" val="28099780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13408</TotalTime>
  <Words>926</Words>
  <Application>Microsoft Office PowerPoint</Application>
  <PresentationFormat>Widescreen</PresentationFormat>
  <Paragraphs>113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Tahoma</vt:lpstr>
      <vt:lpstr>Office Theme</vt:lpstr>
      <vt:lpstr>Chapter 6</vt:lpstr>
      <vt:lpstr>Multiple Regression Analysis: Further Issues (1 of 16)</vt:lpstr>
      <vt:lpstr>Multiple Regression Analysis: Further Issues (2 of 16)</vt:lpstr>
      <vt:lpstr>Multiple Regression Analysis: Further Issues (3 of 16)</vt:lpstr>
      <vt:lpstr>Multiple Regression Analysis: Further Issues (4 of 16)</vt:lpstr>
      <vt:lpstr>Multiple Regression Analysis: Further Issues (5 of 16)</vt:lpstr>
      <vt:lpstr>Multiple Regression Analysis: Further Issues (6 of 16)</vt:lpstr>
      <vt:lpstr>Multiple Regression Analysis: Further Issues (7 of 16)</vt:lpstr>
      <vt:lpstr>Multiple Regression Analysis: Further Issues (8 of 16)</vt:lpstr>
      <vt:lpstr>Multiple Regression Analysis: Further Issues (9 of 16)</vt:lpstr>
      <vt:lpstr>Multiple Regression Analysis: Further Issues (10 of 16)</vt:lpstr>
      <vt:lpstr>Multiple Regression Analysis: Further Issues (11 of 16)</vt:lpstr>
      <vt:lpstr>Multiple Regression Analysis: Further Issues (12 of 16)</vt:lpstr>
      <vt:lpstr>Multiple Regression Analysis: Further Issues (13 of 16)</vt:lpstr>
      <vt:lpstr>Multiple Regression Analysis: Further Issues (14 of 16)</vt:lpstr>
      <vt:lpstr>Multiple Regression Analysis: Further Issues (15 of 16)</vt:lpstr>
      <vt:lpstr>Multiple Regression Analysis: Further Issues (16 of 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309</cp:revision>
  <dcterms:created xsi:type="dcterms:W3CDTF">2015-06-17T14:10:03Z</dcterms:created>
  <dcterms:modified xsi:type="dcterms:W3CDTF">2019-04-11T16:51:03Z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