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2" r:id="rId2"/>
    <p:sldId id="341" r:id="rId3"/>
    <p:sldId id="342" r:id="rId4"/>
    <p:sldId id="343" r:id="rId5"/>
    <p:sldId id="344" r:id="rId6"/>
    <p:sldId id="345" r:id="rId7"/>
    <p:sldId id="346" r:id="rId8"/>
    <p:sldId id="347" r:id="rId9"/>
    <p:sldId id="348" r:id="rId10"/>
    <p:sldId id="349" r:id="rId11"/>
    <p:sldId id="350" r:id="rId12"/>
    <p:sldId id="312"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86" autoAdjust="0"/>
    <p:restoredTop sz="86410" autoAdjust="0"/>
  </p:normalViewPr>
  <p:slideViewPr>
    <p:cSldViewPr snapToGrid="0">
      <p:cViewPr varScale="1">
        <p:scale>
          <a:sx n="109" d="100"/>
          <a:sy n="109" d="100"/>
        </p:scale>
        <p:origin x="186"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A374610-8069-47AC-808E-EBD83954FB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309036D-1087-49CC-9E7C-6C2C80CF45F0}" type="slidenum">
              <a:rPr lang="de-DE" altLang="en-US" smtClean="0"/>
              <a:pPr>
                <a:spcBef>
                  <a:spcPct val="0"/>
                </a:spcBef>
              </a:pPr>
              <a:t>12</a:t>
            </a:fld>
            <a:endParaRPr lang="de-DE" altLang="en-US"/>
          </a:p>
        </p:txBody>
      </p:sp>
      <p:sp>
        <p:nvSpPr>
          <p:cNvPr id="26627" name="Rectangle 2">
            <a:extLst>
              <a:ext uri="{FF2B5EF4-FFF2-40B4-BE49-F238E27FC236}">
                <a16:creationId xmlns:a16="http://schemas.microsoft.com/office/drawing/2014/main" id="{C249E4FD-5D3A-42BC-80F0-C4F9F4F1EEF9}"/>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8571F7B-AE16-436C-8429-48D2D73FC6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5986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p:txBody>
          <a:bodyPr>
            <a:noAutofit/>
          </a:bodyPr>
          <a:lstStyle/>
          <a:p>
            <a:r>
              <a:rPr lang="de-DE" altLang="en-US" sz="2600" dirty="0"/>
              <a:t>Multiple Regression Analysis with Qualitative Information</a:t>
            </a:r>
            <a:endParaRPr lang="en-US" sz="2600" dirty="0"/>
          </a:p>
        </p:txBody>
      </p:sp>
      <p:sp>
        <p:nvSpPr>
          <p:cNvPr id="4" name="Title 3"/>
          <p:cNvSpPr>
            <a:spLocks noGrp="1"/>
          </p:cNvSpPr>
          <p:nvPr>
            <p:ph type="ctrTitle"/>
          </p:nvPr>
        </p:nvSpPr>
        <p:spPr/>
        <p:txBody>
          <a:bodyPr/>
          <a:lstStyle/>
          <a:p>
            <a:r>
              <a:rPr lang="en-US" dirty="0"/>
              <a:t>Chapter 7</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31D4C4-2FD0-49AB-BC96-E6EC8EA7B956}"/>
              </a:ext>
            </a:extLst>
          </p:cNvPr>
          <p:cNvSpPr>
            <a:spLocks noGrp="1"/>
          </p:cNvSpPr>
          <p:nvPr>
            <p:ph type="sldNum" sz="quarter" idx="12"/>
          </p:nvPr>
        </p:nvSpPr>
        <p:spPr/>
        <p:txBody>
          <a:bodyPr/>
          <a:lstStyle/>
          <a:p>
            <a:fld id="{949EBC64-41CB-41B8-B6DF-9B1367312BD4}" type="slidenum">
              <a:rPr lang="en-US" smtClean="0"/>
              <a:t>10</a:t>
            </a:fld>
            <a:endParaRPr lang="en-US"/>
          </a:p>
        </p:txBody>
      </p:sp>
      <p:pic>
        <p:nvPicPr>
          <p:cNvPr id="6" name="Picture 5" descr="An equation in which the municipal bond rate is regressed on beta sub zero plus delta sub one times CR1 plus delta sub two times CR2 plus delta sub three times CR3 plus delta sub four times CR4 plus other factors. CR1 through CR4 are dummy variables for credit ratings equal to one through 4, with a credit rating of zero being the reference group. This is a better way to incorporate credit rates as everything is measured in reference to a common base category.">
            <a:extLst>
              <a:ext uri="{FF2B5EF4-FFF2-40B4-BE49-F238E27FC236}">
                <a16:creationId xmlns:a16="http://schemas.microsoft.com/office/drawing/2014/main" id="{DD8920BC-C1A2-4F11-AF36-48BEEA17643A}"/>
              </a:ext>
            </a:extLst>
          </p:cNvPr>
          <p:cNvPicPr>
            <a:picLocks noChangeAspect="1"/>
          </p:cNvPicPr>
          <p:nvPr/>
        </p:nvPicPr>
        <p:blipFill>
          <a:blip r:embed="rId2"/>
          <a:stretch>
            <a:fillRect/>
          </a:stretch>
        </p:blipFill>
        <p:spPr>
          <a:xfrm>
            <a:off x="1279513" y="4538630"/>
            <a:ext cx="9760542" cy="1475360"/>
          </a:xfrm>
          <a:prstGeom prst="rect">
            <a:avLst/>
          </a:prstGeom>
        </p:spPr>
      </p:pic>
      <p:pic>
        <p:nvPicPr>
          <p:cNvPr id="7" name="Picture 6" descr="An equation in which the municipal bond rate is regressed on beta sub zero plus beta sub one times CR plus other factors. CR is a city's credit rating ranging from 0 equals worst to 4 equals best. This is not the best way to incorporate credit rating as this variable only contains ordinal information and it is not clear what a marginal change in credit rating from zero to one implies.">
            <a:extLst>
              <a:ext uri="{FF2B5EF4-FFF2-40B4-BE49-F238E27FC236}">
                <a16:creationId xmlns:a16="http://schemas.microsoft.com/office/drawing/2014/main" id="{0A052805-9C8C-4688-8C38-593E4429667D}"/>
              </a:ext>
            </a:extLst>
          </p:cNvPr>
          <p:cNvPicPr>
            <a:picLocks noChangeAspect="1"/>
          </p:cNvPicPr>
          <p:nvPr/>
        </p:nvPicPr>
        <p:blipFill>
          <a:blip r:embed="rId3"/>
          <a:stretch>
            <a:fillRect/>
          </a:stretch>
        </p:blipFill>
        <p:spPr>
          <a:xfrm>
            <a:off x="1279513" y="2319370"/>
            <a:ext cx="9215348" cy="1967743"/>
          </a:xfrm>
          <a:prstGeom prst="rect">
            <a:avLst/>
          </a:prstGeom>
        </p:spPr>
      </p:pic>
      <p:sp>
        <p:nvSpPr>
          <p:cNvPr id="2" name="Content Placeholder 1">
            <a:extLst>
              <a:ext uri="{FF2B5EF4-FFF2-40B4-BE49-F238E27FC236}">
                <a16:creationId xmlns:a16="http://schemas.microsoft.com/office/drawing/2014/main" id="{471EC2A0-654E-4ACB-BC8D-9DF9AC428D99}"/>
              </a:ext>
            </a:extLst>
          </p:cNvPr>
          <p:cNvSpPr>
            <a:spLocks noGrp="1"/>
          </p:cNvSpPr>
          <p:nvPr>
            <p:ph idx="1"/>
          </p:nvPr>
        </p:nvSpPr>
        <p:spPr>
          <a:xfrm>
            <a:off x="838200" y="1463040"/>
            <a:ext cx="10515600" cy="920396"/>
          </a:xfrm>
        </p:spPr>
        <p:txBody>
          <a:bodyPr/>
          <a:lstStyle/>
          <a:p>
            <a:r>
              <a:rPr lang="en-US" b="1" dirty="0"/>
              <a:t>Incorporating ordinal information using dummy variables</a:t>
            </a:r>
          </a:p>
          <a:p>
            <a:r>
              <a:rPr lang="en-US" dirty="0"/>
              <a:t>Example: City credit ratings and municipal bond interest rates</a:t>
            </a:r>
          </a:p>
        </p:txBody>
      </p:sp>
      <p:sp>
        <p:nvSpPr>
          <p:cNvPr id="4" name="Title 3">
            <a:extLst>
              <a:ext uri="{FF2B5EF4-FFF2-40B4-BE49-F238E27FC236}">
                <a16:creationId xmlns:a16="http://schemas.microsoft.com/office/drawing/2014/main" id="{22366206-A8EB-4D20-BB4A-EA982229429C}"/>
              </a:ext>
            </a:extLst>
          </p:cNvPr>
          <p:cNvSpPr>
            <a:spLocks noGrp="1"/>
          </p:cNvSpPr>
          <p:nvPr>
            <p:ph type="title"/>
          </p:nvPr>
        </p:nvSpPr>
        <p:spPr/>
        <p:txBody>
          <a:bodyPr/>
          <a:lstStyle/>
          <a:p>
            <a:r>
              <a:rPr lang="de-DE" altLang="en-US" dirty="0"/>
              <a:t>Multiple Regression Analysis with Qualitative Information </a:t>
            </a:r>
            <a:r>
              <a:rPr lang="de-DE" altLang="en-US" sz="1600" dirty="0">
                <a:solidFill>
                  <a:prstClr val="black"/>
                </a:solidFill>
              </a:rPr>
              <a:t>(9 of 24)</a:t>
            </a:r>
            <a:endParaRPr lang="en-US" dirty="0"/>
          </a:p>
        </p:txBody>
      </p:sp>
    </p:spTree>
    <p:extLst>
      <p:ext uri="{BB962C8B-B14F-4D97-AF65-F5344CB8AC3E}">
        <p14:creationId xmlns:p14="http://schemas.microsoft.com/office/powerpoint/2010/main" val="390847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DB5D4D4-AEC8-435A-81C4-1EFC39CCD838}"/>
              </a:ext>
            </a:extLst>
          </p:cNvPr>
          <p:cNvSpPr>
            <a:spLocks noGrp="1"/>
          </p:cNvSpPr>
          <p:nvPr>
            <p:ph type="sldNum" sz="quarter" idx="12"/>
          </p:nvPr>
        </p:nvSpPr>
        <p:spPr/>
        <p:txBody>
          <a:bodyPr/>
          <a:lstStyle/>
          <a:p>
            <a:fld id="{949EBC64-41CB-41B8-B6DF-9B1367312BD4}" type="slidenum">
              <a:rPr lang="en-US" smtClean="0"/>
              <a:t>11</a:t>
            </a:fld>
            <a:endParaRPr lang="en-US"/>
          </a:p>
        </p:txBody>
      </p:sp>
      <p:pic>
        <p:nvPicPr>
          <p:cNvPr id="8" name="Picture 7" descr="Two hypotheses. The first is that delta sub one is equal to zero This implies that the return to education is the same for men and women. The second is that both delta sub zero and delta sub one are equal to zero. This implies that the entire wage equation is the same for men and women.">
            <a:extLst>
              <a:ext uri="{FF2B5EF4-FFF2-40B4-BE49-F238E27FC236}">
                <a16:creationId xmlns:a16="http://schemas.microsoft.com/office/drawing/2014/main" id="{EAE70498-EF04-4CD7-863D-28614172A964}"/>
              </a:ext>
            </a:extLst>
          </p:cNvPr>
          <p:cNvPicPr>
            <a:picLocks noChangeAspect="1"/>
          </p:cNvPicPr>
          <p:nvPr/>
        </p:nvPicPr>
        <p:blipFill>
          <a:blip r:embed="rId2"/>
          <a:stretch>
            <a:fillRect/>
          </a:stretch>
        </p:blipFill>
        <p:spPr>
          <a:xfrm>
            <a:off x="838200" y="4514913"/>
            <a:ext cx="7876715" cy="1463167"/>
          </a:xfrm>
          <a:prstGeom prst="rect">
            <a:avLst/>
          </a:prstGeom>
        </p:spPr>
      </p:pic>
      <p:sp>
        <p:nvSpPr>
          <p:cNvPr id="4" name="Content Placeholder 3">
            <a:extLst>
              <a:ext uri="{FF2B5EF4-FFF2-40B4-BE49-F238E27FC236}">
                <a16:creationId xmlns:a16="http://schemas.microsoft.com/office/drawing/2014/main" id="{B8159E4E-78F9-4AD2-ACE8-94D49F9B8102}"/>
              </a:ext>
            </a:extLst>
          </p:cNvPr>
          <p:cNvSpPr>
            <a:spLocks noGrp="1"/>
          </p:cNvSpPr>
          <p:nvPr>
            <p:ph sz="half" idx="2"/>
          </p:nvPr>
        </p:nvSpPr>
        <p:spPr>
          <a:xfrm>
            <a:off x="838200" y="3959985"/>
            <a:ext cx="10515600" cy="433501"/>
          </a:xfrm>
        </p:spPr>
        <p:txBody>
          <a:bodyPr/>
          <a:lstStyle/>
          <a:p>
            <a:r>
              <a:rPr lang="en-US" b="1" dirty="0"/>
              <a:t>Interesting hypothesis</a:t>
            </a:r>
            <a:endParaRPr lang="en-US" dirty="0"/>
          </a:p>
        </p:txBody>
      </p:sp>
      <p:pic>
        <p:nvPicPr>
          <p:cNvPr id="7" name="Picture 6" descr="An equation in which log wage is regressed on beta sub zero plus delta sub zero times female plus beta sub one times educ plus delta sub one times female times educ plus u. Beta sub zero is the intercept for men, delta sub zero is the intercept for women, beta sub one is the slope for men, and delta sub one is the slope for women.">
            <a:extLst>
              <a:ext uri="{FF2B5EF4-FFF2-40B4-BE49-F238E27FC236}">
                <a16:creationId xmlns:a16="http://schemas.microsoft.com/office/drawing/2014/main" id="{82EF4392-6DB2-48F1-90D2-873F875FC381}"/>
              </a:ext>
            </a:extLst>
          </p:cNvPr>
          <p:cNvPicPr>
            <a:picLocks noChangeAspect="1"/>
          </p:cNvPicPr>
          <p:nvPr/>
        </p:nvPicPr>
        <p:blipFill>
          <a:blip r:embed="rId3"/>
          <a:stretch>
            <a:fillRect/>
          </a:stretch>
        </p:blipFill>
        <p:spPr>
          <a:xfrm>
            <a:off x="838200" y="2427340"/>
            <a:ext cx="9809314" cy="1329043"/>
          </a:xfrm>
          <a:prstGeom prst="rect">
            <a:avLst/>
          </a:prstGeom>
        </p:spPr>
      </p:pic>
      <p:sp>
        <p:nvSpPr>
          <p:cNvPr id="3" name="Content Placeholder 2">
            <a:extLst>
              <a:ext uri="{FF2B5EF4-FFF2-40B4-BE49-F238E27FC236}">
                <a16:creationId xmlns:a16="http://schemas.microsoft.com/office/drawing/2014/main" id="{A62D2415-655B-48CD-BA7B-D515E84BF158}"/>
              </a:ext>
            </a:extLst>
          </p:cNvPr>
          <p:cNvSpPr>
            <a:spLocks noGrp="1"/>
          </p:cNvSpPr>
          <p:nvPr>
            <p:ph sz="half" idx="1"/>
          </p:nvPr>
        </p:nvSpPr>
        <p:spPr>
          <a:xfrm>
            <a:off x="838200" y="1456029"/>
            <a:ext cx="10515600" cy="882437"/>
          </a:xfrm>
        </p:spPr>
        <p:txBody>
          <a:bodyPr/>
          <a:lstStyle/>
          <a:p>
            <a:r>
              <a:rPr lang="de-DE" altLang="en-US" b="1" dirty="0">
                <a:ea typeface="ＭＳ Ｐゴシック" panose="020B0600070205080204" pitchFamily="34" charset="-128"/>
                <a:cs typeface="Lucida Bright" panose="02040602050505020304" pitchFamily="18" charset="0"/>
              </a:rPr>
              <a:t>Interactions involving dummy variables</a:t>
            </a:r>
          </a:p>
          <a:p>
            <a:r>
              <a:rPr lang="de-DE" altLang="en-US" b="1" dirty="0">
                <a:ea typeface="ＭＳ Ｐゴシック" panose="020B0600070205080204" pitchFamily="34" charset="-128"/>
                <a:cs typeface="Lucida Bright" panose="02040602050505020304" pitchFamily="18" charset="0"/>
              </a:rPr>
              <a:t>Allowing for different slopes</a:t>
            </a:r>
            <a:endParaRPr lang="en-US" dirty="0"/>
          </a:p>
        </p:txBody>
      </p:sp>
      <p:sp>
        <p:nvSpPr>
          <p:cNvPr id="2" name="Title 1">
            <a:extLst>
              <a:ext uri="{FF2B5EF4-FFF2-40B4-BE49-F238E27FC236}">
                <a16:creationId xmlns:a16="http://schemas.microsoft.com/office/drawing/2014/main" id="{F2951B93-783E-4372-872A-70303B7FDCA0}"/>
              </a:ext>
            </a:extLst>
          </p:cNvPr>
          <p:cNvSpPr>
            <a:spLocks noGrp="1"/>
          </p:cNvSpPr>
          <p:nvPr>
            <p:ph type="title"/>
          </p:nvPr>
        </p:nvSpPr>
        <p:spPr>
          <a:xfrm>
            <a:off x="838200" y="640080"/>
            <a:ext cx="10704226" cy="727075"/>
          </a:xfrm>
        </p:spPr>
        <p:txBody>
          <a:bodyPr/>
          <a:lstStyle/>
          <a:p>
            <a:r>
              <a:rPr lang="de-DE" altLang="en-US" dirty="0"/>
              <a:t>Multiple Regression Analysis with Qualitative Information </a:t>
            </a:r>
            <a:r>
              <a:rPr lang="de-DE" altLang="en-US" sz="1600" dirty="0">
                <a:solidFill>
                  <a:prstClr val="black"/>
                </a:solidFill>
              </a:rPr>
              <a:t>(10 of 24)</a:t>
            </a:r>
            <a:endParaRPr lang="en-US" dirty="0"/>
          </a:p>
        </p:txBody>
      </p:sp>
    </p:spTree>
    <p:extLst>
      <p:ext uri="{BB962C8B-B14F-4D97-AF65-F5344CB8AC3E}">
        <p14:creationId xmlns:p14="http://schemas.microsoft.com/office/powerpoint/2010/main" val="41286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49E9A7F0-81EC-4E75-9329-0D789738A1AF}"/>
              </a:ext>
            </a:extLst>
          </p:cNvPr>
          <p:cNvSpPr>
            <a:spLocks noGrp="1"/>
          </p:cNvSpPr>
          <p:nvPr>
            <p:ph type="sldNum" sz="quarter" idx="12"/>
          </p:nvPr>
        </p:nvSpPr>
        <p:spPr>
          <a:xfrm>
            <a:off x="10726310" y="6448508"/>
            <a:ext cx="627490" cy="272967"/>
          </a:xfrm>
        </p:spPr>
        <p:txBody>
          <a:bodyPr/>
          <a:lstStyle/>
          <a:p>
            <a:pPr lvl="0"/>
            <a:fld id="{949EBC64-41CB-41B8-B6DF-9B1367312BD4}" type="slidenum">
              <a:rPr lang="en-US" noProof="0" smtClean="0"/>
              <a:pPr lvl="0"/>
              <a:t>12</a:t>
            </a:fld>
            <a:endParaRPr lang="en-US" noProof="0" dirty="0"/>
          </a:p>
        </p:txBody>
      </p:sp>
      <p:sp>
        <p:nvSpPr>
          <p:cNvPr id="7" name="Content Placeholder 6">
            <a:extLst>
              <a:ext uri="{FF2B5EF4-FFF2-40B4-BE49-F238E27FC236}">
                <a16:creationId xmlns:a16="http://schemas.microsoft.com/office/drawing/2014/main" id="{5FBDAF35-9275-4F03-A329-A0EC150BC26A}"/>
              </a:ext>
            </a:extLst>
          </p:cNvPr>
          <p:cNvSpPr>
            <a:spLocks noGrp="1"/>
          </p:cNvSpPr>
          <p:nvPr>
            <p:ph sz="half" idx="2"/>
          </p:nvPr>
        </p:nvSpPr>
        <p:spPr>
          <a:xfrm>
            <a:off x="6904492" y="3000784"/>
            <a:ext cx="4264702" cy="1420094"/>
          </a:xfrm>
        </p:spPr>
        <p:txBody>
          <a:bodyPr/>
          <a:lstStyle/>
          <a:p>
            <a:pPr marL="0" indent="0">
              <a:buNone/>
            </a:pPr>
            <a:r>
              <a:rPr lang="de-DE" sz="2400" dirty="0"/>
              <a:t>Interacting both the intercept and the slope with the female dummy enables one to model completely independent wage equations for men and women.</a:t>
            </a:r>
          </a:p>
        </p:txBody>
      </p:sp>
      <p:pic>
        <p:nvPicPr>
          <p:cNvPr id="16" name="Picture 15" descr="Two graphs depicting differential returns to education for men and women using interaction effects. The left panel depicts a situation in which men have higher wages independent of education and also have a higher return to education so that the wage gap between men and women gets larger as education rises. The right panel has men starting out with higher wages, but women have a higher return to education. In this case, the wage gap between men and women disappears and even reverses at very high levels of education.">
            <a:extLst>
              <a:ext uri="{FF2B5EF4-FFF2-40B4-BE49-F238E27FC236}">
                <a16:creationId xmlns:a16="http://schemas.microsoft.com/office/drawing/2014/main" id="{39E744B5-30E5-461D-86F7-76754C24A992}"/>
              </a:ext>
            </a:extLst>
          </p:cNvPr>
          <p:cNvPicPr>
            <a:picLocks noChangeAspect="1"/>
          </p:cNvPicPr>
          <p:nvPr/>
        </p:nvPicPr>
        <p:blipFill>
          <a:blip r:embed="rId3"/>
          <a:stretch>
            <a:fillRect/>
          </a:stretch>
        </p:blipFill>
        <p:spPr>
          <a:xfrm>
            <a:off x="886592" y="1969135"/>
            <a:ext cx="6017274" cy="3877392"/>
          </a:xfrm>
          <a:prstGeom prst="rect">
            <a:avLst/>
          </a:prstGeom>
        </p:spPr>
      </p:pic>
      <p:sp>
        <p:nvSpPr>
          <p:cNvPr id="25602" name="Content Placeholder 8">
            <a:extLst>
              <a:ext uri="{FF2B5EF4-FFF2-40B4-BE49-F238E27FC236}">
                <a16:creationId xmlns:a16="http://schemas.microsoft.com/office/drawing/2014/main" id="{186C6634-1218-4E98-BEDB-5D99F0A8F3CB}"/>
              </a:ext>
            </a:extLst>
          </p:cNvPr>
          <p:cNvSpPr>
            <a:spLocks noGrp="1"/>
          </p:cNvSpPr>
          <p:nvPr>
            <p:ph sz="half" idx="1"/>
          </p:nvPr>
        </p:nvSpPr>
        <p:spPr>
          <a:xfrm>
            <a:off x="838200" y="1456028"/>
            <a:ext cx="10515600" cy="981095"/>
          </a:xfrm>
        </p:spPr>
        <p:txBody>
          <a:bodyPr/>
          <a:lstStyle/>
          <a:p>
            <a:pPr>
              <a:spcAft>
                <a:spcPts val="600"/>
              </a:spcAft>
            </a:pPr>
            <a:r>
              <a:rPr lang="de-DE" altLang="en-US" b="1" dirty="0"/>
              <a:t>Graphical illustration</a:t>
            </a:r>
          </a:p>
        </p:txBody>
      </p:sp>
      <p:sp>
        <p:nvSpPr>
          <p:cNvPr id="28" name="Title 4">
            <a:extLst>
              <a:ext uri="{FF2B5EF4-FFF2-40B4-BE49-F238E27FC236}">
                <a16:creationId xmlns:a16="http://schemas.microsoft.com/office/drawing/2014/main" id="{8D2B26E4-7F1B-476D-B802-17D782982659}"/>
              </a:ext>
            </a:extLst>
          </p:cNvPr>
          <p:cNvSpPr>
            <a:spLocks noGrp="1"/>
          </p:cNvSpPr>
          <p:nvPr>
            <p:ph type="title"/>
          </p:nvPr>
        </p:nvSpPr>
        <p:spPr>
          <a:xfrm>
            <a:off x="838199" y="640080"/>
            <a:ext cx="10794167" cy="727075"/>
          </a:xfrm>
        </p:spPr>
        <p:txBody>
          <a:bodyPr/>
          <a:lstStyle/>
          <a:p>
            <a:r>
              <a:rPr lang="de-DE" altLang="en-US" dirty="0"/>
              <a:t>Multiple Regression Analysis with Qualitative Information </a:t>
            </a:r>
            <a:r>
              <a:rPr lang="de-DE" altLang="en-US" sz="1600" dirty="0">
                <a:solidFill>
                  <a:prstClr val="black"/>
                </a:solidFill>
              </a:rPr>
              <a:t>(11 of 24)</a:t>
            </a:r>
            <a:endParaRPr lang="de-DE" altLang="en-US" sz="16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D47B91F-76E5-466C-98A9-984E7055293A}"/>
              </a:ext>
            </a:extLst>
          </p:cNvPr>
          <p:cNvSpPr>
            <a:spLocks noGrp="1"/>
          </p:cNvSpPr>
          <p:nvPr>
            <p:ph type="sldNum" sz="quarter" idx="12"/>
          </p:nvPr>
        </p:nvSpPr>
        <p:spPr/>
        <p:txBody>
          <a:bodyPr/>
          <a:lstStyle/>
          <a:p>
            <a:fld id="{949EBC64-41CB-41B8-B6DF-9B1367312BD4}" type="slidenum">
              <a:rPr lang="en-US" smtClean="0"/>
              <a:t>13</a:t>
            </a:fld>
            <a:endParaRPr lang="en-US" dirty="0"/>
          </a:p>
        </p:txBody>
      </p:sp>
      <p:sp>
        <p:nvSpPr>
          <p:cNvPr id="5" name="Content Placeholder 4">
            <a:extLst>
              <a:ext uri="{FF2B5EF4-FFF2-40B4-BE49-F238E27FC236}">
                <a16:creationId xmlns:a16="http://schemas.microsoft.com/office/drawing/2014/main" id="{746F1B93-D2F1-4794-94C2-39A0DCCA937E}"/>
              </a:ext>
            </a:extLst>
          </p:cNvPr>
          <p:cNvSpPr>
            <a:spLocks noGrp="1"/>
          </p:cNvSpPr>
          <p:nvPr>
            <p:ph sz="quarter" idx="13"/>
          </p:nvPr>
        </p:nvSpPr>
        <p:spPr>
          <a:xfrm>
            <a:off x="4480810" y="4758731"/>
            <a:ext cx="7496331" cy="1192363"/>
          </a:xfrm>
        </p:spPr>
        <p:txBody>
          <a:bodyPr/>
          <a:lstStyle/>
          <a:p>
            <a:pPr marL="0" indent="0">
              <a:buNone/>
            </a:pPr>
            <a:r>
              <a:rPr lang="de-DE" sz="2000" dirty="0"/>
              <a:t>Does this mean that there is no significant evidence of lower pay for women at the same levels of educ, exper, and tenure? </a:t>
            </a:r>
            <a:r>
              <a:rPr lang="de-DE" sz="2000" u="sng" dirty="0"/>
              <a:t>No: this is only the effect for educ = 0. </a:t>
            </a:r>
            <a:r>
              <a:rPr lang="de-DE" sz="2000" dirty="0"/>
              <a:t>To answer the question one has to recenter the interaction term, e.g. around educ = 12.5 (= average education).</a:t>
            </a:r>
          </a:p>
        </p:txBody>
      </p:sp>
      <p:sp>
        <p:nvSpPr>
          <p:cNvPr id="4" name="Content Placeholder 3">
            <a:extLst>
              <a:ext uri="{FF2B5EF4-FFF2-40B4-BE49-F238E27FC236}">
                <a16:creationId xmlns:a16="http://schemas.microsoft.com/office/drawing/2014/main" id="{ACEFDE95-9C95-4E0B-8D78-B6A89F09685A}"/>
              </a:ext>
            </a:extLst>
          </p:cNvPr>
          <p:cNvSpPr>
            <a:spLocks noGrp="1"/>
          </p:cNvSpPr>
          <p:nvPr>
            <p:ph sz="half" idx="2"/>
          </p:nvPr>
        </p:nvSpPr>
        <p:spPr>
          <a:xfrm>
            <a:off x="583368" y="4758731"/>
            <a:ext cx="3642610" cy="931924"/>
          </a:xfrm>
        </p:spPr>
        <p:txBody>
          <a:bodyPr/>
          <a:lstStyle/>
          <a:p>
            <a:pPr marL="0" indent="0">
              <a:buNone/>
            </a:pPr>
            <a:r>
              <a:rPr lang="de-DE" sz="2000" dirty="0"/>
              <a:t>No evidence against hypothesis that the return to education is the same for men and women.</a:t>
            </a:r>
          </a:p>
        </p:txBody>
      </p:sp>
      <p:pic>
        <p:nvPicPr>
          <p:cNvPr id="13" name="Picture 12" descr="An equation in which predicted log wage is equal to 0.389 minus 0.227 times female minus 0.082 times educ minus 0.0056 times female times educ plus 0.029 times exper minus 0.00058 times exper squared plus 0.032 times tenure minus 0.00059 times tenure squared. There are 526 observations and the R squared is 0.441.">
            <a:extLst>
              <a:ext uri="{FF2B5EF4-FFF2-40B4-BE49-F238E27FC236}">
                <a16:creationId xmlns:a16="http://schemas.microsoft.com/office/drawing/2014/main" id="{87F19BA0-0B81-4C38-AF94-385561E4391A}"/>
              </a:ext>
            </a:extLst>
          </p:cNvPr>
          <p:cNvPicPr>
            <a:picLocks noChangeAspect="1"/>
          </p:cNvPicPr>
          <p:nvPr/>
        </p:nvPicPr>
        <p:blipFill>
          <a:blip r:embed="rId2"/>
          <a:stretch>
            <a:fillRect/>
          </a:stretch>
        </p:blipFill>
        <p:spPr>
          <a:xfrm>
            <a:off x="1394186" y="2024504"/>
            <a:ext cx="8114479" cy="2719052"/>
          </a:xfrm>
          <a:prstGeom prst="rect">
            <a:avLst/>
          </a:prstGeom>
        </p:spPr>
      </p:pic>
      <p:sp>
        <p:nvSpPr>
          <p:cNvPr id="3" name="Content Placeholder 2">
            <a:extLst>
              <a:ext uri="{FF2B5EF4-FFF2-40B4-BE49-F238E27FC236}">
                <a16:creationId xmlns:a16="http://schemas.microsoft.com/office/drawing/2014/main" id="{424432E1-7270-4430-8BE1-BFBC0A42B251}"/>
              </a:ext>
            </a:extLst>
          </p:cNvPr>
          <p:cNvSpPr>
            <a:spLocks noGrp="1"/>
          </p:cNvSpPr>
          <p:nvPr>
            <p:ph sz="half" idx="1"/>
          </p:nvPr>
        </p:nvSpPr>
        <p:spPr>
          <a:xfrm>
            <a:off x="838200" y="1456029"/>
            <a:ext cx="10515600" cy="643239"/>
          </a:xfrm>
        </p:spPr>
        <p:txBody>
          <a:bodyPr/>
          <a:lstStyle/>
          <a:p>
            <a:r>
              <a:rPr lang="en-US" b="1" dirty="0"/>
              <a:t>Estimated wage equation with interaction term</a:t>
            </a:r>
          </a:p>
        </p:txBody>
      </p:sp>
      <p:sp>
        <p:nvSpPr>
          <p:cNvPr id="2" name="Title 1">
            <a:extLst>
              <a:ext uri="{FF2B5EF4-FFF2-40B4-BE49-F238E27FC236}">
                <a16:creationId xmlns:a16="http://schemas.microsoft.com/office/drawing/2014/main" id="{58271324-1B9D-44FC-B4AD-D17195EF1E19}"/>
              </a:ext>
            </a:extLst>
          </p:cNvPr>
          <p:cNvSpPr>
            <a:spLocks noGrp="1"/>
          </p:cNvSpPr>
          <p:nvPr>
            <p:ph type="title"/>
          </p:nvPr>
        </p:nvSpPr>
        <p:spPr>
          <a:xfrm>
            <a:off x="838199" y="640080"/>
            <a:ext cx="10944069" cy="727075"/>
          </a:xfrm>
        </p:spPr>
        <p:txBody>
          <a:bodyPr/>
          <a:lstStyle/>
          <a:p>
            <a:r>
              <a:rPr lang="de-DE" altLang="en-US" dirty="0"/>
              <a:t>Multiple Regression Analysis with Qualitative Information </a:t>
            </a:r>
            <a:r>
              <a:rPr lang="de-DE" altLang="en-US" sz="1600" dirty="0">
                <a:solidFill>
                  <a:prstClr val="black"/>
                </a:solidFill>
              </a:rPr>
              <a:t>(12 of 24)</a:t>
            </a:r>
            <a:endParaRPr lang="en-US" dirty="0"/>
          </a:p>
        </p:txBody>
      </p:sp>
    </p:spTree>
    <p:extLst>
      <p:ext uri="{BB962C8B-B14F-4D97-AF65-F5344CB8AC3E}">
        <p14:creationId xmlns:p14="http://schemas.microsoft.com/office/powerpoint/2010/main" val="423304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4F500DC-7D4F-4D6F-842F-CD8EEFB18D09}"/>
              </a:ext>
            </a:extLst>
          </p:cNvPr>
          <p:cNvSpPr>
            <a:spLocks noGrp="1"/>
          </p:cNvSpPr>
          <p:nvPr>
            <p:ph type="sldNum" sz="quarter" idx="12"/>
          </p:nvPr>
        </p:nvSpPr>
        <p:spPr/>
        <p:txBody>
          <a:bodyPr/>
          <a:lstStyle/>
          <a:p>
            <a:fld id="{949EBC64-41CB-41B8-B6DF-9B1367312BD4}" type="slidenum">
              <a:rPr lang="en-US" smtClean="0"/>
              <a:t>14</a:t>
            </a:fld>
            <a:endParaRPr lang="en-US" dirty="0"/>
          </a:p>
        </p:txBody>
      </p:sp>
      <p:pic>
        <p:nvPicPr>
          <p:cNvPr id="8" name="Picture 7" descr="An equation in which cumgpa is regressed on sat, hsperc, and tothrs, with the coefficients restricted to be identical for both men and women.">
            <a:extLst>
              <a:ext uri="{FF2B5EF4-FFF2-40B4-BE49-F238E27FC236}">
                <a16:creationId xmlns:a16="http://schemas.microsoft.com/office/drawing/2014/main" id="{81E9E4D6-43CD-4306-B2CB-0A0A3D7BF8E2}"/>
              </a:ext>
            </a:extLst>
          </p:cNvPr>
          <p:cNvPicPr>
            <a:picLocks noChangeAspect="1"/>
          </p:cNvPicPr>
          <p:nvPr/>
        </p:nvPicPr>
        <p:blipFill>
          <a:blip r:embed="rId2"/>
          <a:stretch>
            <a:fillRect/>
          </a:stretch>
        </p:blipFill>
        <p:spPr>
          <a:xfrm>
            <a:off x="1213890" y="5322852"/>
            <a:ext cx="6185228" cy="267538"/>
          </a:xfrm>
          <a:prstGeom prst="rect">
            <a:avLst/>
          </a:prstGeom>
        </p:spPr>
      </p:pic>
      <p:sp>
        <p:nvSpPr>
          <p:cNvPr id="4" name="Content Placeholder 3">
            <a:extLst>
              <a:ext uri="{FF2B5EF4-FFF2-40B4-BE49-F238E27FC236}">
                <a16:creationId xmlns:a16="http://schemas.microsoft.com/office/drawing/2014/main" id="{36DB06E8-36FF-4AD0-BC0A-C278E6A0101F}"/>
              </a:ext>
            </a:extLst>
          </p:cNvPr>
          <p:cNvSpPr>
            <a:spLocks noGrp="1"/>
          </p:cNvSpPr>
          <p:nvPr>
            <p:ph sz="half" idx="2"/>
          </p:nvPr>
        </p:nvSpPr>
        <p:spPr>
          <a:xfrm>
            <a:off x="838200" y="4691924"/>
            <a:ext cx="10515600" cy="509663"/>
          </a:xfrm>
        </p:spPr>
        <p:txBody>
          <a:bodyPr/>
          <a:lstStyle/>
          <a:p>
            <a:r>
              <a:rPr lang="de-DE" altLang="en-US" b="1" dirty="0">
                <a:ea typeface="ＭＳ Ｐゴシック" panose="020B0600070205080204" pitchFamily="34" charset="-128"/>
                <a:cs typeface="Lucida Bright" panose="02040602050505020304" pitchFamily="18" charset="0"/>
              </a:rPr>
              <a:t>Restricted model (same regression for both groups)</a:t>
            </a:r>
            <a:endParaRPr lang="en-US" b="1" dirty="0"/>
          </a:p>
        </p:txBody>
      </p:sp>
      <p:pic>
        <p:nvPicPr>
          <p:cNvPr id="5" name="Picture 4" descr="An equation in which cumgpa is regressed on beta sub zero plus delta sub zero times female plus beta sub one times sat plus delta sub one times female times sat plus beta sub two times hsperc plus delta sub 2 times female times hsperc plus beta sub three times tothrs plus delta sub three times female times tothrs plus u. cumgpa, sat, hsperc and tothrs refer to college grade point average, standardized aptitude test score, high school rank percentile, and total hours spent in college courses respectively.">
            <a:extLst>
              <a:ext uri="{FF2B5EF4-FFF2-40B4-BE49-F238E27FC236}">
                <a16:creationId xmlns:a16="http://schemas.microsoft.com/office/drawing/2014/main" id="{8E674C44-5CBC-47FD-B5A5-FBFAB3D64E06}"/>
              </a:ext>
            </a:extLst>
          </p:cNvPr>
          <p:cNvPicPr>
            <a:picLocks noChangeAspect="1"/>
          </p:cNvPicPr>
          <p:nvPr/>
        </p:nvPicPr>
        <p:blipFill>
          <a:blip r:embed="rId3"/>
          <a:stretch>
            <a:fillRect/>
          </a:stretch>
        </p:blipFill>
        <p:spPr>
          <a:xfrm>
            <a:off x="1338375" y="2290712"/>
            <a:ext cx="9515249" cy="2559657"/>
          </a:xfrm>
          <a:prstGeom prst="rect">
            <a:avLst/>
          </a:prstGeom>
        </p:spPr>
      </p:pic>
      <p:sp>
        <p:nvSpPr>
          <p:cNvPr id="3" name="Content Placeholder 2">
            <a:extLst>
              <a:ext uri="{FF2B5EF4-FFF2-40B4-BE49-F238E27FC236}">
                <a16:creationId xmlns:a16="http://schemas.microsoft.com/office/drawing/2014/main" id="{9169A7E3-36BC-4460-A5FC-4B8B194B1AC6}"/>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Testing for differences in regression functions across groups</a:t>
            </a:r>
          </a:p>
          <a:p>
            <a:r>
              <a:rPr lang="de-DE" altLang="en-US" b="1" dirty="0">
                <a:ea typeface="ＭＳ Ｐゴシック" panose="020B0600070205080204" pitchFamily="34" charset="-128"/>
                <a:cs typeface="Lucida Bright" panose="02040602050505020304" pitchFamily="18" charset="0"/>
              </a:rPr>
              <a:t>Unrestricted model (contains full set of interactions)</a:t>
            </a:r>
            <a:endParaRPr lang="en-US" b="1" dirty="0"/>
          </a:p>
        </p:txBody>
      </p:sp>
      <p:sp>
        <p:nvSpPr>
          <p:cNvPr id="2" name="Title 1">
            <a:extLst>
              <a:ext uri="{FF2B5EF4-FFF2-40B4-BE49-F238E27FC236}">
                <a16:creationId xmlns:a16="http://schemas.microsoft.com/office/drawing/2014/main" id="{D04E1DA6-ABFB-418C-BA81-74CD49F003C6}"/>
              </a:ext>
            </a:extLst>
          </p:cNvPr>
          <p:cNvSpPr>
            <a:spLocks noGrp="1"/>
          </p:cNvSpPr>
          <p:nvPr>
            <p:ph type="title"/>
          </p:nvPr>
        </p:nvSpPr>
        <p:spPr>
          <a:xfrm>
            <a:off x="838199" y="640080"/>
            <a:ext cx="10794167" cy="727075"/>
          </a:xfrm>
        </p:spPr>
        <p:txBody>
          <a:bodyPr/>
          <a:lstStyle/>
          <a:p>
            <a:r>
              <a:rPr lang="de-DE" altLang="en-US" dirty="0"/>
              <a:t>Multiple Regression Analysis with Qualitative Information </a:t>
            </a:r>
            <a:r>
              <a:rPr lang="de-DE" altLang="en-US" sz="1600" dirty="0">
                <a:solidFill>
                  <a:prstClr val="black"/>
                </a:solidFill>
              </a:rPr>
              <a:t>(13 of 24)</a:t>
            </a:r>
            <a:endParaRPr lang="en-US" dirty="0"/>
          </a:p>
        </p:txBody>
      </p:sp>
    </p:spTree>
    <p:extLst>
      <p:ext uri="{BB962C8B-B14F-4D97-AF65-F5344CB8AC3E}">
        <p14:creationId xmlns:p14="http://schemas.microsoft.com/office/powerpoint/2010/main" val="34614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4F500DC-7D4F-4D6F-842F-CD8EEFB18D09}"/>
              </a:ext>
            </a:extLst>
          </p:cNvPr>
          <p:cNvSpPr>
            <a:spLocks noGrp="1"/>
          </p:cNvSpPr>
          <p:nvPr>
            <p:ph type="sldNum" sz="quarter" idx="12"/>
          </p:nvPr>
        </p:nvSpPr>
        <p:spPr/>
        <p:txBody>
          <a:bodyPr/>
          <a:lstStyle/>
          <a:p>
            <a:fld id="{949EBC64-41CB-41B8-B6DF-9B1367312BD4}" type="slidenum">
              <a:rPr lang="en-US" smtClean="0"/>
              <a:t>15</a:t>
            </a:fld>
            <a:endParaRPr lang="en-US" dirty="0"/>
          </a:p>
        </p:txBody>
      </p:sp>
      <p:pic>
        <p:nvPicPr>
          <p:cNvPr id="16" name="Picture 15" descr="An equation in which predicted cumgpa is equal to 1.48 (standard error .21) minus .353 (standard error .411 )times female plus .0011 (standard error .0002) times sat plus .00075 (standard error .00039) times female times sat minus .0085 (standard error .0014) times hisperc minus .00055 (standard error .00316) times female times hisperc plus .0023 (standard error .0009) times tothrs minus ,00012 (standard error .00163) times female times tothrs. There are 366 observations, the R squared is .406, and the adjusted R squared is .394. When tested individually, the hypothesis that the interaction effects are equal to zero cannot be rejected.">
            <a:extLst>
              <a:ext uri="{FF2B5EF4-FFF2-40B4-BE49-F238E27FC236}">
                <a16:creationId xmlns:a16="http://schemas.microsoft.com/office/drawing/2014/main" id="{14C78FAC-B4D1-457E-B850-5B6E92BC1829}"/>
              </a:ext>
            </a:extLst>
          </p:cNvPr>
          <p:cNvPicPr>
            <a:picLocks noChangeAspect="1"/>
          </p:cNvPicPr>
          <p:nvPr/>
        </p:nvPicPr>
        <p:blipFill>
          <a:blip r:embed="rId2"/>
          <a:stretch>
            <a:fillRect/>
          </a:stretch>
        </p:blipFill>
        <p:spPr>
          <a:xfrm>
            <a:off x="1065442" y="3220029"/>
            <a:ext cx="8352244" cy="2828789"/>
          </a:xfrm>
          <a:prstGeom prst="rect">
            <a:avLst/>
          </a:prstGeom>
        </p:spPr>
      </p:pic>
      <p:sp>
        <p:nvSpPr>
          <p:cNvPr id="4" name="Content Placeholder 3">
            <a:extLst>
              <a:ext uri="{FF2B5EF4-FFF2-40B4-BE49-F238E27FC236}">
                <a16:creationId xmlns:a16="http://schemas.microsoft.com/office/drawing/2014/main" id="{36DB06E8-36FF-4AD0-BC0A-C278E6A0101F}"/>
              </a:ext>
            </a:extLst>
          </p:cNvPr>
          <p:cNvSpPr>
            <a:spLocks noGrp="1"/>
          </p:cNvSpPr>
          <p:nvPr>
            <p:ph sz="half" idx="2"/>
          </p:nvPr>
        </p:nvSpPr>
        <p:spPr>
          <a:xfrm>
            <a:off x="838200" y="2734397"/>
            <a:ext cx="10515600" cy="509663"/>
          </a:xfrm>
        </p:spPr>
        <p:txBody>
          <a:bodyPr/>
          <a:lstStyle/>
          <a:p>
            <a:r>
              <a:rPr lang="de-DE" altLang="en-US" b="1" dirty="0">
                <a:ea typeface="ＭＳ Ｐゴシック" panose="020B0600070205080204" pitchFamily="34" charset="-128"/>
                <a:cs typeface="Lucida Bright" panose="02040602050505020304" pitchFamily="18" charset="0"/>
              </a:rPr>
              <a:t>Estimation of the unrestricted model</a:t>
            </a:r>
            <a:endParaRPr lang="en-US" b="1" dirty="0"/>
          </a:p>
        </p:txBody>
      </p:sp>
      <p:pic>
        <p:nvPicPr>
          <p:cNvPr id="15" name="Picture 14" descr="A null hypothesis in which all interaction effects are qual to zero. In other words, the same regression coefficients apply to men and women.">
            <a:extLst>
              <a:ext uri="{FF2B5EF4-FFF2-40B4-BE49-F238E27FC236}">
                <a16:creationId xmlns:a16="http://schemas.microsoft.com/office/drawing/2014/main" id="{738ED1FE-81E6-4293-B604-2181070F9FD4}"/>
              </a:ext>
            </a:extLst>
          </p:cNvPr>
          <p:cNvPicPr>
            <a:picLocks noChangeAspect="1"/>
          </p:cNvPicPr>
          <p:nvPr/>
        </p:nvPicPr>
        <p:blipFill>
          <a:blip r:embed="rId3"/>
          <a:stretch>
            <a:fillRect/>
          </a:stretch>
        </p:blipFill>
        <p:spPr>
          <a:xfrm>
            <a:off x="1065442" y="1689529"/>
            <a:ext cx="9163082" cy="1146147"/>
          </a:xfrm>
          <a:prstGeom prst="rect">
            <a:avLst/>
          </a:prstGeom>
        </p:spPr>
      </p:pic>
      <p:sp>
        <p:nvSpPr>
          <p:cNvPr id="3" name="Content Placeholder 2">
            <a:extLst>
              <a:ext uri="{FF2B5EF4-FFF2-40B4-BE49-F238E27FC236}">
                <a16:creationId xmlns:a16="http://schemas.microsoft.com/office/drawing/2014/main" id="{9169A7E3-36BC-4460-A5FC-4B8B194B1AC6}"/>
              </a:ext>
            </a:extLst>
          </p:cNvPr>
          <p:cNvSpPr>
            <a:spLocks noGrp="1"/>
          </p:cNvSpPr>
          <p:nvPr>
            <p:ph sz="half" idx="1"/>
          </p:nvPr>
        </p:nvSpPr>
        <p:spPr>
          <a:xfrm>
            <a:off x="838200" y="1456029"/>
            <a:ext cx="10515600" cy="509663"/>
          </a:xfrm>
        </p:spPr>
        <p:txBody>
          <a:bodyPr/>
          <a:lstStyle/>
          <a:p>
            <a:r>
              <a:rPr lang="de-DE" altLang="en-US" b="1" dirty="0">
                <a:ea typeface="ＭＳ Ｐゴシック" panose="020B0600070205080204" pitchFamily="34" charset="-128"/>
                <a:cs typeface="Lucida Bright" panose="02040602050505020304" pitchFamily="18" charset="0"/>
              </a:rPr>
              <a:t>Null hypothesis</a:t>
            </a:r>
          </a:p>
        </p:txBody>
      </p:sp>
      <p:sp>
        <p:nvSpPr>
          <p:cNvPr id="2" name="Title 1">
            <a:extLst>
              <a:ext uri="{FF2B5EF4-FFF2-40B4-BE49-F238E27FC236}">
                <a16:creationId xmlns:a16="http://schemas.microsoft.com/office/drawing/2014/main" id="{D04E1DA6-ABFB-418C-BA81-74CD49F003C6}"/>
              </a:ext>
            </a:extLst>
          </p:cNvPr>
          <p:cNvSpPr>
            <a:spLocks noGrp="1"/>
          </p:cNvSpPr>
          <p:nvPr>
            <p:ph type="title"/>
          </p:nvPr>
        </p:nvSpPr>
        <p:spPr>
          <a:xfrm>
            <a:off x="838199" y="640080"/>
            <a:ext cx="10794167" cy="727075"/>
          </a:xfrm>
        </p:spPr>
        <p:txBody>
          <a:bodyPr/>
          <a:lstStyle/>
          <a:p>
            <a:r>
              <a:rPr lang="de-DE" altLang="en-US" dirty="0"/>
              <a:t>Multiple Regression Analysis with Qualitative Information </a:t>
            </a:r>
            <a:r>
              <a:rPr lang="de-DE" altLang="en-US" sz="1600" dirty="0">
                <a:solidFill>
                  <a:prstClr val="black"/>
                </a:solidFill>
              </a:rPr>
              <a:t>(14 of 24)</a:t>
            </a:r>
            <a:endParaRPr lang="en-US" dirty="0"/>
          </a:p>
        </p:txBody>
      </p:sp>
    </p:spTree>
    <p:extLst>
      <p:ext uri="{BB962C8B-B14F-4D97-AF65-F5344CB8AC3E}">
        <p14:creationId xmlns:p14="http://schemas.microsoft.com/office/powerpoint/2010/main" val="1195562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4F500DC-7D4F-4D6F-842F-CD8EEFB18D09}"/>
              </a:ext>
            </a:extLst>
          </p:cNvPr>
          <p:cNvSpPr>
            <a:spLocks noGrp="1"/>
          </p:cNvSpPr>
          <p:nvPr>
            <p:ph type="sldNum" sz="quarter" idx="12"/>
          </p:nvPr>
        </p:nvSpPr>
        <p:spPr/>
        <p:txBody>
          <a:bodyPr/>
          <a:lstStyle/>
          <a:p>
            <a:fld id="{949EBC64-41CB-41B8-B6DF-9B1367312BD4}" type="slidenum">
              <a:rPr lang="en-US" smtClean="0"/>
              <a:t>16</a:t>
            </a:fld>
            <a:endParaRPr lang="en-US" dirty="0"/>
          </a:p>
        </p:txBody>
      </p:sp>
      <p:sp>
        <p:nvSpPr>
          <p:cNvPr id="4" name="Content Placeholder 3">
            <a:extLst>
              <a:ext uri="{FF2B5EF4-FFF2-40B4-BE49-F238E27FC236}">
                <a16:creationId xmlns:a16="http://schemas.microsoft.com/office/drawing/2014/main" id="{36DB06E8-36FF-4AD0-BC0A-C278E6A0101F}"/>
              </a:ext>
            </a:extLst>
          </p:cNvPr>
          <p:cNvSpPr>
            <a:spLocks noGrp="1"/>
          </p:cNvSpPr>
          <p:nvPr>
            <p:ph sz="half" idx="2"/>
          </p:nvPr>
        </p:nvSpPr>
        <p:spPr>
          <a:xfrm>
            <a:off x="838200" y="3423943"/>
            <a:ext cx="10515600" cy="2542141"/>
          </a:xfrm>
        </p:spPr>
        <p:txBody>
          <a:bodyPr/>
          <a:lstStyle/>
          <a:p>
            <a:r>
              <a:rPr lang="de-DE" altLang="en-US" b="1" dirty="0">
                <a:ea typeface="ＭＳ Ｐゴシック" panose="020B0600070205080204" pitchFamily="34" charset="-128"/>
                <a:cs typeface="Lucida Bright" panose="02040602050505020304" pitchFamily="18" charset="0"/>
              </a:rPr>
              <a:t>Alternative way to compute F-statistic in the given case</a:t>
            </a:r>
          </a:p>
          <a:p>
            <a:pPr lvl="1"/>
            <a:r>
              <a:rPr lang="de-DE" altLang="en-US" dirty="0">
                <a:ea typeface="Arial" panose="020B0604020202020204" pitchFamily="34" charset="0"/>
                <a:cs typeface="Lucida Bright" panose="02040602050505020304" pitchFamily="18" charset="0"/>
              </a:rPr>
              <a:t>Run separate regressions for men and for women; the unrestricted SSR is given by the sum of the SSR of these two regressions.</a:t>
            </a:r>
          </a:p>
          <a:p>
            <a:pPr lvl="1"/>
            <a:r>
              <a:rPr lang="de-DE" altLang="en-US" dirty="0">
                <a:ea typeface="Arial" panose="020B0604020202020204" pitchFamily="34" charset="0"/>
                <a:cs typeface="Lucida Bright" panose="02040602050505020304" pitchFamily="18" charset="0"/>
              </a:rPr>
              <a:t>Run regression for the restricted model and store SSR.</a:t>
            </a:r>
          </a:p>
          <a:p>
            <a:pPr lvl="1"/>
            <a:r>
              <a:rPr lang="de-DE" altLang="en-US" dirty="0">
                <a:ea typeface="Arial" panose="020B0604020202020204" pitchFamily="34" charset="0"/>
                <a:cs typeface="Lucida Bright" panose="02040602050505020304" pitchFamily="18" charset="0"/>
              </a:rPr>
              <a:t>If the test is computed in this way it is called the Chow-Test.</a:t>
            </a:r>
          </a:p>
          <a:p>
            <a:pPr lvl="1"/>
            <a:r>
              <a:rPr lang="de-DE" altLang="en-US" dirty="0">
                <a:ea typeface="Arial" panose="020B0604020202020204" pitchFamily="34" charset="0"/>
                <a:cs typeface="Lucida Bright" panose="02040602050505020304" pitchFamily="18" charset="0"/>
              </a:rPr>
              <a:t>Important: Test assumes a constant error variance across groups.</a:t>
            </a:r>
          </a:p>
        </p:txBody>
      </p:sp>
      <p:pic>
        <p:nvPicPr>
          <p:cNvPr id="10" name="Picture 9" descr="An equation in which the F statistic is equal to the difference between the restricted (SSR sub p) and unrestricted (SSR sub ur)sum of squared errors divided by the number of restrictions (q) over the unrestricted SSR divided by the model degrees of freedom (n minus k minus one). In this example, this is (85.515 minus 78.355) divided by 4 over 78.355 over (366 minus 7 minus 1), which is approximately equal to 8.18. Checked against the F distribution with 4 and 358 degrees of freedom, we reject the null hypothesis that all interaction terms are jointly equal to zero.">
            <a:extLst>
              <a:ext uri="{FF2B5EF4-FFF2-40B4-BE49-F238E27FC236}">
                <a16:creationId xmlns:a16="http://schemas.microsoft.com/office/drawing/2014/main" id="{350EE87B-5888-4C9D-82DE-EED79CDF66F1}"/>
              </a:ext>
            </a:extLst>
          </p:cNvPr>
          <p:cNvPicPr>
            <a:picLocks noChangeAspect="1"/>
          </p:cNvPicPr>
          <p:nvPr/>
        </p:nvPicPr>
        <p:blipFill>
          <a:blip r:embed="rId2"/>
          <a:stretch>
            <a:fillRect/>
          </a:stretch>
        </p:blipFill>
        <p:spPr>
          <a:xfrm>
            <a:off x="953575" y="1779444"/>
            <a:ext cx="9772735" cy="1329043"/>
          </a:xfrm>
          <a:prstGeom prst="rect">
            <a:avLst/>
          </a:prstGeom>
        </p:spPr>
      </p:pic>
      <p:sp>
        <p:nvSpPr>
          <p:cNvPr id="3" name="Content Placeholder 2">
            <a:extLst>
              <a:ext uri="{FF2B5EF4-FFF2-40B4-BE49-F238E27FC236}">
                <a16:creationId xmlns:a16="http://schemas.microsoft.com/office/drawing/2014/main" id="{9169A7E3-36BC-4460-A5FC-4B8B194B1AC6}"/>
              </a:ext>
            </a:extLst>
          </p:cNvPr>
          <p:cNvSpPr>
            <a:spLocks noGrp="1"/>
          </p:cNvSpPr>
          <p:nvPr>
            <p:ph sz="half" idx="1"/>
          </p:nvPr>
        </p:nvSpPr>
        <p:spPr>
          <a:xfrm>
            <a:off x="838200" y="1456029"/>
            <a:ext cx="10515600" cy="509663"/>
          </a:xfrm>
        </p:spPr>
        <p:txBody>
          <a:bodyPr/>
          <a:lstStyle/>
          <a:p>
            <a:r>
              <a:rPr lang="de-DE" altLang="en-US" b="1" dirty="0">
                <a:ea typeface="ＭＳ Ｐゴシック" panose="020B0600070205080204" pitchFamily="34" charset="-128"/>
                <a:cs typeface="Lucida Bright" panose="02040602050505020304" pitchFamily="18" charset="0"/>
              </a:rPr>
              <a:t>Joint test with F-statistic</a:t>
            </a:r>
          </a:p>
        </p:txBody>
      </p:sp>
      <p:sp>
        <p:nvSpPr>
          <p:cNvPr id="2" name="Title 1">
            <a:extLst>
              <a:ext uri="{FF2B5EF4-FFF2-40B4-BE49-F238E27FC236}">
                <a16:creationId xmlns:a16="http://schemas.microsoft.com/office/drawing/2014/main" id="{D04E1DA6-ABFB-418C-BA81-74CD49F003C6}"/>
              </a:ext>
            </a:extLst>
          </p:cNvPr>
          <p:cNvSpPr>
            <a:spLocks noGrp="1"/>
          </p:cNvSpPr>
          <p:nvPr>
            <p:ph type="title"/>
          </p:nvPr>
        </p:nvSpPr>
        <p:spPr>
          <a:xfrm>
            <a:off x="838199" y="640080"/>
            <a:ext cx="10794167" cy="727075"/>
          </a:xfrm>
        </p:spPr>
        <p:txBody>
          <a:bodyPr/>
          <a:lstStyle/>
          <a:p>
            <a:r>
              <a:rPr lang="de-DE" altLang="en-US" dirty="0"/>
              <a:t>Multiple Regression Analysis with Qualitative Information </a:t>
            </a:r>
            <a:r>
              <a:rPr lang="de-DE" altLang="en-US" sz="1600" dirty="0">
                <a:solidFill>
                  <a:prstClr val="black"/>
                </a:solidFill>
              </a:rPr>
              <a:t>(15 of 24)</a:t>
            </a:r>
            <a:endParaRPr lang="en-US" dirty="0"/>
          </a:p>
        </p:txBody>
      </p:sp>
    </p:spTree>
    <p:extLst>
      <p:ext uri="{BB962C8B-B14F-4D97-AF65-F5344CB8AC3E}">
        <p14:creationId xmlns:p14="http://schemas.microsoft.com/office/powerpoint/2010/main" val="44192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640075-7C65-4C16-A062-1269C75DAC12}"/>
              </a:ext>
            </a:extLst>
          </p:cNvPr>
          <p:cNvSpPr>
            <a:spLocks noGrp="1"/>
          </p:cNvSpPr>
          <p:nvPr>
            <p:ph type="sldNum" sz="quarter" idx="12"/>
          </p:nvPr>
        </p:nvSpPr>
        <p:spPr/>
        <p:txBody>
          <a:bodyPr/>
          <a:lstStyle/>
          <a:p>
            <a:fld id="{949EBC64-41CB-41B8-B6DF-9B1367312BD4}" type="slidenum">
              <a:rPr lang="en-US" smtClean="0"/>
              <a:t>17</a:t>
            </a:fld>
            <a:endParaRPr lang="en-US"/>
          </a:p>
        </p:txBody>
      </p:sp>
      <p:pic>
        <p:nvPicPr>
          <p:cNvPr id="17" name="Picture 16" descr="An equation depicting the marginal effect of x sub j on y. Here, the coefficient beta sub j is equal to the change in the conditional probability that y equals one divided by the change in x sub j. Thus in the linear probability model, the coefficients describe the effect of the explanatory variables on the conditional probability that y equals one.">
            <a:extLst>
              <a:ext uri="{FF2B5EF4-FFF2-40B4-BE49-F238E27FC236}">
                <a16:creationId xmlns:a16="http://schemas.microsoft.com/office/drawing/2014/main" id="{170B636A-4434-4632-A932-6B8561284DA2}"/>
              </a:ext>
            </a:extLst>
          </p:cNvPr>
          <p:cNvPicPr>
            <a:picLocks noChangeAspect="1"/>
          </p:cNvPicPr>
          <p:nvPr/>
        </p:nvPicPr>
        <p:blipFill>
          <a:blip r:embed="rId2"/>
          <a:stretch>
            <a:fillRect/>
          </a:stretch>
        </p:blipFill>
        <p:spPr>
          <a:xfrm>
            <a:off x="715810" y="5108569"/>
            <a:ext cx="10010500" cy="1152244"/>
          </a:xfrm>
          <a:prstGeom prst="rect">
            <a:avLst/>
          </a:prstGeom>
        </p:spPr>
      </p:pic>
      <p:pic>
        <p:nvPicPr>
          <p:cNvPr id="16" name="Picture 15" descr="An equation in which the conditional expectation of y given x (sub one through sub k) is equal to one times the conditional probability that y equal one given x plus zero times the conditional probability that y equal zero given x. This relation only holds when y takes on the values of either one or zero. Combining this with the previous equation, we see that the conditional probability that y equals 1 given x is simply the conditional expectation of y which is the linear projection on x sub one through x sub k. This is known as the linear probability model">
            <a:extLst>
              <a:ext uri="{FF2B5EF4-FFF2-40B4-BE49-F238E27FC236}">
                <a16:creationId xmlns:a16="http://schemas.microsoft.com/office/drawing/2014/main" id="{60639346-94DF-4770-A238-5728FE83951B}"/>
              </a:ext>
            </a:extLst>
          </p:cNvPr>
          <p:cNvPicPr>
            <a:picLocks noChangeAspect="1"/>
          </p:cNvPicPr>
          <p:nvPr/>
        </p:nvPicPr>
        <p:blipFill>
          <a:blip r:embed="rId3"/>
          <a:stretch>
            <a:fillRect/>
          </a:stretch>
        </p:blipFill>
        <p:spPr>
          <a:xfrm>
            <a:off x="672955" y="3508909"/>
            <a:ext cx="10412870" cy="1560711"/>
          </a:xfrm>
          <a:prstGeom prst="rect">
            <a:avLst/>
          </a:prstGeom>
        </p:spPr>
      </p:pic>
      <p:pic>
        <p:nvPicPr>
          <p:cNvPr id="5" name="Picture 4" descr="An equation in which y is regressed on beta sub zero plus beta sub one times x sub 1 through beta sub k times x sub k plus u. An alternative interpretation is that the conditional expectation of y given x sub one through x sub k is equal to a linear projection on x sub one through x sub k.">
            <a:extLst>
              <a:ext uri="{FF2B5EF4-FFF2-40B4-BE49-F238E27FC236}">
                <a16:creationId xmlns:a16="http://schemas.microsoft.com/office/drawing/2014/main" id="{15463982-DBD5-494B-BABF-0E57EA2481A8}"/>
              </a:ext>
            </a:extLst>
          </p:cNvPr>
          <p:cNvPicPr>
            <a:picLocks noChangeAspect="1"/>
          </p:cNvPicPr>
          <p:nvPr/>
        </p:nvPicPr>
        <p:blipFill>
          <a:blip r:embed="rId4"/>
          <a:stretch>
            <a:fillRect/>
          </a:stretch>
        </p:blipFill>
        <p:spPr>
          <a:xfrm>
            <a:off x="672955" y="2494311"/>
            <a:ext cx="5113042" cy="1014598"/>
          </a:xfrm>
          <a:prstGeom prst="rect">
            <a:avLst/>
          </a:prstGeom>
        </p:spPr>
      </p:pic>
      <p:sp>
        <p:nvSpPr>
          <p:cNvPr id="2" name="Content Placeholder 1">
            <a:extLst>
              <a:ext uri="{FF2B5EF4-FFF2-40B4-BE49-F238E27FC236}">
                <a16:creationId xmlns:a16="http://schemas.microsoft.com/office/drawing/2014/main" id="{7915DFBC-AD9B-481B-AEF5-6A3865D0BE5D}"/>
              </a:ext>
            </a:extLst>
          </p:cNvPr>
          <p:cNvSpPr>
            <a:spLocks noGrp="1"/>
          </p:cNvSpPr>
          <p:nvPr>
            <p:ph idx="1"/>
          </p:nvPr>
        </p:nvSpPr>
        <p:spPr>
          <a:xfrm>
            <a:off x="838200" y="1463040"/>
            <a:ext cx="10515600" cy="935386"/>
          </a:xfrm>
        </p:spPr>
        <p:txBody>
          <a:bodyPr/>
          <a:lstStyle/>
          <a:p>
            <a:r>
              <a:rPr lang="en-US" b="1" dirty="0"/>
              <a:t>A </a:t>
            </a:r>
            <a:r>
              <a:rPr lang="de-DE" altLang="en-US" b="1" dirty="0">
                <a:ea typeface="ＭＳ Ｐゴシック" panose="020B0600070205080204" pitchFamily="34" charset="-128"/>
                <a:cs typeface="Lucida Bright" panose="02040602050505020304" pitchFamily="18" charset="0"/>
              </a:rPr>
              <a:t>Binary dependent variable: the linear probability model</a:t>
            </a:r>
          </a:p>
          <a:p>
            <a:r>
              <a:rPr lang="de-DE" altLang="en-US" b="1" dirty="0">
                <a:ea typeface="ＭＳ Ｐゴシック" panose="020B0600070205080204" pitchFamily="34" charset="-128"/>
                <a:cs typeface="Lucida Bright" panose="02040602050505020304" pitchFamily="18" charset="0"/>
              </a:rPr>
              <a:t>Linear regression when the dependent variable is binary</a:t>
            </a:r>
            <a:endParaRPr lang="en-US" b="1" dirty="0"/>
          </a:p>
        </p:txBody>
      </p:sp>
      <p:sp>
        <p:nvSpPr>
          <p:cNvPr id="4" name="Title 3">
            <a:extLst>
              <a:ext uri="{FF2B5EF4-FFF2-40B4-BE49-F238E27FC236}">
                <a16:creationId xmlns:a16="http://schemas.microsoft.com/office/drawing/2014/main" id="{AE41C9B5-9632-49A2-B654-4F28DC65F3F3}"/>
              </a:ext>
            </a:extLst>
          </p:cNvPr>
          <p:cNvSpPr>
            <a:spLocks noGrp="1"/>
          </p:cNvSpPr>
          <p:nvPr>
            <p:ph type="title"/>
          </p:nvPr>
        </p:nvSpPr>
        <p:spPr>
          <a:xfrm>
            <a:off x="838200" y="640080"/>
            <a:ext cx="10704226" cy="727075"/>
          </a:xfrm>
        </p:spPr>
        <p:txBody>
          <a:bodyPr/>
          <a:lstStyle/>
          <a:p>
            <a:r>
              <a:rPr lang="de-DE" altLang="en-US" dirty="0"/>
              <a:t>Multiple Regression Analysis with Qualitative Information </a:t>
            </a:r>
            <a:r>
              <a:rPr lang="de-DE" altLang="en-US" sz="1600" dirty="0">
                <a:solidFill>
                  <a:prstClr val="black"/>
                </a:solidFill>
              </a:rPr>
              <a:t>(16 of 24)</a:t>
            </a:r>
            <a:endParaRPr lang="en-US" dirty="0"/>
          </a:p>
        </p:txBody>
      </p:sp>
    </p:spTree>
    <p:extLst>
      <p:ext uri="{BB962C8B-B14F-4D97-AF65-F5344CB8AC3E}">
        <p14:creationId xmlns:p14="http://schemas.microsoft.com/office/powerpoint/2010/main" val="63018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322721-1902-4A5F-80F1-18DE81B633AC}"/>
              </a:ext>
            </a:extLst>
          </p:cNvPr>
          <p:cNvSpPr>
            <a:spLocks noGrp="1"/>
          </p:cNvSpPr>
          <p:nvPr>
            <p:ph type="sldNum" sz="quarter" idx="12"/>
          </p:nvPr>
        </p:nvSpPr>
        <p:spPr/>
        <p:txBody>
          <a:bodyPr/>
          <a:lstStyle/>
          <a:p>
            <a:fld id="{949EBC64-41CB-41B8-B6DF-9B1367312BD4}" type="slidenum">
              <a:rPr lang="en-US" smtClean="0"/>
              <a:t>18</a:t>
            </a:fld>
            <a:endParaRPr lang="en-US"/>
          </a:p>
        </p:txBody>
      </p:sp>
      <p:pic>
        <p:nvPicPr>
          <p:cNvPr id="6" name="Picture 5" descr="An equation in which predicted inlf is equal to 0.586 minus 0.0034 times nwifeinc plus 0.038 times educ plus 0.039 times exper minus 0.00060 times exper squared minus 0.016 times age minus 0.262 times kidslt6 plus 0.0130 times kidsage6. There are 753 observations and the R squared is 0.264. Inlf is a dummy variable equal to one if the observation is in the labor force and zero otherwise. Nwifeinc is non-wife income in thousands of dollars per year and kidslt6 is number of kids younger than six years old. We predict that for a one unit increase in children under the age of six, the probability that a woman works falls by 26.2%">
            <a:extLst>
              <a:ext uri="{FF2B5EF4-FFF2-40B4-BE49-F238E27FC236}">
                <a16:creationId xmlns:a16="http://schemas.microsoft.com/office/drawing/2014/main" id="{5B438189-AF47-406B-892E-46A3E3F7C680}"/>
              </a:ext>
            </a:extLst>
          </p:cNvPr>
          <p:cNvPicPr>
            <a:picLocks noChangeAspect="1"/>
          </p:cNvPicPr>
          <p:nvPr/>
        </p:nvPicPr>
        <p:blipFill>
          <a:blip r:embed="rId2"/>
          <a:stretch>
            <a:fillRect/>
          </a:stretch>
        </p:blipFill>
        <p:spPr>
          <a:xfrm>
            <a:off x="1167287" y="1950401"/>
            <a:ext cx="9940424" cy="4030721"/>
          </a:xfrm>
          <a:prstGeom prst="rect">
            <a:avLst/>
          </a:prstGeom>
        </p:spPr>
      </p:pic>
      <p:sp>
        <p:nvSpPr>
          <p:cNvPr id="2" name="Content Placeholder 1">
            <a:extLst>
              <a:ext uri="{FF2B5EF4-FFF2-40B4-BE49-F238E27FC236}">
                <a16:creationId xmlns:a16="http://schemas.microsoft.com/office/drawing/2014/main" id="{ABE6A93F-9939-4ED5-8085-AA95A6226F63}"/>
              </a:ext>
            </a:extLst>
          </p:cNvPr>
          <p:cNvSpPr>
            <a:spLocks noGrp="1"/>
          </p:cNvSpPr>
          <p:nvPr>
            <p:ph idx="1"/>
          </p:nvPr>
        </p:nvSpPr>
        <p:spPr>
          <a:xfrm>
            <a:off x="838200" y="1463040"/>
            <a:ext cx="10515600" cy="455701"/>
          </a:xfrm>
        </p:spPr>
        <p:txBody>
          <a:bodyPr/>
          <a:lstStyle/>
          <a:p>
            <a:r>
              <a:rPr lang="de-DE" altLang="en-US" b="1" dirty="0">
                <a:ea typeface="ＭＳ Ｐゴシック" panose="020B0600070205080204" pitchFamily="34" charset="-128"/>
                <a:cs typeface="Lucida Bright" panose="02040602050505020304" pitchFamily="18" charset="0"/>
              </a:rPr>
              <a:t>Example: Labor force participation of married women</a:t>
            </a:r>
            <a:endParaRPr lang="en-US" b="1" dirty="0"/>
          </a:p>
        </p:txBody>
      </p:sp>
      <p:sp>
        <p:nvSpPr>
          <p:cNvPr id="4" name="Title 3">
            <a:extLst>
              <a:ext uri="{FF2B5EF4-FFF2-40B4-BE49-F238E27FC236}">
                <a16:creationId xmlns:a16="http://schemas.microsoft.com/office/drawing/2014/main" id="{79E966D9-15DA-4D48-9B4C-5C0242301EA1}"/>
              </a:ext>
            </a:extLst>
          </p:cNvPr>
          <p:cNvSpPr>
            <a:spLocks noGrp="1"/>
          </p:cNvSpPr>
          <p:nvPr>
            <p:ph type="title"/>
          </p:nvPr>
        </p:nvSpPr>
        <p:spPr>
          <a:xfrm>
            <a:off x="838199" y="640080"/>
            <a:ext cx="10734207" cy="727075"/>
          </a:xfrm>
        </p:spPr>
        <p:txBody>
          <a:bodyPr/>
          <a:lstStyle/>
          <a:p>
            <a:r>
              <a:rPr lang="de-DE" altLang="en-US" dirty="0"/>
              <a:t>Multiple Regression Analysis with Qualitative Information </a:t>
            </a:r>
            <a:r>
              <a:rPr lang="de-DE" altLang="en-US" sz="1600" dirty="0">
                <a:solidFill>
                  <a:prstClr val="black"/>
                </a:solidFill>
              </a:rPr>
              <a:t>(17 of 24)</a:t>
            </a:r>
            <a:endParaRPr lang="en-US" dirty="0"/>
          </a:p>
        </p:txBody>
      </p:sp>
    </p:spTree>
    <p:extLst>
      <p:ext uri="{BB962C8B-B14F-4D97-AF65-F5344CB8AC3E}">
        <p14:creationId xmlns:p14="http://schemas.microsoft.com/office/powerpoint/2010/main" val="2581805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8E7941F-16CB-48D8-BBC8-75231251562F}"/>
              </a:ext>
            </a:extLst>
          </p:cNvPr>
          <p:cNvSpPr>
            <a:spLocks noGrp="1"/>
          </p:cNvSpPr>
          <p:nvPr>
            <p:ph type="sldNum" sz="quarter" idx="12"/>
          </p:nvPr>
        </p:nvSpPr>
        <p:spPr/>
        <p:txBody>
          <a:bodyPr/>
          <a:lstStyle/>
          <a:p>
            <a:fld id="{949EBC64-41CB-41B8-B6DF-9B1367312BD4}" type="slidenum">
              <a:rPr lang="en-US" smtClean="0"/>
              <a:t>19</a:t>
            </a:fld>
            <a:endParaRPr lang="en-US"/>
          </a:p>
        </p:txBody>
      </p:sp>
      <p:sp>
        <p:nvSpPr>
          <p:cNvPr id="6" name="Content Placeholder 5">
            <a:extLst>
              <a:ext uri="{FF2B5EF4-FFF2-40B4-BE49-F238E27FC236}">
                <a16:creationId xmlns:a16="http://schemas.microsoft.com/office/drawing/2014/main" id="{D6A918C8-9DF5-415E-88F8-4ABC97FF0DD9}"/>
              </a:ext>
            </a:extLst>
          </p:cNvPr>
          <p:cNvSpPr>
            <a:spLocks noGrp="1"/>
          </p:cNvSpPr>
          <p:nvPr>
            <p:ph sz="half" idx="15"/>
          </p:nvPr>
        </p:nvSpPr>
        <p:spPr>
          <a:xfrm>
            <a:off x="7338019" y="4852224"/>
            <a:ext cx="4309337" cy="1132700"/>
          </a:xfrm>
        </p:spPr>
        <p:txBody>
          <a:bodyPr/>
          <a:lstStyle/>
          <a:p>
            <a:pPr marL="0" indent="0">
              <a:buNone/>
            </a:pPr>
            <a:r>
              <a:rPr lang="de-DE" sz="2000" dirty="0"/>
              <a:t>There is a negative predicted probability, but no problem because no woman in the sample has educ &lt; 5.</a:t>
            </a:r>
          </a:p>
          <a:p>
            <a:pPr marL="0" indent="0">
              <a:buNone/>
            </a:pPr>
            <a:endParaRPr lang="en-US" sz="2000" dirty="0"/>
          </a:p>
        </p:txBody>
      </p:sp>
      <p:sp>
        <p:nvSpPr>
          <p:cNvPr id="5" name="Content Placeholder 4">
            <a:extLst>
              <a:ext uri="{FF2B5EF4-FFF2-40B4-BE49-F238E27FC236}">
                <a16:creationId xmlns:a16="http://schemas.microsoft.com/office/drawing/2014/main" id="{E731A1F7-53D4-47A4-9E27-ADFB7C5E7CEB}"/>
              </a:ext>
            </a:extLst>
          </p:cNvPr>
          <p:cNvSpPr>
            <a:spLocks noGrp="1"/>
          </p:cNvSpPr>
          <p:nvPr>
            <p:ph sz="half" idx="14"/>
          </p:nvPr>
        </p:nvSpPr>
        <p:spPr>
          <a:xfrm>
            <a:off x="7338019" y="3014054"/>
            <a:ext cx="4414269" cy="1273133"/>
          </a:xfrm>
        </p:spPr>
        <p:txBody>
          <a:bodyPr/>
          <a:lstStyle/>
          <a:p>
            <a:pPr marL="0" indent="0">
              <a:buNone/>
            </a:pPr>
            <a:r>
              <a:rPr lang="de-DE" sz="2000" dirty="0"/>
              <a:t>The maximum level of education in the sample is educ=17. For the given case, this leads to a predicted probability to be in the labor force of about 50%.</a:t>
            </a:r>
            <a:endParaRPr lang="en-US" sz="2000" dirty="0"/>
          </a:p>
          <a:p>
            <a:pPr marL="0" indent="0">
              <a:buNone/>
            </a:pPr>
            <a:endParaRPr lang="de-DE" sz="2000" dirty="0"/>
          </a:p>
        </p:txBody>
      </p:sp>
      <p:sp>
        <p:nvSpPr>
          <p:cNvPr id="4" name="Content Placeholder 3">
            <a:extLst>
              <a:ext uri="{FF2B5EF4-FFF2-40B4-BE49-F238E27FC236}">
                <a16:creationId xmlns:a16="http://schemas.microsoft.com/office/drawing/2014/main" id="{E99D106C-6EA7-47E4-84F4-079DCD86775F}"/>
              </a:ext>
            </a:extLst>
          </p:cNvPr>
          <p:cNvSpPr>
            <a:spLocks noGrp="1"/>
          </p:cNvSpPr>
          <p:nvPr>
            <p:ph sz="half" idx="2"/>
          </p:nvPr>
        </p:nvSpPr>
        <p:spPr>
          <a:xfrm>
            <a:off x="7367999" y="2053654"/>
            <a:ext cx="4414269" cy="581160"/>
          </a:xfrm>
        </p:spPr>
        <p:txBody>
          <a:bodyPr/>
          <a:lstStyle/>
          <a:p>
            <a:pPr marL="0" indent="0">
              <a:buNone/>
            </a:pPr>
            <a:r>
              <a:rPr lang="de-DE" sz="2000" dirty="0"/>
              <a:t>Graph for nwifeinc=50, exper=5, age=30, kindslt6=1, and kidsge6=0</a:t>
            </a:r>
            <a:endParaRPr lang="en-US" sz="2000" dirty="0"/>
          </a:p>
        </p:txBody>
      </p:sp>
      <p:pic>
        <p:nvPicPr>
          <p:cNvPr id="13" name="Picture 12" descr="A diagram in which the predicted probability of female labor force participation is graphed against years of education. There graph has an upward slope, reflecting the positive effect of education on the probability of labor force participation for married women. The probability is predicted to be negative for women with less than 3.84 years of education. However, no woman in the sample has less than 5 years of education, so this is not a problem.">
            <a:extLst>
              <a:ext uri="{FF2B5EF4-FFF2-40B4-BE49-F238E27FC236}">
                <a16:creationId xmlns:a16="http://schemas.microsoft.com/office/drawing/2014/main" id="{59E2C99F-16A9-40BF-BF00-AAC8FBA99B66}"/>
              </a:ext>
            </a:extLst>
          </p:cNvPr>
          <p:cNvPicPr>
            <a:picLocks noChangeAspect="1"/>
          </p:cNvPicPr>
          <p:nvPr/>
        </p:nvPicPr>
        <p:blipFill>
          <a:blip r:embed="rId2"/>
          <a:stretch>
            <a:fillRect/>
          </a:stretch>
        </p:blipFill>
        <p:spPr>
          <a:xfrm>
            <a:off x="649625" y="1863671"/>
            <a:ext cx="6718374" cy="4121253"/>
          </a:xfrm>
          <a:prstGeom prst="rect">
            <a:avLst/>
          </a:prstGeom>
        </p:spPr>
      </p:pic>
      <p:sp>
        <p:nvSpPr>
          <p:cNvPr id="3" name="Content Placeholder 2">
            <a:extLst>
              <a:ext uri="{FF2B5EF4-FFF2-40B4-BE49-F238E27FC236}">
                <a16:creationId xmlns:a16="http://schemas.microsoft.com/office/drawing/2014/main" id="{13512791-6905-4FBB-AB8F-ECF4D969D1A8}"/>
              </a:ext>
            </a:extLst>
          </p:cNvPr>
          <p:cNvSpPr>
            <a:spLocks noGrp="1"/>
          </p:cNvSpPr>
          <p:nvPr>
            <p:ph sz="half" idx="1"/>
          </p:nvPr>
        </p:nvSpPr>
        <p:spPr>
          <a:xfrm>
            <a:off x="838200" y="1472494"/>
            <a:ext cx="9888110" cy="581160"/>
          </a:xfrm>
        </p:spPr>
        <p:txBody>
          <a:bodyPr/>
          <a:lstStyle/>
          <a:p>
            <a:r>
              <a:rPr lang="de-DE" altLang="en-US" b="1" dirty="0">
                <a:ea typeface="ＭＳ Ｐゴシック" panose="020B0600070205080204" pitchFamily="34" charset="-128"/>
                <a:cs typeface="Lucida Bright" panose="02040602050505020304" pitchFamily="18" charset="0"/>
              </a:rPr>
              <a:t>Example: Female labor participation of married women (cont.)</a:t>
            </a:r>
            <a:endParaRPr lang="en-US" b="1" dirty="0"/>
          </a:p>
        </p:txBody>
      </p:sp>
      <p:sp>
        <p:nvSpPr>
          <p:cNvPr id="2" name="Title 1">
            <a:extLst>
              <a:ext uri="{FF2B5EF4-FFF2-40B4-BE49-F238E27FC236}">
                <a16:creationId xmlns:a16="http://schemas.microsoft.com/office/drawing/2014/main" id="{1821B164-20E5-4AD6-8A30-628E19C22978}"/>
              </a:ext>
            </a:extLst>
          </p:cNvPr>
          <p:cNvSpPr>
            <a:spLocks noGrp="1"/>
          </p:cNvSpPr>
          <p:nvPr>
            <p:ph type="title"/>
          </p:nvPr>
        </p:nvSpPr>
        <p:spPr>
          <a:xfrm>
            <a:off x="838199" y="640080"/>
            <a:ext cx="10809157" cy="727075"/>
          </a:xfrm>
        </p:spPr>
        <p:txBody>
          <a:bodyPr/>
          <a:lstStyle/>
          <a:p>
            <a:r>
              <a:rPr lang="de-DE" altLang="en-US" dirty="0"/>
              <a:t>Multiple Regression Analysis with Qualitative Information </a:t>
            </a:r>
            <a:r>
              <a:rPr lang="de-DE" altLang="en-US" sz="1600" dirty="0">
                <a:solidFill>
                  <a:prstClr val="black"/>
                </a:solidFill>
              </a:rPr>
              <a:t>(18 of 24)</a:t>
            </a:r>
            <a:endParaRPr lang="en-US" dirty="0"/>
          </a:p>
        </p:txBody>
      </p:sp>
    </p:spTree>
    <p:extLst>
      <p:ext uri="{BB962C8B-B14F-4D97-AF65-F5344CB8AC3E}">
        <p14:creationId xmlns:p14="http://schemas.microsoft.com/office/powerpoint/2010/main" val="101406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2A9CCB-9D15-422B-BAE2-06EBFAABD3CD}"/>
              </a:ext>
            </a:extLst>
          </p:cNvPr>
          <p:cNvSpPr>
            <a:spLocks noGrp="1"/>
          </p:cNvSpPr>
          <p:nvPr>
            <p:ph type="sldNum" sz="quarter" idx="12"/>
          </p:nvPr>
        </p:nvSpPr>
        <p:spPr/>
        <p:txBody>
          <a:bodyPr/>
          <a:lstStyle/>
          <a:p>
            <a:fld id="{949EBC64-41CB-41B8-B6DF-9B1367312BD4}" type="slidenum">
              <a:rPr lang="en-US" smtClean="0"/>
              <a:t>2</a:t>
            </a:fld>
            <a:endParaRPr lang="en-US"/>
          </a:p>
        </p:txBody>
      </p:sp>
      <p:pic>
        <p:nvPicPr>
          <p:cNvPr id="7" name="Picture 6" descr="Image of an equation. The variable wage is regressed on a dummy variable titled female and a measure of education titled educ. The dummy variable female is equal to 1 if the person is a woman and 0 if the person is a man. The coefficient on female is given by delta sub zero, which represents the wage gain or loss if the person is a woman rather than a man, holding education fixed.">
            <a:extLst>
              <a:ext uri="{FF2B5EF4-FFF2-40B4-BE49-F238E27FC236}">
                <a16:creationId xmlns:a16="http://schemas.microsoft.com/office/drawing/2014/main" id="{DECC8C88-1922-4408-9912-120C54EE9E8E}"/>
              </a:ext>
            </a:extLst>
          </p:cNvPr>
          <p:cNvPicPr>
            <a:picLocks noChangeAspect="1"/>
          </p:cNvPicPr>
          <p:nvPr/>
        </p:nvPicPr>
        <p:blipFill>
          <a:blip r:embed="rId2"/>
          <a:stretch>
            <a:fillRect/>
          </a:stretch>
        </p:blipFill>
        <p:spPr>
          <a:xfrm>
            <a:off x="2484040" y="3768352"/>
            <a:ext cx="7223920" cy="2405572"/>
          </a:xfrm>
          <a:prstGeom prst="rect">
            <a:avLst/>
          </a:prstGeom>
        </p:spPr>
      </p:pic>
      <p:sp>
        <p:nvSpPr>
          <p:cNvPr id="2" name="Content Placeholder 1">
            <a:extLst>
              <a:ext uri="{FF2B5EF4-FFF2-40B4-BE49-F238E27FC236}">
                <a16:creationId xmlns:a16="http://schemas.microsoft.com/office/drawing/2014/main" id="{698769F9-DA9B-4361-B7AE-8F0AAEEF835B}"/>
              </a:ext>
            </a:extLst>
          </p:cNvPr>
          <p:cNvSpPr>
            <a:spLocks noGrp="1"/>
          </p:cNvSpPr>
          <p:nvPr>
            <p:ph idx="1"/>
          </p:nvPr>
        </p:nvSpPr>
        <p:spPr>
          <a:xfrm>
            <a:off x="838200" y="1463040"/>
            <a:ext cx="10515600" cy="2344462"/>
          </a:xfrm>
        </p:spPr>
        <p:txBody>
          <a:bodyPr/>
          <a:lstStyle/>
          <a:p>
            <a:pPr>
              <a:spcAft>
                <a:spcPts val="600"/>
              </a:spcAft>
            </a:pPr>
            <a:r>
              <a:rPr lang="de-DE" altLang="en-US" b="1" dirty="0">
                <a:ea typeface="ＭＳ Ｐゴシック" panose="020B0600070205080204" pitchFamily="34" charset="-128"/>
                <a:cs typeface="Lucida Bright" panose="02040602050505020304" pitchFamily="18" charset="0"/>
              </a:rPr>
              <a:t>Qualitative Information</a:t>
            </a:r>
          </a:p>
          <a:p>
            <a:pPr lvl="1">
              <a:spcAft>
                <a:spcPts val="600"/>
              </a:spcAft>
            </a:pPr>
            <a:r>
              <a:rPr lang="de-DE" altLang="en-US" sz="2600" dirty="0">
                <a:ea typeface="Arial" panose="020B0604020202020204" pitchFamily="34" charset="0"/>
                <a:cs typeface="Lucida Bright" panose="02040602050505020304" pitchFamily="18" charset="0"/>
              </a:rPr>
              <a:t>Examples: gender, race, industry, region, rating grade...</a:t>
            </a:r>
          </a:p>
          <a:p>
            <a:pPr lvl="1">
              <a:spcAft>
                <a:spcPts val="600"/>
              </a:spcAft>
            </a:pPr>
            <a:r>
              <a:rPr lang="de-DE" altLang="en-US" sz="2600" dirty="0">
                <a:ea typeface="Arial" panose="020B0604020202020204" pitchFamily="34" charset="0"/>
                <a:cs typeface="Lucida Bright" panose="02040602050505020304" pitchFamily="18" charset="0"/>
              </a:rPr>
              <a:t>A way to incorporate qualitative information is to use dummy variables.</a:t>
            </a:r>
          </a:p>
          <a:p>
            <a:pPr lvl="1">
              <a:spcAft>
                <a:spcPts val="600"/>
              </a:spcAft>
            </a:pPr>
            <a:r>
              <a:rPr lang="de-DE" altLang="en-US" sz="2600" dirty="0">
                <a:ea typeface="Arial" panose="020B0604020202020204" pitchFamily="34" charset="0"/>
                <a:cs typeface="Lucida Bright" panose="02040602050505020304" pitchFamily="18" charset="0"/>
              </a:rPr>
              <a:t>They may appear as the dependent or as independent variables.</a:t>
            </a:r>
          </a:p>
          <a:p>
            <a:pPr>
              <a:spcAft>
                <a:spcPts val="600"/>
              </a:spcAft>
            </a:pPr>
            <a:r>
              <a:rPr lang="de-DE" altLang="en-US" b="1" dirty="0">
                <a:ea typeface="ＭＳ Ｐゴシック" panose="020B0600070205080204" pitchFamily="34" charset="-128"/>
                <a:cs typeface="Lucida Bright" panose="02040602050505020304" pitchFamily="18" charset="0"/>
              </a:rPr>
              <a:t>A single dummy independent variable</a:t>
            </a:r>
          </a:p>
          <a:p>
            <a:endParaRPr lang="en-US" dirty="0"/>
          </a:p>
        </p:txBody>
      </p:sp>
      <p:sp>
        <p:nvSpPr>
          <p:cNvPr id="4" name="Title 3">
            <a:extLst>
              <a:ext uri="{FF2B5EF4-FFF2-40B4-BE49-F238E27FC236}">
                <a16:creationId xmlns:a16="http://schemas.microsoft.com/office/drawing/2014/main" id="{CC8DBC3D-1256-4B91-814A-761F8D0782DD}"/>
              </a:ext>
            </a:extLst>
          </p:cNvPr>
          <p:cNvSpPr>
            <a:spLocks noGrp="1"/>
          </p:cNvSpPr>
          <p:nvPr>
            <p:ph type="title"/>
          </p:nvPr>
        </p:nvSpPr>
        <p:spPr/>
        <p:txBody>
          <a:bodyPr/>
          <a:lstStyle/>
          <a:p>
            <a:r>
              <a:rPr lang="de-DE" altLang="en-US" dirty="0"/>
              <a:t>Multiple Regression Analysis with Qualitative Information </a:t>
            </a:r>
            <a:r>
              <a:rPr lang="de-DE" altLang="en-US" sz="1600" dirty="0">
                <a:solidFill>
                  <a:prstClr val="black"/>
                </a:solidFill>
              </a:rPr>
              <a:t>(1 of 24)</a:t>
            </a:r>
            <a:endParaRPr lang="en-US" dirty="0"/>
          </a:p>
        </p:txBody>
      </p:sp>
    </p:spTree>
    <p:extLst>
      <p:ext uri="{BB962C8B-B14F-4D97-AF65-F5344CB8AC3E}">
        <p14:creationId xmlns:p14="http://schemas.microsoft.com/office/powerpoint/2010/main" val="2176932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B0BD79-1BB7-4F44-84AD-605A1FB11759}"/>
              </a:ext>
            </a:extLst>
          </p:cNvPr>
          <p:cNvSpPr>
            <a:spLocks noGrp="1"/>
          </p:cNvSpPr>
          <p:nvPr>
            <p:ph type="sldNum" sz="quarter" idx="12"/>
          </p:nvPr>
        </p:nvSpPr>
        <p:spPr/>
        <p:txBody>
          <a:bodyPr/>
          <a:lstStyle/>
          <a:p>
            <a:fld id="{949EBC64-41CB-41B8-B6DF-9B1367312BD4}" type="slidenum">
              <a:rPr lang="en-US" smtClean="0"/>
              <a:t>20</a:t>
            </a:fld>
            <a:endParaRPr lang="en-US"/>
          </a:p>
        </p:txBody>
      </p:sp>
      <p:sp>
        <p:nvSpPr>
          <p:cNvPr id="6" name="Content Placeholder 5">
            <a:extLst>
              <a:ext uri="{FF2B5EF4-FFF2-40B4-BE49-F238E27FC236}">
                <a16:creationId xmlns:a16="http://schemas.microsoft.com/office/drawing/2014/main" id="{382FE58D-FB6A-452E-AC28-7764688243AC}"/>
              </a:ext>
            </a:extLst>
          </p:cNvPr>
          <p:cNvSpPr>
            <a:spLocks noGrp="1"/>
          </p:cNvSpPr>
          <p:nvPr>
            <p:ph sz="half" idx="2"/>
          </p:nvPr>
        </p:nvSpPr>
        <p:spPr>
          <a:xfrm>
            <a:off x="838200" y="4548448"/>
            <a:ext cx="10515600" cy="1289151"/>
          </a:xfrm>
        </p:spPr>
        <p:txBody>
          <a:bodyPr/>
          <a:lstStyle/>
          <a:p>
            <a:r>
              <a:rPr lang="en-US" b="1" dirty="0"/>
              <a:t>Advantages of the linear probability model</a:t>
            </a:r>
          </a:p>
          <a:p>
            <a:pPr lvl="1"/>
            <a:r>
              <a:rPr lang="de-DE" altLang="en-US" dirty="0">
                <a:ea typeface="Arial" panose="020B0604020202020204" pitchFamily="34" charset="0"/>
                <a:cs typeface="Lucida Bright" panose="02040602050505020304" pitchFamily="18" charset="0"/>
              </a:rPr>
              <a:t>Easy estimation and interpretation</a:t>
            </a:r>
          </a:p>
          <a:p>
            <a:pPr lvl="1"/>
            <a:r>
              <a:rPr lang="de-DE" altLang="en-US" dirty="0">
                <a:ea typeface="Arial" panose="020B0604020202020204" pitchFamily="34" charset="0"/>
                <a:cs typeface="Lucida Bright" panose="02040602050505020304" pitchFamily="18" charset="0"/>
              </a:rPr>
              <a:t>Estimated effects and predictions are often reasonably good in practice.</a:t>
            </a:r>
            <a:endParaRPr lang="en-US" dirty="0"/>
          </a:p>
        </p:txBody>
      </p:sp>
      <p:pic>
        <p:nvPicPr>
          <p:cNvPr id="8" name="Picture 7" descr="An equation showing that the conditional variance of y given x when y is equal to either one or zero is equal to the conditional probability that y equals one times one minus the conditional probability that y equals one. This is the variance of a Bernoulli distributed variable. Since this depends on the variable x, there is heteroskedasticity.  ">
            <a:extLst>
              <a:ext uri="{FF2B5EF4-FFF2-40B4-BE49-F238E27FC236}">
                <a16:creationId xmlns:a16="http://schemas.microsoft.com/office/drawing/2014/main" id="{88CD1460-BC43-4D37-829E-06CF0115BD1C}"/>
              </a:ext>
            </a:extLst>
          </p:cNvPr>
          <p:cNvPicPr>
            <a:picLocks noChangeAspect="1"/>
          </p:cNvPicPr>
          <p:nvPr/>
        </p:nvPicPr>
        <p:blipFill>
          <a:blip r:embed="rId2"/>
          <a:stretch>
            <a:fillRect/>
          </a:stretch>
        </p:blipFill>
        <p:spPr>
          <a:xfrm>
            <a:off x="1205207" y="3364224"/>
            <a:ext cx="9781585" cy="788051"/>
          </a:xfrm>
          <a:prstGeom prst="rect">
            <a:avLst/>
          </a:prstGeom>
        </p:spPr>
      </p:pic>
      <p:sp>
        <p:nvSpPr>
          <p:cNvPr id="5" name="Content Placeholder 4">
            <a:extLst>
              <a:ext uri="{FF2B5EF4-FFF2-40B4-BE49-F238E27FC236}">
                <a16:creationId xmlns:a16="http://schemas.microsoft.com/office/drawing/2014/main" id="{BE0F12ED-E243-4546-9E4E-3233CBCAEB9E}"/>
              </a:ext>
            </a:extLst>
          </p:cNvPr>
          <p:cNvSpPr>
            <a:spLocks noGrp="1"/>
          </p:cNvSpPr>
          <p:nvPr>
            <p:ph sz="half" idx="1"/>
          </p:nvPr>
        </p:nvSpPr>
        <p:spPr>
          <a:xfrm>
            <a:off x="838200" y="1456028"/>
            <a:ext cx="10515600" cy="1841807"/>
          </a:xfrm>
        </p:spPr>
        <p:txBody>
          <a:bodyPr/>
          <a:lstStyle/>
          <a:p>
            <a:r>
              <a:rPr lang="de-DE" altLang="en-US" b="1" dirty="0">
                <a:ea typeface="ＭＳ Ｐゴシック" panose="020B0600070205080204" pitchFamily="34" charset="-128"/>
                <a:cs typeface="Lucida Bright" panose="02040602050505020304" pitchFamily="18" charset="0"/>
              </a:rPr>
              <a:t>Disadvantages of the linear probability model</a:t>
            </a:r>
          </a:p>
          <a:p>
            <a:pPr lvl="1"/>
            <a:r>
              <a:rPr lang="de-DE" altLang="en-US" dirty="0">
                <a:ea typeface="Arial" panose="020B0604020202020204" pitchFamily="34" charset="0"/>
                <a:cs typeface="Lucida Bright" panose="02040602050505020304" pitchFamily="18" charset="0"/>
              </a:rPr>
              <a:t>Predicted probabilities may be larger than one or smaller than zero.</a:t>
            </a:r>
          </a:p>
          <a:p>
            <a:pPr lvl="1"/>
            <a:r>
              <a:rPr lang="de-DE" altLang="en-US" dirty="0">
                <a:ea typeface="Arial" panose="020B0604020202020204" pitchFamily="34" charset="0"/>
                <a:cs typeface="Lucida Bright" panose="02040602050505020304" pitchFamily="18" charset="0"/>
              </a:rPr>
              <a:t>Marginal probability effects sometimes logically impossible.</a:t>
            </a:r>
          </a:p>
          <a:p>
            <a:pPr lvl="1"/>
            <a:r>
              <a:rPr lang="de-DE" altLang="en-US" dirty="0">
                <a:ea typeface="Arial" panose="020B0604020202020204" pitchFamily="34" charset="0"/>
                <a:cs typeface="Lucida Bright" panose="02040602050505020304" pitchFamily="18" charset="0"/>
              </a:rPr>
              <a:t>The linear probability model is necessarily heteroskedastic.</a:t>
            </a:r>
          </a:p>
          <a:p>
            <a:pPr lvl="1"/>
            <a:r>
              <a:rPr lang="de-DE" altLang="en-US" dirty="0">
                <a:ea typeface="Arial" panose="020B0604020202020204" pitchFamily="34" charset="0"/>
                <a:cs typeface="Lucida Bright" panose="02040602050505020304" pitchFamily="18" charset="0"/>
              </a:rPr>
              <a:t>Thus, heteroskedasticity consistent standard errors need to be computed.</a:t>
            </a:r>
          </a:p>
          <a:p>
            <a:endParaRPr lang="en-US" dirty="0"/>
          </a:p>
        </p:txBody>
      </p:sp>
      <p:sp>
        <p:nvSpPr>
          <p:cNvPr id="4" name="Title 3">
            <a:extLst>
              <a:ext uri="{FF2B5EF4-FFF2-40B4-BE49-F238E27FC236}">
                <a16:creationId xmlns:a16="http://schemas.microsoft.com/office/drawing/2014/main" id="{CB54DE4C-4426-4D68-A7B7-49774B5819CB}"/>
              </a:ext>
            </a:extLst>
          </p:cNvPr>
          <p:cNvSpPr>
            <a:spLocks noGrp="1"/>
          </p:cNvSpPr>
          <p:nvPr>
            <p:ph type="title"/>
          </p:nvPr>
        </p:nvSpPr>
        <p:spPr>
          <a:xfrm>
            <a:off x="838200" y="640080"/>
            <a:ext cx="10749197" cy="727075"/>
          </a:xfrm>
        </p:spPr>
        <p:txBody>
          <a:bodyPr/>
          <a:lstStyle/>
          <a:p>
            <a:r>
              <a:rPr lang="de-DE" altLang="en-US" dirty="0"/>
              <a:t>Multiple Regression Analysis with Qualitative Information </a:t>
            </a:r>
            <a:r>
              <a:rPr lang="de-DE" altLang="en-US" sz="1600" dirty="0">
                <a:solidFill>
                  <a:prstClr val="black"/>
                </a:solidFill>
              </a:rPr>
              <a:t>(19 of 24)</a:t>
            </a:r>
            <a:endParaRPr lang="en-US" dirty="0"/>
          </a:p>
        </p:txBody>
      </p:sp>
    </p:spTree>
    <p:extLst>
      <p:ext uri="{BB962C8B-B14F-4D97-AF65-F5344CB8AC3E}">
        <p14:creationId xmlns:p14="http://schemas.microsoft.com/office/powerpoint/2010/main" val="1925589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D6445FF-73C5-4366-B514-229F52D125A8}"/>
              </a:ext>
            </a:extLst>
          </p:cNvPr>
          <p:cNvSpPr>
            <a:spLocks noGrp="1"/>
          </p:cNvSpPr>
          <p:nvPr>
            <p:ph type="sldNum" sz="quarter" idx="12"/>
          </p:nvPr>
        </p:nvSpPr>
        <p:spPr/>
        <p:txBody>
          <a:bodyPr/>
          <a:lstStyle/>
          <a:p>
            <a:fld id="{949EBC64-41CB-41B8-B6DF-9B1367312BD4}" type="slidenum">
              <a:rPr lang="en-US" smtClean="0"/>
              <a:t>21</a:t>
            </a:fld>
            <a:endParaRPr lang="en-US"/>
          </a:p>
        </p:txBody>
      </p:sp>
      <p:sp>
        <p:nvSpPr>
          <p:cNvPr id="4" name="Content Placeholder 3">
            <a:extLst>
              <a:ext uri="{FF2B5EF4-FFF2-40B4-BE49-F238E27FC236}">
                <a16:creationId xmlns:a16="http://schemas.microsoft.com/office/drawing/2014/main" id="{FC6EB69B-D69F-4219-9728-C0C2F2D4DC92}"/>
              </a:ext>
            </a:extLst>
          </p:cNvPr>
          <p:cNvSpPr>
            <a:spLocks noGrp="1"/>
          </p:cNvSpPr>
          <p:nvPr>
            <p:ph sz="half" idx="2"/>
          </p:nvPr>
        </p:nvSpPr>
        <p:spPr>
          <a:xfrm>
            <a:off x="838199" y="4681893"/>
            <a:ext cx="10515600" cy="1476067"/>
          </a:xfrm>
        </p:spPr>
        <p:txBody>
          <a:bodyPr/>
          <a:lstStyle/>
          <a:p>
            <a:pPr>
              <a:defRPr/>
            </a:pPr>
            <a:r>
              <a:rPr lang="de-DE" sz="2000" dirty="0"/>
              <a:t>Treatment group</a:t>
            </a:r>
            <a:r>
              <a:rPr lang="de-DE" sz="2000" u="sng" dirty="0"/>
              <a:t>:</a:t>
            </a:r>
            <a:r>
              <a:rPr lang="de-DE" sz="2000" dirty="0"/>
              <a:t> grant receivers, Control group</a:t>
            </a:r>
            <a:r>
              <a:rPr lang="de-DE" sz="2000" u="sng" dirty="0"/>
              <a:t>:</a:t>
            </a:r>
            <a:r>
              <a:rPr lang="de-DE" sz="2000" dirty="0"/>
              <a:t> firms that received no grant</a:t>
            </a:r>
          </a:p>
          <a:p>
            <a:pPr>
              <a:defRPr/>
            </a:pPr>
            <a:endParaRPr lang="de-DE" sz="2000" u="sng" dirty="0"/>
          </a:p>
          <a:p>
            <a:pPr>
              <a:defRPr/>
            </a:pPr>
            <a:r>
              <a:rPr lang="de-DE" sz="2000" dirty="0"/>
              <a:t>Grants were given on a first-come, first-served basis. This is not the same as giving them out randomly. It might be the case that firms with less productive workers saw an opportunity to improve productivity and applied first.</a:t>
            </a:r>
          </a:p>
        </p:txBody>
      </p:sp>
      <p:pic>
        <p:nvPicPr>
          <p:cNvPr id="5" name="Picture 4" descr="An equation in which the predicted firm scrap rate (log of scrap) is equal to 4.99 (standard error equal to 4.66) minus .052 (standard error equal to .431) times grant minus .455 (standard error equal to .373) times log sales plus .639 (standard error equal to .365) times log employ. There are 50 observations and the R squared is .072. The variable grant is equal to 1 if the firm received a training grant and 0 otherwise. There is no apparent effect of the grant on productivity given the coefficient and its standard error.">
            <a:extLst>
              <a:ext uri="{FF2B5EF4-FFF2-40B4-BE49-F238E27FC236}">
                <a16:creationId xmlns:a16="http://schemas.microsoft.com/office/drawing/2014/main" id="{A7D80DF4-A1A7-4A25-AFE6-BC87A7EA91D5}"/>
              </a:ext>
            </a:extLst>
          </p:cNvPr>
          <p:cNvPicPr>
            <a:picLocks noChangeAspect="1"/>
          </p:cNvPicPr>
          <p:nvPr/>
        </p:nvPicPr>
        <p:blipFill>
          <a:blip r:embed="rId2"/>
          <a:stretch>
            <a:fillRect/>
          </a:stretch>
        </p:blipFill>
        <p:spPr>
          <a:xfrm>
            <a:off x="1848144" y="2279892"/>
            <a:ext cx="8495710" cy="2313447"/>
          </a:xfrm>
          <a:prstGeom prst="rect">
            <a:avLst/>
          </a:prstGeom>
        </p:spPr>
      </p:pic>
      <p:sp>
        <p:nvSpPr>
          <p:cNvPr id="3" name="Content Placeholder 2">
            <a:extLst>
              <a:ext uri="{FF2B5EF4-FFF2-40B4-BE49-F238E27FC236}">
                <a16:creationId xmlns:a16="http://schemas.microsoft.com/office/drawing/2014/main" id="{D624F555-EE65-452A-8E3A-CB0310CD64A4}"/>
              </a:ext>
            </a:extLst>
          </p:cNvPr>
          <p:cNvSpPr>
            <a:spLocks noGrp="1"/>
          </p:cNvSpPr>
          <p:nvPr>
            <p:ph sz="half" idx="1"/>
          </p:nvPr>
        </p:nvSpPr>
        <p:spPr>
          <a:xfrm>
            <a:off x="838200" y="1456029"/>
            <a:ext cx="10515600" cy="927407"/>
          </a:xfrm>
        </p:spPr>
        <p:txBody>
          <a:bodyPr/>
          <a:lstStyle/>
          <a:p>
            <a:r>
              <a:rPr lang="de-DE" altLang="en-US" b="1" dirty="0">
                <a:ea typeface="ＭＳ Ｐゴシック" panose="020B0600070205080204" pitchFamily="34" charset="-128"/>
                <a:cs typeface="Lucida Bright" panose="02040602050505020304" pitchFamily="18" charset="0"/>
              </a:rPr>
              <a:t>More on policy analysis and program evaluation</a:t>
            </a:r>
          </a:p>
          <a:p>
            <a:r>
              <a:rPr lang="de-DE" altLang="en-US" dirty="0">
                <a:ea typeface="ＭＳ Ｐゴシック" panose="020B0600070205080204" pitchFamily="34" charset="-128"/>
                <a:cs typeface="Lucida Bright" panose="02040602050505020304" pitchFamily="18" charset="0"/>
              </a:rPr>
              <a:t>Example: Effect of job training grants on worker productivity</a:t>
            </a:r>
          </a:p>
          <a:p>
            <a:pPr marL="0" indent="0">
              <a:buNone/>
            </a:pPr>
            <a:endParaRPr lang="en-US" dirty="0"/>
          </a:p>
        </p:txBody>
      </p:sp>
      <p:sp>
        <p:nvSpPr>
          <p:cNvPr id="2" name="Title 1">
            <a:extLst>
              <a:ext uri="{FF2B5EF4-FFF2-40B4-BE49-F238E27FC236}">
                <a16:creationId xmlns:a16="http://schemas.microsoft.com/office/drawing/2014/main" id="{39DB70A9-6E49-4A49-8065-00D534541924}"/>
              </a:ext>
            </a:extLst>
          </p:cNvPr>
          <p:cNvSpPr>
            <a:spLocks noGrp="1"/>
          </p:cNvSpPr>
          <p:nvPr>
            <p:ph type="title"/>
          </p:nvPr>
        </p:nvSpPr>
        <p:spPr>
          <a:xfrm>
            <a:off x="838199" y="640080"/>
            <a:ext cx="10734207" cy="727075"/>
          </a:xfrm>
        </p:spPr>
        <p:txBody>
          <a:bodyPr/>
          <a:lstStyle/>
          <a:p>
            <a:r>
              <a:rPr lang="de-DE" altLang="en-US" dirty="0"/>
              <a:t>Multiple Regression Analysis with Qualitative Information </a:t>
            </a:r>
            <a:r>
              <a:rPr lang="de-DE" altLang="en-US" sz="1600" dirty="0">
                <a:solidFill>
                  <a:prstClr val="black"/>
                </a:solidFill>
              </a:rPr>
              <a:t>(20 of 24)</a:t>
            </a:r>
            <a:endParaRPr lang="en-US" dirty="0"/>
          </a:p>
        </p:txBody>
      </p:sp>
    </p:spTree>
    <p:extLst>
      <p:ext uri="{BB962C8B-B14F-4D97-AF65-F5344CB8AC3E}">
        <p14:creationId xmlns:p14="http://schemas.microsoft.com/office/powerpoint/2010/main" val="1858047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429297-866A-4220-838F-03BAFBD57C28}"/>
              </a:ext>
            </a:extLst>
          </p:cNvPr>
          <p:cNvSpPr>
            <a:spLocks noGrp="1"/>
          </p:cNvSpPr>
          <p:nvPr>
            <p:ph type="sldNum" sz="quarter" idx="12"/>
          </p:nvPr>
        </p:nvSpPr>
        <p:spPr/>
        <p:txBody>
          <a:bodyPr/>
          <a:lstStyle/>
          <a:p>
            <a:fld id="{949EBC64-41CB-41B8-B6DF-9B1367312BD4}" type="slidenum">
              <a:rPr lang="en-US" smtClean="0"/>
              <a:t>22</a:t>
            </a:fld>
            <a:endParaRPr lang="en-US"/>
          </a:p>
        </p:txBody>
      </p:sp>
      <p:sp>
        <p:nvSpPr>
          <p:cNvPr id="4" name="Content Placeholder 3">
            <a:extLst>
              <a:ext uri="{FF2B5EF4-FFF2-40B4-BE49-F238E27FC236}">
                <a16:creationId xmlns:a16="http://schemas.microsoft.com/office/drawing/2014/main" id="{9AD63358-E8A0-4455-8E21-DB1CFD75BD38}"/>
              </a:ext>
            </a:extLst>
          </p:cNvPr>
          <p:cNvSpPr>
            <a:spLocks noGrp="1"/>
          </p:cNvSpPr>
          <p:nvPr>
            <p:ph sz="half" idx="2"/>
          </p:nvPr>
        </p:nvSpPr>
        <p:spPr>
          <a:xfrm>
            <a:off x="838200" y="3429224"/>
            <a:ext cx="10515600" cy="2788695"/>
          </a:xfrm>
        </p:spPr>
        <p:txBody>
          <a:bodyPr/>
          <a:lstStyle/>
          <a:p>
            <a:r>
              <a:rPr lang="en-US" dirty="0"/>
              <a:t>We include x</a:t>
            </a:r>
            <a:r>
              <a:rPr lang="en-US" baseline="-25000" dirty="0"/>
              <a:t>1</a:t>
            </a:r>
            <a:r>
              <a:rPr lang="en-US" dirty="0"/>
              <a:t> through </a:t>
            </a:r>
            <a:r>
              <a:rPr lang="en-US" dirty="0" err="1"/>
              <a:t>x</a:t>
            </a:r>
            <a:r>
              <a:rPr lang="en-US" baseline="-25000" dirty="0" err="1"/>
              <a:t>j</a:t>
            </a:r>
            <a:r>
              <a:rPr lang="en-US" dirty="0"/>
              <a:t> to account for the possibility that the treatment (w) is not randomly assigned. </a:t>
            </a:r>
          </a:p>
          <a:p>
            <a:r>
              <a:rPr lang="en-US" dirty="0"/>
              <a:t>For example, children eligible for a program like Head Start participate based on parental decisions. We thus need to control for things like family background and structure to get closer to random assignment into the treatment (participates in Head Start) and control (does not participate) groups.</a:t>
            </a:r>
          </a:p>
        </p:txBody>
      </p:sp>
      <p:pic>
        <p:nvPicPr>
          <p:cNvPr id="19" name="Picture 18" descr="An equation in which the expectation of y conditional upon a treatment indicator w and control variables x sub one through x sub k is equal to alpha plus tau times w plus gamma sub one times x sub one through gamma sub k times x sub k. This breaks down to y equal to one minus w times the outcome of y when w equal zero plus w times the outcome of y when w equals one.">
            <a:extLst>
              <a:ext uri="{FF2B5EF4-FFF2-40B4-BE49-F238E27FC236}">
                <a16:creationId xmlns:a16="http://schemas.microsoft.com/office/drawing/2014/main" id="{4B77EC21-66C3-4831-A1D1-1D5C4EBB7D03}"/>
              </a:ext>
            </a:extLst>
          </p:cNvPr>
          <p:cNvPicPr>
            <a:picLocks noChangeAspect="1"/>
          </p:cNvPicPr>
          <p:nvPr/>
        </p:nvPicPr>
        <p:blipFill>
          <a:blip r:embed="rId2"/>
          <a:stretch>
            <a:fillRect/>
          </a:stretch>
        </p:blipFill>
        <p:spPr>
          <a:xfrm>
            <a:off x="839719" y="1904034"/>
            <a:ext cx="10717697" cy="1609483"/>
          </a:xfrm>
          <a:prstGeom prst="rect">
            <a:avLst/>
          </a:prstGeom>
        </p:spPr>
      </p:pic>
      <p:sp>
        <p:nvSpPr>
          <p:cNvPr id="3" name="Content Placeholder 2">
            <a:extLst>
              <a:ext uri="{FF2B5EF4-FFF2-40B4-BE49-F238E27FC236}">
                <a16:creationId xmlns:a16="http://schemas.microsoft.com/office/drawing/2014/main" id="{C6DCD743-B6D6-4E13-94C4-C6B6F86B6FAA}"/>
              </a:ext>
            </a:extLst>
          </p:cNvPr>
          <p:cNvSpPr>
            <a:spLocks noGrp="1"/>
          </p:cNvSpPr>
          <p:nvPr>
            <p:ph sz="half" idx="1"/>
          </p:nvPr>
        </p:nvSpPr>
        <p:spPr>
          <a:xfrm>
            <a:off x="838200" y="1456029"/>
            <a:ext cx="10515600" cy="552653"/>
          </a:xfrm>
        </p:spPr>
        <p:txBody>
          <a:bodyPr/>
          <a:lstStyle/>
          <a:p>
            <a:r>
              <a:rPr lang="en-US" b="1" dirty="0"/>
              <a:t>Addressing the problem of self-selection</a:t>
            </a:r>
          </a:p>
        </p:txBody>
      </p:sp>
      <p:sp>
        <p:nvSpPr>
          <p:cNvPr id="2" name="Title 1">
            <a:extLst>
              <a:ext uri="{FF2B5EF4-FFF2-40B4-BE49-F238E27FC236}">
                <a16:creationId xmlns:a16="http://schemas.microsoft.com/office/drawing/2014/main" id="{4AB17167-950A-4BF5-9581-7BD4487C2724}"/>
              </a:ext>
            </a:extLst>
          </p:cNvPr>
          <p:cNvSpPr>
            <a:spLocks noGrp="1"/>
          </p:cNvSpPr>
          <p:nvPr>
            <p:ph type="title"/>
          </p:nvPr>
        </p:nvSpPr>
        <p:spPr>
          <a:xfrm>
            <a:off x="838200" y="640080"/>
            <a:ext cx="10719216" cy="727075"/>
          </a:xfrm>
        </p:spPr>
        <p:txBody>
          <a:bodyPr/>
          <a:lstStyle/>
          <a:p>
            <a:r>
              <a:rPr lang="de-DE" altLang="en-US" dirty="0"/>
              <a:t>Multiple Regression Analysis with Qualitative Information </a:t>
            </a:r>
            <a:r>
              <a:rPr lang="de-DE" altLang="en-US" sz="1600" dirty="0">
                <a:solidFill>
                  <a:prstClr val="black"/>
                </a:solidFill>
              </a:rPr>
              <a:t>(21 of 24)</a:t>
            </a:r>
            <a:endParaRPr lang="en-US" dirty="0"/>
          </a:p>
        </p:txBody>
      </p:sp>
    </p:spTree>
    <p:extLst>
      <p:ext uri="{BB962C8B-B14F-4D97-AF65-F5344CB8AC3E}">
        <p14:creationId xmlns:p14="http://schemas.microsoft.com/office/powerpoint/2010/main" val="4185605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429297-866A-4220-838F-03BAFBD57C28}"/>
              </a:ext>
            </a:extLst>
          </p:cNvPr>
          <p:cNvSpPr>
            <a:spLocks noGrp="1"/>
          </p:cNvSpPr>
          <p:nvPr>
            <p:ph type="sldNum" sz="quarter" idx="12"/>
          </p:nvPr>
        </p:nvSpPr>
        <p:spPr/>
        <p:txBody>
          <a:bodyPr/>
          <a:lstStyle/>
          <a:p>
            <a:fld id="{949EBC64-41CB-41B8-B6DF-9B1367312BD4}" type="slidenum">
              <a:rPr lang="en-US" smtClean="0"/>
              <a:t>23</a:t>
            </a:fld>
            <a:endParaRPr lang="en-US"/>
          </a:p>
        </p:txBody>
      </p:sp>
      <p:sp>
        <p:nvSpPr>
          <p:cNvPr id="9" name="Content Placeholder 3">
            <a:extLst>
              <a:ext uri="{FF2B5EF4-FFF2-40B4-BE49-F238E27FC236}">
                <a16:creationId xmlns:a16="http://schemas.microsoft.com/office/drawing/2014/main" id="{5BC0B31A-3BEE-45CB-91E6-DE44E1AB45F7}"/>
              </a:ext>
            </a:extLst>
          </p:cNvPr>
          <p:cNvSpPr txBox="1">
            <a:spLocks/>
          </p:cNvSpPr>
          <p:nvPr/>
        </p:nvSpPr>
        <p:spPr>
          <a:xfrm>
            <a:off x="764793" y="4554021"/>
            <a:ext cx="10515600" cy="16069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we assume that w is independent of [y(0),y(1)] conditional upon x</a:t>
            </a:r>
            <a:r>
              <a:rPr lang="en-US" baseline="-25000" dirty="0"/>
              <a:t>1</a:t>
            </a:r>
            <a:r>
              <a:rPr lang="en-US" dirty="0"/>
              <a:t> through </a:t>
            </a:r>
            <a:r>
              <a:rPr lang="en-US" dirty="0" err="1"/>
              <a:t>x</a:t>
            </a:r>
            <a:r>
              <a:rPr lang="en-US" baseline="-25000" dirty="0" err="1"/>
              <a:t>j</a:t>
            </a:r>
            <a:r>
              <a:rPr lang="en-US" dirty="0"/>
              <a:t>.</a:t>
            </a:r>
          </a:p>
          <a:p>
            <a:pPr lvl="1"/>
            <a:r>
              <a:rPr lang="en-US" dirty="0"/>
              <a:t>This is known as </a:t>
            </a:r>
            <a:r>
              <a:rPr lang="en-US" b="1" dirty="0"/>
              <a:t>regression adjustment</a:t>
            </a:r>
            <a:r>
              <a:rPr lang="en-US" dirty="0"/>
              <a:t> and allows us to adjust for differences across units in estimating the causal effect of the treatment.</a:t>
            </a:r>
          </a:p>
        </p:txBody>
      </p:sp>
      <p:pic>
        <p:nvPicPr>
          <p:cNvPr id="15" name="Picture 14" descr="An equation in which y is regressed on alpha plus tau times w plus gamma sub one times x sub one through gamma sub k times x sub k plus u. W is again the treatment indicator and our estimator for tau is the regression adjusted estimator that accounts for differences across units in estimating the causal effect of the treatment.">
            <a:extLst>
              <a:ext uri="{FF2B5EF4-FFF2-40B4-BE49-F238E27FC236}">
                <a16:creationId xmlns:a16="http://schemas.microsoft.com/office/drawing/2014/main" id="{90C74887-0A32-44E4-84B3-6550727E478B}"/>
              </a:ext>
            </a:extLst>
          </p:cNvPr>
          <p:cNvPicPr>
            <a:picLocks noChangeAspect="1"/>
          </p:cNvPicPr>
          <p:nvPr/>
        </p:nvPicPr>
        <p:blipFill>
          <a:blip r:embed="rId2"/>
          <a:stretch>
            <a:fillRect/>
          </a:stretch>
        </p:blipFill>
        <p:spPr>
          <a:xfrm>
            <a:off x="1259173" y="3777794"/>
            <a:ext cx="8675360" cy="841321"/>
          </a:xfrm>
          <a:prstGeom prst="rect">
            <a:avLst/>
          </a:prstGeom>
        </p:spPr>
      </p:pic>
      <p:sp>
        <p:nvSpPr>
          <p:cNvPr id="4" name="Content Placeholder 3">
            <a:extLst>
              <a:ext uri="{FF2B5EF4-FFF2-40B4-BE49-F238E27FC236}">
                <a16:creationId xmlns:a16="http://schemas.microsoft.com/office/drawing/2014/main" id="{9AD63358-E8A0-4455-8E21-DB1CFD75BD38}"/>
              </a:ext>
            </a:extLst>
          </p:cNvPr>
          <p:cNvSpPr>
            <a:spLocks noGrp="1"/>
          </p:cNvSpPr>
          <p:nvPr>
            <p:ph sz="half" idx="2"/>
          </p:nvPr>
        </p:nvSpPr>
        <p:spPr>
          <a:xfrm>
            <a:off x="838200" y="2666169"/>
            <a:ext cx="10515600" cy="1171585"/>
          </a:xfrm>
        </p:spPr>
        <p:txBody>
          <a:bodyPr/>
          <a:lstStyle/>
          <a:p>
            <a:r>
              <a:rPr lang="en-US" dirty="0"/>
              <a:t>We need to make the strong assumption that w is independent of [y(0),y(1)]. In other words, treatment is randomly assigned.</a:t>
            </a:r>
          </a:p>
          <a:p>
            <a:pPr lvl="1"/>
            <a:r>
              <a:rPr lang="en-US" dirty="0"/>
              <a:t>A more convincing case is to include covariates x</a:t>
            </a:r>
            <a:r>
              <a:rPr lang="en-US" baseline="-25000" dirty="0"/>
              <a:t>1</a:t>
            </a:r>
            <a:r>
              <a:rPr lang="en-US" dirty="0"/>
              <a:t> through </a:t>
            </a:r>
            <a:r>
              <a:rPr lang="en-US" dirty="0" err="1"/>
              <a:t>x</a:t>
            </a:r>
            <a:r>
              <a:rPr lang="en-US" baseline="-25000" dirty="0" err="1"/>
              <a:t>j</a:t>
            </a:r>
            <a:endParaRPr lang="en-US" dirty="0"/>
          </a:p>
        </p:txBody>
      </p:sp>
      <p:pic>
        <p:nvPicPr>
          <p:cNvPr id="7" name="Picture 6" descr="An equation in which y is regressed on alpha plus tau times w plus u. W is the treatment variable equal to one if the treatment has been applied.">
            <a:extLst>
              <a:ext uri="{FF2B5EF4-FFF2-40B4-BE49-F238E27FC236}">
                <a16:creationId xmlns:a16="http://schemas.microsoft.com/office/drawing/2014/main" id="{F8C6F311-8EEF-42EF-A5B1-E7F061BAC00E}"/>
              </a:ext>
            </a:extLst>
          </p:cNvPr>
          <p:cNvPicPr>
            <a:picLocks noChangeAspect="1"/>
          </p:cNvPicPr>
          <p:nvPr/>
        </p:nvPicPr>
        <p:blipFill>
          <a:blip r:embed="rId3"/>
          <a:stretch>
            <a:fillRect/>
          </a:stretch>
        </p:blipFill>
        <p:spPr>
          <a:xfrm>
            <a:off x="1259173" y="2216256"/>
            <a:ext cx="2316681" cy="512108"/>
          </a:xfrm>
          <a:prstGeom prst="rect">
            <a:avLst/>
          </a:prstGeom>
        </p:spPr>
      </p:pic>
      <p:sp>
        <p:nvSpPr>
          <p:cNvPr id="3" name="Content Placeholder 2">
            <a:extLst>
              <a:ext uri="{FF2B5EF4-FFF2-40B4-BE49-F238E27FC236}">
                <a16:creationId xmlns:a16="http://schemas.microsoft.com/office/drawing/2014/main" id="{C6DCD743-B6D6-4E13-94C4-C6B6F86B6FAA}"/>
              </a:ext>
            </a:extLst>
          </p:cNvPr>
          <p:cNvSpPr>
            <a:spLocks noGrp="1"/>
          </p:cNvSpPr>
          <p:nvPr>
            <p:ph sz="half" idx="1"/>
          </p:nvPr>
        </p:nvSpPr>
        <p:spPr>
          <a:xfrm>
            <a:off x="838200" y="1456029"/>
            <a:ext cx="10515600" cy="927407"/>
          </a:xfrm>
        </p:spPr>
        <p:txBody>
          <a:bodyPr/>
          <a:lstStyle/>
          <a:p>
            <a:r>
              <a:rPr lang="en-US" b="1" dirty="0"/>
              <a:t>Addressing the problem of self-selection continued (cont.)</a:t>
            </a:r>
          </a:p>
          <a:p>
            <a:pPr lvl="1"/>
            <a:r>
              <a:rPr lang="en-US" dirty="0"/>
              <a:t>Consider the simple regression:</a:t>
            </a:r>
          </a:p>
        </p:txBody>
      </p:sp>
      <p:sp>
        <p:nvSpPr>
          <p:cNvPr id="2" name="Title 1">
            <a:extLst>
              <a:ext uri="{FF2B5EF4-FFF2-40B4-BE49-F238E27FC236}">
                <a16:creationId xmlns:a16="http://schemas.microsoft.com/office/drawing/2014/main" id="{4AB17167-950A-4BF5-9581-7BD4487C2724}"/>
              </a:ext>
            </a:extLst>
          </p:cNvPr>
          <p:cNvSpPr>
            <a:spLocks noGrp="1"/>
          </p:cNvSpPr>
          <p:nvPr>
            <p:ph type="title"/>
          </p:nvPr>
        </p:nvSpPr>
        <p:spPr>
          <a:xfrm>
            <a:off x="838200" y="640080"/>
            <a:ext cx="10719216" cy="727075"/>
          </a:xfrm>
        </p:spPr>
        <p:txBody>
          <a:bodyPr/>
          <a:lstStyle/>
          <a:p>
            <a:r>
              <a:rPr lang="de-DE" altLang="en-US" dirty="0"/>
              <a:t>Multiple Regression Analysis with Qualitative Information </a:t>
            </a:r>
            <a:r>
              <a:rPr lang="de-DE" altLang="en-US" sz="1600" dirty="0">
                <a:solidFill>
                  <a:prstClr val="black"/>
                </a:solidFill>
              </a:rPr>
              <a:t>(22 of 24)</a:t>
            </a:r>
            <a:endParaRPr lang="en-US" dirty="0"/>
          </a:p>
        </p:txBody>
      </p:sp>
    </p:spTree>
    <p:extLst>
      <p:ext uri="{BB962C8B-B14F-4D97-AF65-F5344CB8AC3E}">
        <p14:creationId xmlns:p14="http://schemas.microsoft.com/office/powerpoint/2010/main" val="2661553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7791785-3867-4205-9F8E-1B3BF6F684E5}"/>
              </a:ext>
            </a:extLst>
          </p:cNvPr>
          <p:cNvSpPr>
            <a:spLocks noGrp="1"/>
          </p:cNvSpPr>
          <p:nvPr>
            <p:ph type="sldNum" sz="quarter" idx="12"/>
          </p:nvPr>
        </p:nvSpPr>
        <p:spPr/>
        <p:txBody>
          <a:bodyPr/>
          <a:lstStyle/>
          <a:p>
            <a:fld id="{949EBC64-41CB-41B8-B6DF-9B1367312BD4}" type="slidenum">
              <a:rPr lang="en-US" smtClean="0"/>
              <a:t>24</a:t>
            </a:fld>
            <a:endParaRPr lang="en-US"/>
          </a:p>
        </p:txBody>
      </p:sp>
      <p:sp>
        <p:nvSpPr>
          <p:cNvPr id="4" name="Content Placeholder 3">
            <a:extLst>
              <a:ext uri="{FF2B5EF4-FFF2-40B4-BE49-F238E27FC236}">
                <a16:creationId xmlns:a16="http://schemas.microsoft.com/office/drawing/2014/main" id="{EF8140A4-5F42-4E57-AA33-0B52912B09BA}"/>
              </a:ext>
            </a:extLst>
          </p:cNvPr>
          <p:cNvSpPr>
            <a:spLocks noGrp="1"/>
          </p:cNvSpPr>
          <p:nvPr>
            <p:ph sz="half" idx="2"/>
          </p:nvPr>
        </p:nvSpPr>
        <p:spPr>
          <a:xfrm>
            <a:off x="838200" y="3995780"/>
            <a:ext cx="10515600" cy="2132200"/>
          </a:xfrm>
        </p:spPr>
        <p:txBody>
          <a:bodyPr/>
          <a:lstStyle/>
          <a:p>
            <a:r>
              <a:rPr lang="en-US" dirty="0"/>
              <a:t>The estimated coefficient on w will be the ATE.</a:t>
            </a:r>
          </a:p>
          <a:p>
            <a:r>
              <a:rPr lang="en-US" dirty="0"/>
              <a:t>The regression that allows individual treatment effects to vary is known as the </a:t>
            </a:r>
            <a:r>
              <a:rPr lang="en-US" b="1" dirty="0"/>
              <a:t>unrestricted regression adjustment</a:t>
            </a:r>
            <a:r>
              <a:rPr lang="en-US" dirty="0"/>
              <a:t> (URA).</a:t>
            </a:r>
          </a:p>
          <a:p>
            <a:r>
              <a:rPr lang="en-US" dirty="0"/>
              <a:t>By contrast, a </a:t>
            </a:r>
            <a:r>
              <a:rPr lang="en-US" b="1" dirty="0"/>
              <a:t>restricted regression adjustment </a:t>
            </a:r>
            <a:r>
              <a:rPr lang="en-US" dirty="0"/>
              <a:t>(RRA) forces the treatment effect to be identical across individuals.</a:t>
            </a:r>
          </a:p>
        </p:txBody>
      </p:sp>
      <p:pic>
        <p:nvPicPr>
          <p:cNvPr id="19" name="Picture 18" descr="An equation in which y sub i is regressed on alpha plus tau times w sub i plus gamma sub i times x sub i one through gamma sub k times x sub i k plus delta sub one times w sub i times the difference between x sub i one and xbar sub one through delta sub k times w sub i times the difference between x sub i k and xbar sub k. X bar sub one through x bar sub k are the sample averages of x bar sub i one through x bar sub i k.">
            <a:extLst>
              <a:ext uri="{FF2B5EF4-FFF2-40B4-BE49-F238E27FC236}">
                <a16:creationId xmlns:a16="http://schemas.microsoft.com/office/drawing/2014/main" id="{C0A74975-AE93-4F62-9280-98362CC1F1D1}"/>
              </a:ext>
            </a:extLst>
          </p:cNvPr>
          <p:cNvPicPr>
            <a:picLocks noChangeAspect="1"/>
          </p:cNvPicPr>
          <p:nvPr/>
        </p:nvPicPr>
        <p:blipFill>
          <a:blip r:embed="rId2"/>
          <a:stretch>
            <a:fillRect/>
          </a:stretch>
        </p:blipFill>
        <p:spPr>
          <a:xfrm>
            <a:off x="889565" y="2645850"/>
            <a:ext cx="10412870" cy="1261981"/>
          </a:xfrm>
          <a:prstGeom prst="rect">
            <a:avLst/>
          </a:prstGeom>
        </p:spPr>
      </p:pic>
      <p:sp>
        <p:nvSpPr>
          <p:cNvPr id="3" name="Content Placeholder 2">
            <a:extLst>
              <a:ext uri="{FF2B5EF4-FFF2-40B4-BE49-F238E27FC236}">
                <a16:creationId xmlns:a16="http://schemas.microsoft.com/office/drawing/2014/main" id="{9DE9786B-ADE6-4ECA-9CDE-397E6044B0D4}"/>
              </a:ext>
            </a:extLst>
          </p:cNvPr>
          <p:cNvSpPr>
            <a:spLocks noGrp="1"/>
          </p:cNvSpPr>
          <p:nvPr>
            <p:ph sz="half" idx="1"/>
          </p:nvPr>
        </p:nvSpPr>
        <p:spPr/>
        <p:txBody>
          <a:bodyPr/>
          <a:lstStyle/>
          <a:p>
            <a:r>
              <a:rPr lang="en-US" b="1" dirty="0"/>
              <a:t>Relaxing the assumption of a constant treatment effect</a:t>
            </a:r>
          </a:p>
          <a:p>
            <a:pPr lvl="1"/>
            <a:r>
              <a:rPr lang="en-US" dirty="0"/>
              <a:t>We can allow the treatment effect to vary across observations and instead estimate the </a:t>
            </a:r>
            <a:r>
              <a:rPr lang="en-US" b="1" dirty="0"/>
              <a:t>average treatment effect </a:t>
            </a:r>
            <a:r>
              <a:rPr lang="en-US" dirty="0"/>
              <a:t>(ATE)</a:t>
            </a:r>
          </a:p>
        </p:txBody>
      </p:sp>
      <p:sp>
        <p:nvSpPr>
          <p:cNvPr id="2" name="Title 1">
            <a:extLst>
              <a:ext uri="{FF2B5EF4-FFF2-40B4-BE49-F238E27FC236}">
                <a16:creationId xmlns:a16="http://schemas.microsoft.com/office/drawing/2014/main" id="{3C757331-744C-42AA-B733-99E1CE504231}"/>
              </a:ext>
            </a:extLst>
          </p:cNvPr>
          <p:cNvSpPr>
            <a:spLocks noGrp="1"/>
          </p:cNvSpPr>
          <p:nvPr>
            <p:ph type="title"/>
          </p:nvPr>
        </p:nvSpPr>
        <p:spPr>
          <a:xfrm>
            <a:off x="838200" y="640080"/>
            <a:ext cx="10839138" cy="727075"/>
          </a:xfrm>
        </p:spPr>
        <p:txBody>
          <a:bodyPr/>
          <a:lstStyle/>
          <a:p>
            <a:r>
              <a:rPr lang="de-DE" altLang="en-US" dirty="0"/>
              <a:t>Multiple Regression Analysis with Qualitative Information </a:t>
            </a:r>
            <a:r>
              <a:rPr lang="de-DE" altLang="en-US" sz="1600" dirty="0">
                <a:solidFill>
                  <a:prstClr val="black"/>
                </a:solidFill>
              </a:rPr>
              <a:t>(23 of 24)</a:t>
            </a:r>
            <a:endParaRPr lang="en-US" dirty="0"/>
          </a:p>
        </p:txBody>
      </p:sp>
    </p:spTree>
    <p:extLst>
      <p:ext uri="{BB962C8B-B14F-4D97-AF65-F5344CB8AC3E}">
        <p14:creationId xmlns:p14="http://schemas.microsoft.com/office/powerpoint/2010/main" val="4235206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820AB9-F0BD-488D-BEDC-1F923D05F849}"/>
              </a:ext>
            </a:extLst>
          </p:cNvPr>
          <p:cNvSpPr>
            <a:spLocks noGrp="1"/>
          </p:cNvSpPr>
          <p:nvPr>
            <p:ph type="sldNum" sz="quarter" idx="12"/>
          </p:nvPr>
        </p:nvSpPr>
        <p:spPr/>
        <p:txBody>
          <a:bodyPr/>
          <a:lstStyle/>
          <a:p>
            <a:fld id="{949EBC64-41CB-41B8-B6DF-9B1367312BD4}" type="slidenum">
              <a:rPr lang="en-US" smtClean="0"/>
              <a:t>25</a:t>
            </a:fld>
            <a:endParaRPr lang="en-US"/>
          </a:p>
        </p:txBody>
      </p:sp>
      <p:sp>
        <p:nvSpPr>
          <p:cNvPr id="5" name="Content Placeholder 4">
            <a:extLst>
              <a:ext uri="{FF2B5EF4-FFF2-40B4-BE49-F238E27FC236}">
                <a16:creationId xmlns:a16="http://schemas.microsoft.com/office/drawing/2014/main" id="{9614E064-2B59-4277-9006-EC5BE5632605}"/>
              </a:ext>
            </a:extLst>
          </p:cNvPr>
          <p:cNvSpPr>
            <a:spLocks noGrp="1"/>
          </p:cNvSpPr>
          <p:nvPr>
            <p:ph sz="half" idx="14"/>
          </p:nvPr>
        </p:nvSpPr>
        <p:spPr>
          <a:xfrm>
            <a:off x="838200" y="5047689"/>
            <a:ext cx="10377164" cy="1040154"/>
          </a:xfrm>
        </p:spPr>
        <p:txBody>
          <a:bodyPr/>
          <a:lstStyle/>
          <a:p>
            <a:r>
              <a:rPr lang="en-US" dirty="0"/>
              <a:t>Though this yields the same ATE as running the regression with interaction terms, computing a standard error by hand can be tricky.</a:t>
            </a:r>
          </a:p>
        </p:txBody>
      </p:sp>
      <p:pic>
        <p:nvPicPr>
          <p:cNvPr id="14" name="Picture 13" descr="An expression for the URA ATE obtained from this alternative method. The ATE is equal to one over n times the summation from i equal to one through n of y hat sub i at one minus y hat sub i at zero. The y hats are obtained using the estimated coefficients from the first stage of this method.">
            <a:extLst>
              <a:ext uri="{FF2B5EF4-FFF2-40B4-BE49-F238E27FC236}">
                <a16:creationId xmlns:a16="http://schemas.microsoft.com/office/drawing/2014/main" id="{DEDFE1BE-753A-49DF-A95B-107B28E3744E}"/>
              </a:ext>
            </a:extLst>
          </p:cNvPr>
          <p:cNvPicPr>
            <a:picLocks noChangeAspect="1"/>
          </p:cNvPicPr>
          <p:nvPr/>
        </p:nvPicPr>
        <p:blipFill>
          <a:blip r:embed="rId2"/>
          <a:stretch>
            <a:fillRect/>
          </a:stretch>
        </p:blipFill>
        <p:spPr>
          <a:xfrm>
            <a:off x="1506237" y="4146138"/>
            <a:ext cx="2883658" cy="835224"/>
          </a:xfrm>
          <a:prstGeom prst="rect">
            <a:avLst/>
          </a:prstGeom>
        </p:spPr>
      </p:pic>
      <p:sp>
        <p:nvSpPr>
          <p:cNvPr id="4" name="Content Placeholder 3">
            <a:extLst>
              <a:ext uri="{FF2B5EF4-FFF2-40B4-BE49-F238E27FC236}">
                <a16:creationId xmlns:a16="http://schemas.microsoft.com/office/drawing/2014/main" id="{87A5420B-339B-4AC7-8034-5E0573362CEF}"/>
              </a:ext>
            </a:extLst>
          </p:cNvPr>
          <p:cNvSpPr>
            <a:spLocks noGrp="1"/>
          </p:cNvSpPr>
          <p:nvPr>
            <p:ph sz="half" idx="2"/>
          </p:nvPr>
        </p:nvSpPr>
        <p:spPr>
          <a:xfrm>
            <a:off x="910901" y="3006087"/>
            <a:ext cx="10076889" cy="1341061"/>
          </a:xfrm>
        </p:spPr>
        <p:txBody>
          <a:bodyPr/>
          <a:lstStyle/>
          <a:p>
            <a:r>
              <a:rPr lang="en-US" dirty="0"/>
              <a:t>Now for every unit in the sample, predict </a:t>
            </a:r>
            <a:r>
              <a:rPr lang="en-US" dirty="0" err="1"/>
              <a:t>y</a:t>
            </a:r>
            <a:r>
              <a:rPr lang="en-US" baseline="-25000" dirty="0" err="1"/>
              <a:t>i</a:t>
            </a:r>
            <a:r>
              <a:rPr lang="en-US" dirty="0"/>
              <a:t>(0) and </a:t>
            </a:r>
            <a:r>
              <a:rPr lang="en-US" dirty="0" err="1"/>
              <a:t>y</a:t>
            </a:r>
            <a:r>
              <a:rPr lang="en-US" baseline="-25000" dirty="0" err="1"/>
              <a:t>i</a:t>
            </a:r>
            <a:r>
              <a:rPr lang="en-US" dirty="0"/>
              <a:t>(1) regardless of whether the unit is in the control or treatment groups.</a:t>
            </a:r>
          </a:p>
          <a:p>
            <a:pPr lvl="1"/>
            <a:r>
              <a:rPr lang="en-US" dirty="0"/>
              <a:t>Use these predicted values to compute the ATE as:</a:t>
            </a:r>
          </a:p>
        </p:txBody>
      </p:sp>
      <p:pic>
        <p:nvPicPr>
          <p:cNvPr id="12" name="Picture 11" descr="Two equations. For the control group, y hat sub i at zero is equal to alpha hat plus gamma hat sub zero one times x sub i one through gamma hat sub zero k times x sub i k. This is estimated using the n sub zero observations in the control group. For the treatment group,  y hat sub i at one is equal to alpha hat plus gamma hat sub one one times x sub i one through gamma hat sub one k times x sub i k. This is estimated using the n sub one observations in the control group.">
            <a:extLst>
              <a:ext uri="{FF2B5EF4-FFF2-40B4-BE49-F238E27FC236}">
                <a16:creationId xmlns:a16="http://schemas.microsoft.com/office/drawing/2014/main" id="{A3D5E086-47EE-4FEF-B507-A1C32958C861}"/>
              </a:ext>
            </a:extLst>
          </p:cNvPr>
          <p:cNvPicPr>
            <a:picLocks noChangeAspect="1"/>
          </p:cNvPicPr>
          <p:nvPr/>
        </p:nvPicPr>
        <p:blipFill>
          <a:blip r:embed="rId3"/>
          <a:stretch>
            <a:fillRect/>
          </a:stretch>
        </p:blipFill>
        <p:spPr>
          <a:xfrm>
            <a:off x="948487" y="1884616"/>
            <a:ext cx="10175106" cy="1140051"/>
          </a:xfrm>
          <a:prstGeom prst="rect">
            <a:avLst/>
          </a:prstGeom>
        </p:spPr>
      </p:pic>
      <p:sp>
        <p:nvSpPr>
          <p:cNvPr id="3" name="Content Placeholder 2">
            <a:extLst>
              <a:ext uri="{FF2B5EF4-FFF2-40B4-BE49-F238E27FC236}">
                <a16:creationId xmlns:a16="http://schemas.microsoft.com/office/drawing/2014/main" id="{720B6F11-3BC8-4B55-90A4-80B522A6670E}"/>
              </a:ext>
            </a:extLst>
          </p:cNvPr>
          <p:cNvSpPr>
            <a:spLocks noGrp="1"/>
          </p:cNvSpPr>
          <p:nvPr>
            <p:ph sz="half" idx="1"/>
          </p:nvPr>
        </p:nvSpPr>
        <p:spPr>
          <a:xfrm>
            <a:off x="838200" y="1472494"/>
            <a:ext cx="9888110" cy="551180"/>
          </a:xfrm>
        </p:spPr>
        <p:txBody>
          <a:bodyPr/>
          <a:lstStyle/>
          <a:p>
            <a:r>
              <a:rPr lang="en-US" b="1" dirty="0"/>
              <a:t>An alternative method for obtaining the URA ATE</a:t>
            </a:r>
          </a:p>
        </p:txBody>
      </p:sp>
      <p:sp>
        <p:nvSpPr>
          <p:cNvPr id="2" name="Title 1">
            <a:extLst>
              <a:ext uri="{FF2B5EF4-FFF2-40B4-BE49-F238E27FC236}">
                <a16:creationId xmlns:a16="http://schemas.microsoft.com/office/drawing/2014/main" id="{9B680858-CE5F-4048-BBCF-7D6A9EEFC79E}"/>
              </a:ext>
            </a:extLst>
          </p:cNvPr>
          <p:cNvSpPr>
            <a:spLocks noGrp="1"/>
          </p:cNvSpPr>
          <p:nvPr>
            <p:ph type="title"/>
          </p:nvPr>
        </p:nvSpPr>
        <p:spPr>
          <a:xfrm>
            <a:off x="838200" y="640080"/>
            <a:ext cx="10795612" cy="727075"/>
          </a:xfrm>
        </p:spPr>
        <p:txBody>
          <a:bodyPr/>
          <a:lstStyle/>
          <a:p>
            <a:r>
              <a:rPr lang="de-DE" altLang="en-US" dirty="0"/>
              <a:t>Multiple Regression Analysis with Qualitative Information </a:t>
            </a:r>
            <a:r>
              <a:rPr lang="de-DE" altLang="en-US" sz="1600" dirty="0">
                <a:solidFill>
                  <a:prstClr val="black"/>
                </a:solidFill>
              </a:rPr>
              <a:t>(24 of 24)</a:t>
            </a:r>
            <a:endParaRPr lang="en-US" dirty="0"/>
          </a:p>
        </p:txBody>
      </p:sp>
    </p:spTree>
    <p:extLst>
      <p:ext uri="{BB962C8B-B14F-4D97-AF65-F5344CB8AC3E}">
        <p14:creationId xmlns:p14="http://schemas.microsoft.com/office/powerpoint/2010/main" val="230982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3B9E03-6DF5-43D3-8811-3D1E1531F587}"/>
              </a:ext>
            </a:extLst>
          </p:cNvPr>
          <p:cNvSpPr>
            <a:spLocks noGrp="1"/>
          </p:cNvSpPr>
          <p:nvPr>
            <p:ph type="sldNum" sz="quarter" idx="12"/>
          </p:nvPr>
        </p:nvSpPr>
        <p:spPr/>
        <p:txBody>
          <a:bodyPr/>
          <a:lstStyle/>
          <a:p>
            <a:fld id="{949EBC64-41CB-41B8-B6DF-9B1367312BD4}" type="slidenum">
              <a:rPr lang="en-US" smtClean="0"/>
              <a:t>3</a:t>
            </a:fld>
            <a:endParaRPr lang="en-US"/>
          </a:p>
        </p:txBody>
      </p:sp>
      <p:pic>
        <p:nvPicPr>
          <p:cNvPr id="5" name="Picture 4" descr="A diagram showing the relationship between education and wages for men and women. Education is on the horizontal axis and wages are on the vertical axis. In this diagram, education has the same positive effect on wages for both men and women. The difference is in the vertical intercept, where the intercept for males is given by beta sub zero and that for females is given by beta sub zero plus delta sub zero. In this diagram, delta sub zero is negative so that the intercept for females is below the intercept for males, reflecting lower wages for women holding education constant. An alternative interpretation for the coefficient on the female dummy variable is the difference in the mean wage between women and men holding education constant.">
            <a:extLst>
              <a:ext uri="{FF2B5EF4-FFF2-40B4-BE49-F238E27FC236}">
                <a16:creationId xmlns:a16="http://schemas.microsoft.com/office/drawing/2014/main" id="{239AF549-FF96-43A3-BF36-5C76F25E731A}"/>
              </a:ext>
            </a:extLst>
          </p:cNvPr>
          <p:cNvPicPr>
            <a:picLocks noChangeAspect="1"/>
          </p:cNvPicPr>
          <p:nvPr/>
        </p:nvPicPr>
        <p:blipFill>
          <a:blip r:embed="rId2"/>
          <a:stretch>
            <a:fillRect/>
          </a:stretch>
        </p:blipFill>
        <p:spPr>
          <a:xfrm>
            <a:off x="535966" y="1903751"/>
            <a:ext cx="11120068" cy="4273666"/>
          </a:xfrm>
          <a:prstGeom prst="rect">
            <a:avLst/>
          </a:prstGeom>
        </p:spPr>
      </p:pic>
      <p:sp>
        <p:nvSpPr>
          <p:cNvPr id="2" name="Content Placeholder 1">
            <a:extLst>
              <a:ext uri="{FF2B5EF4-FFF2-40B4-BE49-F238E27FC236}">
                <a16:creationId xmlns:a16="http://schemas.microsoft.com/office/drawing/2014/main" id="{CD2AC560-F232-4667-BC36-969C056E1FF4}"/>
              </a:ext>
            </a:extLst>
          </p:cNvPr>
          <p:cNvSpPr>
            <a:spLocks noGrp="1"/>
          </p:cNvSpPr>
          <p:nvPr>
            <p:ph idx="1"/>
          </p:nvPr>
        </p:nvSpPr>
        <p:spPr>
          <a:xfrm>
            <a:off x="838200" y="1463040"/>
            <a:ext cx="10515600" cy="440711"/>
          </a:xfrm>
        </p:spPr>
        <p:txBody>
          <a:bodyPr/>
          <a:lstStyle/>
          <a:p>
            <a:r>
              <a:rPr lang="en-US" dirty="0"/>
              <a:t>Graphical Illustration</a:t>
            </a:r>
          </a:p>
        </p:txBody>
      </p:sp>
      <p:sp>
        <p:nvSpPr>
          <p:cNvPr id="4" name="Title 3">
            <a:extLst>
              <a:ext uri="{FF2B5EF4-FFF2-40B4-BE49-F238E27FC236}">
                <a16:creationId xmlns:a16="http://schemas.microsoft.com/office/drawing/2014/main" id="{CD79BB29-E784-4785-B407-7F4DFCA57249}"/>
              </a:ext>
            </a:extLst>
          </p:cNvPr>
          <p:cNvSpPr>
            <a:spLocks noGrp="1"/>
          </p:cNvSpPr>
          <p:nvPr>
            <p:ph type="title"/>
          </p:nvPr>
        </p:nvSpPr>
        <p:spPr/>
        <p:txBody>
          <a:bodyPr/>
          <a:lstStyle/>
          <a:p>
            <a:r>
              <a:rPr lang="de-DE" altLang="en-US" dirty="0"/>
              <a:t>Multiple Regression Analysis with Qualitative Information </a:t>
            </a:r>
            <a:r>
              <a:rPr lang="de-DE" altLang="en-US" sz="1600" dirty="0">
                <a:solidFill>
                  <a:prstClr val="black"/>
                </a:solidFill>
              </a:rPr>
              <a:t>(2 of 24)</a:t>
            </a:r>
            <a:endParaRPr lang="en-US" dirty="0"/>
          </a:p>
        </p:txBody>
      </p:sp>
    </p:spTree>
    <p:extLst>
      <p:ext uri="{BB962C8B-B14F-4D97-AF65-F5344CB8AC3E}">
        <p14:creationId xmlns:p14="http://schemas.microsoft.com/office/powerpoint/2010/main" val="273159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B0FC05F-E9F5-4C21-8E96-11A2056811D7}"/>
              </a:ext>
            </a:extLst>
          </p:cNvPr>
          <p:cNvSpPr>
            <a:spLocks noGrp="1"/>
          </p:cNvSpPr>
          <p:nvPr>
            <p:ph type="sldNum" sz="quarter" idx="12"/>
          </p:nvPr>
        </p:nvSpPr>
        <p:spPr/>
        <p:txBody>
          <a:bodyPr/>
          <a:lstStyle/>
          <a:p>
            <a:fld id="{949EBC64-41CB-41B8-B6DF-9B1367312BD4}" type="slidenum">
              <a:rPr lang="en-US" smtClean="0"/>
              <a:t>4</a:t>
            </a:fld>
            <a:endParaRPr lang="en-US"/>
          </a:p>
        </p:txBody>
      </p:sp>
      <p:pic>
        <p:nvPicPr>
          <p:cNvPr id="9" name="Picture 8" descr="Equation regressing wage on dummy variables for male and female as well as education, but without an intercept term. While this regression can be estimated, it has two main disadvantages. It is more difficult to test for differences between parameters and the R-squared formula is invalid for a regression without an intercept.">
            <a:extLst>
              <a:ext uri="{FF2B5EF4-FFF2-40B4-BE49-F238E27FC236}">
                <a16:creationId xmlns:a16="http://schemas.microsoft.com/office/drawing/2014/main" id="{F2B86F38-9DC1-4693-996A-78036C92A0A4}"/>
              </a:ext>
            </a:extLst>
          </p:cNvPr>
          <p:cNvPicPr>
            <a:picLocks noChangeAspect="1"/>
          </p:cNvPicPr>
          <p:nvPr/>
        </p:nvPicPr>
        <p:blipFill>
          <a:blip r:embed="rId2"/>
          <a:stretch>
            <a:fillRect/>
          </a:stretch>
        </p:blipFill>
        <p:spPr>
          <a:xfrm>
            <a:off x="873868" y="4507028"/>
            <a:ext cx="10900593" cy="1597290"/>
          </a:xfrm>
          <a:prstGeom prst="rect">
            <a:avLst/>
          </a:prstGeom>
        </p:spPr>
      </p:pic>
      <p:sp>
        <p:nvSpPr>
          <p:cNvPr id="5" name="Content Placeholder 4">
            <a:extLst>
              <a:ext uri="{FF2B5EF4-FFF2-40B4-BE49-F238E27FC236}">
                <a16:creationId xmlns:a16="http://schemas.microsoft.com/office/drawing/2014/main" id="{9B92731B-333D-4CAF-BB90-01B8C4661740}"/>
              </a:ext>
            </a:extLst>
          </p:cNvPr>
          <p:cNvSpPr>
            <a:spLocks noGrp="1"/>
          </p:cNvSpPr>
          <p:nvPr>
            <p:ph sz="quarter" idx="13"/>
          </p:nvPr>
        </p:nvSpPr>
        <p:spPr>
          <a:xfrm>
            <a:off x="838200" y="4447068"/>
            <a:ext cx="10515600" cy="566900"/>
          </a:xfrm>
        </p:spPr>
        <p:txBody>
          <a:bodyPr/>
          <a:lstStyle/>
          <a:p>
            <a:r>
              <a:rPr lang="de-DE" altLang="en-US" dirty="0">
                <a:ea typeface="ＭＳ Ｐゴシック" panose="020B0600070205080204" pitchFamily="34" charset="-128"/>
                <a:cs typeface="Lucida Bright" panose="02040602050505020304" pitchFamily="18" charset="0"/>
              </a:rPr>
              <a:t>Alternatively, one could omit the intercept</a:t>
            </a:r>
            <a:endParaRPr lang="en-US" dirty="0"/>
          </a:p>
        </p:txBody>
      </p:sp>
      <p:pic>
        <p:nvPicPr>
          <p:cNvPr id="8" name="Picture 7" descr="Equations depicting feasible estimation strategies. The first equation regresses wage on a dummy variable for female and education. In this case, the base category are men. The second equation regresses wage on the dummy variable for male and education. In this case, the reference group are women. Either strategy can estimate the relationship between wages, gender, and education.">
            <a:extLst>
              <a:ext uri="{FF2B5EF4-FFF2-40B4-BE49-F238E27FC236}">
                <a16:creationId xmlns:a16="http://schemas.microsoft.com/office/drawing/2014/main" id="{19115E41-7873-40E1-B4B2-896C5DD47634}"/>
              </a:ext>
            </a:extLst>
          </p:cNvPr>
          <p:cNvPicPr>
            <a:picLocks noChangeAspect="1"/>
          </p:cNvPicPr>
          <p:nvPr/>
        </p:nvPicPr>
        <p:blipFill>
          <a:blip r:embed="rId3"/>
          <a:stretch>
            <a:fillRect/>
          </a:stretch>
        </p:blipFill>
        <p:spPr>
          <a:xfrm>
            <a:off x="838200" y="3245820"/>
            <a:ext cx="9236241" cy="1012024"/>
          </a:xfrm>
          <a:prstGeom prst="rect">
            <a:avLst/>
          </a:prstGeom>
        </p:spPr>
      </p:pic>
      <p:sp>
        <p:nvSpPr>
          <p:cNvPr id="4" name="Content Placeholder 3">
            <a:extLst>
              <a:ext uri="{FF2B5EF4-FFF2-40B4-BE49-F238E27FC236}">
                <a16:creationId xmlns:a16="http://schemas.microsoft.com/office/drawing/2014/main" id="{57D069B0-F318-4D0D-99A2-27C0B6B845AD}"/>
              </a:ext>
            </a:extLst>
          </p:cNvPr>
          <p:cNvSpPr>
            <a:spLocks noGrp="1"/>
          </p:cNvSpPr>
          <p:nvPr>
            <p:ph sz="half" idx="2"/>
          </p:nvPr>
        </p:nvSpPr>
        <p:spPr>
          <a:xfrm>
            <a:off x="838200" y="2785639"/>
            <a:ext cx="10515600" cy="552653"/>
          </a:xfrm>
        </p:spPr>
        <p:txBody>
          <a:bodyPr/>
          <a:lstStyle/>
          <a:p>
            <a:r>
              <a:rPr lang="de-DE" altLang="en-US" dirty="0">
                <a:ea typeface="ＭＳ Ｐゴシック" panose="020B0600070205080204" pitchFamily="34" charset="-128"/>
                <a:cs typeface="Lucida Bright" panose="02040602050505020304" pitchFamily="18" charset="0"/>
              </a:rPr>
              <a:t>When using dummy variables, one category always has to be omitted:</a:t>
            </a:r>
            <a:endParaRPr lang="en-US" dirty="0"/>
          </a:p>
        </p:txBody>
      </p:sp>
      <p:pic>
        <p:nvPicPr>
          <p:cNvPr id="7" name="Picture 6" descr="Equation regressing wages on a dummy variable for male, a dummy variable for female, and a measure of education. Including both a variable male equal to 1 if the observation is male and 0 if female and also a variable female equal to 1 if the observation is female and 0 if male leads to perfect collinearity. This dummy variable trap prevents us from estimating the model.">
            <a:extLst>
              <a:ext uri="{FF2B5EF4-FFF2-40B4-BE49-F238E27FC236}">
                <a16:creationId xmlns:a16="http://schemas.microsoft.com/office/drawing/2014/main" id="{08A33C44-FBFA-4B6D-9D4C-67DB69F1EC5F}"/>
              </a:ext>
            </a:extLst>
          </p:cNvPr>
          <p:cNvPicPr>
            <a:picLocks noChangeAspect="1"/>
          </p:cNvPicPr>
          <p:nvPr/>
        </p:nvPicPr>
        <p:blipFill>
          <a:blip r:embed="rId4"/>
          <a:stretch>
            <a:fillRect/>
          </a:stretch>
        </p:blipFill>
        <p:spPr>
          <a:xfrm>
            <a:off x="873868" y="1628790"/>
            <a:ext cx="10479932" cy="896190"/>
          </a:xfrm>
          <a:prstGeom prst="rect">
            <a:avLst/>
          </a:prstGeom>
        </p:spPr>
      </p:pic>
      <p:sp>
        <p:nvSpPr>
          <p:cNvPr id="3" name="Content Placeholder 2">
            <a:extLst>
              <a:ext uri="{FF2B5EF4-FFF2-40B4-BE49-F238E27FC236}">
                <a16:creationId xmlns:a16="http://schemas.microsoft.com/office/drawing/2014/main" id="{E3798A76-E947-42DF-907C-CA7B692867C5}"/>
              </a:ext>
            </a:extLst>
          </p:cNvPr>
          <p:cNvSpPr>
            <a:spLocks noGrp="1"/>
          </p:cNvSpPr>
          <p:nvPr>
            <p:ph sz="half" idx="1"/>
          </p:nvPr>
        </p:nvSpPr>
        <p:spPr>
          <a:xfrm>
            <a:off x="838200" y="1456029"/>
            <a:ext cx="10515600" cy="552653"/>
          </a:xfrm>
        </p:spPr>
        <p:txBody>
          <a:bodyPr/>
          <a:lstStyle/>
          <a:p>
            <a:r>
              <a:rPr lang="en-US" b="1" dirty="0"/>
              <a:t>Dummy variable trap</a:t>
            </a:r>
          </a:p>
        </p:txBody>
      </p:sp>
      <p:sp>
        <p:nvSpPr>
          <p:cNvPr id="2" name="Title 1">
            <a:extLst>
              <a:ext uri="{FF2B5EF4-FFF2-40B4-BE49-F238E27FC236}">
                <a16:creationId xmlns:a16="http://schemas.microsoft.com/office/drawing/2014/main" id="{4DE9D782-9FBE-476B-9E0A-991E3CA184CC}"/>
              </a:ext>
            </a:extLst>
          </p:cNvPr>
          <p:cNvSpPr>
            <a:spLocks noGrp="1"/>
          </p:cNvSpPr>
          <p:nvPr>
            <p:ph type="title"/>
          </p:nvPr>
        </p:nvSpPr>
        <p:spPr/>
        <p:txBody>
          <a:bodyPr/>
          <a:lstStyle/>
          <a:p>
            <a:r>
              <a:rPr lang="de-DE" altLang="en-US" dirty="0"/>
              <a:t>Multiple Regression Analysis with Qualitative Information </a:t>
            </a:r>
            <a:r>
              <a:rPr lang="de-DE" altLang="en-US" sz="1600" dirty="0">
                <a:solidFill>
                  <a:prstClr val="black"/>
                </a:solidFill>
              </a:rPr>
              <a:t>(3 of 24)</a:t>
            </a:r>
            <a:endParaRPr lang="en-US" dirty="0"/>
          </a:p>
        </p:txBody>
      </p:sp>
    </p:spTree>
    <p:extLst>
      <p:ext uri="{BB962C8B-B14F-4D97-AF65-F5344CB8AC3E}">
        <p14:creationId xmlns:p14="http://schemas.microsoft.com/office/powerpoint/2010/main" val="4912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F24F956-C5EF-4EEC-B697-B4FBEBDB1557}"/>
              </a:ext>
            </a:extLst>
          </p:cNvPr>
          <p:cNvSpPr>
            <a:spLocks noGrp="1"/>
          </p:cNvSpPr>
          <p:nvPr>
            <p:ph type="sldNum" sz="quarter" idx="12"/>
          </p:nvPr>
        </p:nvSpPr>
        <p:spPr/>
        <p:txBody>
          <a:bodyPr/>
          <a:lstStyle/>
          <a:p>
            <a:fld id="{949EBC64-41CB-41B8-B6DF-9B1367312BD4}" type="slidenum">
              <a:rPr lang="en-US" smtClean="0"/>
              <a:t>5</a:t>
            </a:fld>
            <a:endParaRPr lang="en-US"/>
          </a:p>
        </p:txBody>
      </p:sp>
      <p:sp>
        <p:nvSpPr>
          <p:cNvPr id="4" name="Content Placeholder 3">
            <a:extLst>
              <a:ext uri="{FF2B5EF4-FFF2-40B4-BE49-F238E27FC236}">
                <a16:creationId xmlns:a16="http://schemas.microsoft.com/office/drawing/2014/main" id="{60B13AAE-48C9-4FE8-B4B8-0E989D112A5D}"/>
              </a:ext>
            </a:extLst>
          </p:cNvPr>
          <p:cNvSpPr>
            <a:spLocks noGrp="1"/>
          </p:cNvSpPr>
          <p:nvPr>
            <p:ph sz="half" idx="2"/>
          </p:nvPr>
        </p:nvSpPr>
        <p:spPr>
          <a:xfrm>
            <a:off x="703289" y="4423633"/>
            <a:ext cx="10515600" cy="1130047"/>
          </a:xfrm>
        </p:spPr>
        <p:txBody>
          <a:bodyPr/>
          <a:lstStyle/>
          <a:p>
            <a:pPr lvl="1"/>
            <a:r>
              <a:rPr lang="en-US" sz="2600" b="1" dirty="0"/>
              <a:t>Does that mean that women are discriminated against?</a:t>
            </a:r>
          </a:p>
          <a:p>
            <a:pPr lvl="2"/>
            <a:r>
              <a:rPr lang="de-DE" altLang="en-US" sz="2400" dirty="0">
                <a:ea typeface="Arial" panose="020B0604020202020204" pitchFamily="34" charset="0"/>
                <a:cs typeface="Lucida Bright" panose="02040602050505020304" pitchFamily="18" charset="0"/>
              </a:rPr>
              <a:t>Not necessarily. Being female may be correlated with other produc-tivity characteristics that have not been controlled for.</a:t>
            </a:r>
            <a:endParaRPr lang="en-US" dirty="0"/>
          </a:p>
        </p:txBody>
      </p:sp>
      <p:pic>
        <p:nvPicPr>
          <p:cNvPr id="5" name="Picture 4" descr="An equation in which predicted wage is equal to -1.57 minus -1.81 times female plus 0.572 times educ plus 0.025 times exper plus 0.141 times tenure. There are 526 observations and the R-squared is 0.364. The coefficient on female is highlighted, with an interpretation that holding education, experience, and tenure fixed, women earn $1.81 less per hour than men.">
            <a:extLst>
              <a:ext uri="{FF2B5EF4-FFF2-40B4-BE49-F238E27FC236}">
                <a16:creationId xmlns:a16="http://schemas.microsoft.com/office/drawing/2014/main" id="{EBA9CC03-A13B-4675-8452-A649C7AB7831}"/>
              </a:ext>
            </a:extLst>
          </p:cNvPr>
          <p:cNvPicPr>
            <a:picLocks noChangeAspect="1"/>
          </p:cNvPicPr>
          <p:nvPr/>
        </p:nvPicPr>
        <p:blipFill>
          <a:blip r:embed="rId2"/>
          <a:stretch>
            <a:fillRect/>
          </a:stretch>
        </p:blipFill>
        <p:spPr>
          <a:xfrm>
            <a:off x="1784031" y="1997210"/>
            <a:ext cx="8623938" cy="1950461"/>
          </a:xfrm>
          <a:prstGeom prst="rect">
            <a:avLst/>
          </a:prstGeom>
        </p:spPr>
      </p:pic>
      <p:sp>
        <p:nvSpPr>
          <p:cNvPr id="3" name="Content Placeholder 2">
            <a:extLst>
              <a:ext uri="{FF2B5EF4-FFF2-40B4-BE49-F238E27FC236}">
                <a16:creationId xmlns:a16="http://schemas.microsoft.com/office/drawing/2014/main" id="{3880D803-46E9-4215-B2EA-6C97F737732E}"/>
              </a:ext>
            </a:extLst>
          </p:cNvPr>
          <p:cNvSpPr>
            <a:spLocks noGrp="1"/>
          </p:cNvSpPr>
          <p:nvPr>
            <p:ph sz="half" idx="1"/>
          </p:nvPr>
        </p:nvSpPr>
        <p:spPr>
          <a:xfrm>
            <a:off x="838200" y="1456029"/>
            <a:ext cx="10515600" cy="537663"/>
          </a:xfrm>
        </p:spPr>
        <p:txBody>
          <a:bodyPr/>
          <a:lstStyle/>
          <a:p>
            <a:r>
              <a:rPr lang="de-DE" altLang="en-US" b="1" dirty="0">
                <a:ea typeface="Arial" panose="020B0604020202020204" pitchFamily="34" charset="0"/>
                <a:cs typeface="Lucida Bright" panose="02040602050505020304" pitchFamily="18" charset="0"/>
              </a:rPr>
              <a:t>Estimated wage equation with intercept shift</a:t>
            </a:r>
          </a:p>
          <a:p>
            <a:endParaRPr lang="en-US" dirty="0"/>
          </a:p>
        </p:txBody>
      </p:sp>
      <p:sp>
        <p:nvSpPr>
          <p:cNvPr id="2" name="Title 1">
            <a:extLst>
              <a:ext uri="{FF2B5EF4-FFF2-40B4-BE49-F238E27FC236}">
                <a16:creationId xmlns:a16="http://schemas.microsoft.com/office/drawing/2014/main" id="{097E9946-7FD1-4B2B-B672-675C74263750}"/>
              </a:ext>
            </a:extLst>
          </p:cNvPr>
          <p:cNvSpPr>
            <a:spLocks noGrp="1"/>
          </p:cNvSpPr>
          <p:nvPr>
            <p:ph type="title"/>
          </p:nvPr>
        </p:nvSpPr>
        <p:spPr/>
        <p:txBody>
          <a:bodyPr/>
          <a:lstStyle/>
          <a:p>
            <a:r>
              <a:rPr lang="de-DE" altLang="en-US" dirty="0"/>
              <a:t>Multiple Regression Analysis with Qualitative Information </a:t>
            </a:r>
            <a:r>
              <a:rPr lang="de-DE" altLang="en-US" sz="1600" dirty="0">
                <a:solidFill>
                  <a:prstClr val="black"/>
                </a:solidFill>
              </a:rPr>
              <a:t>(4 of 24)</a:t>
            </a:r>
            <a:endParaRPr lang="en-US" dirty="0"/>
          </a:p>
        </p:txBody>
      </p:sp>
    </p:spTree>
    <p:extLst>
      <p:ext uri="{BB962C8B-B14F-4D97-AF65-F5344CB8AC3E}">
        <p14:creationId xmlns:p14="http://schemas.microsoft.com/office/powerpoint/2010/main" val="113485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C166400-20DD-40D8-80A9-4F713D49753E}"/>
              </a:ext>
            </a:extLst>
          </p:cNvPr>
          <p:cNvSpPr>
            <a:spLocks noGrp="1"/>
          </p:cNvSpPr>
          <p:nvPr>
            <p:ph type="sldNum" sz="quarter" idx="12"/>
          </p:nvPr>
        </p:nvSpPr>
        <p:spPr/>
        <p:txBody>
          <a:bodyPr/>
          <a:lstStyle/>
          <a:p>
            <a:fld id="{949EBC64-41CB-41B8-B6DF-9B1367312BD4}" type="slidenum">
              <a:rPr lang="en-US" smtClean="0"/>
              <a:t>6</a:t>
            </a:fld>
            <a:endParaRPr lang="en-US"/>
          </a:p>
        </p:txBody>
      </p:sp>
      <p:sp>
        <p:nvSpPr>
          <p:cNvPr id="4" name="Content Placeholder 3">
            <a:extLst>
              <a:ext uri="{FF2B5EF4-FFF2-40B4-BE49-F238E27FC236}">
                <a16:creationId xmlns:a16="http://schemas.microsoft.com/office/drawing/2014/main" id="{6F54F421-0F2C-415D-9F7C-D63F768D02E9}"/>
              </a:ext>
            </a:extLst>
          </p:cNvPr>
          <p:cNvSpPr>
            <a:spLocks noGrp="1"/>
          </p:cNvSpPr>
          <p:nvPr>
            <p:ph sz="half" idx="2"/>
          </p:nvPr>
        </p:nvSpPr>
        <p:spPr>
          <a:xfrm>
            <a:off x="838200" y="3924891"/>
            <a:ext cx="10515600" cy="1996226"/>
          </a:xfrm>
        </p:spPr>
        <p:txBody>
          <a:bodyPr/>
          <a:lstStyle/>
          <a:p>
            <a:pPr>
              <a:spcAft>
                <a:spcPts val="600"/>
              </a:spcAft>
            </a:pPr>
            <a:r>
              <a:rPr lang="de-DE" altLang="en-US" b="1" dirty="0">
                <a:ea typeface="ＭＳ Ｐゴシック" panose="020B0600070205080204" pitchFamily="34" charset="-128"/>
                <a:cs typeface="Lucida Bright" panose="02040602050505020304" pitchFamily="18" charset="0"/>
              </a:rPr>
              <a:t>Discussion</a:t>
            </a:r>
          </a:p>
          <a:p>
            <a:pPr lvl="1">
              <a:spcAft>
                <a:spcPts val="600"/>
              </a:spcAft>
            </a:pPr>
            <a:r>
              <a:rPr lang="de-DE" altLang="en-US" dirty="0">
                <a:ea typeface="ＭＳ Ｐゴシック" panose="020B0600070205080204" pitchFamily="34" charset="-128"/>
                <a:cs typeface="Lucida Bright" panose="02040602050505020304" pitchFamily="18" charset="0"/>
              </a:rPr>
              <a:t>It can easily be tested whether the difference in means is significant.</a:t>
            </a:r>
          </a:p>
          <a:p>
            <a:pPr lvl="1">
              <a:spcAft>
                <a:spcPts val="600"/>
              </a:spcAft>
            </a:pPr>
            <a:r>
              <a:rPr lang="de-DE" altLang="en-US" dirty="0">
                <a:ea typeface="Arial" panose="020B0604020202020204" pitchFamily="34" charset="0"/>
                <a:cs typeface="Lucida Bright" panose="02040602050505020304" pitchFamily="18" charset="0"/>
              </a:rPr>
              <a:t>The wage difference between men and women is larger if no other things are controlled for; i.e. part of the difference is due to differences in education, experience, and tenure between men and women.</a:t>
            </a:r>
            <a:endParaRPr lang="de-DE" altLang="en-US" dirty="0">
              <a:ea typeface="ＭＳ Ｐゴシック" panose="020B0600070205080204" pitchFamily="34" charset="-128"/>
              <a:cs typeface="Lucida Bright" panose="02040602050505020304" pitchFamily="18" charset="0"/>
            </a:endParaRPr>
          </a:p>
          <a:p>
            <a:endParaRPr lang="en-US" dirty="0"/>
          </a:p>
        </p:txBody>
      </p:sp>
      <p:pic>
        <p:nvPicPr>
          <p:cNvPr id="5" name="Picture 4" descr="An equation in which predicted wage is equal to 7.1 minus 2.51 times female. There are 526 observations and the R-squared is 0.116. The coefficient on female is interpreted as not holding other factors constant, women earn $2.51 per hour less than men. Stated differently, the difference between the mean wage of men and women is $2.51.">
            <a:extLst>
              <a:ext uri="{FF2B5EF4-FFF2-40B4-BE49-F238E27FC236}">
                <a16:creationId xmlns:a16="http://schemas.microsoft.com/office/drawing/2014/main" id="{FF70A55B-AC1D-40F8-8741-BF5E73F73EB8}"/>
              </a:ext>
            </a:extLst>
          </p:cNvPr>
          <p:cNvPicPr>
            <a:picLocks noChangeAspect="1"/>
          </p:cNvPicPr>
          <p:nvPr/>
        </p:nvPicPr>
        <p:blipFill>
          <a:blip r:embed="rId2"/>
          <a:stretch>
            <a:fillRect/>
          </a:stretch>
        </p:blipFill>
        <p:spPr>
          <a:xfrm>
            <a:off x="1378017" y="2044239"/>
            <a:ext cx="8254168" cy="1625821"/>
          </a:xfrm>
          <a:prstGeom prst="rect">
            <a:avLst/>
          </a:prstGeom>
        </p:spPr>
      </p:pic>
      <p:sp>
        <p:nvSpPr>
          <p:cNvPr id="3" name="Content Placeholder 2">
            <a:extLst>
              <a:ext uri="{FF2B5EF4-FFF2-40B4-BE49-F238E27FC236}">
                <a16:creationId xmlns:a16="http://schemas.microsoft.com/office/drawing/2014/main" id="{B2E709DE-B6AC-4236-91A5-C1D640E57939}"/>
              </a:ext>
            </a:extLst>
          </p:cNvPr>
          <p:cNvSpPr>
            <a:spLocks noGrp="1"/>
          </p:cNvSpPr>
          <p:nvPr>
            <p:ph sz="half" idx="1"/>
          </p:nvPr>
        </p:nvSpPr>
        <p:spPr>
          <a:xfrm>
            <a:off x="838200" y="1456029"/>
            <a:ext cx="10515600" cy="522673"/>
          </a:xfrm>
        </p:spPr>
        <p:txBody>
          <a:bodyPr/>
          <a:lstStyle/>
          <a:p>
            <a:r>
              <a:rPr lang="de-DE" altLang="en-US" b="1" dirty="0">
                <a:ea typeface="ＭＳ Ｐゴシック" panose="020B0600070205080204" pitchFamily="34" charset="-128"/>
                <a:cs typeface="Lucida Bright" panose="02040602050505020304" pitchFamily="18" charset="0"/>
              </a:rPr>
              <a:t>Comparing means of subpopulations described by dummies</a:t>
            </a:r>
            <a:endParaRPr lang="en-US" dirty="0"/>
          </a:p>
        </p:txBody>
      </p:sp>
      <p:sp>
        <p:nvSpPr>
          <p:cNvPr id="2" name="Title 1">
            <a:extLst>
              <a:ext uri="{FF2B5EF4-FFF2-40B4-BE49-F238E27FC236}">
                <a16:creationId xmlns:a16="http://schemas.microsoft.com/office/drawing/2014/main" id="{4E7E1DB7-0465-4B30-86D9-49007226D7C6}"/>
              </a:ext>
            </a:extLst>
          </p:cNvPr>
          <p:cNvSpPr>
            <a:spLocks noGrp="1"/>
          </p:cNvSpPr>
          <p:nvPr>
            <p:ph type="title"/>
          </p:nvPr>
        </p:nvSpPr>
        <p:spPr/>
        <p:txBody>
          <a:bodyPr/>
          <a:lstStyle/>
          <a:p>
            <a:r>
              <a:rPr lang="de-DE" altLang="en-US" dirty="0"/>
              <a:t>Multiple Regression Analysis with Qualitative Information </a:t>
            </a:r>
            <a:r>
              <a:rPr lang="de-DE" altLang="en-US" sz="1600" dirty="0">
                <a:solidFill>
                  <a:prstClr val="black"/>
                </a:solidFill>
              </a:rPr>
              <a:t>(5 of 24)</a:t>
            </a:r>
            <a:endParaRPr lang="en-US" dirty="0"/>
          </a:p>
        </p:txBody>
      </p:sp>
    </p:spTree>
    <p:extLst>
      <p:ext uri="{BB962C8B-B14F-4D97-AF65-F5344CB8AC3E}">
        <p14:creationId xmlns:p14="http://schemas.microsoft.com/office/powerpoint/2010/main" val="60560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9DB9FE-E8B3-4DE0-A0D4-5B788B4FB99F}"/>
              </a:ext>
            </a:extLst>
          </p:cNvPr>
          <p:cNvSpPr>
            <a:spLocks noGrp="1"/>
          </p:cNvSpPr>
          <p:nvPr>
            <p:ph type="sldNum" sz="quarter" idx="12"/>
          </p:nvPr>
        </p:nvSpPr>
        <p:spPr/>
        <p:txBody>
          <a:bodyPr/>
          <a:lstStyle/>
          <a:p>
            <a:fld id="{949EBC64-41CB-41B8-B6DF-9B1367312BD4}" type="slidenum">
              <a:rPr lang="en-US" smtClean="0"/>
              <a:t>7</a:t>
            </a:fld>
            <a:endParaRPr lang="en-US"/>
          </a:p>
        </p:txBody>
      </p:sp>
      <p:sp>
        <p:nvSpPr>
          <p:cNvPr id="4" name="Content Placeholder 3">
            <a:extLst>
              <a:ext uri="{FF2B5EF4-FFF2-40B4-BE49-F238E27FC236}">
                <a16:creationId xmlns:a16="http://schemas.microsoft.com/office/drawing/2014/main" id="{7EB6387E-79A6-46F7-A82E-544B7C4118E1}"/>
              </a:ext>
            </a:extLst>
          </p:cNvPr>
          <p:cNvSpPr>
            <a:spLocks noGrp="1"/>
          </p:cNvSpPr>
          <p:nvPr>
            <p:ph sz="half" idx="2"/>
          </p:nvPr>
        </p:nvSpPr>
        <p:spPr>
          <a:xfrm>
            <a:off x="838200" y="4395093"/>
            <a:ext cx="10515600" cy="1306678"/>
          </a:xfrm>
        </p:spPr>
        <p:txBody>
          <a:bodyPr/>
          <a:lstStyle/>
          <a:p>
            <a:r>
              <a:rPr lang="en-US" b="1" dirty="0"/>
              <a:t>This is an example of program evaluation</a:t>
            </a:r>
          </a:p>
          <a:p>
            <a:pPr lvl="1"/>
            <a:r>
              <a:rPr lang="en-US" dirty="0"/>
              <a:t>Treatment group (= grant receivers) vs. control group (= no grant)</a:t>
            </a:r>
          </a:p>
          <a:p>
            <a:pPr lvl="1"/>
            <a:r>
              <a:rPr lang="en-US" dirty="0"/>
              <a:t>Is the effect of treatment on the outcome of interest causal?</a:t>
            </a:r>
          </a:p>
          <a:p>
            <a:pPr marL="0" indent="0">
              <a:buNone/>
            </a:pPr>
            <a:endParaRPr lang="en-US" dirty="0"/>
          </a:p>
        </p:txBody>
      </p:sp>
      <p:pic>
        <p:nvPicPr>
          <p:cNvPr id="5" name="Picture 4" descr="An equation in which predicted hours of training per employee is equal to 46.67 plus 26.25 times grant minus 0.98 times log sales minus 6.07 times log employ. There are 105 observations and the R-squared is 0.237. Grant is a dummy variable indicating whether the firm received a training grant.">
            <a:extLst>
              <a:ext uri="{FF2B5EF4-FFF2-40B4-BE49-F238E27FC236}">
                <a16:creationId xmlns:a16="http://schemas.microsoft.com/office/drawing/2014/main" id="{5E6D6A5A-1EB6-4812-9A6B-74598F1560BF}"/>
              </a:ext>
            </a:extLst>
          </p:cNvPr>
          <p:cNvPicPr>
            <a:picLocks noChangeAspect="1"/>
          </p:cNvPicPr>
          <p:nvPr/>
        </p:nvPicPr>
        <p:blipFill>
          <a:blip r:embed="rId2"/>
          <a:stretch>
            <a:fillRect/>
          </a:stretch>
        </p:blipFill>
        <p:spPr>
          <a:xfrm>
            <a:off x="1173782" y="1929984"/>
            <a:ext cx="8958473" cy="2249590"/>
          </a:xfrm>
          <a:prstGeom prst="rect">
            <a:avLst/>
          </a:prstGeom>
        </p:spPr>
      </p:pic>
      <p:sp>
        <p:nvSpPr>
          <p:cNvPr id="3" name="Content Placeholder 2">
            <a:extLst>
              <a:ext uri="{FF2B5EF4-FFF2-40B4-BE49-F238E27FC236}">
                <a16:creationId xmlns:a16="http://schemas.microsoft.com/office/drawing/2014/main" id="{9CBA6485-3906-48AE-AA94-747BE8E0A0DE}"/>
              </a:ext>
            </a:extLst>
          </p:cNvPr>
          <p:cNvSpPr>
            <a:spLocks noGrp="1"/>
          </p:cNvSpPr>
          <p:nvPr>
            <p:ph sz="half" idx="1"/>
          </p:nvPr>
        </p:nvSpPr>
        <p:spPr>
          <a:xfrm>
            <a:off x="838200" y="1456029"/>
            <a:ext cx="10515600" cy="552653"/>
          </a:xfrm>
        </p:spPr>
        <p:txBody>
          <a:bodyPr/>
          <a:lstStyle/>
          <a:p>
            <a:r>
              <a:rPr lang="de-DE" altLang="en-US" b="1" dirty="0">
                <a:ea typeface="ＭＳ Ｐゴシック" panose="020B0600070205080204" pitchFamily="34" charset="-128"/>
                <a:cs typeface="Lucida Bright" panose="02040602050505020304" pitchFamily="18" charset="0"/>
              </a:rPr>
              <a:t>Further example: Effects of training grants on hours of training</a:t>
            </a:r>
            <a:endParaRPr lang="en-US" dirty="0"/>
          </a:p>
        </p:txBody>
      </p:sp>
      <p:sp>
        <p:nvSpPr>
          <p:cNvPr id="2" name="Title 1">
            <a:extLst>
              <a:ext uri="{FF2B5EF4-FFF2-40B4-BE49-F238E27FC236}">
                <a16:creationId xmlns:a16="http://schemas.microsoft.com/office/drawing/2014/main" id="{3D8FCAE5-8E5F-442F-B6F0-9356A42E7E5A}"/>
              </a:ext>
            </a:extLst>
          </p:cNvPr>
          <p:cNvSpPr>
            <a:spLocks noGrp="1"/>
          </p:cNvSpPr>
          <p:nvPr>
            <p:ph type="title"/>
          </p:nvPr>
        </p:nvSpPr>
        <p:spPr/>
        <p:txBody>
          <a:bodyPr/>
          <a:lstStyle/>
          <a:p>
            <a:r>
              <a:rPr lang="de-DE" altLang="en-US" dirty="0"/>
              <a:t>Multiple Regression Analysis with Qualitative Information </a:t>
            </a:r>
            <a:r>
              <a:rPr lang="de-DE" altLang="en-US" sz="1600" dirty="0">
                <a:solidFill>
                  <a:prstClr val="black"/>
                </a:solidFill>
              </a:rPr>
              <a:t>(6 of 24)</a:t>
            </a:r>
            <a:endParaRPr lang="en-US" dirty="0"/>
          </a:p>
        </p:txBody>
      </p:sp>
    </p:spTree>
    <p:extLst>
      <p:ext uri="{BB962C8B-B14F-4D97-AF65-F5344CB8AC3E}">
        <p14:creationId xmlns:p14="http://schemas.microsoft.com/office/powerpoint/2010/main" val="132186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A5E1E1-87F6-4BE2-9973-C65E8D984432}"/>
              </a:ext>
            </a:extLst>
          </p:cNvPr>
          <p:cNvSpPr>
            <a:spLocks noGrp="1"/>
          </p:cNvSpPr>
          <p:nvPr>
            <p:ph type="sldNum" sz="quarter" idx="12"/>
          </p:nvPr>
        </p:nvSpPr>
        <p:spPr/>
        <p:txBody>
          <a:bodyPr/>
          <a:lstStyle/>
          <a:p>
            <a:fld id="{949EBC64-41CB-41B8-B6DF-9B1367312BD4}" type="slidenum">
              <a:rPr lang="en-US" smtClean="0"/>
              <a:t>8</a:t>
            </a:fld>
            <a:endParaRPr lang="en-US"/>
          </a:p>
        </p:txBody>
      </p:sp>
      <p:pic>
        <p:nvPicPr>
          <p:cNvPr id="6" name="Picture 5" descr="An equation in which the marginal effect of the colonial dummy variable is interpreted as the percentage change in price over the percentage change in colonial. In this example, a colonial house has a selling price 5.4 percentage points higher, all else equal.">
            <a:extLst>
              <a:ext uri="{FF2B5EF4-FFF2-40B4-BE49-F238E27FC236}">
                <a16:creationId xmlns:a16="http://schemas.microsoft.com/office/drawing/2014/main" id="{EE42368B-20FD-4673-B23A-9333906A85A1}"/>
              </a:ext>
            </a:extLst>
          </p:cNvPr>
          <p:cNvPicPr>
            <a:picLocks noChangeAspect="1"/>
          </p:cNvPicPr>
          <p:nvPr/>
        </p:nvPicPr>
        <p:blipFill>
          <a:blip r:embed="rId2"/>
          <a:stretch>
            <a:fillRect/>
          </a:stretch>
        </p:blipFill>
        <p:spPr>
          <a:xfrm>
            <a:off x="838200" y="4585749"/>
            <a:ext cx="8937511" cy="1042506"/>
          </a:xfrm>
          <a:prstGeom prst="rect">
            <a:avLst/>
          </a:prstGeom>
        </p:spPr>
      </p:pic>
      <p:pic>
        <p:nvPicPr>
          <p:cNvPr id="5" name="Picture 4" descr="An equation in which predicted log price is equal to minus 1.35 plus 0.168 times log lotsize plus 0.707 times log sqrft plus 0.027 times bdrms plus 0.054 times colonial. There are 88 observations and the R-squared is 0.649. The variable colonial is a dummy variable indicating whether the house is of colonial style.">
            <a:extLst>
              <a:ext uri="{FF2B5EF4-FFF2-40B4-BE49-F238E27FC236}">
                <a16:creationId xmlns:a16="http://schemas.microsoft.com/office/drawing/2014/main" id="{FB55A012-7934-4C62-A9FE-90CC91AEC623}"/>
              </a:ext>
            </a:extLst>
          </p:cNvPr>
          <p:cNvPicPr>
            <a:picLocks noChangeAspect="1"/>
          </p:cNvPicPr>
          <p:nvPr/>
        </p:nvPicPr>
        <p:blipFill>
          <a:blip r:embed="rId3"/>
          <a:stretch>
            <a:fillRect/>
          </a:stretch>
        </p:blipFill>
        <p:spPr>
          <a:xfrm>
            <a:off x="838200" y="2223075"/>
            <a:ext cx="10040982" cy="1542422"/>
          </a:xfrm>
          <a:prstGeom prst="rect">
            <a:avLst/>
          </a:prstGeom>
        </p:spPr>
      </p:pic>
      <p:sp>
        <p:nvSpPr>
          <p:cNvPr id="2" name="Content Placeholder 1">
            <a:extLst>
              <a:ext uri="{FF2B5EF4-FFF2-40B4-BE49-F238E27FC236}">
                <a16:creationId xmlns:a16="http://schemas.microsoft.com/office/drawing/2014/main" id="{FD8FB1B1-1794-4E76-AED0-FC02AB53E03F}"/>
              </a:ext>
            </a:extLst>
          </p:cNvPr>
          <p:cNvSpPr>
            <a:spLocks noGrp="1"/>
          </p:cNvSpPr>
          <p:nvPr>
            <p:ph idx="1"/>
          </p:nvPr>
        </p:nvSpPr>
        <p:spPr>
          <a:xfrm>
            <a:off x="838200" y="1463040"/>
            <a:ext cx="10515600" cy="530652"/>
          </a:xfrm>
        </p:spPr>
        <p:txBody>
          <a:bodyPr/>
          <a:lstStyle/>
          <a:p>
            <a:r>
              <a:rPr lang="de-DE" altLang="en-US" b="1" dirty="0">
                <a:ea typeface="ＭＳ Ｐゴシック" panose="020B0600070205080204" pitchFamily="34" charset="-128"/>
                <a:cs typeface="Lucida Bright" panose="02040602050505020304" pitchFamily="18" charset="0"/>
              </a:rPr>
              <a:t>Using dummy explanatory variables in equations for log(y)</a:t>
            </a:r>
          </a:p>
          <a:p>
            <a:pPr marL="0" indent="0">
              <a:buNone/>
            </a:pPr>
            <a:endParaRPr lang="en-US" dirty="0"/>
          </a:p>
        </p:txBody>
      </p:sp>
      <p:sp>
        <p:nvSpPr>
          <p:cNvPr id="4" name="Title 3">
            <a:extLst>
              <a:ext uri="{FF2B5EF4-FFF2-40B4-BE49-F238E27FC236}">
                <a16:creationId xmlns:a16="http://schemas.microsoft.com/office/drawing/2014/main" id="{6C8DFF0C-8487-4BCF-B3D8-A7F5064647A4}"/>
              </a:ext>
            </a:extLst>
          </p:cNvPr>
          <p:cNvSpPr>
            <a:spLocks noGrp="1"/>
          </p:cNvSpPr>
          <p:nvPr>
            <p:ph type="title"/>
          </p:nvPr>
        </p:nvSpPr>
        <p:spPr/>
        <p:txBody>
          <a:bodyPr/>
          <a:lstStyle/>
          <a:p>
            <a:r>
              <a:rPr lang="de-DE" altLang="en-US" dirty="0"/>
              <a:t>Multiple Regression Analysis with Qualitative Information </a:t>
            </a:r>
            <a:r>
              <a:rPr lang="de-DE" altLang="en-US" sz="1600" dirty="0">
                <a:solidFill>
                  <a:prstClr val="black"/>
                </a:solidFill>
              </a:rPr>
              <a:t>(7 of 24)</a:t>
            </a:r>
            <a:endParaRPr lang="en-US" dirty="0"/>
          </a:p>
        </p:txBody>
      </p:sp>
    </p:spTree>
    <p:extLst>
      <p:ext uri="{BB962C8B-B14F-4D97-AF65-F5344CB8AC3E}">
        <p14:creationId xmlns:p14="http://schemas.microsoft.com/office/powerpoint/2010/main" val="29017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E6D2EB-D41E-4528-8B53-899D5C97800C}"/>
              </a:ext>
            </a:extLst>
          </p:cNvPr>
          <p:cNvSpPr>
            <a:spLocks noGrp="1"/>
          </p:cNvSpPr>
          <p:nvPr>
            <p:ph type="sldNum" sz="quarter" idx="12"/>
          </p:nvPr>
        </p:nvSpPr>
        <p:spPr/>
        <p:txBody>
          <a:bodyPr/>
          <a:lstStyle/>
          <a:p>
            <a:fld id="{949EBC64-41CB-41B8-B6DF-9B1367312BD4}" type="slidenum">
              <a:rPr lang="en-US" smtClean="0"/>
              <a:t>9</a:t>
            </a:fld>
            <a:endParaRPr lang="en-US"/>
          </a:p>
        </p:txBody>
      </p:sp>
      <p:pic>
        <p:nvPicPr>
          <p:cNvPr id="6" name="Picture 5" descr="An equation in which predicted log wage equals 0.321 plus 0.213 times marrmale minus 0.198 times marrfem minus 0.110 times singfem plus 0.079 times educ plus 0.027 times exper minus 0.00054 times exper squared plus 0.029 times tenure minus 0.00053 times tenure squared. There are 2,725 observations and the R squared is 0.0422. The variables marrmale, marrfem and singfem are dummy variables indicating whether the observations is a married male, a married female, or a single female respectively. Single males are the reference group. Thus, the coefficient on marrfem can be interpreted as married women earning 19.8% less than single men, holding other things fixed.">
            <a:extLst>
              <a:ext uri="{FF2B5EF4-FFF2-40B4-BE49-F238E27FC236}">
                <a16:creationId xmlns:a16="http://schemas.microsoft.com/office/drawing/2014/main" id="{59A51109-44ED-4343-B200-14FE53719723}"/>
              </a:ext>
            </a:extLst>
          </p:cNvPr>
          <p:cNvPicPr>
            <a:picLocks noChangeAspect="1"/>
          </p:cNvPicPr>
          <p:nvPr/>
        </p:nvPicPr>
        <p:blipFill>
          <a:blip r:embed="rId2"/>
          <a:stretch>
            <a:fillRect/>
          </a:stretch>
        </p:blipFill>
        <p:spPr>
          <a:xfrm>
            <a:off x="554544" y="3062222"/>
            <a:ext cx="11637456" cy="2062759"/>
          </a:xfrm>
          <a:prstGeom prst="rect">
            <a:avLst/>
          </a:prstGeom>
        </p:spPr>
      </p:pic>
      <p:sp>
        <p:nvSpPr>
          <p:cNvPr id="2" name="Content Placeholder 1">
            <a:extLst>
              <a:ext uri="{FF2B5EF4-FFF2-40B4-BE49-F238E27FC236}">
                <a16:creationId xmlns:a16="http://schemas.microsoft.com/office/drawing/2014/main" id="{0E6546BB-09FC-4ED9-ADC1-74A6CD6C0147}"/>
              </a:ext>
            </a:extLst>
          </p:cNvPr>
          <p:cNvSpPr>
            <a:spLocks noGrp="1"/>
          </p:cNvSpPr>
          <p:nvPr>
            <p:ph idx="1"/>
          </p:nvPr>
        </p:nvSpPr>
        <p:spPr>
          <a:xfrm>
            <a:off x="838200" y="1463040"/>
            <a:ext cx="10515600" cy="1160239"/>
          </a:xfrm>
        </p:spPr>
        <p:txBody>
          <a:bodyPr/>
          <a:lstStyle/>
          <a:p>
            <a:r>
              <a:rPr lang="en-US" b="1" dirty="0"/>
              <a:t>Using dummy variables for multiple categories</a:t>
            </a:r>
          </a:p>
          <a:p>
            <a:pPr lvl="1"/>
            <a:r>
              <a:rPr lang="de-DE" altLang="en-US" dirty="0">
                <a:ea typeface="Arial" panose="020B0604020202020204" pitchFamily="34" charset="0"/>
                <a:cs typeface="Lucida Bright" panose="02040602050505020304" pitchFamily="18" charset="0"/>
              </a:rPr>
              <a:t>1) Define membership in each category by a dummy variable</a:t>
            </a:r>
          </a:p>
          <a:p>
            <a:pPr lvl="1"/>
            <a:r>
              <a:rPr lang="de-DE" altLang="en-US" dirty="0">
                <a:ea typeface="Arial" panose="020B0604020202020204" pitchFamily="34" charset="0"/>
                <a:cs typeface="Lucida Bright" panose="02040602050505020304" pitchFamily="18" charset="0"/>
              </a:rPr>
              <a:t>2) Leave out one category (which becomes the base category)</a:t>
            </a:r>
            <a:endParaRPr lang="en-US" b="1" dirty="0"/>
          </a:p>
        </p:txBody>
      </p:sp>
      <p:sp>
        <p:nvSpPr>
          <p:cNvPr id="4" name="Title 3">
            <a:extLst>
              <a:ext uri="{FF2B5EF4-FFF2-40B4-BE49-F238E27FC236}">
                <a16:creationId xmlns:a16="http://schemas.microsoft.com/office/drawing/2014/main" id="{6615149D-6289-455A-80BA-8C5E5D5614F4}"/>
              </a:ext>
            </a:extLst>
          </p:cNvPr>
          <p:cNvSpPr>
            <a:spLocks noGrp="1"/>
          </p:cNvSpPr>
          <p:nvPr>
            <p:ph type="title"/>
          </p:nvPr>
        </p:nvSpPr>
        <p:spPr/>
        <p:txBody>
          <a:bodyPr/>
          <a:lstStyle/>
          <a:p>
            <a:r>
              <a:rPr lang="de-DE" altLang="en-US" dirty="0"/>
              <a:t>Multiple Regression Analysis with Qualitative Information </a:t>
            </a:r>
            <a:r>
              <a:rPr lang="de-DE" altLang="en-US" sz="1600" dirty="0">
                <a:solidFill>
                  <a:prstClr val="black"/>
                </a:solidFill>
              </a:rPr>
              <a:t>(8 of 24)</a:t>
            </a:r>
            <a:endParaRPr lang="en-US" dirty="0"/>
          </a:p>
        </p:txBody>
      </p:sp>
    </p:spTree>
    <p:extLst>
      <p:ext uri="{BB962C8B-B14F-4D97-AF65-F5344CB8AC3E}">
        <p14:creationId xmlns:p14="http://schemas.microsoft.com/office/powerpoint/2010/main" val="140614496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17229</TotalTime>
  <Words>1369</Words>
  <Application>Microsoft Office PowerPoint</Application>
  <PresentationFormat>Widescreen</PresentationFormat>
  <Paragraphs>136</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Tahoma</vt:lpstr>
      <vt:lpstr>Office Theme</vt:lpstr>
      <vt:lpstr>Chapter 7</vt:lpstr>
      <vt:lpstr>Multiple Regression Analysis with Qualitative Information (1 of 24)</vt:lpstr>
      <vt:lpstr>Multiple Regression Analysis with Qualitative Information (2 of 24)</vt:lpstr>
      <vt:lpstr>Multiple Regression Analysis with Qualitative Information (3 of 24)</vt:lpstr>
      <vt:lpstr>Multiple Regression Analysis with Qualitative Information (4 of 24)</vt:lpstr>
      <vt:lpstr>Multiple Regression Analysis with Qualitative Information (5 of 24)</vt:lpstr>
      <vt:lpstr>Multiple Regression Analysis with Qualitative Information (6 of 24)</vt:lpstr>
      <vt:lpstr>Multiple Regression Analysis with Qualitative Information (7 of 24)</vt:lpstr>
      <vt:lpstr>Multiple Regression Analysis with Qualitative Information (8 of 24)</vt:lpstr>
      <vt:lpstr>Multiple Regression Analysis with Qualitative Information (9 of 24)</vt:lpstr>
      <vt:lpstr>Multiple Regression Analysis with Qualitative Information (10 of 24)</vt:lpstr>
      <vt:lpstr>Multiple Regression Analysis with Qualitative Information (11 of 24)</vt:lpstr>
      <vt:lpstr>Multiple Regression Analysis with Qualitative Information (12 of 24)</vt:lpstr>
      <vt:lpstr>Multiple Regression Analysis with Qualitative Information (13 of 24)</vt:lpstr>
      <vt:lpstr>Multiple Regression Analysis with Qualitative Information (14 of 24)</vt:lpstr>
      <vt:lpstr>Multiple Regression Analysis with Qualitative Information (15 of 24)</vt:lpstr>
      <vt:lpstr>Multiple Regression Analysis with Qualitative Information (16 of 24)</vt:lpstr>
      <vt:lpstr>Multiple Regression Analysis with Qualitative Information (17 of 24)</vt:lpstr>
      <vt:lpstr>Multiple Regression Analysis with Qualitative Information (18 of 24)</vt:lpstr>
      <vt:lpstr>Multiple Regression Analysis with Qualitative Information (19 of 24)</vt:lpstr>
      <vt:lpstr>Multiple Regression Analysis with Qualitative Information (20 of 24)</vt:lpstr>
      <vt:lpstr>Multiple Regression Analysis with Qualitative Information (21 of 24)</vt:lpstr>
      <vt:lpstr>Multiple Regression Analysis with Qualitative Information (22 of 24)</vt:lpstr>
      <vt:lpstr>Multiple Regression Analysis with Qualitative Information (23 of 24)</vt:lpstr>
      <vt:lpstr>Multiple Regression Analysis with Qualitative Information (24 of 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246</cp:revision>
  <dcterms:created xsi:type="dcterms:W3CDTF">2015-06-17T14:10:03Z</dcterms:created>
  <dcterms:modified xsi:type="dcterms:W3CDTF">2019-04-11T17:46:39Z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