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02" r:id="rId2"/>
    <p:sldId id="402" r:id="rId3"/>
    <p:sldId id="403" r:id="rId4"/>
    <p:sldId id="404" r:id="rId5"/>
    <p:sldId id="405" r:id="rId6"/>
    <p:sldId id="406" r:id="rId7"/>
    <p:sldId id="407" r:id="rId8"/>
    <p:sldId id="408" r:id="rId9"/>
    <p:sldId id="409" r:id="rId10"/>
    <p:sldId id="410" r:id="rId11"/>
    <p:sldId id="411" r:id="rId12"/>
    <p:sldId id="412" r:id="rId13"/>
    <p:sldId id="415" r:id="rId14"/>
    <p:sldId id="416" r:id="rId15"/>
    <p:sldId id="417" r:id="rId16"/>
    <p:sldId id="418" r:id="rId17"/>
    <p:sldId id="419" r:id="rId18"/>
    <p:sldId id="420" r:id="rId19"/>
    <p:sldId id="42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bitha Kamath"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1E"/>
    <a:srgbClr val="E20000"/>
    <a:srgbClr val="CC0000"/>
    <a:srgbClr val="BF3B17"/>
    <a:srgbClr val="C03E16"/>
    <a:srgbClr val="BF2317"/>
    <a:srgbClr val="C11515"/>
    <a:srgbClr val="BF2F17"/>
    <a:srgbClr val="BD1D19"/>
    <a:srgbClr val="BC31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827" autoAdjust="0"/>
    <p:restoredTop sz="96837" autoAdjust="0"/>
  </p:normalViewPr>
  <p:slideViewPr>
    <p:cSldViewPr snapToGrid="0">
      <p:cViewPr varScale="1">
        <p:scale>
          <a:sx n="113" d="100"/>
          <a:sy n="113" d="100"/>
        </p:scale>
        <p:origin x="120" y="414"/>
      </p:cViewPr>
      <p:guideLst>
        <p:guide orient="horz" pos="2160"/>
        <p:guide pos="3840"/>
      </p:guideLst>
    </p:cSldViewPr>
  </p:slideViewPr>
  <p:outlineViewPr>
    <p:cViewPr>
      <p:scale>
        <a:sx n="33" d="100"/>
        <a:sy n="33" d="100"/>
      </p:scale>
      <p:origin x="0" y="-2509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D4D6AC-7EC9-46DC-9BF9-22D63BF27C8D}" type="datetimeFigureOut">
              <a:rPr lang="en-US" smtClean="0"/>
              <a:t>4/26/2019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3C1DF-5E15-4B5F-BDE0-920118E0A9B4}" type="slidenum">
              <a:rPr lang="en-US" smtClean="0"/>
              <a:t>‹#›</a:t>
            </a:fld>
            <a:endParaRPr lang="en-US" dirty="0"/>
          </a:p>
        </p:txBody>
      </p:sp>
    </p:spTree>
    <p:extLst>
      <p:ext uri="{BB962C8B-B14F-4D97-AF65-F5344CB8AC3E}">
        <p14:creationId xmlns:p14="http://schemas.microsoft.com/office/powerpoint/2010/main" val="3945947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83C1DF-5E15-4B5F-BDE0-920118E0A9B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74175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8200" y="2534652"/>
            <a:ext cx="5386137" cy="1186447"/>
          </a:xfrm>
        </p:spPr>
        <p:txBody>
          <a:bodyPr anchor="b" anchorCtr="0">
            <a:noAutofit/>
          </a:bodyPr>
          <a:lstStyle>
            <a:lvl1pPr algn="l">
              <a:defRPr sz="3200"/>
            </a:lvl1pPr>
          </a:lstStyle>
          <a:p>
            <a:r>
              <a:rPr lang="en-US" dirty="0"/>
              <a:t>Introductory Econometrics: </a:t>
            </a:r>
            <a:br>
              <a:rPr lang="en-US" dirty="0"/>
            </a:br>
            <a:r>
              <a:rPr lang="en-US" dirty="0"/>
              <a:t>A Modern Approach (7e)</a:t>
            </a:r>
          </a:p>
        </p:txBody>
      </p:sp>
      <p:sp>
        <p:nvSpPr>
          <p:cNvPr id="3" name="Subtitle 2"/>
          <p:cNvSpPr>
            <a:spLocks noGrp="1"/>
          </p:cNvSpPr>
          <p:nvPr>
            <p:ph type="subTitle" idx="1" hasCustomPrompt="1"/>
          </p:nvPr>
        </p:nvSpPr>
        <p:spPr>
          <a:xfrm>
            <a:off x="838200" y="3962399"/>
            <a:ext cx="5386137" cy="737937"/>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Jeffrey M. Wooldridge</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dirty="0"/>
          </a:p>
        </p:txBody>
      </p:sp>
      <p:pic>
        <p:nvPicPr>
          <p:cNvPr id="15" name="Picture 14" descr="A close up of a logo&#10;&#10;Description automatically generated">
            <a:extLst>
              <a:ext uri="{FF2B5EF4-FFF2-40B4-BE49-F238E27FC236}">
                <a16:creationId xmlns:a16="http://schemas.microsoft.com/office/drawing/2014/main" id="{8BCEB295-3DBE-4E18-9984-C682BCE85A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8864" y="750317"/>
            <a:ext cx="4174869" cy="5218586"/>
          </a:xfrm>
          <a:prstGeom prst="rect">
            <a:avLst/>
          </a:prstGeom>
        </p:spPr>
      </p:pic>
    </p:spTree>
    <p:extLst>
      <p:ext uri="{BB962C8B-B14F-4D97-AF65-F5344CB8AC3E}">
        <p14:creationId xmlns:p14="http://schemas.microsoft.com/office/powerpoint/2010/main" val="323132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44425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813993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0080"/>
            <a:ext cx="3932237" cy="1069975"/>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640079"/>
            <a:ext cx="6172200" cy="53035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1838227"/>
            <a:ext cx="3932237" cy="41053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111289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0080"/>
            <a:ext cx="3932237" cy="1069975"/>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640080"/>
            <a:ext cx="6172200" cy="522890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1838227"/>
            <a:ext cx="3932237" cy="403076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218089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38200" y="640080"/>
            <a:ext cx="10515600" cy="727075"/>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85052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40079"/>
            <a:ext cx="2628900" cy="53035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640079"/>
            <a:ext cx="7734300" cy="5303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315757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Slide Number Placeholder 2">
            <a:extLst>
              <a:ext uri="{FF2B5EF4-FFF2-40B4-BE49-F238E27FC236}">
                <a16:creationId xmlns:a16="http://schemas.microsoft.com/office/drawing/2014/main" id="{1D7286AD-3518-45AD-A265-C5B63D7EDA76}"/>
              </a:ext>
            </a:extLst>
          </p:cNvPr>
          <p:cNvSpPr>
            <a:spLocks noGrp="1"/>
          </p:cNvSpPr>
          <p:nvPr>
            <p:ph type="sldNum" sz="quarter" idx="10"/>
          </p:nvPr>
        </p:nvSpPr>
        <p:spPr>
          <a:xfrm>
            <a:off x="9203267" y="6489701"/>
            <a:ext cx="2844800" cy="365125"/>
          </a:xfrm>
        </p:spPr>
        <p:txBody>
          <a:bodyPr/>
          <a:lstStyle>
            <a:lvl1pPr algn="r">
              <a:defRPr sz="1200" b="1" i="0">
                <a:solidFill>
                  <a:srgbClr val="20358D"/>
                </a:solidFill>
                <a:latin typeface="Tahoma"/>
                <a:cs typeface="Tahoma"/>
              </a:defRPr>
            </a:lvl1pPr>
          </a:lstStyle>
          <a:p>
            <a:pPr>
              <a:defRPr/>
            </a:pPr>
            <a:fld id="{392FB42B-5611-4727-B682-AF4EEFA85E79}" type="slidenum">
              <a:rPr lang="en-US"/>
              <a:pPr>
                <a:defRPr/>
              </a:pPr>
              <a:t>‹#›</a:t>
            </a:fld>
            <a:endParaRPr lang="en-US" dirty="0"/>
          </a:p>
        </p:txBody>
      </p:sp>
    </p:spTree>
    <p:extLst>
      <p:ext uri="{BB962C8B-B14F-4D97-AF65-F5344CB8AC3E}">
        <p14:creationId xmlns:p14="http://schemas.microsoft.com/office/powerpoint/2010/main" val="506209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800"/>
            </a:lvl1pPr>
            <a:lvl2pPr>
              <a:defRPr sz="2400"/>
            </a:lvl2pPr>
            <a:lvl4pPr>
              <a:defRPr sz="20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dirty="0"/>
          </a:p>
        </p:txBody>
      </p:sp>
      <p:sp>
        <p:nvSpPr>
          <p:cNvPr id="8" name="Title Placeholder 1">
            <a:extLst>
              <a:ext uri="{FF2B5EF4-FFF2-40B4-BE49-F238E27FC236}">
                <a16:creationId xmlns:a16="http://schemas.microsoft.com/office/drawing/2014/main" id="{AC125E96-6450-45F8-9FC4-F2AC5FCB8159}"/>
              </a:ext>
            </a:extLst>
          </p:cNvPr>
          <p:cNvSpPr>
            <a:spLocks noGrp="1"/>
          </p:cNvSpPr>
          <p:nvPr>
            <p:ph type="title"/>
          </p:nvPr>
        </p:nvSpPr>
        <p:spPr>
          <a:xfrm>
            <a:off x="838200" y="640080"/>
            <a:ext cx="10515600" cy="727075"/>
          </a:xfrm>
          <a:prstGeom prst="rect">
            <a:avLst/>
          </a:prstGeom>
        </p:spPr>
        <p:txBody>
          <a:bodyPr vert="horz" lIns="91440" tIns="45720" rIns="91440" bIns="45720" rtlCol="0" anchor="t" anchorCtr="0">
            <a:noAutofit/>
          </a:bodyPr>
          <a:lstStyle/>
          <a:p>
            <a:r>
              <a:rPr lang="en-US" dirty="0"/>
              <a:t>Click to edit Master title style</a:t>
            </a:r>
          </a:p>
        </p:txBody>
      </p:sp>
    </p:spTree>
    <p:extLst>
      <p:ext uri="{BB962C8B-B14F-4D97-AF65-F5344CB8AC3E}">
        <p14:creationId xmlns:p14="http://schemas.microsoft.com/office/powerpoint/2010/main" val="479282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dirty="0"/>
          </a:p>
        </p:txBody>
      </p:sp>
      <p:sp>
        <p:nvSpPr>
          <p:cNvPr id="5" name="Table Placeholder 4">
            <a:extLst>
              <a:ext uri="{FF2B5EF4-FFF2-40B4-BE49-F238E27FC236}">
                <a16:creationId xmlns:a16="http://schemas.microsoft.com/office/drawing/2014/main" id="{CE4B1402-C760-4065-AEC8-6C7C03490FCA}"/>
              </a:ext>
            </a:extLst>
          </p:cNvPr>
          <p:cNvSpPr>
            <a:spLocks noGrp="1"/>
          </p:cNvSpPr>
          <p:nvPr>
            <p:ph type="tbl" sz="quarter" idx="13"/>
          </p:nvPr>
        </p:nvSpPr>
        <p:spPr>
          <a:xfrm>
            <a:off x="838200" y="1468191"/>
            <a:ext cx="10515600" cy="3741737"/>
          </a:xfrm>
        </p:spPr>
        <p:txBody>
          <a:bodyPr/>
          <a:lstStyle/>
          <a:p>
            <a:endParaRPr lang="en-US" dirty="0"/>
          </a:p>
        </p:txBody>
      </p:sp>
    </p:spTree>
    <p:extLst>
      <p:ext uri="{BB962C8B-B14F-4D97-AF65-F5344CB8AC3E}">
        <p14:creationId xmlns:p14="http://schemas.microsoft.com/office/powerpoint/2010/main" val="1681875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hasCustomPrompt="1"/>
          </p:nvPr>
        </p:nvSpPr>
        <p:spPr>
          <a:xfrm>
            <a:off x="838200" y="1463040"/>
            <a:ext cx="5181600" cy="4572000"/>
          </a:xfrm>
        </p:spPr>
        <p:txBody>
          <a:bodyPr/>
          <a:lstStyle>
            <a:lvl1pPr>
              <a:defRPr/>
            </a:lvl1pPr>
          </a:lstStyle>
          <a:p>
            <a:pPr lvl="0"/>
            <a:r>
              <a:rPr lang="en-US"/>
              <a:t>Content Placeholder 1</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hasCustomPrompt="1"/>
          </p:nvPr>
        </p:nvSpPr>
        <p:spPr>
          <a:xfrm>
            <a:off x="6172200" y="1463040"/>
            <a:ext cx="5181600" cy="4572000"/>
          </a:xfrm>
        </p:spPr>
        <p:txBody>
          <a:bodyPr/>
          <a:lstStyle>
            <a:lvl1pPr>
              <a:defRPr/>
            </a:lvl1pPr>
          </a:lstStyle>
          <a:p>
            <a:pPr lvl="0"/>
            <a:r>
              <a:rPr lang="en-US"/>
              <a:t>Content Placeholder 2</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224121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1"/>
          <p:cNvSpPr>
            <a:spLocks noGrp="1"/>
          </p:cNvSpPr>
          <p:nvPr>
            <p:ph sz="half" idx="1" hasCustomPrompt="1"/>
          </p:nvPr>
        </p:nvSpPr>
        <p:spPr>
          <a:xfrm>
            <a:off x="838200" y="1456029"/>
            <a:ext cx="10515600" cy="1316252"/>
          </a:xfrm>
        </p:spPr>
        <p:txBody>
          <a:bodyPr/>
          <a:lstStyle>
            <a:lvl1pPr>
              <a:defRPr/>
            </a:lvl1pPr>
          </a:lstStyle>
          <a:p>
            <a:pPr lvl="0"/>
            <a:r>
              <a:rPr lang="en-US"/>
              <a:t>Content Placeholder 1</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hasCustomPrompt="1"/>
          </p:nvPr>
        </p:nvSpPr>
        <p:spPr>
          <a:xfrm>
            <a:off x="838200" y="2995499"/>
            <a:ext cx="10515600" cy="1420094"/>
          </a:xfrm>
        </p:spPr>
        <p:txBody>
          <a:bodyPr/>
          <a:lstStyle>
            <a:lvl1pPr>
              <a:defRPr/>
            </a:lvl1pPr>
          </a:lstStyle>
          <a:p>
            <a:pPr lvl="0"/>
            <a:r>
              <a:rPr lang="en-US"/>
              <a:t>Content Placeholder 2</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hasCustomPrompt="1"/>
          </p:nvPr>
        </p:nvSpPr>
        <p:spPr>
          <a:xfrm>
            <a:off x="838200" y="4551998"/>
            <a:ext cx="10515600" cy="1420094"/>
          </a:xfrm>
        </p:spPr>
        <p:txBody>
          <a:bodyPr/>
          <a:lstStyle>
            <a:lvl1pPr>
              <a:defRPr/>
            </a:lvl1pPr>
          </a:lstStyle>
          <a:p>
            <a:pPr lvl="0"/>
            <a:r>
              <a:rPr lang="en-US"/>
              <a:t>Content Placeholder 3</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420574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472493"/>
            <a:ext cx="5035826" cy="20535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8200" y="3919839"/>
            <a:ext cx="5035826" cy="2053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4">
            <a:extLst>
              <a:ext uri="{FF2B5EF4-FFF2-40B4-BE49-F238E27FC236}">
                <a16:creationId xmlns:a16="http://schemas.microsoft.com/office/drawing/2014/main" id="{1EA97922-68D1-4A28-85F3-CE1C535B35D2}"/>
              </a:ext>
            </a:extLst>
          </p:cNvPr>
          <p:cNvSpPr>
            <a:spLocks noGrp="1"/>
          </p:cNvSpPr>
          <p:nvPr>
            <p:ph sz="half" idx="14"/>
          </p:nvPr>
        </p:nvSpPr>
        <p:spPr>
          <a:xfrm>
            <a:off x="6317976" y="1472492"/>
            <a:ext cx="5035826" cy="20535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5">
            <a:extLst>
              <a:ext uri="{FF2B5EF4-FFF2-40B4-BE49-F238E27FC236}">
                <a16:creationId xmlns:a16="http://schemas.microsoft.com/office/drawing/2014/main" id="{3CC27E8A-B85C-4DA8-8400-C5DD9CDACDE3}"/>
              </a:ext>
            </a:extLst>
          </p:cNvPr>
          <p:cNvSpPr>
            <a:spLocks noGrp="1"/>
          </p:cNvSpPr>
          <p:nvPr>
            <p:ph sz="half" idx="15"/>
          </p:nvPr>
        </p:nvSpPr>
        <p:spPr>
          <a:xfrm>
            <a:off x="6317976" y="3919839"/>
            <a:ext cx="5035826" cy="2053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50009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Si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p:nvPr>
        </p:nvSpPr>
        <p:spPr>
          <a:xfrm>
            <a:off x="838200" y="1471019"/>
            <a:ext cx="5035826"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p:nvPr>
        </p:nvSpPr>
        <p:spPr>
          <a:xfrm>
            <a:off x="838200" y="2995499"/>
            <a:ext cx="5035826"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p:nvPr>
        </p:nvSpPr>
        <p:spPr>
          <a:xfrm>
            <a:off x="838200" y="4551998"/>
            <a:ext cx="5035826"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4">
            <a:extLst>
              <a:ext uri="{FF2B5EF4-FFF2-40B4-BE49-F238E27FC236}">
                <a16:creationId xmlns:a16="http://schemas.microsoft.com/office/drawing/2014/main" id="{1EA97922-68D1-4A28-85F3-CE1C535B35D2}"/>
              </a:ext>
            </a:extLst>
          </p:cNvPr>
          <p:cNvSpPr>
            <a:spLocks noGrp="1"/>
          </p:cNvSpPr>
          <p:nvPr>
            <p:ph sz="half" idx="14"/>
          </p:nvPr>
        </p:nvSpPr>
        <p:spPr>
          <a:xfrm>
            <a:off x="6317976" y="1471019"/>
            <a:ext cx="5035826"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5">
            <a:extLst>
              <a:ext uri="{FF2B5EF4-FFF2-40B4-BE49-F238E27FC236}">
                <a16:creationId xmlns:a16="http://schemas.microsoft.com/office/drawing/2014/main" id="{3CC27E8A-B85C-4DA8-8400-C5DD9CDACDE3}"/>
              </a:ext>
            </a:extLst>
          </p:cNvPr>
          <p:cNvSpPr>
            <a:spLocks noGrp="1"/>
          </p:cNvSpPr>
          <p:nvPr>
            <p:ph sz="half" idx="15"/>
          </p:nvPr>
        </p:nvSpPr>
        <p:spPr>
          <a:xfrm>
            <a:off x="6317976" y="2995499"/>
            <a:ext cx="5035826"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6">
            <a:extLst>
              <a:ext uri="{FF2B5EF4-FFF2-40B4-BE49-F238E27FC236}">
                <a16:creationId xmlns:a16="http://schemas.microsoft.com/office/drawing/2014/main" id="{521CB01A-58A0-425F-A930-A35E44F53630}"/>
              </a:ext>
            </a:extLst>
          </p:cNvPr>
          <p:cNvSpPr>
            <a:spLocks noGrp="1"/>
          </p:cNvSpPr>
          <p:nvPr>
            <p:ph sz="quarter" idx="16"/>
          </p:nvPr>
        </p:nvSpPr>
        <p:spPr>
          <a:xfrm>
            <a:off x="6317976" y="4551998"/>
            <a:ext cx="5035826"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217746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Nin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p:nvPr>
        </p:nvSpPr>
        <p:spPr>
          <a:xfrm>
            <a:off x="838200" y="1488570"/>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p:nvPr>
        </p:nvSpPr>
        <p:spPr>
          <a:xfrm>
            <a:off x="838200"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p:nvPr>
        </p:nvSpPr>
        <p:spPr>
          <a:xfrm>
            <a:off x="838200"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4">
            <a:extLst>
              <a:ext uri="{FF2B5EF4-FFF2-40B4-BE49-F238E27FC236}">
                <a16:creationId xmlns:a16="http://schemas.microsoft.com/office/drawing/2014/main" id="{D12FFE69-8A81-407D-A4B6-C6F651E0EBB1}"/>
              </a:ext>
            </a:extLst>
          </p:cNvPr>
          <p:cNvSpPr>
            <a:spLocks noGrp="1"/>
          </p:cNvSpPr>
          <p:nvPr>
            <p:ph sz="half" idx="14"/>
          </p:nvPr>
        </p:nvSpPr>
        <p:spPr>
          <a:xfrm>
            <a:off x="4502426" y="1488570"/>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5">
            <a:extLst>
              <a:ext uri="{FF2B5EF4-FFF2-40B4-BE49-F238E27FC236}">
                <a16:creationId xmlns:a16="http://schemas.microsoft.com/office/drawing/2014/main" id="{939EBEFC-74FB-4864-A9C1-7F4A6C438D42}"/>
              </a:ext>
            </a:extLst>
          </p:cNvPr>
          <p:cNvSpPr>
            <a:spLocks noGrp="1"/>
          </p:cNvSpPr>
          <p:nvPr>
            <p:ph sz="half" idx="15"/>
          </p:nvPr>
        </p:nvSpPr>
        <p:spPr>
          <a:xfrm>
            <a:off x="4502426"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6">
            <a:extLst>
              <a:ext uri="{FF2B5EF4-FFF2-40B4-BE49-F238E27FC236}">
                <a16:creationId xmlns:a16="http://schemas.microsoft.com/office/drawing/2014/main" id="{09799651-BA94-4F79-8B8B-22BE40E35BE3}"/>
              </a:ext>
            </a:extLst>
          </p:cNvPr>
          <p:cNvSpPr>
            <a:spLocks noGrp="1"/>
          </p:cNvSpPr>
          <p:nvPr>
            <p:ph sz="quarter" idx="16"/>
          </p:nvPr>
        </p:nvSpPr>
        <p:spPr>
          <a:xfrm>
            <a:off x="4502426"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7">
            <a:extLst>
              <a:ext uri="{FF2B5EF4-FFF2-40B4-BE49-F238E27FC236}">
                <a16:creationId xmlns:a16="http://schemas.microsoft.com/office/drawing/2014/main" id="{03C49D1E-4578-469C-B11F-063464DCCEEA}"/>
              </a:ext>
            </a:extLst>
          </p:cNvPr>
          <p:cNvSpPr>
            <a:spLocks noGrp="1"/>
          </p:cNvSpPr>
          <p:nvPr>
            <p:ph sz="half" idx="17"/>
          </p:nvPr>
        </p:nvSpPr>
        <p:spPr>
          <a:xfrm>
            <a:off x="8166652" y="1482774"/>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8">
            <a:extLst>
              <a:ext uri="{FF2B5EF4-FFF2-40B4-BE49-F238E27FC236}">
                <a16:creationId xmlns:a16="http://schemas.microsoft.com/office/drawing/2014/main" id="{F291FBCD-33AA-48C9-81C6-4C086525CBD8}"/>
              </a:ext>
            </a:extLst>
          </p:cNvPr>
          <p:cNvSpPr>
            <a:spLocks noGrp="1"/>
          </p:cNvSpPr>
          <p:nvPr>
            <p:ph sz="half" idx="18"/>
          </p:nvPr>
        </p:nvSpPr>
        <p:spPr>
          <a:xfrm>
            <a:off x="8166652"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9">
            <a:extLst>
              <a:ext uri="{FF2B5EF4-FFF2-40B4-BE49-F238E27FC236}">
                <a16:creationId xmlns:a16="http://schemas.microsoft.com/office/drawing/2014/main" id="{8389CB71-4AEB-432E-8E45-D9B850C56B7C}"/>
              </a:ext>
            </a:extLst>
          </p:cNvPr>
          <p:cNvSpPr>
            <a:spLocks noGrp="1"/>
          </p:cNvSpPr>
          <p:nvPr>
            <p:ph sz="quarter" idx="19"/>
          </p:nvPr>
        </p:nvSpPr>
        <p:spPr>
          <a:xfrm>
            <a:off x="8166652"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3031180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1"/>
          <p:cNvSpPr>
            <a:spLocks noGrp="1"/>
          </p:cNvSpPr>
          <p:nvPr>
            <p:ph type="title"/>
          </p:nvPr>
        </p:nvSpPr>
        <p:spPr>
          <a:xfrm>
            <a:off x="838200" y="640080"/>
            <a:ext cx="10515600" cy="727075"/>
          </a:xfrm>
        </p:spPr>
        <p:txBody>
          <a:bodyPr/>
          <a:lstStyle/>
          <a:p>
            <a:r>
              <a:rPr lang="en-US"/>
              <a:t>Click to edit Master title style</a:t>
            </a:r>
          </a:p>
        </p:txBody>
      </p:sp>
      <p:sp>
        <p:nvSpPr>
          <p:cNvPr id="3" name="Text Placeholder 2"/>
          <p:cNvSpPr>
            <a:spLocks noGrp="1"/>
          </p:cNvSpPr>
          <p:nvPr>
            <p:ph type="body" idx="1"/>
          </p:nvPr>
        </p:nvSpPr>
        <p:spPr>
          <a:xfrm>
            <a:off x="839788" y="1463040"/>
            <a:ext cx="5157787" cy="73988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298811"/>
            <a:ext cx="5157787" cy="3657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463040"/>
            <a:ext cx="5183188" cy="73988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298811"/>
            <a:ext cx="5183188"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837726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NUL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1" y="1"/>
            <a:ext cx="12191996" cy="464388"/>
          </a:xfrm>
          <a:prstGeom prst="rect">
            <a:avLst/>
          </a:prstGeom>
          <a:solidFill>
            <a:schemeClr val="accent5">
              <a:lumMod val="50000"/>
              <a:alpha val="780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38200" y="640080"/>
            <a:ext cx="10515600" cy="727075"/>
          </a:xfrm>
          <a:prstGeom prst="rect">
            <a:avLst/>
          </a:prstGeom>
        </p:spPr>
        <p:txBody>
          <a:bodyPr vert="horz" lIns="91440" tIns="45720" rIns="91440" bIns="45720" rtlCol="0" anchor="t" anchorCtr="0">
            <a:noAutofit/>
          </a:bodyPr>
          <a:lstStyle/>
          <a:p>
            <a:r>
              <a:rPr lang="en-US" dirty="0"/>
              <a:t>Click to edit Master title style</a:t>
            </a:r>
          </a:p>
        </p:txBody>
      </p:sp>
      <p:sp>
        <p:nvSpPr>
          <p:cNvPr id="3" name="Text Placeholder 2"/>
          <p:cNvSpPr>
            <a:spLocks noGrp="1"/>
          </p:cNvSpPr>
          <p:nvPr>
            <p:ph type="body" idx="1"/>
          </p:nvPr>
        </p:nvSpPr>
        <p:spPr>
          <a:xfrm>
            <a:off x="838200" y="1463040"/>
            <a:ext cx="10515600" cy="45720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726310" y="6448508"/>
            <a:ext cx="627490" cy="272967"/>
          </a:xfrm>
          <a:prstGeom prst="rect">
            <a:avLst/>
          </a:prstGeom>
        </p:spPr>
        <p:txBody>
          <a:bodyPr vert="horz" lIns="91440" tIns="45720" rIns="91440" bIns="45720" rtlCol="0" anchor="ctr"/>
          <a:lstStyle>
            <a:lvl1pPr algn="r">
              <a:defRPr sz="1200">
                <a:solidFill>
                  <a:schemeClr val="tx1">
                    <a:tint val="75000"/>
                  </a:schemeClr>
                </a:solidFill>
              </a:defRPr>
            </a:lvl1pPr>
          </a:lstStyle>
          <a:p>
            <a:fld id="{949EBC64-41CB-41B8-B6DF-9B1367312BD4}" type="slidenum">
              <a:rPr lang="en-US" smtClean="0"/>
              <a:t>‹#›</a:t>
            </a:fld>
            <a:endParaRPr lang="en-US" dirty="0"/>
          </a:p>
        </p:txBody>
      </p:sp>
      <p:pic>
        <p:nvPicPr>
          <p:cNvPr id="7" name="Picture 3"/>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0" y="464388"/>
            <a:ext cx="12226355" cy="111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userDrawn="1"/>
        </p:nvSpPr>
        <p:spPr>
          <a:xfrm>
            <a:off x="5825067" y="48578"/>
            <a:ext cx="5528733" cy="369332"/>
          </a:xfrm>
          <a:prstGeom prst="rect">
            <a:avLst/>
          </a:prstGeom>
        </p:spPr>
        <p:txBody>
          <a:bodyPr wrap="square">
            <a:spAutoFit/>
          </a:bodyPr>
          <a:lstStyle/>
          <a:p>
            <a:pPr algn="r"/>
            <a:r>
              <a:rPr lang="en-US" dirty="0">
                <a:solidFill>
                  <a:schemeClr val="bg1"/>
                </a:solidFill>
              </a:rPr>
              <a:t>Introductory Econometrics: A Modern Approach (7e)</a:t>
            </a:r>
          </a:p>
        </p:txBody>
      </p:sp>
      <p:sp>
        <p:nvSpPr>
          <p:cNvPr id="13" name="Rectangle 12"/>
          <p:cNvSpPr/>
          <p:nvPr userDrawn="1"/>
        </p:nvSpPr>
        <p:spPr>
          <a:xfrm flipV="1">
            <a:off x="0" y="6175652"/>
            <a:ext cx="12191997" cy="7965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0C82396-7D4C-49BF-B272-BD0905747F2E}"/>
              </a:ext>
            </a:extLst>
          </p:cNvPr>
          <p:cNvSpPr/>
          <p:nvPr userDrawn="1"/>
        </p:nvSpPr>
        <p:spPr>
          <a:xfrm flipV="1">
            <a:off x="0" y="6248400"/>
            <a:ext cx="12191997" cy="14521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4">
            <a:extLst>
              <a:ext uri="{FF2B5EF4-FFF2-40B4-BE49-F238E27FC236}">
                <a16:creationId xmlns:a16="http://schemas.microsoft.com/office/drawing/2014/main" id="{A07025C6-6755-4909-8B8F-839B8083CEDE}"/>
              </a:ext>
            </a:extLst>
          </p:cNvPr>
          <p:cNvSpPr txBox="1">
            <a:spLocks/>
          </p:cNvSpPr>
          <p:nvPr userDrawn="1"/>
        </p:nvSpPr>
        <p:spPr>
          <a:xfrm>
            <a:off x="838201" y="6448425"/>
            <a:ext cx="9508958" cy="409575"/>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kern="1200">
                <a:solidFill>
                  <a:schemeClr val="tx1"/>
                </a:solidFill>
                <a:latin typeface="+mj-lt"/>
                <a:ea typeface="+mn-ea"/>
                <a:cs typeface="+mn-cs"/>
              </a:defRPr>
            </a:lvl1pPr>
            <a:lvl2pPr marL="463550" indent="-238125"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688975" indent="-225425" algn="l" defTabSz="914400" rtl="0" eaLnBrk="1" latinLnBrk="0" hangingPunct="1">
              <a:lnSpc>
                <a:spcPct val="90000"/>
              </a:lnSpc>
              <a:spcBef>
                <a:spcPts val="0"/>
              </a:spcBef>
              <a:buFont typeface="Arial" panose="020B0604020202020204" pitchFamily="34" charset="0"/>
              <a:buChar char="•"/>
              <a:defRPr sz="2200" kern="1200">
                <a:solidFill>
                  <a:schemeClr val="tx1"/>
                </a:solidFill>
                <a:latin typeface="+mn-lt"/>
                <a:ea typeface="+mn-ea"/>
                <a:cs typeface="+mn-cs"/>
              </a:defRPr>
            </a:lvl3pPr>
            <a:lvl4pPr marL="914400" indent="-225425"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4pPr>
            <a:lvl5pPr marL="1139825" indent="-225425"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0000"/>
                </a:solidFill>
                <a:cs typeface="Arial" panose="020B0604020202020204" pitchFamily="34" charset="0"/>
              </a:rPr>
              <a:t>© 2020  Cengage.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911913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2" r:id="rId4"/>
    <p:sldLayoutId id="2147483660" r:id="rId5"/>
    <p:sldLayoutId id="2147483662" r:id="rId6"/>
    <p:sldLayoutId id="2147483661" r:id="rId7"/>
    <p:sldLayoutId id="2147483663" r:id="rId8"/>
    <p:sldLayoutId id="2147483653" r:id="rId9"/>
    <p:sldLayoutId id="2147483654" r:id="rId10"/>
    <p:sldLayoutId id="2147483655" r:id="rId11"/>
    <p:sldLayoutId id="2147483656" r:id="rId12"/>
    <p:sldLayoutId id="2147483657" r:id="rId13"/>
    <p:sldLayoutId id="2147483658" r:id="rId14"/>
    <p:sldLayoutId id="2147483659" r:id="rId15"/>
    <p:sldLayoutId id="2147483665" r:id="rId16"/>
  </p:sldLayoutIdLst>
  <p:hf hdr="0" ftr="0" dt="0"/>
  <p:txStyles>
    <p:titleStyle>
      <a:lvl1pPr algn="l" defTabSz="914400" rtl="0" eaLnBrk="1" latinLnBrk="0" hangingPunct="1">
        <a:lnSpc>
          <a:spcPct val="90000"/>
        </a:lnSpc>
        <a:spcBef>
          <a:spcPct val="0"/>
        </a:spcBef>
        <a:buNone/>
        <a:defRPr sz="32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463550" indent="-238125"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688975" indent="-225425" algn="l" defTabSz="914400" rtl="0" eaLnBrk="1" latinLnBrk="0" hangingPunct="1">
        <a:lnSpc>
          <a:spcPct val="90000"/>
        </a:lnSpc>
        <a:spcBef>
          <a:spcPts val="0"/>
        </a:spcBef>
        <a:buFont typeface="Arial" panose="020B0604020202020204" pitchFamily="34" charset="0"/>
        <a:buChar char="•"/>
        <a:defRPr sz="2200" kern="1200">
          <a:solidFill>
            <a:schemeClr val="tx1"/>
          </a:solidFill>
          <a:latin typeface="+mn-lt"/>
          <a:ea typeface="+mn-ea"/>
          <a:cs typeface="+mn-cs"/>
        </a:defRPr>
      </a:lvl3pPr>
      <a:lvl4pPr marL="914400" indent="-225425"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4pPr>
      <a:lvl5pPr marL="1139825" indent="-225425"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lvl="0"/>
            <a:fld id="{949EBC64-41CB-41B8-B6DF-9B1367312BD4}" type="slidenum">
              <a:rPr lang="en-US" noProof="0" smtClean="0"/>
              <a:pPr lvl="0"/>
              <a:t>1</a:t>
            </a:fld>
            <a:endParaRPr lang="en-US" noProof="0" dirty="0"/>
          </a:p>
        </p:txBody>
      </p:sp>
      <p:sp>
        <p:nvSpPr>
          <p:cNvPr id="3" name="Subtitle 2">
            <a:extLst>
              <a:ext uri="{FF2B5EF4-FFF2-40B4-BE49-F238E27FC236}">
                <a16:creationId xmlns:a16="http://schemas.microsoft.com/office/drawing/2014/main" id="{37635CD3-4994-4DCF-AA0C-2B9B0A66D8A3}"/>
              </a:ext>
            </a:extLst>
          </p:cNvPr>
          <p:cNvSpPr>
            <a:spLocks noGrp="1"/>
          </p:cNvSpPr>
          <p:nvPr>
            <p:ph type="subTitle" idx="1"/>
          </p:nvPr>
        </p:nvSpPr>
        <p:spPr>
          <a:xfrm>
            <a:off x="838200" y="3962399"/>
            <a:ext cx="5386137" cy="971551"/>
          </a:xfrm>
        </p:spPr>
        <p:txBody>
          <a:bodyPr>
            <a:noAutofit/>
          </a:bodyPr>
          <a:lstStyle/>
          <a:p>
            <a:r>
              <a:rPr lang="de-DE" altLang="en-US" sz="2600" dirty="0"/>
              <a:t>Heteroskedasticity</a:t>
            </a:r>
            <a:endParaRPr lang="en-US" sz="2600" dirty="0"/>
          </a:p>
        </p:txBody>
      </p:sp>
      <p:sp>
        <p:nvSpPr>
          <p:cNvPr id="4" name="Title 3"/>
          <p:cNvSpPr>
            <a:spLocks noGrp="1"/>
          </p:cNvSpPr>
          <p:nvPr>
            <p:ph type="ctrTitle"/>
          </p:nvPr>
        </p:nvSpPr>
        <p:spPr/>
        <p:txBody>
          <a:bodyPr/>
          <a:lstStyle/>
          <a:p>
            <a:r>
              <a:rPr lang="en-US" dirty="0"/>
              <a:t>Chapter 8</a:t>
            </a:r>
          </a:p>
        </p:txBody>
      </p:sp>
    </p:spTree>
    <p:extLst>
      <p:ext uri="{BB962C8B-B14F-4D97-AF65-F5344CB8AC3E}">
        <p14:creationId xmlns:p14="http://schemas.microsoft.com/office/powerpoint/2010/main" val="3135001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AB3DD86-4F20-4AF1-B13C-BD38D0143F23}"/>
              </a:ext>
            </a:extLst>
          </p:cNvPr>
          <p:cNvSpPr>
            <a:spLocks noGrp="1"/>
          </p:cNvSpPr>
          <p:nvPr>
            <p:ph type="sldNum" sz="quarter" idx="12"/>
          </p:nvPr>
        </p:nvSpPr>
        <p:spPr/>
        <p:txBody>
          <a:bodyPr/>
          <a:lstStyle/>
          <a:p>
            <a:fld id="{949EBC64-41CB-41B8-B6DF-9B1367312BD4}" type="slidenum">
              <a:rPr lang="en-US" smtClean="0"/>
              <a:t>10</a:t>
            </a:fld>
            <a:endParaRPr lang="en-US" dirty="0"/>
          </a:p>
        </p:txBody>
      </p:sp>
      <p:pic>
        <p:nvPicPr>
          <p:cNvPr id="9" name="Picture 8" descr="A transformed model in which both sides of the regression are divided by the square root of h sub i. The resulting transformed model is y star sub i equal to beta sub zero times x star sub i zero plus beta sub one times x star sub i one through beta sub k times x star sub i k plus u star sub i. Each variable is equal to the original value divided by the square root of h sub i. The variable x star sub i zero is equal to one over the square root of h sub i.">
            <a:extLst>
              <a:ext uri="{FF2B5EF4-FFF2-40B4-BE49-F238E27FC236}">
                <a16:creationId xmlns:a16="http://schemas.microsoft.com/office/drawing/2014/main" id="{8AE19B10-9F3E-452E-88A7-23031D280731}"/>
              </a:ext>
            </a:extLst>
          </p:cNvPr>
          <p:cNvPicPr>
            <a:picLocks noChangeAspect="1"/>
          </p:cNvPicPr>
          <p:nvPr/>
        </p:nvPicPr>
        <p:blipFill>
          <a:blip r:embed="rId2"/>
          <a:stretch>
            <a:fillRect/>
          </a:stretch>
        </p:blipFill>
        <p:spPr>
          <a:xfrm>
            <a:off x="1168656" y="4204580"/>
            <a:ext cx="7919390" cy="1438781"/>
          </a:xfrm>
          <a:prstGeom prst="rect">
            <a:avLst/>
          </a:prstGeom>
        </p:spPr>
      </p:pic>
      <p:pic>
        <p:nvPicPr>
          <p:cNvPr id="6" name="Picture 5" descr="A regression of y on x sub one through x sub k.">
            <a:extLst>
              <a:ext uri="{FF2B5EF4-FFF2-40B4-BE49-F238E27FC236}">
                <a16:creationId xmlns:a16="http://schemas.microsoft.com/office/drawing/2014/main" id="{12FF408C-007D-4CAB-8051-3ACD0AA25AE5}"/>
              </a:ext>
            </a:extLst>
          </p:cNvPr>
          <p:cNvPicPr>
            <a:picLocks noChangeAspect="1"/>
          </p:cNvPicPr>
          <p:nvPr/>
        </p:nvPicPr>
        <p:blipFill>
          <a:blip r:embed="rId3"/>
          <a:stretch>
            <a:fillRect/>
          </a:stretch>
        </p:blipFill>
        <p:spPr>
          <a:xfrm>
            <a:off x="1168656" y="3360058"/>
            <a:ext cx="4553595" cy="266292"/>
          </a:xfrm>
          <a:prstGeom prst="rect">
            <a:avLst/>
          </a:prstGeom>
        </p:spPr>
      </p:pic>
      <p:pic>
        <p:nvPicPr>
          <p:cNvPr id="5" name="Picture 4" descr="An equation for the variance of the error term conditional on x. The variance of u sub i conditional on x sub i is equal to sigma squared times h of x sub i. The equation h of x sub i is equal to h sub i greater than zero. We assume here that the functional form of heteroskedasticity is known.">
            <a:extLst>
              <a:ext uri="{FF2B5EF4-FFF2-40B4-BE49-F238E27FC236}">
                <a16:creationId xmlns:a16="http://schemas.microsoft.com/office/drawing/2014/main" id="{4A2D3D21-8CBC-4287-931C-B1150F8EE633}"/>
              </a:ext>
            </a:extLst>
          </p:cNvPr>
          <p:cNvPicPr>
            <a:picLocks noChangeAspect="1"/>
          </p:cNvPicPr>
          <p:nvPr/>
        </p:nvPicPr>
        <p:blipFill>
          <a:blip r:embed="rId4"/>
          <a:stretch>
            <a:fillRect/>
          </a:stretch>
        </p:blipFill>
        <p:spPr>
          <a:xfrm>
            <a:off x="1168656" y="2403658"/>
            <a:ext cx="8161867" cy="652417"/>
          </a:xfrm>
          <a:prstGeom prst="rect">
            <a:avLst/>
          </a:prstGeom>
        </p:spPr>
      </p:pic>
      <p:sp>
        <p:nvSpPr>
          <p:cNvPr id="2" name="Content Placeholder 1">
            <a:extLst>
              <a:ext uri="{FF2B5EF4-FFF2-40B4-BE49-F238E27FC236}">
                <a16:creationId xmlns:a16="http://schemas.microsoft.com/office/drawing/2014/main" id="{75D8E442-966B-4B30-B6B6-E71915A62514}"/>
              </a:ext>
            </a:extLst>
          </p:cNvPr>
          <p:cNvSpPr>
            <a:spLocks noGrp="1"/>
          </p:cNvSpPr>
          <p:nvPr>
            <p:ph idx="1"/>
          </p:nvPr>
        </p:nvSpPr>
        <p:spPr>
          <a:xfrm>
            <a:off x="838200" y="1463040"/>
            <a:ext cx="10515600" cy="917303"/>
          </a:xfrm>
        </p:spPr>
        <p:txBody>
          <a:bodyPr/>
          <a:lstStyle/>
          <a:p>
            <a:pPr>
              <a:lnSpc>
                <a:spcPts val="2900"/>
              </a:lnSpc>
            </a:pPr>
            <a:r>
              <a:rPr lang="de-DE" altLang="en-US" b="1" dirty="0">
                <a:ea typeface="ＭＳ Ｐゴシック" panose="020B0600070205080204" pitchFamily="34" charset="-128"/>
                <a:cs typeface="Lucida Bright" panose="02040602050505020304" pitchFamily="18" charset="0"/>
              </a:rPr>
              <a:t>Weighted least squares estimation</a:t>
            </a:r>
          </a:p>
          <a:p>
            <a:pPr>
              <a:lnSpc>
                <a:spcPts val="2900"/>
              </a:lnSpc>
            </a:pPr>
            <a:r>
              <a:rPr lang="de-DE" altLang="en-US" dirty="0">
                <a:ea typeface="ＭＳ Ｐゴシック" panose="020B0600070205080204" pitchFamily="34" charset="-128"/>
                <a:cs typeface="Lucida Bright" panose="02040602050505020304" pitchFamily="18" charset="0"/>
              </a:rPr>
              <a:t>Heteroskedasticity is known up to a multiplicative constant</a:t>
            </a:r>
            <a:endParaRPr lang="en-US" dirty="0"/>
          </a:p>
        </p:txBody>
      </p:sp>
      <p:sp>
        <p:nvSpPr>
          <p:cNvPr id="4" name="Title 3">
            <a:extLst>
              <a:ext uri="{FF2B5EF4-FFF2-40B4-BE49-F238E27FC236}">
                <a16:creationId xmlns:a16="http://schemas.microsoft.com/office/drawing/2014/main" id="{D4EC5FE6-26C5-4F52-960F-50C9705CA443}"/>
              </a:ext>
            </a:extLst>
          </p:cNvPr>
          <p:cNvSpPr>
            <a:spLocks noGrp="1"/>
          </p:cNvSpPr>
          <p:nvPr>
            <p:ph type="title"/>
          </p:nvPr>
        </p:nvSpPr>
        <p:spPr/>
        <p:txBody>
          <a:bodyPr/>
          <a:lstStyle/>
          <a:p>
            <a:r>
              <a:rPr lang="de-DE" altLang="en-US" dirty="0"/>
              <a:t>Heteroskedasticity </a:t>
            </a:r>
            <a:r>
              <a:rPr lang="de-DE" altLang="en-US" sz="1600" dirty="0"/>
              <a:t>(9 of 18)</a:t>
            </a:r>
            <a:endParaRPr lang="en-US" dirty="0"/>
          </a:p>
        </p:txBody>
      </p:sp>
    </p:spTree>
    <p:extLst>
      <p:ext uri="{BB962C8B-B14F-4D97-AF65-F5344CB8AC3E}">
        <p14:creationId xmlns:p14="http://schemas.microsoft.com/office/powerpoint/2010/main" val="2195130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5938604-8032-4AA5-8678-7540778D084A}"/>
              </a:ext>
            </a:extLst>
          </p:cNvPr>
          <p:cNvSpPr>
            <a:spLocks noGrp="1"/>
          </p:cNvSpPr>
          <p:nvPr>
            <p:ph type="sldNum" sz="quarter" idx="12"/>
          </p:nvPr>
        </p:nvSpPr>
        <p:spPr/>
        <p:txBody>
          <a:bodyPr/>
          <a:lstStyle/>
          <a:p>
            <a:fld id="{949EBC64-41CB-41B8-B6DF-9B1367312BD4}" type="slidenum">
              <a:rPr lang="en-US" smtClean="0"/>
              <a:t>11</a:t>
            </a:fld>
            <a:endParaRPr lang="en-US" dirty="0"/>
          </a:p>
        </p:txBody>
      </p:sp>
      <p:sp>
        <p:nvSpPr>
          <p:cNvPr id="5" name="Content Placeholder 4">
            <a:extLst>
              <a:ext uri="{FF2B5EF4-FFF2-40B4-BE49-F238E27FC236}">
                <a16:creationId xmlns:a16="http://schemas.microsoft.com/office/drawing/2014/main" id="{056D6808-FD6E-409A-AF35-51E575B57C9B}"/>
              </a:ext>
            </a:extLst>
          </p:cNvPr>
          <p:cNvSpPr>
            <a:spLocks noGrp="1"/>
          </p:cNvSpPr>
          <p:nvPr>
            <p:ph sz="quarter" idx="13"/>
          </p:nvPr>
        </p:nvSpPr>
        <p:spPr>
          <a:xfrm>
            <a:off x="838200" y="5172546"/>
            <a:ext cx="10515600" cy="849973"/>
          </a:xfrm>
        </p:spPr>
        <p:txBody>
          <a:bodyPr/>
          <a:lstStyle/>
          <a:p>
            <a:r>
              <a:rPr lang="de-DE" altLang="en-US" dirty="0">
                <a:ea typeface="ＭＳ Ｐゴシック" panose="020B0600070205080204" pitchFamily="34" charset="-128"/>
                <a:cs typeface="Lucida Bright" panose="02040602050505020304" pitchFamily="18" charset="0"/>
              </a:rPr>
              <a:t>If the other Gauss-Markov assumptions hold as well, OLS applied to the transformed model is the best linear unbiased estimator.</a:t>
            </a:r>
            <a:endParaRPr lang="en-US" dirty="0"/>
          </a:p>
        </p:txBody>
      </p:sp>
      <p:pic>
        <p:nvPicPr>
          <p:cNvPr id="8" name="Picture 7" descr="An expression for the conditional variance of the transformed error term. The expected value of u star squared sub i given x sub i equals the expected value of u sub i over the square root of h sub i squared given x sub i, which equals the expected value of u squared sub i given x over h sub i which equals sigma squared times h sub i over h sub i, which equals sigma squared. Thus, the transformed error term is homoskedastic.">
            <a:extLst>
              <a:ext uri="{FF2B5EF4-FFF2-40B4-BE49-F238E27FC236}">
                <a16:creationId xmlns:a16="http://schemas.microsoft.com/office/drawing/2014/main" id="{51F3F92B-F5EE-4CBA-8CDB-4C6BCC9C0864}"/>
              </a:ext>
            </a:extLst>
          </p:cNvPr>
          <p:cNvPicPr>
            <a:picLocks noChangeAspect="1"/>
          </p:cNvPicPr>
          <p:nvPr/>
        </p:nvPicPr>
        <p:blipFill>
          <a:blip r:embed="rId2"/>
          <a:stretch>
            <a:fillRect/>
          </a:stretch>
        </p:blipFill>
        <p:spPr>
          <a:xfrm>
            <a:off x="1348338" y="4180114"/>
            <a:ext cx="6617760" cy="803852"/>
          </a:xfrm>
          <a:prstGeom prst="rect">
            <a:avLst/>
          </a:prstGeom>
        </p:spPr>
      </p:pic>
      <p:sp>
        <p:nvSpPr>
          <p:cNvPr id="4" name="Content Placeholder 3">
            <a:extLst>
              <a:ext uri="{FF2B5EF4-FFF2-40B4-BE49-F238E27FC236}">
                <a16:creationId xmlns:a16="http://schemas.microsoft.com/office/drawing/2014/main" id="{BC6AF58A-7929-49DD-BB61-DF947CEA22D7}"/>
              </a:ext>
            </a:extLst>
          </p:cNvPr>
          <p:cNvSpPr>
            <a:spLocks noGrp="1"/>
          </p:cNvSpPr>
          <p:nvPr>
            <p:ph sz="half" idx="2"/>
          </p:nvPr>
        </p:nvSpPr>
        <p:spPr>
          <a:xfrm>
            <a:off x="838200" y="3459953"/>
            <a:ext cx="10515600" cy="720158"/>
          </a:xfrm>
        </p:spPr>
        <p:txBody>
          <a:bodyPr/>
          <a:lstStyle/>
          <a:p>
            <a:r>
              <a:rPr lang="de-DE" altLang="en-US" dirty="0">
                <a:ea typeface="ＭＳ Ｐゴシック" panose="020B0600070205080204" pitchFamily="34" charset="-128"/>
                <a:cs typeface="Lucida Bright" panose="02040602050505020304" pitchFamily="18" charset="0"/>
              </a:rPr>
              <a:t>The transformed model is homoskedastic</a:t>
            </a:r>
            <a:endParaRPr lang="en-US" dirty="0"/>
          </a:p>
        </p:txBody>
      </p:sp>
      <p:pic>
        <p:nvPicPr>
          <p:cNvPr id="7" name="Picture 6" descr="An equation in which sav sub i equals beta sub zero plus beta sub one times inc sub i plus u sub i. The variance of u sub i given inc sub i equals sigma squared times inc sub i. The transformed model is sav sub i over the square root of inc sub i equal to beta sub zero times one over the square root of inc sub i plus beta sub one times inc sub i over the square root of inc sub i plus u star sub i. Note that this regression model has no intercept.">
            <a:extLst>
              <a:ext uri="{FF2B5EF4-FFF2-40B4-BE49-F238E27FC236}">
                <a16:creationId xmlns:a16="http://schemas.microsoft.com/office/drawing/2014/main" id="{8C612AD2-CFF6-43CF-9BC5-855C5CE223CB}"/>
              </a:ext>
            </a:extLst>
          </p:cNvPr>
          <p:cNvPicPr>
            <a:picLocks noChangeAspect="1"/>
          </p:cNvPicPr>
          <p:nvPr/>
        </p:nvPicPr>
        <p:blipFill>
          <a:blip r:embed="rId3"/>
          <a:stretch>
            <a:fillRect/>
          </a:stretch>
        </p:blipFill>
        <p:spPr>
          <a:xfrm>
            <a:off x="1348338" y="2082300"/>
            <a:ext cx="7776804" cy="1196431"/>
          </a:xfrm>
          <a:prstGeom prst="rect">
            <a:avLst/>
          </a:prstGeom>
        </p:spPr>
      </p:pic>
      <p:sp>
        <p:nvSpPr>
          <p:cNvPr id="3" name="Content Placeholder 2">
            <a:extLst>
              <a:ext uri="{FF2B5EF4-FFF2-40B4-BE49-F238E27FC236}">
                <a16:creationId xmlns:a16="http://schemas.microsoft.com/office/drawing/2014/main" id="{30055FA3-2224-45AE-B28A-AA1DD82B8239}"/>
              </a:ext>
            </a:extLst>
          </p:cNvPr>
          <p:cNvSpPr>
            <a:spLocks noGrp="1"/>
          </p:cNvSpPr>
          <p:nvPr>
            <p:ph sz="half" idx="1"/>
          </p:nvPr>
        </p:nvSpPr>
        <p:spPr>
          <a:xfrm>
            <a:off x="838200" y="1456029"/>
            <a:ext cx="10515600" cy="532428"/>
          </a:xfrm>
        </p:spPr>
        <p:txBody>
          <a:bodyPr/>
          <a:lstStyle/>
          <a:p>
            <a:r>
              <a:rPr lang="de-DE" altLang="en-US" b="1" dirty="0">
                <a:ea typeface="ＭＳ Ｐゴシック" panose="020B0600070205080204" pitchFamily="34" charset="-128"/>
                <a:cs typeface="Lucida Bright" panose="02040602050505020304" pitchFamily="18" charset="0"/>
              </a:rPr>
              <a:t>Example: Savings and income</a:t>
            </a:r>
          </a:p>
        </p:txBody>
      </p:sp>
      <p:sp>
        <p:nvSpPr>
          <p:cNvPr id="2" name="Title 1">
            <a:extLst>
              <a:ext uri="{FF2B5EF4-FFF2-40B4-BE49-F238E27FC236}">
                <a16:creationId xmlns:a16="http://schemas.microsoft.com/office/drawing/2014/main" id="{496932AD-07AE-4A8D-8287-A8D8F57C0B61}"/>
              </a:ext>
            </a:extLst>
          </p:cNvPr>
          <p:cNvSpPr>
            <a:spLocks noGrp="1"/>
          </p:cNvSpPr>
          <p:nvPr>
            <p:ph type="title"/>
          </p:nvPr>
        </p:nvSpPr>
        <p:spPr/>
        <p:txBody>
          <a:bodyPr/>
          <a:lstStyle/>
          <a:p>
            <a:r>
              <a:rPr lang="de-DE" altLang="en-US" dirty="0"/>
              <a:t>Heteroskedasticity </a:t>
            </a:r>
            <a:r>
              <a:rPr lang="de-DE" altLang="en-US" sz="1600" dirty="0"/>
              <a:t>(10 of 18)</a:t>
            </a:r>
            <a:endParaRPr lang="en-US" dirty="0"/>
          </a:p>
        </p:txBody>
      </p:sp>
    </p:spTree>
    <p:extLst>
      <p:ext uri="{BB962C8B-B14F-4D97-AF65-F5344CB8AC3E}">
        <p14:creationId xmlns:p14="http://schemas.microsoft.com/office/powerpoint/2010/main" val="3695169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3AD68BD-29C5-428C-B80C-B87E20379F92}"/>
              </a:ext>
            </a:extLst>
          </p:cNvPr>
          <p:cNvSpPr>
            <a:spLocks noGrp="1"/>
          </p:cNvSpPr>
          <p:nvPr>
            <p:ph type="sldNum" sz="quarter" idx="12"/>
          </p:nvPr>
        </p:nvSpPr>
        <p:spPr/>
        <p:txBody>
          <a:bodyPr/>
          <a:lstStyle/>
          <a:p>
            <a:fld id="{949EBC64-41CB-41B8-B6DF-9B1367312BD4}" type="slidenum">
              <a:rPr lang="en-US" smtClean="0"/>
              <a:t>12</a:t>
            </a:fld>
            <a:endParaRPr lang="en-US" dirty="0"/>
          </a:p>
        </p:txBody>
      </p:sp>
      <p:sp>
        <p:nvSpPr>
          <p:cNvPr id="4" name="Content Placeholder 3">
            <a:extLst>
              <a:ext uri="{FF2B5EF4-FFF2-40B4-BE49-F238E27FC236}">
                <a16:creationId xmlns:a16="http://schemas.microsoft.com/office/drawing/2014/main" id="{B6095812-4A39-4D66-898D-583E2F1E3FB5}"/>
              </a:ext>
            </a:extLst>
          </p:cNvPr>
          <p:cNvSpPr>
            <a:spLocks noGrp="1"/>
          </p:cNvSpPr>
          <p:nvPr>
            <p:ph sz="half" idx="2"/>
          </p:nvPr>
        </p:nvSpPr>
        <p:spPr>
          <a:xfrm>
            <a:off x="838200" y="4316297"/>
            <a:ext cx="10515600" cy="1649072"/>
          </a:xfrm>
        </p:spPr>
        <p:txBody>
          <a:bodyPr/>
          <a:lstStyle/>
          <a:p>
            <a:pPr>
              <a:lnSpc>
                <a:spcPts val="2900"/>
              </a:lnSpc>
            </a:pPr>
            <a:r>
              <a:rPr lang="de-DE" altLang="en-US" dirty="0">
                <a:ea typeface="ＭＳ Ｐゴシック" panose="020B0600070205080204" pitchFamily="34" charset="-128"/>
                <a:cs typeface="Lucida Bright" panose="02040602050505020304" pitchFamily="18" charset="0"/>
              </a:rPr>
              <a:t>Why is WLS more efficient than OLS in the original model?</a:t>
            </a:r>
          </a:p>
          <a:p>
            <a:pPr lvl="1">
              <a:lnSpc>
                <a:spcPts val="2900"/>
              </a:lnSpc>
            </a:pPr>
            <a:r>
              <a:rPr lang="de-DE" altLang="en-US" dirty="0">
                <a:ea typeface="Arial" panose="020B0604020202020204" pitchFamily="34" charset="0"/>
                <a:cs typeface="Lucida Bright" panose="02040602050505020304" pitchFamily="18" charset="0"/>
              </a:rPr>
              <a:t>Observations with a large variance are less informative than observations with small variance and therefore should get less weight.</a:t>
            </a:r>
          </a:p>
          <a:p>
            <a:pPr>
              <a:lnSpc>
                <a:spcPts val="2900"/>
              </a:lnSpc>
            </a:pPr>
            <a:r>
              <a:rPr lang="de-DE" altLang="en-US" dirty="0">
                <a:ea typeface="ＭＳ Ｐゴシック" panose="020B0600070205080204" pitchFamily="34" charset="-128"/>
                <a:cs typeface="Lucida Bright" panose="02040602050505020304" pitchFamily="18" charset="0"/>
              </a:rPr>
              <a:t>WLS is a special case of generalized least squares (GLS)</a:t>
            </a:r>
            <a:endParaRPr lang="en-US" dirty="0"/>
          </a:p>
        </p:txBody>
      </p:sp>
      <p:pic>
        <p:nvPicPr>
          <p:cNvPr id="7" name="Picture 6" descr="An expression for weighted least squares. We minimize the sum from i equal to one through n of the squared weighted residuals. The weighted residuals are equal to y sub i over the square root of h sub i minus b sub zero times one over the square root of h sub i minus b sub one times x sub i one over the square root of h sub i through b sub k times x sub i k over the square root of h sub i. This can be restated as minimizing the sum of squared weighted residuals where each squared residual is divided by h sub i.">
            <a:extLst>
              <a:ext uri="{FF2B5EF4-FFF2-40B4-BE49-F238E27FC236}">
                <a16:creationId xmlns:a16="http://schemas.microsoft.com/office/drawing/2014/main" id="{F10C759D-D7F2-41D7-AF10-E07D0C0BB6CA}"/>
              </a:ext>
            </a:extLst>
          </p:cNvPr>
          <p:cNvPicPr>
            <a:picLocks noChangeAspect="1"/>
          </p:cNvPicPr>
          <p:nvPr/>
        </p:nvPicPr>
        <p:blipFill>
          <a:blip r:embed="rId2"/>
          <a:stretch>
            <a:fillRect/>
          </a:stretch>
        </p:blipFill>
        <p:spPr>
          <a:xfrm>
            <a:off x="1322611" y="2123085"/>
            <a:ext cx="9020698" cy="1940915"/>
          </a:xfrm>
          <a:prstGeom prst="rect">
            <a:avLst/>
          </a:prstGeom>
        </p:spPr>
      </p:pic>
      <p:sp>
        <p:nvSpPr>
          <p:cNvPr id="3" name="Content Placeholder 2">
            <a:extLst>
              <a:ext uri="{FF2B5EF4-FFF2-40B4-BE49-F238E27FC236}">
                <a16:creationId xmlns:a16="http://schemas.microsoft.com/office/drawing/2014/main" id="{908F69BC-3ECD-4D64-A439-BCF8B9B2E889}"/>
              </a:ext>
            </a:extLst>
          </p:cNvPr>
          <p:cNvSpPr>
            <a:spLocks noGrp="1"/>
          </p:cNvSpPr>
          <p:nvPr>
            <p:ph sz="half" idx="1"/>
          </p:nvPr>
        </p:nvSpPr>
        <p:spPr>
          <a:xfrm>
            <a:off x="838200" y="1456029"/>
            <a:ext cx="10515600" cy="546942"/>
          </a:xfrm>
        </p:spPr>
        <p:txBody>
          <a:bodyPr/>
          <a:lstStyle/>
          <a:p>
            <a:r>
              <a:rPr lang="de-DE" altLang="en-US" b="1" dirty="0">
                <a:ea typeface="ＭＳ Ｐゴシック" panose="020B0600070205080204" pitchFamily="34" charset="-128"/>
                <a:cs typeface="Lucida Bright" panose="02040602050505020304" pitchFamily="18" charset="0"/>
              </a:rPr>
              <a:t>OLS in the transformed model is weighted least squares (WLS)</a:t>
            </a:r>
          </a:p>
          <a:p>
            <a:pPr marL="0" indent="0">
              <a:buNone/>
            </a:pPr>
            <a:endParaRPr lang="en-US" dirty="0"/>
          </a:p>
        </p:txBody>
      </p:sp>
      <p:sp>
        <p:nvSpPr>
          <p:cNvPr id="2" name="Title 1">
            <a:extLst>
              <a:ext uri="{FF2B5EF4-FFF2-40B4-BE49-F238E27FC236}">
                <a16:creationId xmlns:a16="http://schemas.microsoft.com/office/drawing/2014/main" id="{542339CC-C75C-4967-B415-5DA13D3A13A4}"/>
              </a:ext>
            </a:extLst>
          </p:cNvPr>
          <p:cNvSpPr>
            <a:spLocks noGrp="1"/>
          </p:cNvSpPr>
          <p:nvPr>
            <p:ph type="title"/>
          </p:nvPr>
        </p:nvSpPr>
        <p:spPr/>
        <p:txBody>
          <a:bodyPr/>
          <a:lstStyle/>
          <a:p>
            <a:r>
              <a:rPr lang="de-DE" altLang="en-US" dirty="0"/>
              <a:t>Heteroskedasticity </a:t>
            </a:r>
            <a:r>
              <a:rPr lang="de-DE" altLang="en-US" sz="1600" dirty="0"/>
              <a:t>(11 of 18)</a:t>
            </a:r>
            <a:endParaRPr lang="en-US" dirty="0"/>
          </a:p>
        </p:txBody>
      </p:sp>
    </p:spTree>
    <p:extLst>
      <p:ext uri="{BB962C8B-B14F-4D97-AF65-F5344CB8AC3E}">
        <p14:creationId xmlns:p14="http://schemas.microsoft.com/office/powerpoint/2010/main" val="3141314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421984D-11D8-4D72-99D8-18AF464DCC8F}"/>
              </a:ext>
            </a:extLst>
          </p:cNvPr>
          <p:cNvSpPr>
            <a:spLocks noGrp="1"/>
          </p:cNvSpPr>
          <p:nvPr>
            <p:ph type="sldNum" sz="quarter" idx="12"/>
          </p:nvPr>
        </p:nvSpPr>
        <p:spPr/>
        <p:txBody>
          <a:bodyPr/>
          <a:lstStyle/>
          <a:p>
            <a:fld id="{949EBC64-41CB-41B8-B6DF-9B1367312BD4}" type="slidenum">
              <a:rPr lang="en-US" smtClean="0"/>
              <a:t>13</a:t>
            </a:fld>
            <a:endParaRPr lang="en-US" dirty="0"/>
          </a:p>
        </p:txBody>
      </p:sp>
      <p:graphicFrame>
        <p:nvGraphicFramePr>
          <p:cNvPr id="7" name="Content Placeholder 6">
            <a:extLst>
              <a:ext uri="{FF2B5EF4-FFF2-40B4-BE49-F238E27FC236}">
                <a16:creationId xmlns:a16="http://schemas.microsoft.com/office/drawing/2014/main" id="{287D2046-F9B1-49E6-929D-E50487EFD802}"/>
              </a:ext>
            </a:extLst>
          </p:cNvPr>
          <p:cNvGraphicFramePr>
            <a:graphicFrameLocks noGrp="1"/>
          </p:cNvGraphicFramePr>
          <p:nvPr>
            <p:ph sz="half" idx="2"/>
            <p:extLst>
              <p:ext uri="{D42A27DB-BD31-4B8C-83A1-F6EECF244321}">
                <p14:modId xmlns:p14="http://schemas.microsoft.com/office/powerpoint/2010/main" val="3270144676"/>
              </p:ext>
            </p:extLst>
          </p:nvPr>
        </p:nvGraphicFramePr>
        <p:xfrm>
          <a:off x="838200" y="1979611"/>
          <a:ext cx="10515600" cy="3850640"/>
        </p:xfrm>
        <a:graphic>
          <a:graphicData uri="http://schemas.openxmlformats.org/drawingml/2006/table">
            <a:tbl>
              <a:tblPr firstRow="1" bandRow="1">
                <a:tableStyleId>{5940675A-B579-460E-94D1-54222C63F5DA}</a:tableStyleId>
              </a:tblPr>
              <a:tblGrid>
                <a:gridCol w="2103120">
                  <a:extLst>
                    <a:ext uri="{9D8B030D-6E8A-4147-A177-3AD203B41FA5}">
                      <a16:colId xmlns:a16="http://schemas.microsoft.com/office/drawing/2014/main" val="234315087"/>
                    </a:ext>
                  </a:extLst>
                </a:gridCol>
                <a:gridCol w="2103120">
                  <a:extLst>
                    <a:ext uri="{9D8B030D-6E8A-4147-A177-3AD203B41FA5}">
                      <a16:colId xmlns:a16="http://schemas.microsoft.com/office/drawing/2014/main" val="2007716043"/>
                    </a:ext>
                  </a:extLst>
                </a:gridCol>
                <a:gridCol w="2103120">
                  <a:extLst>
                    <a:ext uri="{9D8B030D-6E8A-4147-A177-3AD203B41FA5}">
                      <a16:colId xmlns:a16="http://schemas.microsoft.com/office/drawing/2014/main" val="1707002710"/>
                    </a:ext>
                  </a:extLst>
                </a:gridCol>
                <a:gridCol w="2103120">
                  <a:extLst>
                    <a:ext uri="{9D8B030D-6E8A-4147-A177-3AD203B41FA5}">
                      <a16:colId xmlns:a16="http://schemas.microsoft.com/office/drawing/2014/main" val="3484122947"/>
                    </a:ext>
                  </a:extLst>
                </a:gridCol>
                <a:gridCol w="2103120">
                  <a:extLst>
                    <a:ext uri="{9D8B030D-6E8A-4147-A177-3AD203B41FA5}">
                      <a16:colId xmlns:a16="http://schemas.microsoft.com/office/drawing/2014/main" val="1329984528"/>
                    </a:ext>
                  </a:extLst>
                </a:gridCol>
              </a:tblGrid>
              <a:tr h="370840">
                <a:tc>
                  <a:txBody>
                    <a:bodyPr/>
                    <a:lstStyle/>
                    <a:p>
                      <a:r>
                        <a:rPr lang="en-US" sz="1400" dirty="0"/>
                        <a:t>Independent Variables</a:t>
                      </a:r>
                    </a:p>
                  </a:txBody>
                  <a:tcPr/>
                </a:tc>
                <a:tc>
                  <a:txBody>
                    <a:bodyPr/>
                    <a:lstStyle/>
                    <a:p>
                      <a:r>
                        <a:rPr lang="en-US" sz="1400" dirty="0"/>
                        <a:t>(1)</a:t>
                      </a:r>
                    </a:p>
                    <a:p>
                      <a:r>
                        <a:rPr lang="en-US" sz="1400" dirty="0"/>
                        <a:t>OLS</a:t>
                      </a:r>
                    </a:p>
                  </a:txBody>
                  <a:tcPr/>
                </a:tc>
                <a:tc>
                  <a:txBody>
                    <a:bodyPr/>
                    <a:lstStyle/>
                    <a:p>
                      <a:r>
                        <a:rPr lang="en-US" sz="1400" dirty="0"/>
                        <a:t>(2)</a:t>
                      </a:r>
                    </a:p>
                    <a:p>
                      <a:r>
                        <a:rPr lang="en-US" sz="1400" dirty="0"/>
                        <a:t>WLS</a:t>
                      </a:r>
                    </a:p>
                  </a:txBody>
                  <a:tcPr/>
                </a:tc>
                <a:tc>
                  <a:txBody>
                    <a:bodyPr/>
                    <a:lstStyle/>
                    <a:p>
                      <a:r>
                        <a:rPr lang="en-US" sz="1400" dirty="0"/>
                        <a:t>(3)</a:t>
                      </a:r>
                    </a:p>
                    <a:p>
                      <a:r>
                        <a:rPr lang="en-US" sz="1400" dirty="0"/>
                        <a:t>OLS</a:t>
                      </a:r>
                    </a:p>
                  </a:txBody>
                  <a:tcPr/>
                </a:tc>
                <a:tc>
                  <a:txBody>
                    <a:bodyPr/>
                    <a:lstStyle/>
                    <a:p>
                      <a:r>
                        <a:rPr lang="en-US" sz="1400" dirty="0"/>
                        <a:t>(4)</a:t>
                      </a:r>
                    </a:p>
                    <a:p>
                      <a:r>
                        <a:rPr lang="en-US" sz="1400" dirty="0"/>
                        <a:t>WLS</a:t>
                      </a:r>
                    </a:p>
                  </a:txBody>
                  <a:tcPr/>
                </a:tc>
                <a:extLst>
                  <a:ext uri="{0D108BD9-81ED-4DB2-BD59-A6C34878D82A}">
                    <a16:rowId xmlns:a16="http://schemas.microsoft.com/office/drawing/2014/main" val="1774792215"/>
                  </a:ext>
                </a:extLst>
              </a:tr>
              <a:tr h="370840">
                <a:tc>
                  <a:txBody>
                    <a:bodyPr/>
                    <a:lstStyle/>
                    <a:p>
                      <a:r>
                        <a:rPr lang="en-US" sz="1400" dirty="0" err="1"/>
                        <a:t>inc</a:t>
                      </a:r>
                      <a:endParaRPr lang="en-US" sz="1400" dirty="0"/>
                    </a:p>
                  </a:txBody>
                  <a:tcPr/>
                </a:tc>
                <a:tc>
                  <a:txBody>
                    <a:bodyPr/>
                    <a:lstStyle/>
                    <a:p>
                      <a:r>
                        <a:rPr lang="en-US" sz="1400" dirty="0"/>
                        <a:t>.821</a:t>
                      </a:r>
                    </a:p>
                    <a:p>
                      <a:r>
                        <a:rPr lang="en-US" sz="1400" dirty="0"/>
                        <a:t>(.104)</a:t>
                      </a:r>
                    </a:p>
                  </a:txBody>
                  <a:tcPr/>
                </a:tc>
                <a:tc>
                  <a:txBody>
                    <a:bodyPr/>
                    <a:lstStyle/>
                    <a:p>
                      <a:r>
                        <a:rPr lang="en-US" sz="1400" dirty="0"/>
                        <a:t>.787</a:t>
                      </a:r>
                    </a:p>
                    <a:p>
                      <a:r>
                        <a:rPr lang="en-US" sz="1400" dirty="0"/>
                        <a:t>(.063)</a:t>
                      </a:r>
                    </a:p>
                  </a:txBody>
                  <a:tcPr/>
                </a:tc>
                <a:tc>
                  <a:txBody>
                    <a:bodyPr/>
                    <a:lstStyle/>
                    <a:p>
                      <a:r>
                        <a:rPr lang="en-US" sz="1400" dirty="0"/>
                        <a:t>.771</a:t>
                      </a:r>
                    </a:p>
                    <a:p>
                      <a:r>
                        <a:rPr lang="en-US" sz="1400" dirty="0"/>
                        <a:t>(.100)</a:t>
                      </a:r>
                    </a:p>
                  </a:txBody>
                  <a:tcPr/>
                </a:tc>
                <a:tc>
                  <a:txBody>
                    <a:bodyPr/>
                    <a:lstStyle/>
                    <a:p>
                      <a:r>
                        <a:rPr lang="en-US" sz="1400" dirty="0"/>
                        <a:t>.740</a:t>
                      </a:r>
                    </a:p>
                    <a:p>
                      <a:r>
                        <a:rPr lang="en-US" sz="1400" dirty="0"/>
                        <a:t>(.064)</a:t>
                      </a:r>
                    </a:p>
                  </a:txBody>
                  <a:tcPr/>
                </a:tc>
                <a:extLst>
                  <a:ext uri="{0D108BD9-81ED-4DB2-BD59-A6C34878D82A}">
                    <a16:rowId xmlns:a16="http://schemas.microsoft.com/office/drawing/2014/main" val="1727846378"/>
                  </a:ext>
                </a:extLst>
              </a:tr>
              <a:tr h="370840">
                <a:tc>
                  <a:txBody>
                    <a:bodyPr/>
                    <a:lstStyle/>
                    <a:p>
                      <a:r>
                        <a:rPr lang="en-US" sz="1400" dirty="0"/>
                        <a:t>(age – 25)</a:t>
                      </a:r>
                      <a:r>
                        <a:rPr lang="en-US" sz="1400" baseline="30000" dirty="0"/>
                        <a:t>2</a:t>
                      </a:r>
                      <a:endParaRPr lang="en-US" sz="1400" dirty="0"/>
                    </a:p>
                  </a:txBody>
                  <a:tcPr/>
                </a:tc>
                <a:tc>
                  <a:txBody>
                    <a:bodyPr/>
                    <a:lstStyle/>
                    <a:p>
                      <a:r>
                        <a:rPr lang="en-US" sz="1400" dirty="0"/>
                        <a:t>-</a:t>
                      </a:r>
                    </a:p>
                  </a:txBody>
                  <a:tcPr/>
                </a:tc>
                <a:tc>
                  <a:txBody>
                    <a:bodyPr/>
                    <a:lstStyle/>
                    <a:p>
                      <a:r>
                        <a:rPr lang="en-US" sz="1400" dirty="0"/>
                        <a:t>-</a:t>
                      </a:r>
                    </a:p>
                  </a:txBody>
                  <a:tcPr/>
                </a:tc>
                <a:tc>
                  <a:txBody>
                    <a:bodyPr/>
                    <a:lstStyle/>
                    <a:p>
                      <a:r>
                        <a:rPr lang="en-US" sz="1400" dirty="0"/>
                        <a:t>.0251</a:t>
                      </a:r>
                    </a:p>
                    <a:p>
                      <a:r>
                        <a:rPr lang="en-US" sz="1400" dirty="0"/>
                        <a:t>(.0043)</a:t>
                      </a:r>
                    </a:p>
                  </a:txBody>
                  <a:tcPr/>
                </a:tc>
                <a:tc>
                  <a:txBody>
                    <a:bodyPr/>
                    <a:lstStyle/>
                    <a:p>
                      <a:r>
                        <a:rPr lang="en-US" sz="1400" dirty="0"/>
                        <a:t>.0175</a:t>
                      </a:r>
                    </a:p>
                    <a:p>
                      <a:r>
                        <a:rPr lang="en-US" sz="1400" dirty="0"/>
                        <a:t>(.0019)</a:t>
                      </a:r>
                    </a:p>
                  </a:txBody>
                  <a:tcPr/>
                </a:tc>
                <a:extLst>
                  <a:ext uri="{0D108BD9-81ED-4DB2-BD59-A6C34878D82A}">
                    <a16:rowId xmlns:a16="http://schemas.microsoft.com/office/drawing/2014/main" val="3640685194"/>
                  </a:ext>
                </a:extLst>
              </a:tr>
              <a:tr h="370840">
                <a:tc>
                  <a:txBody>
                    <a:bodyPr/>
                    <a:lstStyle/>
                    <a:p>
                      <a:r>
                        <a:rPr lang="en-US" sz="1400" dirty="0"/>
                        <a:t>male</a:t>
                      </a:r>
                    </a:p>
                  </a:txBody>
                  <a:tcPr/>
                </a:tc>
                <a:tc>
                  <a:txBody>
                    <a:bodyPr/>
                    <a:lstStyle/>
                    <a:p>
                      <a:r>
                        <a:rPr lang="en-US" sz="1400" dirty="0"/>
                        <a:t>-</a:t>
                      </a:r>
                    </a:p>
                  </a:txBody>
                  <a:tcPr/>
                </a:tc>
                <a:tc>
                  <a:txBody>
                    <a:bodyPr/>
                    <a:lstStyle/>
                    <a:p>
                      <a:r>
                        <a:rPr lang="en-US" sz="1400" dirty="0"/>
                        <a:t>-</a:t>
                      </a:r>
                    </a:p>
                  </a:txBody>
                  <a:tcPr/>
                </a:tc>
                <a:tc>
                  <a:txBody>
                    <a:bodyPr/>
                    <a:lstStyle/>
                    <a:p>
                      <a:r>
                        <a:rPr lang="en-US" sz="1400" dirty="0"/>
                        <a:t>2.48</a:t>
                      </a:r>
                    </a:p>
                    <a:p>
                      <a:r>
                        <a:rPr lang="en-US" sz="1400" dirty="0"/>
                        <a:t>(2.06)</a:t>
                      </a:r>
                    </a:p>
                  </a:txBody>
                  <a:tcPr/>
                </a:tc>
                <a:tc>
                  <a:txBody>
                    <a:bodyPr/>
                    <a:lstStyle/>
                    <a:p>
                      <a:r>
                        <a:rPr lang="en-US" sz="1400" dirty="0"/>
                        <a:t>1.84</a:t>
                      </a:r>
                    </a:p>
                    <a:p>
                      <a:r>
                        <a:rPr lang="en-US" sz="1400" dirty="0"/>
                        <a:t>(1.56)</a:t>
                      </a:r>
                    </a:p>
                  </a:txBody>
                  <a:tcPr/>
                </a:tc>
                <a:extLst>
                  <a:ext uri="{0D108BD9-81ED-4DB2-BD59-A6C34878D82A}">
                    <a16:rowId xmlns:a16="http://schemas.microsoft.com/office/drawing/2014/main" val="2050717825"/>
                  </a:ext>
                </a:extLst>
              </a:tr>
              <a:tr h="370840">
                <a:tc>
                  <a:txBody>
                    <a:bodyPr/>
                    <a:lstStyle/>
                    <a:p>
                      <a:r>
                        <a:rPr lang="en-US" sz="1400" dirty="0"/>
                        <a:t>e401k</a:t>
                      </a:r>
                    </a:p>
                  </a:txBody>
                  <a:tcPr/>
                </a:tc>
                <a:tc>
                  <a:txBody>
                    <a:bodyPr/>
                    <a:lstStyle/>
                    <a:p>
                      <a:r>
                        <a:rPr lang="en-US" sz="1400" dirty="0"/>
                        <a:t>-</a:t>
                      </a:r>
                    </a:p>
                  </a:txBody>
                  <a:tcPr/>
                </a:tc>
                <a:tc>
                  <a:txBody>
                    <a:bodyPr/>
                    <a:lstStyle/>
                    <a:p>
                      <a:r>
                        <a:rPr lang="en-US" sz="1400" dirty="0"/>
                        <a:t>-</a:t>
                      </a:r>
                    </a:p>
                  </a:txBody>
                  <a:tcPr/>
                </a:tc>
                <a:tc>
                  <a:txBody>
                    <a:bodyPr/>
                    <a:lstStyle/>
                    <a:p>
                      <a:r>
                        <a:rPr lang="en-US" sz="1400" dirty="0"/>
                        <a:t>6.89</a:t>
                      </a:r>
                    </a:p>
                    <a:p>
                      <a:r>
                        <a:rPr lang="en-US" sz="1400" dirty="0"/>
                        <a:t>(2.29)</a:t>
                      </a:r>
                    </a:p>
                  </a:txBody>
                  <a:tcPr/>
                </a:tc>
                <a:tc>
                  <a:txBody>
                    <a:bodyPr/>
                    <a:lstStyle/>
                    <a:p>
                      <a:r>
                        <a:rPr lang="en-US" sz="1400" dirty="0"/>
                        <a:t>5.19</a:t>
                      </a:r>
                    </a:p>
                    <a:p>
                      <a:r>
                        <a:rPr lang="en-US" sz="1400" dirty="0"/>
                        <a:t>(1.70)</a:t>
                      </a:r>
                    </a:p>
                  </a:txBody>
                  <a:tcPr/>
                </a:tc>
                <a:extLst>
                  <a:ext uri="{0D108BD9-81ED-4DB2-BD59-A6C34878D82A}">
                    <a16:rowId xmlns:a16="http://schemas.microsoft.com/office/drawing/2014/main" val="2984252157"/>
                  </a:ext>
                </a:extLst>
              </a:tr>
              <a:tr h="370840">
                <a:tc>
                  <a:txBody>
                    <a:bodyPr/>
                    <a:lstStyle/>
                    <a:p>
                      <a:r>
                        <a:rPr lang="en-US" sz="1400" dirty="0"/>
                        <a:t>intercept</a:t>
                      </a:r>
                    </a:p>
                  </a:txBody>
                  <a:tcPr/>
                </a:tc>
                <a:tc>
                  <a:txBody>
                    <a:bodyPr/>
                    <a:lstStyle/>
                    <a:p>
                      <a:r>
                        <a:rPr lang="en-US" sz="1400" dirty="0"/>
                        <a:t>-10.57</a:t>
                      </a:r>
                    </a:p>
                    <a:p>
                      <a:r>
                        <a:rPr lang="en-US" sz="1400" dirty="0"/>
                        <a:t>(2.53)</a:t>
                      </a:r>
                    </a:p>
                  </a:txBody>
                  <a:tcPr/>
                </a:tc>
                <a:tc>
                  <a:txBody>
                    <a:bodyPr/>
                    <a:lstStyle/>
                    <a:p>
                      <a:r>
                        <a:rPr lang="en-US" sz="1400" dirty="0"/>
                        <a:t>-9.58</a:t>
                      </a:r>
                    </a:p>
                    <a:p>
                      <a:r>
                        <a:rPr lang="en-US" sz="1400" dirty="0"/>
                        <a:t>(1.65)</a:t>
                      </a:r>
                    </a:p>
                  </a:txBody>
                  <a:tcPr/>
                </a:tc>
                <a:tc>
                  <a:txBody>
                    <a:bodyPr/>
                    <a:lstStyle/>
                    <a:p>
                      <a:r>
                        <a:rPr lang="en-US" sz="1400" dirty="0"/>
                        <a:t>-20.98</a:t>
                      </a:r>
                    </a:p>
                    <a:p>
                      <a:r>
                        <a:rPr lang="en-US" sz="1400" dirty="0"/>
                        <a:t>(3.50)</a:t>
                      </a:r>
                    </a:p>
                  </a:txBody>
                  <a:tcPr/>
                </a:tc>
                <a:tc>
                  <a:txBody>
                    <a:bodyPr/>
                    <a:lstStyle/>
                    <a:p>
                      <a:r>
                        <a:rPr lang="en-US" sz="1400" dirty="0"/>
                        <a:t>-16.70</a:t>
                      </a:r>
                    </a:p>
                    <a:p>
                      <a:r>
                        <a:rPr lang="en-US" sz="1400" dirty="0"/>
                        <a:t>(1.96)</a:t>
                      </a:r>
                    </a:p>
                  </a:txBody>
                  <a:tcPr/>
                </a:tc>
                <a:extLst>
                  <a:ext uri="{0D108BD9-81ED-4DB2-BD59-A6C34878D82A}">
                    <a16:rowId xmlns:a16="http://schemas.microsoft.com/office/drawing/2014/main" val="3426113072"/>
                  </a:ext>
                </a:extLst>
              </a:tr>
              <a:tr h="370840">
                <a:tc>
                  <a:txBody>
                    <a:bodyPr/>
                    <a:lstStyle/>
                    <a:p>
                      <a:r>
                        <a:rPr lang="en-US" sz="1400" dirty="0"/>
                        <a:t>Observations</a:t>
                      </a:r>
                    </a:p>
                  </a:txBody>
                  <a:tcPr/>
                </a:tc>
                <a:tc>
                  <a:txBody>
                    <a:bodyPr/>
                    <a:lstStyle/>
                    <a:p>
                      <a:r>
                        <a:rPr lang="en-US" sz="1400" dirty="0"/>
                        <a:t>2,017</a:t>
                      </a:r>
                    </a:p>
                  </a:txBody>
                  <a:tcPr/>
                </a:tc>
                <a:tc>
                  <a:txBody>
                    <a:bodyPr/>
                    <a:lstStyle/>
                    <a:p>
                      <a:r>
                        <a:rPr lang="en-US" sz="1400" dirty="0"/>
                        <a:t>2,017</a:t>
                      </a:r>
                    </a:p>
                  </a:txBody>
                  <a:tcPr/>
                </a:tc>
                <a:tc>
                  <a:txBody>
                    <a:bodyPr/>
                    <a:lstStyle/>
                    <a:p>
                      <a:r>
                        <a:rPr lang="en-US" sz="1400" dirty="0"/>
                        <a:t>2,017</a:t>
                      </a:r>
                    </a:p>
                  </a:txBody>
                  <a:tcPr/>
                </a:tc>
                <a:tc>
                  <a:txBody>
                    <a:bodyPr/>
                    <a:lstStyle/>
                    <a:p>
                      <a:r>
                        <a:rPr lang="en-US" sz="1400" dirty="0"/>
                        <a:t>2,017</a:t>
                      </a:r>
                    </a:p>
                  </a:txBody>
                  <a:tcPr/>
                </a:tc>
                <a:extLst>
                  <a:ext uri="{0D108BD9-81ED-4DB2-BD59-A6C34878D82A}">
                    <a16:rowId xmlns:a16="http://schemas.microsoft.com/office/drawing/2014/main" val="4110414387"/>
                  </a:ext>
                </a:extLst>
              </a:tr>
              <a:tr h="370840">
                <a:tc>
                  <a:txBody>
                    <a:bodyPr/>
                    <a:lstStyle/>
                    <a:p>
                      <a:r>
                        <a:rPr lang="en-US" sz="1400" dirty="0"/>
                        <a:t>R-squared</a:t>
                      </a:r>
                    </a:p>
                  </a:txBody>
                  <a:tcPr/>
                </a:tc>
                <a:tc>
                  <a:txBody>
                    <a:bodyPr/>
                    <a:lstStyle/>
                    <a:p>
                      <a:r>
                        <a:rPr lang="en-US" sz="1400" dirty="0"/>
                        <a:t>.0827</a:t>
                      </a:r>
                    </a:p>
                  </a:txBody>
                  <a:tcPr/>
                </a:tc>
                <a:tc>
                  <a:txBody>
                    <a:bodyPr/>
                    <a:lstStyle/>
                    <a:p>
                      <a:r>
                        <a:rPr lang="en-US" sz="1400" dirty="0"/>
                        <a:t>.0709</a:t>
                      </a:r>
                    </a:p>
                  </a:txBody>
                  <a:tcPr/>
                </a:tc>
                <a:tc>
                  <a:txBody>
                    <a:bodyPr/>
                    <a:lstStyle/>
                    <a:p>
                      <a:r>
                        <a:rPr lang="en-US" sz="1400" dirty="0"/>
                        <a:t>.1279</a:t>
                      </a:r>
                    </a:p>
                  </a:txBody>
                  <a:tcPr/>
                </a:tc>
                <a:tc>
                  <a:txBody>
                    <a:bodyPr/>
                    <a:lstStyle/>
                    <a:p>
                      <a:r>
                        <a:rPr lang="en-US" sz="1400" dirty="0"/>
                        <a:t>.1115</a:t>
                      </a:r>
                    </a:p>
                  </a:txBody>
                  <a:tcPr/>
                </a:tc>
                <a:extLst>
                  <a:ext uri="{0D108BD9-81ED-4DB2-BD59-A6C34878D82A}">
                    <a16:rowId xmlns:a16="http://schemas.microsoft.com/office/drawing/2014/main" val="1628805863"/>
                  </a:ext>
                </a:extLst>
              </a:tr>
            </a:tbl>
          </a:graphicData>
        </a:graphic>
      </p:graphicFrame>
      <p:pic>
        <p:nvPicPr>
          <p:cNvPr id="8" name="Picture 7" descr="A table depicting OLS and WLS estimates for two specifications of a regression for net financial wealth. The first specification regresses net financial wealth on an intercept, income and the squared difference between age and 25. The second specification adds indicators for gender (equal to one if male) and for 401k eligibility. The WLS estimates have considerably smaller standard errors, in line with the expectation that they are more efficient.">
            <a:extLst>
              <a:ext uri="{FF2B5EF4-FFF2-40B4-BE49-F238E27FC236}">
                <a16:creationId xmlns:a16="http://schemas.microsoft.com/office/drawing/2014/main" id="{CEDC0CC5-5975-489F-9297-FCD6EE0A79A1}"/>
              </a:ext>
            </a:extLst>
          </p:cNvPr>
          <p:cNvPicPr>
            <a:picLocks noChangeAspect="1"/>
          </p:cNvPicPr>
          <p:nvPr/>
        </p:nvPicPr>
        <p:blipFill>
          <a:blip r:embed="rId2"/>
          <a:stretch>
            <a:fillRect/>
          </a:stretch>
        </p:blipFill>
        <p:spPr>
          <a:xfrm>
            <a:off x="662271" y="1745929"/>
            <a:ext cx="10867457" cy="4318003"/>
          </a:xfrm>
          <a:prstGeom prst="rect">
            <a:avLst/>
          </a:prstGeom>
          <a:solidFill>
            <a:schemeClr val="bg1"/>
          </a:solidFill>
        </p:spPr>
      </p:pic>
      <p:sp>
        <p:nvSpPr>
          <p:cNvPr id="3" name="Content Placeholder 2">
            <a:extLst>
              <a:ext uri="{FF2B5EF4-FFF2-40B4-BE49-F238E27FC236}">
                <a16:creationId xmlns:a16="http://schemas.microsoft.com/office/drawing/2014/main" id="{4C187AC4-AC82-49CA-8A97-AFA93C16EA03}"/>
              </a:ext>
            </a:extLst>
          </p:cNvPr>
          <p:cNvSpPr>
            <a:spLocks noGrp="1"/>
          </p:cNvSpPr>
          <p:nvPr>
            <p:ph sz="half" idx="1"/>
          </p:nvPr>
        </p:nvSpPr>
        <p:spPr>
          <a:xfrm>
            <a:off x="838200" y="1325403"/>
            <a:ext cx="10515600" cy="575971"/>
          </a:xfrm>
        </p:spPr>
        <p:txBody>
          <a:bodyPr/>
          <a:lstStyle/>
          <a:p>
            <a:r>
              <a:rPr lang="de-DE" altLang="en-US" b="1" dirty="0">
                <a:ea typeface="ＭＳ Ｐゴシック" panose="020B0600070205080204" pitchFamily="34" charset="-128"/>
                <a:cs typeface="Lucida Bright" panose="02040602050505020304" pitchFamily="18" charset="0"/>
              </a:rPr>
              <a:t>Example: Financial wealth equation</a:t>
            </a:r>
            <a:endParaRPr lang="en-US" b="1" dirty="0"/>
          </a:p>
        </p:txBody>
      </p:sp>
      <p:sp>
        <p:nvSpPr>
          <p:cNvPr id="2" name="Title 1">
            <a:extLst>
              <a:ext uri="{FF2B5EF4-FFF2-40B4-BE49-F238E27FC236}">
                <a16:creationId xmlns:a16="http://schemas.microsoft.com/office/drawing/2014/main" id="{01D305D7-C121-4706-9891-8AB9CD66C503}"/>
              </a:ext>
            </a:extLst>
          </p:cNvPr>
          <p:cNvSpPr>
            <a:spLocks noGrp="1"/>
          </p:cNvSpPr>
          <p:nvPr>
            <p:ph type="title"/>
          </p:nvPr>
        </p:nvSpPr>
        <p:spPr/>
        <p:txBody>
          <a:bodyPr/>
          <a:lstStyle/>
          <a:p>
            <a:r>
              <a:rPr lang="de-DE" altLang="en-US" dirty="0"/>
              <a:t>Heteroskedasticity </a:t>
            </a:r>
            <a:r>
              <a:rPr lang="de-DE" altLang="en-US" sz="1600" dirty="0"/>
              <a:t>(12 of 18)</a:t>
            </a:r>
            <a:endParaRPr lang="en-US" dirty="0"/>
          </a:p>
        </p:txBody>
      </p:sp>
    </p:spTree>
    <p:extLst>
      <p:ext uri="{BB962C8B-B14F-4D97-AF65-F5344CB8AC3E}">
        <p14:creationId xmlns:p14="http://schemas.microsoft.com/office/powerpoint/2010/main" val="1222301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7C8C2BB-DD57-4E26-873F-F3957422FE1A}"/>
              </a:ext>
            </a:extLst>
          </p:cNvPr>
          <p:cNvSpPr>
            <a:spLocks noGrp="1"/>
          </p:cNvSpPr>
          <p:nvPr>
            <p:ph type="sldNum" sz="quarter" idx="12"/>
          </p:nvPr>
        </p:nvSpPr>
        <p:spPr/>
        <p:txBody>
          <a:bodyPr/>
          <a:lstStyle/>
          <a:p>
            <a:fld id="{949EBC64-41CB-41B8-B6DF-9B1367312BD4}" type="slidenum">
              <a:rPr lang="en-US" smtClean="0"/>
              <a:t>14</a:t>
            </a:fld>
            <a:endParaRPr lang="en-US" dirty="0"/>
          </a:p>
        </p:txBody>
      </p:sp>
      <p:sp>
        <p:nvSpPr>
          <p:cNvPr id="4" name="Content Placeholder 3">
            <a:extLst>
              <a:ext uri="{FF2B5EF4-FFF2-40B4-BE49-F238E27FC236}">
                <a16:creationId xmlns:a16="http://schemas.microsoft.com/office/drawing/2014/main" id="{E9D1A379-FD31-48F9-8CC2-0E9337AF6161}"/>
              </a:ext>
            </a:extLst>
          </p:cNvPr>
          <p:cNvSpPr>
            <a:spLocks noGrp="1"/>
          </p:cNvSpPr>
          <p:nvPr>
            <p:ph sz="half" idx="2"/>
          </p:nvPr>
        </p:nvSpPr>
        <p:spPr>
          <a:xfrm>
            <a:off x="838200" y="5069293"/>
            <a:ext cx="10515600" cy="1026705"/>
          </a:xfrm>
        </p:spPr>
        <p:txBody>
          <a:bodyPr/>
          <a:lstStyle/>
          <a:p>
            <a:r>
              <a:rPr lang="de-DE" sz="2000" dirty="0"/>
              <a:t>If errors are homoskedastic at the individual-level, WLS with weights equal to firm size m</a:t>
            </a:r>
            <a:r>
              <a:rPr lang="de-DE" sz="2000" baseline="-25000" dirty="0"/>
              <a:t>i</a:t>
            </a:r>
            <a:r>
              <a:rPr lang="de-DE" sz="2000" dirty="0"/>
              <a:t> should be used. If the assumption of homoskedasticity at the individual-level is not exactly right, one can calculate robust standard errors after WLS (i.e. for the transformed model).</a:t>
            </a:r>
          </a:p>
        </p:txBody>
      </p:sp>
      <p:pic>
        <p:nvPicPr>
          <p:cNvPr id="8" name="Picture 7" descr="An equation in which the average contribution to a pension plan in firm i is equal to beta sub zero plus beta sub one times the average earnings in firm i plus beta sub two times the average age in firm i plus beta sub three times the percentage firm sub i contributes to the plan plus a heteroskedastic error term u bar sub i. The variance of this error term is var of u bar sub i equal to the var of 1 over m sub i times the sum from i equal to 1 through n of u sub i, which is equal to sigma squared over m sub i. This assumes that the errors are homoskedastic at the individual level.">
            <a:extLst>
              <a:ext uri="{FF2B5EF4-FFF2-40B4-BE49-F238E27FC236}">
                <a16:creationId xmlns:a16="http://schemas.microsoft.com/office/drawing/2014/main" id="{1449B0FE-8B6C-4017-A44C-F220AB82FF51}"/>
              </a:ext>
            </a:extLst>
          </p:cNvPr>
          <p:cNvPicPr>
            <a:picLocks noChangeAspect="1"/>
          </p:cNvPicPr>
          <p:nvPr/>
        </p:nvPicPr>
        <p:blipFill>
          <a:blip r:embed="rId2"/>
          <a:stretch>
            <a:fillRect/>
          </a:stretch>
        </p:blipFill>
        <p:spPr>
          <a:xfrm>
            <a:off x="1742824" y="2747652"/>
            <a:ext cx="8249979" cy="2187204"/>
          </a:xfrm>
          <a:prstGeom prst="rect">
            <a:avLst/>
          </a:prstGeom>
        </p:spPr>
      </p:pic>
      <p:sp>
        <p:nvSpPr>
          <p:cNvPr id="3" name="Content Placeholder 2">
            <a:extLst>
              <a:ext uri="{FF2B5EF4-FFF2-40B4-BE49-F238E27FC236}">
                <a16:creationId xmlns:a16="http://schemas.microsoft.com/office/drawing/2014/main" id="{E138B405-F412-4687-95B9-CB0FFDADA1CA}"/>
              </a:ext>
            </a:extLst>
          </p:cNvPr>
          <p:cNvSpPr>
            <a:spLocks noGrp="1"/>
          </p:cNvSpPr>
          <p:nvPr>
            <p:ph sz="half" idx="1"/>
          </p:nvPr>
        </p:nvSpPr>
        <p:spPr/>
        <p:txBody>
          <a:bodyPr/>
          <a:lstStyle/>
          <a:p>
            <a:pPr>
              <a:lnSpc>
                <a:spcPts val="2900"/>
              </a:lnSpc>
            </a:pPr>
            <a:r>
              <a:rPr lang="de-DE" altLang="en-US" dirty="0">
                <a:ea typeface="ＭＳ Ｐゴシック" panose="020B0600070205080204" pitchFamily="34" charset="-128"/>
                <a:cs typeface="Lucida Bright" panose="02040602050505020304" pitchFamily="18" charset="0"/>
              </a:rPr>
              <a:t>Important special case of heteroskedasticity</a:t>
            </a:r>
          </a:p>
          <a:p>
            <a:pPr lvl="1">
              <a:lnSpc>
                <a:spcPts val="2900"/>
              </a:lnSpc>
            </a:pPr>
            <a:r>
              <a:rPr lang="de-DE" altLang="en-US" dirty="0">
                <a:ea typeface="Arial" panose="020B0604020202020204" pitchFamily="34" charset="0"/>
                <a:cs typeface="Lucida Bright" panose="02040602050505020304" pitchFamily="18" charset="0"/>
              </a:rPr>
              <a:t>If the observations are reported as averages at the city/county/state/-country/firm level, they should be weighted by the size of the unit</a:t>
            </a:r>
          </a:p>
        </p:txBody>
      </p:sp>
      <p:sp>
        <p:nvSpPr>
          <p:cNvPr id="2" name="Title 1">
            <a:extLst>
              <a:ext uri="{FF2B5EF4-FFF2-40B4-BE49-F238E27FC236}">
                <a16:creationId xmlns:a16="http://schemas.microsoft.com/office/drawing/2014/main" id="{0A5A5D92-D9D5-484E-9FC0-F3E7961219CF}"/>
              </a:ext>
            </a:extLst>
          </p:cNvPr>
          <p:cNvSpPr>
            <a:spLocks noGrp="1"/>
          </p:cNvSpPr>
          <p:nvPr>
            <p:ph type="title"/>
          </p:nvPr>
        </p:nvSpPr>
        <p:spPr/>
        <p:txBody>
          <a:bodyPr/>
          <a:lstStyle/>
          <a:p>
            <a:r>
              <a:rPr lang="de-DE" altLang="en-US" dirty="0"/>
              <a:t>Heteroskedasticity </a:t>
            </a:r>
            <a:r>
              <a:rPr lang="de-DE" altLang="en-US" sz="1600" dirty="0"/>
              <a:t>(13 of 18)</a:t>
            </a:r>
            <a:endParaRPr lang="en-US" dirty="0"/>
          </a:p>
        </p:txBody>
      </p:sp>
    </p:spTree>
    <p:extLst>
      <p:ext uri="{BB962C8B-B14F-4D97-AF65-F5344CB8AC3E}">
        <p14:creationId xmlns:p14="http://schemas.microsoft.com/office/powerpoint/2010/main" val="2324190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D284EB-8339-404B-9695-75C6E85BAC5D}"/>
              </a:ext>
            </a:extLst>
          </p:cNvPr>
          <p:cNvSpPr>
            <a:spLocks noGrp="1"/>
          </p:cNvSpPr>
          <p:nvPr>
            <p:ph type="sldNum" sz="quarter" idx="12"/>
          </p:nvPr>
        </p:nvSpPr>
        <p:spPr/>
        <p:txBody>
          <a:bodyPr/>
          <a:lstStyle/>
          <a:p>
            <a:fld id="{949EBC64-41CB-41B8-B6DF-9B1367312BD4}" type="slidenum">
              <a:rPr lang="en-US" smtClean="0"/>
              <a:t>15</a:t>
            </a:fld>
            <a:endParaRPr lang="en-US" dirty="0"/>
          </a:p>
        </p:txBody>
      </p:sp>
      <p:pic>
        <p:nvPicPr>
          <p:cNvPr id="9" name="Picture 8" descr="An equation in which the log squared residual equals alpha hat sub zero plus delta hat sub one times x sub one through delta hat sub k times x sub k plus an error term. This yields h hat sub i equal to the exponential of alpha hat sub zero plus delta hat sub one times x sub one through delta hat sub k times x sub k. To implement feasible GLS, you use the inverse values of this estimated heteroskedasticity function as weights in WLS.">
            <a:extLst>
              <a:ext uri="{FF2B5EF4-FFF2-40B4-BE49-F238E27FC236}">
                <a16:creationId xmlns:a16="http://schemas.microsoft.com/office/drawing/2014/main" id="{97241696-56A6-4543-8465-0D600B561E8A}"/>
              </a:ext>
            </a:extLst>
          </p:cNvPr>
          <p:cNvPicPr>
            <a:picLocks noChangeAspect="1"/>
          </p:cNvPicPr>
          <p:nvPr/>
        </p:nvPicPr>
        <p:blipFill>
          <a:blip r:embed="rId2"/>
          <a:stretch>
            <a:fillRect/>
          </a:stretch>
        </p:blipFill>
        <p:spPr>
          <a:xfrm>
            <a:off x="1018818" y="4564836"/>
            <a:ext cx="7535309" cy="1182727"/>
          </a:xfrm>
          <a:prstGeom prst="rect">
            <a:avLst/>
          </a:prstGeom>
        </p:spPr>
      </p:pic>
      <p:pic>
        <p:nvPicPr>
          <p:cNvPr id="8" name="Picture 7" descr="An equation in which u squared equals sigma squared times the exponential of delta sub zero plus delta sub one times x sub one through delta sub k times x sub k times v. The term v is a multiplicative error that is independent of the explanatory variables. This equation can be restated as log u squared equal to alpha sub zero plus delta sub one times x sub one through delta sub k times x sub k plus e.">
            <a:extLst>
              <a:ext uri="{FF2B5EF4-FFF2-40B4-BE49-F238E27FC236}">
                <a16:creationId xmlns:a16="http://schemas.microsoft.com/office/drawing/2014/main" id="{55E71202-D132-490C-91B5-4B3B63E823A8}"/>
              </a:ext>
            </a:extLst>
          </p:cNvPr>
          <p:cNvPicPr>
            <a:picLocks noChangeAspect="1"/>
          </p:cNvPicPr>
          <p:nvPr/>
        </p:nvPicPr>
        <p:blipFill>
          <a:blip r:embed="rId3"/>
          <a:stretch>
            <a:fillRect/>
          </a:stretch>
        </p:blipFill>
        <p:spPr>
          <a:xfrm>
            <a:off x="1018818" y="3238188"/>
            <a:ext cx="8132769" cy="877900"/>
          </a:xfrm>
          <a:prstGeom prst="rect">
            <a:avLst/>
          </a:prstGeom>
        </p:spPr>
      </p:pic>
      <p:pic>
        <p:nvPicPr>
          <p:cNvPr id="6" name="Picture 5" descr="An equation in which the variance of u given x equals sigma squared times the exponential of delta sub zero plus delta sub one times x sub one through delta sub k through x sub k. This can be generalized as sigma squared times h of x, where the function h of x is a general form of heteroskedasticity. The exponential function is used to ensure positivity.">
            <a:extLst>
              <a:ext uri="{FF2B5EF4-FFF2-40B4-BE49-F238E27FC236}">
                <a16:creationId xmlns:a16="http://schemas.microsoft.com/office/drawing/2014/main" id="{CECCA752-6EF4-4A64-B815-0D5E437D9467}"/>
              </a:ext>
            </a:extLst>
          </p:cNvPr>
          <p:cNvPicPr>
            <a:picLocks noChangeAspect="1"/>
          </p:cNvPicPr>
          <p:nvPr/>
        </p:nvPicPr>
        <p:blipFill>
          <a:blip r:embed="rId4"/>
          <a:stretch>
            <a:fillRect/>
          </a:stretch>
        </p:blipFill>
        <p:spPr>
          <a:xfrm>
            <a:off x="1018818" y="2061029"/>
            <a:ext cx="8644877" cy="1018120"/>
          </a:xfrm>
          <a:prstGeom prst="rect">
            <a:avLst/>
          </a:prstGeom>
        </p:spPr>
      </p:pic>
      <p:sp>
        <p:nvSpPr>
          <p:cNvPr id="2" name="Content Placeholder 1">
            <a:extLst>
              <a:ext uri="{FF2B5EF4-FFF2-40B4-BE49-F238E27FC236}">
                <a16:creationId xmlns:a16="http://schemas.microsoft.com/office/drawing/2014/main" id="{BEEF9068-7855-4573-93F0-A9F3761927D1}"/>
              </a:ext>
            </a:extLst>
          </p:cNvPr>
          <p:cNvSpPr>
            <a:spLocks noGrp="1"/>
          </p:cNvSpPr>
          <p:nvPr>
            <p:ph idx="1"/>
          </p:nvPr>
        </p:nvSpPr>
        <p:spPr>
          <a:xfrm>
            <a:off x="838200" y="1463040"/>
            <a:ext cx="10515600" cy="597989"/>
          </a:xfrm>
        </p:spPr>
        <p:txBody>
          <a:bodyPr/>
          <a:lstStyle/>
          <a:p>
            <a:r>
              <a:rPr lang="de-DE" altLang="en-US" b="1" dirty="0">
                <a:ea typeface="ＭＳ Ｐゴシック" panose="020B0600070205080204" pitchFamily="34" charset="-128"/>
                <a:cs typeface="Lucida Bright" panose="02040602050505020304" pitchFamily="18" charset="0"/>
              </a:rPr>
              <a:t>Unknown heteroskedasticity function (feasible GLS)</a:t>
            </a:r>
          </a:p>
        </p:txBody>
      </p:sp>
      <p:sp>
        <p:nvSpPr>
          <p:cNvPr id="4" name="Title 3">
            <a:extLst>
              <a:ext uri="{FF2B5EF4-FFF2-40B4-BE49-F238E27FC236}">
                <a16:creationId xmlns:a16="http://schemas.microsoft.com/office/drawing/2014/main" id="{EACA7573-8C04-4D89-8B36-B9023D2DE40D}"/>
              </a:ext>
            </a:extLst>
          </p:cNvPr>
          <p:cNvSpPr>
            <a:spLocks noGrp="1"/>
          </p:cNvSpPr>
          <p:nvPr>
            <p:ph type="title"/>
          </p:nvPr>
        </p:nvSpPr>
        <p:spPr/>
        <p:txBody>
          <a:bodyPr/>
          <a:lstStyle/>
          <a:p>
            <a:r>
              <a:rPr lang="de-DE" altLang="en-US" dirty="0"/>
              <a:t>Heteroskedasticity </a:t>
            </a:r>
            <a:r>
              <a:rPr lang="de-DE" altLang="en-US" sz="1600" dirty="0"/>
              <a:t>(14 of 18)</a:t>
            </a:r>
            <a:endParaRPr lang="en-US" dirty="0"/>
          </a:p>
        </p:txBody>
      </p:sp>
    </p:spTree>
    <p:extLst>
      <p:ext uri="{BB962C8B-B14F-4D97-AF65-F5344CB8AC3E}">
        <p14:creationId xmlns:p14="http://schemas.microsoft.com/office/powerpoint/2010/main" val="2854820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D284EB-8339-404B-9695-75C6E85BAC5D}"/>
              </a:ext>
            </a:extLst>
          </p:cNvPr>
          <p:cNvSpPr>
            <a:spLocks noGrp="1"/>
          </p:cNvSpPr>
          <p:nvPr>
            <p:ph type="sldNum" sz="quarter" idx="12"/>
          </p:nvPr>
        </p:nvSpPr>
        <p:spPr/>
        <p:txBody>
          <a:bodyPr/>
          <a:lstStyle/>
          <a:p>
            <a:fld id="{949EBC64-41CB-41B8-B6DF-9B1367312BD4}" type="slidenum">
              <a:rPr lang="en-US" smtClean="0"/>
              <a:t>16</a:t>
            </a:fld>
            <a:endParaRPr lang="en-US" dirty="0"/>
          </a:p>
        </p:txBody>
      </p:sp>
      <p:pic>
        <p:nvPicPr>
          <p:cNvPr id="7" name="Picture 6" descr="Statistics from the demand for cigarettes regression. There are 807 observations, the R squared equals .0526 and the p value of the Breush-Pagan test equals zero. Thus, we reject the null hypothesis of homoskedasticity.">
            <a:extLst>
              <a:ext uri="{FF2B5EF4-FFF2-40B4-BE49-F238E27FC236}">
                <a16:creationId xmlns:a16="http://schemas.microsoft.com/office/drawing/2014/main" id="{28AF2B66-FAE9-4E0B-B3EB-D5A031556F14}"/>
              </a:ext>
            </a:extLst>
          </p:cNvPr>
          <p:cNvPicPr>
            <a:picLocks noChangeAspect="1"/>
          </p:cNvPicPr>
          <p:nvPr/>
        </p:nvPicPr>
        <p:blipFill>
          <a:blip r:embed="rId2"/>
          <a:stretch>
            <a:fillRect/>
          </a:stretch>
        </p:blipFill>
        <p:spPr>
          <a:xfrm>
            <a:off x="1186779" y="5256775"/>
            <a:ext cx="8266544" cy="616337"/>
          </a:xfrm>
          <a:prstGeom prst="rect">
            <a:avLst/>
          </a:prstGeom>
        </p:spPr>
      </p:pic>
      <p:pic>
        <p:nvPicPr>
          <p:cNvPr id="5" name="Picture 4" descr="An equation in which cigarettes smoked per day is predicted to be equal to -3.64 (standard error of 24.08) plus .880 (standard error of .728) times log income minus .751 (standard error of 5.773) times log cigarette price minus .501 (standard error of .167) times years of education minus .771 (standard error of .160) times age minus .0090 (standard error of .0017) times age squared minus 2.83 (standard error of 1.11) times an indicator for smoking restrictions in restaurants.">
            <a:extLst>
              <a:ext uri="{FF2B5EF4-FFF2-40B4-BE49-F238E27FC236}">
                <a16:creationId xmlns:a16="http://schemas.microsoft.com/office/drawing/2014/main" id="{18A1ADA8-9BC6-4C12-853B-0A359AB4D6FA}"/>
              </a:ext>
            </a:extLst>
          </p:cNvPr>
          <p:cNvPicPr>
            <a:picLocks noChangeAspect="1"/>
          </p:cNvPicPr>
          <p:nvPr/>
        </p:nvPicPr>
        <p:blipFill>
          <a:blip r:embed="rId3"/>
          <a:stretch>
            <a:fillRect/>
          </a:stretch>
        </p:blipFill>
        <p:spPr>
          <a:xfrm>
            <a:off x="1186778" y="2322284"/>
            <a:ext cx="7599369" cy="2865648"/>
          </a:xfrm>
          <a:prstGeom prst="rect">
            <a:avLst/>
          </a:prstGeom>
        </p:spPr>
      </p:pic>
      <p:sp>
        <p:nvSpPr>
          <p:cNvPr id="2" name="Content Placeholder 1">
            <a:extLst>
              <a:ext uri="{FF2B5EF4-FFF2-40B4-BE49-F238E27FC236}">
                <a16:creationId xmlns:a16="http://schemas.microsoft.com/office/drawing/2014/main" id="{BEEF9068-7855-4573-93F0-A9F3761927D1}"/>
              </a:ext>
            </a:extLst>
          </p:cNvPr>
          <p:cNvSpPr>
            <a:spLocks noGrp="1"/>
          </p:cNvSpPr>
          <p:nvPr>
            <p:ph idx="1"/>
          </p:nvPr>
        </p:nvSpPr>
        <p:spPr>
          <a:xfrm>
            <a:off x="838200" y="1463040"/>
            <a:ext cx="10515600" cy="888274"/>
          </a:xfrm>
        </p:spPr>
        <p:txBody>
          <a:bodyPr/>
          <a:lstStyle/>
          <a:p>
            <a:pPr>
              <a:lnSpc>
                <a:spcPts val="2900"/>
              </a:lnSpc>
            </a:pPr>
            <a:r>
              <a:rPr lang="de-DE" altLang="en-US" b="1" dirty="0">
                <a:ea typeface="ＭＳ Ｐゴシック" panose="020B0600070205080204" pitchFamily="34" charset="-128"/>
                <a:cs typeface="Lucida Bright" panose="02040602050505020304" pitchFamily="18" charset="0"/>
              </a:rPr>
              <a:t>Example: Demand for cigarettes</a:t>
            </a:r>
          </a:p>
          <a:p>
            <a:pPr>
              <a:lnSpc>
                <a:spcPts val="2900"/>
              </a:lnSpc>
            </a:pPr>
            <a:r>
              <a:rPr lang="de-DE" altLang="en-US" dirty="0">
                <a:ea typeface="ＭＳ Ｐゴシック" panose="020B0600070205080204" pitchFamily="34" charset="-128"/>
                <a:cs typeface="Lucida Bright" panose="02040602050505020304" pitchFamily="18" charset="0"/>
              </a:rPr>
              <a:t>Estimation by OLS</a:t>
            </a:r>
          </a:p>
        </p:txBody>
      </p:sp>
      <p:sp>
        <p:nvSpPr>
          <p:cNvPr id="4" name="Title 3">
            <a:extLst>
              <a:ext uri="{FF2B5EF4-FFF2-40B4-BE49-F238E27FC236}">
                <a16:creationId xmlns:a16="http://schemas.microsoft.com/office/drawing/2014/main" id="{EACA7573-8C04-4D89-8B36-B9023D2DE40D}"/>
              </a:ext>
            </a:extLst>
          </p:cNvPr>
          <p:cNvSpPr>
            <a:spLocks noGrp="1"/>
          </p:cNvSpPr>
          <p:nvPr>
            <p:ph type="title"/>
          </p:nvPr>
        </p:nvSpPr>
        <p:spPr/>
        <p:txBody>
          <a:bodyPr/>
          <a:lstStyle/>
          <a:p>
            <a:r>
              <a:rPr lang="de-DE" altLang="en-US" dirty="0"/>
              <a:t>Heteroskedasticity </a:t>
            </a:r>
            <a:r>
              <a:rPr lang="de-DE" altLang="en-US" sz="1600" dirty="0"/>
              <a:t>(15 of 18)</a:t>
            </a:r>
            <a:endParaRPr lang="en-US" dirty="0"/>
          </a:p>
        </p:txBody>
      </p:sp>
    </p:spTree>
    <p:extLst>
      <p:ext uri="{BB962C8B-B14F-4D97-AF65-F5344CB8AC3E}">
        <p14:creationId xmlns:p14="http://schemas.microsoft.com/office/powerpoint/2010/main" val="3206401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46C80FA-2947-42EC-A868-01FE204E054F}"/>
              </a:ext>
            </a:extLst>
          </p:cNvPr>
          <p:cNvSpPr>
            <a:spLocks noGrp="1"/>
          </p:cNvSpPr>
          <p:nvPr>
            <p:ph type="sldNum" sz="quarter" idx="12"/>
          </p:nvPr>
        </p:nvSpPr>
        <p:spPr/>
        <p:txBody>
          <a:bodyPr/>
          <a:lstStyle/>
          <a:p>
            <a:fld id="{949EBC64-41CB-41B8-B6DF-9B1367312BD4}" type="slidenum">
              <a:rPr lang="en-US" smtClean="0"/>
              <a:t>17</a:t>
            </a:fld>
            <a:endParaRPr lang="en-US" dirty="0"/>
          </a:p>
        </p:txBody>
      </p:sp>
      <p:sp>
        <p:nvSpPr>
          <p:cNvPr id="4" name="Content Placeholder 3">
            <a:extLst>
              <a:ext uri="{FF2B5EF4-FFF2-40B4-BE49-F238E27FC236}">
                <a16:creationId xmlns:a16="http://schemas.microsoft.com/office/drawing/2014/main" id="{3C857377-E211-4191-9710-F6B04E403C89}"/>
              </a:ext>
            </a:extLst>
          </p:cNvPr>
          <p:cNvSpPr>
            <a:spLocks noGrp="1"/>
          </p:cNvSpPr>
          <p:nvPr>
            <p:ph sz="half" idx="2"/>
          </p:nvPr>
        </p:nvSpPr>
        <p:spPr>
          <a:xfrm>
            <a:off x="838200" y="4691924"/>
            <a:ext cx="10515600" cy="1420094"/>
          </a:xfrm>
        </p:spPr>
        <p:txBody>
          <a:bodyPr/>
          <a:lstStyle/>
          <a:p>
            <a:pPr>
              <a:lnSpc>
                <a:spcPts val="2900"/>
              </a:lnSpc>
            </a:pPr>
            <a:r>
              <a:rPr lang="de-DE" altLang="en-US" dirty="0">
                <a:ea typeface="ＭＳ Ｐゴシック" panose="020B0600070205080204" pitchFamily="34" charset="-128"/>
                <a:cs typeface="Lucida Bright" panose="02040602050505020304" pitchFamily="18" charset="0"/>
              </a:rPr>
              <a:t>Discussion</a:t>
            </a:r>
          </a:p>
          <a:p>
            <a:pPr lvl="1">
              <a:lnSpc>
                <a:spcPts val="2900"/>
              </a:lnSpc>
            </a:pPr>
            <a:r>
              <a:rPr lang="de-DE" altLang="en-US" dirty="0">
                <a:ea typeface="Arial" panose="020B0604020202020204" pitchFamily="34" charset="0"/>
                <a:cs typeface="Lucida Bright" panose="02040602050505020304" pitchFamily="18" charset="0"/>
              </a:rPr>
              <a:t>The income elasticity is now statistically significant; other coefficients are also more precisely estimated (without changing qualitative results).</a:t>
            </a:r>
            <a:endParaRPr lang="en-US" dirty="0"/>
          </a:p>
        </p:txBody>
      </p:sp>
      <p:pic>
        <p:nvPicPr>
          <p:cNvPr id="7" name="Picture 6" descr="An equation in which cigarette demand is estimated by FGLS. cigs hat equals minus 5.64 (standard error of 17.80) plus 1.30 (standard error of .44) times log income minus 2.94 (standard error of 4.46) times log cigprice minus .463 (standard error of .120) times educ plus .482 (standard error of .097) times age minus .0056 (standard error of .0009) times age squared minus 3.46 (standard error of .80) times restuarn. There are 807 observations and the R squared is .1134.">
            <a:extLst>
              <a:ext uri="{FF2B5EF4-FFF2-40B4-BE49-F238E27FC236}">
                <a16:creationId xmlns:a16="http://schemas.microsoft.com/office/drawing/2014/main" id="{5F95A2CB-3769-49CA-8418-97DB623FBAE5}"/>
              </a:ext>
            </a:extLst>
          </p:cNvPr>
          <p:cNvPicPr>
            <a:picLocks noChangeAspect="1"/>
          </p:cNvPicPr>
          <p:nvPr/>
        </p:nvPicPr>
        <p:blipFill>
          <a:blip r:embed="rId2"/>
          <a:stretch>
            <a:fillRect/>
          </a:stretch>
        </p:blipFill>
        <p:spPr>
          <a:xfrm>
            <a:off x="2045189" y="1901000"/>
            <a:ext cx="7302011" cy="2646745"/>
          </a:xfrm>
          <a:prstGeom prst="rect">
            <a:avLst/>
          </a:prstGeom>
        </p:spPr>
      </p:pic>
      <p:sp>
        <p:nvSpPr>
          <p:cNvPr id="3" name="Content Placeholder 2">
            <a:extLst>
              <a:ext uri="{FF2B5EF4-FFF2-40B4-BE49-F238E27FC236}">
                <a16:creationId xmlns:a16="http://schemas.microsoft.com/office/drawing/2014/main" id="{D6A7BDF4-03DA-4283-97C3-A1951A5DA405}"/>
              </a:ext>
            </a:extLst>
          </p:cNvPr>
          <p:cNvSpPr>
            <a:spLocks noGrp="1"/>
          </p:cNvSpPr>
          <p:nvPr>
            <p:ph sz="half" idx="1"/>
          </p:nvPr>
        </p:nvSpPr>
        <p:spPr>
          <a:xfrm>
            <a:off x="838200" y="1456029"/>
            <a:ext cx="10515600" cy="590485"/>
          </a:xfrm>
        </p:spPr>
        <p:txBody>
          <a:bodyPr/>
          <a:lstStyle/>
          <a:p>
            <a:r>
              <a:rPr lang="en-US" b="1" dirty="0"/>
              <a:t>Estimation by FGLS</a:t>
            </a:r>
          </a:p>
        </p:txBody>
      </p:sp>
      <p:sp>
        <p:nvSpPr>
          <p:cNvPr id="2" name="Title 1">
            <a:extLst>
              <a:ext uri="{FF2B5EF4-FFF2-40B4-BE49-F238E27FC236}">
                <a16:creationId xmlns:a16="http://schemas.microsoft.com/office/drawing/2014/main" id="{3E16DA11-1B45-4CBF-8C89-16A9836545C0}"/>
              </a:ext>
            </a:extLst>
          </p:cNvPr>
          <p:cNvSpPr>
            <a:spLocks noGrp="1"/>
          </p:cNvSpPr>
          <p:nvPr>
            <p:ph type="title"/>
          </p:nvPr>
        </p:nvSpPr>
        <p:spPr/>
        <p:txBody>
          <a:bodyPr/>
          <a:lstStyle/>
          <a:p>
            <a:r>
              <a:rPr lang="de-DE" altLang="en-US" dirty="0"/>
              <a:t>Heteroskedasticity </a:t>
            </a:r>
            <a:r>
              <a:rPr lang="de-DE" altLang="en-US" sz="1600" dirty="0"/>
              <a:t>(16 of 18)</a:t>
            </a:r>
            <a:endParaRPr lang="en-US" dirty="0"/>
          </a:p>
        </p:txBody>
      </p:sp>
    </p:spTree>
    <p:extLst>
      <p:ext uri="{BB962C8B-B14F-4D97-AF65-F5344CB8AC3E}">
        <p14:creationId xmlns:p14="http://schemas.microsoft.com/office/powerpoint/2010/main" val="3372318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46C80FA-2947-42EC-A868-01FE204E054F}"/>
              </a:ext>
            </a:extLst>
          </p:cNvPr>
          <p:cNvSpPr>
            <a:spLocks noGrp="1"/>
          </p:cNvSpPr>
          <p:nvPr>
            <p:ph type="sldNum" sz="quarter" idx="12"/>
          </p:nvPr>
        </p:nvSpPr>
        <p:spPr/>
        <p:txBody>
          <a:bodyPr/>
          <a:lstStyle/>
          <a:p>
            <a:fld id="{949EBC64-41CB-41B8-B6DF-9B1367312BD4}" type="slidenum">
              <a:rPr lang="en-US" smtClean="0"/>
              <a:t>18</a:t>
            </a:fld>
            <a:endParaRPr lang="en-US" dirty="0"/>
          </a:p>
        </p:txBody>
      </p:sp>
      <p:sp>
        <p:nvSpPr>
          <p:cNvPr id="3" name="Content Placeholder 2">
            <a:extLst>
              <a:ext uri="{FF2B5EF4-FFF2-40B4-BE49-F238E27FC236}">
                <a16:creationId xmlns:a16="http://schemas.microsoft.com/office/drawing/2014/main" id="{D6A7BDF4-03DA-4283-97C3-A1951A5DA405}"/>
              </a:ext>
            </a:extLst>
          </p:cNvPr>
          <p:cNvSpPr>
            <a:spLocks noGrp="1"/>
          </p:cNvSpPr>
          <p:nvPr>
            <p:ph sz="half" idx="1"/>
          </p:nvPr>
        </p:nvSpPr>
        <p:spPr>
          <a:xfrm>
            <a:off x="838200" y="1456029"/>
            <a:ext cx="10515600" cy="3667514"/>
          </a:xfrm>
        </p:spPr>
        <p:txBody>
          <a:bodyPr/>
          <a:lstStyle/>
          <a:p>
            <a:pPr>
              <a:lnSpc>
                <a:spcPts val="2900"/>
              </a:lnSpc>
            </a:pPr>
            <a:r>
              <a:rPr lang="de-DE" altLang="en-US" b="1" dirty="0">
                <a:ea typeface="ＭＳ Ｐゴシック" panose="020B0600070205080204" pitchFamily="34" charset="-128"/>
                <a:cs typeface="Lucida Bright" panose="02040602050505020304" pitchFamily="18" charset="0"/>
              </a:rPr>
              <a:t>What if the assumed heteroskedasticity function is wrong?</a:t>
            </a:r>
          </a:p>
          <a:p>
            <a:pPr lvl="1">
              <a:lnSpc>
                <a:spcPts val="3100"/>
              </a:lnSpc>
            </a:pPr>
            <a:r>
              <a:rPr lang="de-DE" altLang="en-US" dirty="0">
                <a:ea typeface="Arial" panose="020B0604020202020204" pitchFamily="34" charset="0"/>
                <a:cs typeface="Lucida Bright" panose="02040602050505020304" pitchFamily="18" charset="0"/>
              </a:rPr>
              <a:t>If the heteroskedasticity function is misspecified, WLS is still consistent under MLR.1 – MLR.4, but robust standard errors should be computed.</a:t>
            </a:r>
          </a:p>
          <a:p>
            <a:pPr lvl="1">
              <a:lnSpc>
                <a:spcPts val="3100"/>
              </a:lnSpc>
            </a:pPr>
            <a:r>
              <a:rPr lang="de-DE" altLang="en-US" dirty="0">
                <a:ea typeface="Arial" panose="020B0604020202020204" pitchFamily="34" charset="0"/>
                <a:cs typeface="Lucida Bright" panose="02040602050505020304" pitchFamily="18" charset="0"/>
              </a:rPr>
              <a:t>WLS is consistent under MLR.4 but not necessarily under MLR.4‘</a:t>
            </a:r>
          </a:p>
          <a:p>
            <a:pPr lvl="1">
              <a:lnSpc>
                <a:spcPts val="3100"/>
              </a:lnSpc>
            </a:pPr>
            <a:endParaRPr lang="de-DE" altLang="en-US" dirty="0">
              <a:ea typeface="Arial" panose="020B0604020202020204" pitchFamily="34" charset="0"/>
              <a:cs typeface="Lucida Bright" panose="02040602050505020304" pitchFamily="18" charset="0"/>
            </a:endParaRPr>
          </a:p>
          <a:p>
            <a:pPr lvl="1">
              <a:lnSpc>
                <a:spcPts val="3100"/>
              </a:lnSpc>
            </a:pPr>
            <a:r>
              <a:rPr lang="de-DE" altLang="en-US" dirty="0">
                <a:ea typeface="Arial" panose="020B0604020202020204" pitchFamily="34" charset="0"/>
                <a:cs typeface="Lucida Bright" panose="02040602050505020304" pitchFamily="18" charset="0"/>
              </a:rPr>
              <a:t>If OLS and WLS produce very different estimates, this typically indicates that some other assumptions (e.g. MLR.4) are wrong.</a:t>
            </a:r>
          </a:p>
          <a:p>
            <a:pPr lvl="1">
              <a:lnSpc>
                <a:spcPts val="3100"/>
              </a:lnSpc>
            </a:pPr>
            <a:r>
              <a:rPr lang="de-DE" altLang="en-US" dirty="0">
                <a:ea typeface="Arial" panose="020B0604020202020204" pitchFamily="34" charset="0"/>
                <a:cs typeface="Lucida Bright" panose="02040602050505020304" pitchFamily="18" charset="0"/>
              </a:rPr>
              <a:t>If there is strong heteroskedasticity, it is still often better to use a wrong form of heteroskedasticity in order to increase efficiency.</a:t>
            </a:r>
            <a:endParaRPr lang="en-US" dirty="0"/>
          </a:p>
          <a:p>
            <a:pPr lvl="1">
              <a:lnSpc>
                <a:spcPts val="3100"/>
              </a:lnSpc>
            </a:pPr>
            <a:endParaRPr lang="de-DE" altLang="en-US" dirty="0">
              <a:ea typeface="Arial" panose="020B0604020202020204" pitchFamily="34" charset="0"/>
              <a:cs typeface="Lucida Bright" panose="02040602050505020304" pitchFamily="18" charset="0"/>
            </a:endParaRPr>
          </a:p>
        </p:txBody>
      </p:sp>
      <p:sp>
        <p:nvSpPr>
          <p:cNvPr id="2" name="Title 1">
            <a:extLst>
              <a:ext uri="{FF2B5EF4-FFF2-40B4-BE49-F238E27FC236}">
                <a16:creationId xmlns:a16="http://schemas.microsoft.com/office/drawing/2014/main" id="{3E16DA11-1B45-4CBF-8C89-16A9836545C0}"/>
              </a:ext>
            </a:extLst>
          </p:cNvPr>
          <p:cNvSpPr>
            <a:spLocks noGrp="1"/>
          </p:cNvSpPr>
          <p:nvPr>
            <p:ph type="title"/>
          </p:nvPr>
        </p:nvSpPr>
        <p:spPr/>
        <p:txBody>
          <a:bodyPr/>
          <a:lstStyle/>
          <a:p>
            <a:r>
              <a:rPr lang="de-DE" altLang="en-US" dirty="0"/>
              <a:t>Heteroskedasticity </a:t>
            </a:r>
            <a:r>
              <a:rPr lang="de-DE" altLang="en-US" sz="1600" dirty="0"/>
              <a:t>(17 of 18)</a:t>
            </a:r>
            <a:endParaRPr lang="en-US" dirty="0"/>
          </a:p>
        </p:txBody>
      </p:sp>
    </p:spTree>
    <p:extLst>
      <p:ext uri="{BB962C8B-B14F-4D97-AF65-F5344CB8AC3E}">
        <p14:creationId xmlns:p14="http://schemas.microsoft.com/office/powerpoint/2010/main" val="4158569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E8EA5D0-AC13-473D-9C35-B0C7F4A76383}"/>
              </a:ext>
            </a:extLst>
          </p:cNvPr>
          <p:cNvSpPr>
            <a:spLocks noGrp="1"/>
          </p:cNvSpPr>
          <p:nvPr>
            <p:ph type="sldNum" sz="quarter" idx="12"/>
          </p:nvPr>
        </p:nvSpPr>
        <p:spPr/>
        <p:txBody>
          <a:bodyPr/>
          <a:lstStyle/>
          <a:p>
            <a:fld id="{949EBC64-41CB-41B8-B6DF-9B1367312BD4}" type="slidenum">
              <a:rPr lang="en-US" smtClean="0"/>
              <a:t>19</a:t>
            </a:fld>
            <a:endParaRPr lang="en-US" dirty="0"/>
          </a:p>
        </p:txBody>
      </p:sp>
      <p:sp>
        <p:nvSpPr>
          <p:cNvPr id="4" name="Content Placeholder 3">
            <a:extLst>
              <a:ext uri="{FF2B5EF4-FFF2-40B4-BE49-F238E27FC236}">
                <a16:creationId xmlns:a16="http://schemas.microsoft.com/office/drawing/2014/main" id="{71A25932-CE32-4D40-AD15-D928B7C57538}"/>
              </a:ext>
            </a:extLst>
          </p:cNvPr>
          <p:cNvSpPr>
            <a:spLocks noGrp="1"/>
          </p:cNvSpPr>
          <p:nvPr>
            <p:ph sz="half" idx="2"/>
          </p:nvPr>
        </p:nvSpPr>
        <p:spPr>
          <a:xfrm>
            <a:off x="838200" y="4098583"/>
            <a:ext cx="10515600" cy="1997415"/>
          </a:xfrm>
        </p:spPr>
        <p:txBody>
          <a:bodyPr/>
          <a:lstStyle/>
          <a:p>
            <a:pPr>
              <a:lnSpc>
                <a:spcPts val="2900"/>
              </a:lnSpc>
            </a:pPr>
            <a:r>
              <a:rPr lang="de-DE" altLang="en-US" dirty="0">
                <a:ea typeface="ＭＳ Ｐゴシック" panose="020B0600070205080204" pitchFamily="34" charset="-128"/>
                <a:cs typeface="Lucida Bright" panose="02040602050505020304" pitchFamily="18" charset="0"/>
              </a:rPr>
              <a:t>Discussion</a:t>
            </a:r>
          </a:p>
          <a:p>
            <a:pPr lvl="1">
              <a:lnSpc>
                <a:spcPts val="2900"/>
              </a:lnSpc>
            </a:pPr>
            <a:r>
              <a:rPr lang="de-DE" altLang="en-US" dirty="0">
                <a:ea typeface="Arial" panose="020B0604020202020204" pitchFamily="34" charset="0"/>
                <a:cs typeface="Lucida Bright" panose="02040602050505020304" pitchFamily="18" charset="0"/>
              </a:rPr>
              <a:t>Infeasible if LPM predictions are below zero or greater than one.</a:t>
            </a:r>
          </a:p>
          <a:p>
            <a:pPr lvl="1">
              <a:lnSpc>
                <a:spcPts val="2900"/>
              </a:lnSpc>
            </a:pPr>
            <a:r>
              <a:rPr lang="de-DE" altLang="en-US" dirty="0">
                <a:ea typeface="Arial" panose="020B0604020202020204" pitchFamily="34" charset="0"/>
                <a:cs typeface="Lucida Bright" panose="02040602050505020304" pitchFamily="18" charset="0"/>
              </a:rPr>
              <a:t>If such cases are rare, they may be adjusted to values such as .01/.99.</a:t>
            </a:r>
          </a:p>
          <a:p>
            <a:pPr lvl="1">
              <a:lnSpc>
                <a:spcPts val="2900"/>
              </a:lnSpc>
            </a:pPr>
            <a:r>
              <a:rPr lang="de-DE" altLang="en-US" dirty="0">
                <a:ea typeface="Arial" panose="020B0604020202020204" pitchFamily="34" charset="0"/>
                <a:cs typeface="Lucida Bright" panose="02040602050505020304" pitchFamily="18" charset="0"/>
              </a:rPr>
              <a:t>Otherwise, it is probably better to use OLS with robust standard errors.</a:t>
            </a:r>
            <a:endParaRPr lang="en-US" dirty="0"/>
          </a:p>
        </p:txBody>
      </p:sp>
      <p:pic>
        <p:nvPicPr>
          <p:cNvPr id="7" name="Picture 6" descr="An equation for the linear probability model. The probability that y equals 1 given x equals p of x, which can be expressed as beta sub zero plus beta sub one times x sub one through beta sub k times x sub k. The variance of y given x equals p of x times 1 minus p of x. Thus in the LPM, the exact form of heteroskedasticity is known. The weights are given by h hat sub i equal to y hat sub i times 1 minus y hat sub i.">
            <a:extLst>
              <a:ext uri="{FF2B5EF4-FFF2-40B4-BE49-F238E27FC236}">
                <a16:creationId xmlns:a16="http://schemas.microsoft.com/office/drawing/2014/main" id="{5415FE50-F040-4993-84BD-15808BBC6964}"/>
              </a:ext>
            </a:extLst>
          </p:cNvPr>
          <p:cNvPicPr>
            <a:picLocks noChangeAspect="1"/>
          </p:cNvPicPr>
          <p:nvPr/>
        </p:nvPicPr>
        <p:blipFill>
          <a:blip r:embed="rId2"/>
          <a:stretch>
            <a:fillRect/>
          </a:stretch>
        </p:blipFill>
        <p:spPr>
          <a:xfrm>
            <a:off x="1505560" y="2107005"/>
            <a:ext cx="8299088" cy="1829488"/>
          </a:xfrm>
          <a:prstGeom prst="rect">
            <a:avLst/>
          </a:prstGeom>
        </p:spPr>
      </p:pic>
      <p:sp>
        <p:nvSpPr>
          <p:cNvPr id="3" name="Content Placeholder 2">
            <a:extLst>
              <a:ext uri="{FF2B5EF4-FFF2-40B4-BE49-F238E27FC236}">
                <a16:creationId xmlns:a16="http://schemas.microsoft.com/office/drawing/2014/main" id="{AE084817-D5EC-4A18-8D08-1FCCC6AF4BA6}"/>
              </a:ext>
            </a:extLst>
          </p:cNvPr>
          <p:cNvSpPr>
            <a:spLocks noGrp="1"/>
          </p:cNvSpPr>
          <p:nvPr>
            <p:ph sz="half" idx="1"/>
          </p:nvPr>
        </p:nvSpPr>
        <p:spPr>
          <a:xfrm>
            <a:off x="838200" y="1456029"/>
            <a:ext cx="10515600" cy="546942"/>
          </a:xfrm>
        </p:spPr>
        <p:txBody>
          <a:bodyPr/>
          <a:lstStyle/>
          <a:p>
            <a:r>
              <a:rPr lang="de-DE" altLang="en-US" b="1" dirty="0">
                <a:ea typeface="ＭＳ Ｐゴシック" panose="020B0600070205080204" pitchFamily="34" charset="-128"/>
                <a:cs typeface="Lucida Bright" panose="02040602050505020304" pitchFamily="18" charset="0"/>
              </a:rPr>
              <a:t>WLS in the linear probability model</a:t>
            </a:r>
            <a:endParaRPr lang="en-US" b="1" dirty="0"/>
          </a:p>
        </p:txBody>
      </p:sp>
      <p:sp>
        <p:nvSpPr>
          <p:cNvPr id="2" name="Title 1">
            <a:extLst>
              <a:ext uri="{FF2B5EF4-FFF2-40B4-BE49-F238E27FC236}">
                <a16:creationId xmlns:a16="http://schemas.microsoft.com/office/drawing/2014/main" id="{4C989EF2-1E67-46B6-9433-BDBEFB2CB432}"/>
              </a:ext>
            </a:extLst>
          </p:cNvPr>
          <p:cNvSpPr>
            <a:spLocks noGrp="1"/>
          </p:cNvSpPr>
          <p:nvPr>
            <p:ph type="title"/>
          </p:nvPr>
        </p:nvSpPr>
        <p:spPr/>
        <p:txBody>
          <a:bodyPr/>
          <a:lstStyle/>
          <a:p>
            <a:r>
              <a:rPr lang="de-DE" altLang="en-US" dirty="0"/>
              <a:t>Heteroskedasticity </a:t>
            </a:r>
            <a:r>
              <a:rPr lang="de-DE" altLang="en-US" sz="1600" dirty="0"/>
              <a:t>(18 of 18)</a:t>
            </a:r>
            <a:endParaRPr lang="en-US" dirty="0"/>
          </a:p>
        </p:txBody>
      </p:sp>
    </p:spTree>
    <p:extLst>
      <p:ext uri="{BB962C8B-B14F-4D97-AF65-F5344CB8AC3E}">
        <p14:creationId xmlns:p14="http://schemas.microsoft.com/office/powerpoint/2010/main" val="2944107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220EDA0-7831-4DDF-BC47-CDE9EEC49EDF}"/>
              </a:ext>
            </a:extLst>
          </p:cNvPr>
          <p:cNvSpPr>
            <a:spLocks noGrp="1"/>
          </p:cNvSpPr>
          <p:nvPr>
            <p:ph type="sldNum" sz="quarter" idx="12"/>
          </p:nvPr>
        </p:nvSpPr>
        <p:spPr/>
        <p:txBody>
          <a:bodyPr/>
          <a:lstStyle/>
          <a:p>
            <a:fld id="{949EBC64-41CB-41B8-B6DF-9B1367312BD4}" type="slidenum">
              <a:rPr lang="en-US" smtClean="0"/>
              <a:t>2</a:t>
            </a:fld>
            <a:endParaRPr lang="en-US" dirty="0"/>
          </a:p>
        </p:txBody>
      </p:sp>
      <p:sp>
        <p:nvSpPr>
          <p:cNvPr id="4" name="Content Placeholder 3">
            <a:extLst>
              <a:ext uri="{FF2B5EF4-FFF2-40B4-BE49-F238E27FC236}">
                <a16:creationId xmlns:a16="http://schemas.microsoft.com/office/drawing/2014/main" id="{63BEE4E5-26DE-4697-AB02-D16DEA590F2F}"/>
              </a:ext>
            </a:extLst>
          </p:cNvPr>
          <p:cNvSpPr>
            <a:spLocks noGrp="1"/>
          </p:cNvSpPr>
          <p:nvPr>
            <p:ph sz="half" idx="2"/>
          </p:nvPr>
        </p:nvSpPr>
        <p:spPr>
          <a:xfrm>
            <a:off x="838200" y="4085720"/>
            <a:ext cx="10515600" cy="1928926"/>
          </a:xfrm>
        </p:spPr>
        <p:txBody>
          <a:bodyPr/>
          <a:lstStyle/>
          <a:p>
            <a:pPr lvl="1">
              <a:lnSpc>
                <a:spcPts val="3300"/>
              </a:lnSpc>
            </a:pPr>
            <a:r>
              <a:rPr lang="de-DE" altLang="en-US" dirty="0">
                <a:ea typeface="Arial" panose="020B0604020202020204" pitchFamily="34" charset="0"/>
                <a:cs typeface="Lucida Bright" panose="02040602050505020304" pitchFamily="18" charset="0"/>
              </a:rPr>
              <a:t>Heteroskedasticity invalidates variance formulas for OLS estimators</a:t>
            </a:r>
          </a:p>
          <a:p>
            <a:pPr lvl="1">
              <a:lnSpc>
                <a:spcPts val="3300"/>
              </a:lnSpc>
            </a:pPr>
            <a:r>
              <a:rPr lang="de-DE" altLang="en-US" dirty="0">
                <a:ea typeface="Arial" panose="020B0604020202020204" pitchFamily="34" charset="0"/>
                <a:cs typeface="Lucida Bright" panose="02040602050505020304" pitchFamily="18" charset="0"/>
              </a:rPr>
              <a:t>The usual F tests and t tests are not valid under heteroskedasticity </a:t>
            </a:r>
          </a:p>
          <a:p>
            <a:pPr lvl="1">
              <a:lnSpc>
                <a:spcPts val="3300"/>
              </a:lnSpc>
            </a:pPr>
            <a:r>
              <a:rPr lang="de-DE" altLang="en-US" dirty="0">
                <a:ea typeface="Arial" panose="020B0604020202020204" pitchFamily="34" charset="0"/>
                <a:cs typeface="Lucida Bright" panose="02040602050505020304" pitchFamily="18" charset="0"/>
              </a:rPr>
              <a:t>Under heteroskedasticity, OLS is no longer the best linear unbiased estimator (BLUE); there may be more efficient linear estimators</a:t>
            </a:r>
            <a:endParaRPr lang="en-US" dirty="0"/>
          </a:p>
        </p:txBody>
      </p:sp>
      <p:pic>
        <p:nvPicPr>
          <p:cNvPr id="7" name="Picture 6" descr="An equation in which the R squared is approximately equal to the unconditional error variance sigma squared sub u divided by the variance in the dependent variable, sigma squared sub y. This demonstrates that heteroskedasticity does not affect our interpretation of the R squared">
            <a:extLst>
              <a:ext uri="{FF2B5EF4-FFF2-40B4-BE49-F238E27FC236}">
                <a16:creationId xmlns:a16="http://schemas.microsoft.com/office/drawing/2014/main" id="{66F9BD24-AF37-4ADE-83AC-28F9A659C02D}"/>
              </a:ext>
            </a:extLst>
          </p:cNvPr>
          <p:cNvPicPr>
            <a:picLocks noChangeAspect="1"/>
          </p:cNvPicPr>
          <p:nvPr/>
        </p:nvPicPr>
        <p:blipFill>
          <a:blip r:embed="rId2"/>
          <a:stretch>
            <a:fillRect/>
          </a:stretch>
        </p:blipFill>
        <p:spPr>
          <a:xfrm>
            <a:off x="1354567" y="3023581"/>
            <a:ext cx="6206266" cy="810838"/>
          </a:xfrm>
          <a:prstGeom prst="rect">
            <a:avLst/>
          </a:prstGeom>
        </p:spPr>
      </p:pic>
      <p:sp>
        <p:nvSpPr>
          <p:cNvPr id="3" name="Content Placeholder 2">
            <a:extLst>
              <a:ext uri="{FF2B5EF4-FFF2-40B4-BE49-F238E27FC236}">
                <a16:creationId xmlns:a16="http://schemas.microsoft.com/office/drawing/2014/main" id="{B2089EDE-C62C-4D3D-9629-573E1969D4F3}"/>
              </a:ext>
            </a:extLst>
          </p:cNvPr>
          <p:cNvSpPr>
            <a:spLocks noGrp="1"/>
          </p:cNvSpPr>
          <p:nvPr>
            <p:ph sz="half" idx="1"/>
          </p:nvPr>
        </p:nvSpPr>
        <p:spPr/>
        <p:txBody>
          <a:bodyPr/>
          <a:lstStyle/>
          <a:p>
            <a:pPr>
              <a:lnSpc>
                <a:spcPts val="2900"/>
              </a:lnSpc>
            </a:pPr>
            <a:r>
              <a:rPr lang="de-DE" altLang="en-US" b="1" dirty="0">
                <a:ea typeface="ＭＳ Ｐゴシック" panose="020B0600070205080204" pitchFamily="34" charset="-128"/>
                <a:cs typeface="Lucida Bright" panose="02040602050505020304" pitchFamily="18" charset="0"/>
              </a:rPr>
              <a:t>Consequences of heteroskedasticity for OLS</a:t>
            </a:r>
          </a:p>
          <a:p>
            <a:pPr lvl="1">
              <a:lnSpc>
                <a:spcPts val="3300"/>
              </a:lnSpc>
            </a:pPr>
            <a:r>
              <a:rPr lang="de-DE" altLang="en-US" dirty="0">
                <a:ea typeface="Arial" panose="020B0604020202020204" pitchFamily="34" charset="0"/>
                <a:cs typeface="Lucida Bright" panose="02040602050505020304" pitchFamily="18" charset="0"/>
              </a:rPr>
              <a:t>OLS still unbiased and consistent under heteroskedastictiy!</a:t>
            </a:r>
          </a:p>
          <a:p>
            <a:pPr lvl="1">
              <a:lnSpc>
                <a:spcPts val="3300"/>
              </a:lnSpc>
            </a:pPr>
            <a:r>
              <a:rPr lang="de-DE" altLang="en-US" dirty="0">
                <a:ea typeface="Arial" panose="020B0604020202020204" pitchFamily="34" charset="0"/>
                <a:cs typeface="Lucida Bright" panose="02040602050505020304" pitchFamily="18" charset="0"/>
              </a:rPr>
              <a:t>Also, interpretation of R-squared is not changed</a:t>
            </a:r>
          </a:p>
          <a:p>
            <a:endParaRPr lang="en-US" dirty="0"/>
          </a:p>
        </p:txBody>
      </p:sp>
      <p:sp>
        <p:nvSpPr>
          <p:cNvPr id="2" name="Title 1">
            <a:extLst>
              <a:ext uri="{FF2B5EF4-FFF2-40B4-BE49-F238E27FC236}">
                <a16:creationId xmlns:a16="http://schemas.microsoft.com/office/drawing/2014/main" id="{BCF49451-7A03-45C7-8715-26190A297601}"/>
              </a:ext>
            </a:extLst>
          </p:cNvPr>
          <p:cNvSpPr>
            <a:spLocks noGrp="1"/>
          </p:cNvSpPr>
          <p:nvPr>
            <p:ph type="title"/>
          </p:nvPr>
        </p:nvSpPr>
        <p:spPr/>
        <p:txBody>
          <a:bodyPr/>
          <a:lstStyle/>
          <a:p>
            <a:r>
              <a:rPr lang="de-DE" altLang="en-US" dirty="0"/>
              <a:t>Heteroskedasticity </a:t>
            </a:r>
            <a:r>
              <a:rPr lang="de-DE" altLang="en-US" sz="1600" dirty="0"/>
              <a:t>(1 of 18)</a:t>
            </a:r>
            <a:endParaRPr lang="en-US" dirty="0"/>
          </a:p>
        </p:txBody>
      </p:sp>
    </p:spTree>
    <p:extLst>
      <p:ext uri="{BB962C8B-B14F-4D97-AF65-F5344CB8AC3E}">
        <p14:creationId xmlns:p14="http://schemas.microsoft.com/office/powerpoint/2010/main" val="2800907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220EDA0-7831-4DDF-BC47-CDE9EEC49EDF}"/>
              </a:ext>
            </a:extLst>
          </p:cNvPr>
          <p:cNvSpPr>
            <a:spLocks noGrp="1"/>
          </p:cNvSpPr>
          <p:nvPr>
            <p:ph type="sldNum" sz="quarter" idx="12"/>
          </p:nvPr>
        </p:nvSpPr>
        <p:spPr/>
        <p:txBody>
          <a:bodyPr/>
          <a:lstStyle/>
          <a:p>
            <a:fld id="{949EBC64-41CB-41B8-B6DF-9B1367312BD4}" type="slidenum">
              <a:rPr lang="en-US" smtClean="0"/>
              <a:t>3</a:t>
            </a:fld>
            <a:endParaRPr lang="en-US" dirty="0"/>
          </a:p>
        </p:txBody>
      </p:sp>
      <p:sp>
        <p:nvSpPr>
          <p:cNvPr id="4" name="Content Placeholder 3">
            <a:extLst>
              <a:ext uri="{FF2B5EF4-FFF2-40B4-BE49-F238E27FC236}">
                <a16:creationId xmlns:a16="http://schemas.microsoft.com/office/drawing/2014/main" id="{63BEE4E5-26DE-4697-AB02-D16DEA590F2F}"/>
              </a:ext>
            </a:extLst>
          </p:cNvPr>
          <p:cNvSpPr>
            <a:spLocks noGrp="1"/>
          </p:cNvSpPr>
          <p:nvPr>
            <p:ph sz="half" idx="2"/>
          </p:nvPr>
        </p:nvSpPr>
        <p:spPr>
          <a:xfrm>
            <a:off x="838200" y="4743846"/>
            <a:ext cx="10515600" cy="1316252"/>
          </a:xfrm>
        </p:spPr>
        <p:txBody>
          <a:bodyPr/>
          <a:lstStyle/>
          <a:p>
            <a:pPr lvl="1">
              <a:lnSpc>
                <a:spcPts val="2900"/>
              </a:lnSpc>
            </a:pPr>
            <a:r>
              <a:rPr lang="de-DE" altLang="en-US" dirty="0">
                <a:ea typeface="Arial" panose="020B0604020202020204" pitchFamily="34" charset="0"/>
                <a:cs typeface="Lucida Bright" panose="02040602050505020304" pitchFamily="18" charset="0"/>
              </a:rPr>
              <a:t>Using these formulas, the usual t test is valid asymptotically.</a:t>
            </a:r>
          </a:p>
          <a:p>
            <a:pPr lvl="1">
              <a:lnSpc>
                <a:spcPts val="2900"/>
              </a:lnSpc>
            </a:pPr>
            <a:r>
              <a:rPr lang="de-DE" altLang="en-US" dirty="0">
                <a:ea typeface="Arial" panose="020B0604020202020204" pitchFamily="34" charset="0"/>
                <a:cs typeface="Lucida Bright" panose="02040602050505020304" pitchFamily="18" charset="0"/>
              </a:rPr>
              <a:t>The usual F</a:t>
            </a:r>
            <a:r>
              <a:rPr lang="de-DE" altLang="en-US" i="1" dirty="0">
                <a:ea typeface="Arial" panose="020B0604020202020204" pitchFamily="34" charset="0"/>
                <a:cs typeface="Lucida Bright" panose="02040602050505020304" pitchFamily="18" charset="0"/>
              </a:rPr>
              <a:t> </a:t>
            </a:r>
            <a:r>
              <a:rPr lang="de-DE" altLang="en-US" dirty="0">
                <a:ea typeface="Arial" panose="020B0604020202020204" pitchFamily="34" charset="0"/>
                <a:cs typeface="Lucida Bright" panose="02040602050505020304" pitchFamily="18" charset="0"/>
              </a:rPr>
              <a:t>statistic does not work under heteroskedasticity, but heteroskedasticity robust versions are available in most software.</a:t>
            </a:r>
          </a:p>
        </p:txBody>
      </p:sp>
      <p:pic>
        <p:nvPicPr>
          <p:cNvPr id="5" name="Picture 4" descr="An equation for the heteroskedasticity robust variance for beta hat sub j. The variance of beta hat sub j is equal to the sum from i equal to one through n of r hat squared sub i j times u hat squared sub i divided by SSR squared sub j. r hat sub i j are the residuals from a regression of x sub j on all other explanatory variables and SSR squared sub j are the sum of squared residuals from this same regression.">
            <a:extLst>
              <a:ext uri="{FF2B5EF4-FFF2-40B4-BE49-F238E27FC236}">
                <a16:creationId xmlns:a16="http://schemas.microsoft.com/office/drawing/2014/main" id="{2B48754D-6F5A-486E-A5B7-F0EC9EB1366B}"/>
              </a:ext>
            </a:extLst>
          </p:cNvPr>
          <p:cNvPicPr>
            <a:picLocks noChangeAspect="1"/>
          </p:cNvPicPr>
          <p:nvPr/>
        </p:nvPicPr>
        <p:blipFill>
          <a:blip r:embed="rId2"/>
          <a:stretch>
            <a:fillRect/>
          </a:stretch>
        </p:blipFill>
        <p:spPr>
          <a:xfrm>
            <a:off x="1544853" y="3530330"/>
            <a:ext cx="8484575" cy="1112185"/>
          </a:xfrm>
          <a:prstGeom prst="rect">
            <a:avLst/>
          </a:prstGeom>
        </p:spPr>
      </p:pic>
      <p:sp>
        <p:nvSpPr>
          <p:cNvPr id="3" name="Content Placeholder 2">
            <a:extLst>
              <a:ext uri="{FF2B5EF4-FFF2-40B4-BE49-F238E27FC236}">
                <a16:creationId xmlns:a16="http://schemas.microsoft.com/office/drawing/2014/main" id="{B2089EDE-C62C-4D3D-9629-573E1969D4F3}"/>
              </a:ext>
            </a:extLst>
          </p:cNvPr>
          <p:cNvSpPr>
            <a:spLocks noGrp="1"/>
          </p:cNvSpPr>
          <p:nvPr>
            <p:ph sz="half" idx="1"/>
          </p:nvPr>
        </p:nvSpPr>
        <p:spPr>
          <a:xfrm>
            <a:off x="838200" y="1456028"/>
            <a:ext cx="10515600" cy="1972971"/>
          </a:xfrm>
        </p:spPr>
        <p:txBody>
          <a:bodyPr/>
          <a:lstStyle/>
          <a:p>
            <a:pPr>
              <a:lnSpc>
                <a:spcPts val="2900"/>
              </a:lnSpc>
            </a:pPr>
            <a:r>
              <a:rPr lang="de-DE" altLang="en-US" b="1" dirty="0">
                <a:ea typeface="ＭＳ Ｐゴシック" panose="020B0600070205080204" pitchFamily="34" charset="-128"/>
                <a:cs typeface="Lucida Bright" panose="02040602050505020304" pitchFamily="18" charset="0"/>
              </a:rPr>
              <a:t>Heteroskedasticity-robust inference after OLS estimation</a:t>
            </a:r>
          </a:p>
          <a:p>
            <a:pPr lvl="1">
              <a:lnSpc>
                <a:spcPts val="2900"/>
              </a:lnSpc>
            </a:pPr>
            <a:r>
              <a:rPr lang="de-DE" altLang="en-US" dirty="0">
                <a:ea typeface="Arial" panose="020B0604020202020204" pitchFamily="34" charset="0"/>
                <a:cs typeface="Lucida Bright" panose="02040602050505020304" pitchFamily="18" charset="0"/>
              </a:rPr>
              <a:t>Formulas for OLS standard errors and related statistics have been developed that are robust to heteroskedasticity of unknown form.</a:t>
            </a:r>
          </a:p>
          <a:p>
            <a:pPr lvl="1">
              <a:lnSpc>
                <a:spcPts val="2900"/>
              </a:lnSpc>
            </a:pPr>
            <a:r>
              <a:rPr lang="de-DE" altLang="en-US" dirty="0">
                <a:ea typeface="Arial" panose="020B0604020202020204" pitchFamily="34" charset="0"/>
                <a:cs typeface="Lucida Bright" panose="02040602050505020304" pitchFamily="18" charset="0"/>
              </a:rPr>
              <a:t>All formulas are only valid in large samples.</a:t>
            </a:r>
          </a:p>
          <a:p>
            <a:pPr lvl="1">
              <a:lnSpc>
                <a:spcPts val="2900"/>
              </a:lnSpc>
            </a:pPr>
            <a:r>
              <a:rPr lang="de-DE" altLang="en-US" dirty="0">
                <a:ea typeface="Arial" panose="020B0604020202020204" pitchFamily="34" charset="0"/>
                <a:cs typeface="Lucida Bright" panose="02040602050505020304" pitchFamily="18" charset="0"/>
              </a:rPr>
              <a:t>Formula for heteroskedasticity-robust OLS standard error.</a:t>
            </a:r>
          </a:p>
        </p:txBody>
      </p:sp>
      <p:sp>
        <p:nvSpPr>
          <p:cNvPr id="2" name="Title 1">
            <a:extLst>
              <a:ext uri="{FF2B5EF4-FFF2-40B4-BE49-F238E27FC236}">
                <a16:creationId xmlns:a16="http://schemas.microsoft.com/office/drawing/2014/main" id="{BCF49451-7A03-45C7-8715-26190A297601}"/>
              </a:ext>
            </a:extLst>
          </p:cNvPr>
          <p:cNvSpPr>
            <a:spLocks noGrp="1"/>
          </p:cNvSpPr>
          <p:nvPr>
            <p:ph type="title"/>
          </p:nvPr>
        </p:nvSpPr>
        <p:spPr/>
        <p:txBody>
          <a:bodyPr/>
          <a:lstStyle/>
          <a:p>
            <a:r>
              <a:rPr lang="de-DE" altLang="en-US" dirty="0"/>
              <a:t>Heteroskedasticity </a:t>
            </a:r>
            <a:r>
              <a:rPr lang="de-DE" altLang="en-US" sz="1600" dirty="0"/>
              <a:t>(2 of 18)</a:t>
            </a:r>
            <a:endParaRPr lang="en-US" dirty="0"/>
          </a:p>
        </p:txBody>
      </p:sp>
    </p:spTree>
    <p:extLst>
      <p:ext uri="{BB962C8B-B14F-4D97-AF65-F5344CB8AC3E}">
        <p14:creationId xmlns:p14="http://schemas.microsoft.com/office/powerpoint/2010/main" val="3265131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220EDA0-7831-4DDF-BC47-CDE9EEC49EDF}"/>
              </a:ext>
            </a:extLst>
          </p:cNvPr>
          <p:cNvSpPr>
            <a:spLocks noGrp="1"/>
          </p:cNvSpPr>
          <p:nvPr>
            <p:ph type="sldNum" sz="quarter" idx="12"/>
          </p:nvPr>
        </p:nvSpPr>
        <p:spPr/>
        <p:txBody>
          <a:bodyPr/>
          <a:lstStyle/>
          <a:p>
            <a:fld id="{949EBC64-41CB-41B8-B6DF-9B1367312BD4}" type="slidenum">
              <a:rPr lang="en-US" smtClean="0"/>
              <a:t>4</a:t>
            </a:fld>
            <a:endParaRPr lang="en-US" dirty="0"/>
          </a:p>
        </p:txBody>
      </p:sp>
      <p:pic>
        <p:nvPicPr>
          <p:cNvPr id="10" name="Picture 9" descr="A null hypothesis in which beta sub exper and beta sub exper squared are simultaneously equal to zero. The unadjusted F statistic is equal to 17.95. The heteroskedasticity robust F statistic is 17.99. In this case, there is not much of a difference. If there is strong heteroskedasticity, then the difference could be larger. To be on the safe side, it is better to use the robust standard errors.">
            <a:extLst>
              <a:ext uri="{FF2B5EF4-FFF2-40B4-BE49-F238E27FC236}">
                <a16:creationId xmlns:a16="http://schemas.microsoft.com/office/drawing/2014/main" id="{971888EB-7802-4392-ACC3-93A85179DAA5}"/>
              </a:ext>
            </a:extLst>
          </p:cNvPr>
          <p:cNvPicPr>
            <a:picLocks noChangeAspect="1"/>
          </p:cNvPicPr>
          <p:nvPr/>
        </p:nvPicPr>
        <p:blipFill>
          <a:blip r:embed="rId2"/>
          <a:stretch>
            <a:fillRect/>
          </a:stretch>
        </p:blipFill>
        <p:spPr>
          <a:xfrm>
            <a:off x="1203614" y="4134060"/>
            <a:ext cx="7746761" cy="1991487"/>
          </a:xfrm>
          <a:prstGeom prst="rect">
            <a:avLst/>
          </a:prstGeom>
        </p:spPr>
      </p:pic>
      <p:pic>
        <p:nvPicPr>
          <p:cNvPr id="9" name="Picture 8" descr="An equation in which predicted log wage is equal to -.128 plus .0904 times educ plus .0410 times exper minus .0007 times exper squared. The unadjusted and heteroskedasticity robust standard errors for each of the four estimated parameters are .105 compared to .107, .0075 compared to .0078, .0052 compared to .0050, and .0001 compared to .0001. Thus, the heteroskedasticity robust standard errors may be larger or smaller than their non-robust counterparts. The differences are often small in practice.">
            <a:extLst>
              <a:ext uri="{FF2B5EF4-FFF2-40B4-BE49-F238E27FC236}">
                <a16:creationId xmlns:a16="http://schemas.microsoft.com/office/drawing/2014/main" id="{B47EAC3D-AD72-435D-B949-D3827BF2B2A4}"/>
              </a:ext>
            </a:extLst>
          </p:cNvPr>
          <p:cNvPicPr>
            <a:picLocks noChangeAspect="1"/>
          </p:cNvPicPr>
          <p:nvPr/>
        </p:nvPicPr>
        <p:blipFill>
          <a:blip r:embed="rId3"/>
          <a:stretch>
            <a:fillRect/>
          </a:stretch>
        </p:blipFill>
        <p:spPr>
          <a:xfrm>
            <a:off x="1203615" y="2045863"/>
            <a:ext cx="8172614" cy="2129264"/>
          </a:xfrm>
          <a:prstGeom prst="rect">
            <a:avLst/>
          </a:prstGeom>
        </p:spPr>
      </p:pic>
      <p:sp>
        <p:nvSpPr>
          <p:cNvPr id="3" name="Content Placeholder 2">
            <a:extLst>
              <a:ext uri="{FF2B5EF4-FFF2-40B4-BE49-F238E27FC236}">
                <a16:creationId xmlns:a16="http://schemas.microsoft.com/office/drawing/2014/main" id="{B2089EDE-C62C-4D3D-9629-573E1969D4F3}"/>
              </a:ext>
            </a:extLst>
          </p:cNvPr>
          <p:cNvSpPr>
            <a:spLocks noGrp="1"/>
          </p:cNvSpPr>
          <p:nvPr>
            <p:ph sz="half" idx="1"/>
          </p:nvPr>
        </p:nvSpPr>
        <p:spPr>
          <a:xfrm>
            <a:off x="838200" y="1456028"/>
            <a:ext cx="10515600" cy="532429"/>
          </a:xfrm>
        </p:spPr>
        <p:txBody>
          <a:bodyPr/>
          <a:lstStyle/>
          <a:p>
            <a:pPr>
              <a:lnSpc>
                <a:spcPts val="2900"/>
              </a:lnSpc>
            </a:pPr>
            <a:r>
              <a:rPr lang="de-DE" altLang="en-US" b="1" dirty="0">
                <a:ea typeface="ＭＳ Ｐゴシック" panose="020B0600070205080204" pitchFamily="34" charset="-128"/>
                <a:cs typeface="Lucida Bright" panose="02040602050505020304" pitchFamily="18" charset="0"/>
              </a:rPr>
              <a:t>Example: Hourly wage equation</a:t>
            </a:r>
            <a:endParaRPr lang="de-DE" altLang="en-US" b="1" dirty="0">
              <a:ea typeface="Arial" panose="020B0604020202020204" pitchFamily="34" charset="0"/>
              <a:cs typeface="Lucida Bright" panose="02040602050505020304" pitchFamily="18" charset="0"/>
            </a:endParaRPr>
          </a:p>
        </p:txBody>
      </p:sp>
      <p:sp>
        <p:nvSpPr>
          <p:cNvPr id="2" name="Title 1">
            <a:extLst>
              <a:ext uri="{FF2B5EF4-FFF2-40B4-BE49-F238E27FC236}">
                <a16:creationId xmlns:a16="http://schemas.microsoft.com/office/drawing/2014/main" id="{BCF49451-7A03-45C7-8715-26190A297601}"/>
              </a:ext>
            </a:extLst>
          </p:cNvPr>
          <p:cNvSpPr>
            <a:spLocks noGrp="1"/>
          </p:cNvSpPr>
          <p:nvPr>
            <p:ph type="title"/>
          </p:nvPr>
        </p:nvSpPr>
        <p:spPr/>
        <p:txBody>
          <a:bodyPr/>
          <a:lstStyle/>
          <a:p>
            <a:r>
              <a:rPr lang="de-DE" altLang="en-US" dirty="0"/>
              <a:t>Heteroskedasticity </a:t>
            </a:r>
            <a:r>
              <a:rPr lang="de-DE" altLang="en-US" sz="1600" dirty="0"/>
              <a:t>(3 of 18)</a:t>
            </a:r>
            <a:endParaRPr lang="en-US" dirty="0"/>
          </a:p>
        </p:txBody>
      </p:sp>
    </p:spTree>
    <p:extLst>
      <p:ext uri="{BB962C8B-B14F-4D97-AF65-F5344CB8AC3E}">
        <p14:creationId xmlns:p14="http://schemas.microsoft.com/office/powerpoint/2010/main" val="2251167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220EDA0-7831-4DDF-BC47-CDE9EEC49EDF}"/>
              </a:ext>
            </a:extLst>
          </p:cNvPr>
          <p:cNvSpPr>
            <a:spLocks noGrp="1"/>
          </p:cNvSpPr>
          <p:nvPr>
            <p:ph type="sldNum" sz="quarter" idx="12"/>
          </p:nvPr>
        </p:nvSpPr>
        <p:spPr/>
        <p:txBody>
          <a:bodyPr/>
          <a:lstStyle/>
          <a:p>
            <a:fld id="{949EBC64-41CB-41B8-B6DF-9B1367312BD4}" type="slidenum">
              <a:rPr lang="en-US" smtClean="0"/>
              <a:t>5</a:t>
            </a:fld>
            <a:endParaRPr lang="en-US" dirty="0"/>
          </a:p>
        </p:txBody>
      </p:sp>
      <p:pic>
        <p:nvPicPr>
          <p:cNvPr id="11" name="Picture 10" descr="An expression for the variance of u conditional on the vector x. This equals the expected value of u squared given x minus the squared expected value of u given x. Under MLR.4, this is just equal to the expected value of u squared given x. If there is homoskedasticity, the mean of u squared must not vary with x sub one through x sub k.">
            <a:extLst>
              <a:ext uri="{FF2B5EF4-FFF2-40B4-BE49-F238E27FC236}">
                <a16:creationId xmlns:a16="http://schemas.microsoft.com/office/drawing/2014/main" id="{5274F90C-0720-4EBC-A5DD-39D893CBA0FE}"/>
              </a:ext>
            </a:extLst>
          </p:cNvPr>
          <p:cNvPicPr>
            <a:picLocks noChangeAspect="1"/>
          </p:cNvPicPr>
          <p:nvPr/>
        </p:nvPicPr>
        <p:blipFill>
          <a:blip r:embed="rId2"/>
          <a:stretch>
            <a:fillRect/>
          </a:stretch>
        </p:blipFill>
        <p:spPr>
          <a:xfrm>
            <a:off x="1437990" y="4151086"/>
            <a:ext cx="8899426" cy="1599746"/>
          </a:xfrm>
          <a:prstGeom prst="rect">
            <a:avLst/>
          </a:prstGeom>
        </p:spPr>
      </p:pic>
      <p:pic>
        <p:nvPicPr>
          <p:cNvPr id="10" name="Picture 9" descr="A null hypothesis in which the variance of u conditional upon x sub one through x sub k is equal to a constant sigma squared. The series x sub one through x sub k can be represented by the vector x.">
            <a:extLst>
              <a:ext uri="{FF2B5EF4-FFF2-40B4-BE49-F238E27FC236}">
                <a16:creationId xmlns:a16="http://schemas.microsoft.com/office/drawing/2014/main" id="{EA555788-A3C3-4926-AE63-4FEC46912A9D}"/>
              </a:ext>
            </a:extLst>
          </p:cNvPr>
          <p:cNvPicPr>
            <a:picLocks noChangeAspect="1"/>
          </p:cNvPicPr>
          <p:nvPr/>
        </p:nvPicPr>
        <p:blipFill>
          <a:blip r:embed="rId3"/>
          <a:stretch>
            <a:fillRect/>
          </a:stretch>
        </p:blipFill>
        <p:spPr>
          <a:xfrm>
            <a:off x="1437989" y="3535442"/>
            <a:ext cx="5854531" cy="362968"/>
          </a:xfrm>
          <a:prstGeom prst="rect">
            <a:avLst/>
          </a:prstGeom>
        </p:spPr>
      </p:pic>
      <p:sp>
        <p:nvSpPr>
          <p:cNvPr id="3" name="Content Placeholder 2">
            <a:extLst>
              <a:ext uri="{FF2B5EF4-FFF2-40B4-BE49-F238E27FC236}">
                <a16:creationId xmlns:a16="http://schemas.microsoft.com/office/drawing/2014/main" id="{B2089EDE-C62C-4D3D-9629-573E1969D4F3}"/>
              </a:ext>
            </a:extLst>
          </p:cNvPr>
          <p:cNvSpPr>
            <a:spLocks noGrp="1"/>
          </p:cNvSpPr>
          <p:nvPr>
            <p:ph sz="half" idx="1"/>
          </p:nvPr>
        </p:nvSpPr>
        <p:spPr>
          <a:xfrm>
            <a:off x="838200" y="1456028"/>
            <a:ext cx="10515600" cy="1972971"/>
          </a:xfrm>
        </p:spPr>
        <p:txBody>
          <a:bodyPr/>
          <a:lstStyle/>
          <a:p>
            <a:pPr>
              <a:lnSpc>
                <a:spcPts val="2900"/>
              </a:lnSpc>
            </a:pPr>
            <a:r>
              <a:rPr lang="de-DE" altLang="en-US" b="1" dirty="0">
                <a:ea typeface="ＭＳ Ｐゴシック" panose="020B0600070205080204" pitchFamily="34" charset="-128"/>
                <a:cs typeface="Lucida Bright" panose="02040602050505020304" pitchFamily="18" charset="0"/>
              </a:rPr>
              <a:t>Testing for heteroskedasticity</a:t>
            </a:r>
          </a:p>
          <a:p>
            <a:pPr lvl="1">
              <a:lnSpc>
                <a:spcPts val="2900"/>
              </a:lnSpc>
            </a:pPr>
            <a:r>
              <a:rPr lang="de-DE" altLang="en-US" dirty="0">
                <a:ea typeface="Arial" panose="020B0604020202020204" pitchFamily="34" charset="0"/>
                <a:cs typeface="Lucida Bright" panose="02040602050505020304" pitchFamily="18" charset="0"/>
              </a:rPr>
              <a:t>It may still be interesting whether there is heteroskedasticity because then OLS may not be the most efficient linear estimator anymore.</a:t>
            </a:r>
          </a:p>
          <a:p>
            <a:pPr lvl="1">
              <a:lnSpc>
                <a:spcPts val="100"/>
              </a:lnSpc>
            </a:pPr>
            <a:endParaRPr lang="de-DE" altLang="en-US" dirty="0">
              <a:ea typeface="Arial" panose="020B0604020202020204" pitchFamily="34" charset="0"/>
              <a:cs typeface="Lucida Bright" panose="02040602050505020304" pitchFamily="18" charset="0"/>
            </a:endParaRPr>
          </a:p>
          <a:p>
            <a:pPr>
              <a:lnSpc>
                <a:spcPts val="2900"/>
              </a:lnSpc>
            </a:pPr>
            <a:endParaRPr lang="de-DE" altLang="en-US" dirty="0">
              <a:ea typeface="ＭＳ Ｐゴシック" panose="020B0600070205080204" pitchFamily="34" charset="-128"/>
              <a:cs typeface="Lucida Bright" panose="02040602050505020304" pitchFamily="18" charset="0"/>
            </a:endParaRPr>
          </a:p>
          <a:p>
            <a:pPr>
              <a:lnSpc>
                <a:spcPts val="2900"/>
              </a:lnSpc>
            </a:pPr>
            <a:r>
              <a:rPr lang="de-DE" altLang="en-US" dirty="0">
                <a:ea typeface="ＭＳ Ｐゴシック" panose="020B0600070205080204" pitchFamily="34" charset="-128"/>
                <a:cs typeface="Lucida Bright" panose="02040602050505020304" pitchFamily="18" charset="0"/>
              </a:rPr>
              <a:t>Breusch-Pagan test for heteroskedasticity</a:t>
            </a:r>
          </a:p>
          <a:p>
            <a:pPr>
              <a:lnSpc>
                <a:spcPts val="2900"/>
              </a:lnSpc>
            </a:pPr>
            <a:endParaRPr lang="de-DE" altLang="en-US" dirty="0">
              <a:ea typeface="Arial" panose="020B0604020202020204" pitchFamily="34" charset="0"/>
              <a:cs typeface="Lucida Bright" panose="02040602050505020304" pitchFamily="18" charset="0"/>
            </a:endParaRPr>
          </a:p>
        </p:txBody>
      </p:sp>
      <p:sp>
        <p:nvSpPr>
          <p:cNvPr id="2" name="Title 1">
            <a:extLst>
              <a:ext uri="{FF2B5EF4-FFF2-40B4-BE49-F238E27FC236}">
                <a16:creationId xmlns:a16="http://schemas.microsoft.com/office/drawing/2014/main" id="{BCF49451-7A03-45C7-8715-26190A297601}"/>
              </a:ext>
            </a:extLst>
          </p:cNvPr>
          <p:cNvSpPr>
            <a:spLocks noGrp="1"/>
          </p:cNvSpPr>
          <p:nvPr>
            <p:ph type="title"/>
          </p:nvPr>
        </p:nvSpPr>
        <p:spPr/>
        <p:txBody>
          <a:bodyPr/>
          <a:lstStyle/>
          <a:p>
            <a:r>
              <a:rPr lang="de-DE" altLang="en-US" dirty="0"/>
              <a:t>Heteroskedasticity </a:t>
            </a:r>
            <a:r>
              <a:rPr lang="de-DE" altLang="en-US" sz="1600" dirty="0"/>
              <a:t>(4 of 18)</a:t>
            </a:r>
            <a:endParaRPr lang="en-US" dirty="0"/>
          </a:p>
        </p:txBody>
      </p:sp>
    </p:spTree>
    <p:extLst>
      <p:ext uri="{BB962C8B-B14F-4D97-AF65-F5344CB8AC3E}">
        <p14:creationId xmlns:p14="http://schemas.microsoft.com/office/powerpoint/2010/main" val="4271201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220EDA0-7831-4DDF-BC47-CDE9EEC49EDF}"/>
              </a:ext>
            </a:extLst>
          </p:cNvPr>
          <p:cNvSpPr>
            <a:spLocks noGrp="1"/>
          </p:cNvSpPr>
          <p:nvPr>
            <p:ph type="sldNum" sz="quarter" idx="12"/>
          </p:nvPr>
        </p:nvSpPr>
        <p:spPr/>
        <p:txBody>
          <a:bodyPr/>
          <a:lstStyle/>
          <a:p>
            <a:fld id="{949EBC64-41CB-41B8-B6DF-9B1367312BD4}" type="slidenum">
              <a:rPr lang="en-US" smtClean="0"/>
              <a:t>6</a:t>
            </a:fld>
            <a:endParaRPr lang="en-US" dirty="0"/>
          </a:p>
        </p:txBody>
      </p:sp>
      <p:pic>
        <p:nvPicPr>
          <p:cNvPr id="8" name="Picture 7" descr="An expression for an alternative test statistic. LM equals n times R squared sub u hat squared. This test statistic - the Lagrange Multiplier statistic - is distributed as a chi squared with k degrees of freedom.">
            <a:extLst>
              <a:ext uri="{FF2B5EF4-FFF2-40B4-BE49-F238E27FC236}">
                <a16:creationId xmlns:a16="http://schemas.microsoft.com/office/drawing/2014/main" id="{A3DAE5CA-CE44-4077-9B88-4476BFB51C08}"/>
              </a:ext>
            </a:extLst>
          </p:cNvPr>
          <p:cNvPicPr>
            <a:picLocks noChangeAspect="1"/>
          </p:cNvPicPr>
          <p:nvPr/>
        </p:nvPicPr>
        <p:blipFill>
          <a:blip r:embed="rId2"/>
          <a:stretch>
            <a:fillRect/>
          </a:stretch>
        </p:blipFill>
        <p:spPr>
          <a:xfrm>
            <a:off x="1282582" y="4942114"/>
            <a:ext cx="8695518" cy="1104193"/>
          </a:xfrm>
          <a:prstGeom prst="rect">
            <a:avLst/>
          </a:prstGeom>
        </p:spPr>
      </p:pic>
      <p:pic>
        <p:nvPicPr>
          <p:cNvPr id="7" name="Picture 6" descr="An expression for the F statistic of this auxiliary regression. F equals R squared sub u hat squared over k divided by 1 minus R squared sub u hat squared over n minus k minus 1. R squared sub u hat squared is the R squared from the auxiliary regression of the squared residuals on all explanatory variables. A high value for this R squared is evidence of heteroskedasticity.">
            <a:extLst>
              <a:ext uri="{FF2B5EF4-FFF2-40B4-BE49-F238E27FC236}">
                <a16:creationId xmlns:a16="http://schemas.microsoft.com/office/drawing/2014/main" id="{E258E8EA-9D51-4B25-AA51-6B8F1D5080E5}"/>
              </a:ext>
            </a:extLst>
          </p:cNvPr>
          <p:cNvPicPr>
            <a:picLocks noChangeAspect="1"/>
          </p:cNvPicPr>
          <p:nvPr/>
        </p:nvPicPr>
        <p:blipFill>
          <a:blip r:embed="rId3"/>
          <a:stretch>
            <a:fillRect/>
          </a:stretch>
        </p:blipFill>
        <p:spPr>
          <a:xfrm>
            <a:off x="1282582" y="3692373"/>
            <a:ext cx="6618584" cy="1104193"/>
          </a:xfrm>
          <a:prstGeom prst="rect">
            <a:avLst/>
          </a:prstGeom>
        </p:spPr>
      </p:pic>
      <p:pic>
        <p:nvPicPr>
          <p:cNvPr id="5" name="Picture 4" descr="A null hypothesis H sub zero stating that delta sub one through delta sub k are all equal to zero. To test this hypothesis, you regress the squared residuals on all explanatory variables and test whether this regression has any explanatory power.">
            <a:extLst>
              <a:ext uri="{FF2B5EF4-FFF2-40B4-BE49-F238E27FC236}">
                <a16:creationId xmlns:a16="http://schemas.microsoft.com/office/drawing/2014/main" id="{63B9302D-D0FF-45E5-A866-75CADA7E6048}"/>
              </a:ext>
            </a:extLst>
          </p:cNvPr>
          <p:cNvPicPr>
            <a:picLocks noChangeAspect="1"/>
          </p:cNvPicPr>
          <p:nvPr/>
        </p:nvPicPr>
        <p:blipFill>
          <a:blip r:embed="rId4"/>
          <a:stretch>
            <a:fillRect/>
          </a:stretch>
        </p:blipFill>
        <p:spPr>
          <a:xfrm>
            <a:off x="1282581" y="2711980"/>
            <a:ext cx="7933097" cy="874152"/>
          </a:xfrm>
          <a:prstGeom prst="rect">
            <a:avLst/>
          </a:prstGeom>
        </p:spPr>
      </p:pic>
      <p:pic>
        <p:nvPicPr>
          <p:cNvPr id="4" name="Picture 3" descr="An equation in which the squared residual - u hat squared - is equal to delta sub zero plus delta sub one times x sub one through delta sub k times x sub k plus an error term.">
            <a:extLst>
              <a:ext uri="{FF2B5EF4-FFF2-40B4-BE49-F238E27FC236}">
                <a16:creationId xmlns:a16="http://schemas.microsoft.com/office/drawing/2014/main" id="{895E59B8-FB58-40BD-88E1-5AA1A9DFF2C7}"/>
              </a:ext>
            </a:extLst>
          </p:cNvPr>
          <p:cNvPicPr>
            <a:picLocks noChangeAspect="1"/>
          </p:cNvPicPr>
          <p:nvPr/>
        </p:nvPicPr>
        <p:blipFill>
          <a:blip r:embed="rId5"/>
          <a:stretch>
            <a:fillRect/>
          </a:stretch>
        </p:blipFill>
        <p:spPr>
          <a:xfrm>
            <a:off x="1282582" y="2095584"/>
            <a:ext cx="4745406" cy="348347"/>
          </a:xfrm>
          <a:prstGeom prst="rect">
            <a:avLst/>
          </a:prstGeom>
        </p:spPr>
      </p:pic>
      <p:sp>
        <p:nvSpPr>
          <p:cNvPr id="3" name="Content Placeholder 2">
            <a:extLst>
              <a:ext uri="{FF2B5EF4-FFF2-40B4-BE49-F238E27FC236}">
                <a16:creationId xmlns:a16="http://schemas.microsoft.com/office/drawing/2014/main" id="{B2089EDE-C62C-4D3D-9629-573E1969D4F3}"/>
              </a:ext>
            </a:extLst>
          </p:cNvPr>
          <p:cNvSpPr>
            <a:spLocks noGrp="1"/>
          </p:cNvSpPr>
          <p:nvPr>
            <p:ph sz="half" idx="1"/>
          </p:nvPr>
        </p:nvSpPr>
        <p:spPr>
          <a:xfrm>
            <a:off x="838200" y="1456028"/>
            <a:ext cx="10515600" cy="503401"/>
          </a:xfrm>
        </p:spPr>
        <p:txBody>
          <a:bodyPr/>
          <a:lstStyle/>
          <a:p>
            <a:pPr>
              <a:lnSpc>
                <a:spcPts val="2900"/>
              </a:lnSpc>
            </a:pPr>
            <a:r>
              <a:rPr lang="de-DE" altLang="en-US" b="1" dirty="0">
                <a:ea typeface="ＭＳ Ｐゴシック" panose="020B0600070205080204" pitchFamily="34" charset="-128"/>
                <a:cs typeface="Lucida Bright" panose="02040602050505020304" pitchFamily="18" charset="0"/>
              </a:rPr>
              <a:t>Breusch-Pagan test for heteroskedasticity (cont.)</a:t>
            </a:r>
          </a:p>
          <a:p>
            <a:pPr>
              <a:lnSpc>
                <a:spcPts val="2900"/>
              </a:lnSpc>
            </a:pPr>
            <a:endParaRPr lang="de-DE" altLang="en-US" dirty="0">
              <a:ea typeface="Arial" panose="020B0604020202020204" pitchFamily="34" charset="0"/>
              <a:cs typeface="Lucida Bright" panose="02040602050505020304" pitchFamily="18" charset="0"/>
            </a:endParaRPr>
          </a:p>
        </p:txBody>
      </p:sp>
      <p:sp>
        <p:nvSpPr>
          <p:cNvPr id="2" name="Title 1">
            <a:extLst>
              <a:ext uri="{FF2B5EF4-FFF2-40B4-BE49-F238E27FC236}">
                <a16:creationId xmlns:a16="http://schemas.microsoft.com/office/drawing/2014/main" id="{BCF49451-7A03-45C7-8715-26190A297601}"/>
              </a:ext>
            </a:extLst>
          </p:cNvPr>
          <p:cNvSpPr>
            <a:spLocks noGrp="1"/>
          </p:cNvSpPr>
          <p:nvPr>
            <p:ph type="title"/>
          </p:nvPr>
        </p:nvSpPr>
        <p:spPr/>
        <p:txBody>
          <a:bodyPr/>
          <a:lstStyle/>
          <a:p>
            <a:r>
              <a:rPr lang="de-DE" altLang="en-US" dirty="0"/>
              <a:t>Heteroskedasticity </a:t>
            </a:r>
            <a:r>
              <a:rPr lang="de-DE" altLang="en-US" sz="1600" dirty="0"/>
              <a:t>(5 of 18)</a:t>
            </a:r>
            <a:endParaRPr lang="en-US" dirty="0"/>
          </a:p>
        </p:txBody>
      </p:sp>
    </p:spTree>
    <p:extLst>
      <p:ext uri="{BB962C8B-B14F-4D97-AF65-F5344CB8AC3E}">
        <p14:creationId xmlns:p14="http://schemas.microsoft.com/office/powerpoint/2010/main" val="928119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220EDA0-7831-4DDF-BC47-CDE9EEC49EDF}"/>
              </a:ext>
            </a:extLst>
          </p:cNvPr>
          <p:cNvSpPr>
            <a:spLocks noGrp="1"/>
          </p:cNvSpPr>
          <p:nvPr>
            <p:ph type="sldNum" sz="quarter" idx="12"/>
          </p:nvPr>
        </p:nvSpPr>
        <p:spPr/>
        <p:txBody>
          <a:bodyPr/>
          <a:lstStyle/>
          <a:p>
            <a:fld id="{949EBC64-41CB-41B8-B6DF-9B1367312BD4}" type="slidenum">
              <a:rPr lang="en-US" smtClean="0"/>
              <a:t>7</a:t>
            </a:fld>
            <a:endParaRPr lang="en-US" dirty="0"/>
          </a:p>
        </p:txBody>
      </p:sp>
      <p:pic>
        <p:nvPicPr>
          <p:cNvPr id="14" name="Picture 13" descr="The results from the Breusch-Pagan test for regression in logarithmic form. R squared sub u hat squared equals .0480. The p-value from the F test is .245. The p-value from the LM test is .239. In the logarithmic specification, homoskedasticity cannot be rejected.">
            <a:extLst>
              <a:ext uri="{FF2B5EF4-FFF2-40B4-BE49-F238E27FC236}">
                <a16:creationId xmlns:a16="http://schemas.microsoft.com/office/drawing/2014/main" id="{664923D7-7250-4C92-AFC0-B7B50A35C76F}"/>
              </a:ext>
            </a:extLst>
          </p:cNvPr>
          <p:cNvPicPr>
            <a:picLocks noChangeAspect="1"/>
          </p:cNvPicPr>
          <p:nvPr/>
        </p:nvPicPr>
        <p:blipFill>
          <a:blip r:embed="rId2"/>
          <a:stretch>
            <a:fillRect/>
          </a:stretch>
        </p:blipFill>
        <p:spPr>
          <a:xfrm>
            <a:off x="1047334" y="4632517"/>
            <a:ext cx="7121964" cy="1280881"/>
          </a:xfrm>
          <a:prstGeom prst="rect">
            <a:avLst/>
          </a:prstGeom>
        </p:spPr>
      </p:pic>
      <p:pic>
        <p:nvPicPr>
          <p:cNvPr id="11" name="Picture 10" descr="An equation in which predicted log price equals -1.30 (standard error of .65) plus .168 (standard error of .038) times log lotsize plus .700 (standard error of .093) times log sqrft plus .037 (standard error of .028) times bdrms.">
            <a:extLst>
              <a:ext uri="{FF2B5EF4-FFF2-40B4-BE49-F238E27FC236}">
                <a16:creationId xmlns:a16="http://schemas.microsoft.com/office/drawing/2014/main" id="{7C4B2819-784D-478A-8523-0A08429752B0}"/>
              </a:ext>
            </a:extLst>
          </p:cNvPr>
          <p:cNvPicPr>
            <a:picLocks noChangeAspect="1"/>
          </p:cNvPicPr>
          <p:nvPr/>
        </p:nvPicPr>
        <p:blipFill>
          <a:blip r:embed="rId3"/>
          <a:stretch>
            <a:fillRect/>
          </a:stretch>
        </p:blipFill>
        <p:spPr>
          <a:xfrm>
            <a:off x="1047334" y="3799906"/>
            <a:ext cx="9120407" cy="590143"/>
          </a:xfrm>
          <a:prstGeom prst="rect">
            <a:avLst/>
          </a:prstGeom>
        </p:spPr>
      </p:pic>
      <p:pic>
        <p:nvPicPr>
          <p:cNvPr id="10" name="Picture 9" descr="The results from the Breusch-Pagan test for the previous regression. R squared sub u hat squared equals .1601. The p-value from the F test is .002. The p-value from the LM test is .0028. Both tests indicate that there is heteroskedasticity in the regression.">
            <a:extLst>
              <a:ext uri="{FF2B5EF4-FFF2-40B4-BE49-F238E27FC236}">
                <a16:creationId xmlns:a16="http://schemas.microsoft.com/office/drawing/2014/main" id="{7B2178D2-020F-49CB-BD7F-4FBF927A8A5A}"/>
              </a:ext>
            </a:extLst>
          </p:cNvPr>
          <p:cNvPicPr>
            <a:picLocks noChangeAspect="1"/>
          </p:cNvPicPr>
          <p:nvPr/>
        </p:nvPicPr>
        <p:blipFill>
          <a:blip r:embed="rId4"/>
          <a:stretch>
            <a:fillRect/>
          </a:stretch>
        </p:blipFill>
        <p:spPr>
          <a:xfrm>
            <a:off x="1047335" y="2803797"/>
            <a:ext cx="8912515" cy="643794"/>
          </a:xfrm>
          <a:prstGeom prst="rect">
            <a:avLst/>
          </a:prstGeom>
        </p:spPr>
      </p:pic>
      <p:pic>
        <p:nvPicPr>
          <p:cNvPr id="9" name="Picture 8" descr="An equation in which predicted price equals -21.77 (standard error of 29.48) plus .0021 (standard error of .0006) times lotsize plus .123 (standard error of .013) times sqrft plus 13.85 (standard error of 9.01) times bdrms">
            <a:extLst>
              <a:ext uri="{FF2B5EF4-FFF2-40B4-BE49-F238E27FC236}">
                <a16:creationId xmlns:a16="http://schemas.microsoft.com/office/drawing/2014/main" id="{AD62CCB3-54F3-49C7-9DA1-1B7A27B5A98E}"/>
              </a:ext>
            </a:extLst>
          </p:cNvPr>
          <p:cNvPicPr>
            <a:picLocks noChangeAspect="1"/>
          </p:cNvPicPr>
          <p:nvPr/>
        </p:nvPicPr>
        <p:blipFill>
          <a:blip r:embed="rId5"/>
          <a:stretch>
            <a:fillRect/>
          </a:stretch>
        </p:blipFill>
        <p:spPr>
          <a:xfrm>
            <a:off x="1047334" y="2038249"/>
            <a:ext cx="7658459" cy="576731"/>
          </a:xfrm>
          <a:prstGeom prst="rect">
            <a:avLst/>
          </a:prstGeom>
        </p:spPr>
      </p:pic>
      <p:sp>
        <p:nvSpPr>
          <p:cNvPr id="3" name="Content Placeholder 2">
            <a:extLst>
              <a:ext uri="{FF2B5EF4-FFF2-40B4-BE49-F238E27FC236}">
                <a16:creationId xmlns:a16="http://schemas.microsoft.com/office/drawing/2014/main" id="{B2089EDE-C62C-4D3D-9629-573E1969D4F3}"/>
              </a:ext>
            </a:extLst>
          </p:cNvPr>
          <p:cNvSpPr>
            <a:spLocks noGrp="1"/>
          </p:cNvSpPr>
          <p:nvPr>
            <p:ph sz="half" idx="1"/>
          </p:nvPr>
        </p:nvSpPr>
        <p:spPr>
          <a:xfrm>
            <a:off x="838200" y="1456028"/>
            <a:ext cx="10515600" cy="503401"/>
          </a:xfrm>
        </p:spPr>
        <p:txBody>
          <a:bodyPr/>
          <a:lstStyle/>
          <a:p>
            <a:pPr>
              <a:lnSpc>
                <a:spcPts val="2900"/>
              </a:lnSpc>
            </a:pPr>
            <a:r>
              <a:rPr lang="de-DE" altLang="en-US" b="1" dirty="0">
                <a:ea typeface="ＭＳ Ｐゴシック" panose="020B0600070205080204" pitchFamily="34" charset="-128"/>
                <a:cs typeface="Lucida Bright" panose="02040602050505020304" pitchFamily="18" charset="0"/>
              </a:rPr>
              <a:t>Example: Heteroskedasticity in housing price equations</a:t>
            </a:r>
          </a:p>
          <a:p>
            <a:pPr>
              <a:lnSpc>
                <a:spcPts val="2900"/>
              </a:lnSpc>
            </a:pPr>
            <a:endParaRPr lang="de-DE" altLang="en-US" dirty="0">
              <a:ea typeface="Arial" panose="020B0604020202020204" pitchFamily="34" charset="0"/>
              <a:cs typeface="Lucida Bright" panose="02040602050505020304" pitchFamily="18" charset="0"/>
            </a:endParaRPr>
          </a:p>
        </p:txBody>
      </p:sp>
      <p:sp>
        <p:nvSpPr>
          <p:cNvPr id="2" name="Title 1">
            <a:extLst>
              <a:ext uri="{FF2B5EF4-FFF2-40B4-BE49-F238E27FC236}">
                <a16:creationId xmlns:a16="http://schemas.microsoft.com/office/drawing/2014/main" id="{BCF49451-7A03-45C7-8715-26190A297601}"/>
              </a:ext>
            </a:extLst>
          </p:cNvPr>
          <p:cNvSpPr>
            <a:spLocks noGrp="1"/>
          </p:cNvSpPr>
          <p:nvPr>
            <p:ph type="title"/>
          </p:nvPr>
        </p:nvSpPr>
        <p:spPr/>
        <p:txBody>
          <a:bodyPr/>
          <a:lstStyle/>
          <a:p>
            <a:r>
              <a:rPr lang="de-DE" altLang="en-US" dirty="0"/>
              <a:t>Heteroskedasticity </a:t>
            </a:r>
            <a:r>
              <a:rPr lang="de-DE" altLang="en-US" sz="1600" dirty="0"/>
              <a:t>(6 of 18)</a:t>
            </a:r>
            <a:endParaRPr lang="en-US" dirty="0"/>
          </a:p>
        </p:txBody>
      </p:sp>
    </p:spTree>
    <p:extLst>
      <p:ext uri="{BB962C8B-B14F-4D97-AF65-F5344CB8AC3E}">
        <p14:creationId xmlns:p14="http://schemas.microsoft.com/office/powerpoint/2010/main" val="377268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6E019D9-0313-4EA0-AE1D-02AA7766A001}"/>
              </a:ext>
            </a:extLst>
          </p:cNvPr>
          <p:cNvSpPr>
            <a:spLocks noGrp="1"/>
          </p:cNvSpPr>
          <p:nvPr>
            <p:ph type="sldNum" sz="quarter" idx="12"/>
          </p:nvPr>
        </p:nvSpPr>
        <p:spPr/>
        <p:txBody>
          <a:bodyPr/>
          <a:lstStyle/>
          <a:p>
            <a:fld id="{949EBC64-41CB-41B8-B6DF-9B1367312BD4}" type="slidenum">
              <a:rPr lang="en-US" smtClean="0"/>
              <a:t>8</a:t>
            </a:fld>
            <a:endParaRPr lang="en-US" dirty="0"/>
          </a:p>
        </p:txBody>
      </p:sp>
      <p:sp>
        <p:nvSpPr>
          <p:cNvPr id="4" name="Content Placeholder 3">
            <a:extLst>
              <a:ext uri="{FF2B5EF4-FFF2-40B4-BE49-F238E27FC236}">
                <a16:creationId xmlns:a16="http://schemas.microsoft.com/office/drawing/2014/main" id="{3955046F-99FC-4864-A0FC-AD662B98E133}"/>
              </a:ext>
            </a:extLst>
          </p:cNvPr>
          <p:cNvSpPr>
            <a:spLocks noGrp="1"/>
          </p:cNvSpPr>
          <p:nvPr>
            <p:ph sz="half" idx="2"/>
          </p:nvPr>
        </p:nvSpPr>
        <p:spPr>
          <a:xfrm>
            <a:off x="838200" y="4766237"/>
            <a:ext cx="10515600" cy="1293193"/>
          </a:xfrm>
        </p:spPr>
        <p:txBody>
          <a:bodyPr/>
          <a:lstStyle/>
          <a:p>
            <a:pPr>
              <a:lnSpc>
                <a:spcPts val="2700"/>
              </a:lnSpc>
            </a:pPr>
            <a:r>
              <a:rPr lang="de-DE" altLang="en-US" dirty="0">
                <a:ea typeface="ＭＳ Ｐゴシック" panose="020B0600070205080204" pitchFamily="34" charset="-128"/>
                <a:cs typeface="Lucida Bright" panose="02040602050505020304" pitchFamily="18" charset="0"/>
              </a:rPr>
              <a:t>Disadvantage of this form of the White test</a:t>
            </a:r>
          </a:p>
          <a:p>
            <a:pPr lvl="1">
              <a:lnSpc>
                <a:spcPts val="2700"/>
              </a:lnSpc>
            </a:pPr>
            <a:r>
              <a:rPr lang="de-DE" altLang="en-US" dirty="0">
                <a:ea typeface="Arial" panose="020B0604020202020204" pitchFamily="34" charset="0"/>
                <a:cs typeface="Lucida Bright" panose="02040602050505020304" pitchFamily="18" charset="0"/>
              </a:rPr>
              <a:t>Including all squares and interactions leads to a large number of estimated parameters (e.g. k=6 leads to 27 parameters to be estimated).</a:t>
            </a:r>
            <a:endParaRPr lang="en-US" dirty="0"/>
          </a:p>
        </p:txBody>
      </p:sp>
      <p:pic>
        <p:nvPicPr>
          <p:cNvPr id="10" name="Picture 9" descr="An expression for the White test. The null hypothesis is that all coefficients related to the explanatory variables (in this case delta sub one through delta sub nine) are all equal to zero. The LM statistic equals n times R squared sub u hat squared, which is distributed as a chi square with nine degrees of freedom. Note there are nine degrees of freedom in this example with three explanatory variables. As we increase the number of explanatory variables, the degrees of freedom of the chi square (and the number of parameters to estimate in the auxiliary regression) will increase.">
            <a:extLst>
              <a:ext uri="{FF2B5EF4-FFF2-40B4-BE49-F238E27FC236}">
                <a16:creationId xmlns:a16="http://schemas.microsoft.com/office/drawing/2014/main" id="{03A5610D-C1C8-46A8-AC9A-462704F6126B}"/>
              </a:ext>
            </a:extLst>
          </p:cNvPr>
          <p:cNvPicPr>
            <a:picLocks noChangeAspect="1"/>
          </p:cNvPicPr>
          <p:nvPr/>
        </p:nvPicPr>
        <p:blipFill>
          <a:blip r:embed="rId2"/>
          <a:stretch>
            <a:fillRect/>
          </a:stretch>
        </p:blipFill>
        <p:spPr>
          <a:xfrm>
            <a:off x="1016023" y="3634057"/>
            <a:ext cx="7758453" cy="992728"/>
          </a:xfrm>
          <a:prstGeom prst="rect">
            <a:avLst/>
          </a:prstGeom>
        </p:spPr>
      </p:pic>
      <p:pic>
        <p:nvPicPr>
          <p:cNvPr id="9" name="Picture 8" descr="An equation in which u hat squared is equal to delta sub zero plus delta sub one times x sub one plus delta sub two times x sub two plus delta sub three times x sub three plus delta sub four times x sub one squared plus delta sub five times x sub two squared plus delta sub six times x sub three squared plus delta sub seven times x sub one times x sub two plus delta sub eight times x sub one times x sub three plus delta sub nine times x sub two times x sub three plus an error term. The squared residuals are regressed on all explanatory variables, their squares and interactions.">
            <a:extLst>
              <a:ext uri="{FF2B5EF4-FFF2-40B4-BE49-F238E27FC236}">
                <a16:creationId xmlns:a16="http://schemas.microsoft.com/office/drawing/2014/main" id="{566AB157-86C1-4D4A-BC8D-283F9476485D}"/>
              </a:ext>
            </a:extLst>
          </p:cNvPr>
          <p:cNvPicPr>
            <a:picLocks noChangeAspect="1"/>
          </p:cNvPicPr>
          <p:nvPr/>
        </p:nvPicPr>
        <p:blipFill>
          <a:blip r:embed="rId3"/>
          <a:stretch>
            <a:fillRect/>
          </a:stretch>
        </p:blipFill>
        <p:spPr>
          <a:xfrm>
            <a:off x="1016023" y="2219705"/>
            <a:ext cx="9845079" cy="916851"/>
          </a:xfrm>
          <a:prstGeom prst="rect">
            <a:avLst/>
          </a:prstGeom>
        </p:spPr>
      </p:pic>
      <p:sp>
        <p:nvSpPr>
          <p:cNvPr id="3" name="Content Placeholder 2">
            <a:extLst>
              <a:ext uri="{FF2B5EF4-FFF2-40B4-BE49-F238E27FC236}">
                <a16:creationId xmlns:a16="http://schemas.microsoft.com/office/drawing/2014/main" id="{8D4DD620-8269-4660-B1B4-70D7F68E74CA}"/>
              </a:ext>
            </a:extLst>
          </p:cNvPr>
          <p:cNvSpPr>
            <a:spLocks noGrp="1"/>
          </p:cNvSpPr>
          <p:nvPr>
            <p:ph sz="half" idx="1"/>
          </p:nvPr>
        </p:nvSpPr>
        <p:spPr>
          <a:xfrm>
            <a:off x="838200" y="1456029"/>
            <a:ext cx="10515600" cy="546942"/>
          </a:xfrm>
        </p:spPr>
        <p:txBody>
          <a:bodyPr/>
          <a:lstStyle/>
          <a:p>
            <a:r>
              <a:rPr lang="de-DE" altLang="en-US" b="1" dirty="0">
                <a:ea typeface="ＭＳ Ｐゴシック" panose="020B0600070205080204" pitchFamily="34" charset="-128"/>
                <a:cs typeface="Lucida Bright" panose="02040602050505020304" pitchFamily="18" charset="0"/>
              </a:rPr>
              <a:t>The White test for heteroskedasticity</a:t>
            </a:r>
          </a:p>
        </p:txBody>
      </p:sp>
      <p:sp>
        <p:nvSpPr>
          <p:cNvPr id="2" name="Title 1">
            <a:extLst>
              <a:ext uri="{FF2B5EF4-FFF2-40B4-BE49-F238E27FC236}">
                <a16:creationId xmlns:a16="http://schemas.microsoft.com/office/drawing/2014/main" id="{62B0B348-4008-4182-8D5C-88FA1A6AC479}"/>
              </a:ext>
            </a:extLst>
          </p:cNvPr>
          <p:cNvSpPr>
            <a:spLocks noGrp="1"/>
          </p:cNvSpPr>
          <p:nvPr>
            <p:ph type="title"/>
          </p:nvPr>
        </p:nvSpPr>
        <p:spPr/>
        <p:txBody>
          <a:bodyPr/>
          <a:lstStyle/>
          <a:p>
            <a:r>
              <a:rPr lang="de-DE" altLang="en-US" dirty="0"/>
              <a:t>Heteroskedasticity </a:t>
            </a:r>
            <a:r>
              <a:rPr lang="de-DE" altLang="en-US" sz="1600" dirty="0"/>
              <a:t>(7 of 18)</a:t>
            </a:r>
            <a:endParaRPr lang="en-US" dirty="0"/>
          </a:p>
        </p:txBody>
      </p:sp>
    </p:spTree>
    <p:extLst>
      <p:ext uri="{BB962C8B-B14F-4D97-AF65-F5344CB8AC3E}">
        <p14:creationId xmlns:p14="http://schemas.microsoft.com/office/powerpoint/2010/main" val="4025084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61BF5F7-3A08-4AB6-A31D-F1901A3375D7}"/>
              </a:ext>
            </a:extLst>
          </p:cNvPr>
          <p:cNvSpPr>
            <a:spLocks noGrp="1"/>
          </p:cNvSpPr>
          <p:nvPr>
            <p:ph type="sldNum" sz="quarter" idx="12"/>
          </p:nvPr>
        </p:nvSpPr>
        <p:spPr/>
        <p:txBody>
          <a:bodyPr/>
          <a:lstStyle/>
          <a:p>
            <a:fld id="{949EBC64-41CB-41B8-B6DF-9B1367312BD4}" type="slidenum">
              <a:rPr lang="en-US" smtClean="0"/>
              <a:t>9</a:t>
            </a:fld>
            <a:endParaRPr lang="en-US" dirty="0"/>
          </a:p>
        </p:txBody>
      </p:sp>
      <p:pic>
        <p:nvPicPr>
          <p:cNvPr id="8" name="Picture 7" descr="The null hypothesis for the alternative form of the white test. delta sub one equals delta sub two equals zero. The LM statistic is equal to n times R squared sub u hat squared, distributed as a chi square with two degrees of freedom. Using the data from the log housing price regression, R squared sub u hat squared equals .0392. This yields an LM statistic of 88 (the number of observations) times .0392 approximately equal to 3.45. The p value for this statistic is .178. We fail to reject the null hypothesis of homoskedasticity.">
            <a:extLst>
              <a:ext uri="{FF2B5EF4-FFF2-40B4-BE49-F238E27FC236}">
                <a16:creationId xmlns:a16="http://schemas.microsoft.com/office/drawing/2014/main" id="{6E6DE918-3863-414E-AF3D-85DA7A75D3FC}"/>
              </a:ext>
            </a:extLst>
          </p:cNvPr>
          <p:cNvPicPr>
            <a:picLocks noChangeAspect="1"/>
          </p:cNvPicPr>
          <p:nvPr/>
        </p:nvPicPr>
        <p:blipFill>
          <a:blip r:embed="rId2"/>
          <a:stretch>
            <a:fillRect/>
          </a:stretch>
        </p:blipFill>
        <p:spPr>
          <a:xfrm>
            <a:off x="1314245" y="4401462"/>
            <a:ext cx="7761423" cy="1148139"/>
          </a:xfrm>
          <a:prstGeom prst="rect">
            <a:avLst/>
          </a:prstGeom>
        </p:spPr>
      </p:pic>
      <p:sp>
        <p:nvSpPr>
          <p:cNvPr id="4" name="Content Placeholder 3">
            <a:extLst>
              <a:ext uri="{FF2B5EF4-FFF2-40B4-BE49-F238E27FC236}">
                <a16:creationId xmlns:a16="http://schemas.microsoft.com/office/drawing/2014/main" id="{7EA8994E-E34F-44F2-A7AF-9BEE66FF5F22}"/>
              </a:ext>
            </a:extLst>
          </p:cNvPr>
          <p:cNvSpPr>
            <a:spLocks noGrp="1"/>
          </p:cNvSpPr>
          <p:nvPr>
            <p:ph sz="half" idx="2"/>
          </p:nvPr>
        </p:nvSpPr>
        <p:spPr>
          <a:xfrm>
            <a:off x="838200" y="3952268"/>
            <a:ext cx="10515600" cy="618558"/>
          </a:xfrm>
        </p:spPr>
        <p:txBody>
          <a:bodyPr/>
          <a:lstStyle/>
          <a:p>
            <a:r>
              <a:rPr lang="de-DE" altLang="en-US" dirty="0">
                <a:ea typeface="ＭＳ Ｐゴシック" panose="020B0600070205080204" pitchFamily="34" charset="-128"/>
                <a:cs typeface="Lucida Bright" panose="02040602050505020304" pitchFamily="18" charset="0"/>
              </a:rPr>
              <a:t>Example: Heteroskedasticity in (log) housing price equations</a:t>
            </a:r>
            <a:endParaRPr lang="en-US" dirty="0"/>
          </a:p>
        </p:txBody>
      </p:sp>
      <p:pic>
        <p:nvPicPr>
          <p:cNvPr id="7" name="Picture 6" descr="An equation in which u hat squared is equal to delta sub zero plus delta sub one times y hat plus delta sub two times y hat squared plus an error term. This regression indirectly tests the dependence of the squared residuals on the explanatory variables, their squares, and interactions because the predicted value of y and its square implicitly contain all of these items. ">
            <a:extLst>
              <a:ext uri="{FF2B5EF4-FFF2-40B4-BE49-F238E27FC236}">
                <a16:creationId xmlns:a16="http://schemas.microsoft.com/office/drawing/2014/main" id="{99EAC36C-C72C-4330-B289-50B14C0B6D13}"/>
              </a:ext>
            </a:extLst>
          </p:cNvPr>
          <p:cNvPicPr>
            <a:picLocks noChangeAspect="1"/>
          </p:cNvPicPr>
          <p:nvPr/>
        </p:nvPicPr>
        <p:blipFill>
          <a:blip r:embed="rId3"/>
          <a:stretch>
            <a:fillRect/>
          </a:stretch>
        </p:blipFill>
        <p:spPr>
          <a:xfrm>
            <a:off x="1314245" y="2074587"/>
            <a:ext cx="7590842" cy="1522105"/>
          </a:xfrm>
          <a:prstGeom prst="rect">
            <a:avLst/>
          </a:prstGeom>
        </p:spPr>
      </p:pic>
      <p:sp>
        <p:nvSpPr>
          <p:cNvPr id="3" name="Content Placeholder 2">
            <a:extLst>
              <a:ext uri="{FF2B5EF4-FFF2-40B4-BE49-F238E27FC236}">
                <a16:creationId xmlns:a16="http://schemas.microsoft.com/office/drawing/2014/main" id="{A030D917-F23B-4567-B33E-216E46789EAA}"/>
              </a:ext>
            </a:extLst>
          </p:cNvPr>
          <p:cNvSpPr>
            <a:spLocks noGrp="1"/>
          </p:cNvSpPr>
          <p:nvPr>
            <p:ph sz="half" idx="1"/>
          </p:nvPr>
        </p:nvSpPr>
        <p:spPr>
          <a:xfrm>
            <a:off x="838200" y="1456029"/>
            <a:ext cx="10515600" cy="618558"/>
          </a:xfrm>
        </p:spPr>
        <p:txBody>
          <a:bodyPr/>
          <a:lstStyle/>
          <a:p>
            <a:r>
              <a:rPr lang="de-DE" altLang="en-US" b="1" dirty="0">
                <a:ea typeface="ＭＳ Ｐゴシック" panose="020B0600070205080204" pitchFamily="34" charset="-128"/>
                <a:cs typeface="Lucida Bright" panose="02040602050505020304" pitchFamily="18" charset="0"/>
              </a:rPr>
              <a:t>Alternative form of the White test</a:t>
            </a:r>
            <a:endParaRPr lang="en-US" b="1" dirty="0"/>
          </a:p>
        </p:txBody>
      </p:sp>
      <p:sp>
        <p:nvSpPr>
          <p:cNvPr id="2" name="Title 1">
            <a:extLst>
              <a:ext uri="{FF2B5EF4-FFF2-40B4-BE49-F238E27FC236}">
                <a16:creationId xmlns:a16="http://schemas.microsoft.com/office/drawing/2014/main" id="{3A98F73F-C32D-4FF7-ABD2-2BFAE9D37DF6}"/>
              </a:ext>
            </a:extLst>
          </p:cNvPr>
          <p:cNvSpPr>
            <a:spLocks noGrp="1"/>
          </p:cNvSpPr>
          <p:nvPr>
            <p:ph type="title"/>
          </p:nvPr>
        </p:nvSpPr>
        <p:spPr/>
        <p:txBody>
          <a:bodyPr/>
          <a:lstStyle/>
          <a:p>
            <a:r>
              <a:rPr lang="de-DE" altLang="en-US" dirty="0"/>
              <a:t>Heteroskedasticity </a:t>
            </a:r>
            <a:r>
              <a:rPr lang="de-DE" altLang="en-US" sz="1600" dirty="0"/>
              <a:t>(8 of 18)</a:t>
            </a:r>
            <a:endParaRPr lang="en-US" dirty="0"/>
          </a:p>
        </p:txBody>
      </p:sp>
    </p:spTree>
    <p:extLst>
      <p:ext uri="{BB962C8B-B14F-4D97-AF65-F5344CB8AC3E}">
        <p14:creationId xmlns:p14="http://schemas.microsoft.com/office/powerpoint/2010/main" val="2112542950"/>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13582</TotalTime>
  <Words>871</Words>
  <Application>Microsoft Office PowerPoint</Application>
  <PresentationFormat>Widescreen</PresentationFormat>
  <Paragraphs>153</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Tahoma</vt:lpstr>
      <vt:lpstr>Office Theme</vt:lpstr>
      <vt:lpstr>Chapter 8</vt:lpstr>
      <vt:lpstr>Heteroskedasticity (1 of 18)</vt:lpstr>
      <vt:lpstr>Heteroskedasticity (2 of 18)</vt:lpstr>
      <vt:lpstr>Heteroskedasticity (3 of 18)</vt:lpstr>
      <vt:lpstr>Heteroskedasticity (4 of 18)</vt:lpstr>
      <vt:lpstr>Heteroskedasticity (5 of 18)</vt:lpstr>
      <vt:lpstr>Heteroskedasticity (6 of 18)</vt:lpstr>
      <vt:lpstr>Heteroskedasticity (7 of 18)</vt:lpstr>
      <vt:lpstr>Heteroskedasticity (8 of 18)</vt:lpstr>
      <vt:lpstr>Heteroskedasticity (9 of 18)</vt:lpstr>
      <vt:lpstr>Heteroskedasticity (10 of 18)</vt:lpstr>
      <vt:lpstr>Heteroskedasticity (11 of 18)</vt:lpstr>
      <vt:lpstr>Heteroskedasticity (12 of 18)</vt:lpstr>
      <vt:lpstr>Heteroskedasticity (13 of 18)</vt:lpstr>
      <vt:lpstr>Heteroskedasticity (14 of 18)</vt:lpstr>
      <vt:lpstr>Heteroskedasticity (15 of 18)</vt:lpstr>
      <vt:lpstr>Heteroskedasticity (16 of 18)</vt:lpstr>
      <vt:lpstr>Heteroskedasticity (17 of 18)</vt:lpstr>
      <vt:lpstr>Heteroskedasticity (18 of 18)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Foltz, Brandon C</dc:creator>
  <cp:lastModifiedBy>Schiesl, Matt J</cp:lastModifiedBy>
  <cp:revision>326</cp:revision>
  <dcterms:created xsi:type="dcterms:W3CDTF">2015-06-17T14:10:03Z</dcterms:created>
  <dcterms:modified xsi:type="dcterms:W3CDTF">2019-04-26T15:24:09Z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