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302" r:id="rId2"/>
    <p:sldId id="303" r:id="rId3"/>
    <p:sldId id="304" r:id="rId4"/>
    <p:sldId id="305" r:id="rId5"/>
    <p:sldId id="306" r:id="rId6"/>
    <p:sldId id="307" r:id="rId7"/>
    <p:sldId id="308" r:id="rId8"/>
    <p:sldId id="309" r:id="rId9"/>
    <p:sldId id="310" r:id="rId10"/>
    <p:sldId id="311" r:id="rId11"/>
    <p:sldId id="312" r:id="rId12"/>
    <p:sldId id="313" r:id="rId13"/>
    <p:sldId id="314" r:id="rId14"/>
    <p:sldId id="316" r:id="rId15"/>
    <p:sldId id="317" r:id="rId16"/>
    <p:sldId id="315" r:id="rId17"/>
    <p:sldId id="318" r:id="rId18"/>
    <p:sldId id="319" r:id="rId19"/>
    <p:sldId id="320" r:id="rId20"/>
    <p:sldId id="321"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bitha Kamath" initials="" lastIdx="0"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2A1E"/>
    <a:srgbClr val="E20000"/>
    <a:srgbClr val="CC0000"/>
    <a:srgbClr val="BF3B17"/>
    <a:srgbClr val="C03E16"/>
    <a:srgbClr val="BF2317"/>
    <a:srgbClr val="C11515"/>
    <a:srgbClr val="BF2F17"/>
    <a:srgbClr val="BD1D19"/>
    <a:srgbClr val="BC311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1827" autoAdjust="0"/>
    <p:restoredTop sz="96837" autoAdjust="0"/>
  </p:normalViewPr>
  <p:slideViewPr>
    <p:cSldViewPr snapToGrid="0">
      <p:cViewPr varScale="1">
        <p:scale>
          <a:sx n="113" d="100"/>
          <a:sy n="113" d="100"/>
        </p:scale>
        <p:origin x="120" y="414"/>
      </p:cViewPr>
      <p:guideLst>
        <p:guide orient="horz" pos="2160"/>
        <p:guide pos="3840"/>
      </p:guideLst>
    </p:cSldViewPr>
  </p:slideViewPr>
  <p:outlineViewPr>
    <p:cViewPr>
      <p:scale>
        <a:sx n="33" d="100"/>
        <a:sy n="33" d="100"/>
      </p:scale>
      <p:origin x="0" y="-25090"/>
    </p:cViewPr>
  </p:outlin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AD4D6AC-7EC9-46DC-9BF9-22D63BF27C8D}" type="datetimeFigureOut">
              <a:rPr lang="en-US" smtClean="0"/>
              <a:t>4/23/2019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183C1DF-5E15-4B5F-BDE0-920118E0A9B4}" type="slidenum">
              <a:rPr lang="en-US" smtClean="0"/>
              <a:t>‹#›</a:t>
            </a:fld>
            <a:endParaRPr lang="en-US" dirty="0"/>
          </a:p>
        </p:txBody>
      </p:sp>
    </p:spTree>
    <p:extLst>
      <p:ext uri="{BB962C8B-B14F-4D97-AF65-F5344CB8AC3E}">
        <p14:creationId xmlns:p14="http://schemas.microsoft.com/office/powerpoint/2010/main" val="39459475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183C1DF-5E15-4B5F-BDE0-920118E0A9B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3741758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0_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838200" y="2534652"/>
            <a:ext cx="5386137" cy="1186447"/>
          </a:xfrm>
        </p:spPr>
        <p:txBody>
          <a:bodyPr anchor="b" anchorCtr="0">
            <a:noAutofit/>
          </a:bodyPr>
          <a:lstStyle>
            <a:lvl1pPr algn="l">
              <a:defRPr sz="3200"/>
            </a:lvl1pPr>
          </a:lstStyle>
          <a:p>
            <a:r>
              <a:rPr lang="en-US" dirty="0"/>
              <a:t>Introductory Econometrics: </a:t>
            </a:r>
            <a:br>
              <a:rPr lang="en-US" dirty="0"/>
            </a:br>
            <a:r>
              <a:rPr lang="en-US" dirty="0"/>
              <a:t>A Modern Approach (7e)</a:t>
            </a:r>
          </a:p>
        </p:txBody>
      </p:sp>
      <p:sp>
        <p:nvSpPr>
          <p:cNvPr id="3" name="Subtitle 2"/>
          <p:cNvSpPr>
            <a:spLocks noGrp="1"/>
          </p:cNvSpPr>
          <p:nvPr>
            <p:ph type="subTitle" idx="1" hasCustomPrompt="1"/>
          </p:nvPr>
        </p:nvSpPr>
        <p:spPr>
          <a:xfrm>
            <a:off x="838200" y="3962399"/>
            <a:ext cx="5386137" cy="737937"/>
          </a:xfrm>
        </p:spPr>
        <p:txBody>
          <a:bodyPr>
            <a:normAutofit/>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Jeffrey M. Wooldridge</a:t>
            </a:r>
          </a:p>
        </p:txBody>
      </p:sp>
      <p:sp>
        <p:nvSpPr>
          <p:cNvPr id="6" name="Slide Number Placeholder 5"/>
          <p:cNvSpPr>
            <a:spLocks noGrp="1"/>
          </p:cNvSpPr>
          <p:nvPr>
            <p:ph type="sldNum" sz="quarter" idx="12"/>
          </p:nvPr>
        </p:nvSpPr>
        <p:spPr/>
        <p:txBody>
          <a:bodyPr/>
          <a:lstStyle/>
          <a:p>
            <a:fld id="{949EBC64-41CB-41B8-B6DF-9B1367312BD4}" type="slidenum">
              <a:rPr lang="en-US" smtClean="0"/>
              <a:t>‹#›</a:t>
            </a:fld>
            <a:endParaRPr lang="en-US" dirty="0"/>
          </a:p>
        </p:txBody>
      </p:sp>
      <p:pic>
        <p:nvPicPr>
          <p:cNvPr id="15" name="Picture 14" descr="A close up of a logo&#10;&#10;Description automatically generated">
            <a:extLst>
              <a:ext uri="{FF2B5EF4-FFF2-40B4-BE49-F238E27FC236}">
                <a16:creationId xmlns:a16="http://schemas.microsoft.com/office/drawing/2014/main" id="{8BCEB295-3DBE-4E18-9984-C682BCE85A5F}"/>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068864" y="750317"/>
            <a:ext cx="4174869" cy="5218586"/>
          </a:xfrm>
          <a:prstGeom prst="rect">
            <a:avLst/>
          </a:prstGeom>
        </p:spPr>
      </p:pic>
    </p:spTree>
    <p:extLst>
      <p:ext uri="{BB962C8B-B14F-4D97-AF65-F5344CB8AC3E}">
        <p14:creationId xmlns:p14="http://schemas.microsoft.com/office/powerpoint/2010/main" val="32313211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Slide Number Placeholder 4"/>
          <p:cNvSpPr>
            <a:spLocks noGrp="1"/>
          </p:cNvSpPr>
          <p:nvPr>
            <p:ph type="sldNum" sz="quarter" idx="12"/>
          </p:nvPr>
        </p:nvSpPr>
        <p:spPr/>
        <p:txBody>
          <a:bodyPr/>
          <a:lstStyle/>
          <a:p>
            <a:fld id="{949EBC64-41CB-41B8-B6DF-9B1367312BD4}" type="slidenum">
              <a:rPr lang="en-US" smtClean="0"/>
              <a:t>‹#›</a:t>
            </a:fld>
            <a:endParaRPr lang="en-US" dirty="0"/>
          </a:p>
        </p:txBody>
      </p:sp>
    </p:spTree>
    <p:extLst>
      <p:ext uri="{BB962C8B-B14F-4D97-AF65-F5344CB8AC3E}">
        <p14:creationId xmlns:p14="http://schemas.microsoft.com/office/powerpoint/2010/main" val="14442597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949EBC64-41CB-41B8-B6DF-9B1367312BD4}" type="slidenum">
              <a:rPr lang="en-US" smtClean="0"/>
              <a:t>‹#›</a:t>
            </a:fld>
            <a:endParaRPr lang="en-US" dirty="0"/>
          </a:p>
        </p:txBody>
      </p:sp>
    </p:spTree>
    <p:extLst>
      <p:ext uri="{BB962C8B-B14F-4D97-AF65-F5344CB8AC3E}">
        <p14:creationId xmlns:p14="http://schemas.microsoft.com/office/powerpoint/2010/main" val="18139935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640080"/>
            <a:ext cx="3932237" cy="1069975"/>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640079"/>
            <a:ext cx="6172200" cy="530352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1838227"/>
            <a:ext cx="3932237" cy="410537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p:cNvSpPr>
            <a:spLocks noGrp="1"/>
          </p:cNvSpPr>
          <p:nvPr>
            <p:ph type="sldNum" sz="quarter" idx="12"/>
          </p:nvPr>
        </p:nvSpPr>
        <p:spPr/>
        <p:txBody>
          <a:bodyPr/>
          <a:lstStyle/>
          <a:p>
            <a:fld id="{949EBC64-41CB-41B8-B6DF-9B1367312BD4}" type="slidenum">
              <a:rPr lang="en-US" smtClean="0"/>
              <a:t>‹#›</a:t>
            </a:fld>
            <a:endParaRPr lang="en-US" dirty="0"/>
          </a:p>
        </p:txBody>
      </p:sp>
    </p:spTree>
    <p:extLst>
      <p:ext uri="{BB962C8B-B14F-4D97-AF65-F5344CB8AC3E}">
        <p14:creationId xmlns:p14="http://schemas.microsoft.com/office/powerpoint/2010/main" val="11112895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640080"/>
            <a:ext cx="3932237" cy="1069975"/>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640080"/>
            <a:ext cx="6172200" cy="522890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1838227"/>
            <a:ext cx="3932237" cy="403076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p:cNvSpPr>
            <a:spLocks noGrp="1"/>
          </p:cNvSpPr>
          <p:nvPr>
            <p:ph type="sldNum" sz="quarter" idx="12"/>
          </p:nvPr>
        </p:nvSpPr>
        <p:spPr/>
        <p:txBody>
          <a:bodyPr/>
          <a:lstStyle/>
          <a:p>
            <a:fld id="{949EBC64-41CB-41B8-B6DF-9B1367312BD4}" type="slidenum">
              <a:rPr lang="en-US" smtClean="0"/>
              <a:t>‹#›</a:t>
            </a:fld>
            <a:endParaRPr lang="en-US" dirty="0"/>
          </a:p>
        </p:txBody>
      </p:sp>
    </p:spTree>
    <p:extLst>
      <p:ext uri="{BB962C8B-B14F-4D97-AF65-F5344CB8AC3E}">
        <p14:creationId xmlns:p14="http://schemas.microsoft.com/office/powerpoint/2010/main" val="2180890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838200" y="640080"/>
            <a:ext cx="10515600" cy="727075"/>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fld id="{949EBC64-41CB-41B8-B6DF-9B1367312BD4}" type="slidenum">
              <a:rPr lang="en-US" smtClean="0"/>
              <a:t>‹#›</a:t>
            </a:fld>
            <a:endParaRPr lang="en-US" dirty="0"/>
          </a:p>
        </p:txBody>
      </p:sp>
    </p:spTree>
    <p:extLst>
      <p:ext uri="{BB962C8B-B14F-4D97-AF65-F5344CB8AC3E}">
        <p14:creationId xmlns:p14="http://schemas.microsoft.com/office/powerpoint/2010/main" val="850520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40079"/>
            <a:ext cx="2628900" cy="530352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640079"/>
            <a:ext cx="7734300" cy="530352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fld id="{949EBC64-41CB-41B8-B6DF-9B1367312BD4}" type="slidenum">
              <a:rPr lang="en-US" smtClean="0"/>
              <a:t>‹#›</a:t>
            </a:fld>
            <a:endParaRPr lang="en-US" dirty="0"/>
          </a:p>
        </p:txBody>
      </p:sp>
    </p:spTree>
    <p:extLst>
      <p:ext uri="{BB962C8B-B14F-4D97-AF65-F5344CB8AC3E}">
        <p14:creationId xmlns:p14="http://schemas.microsoft.com/office/powerpoint/2010/main" val="3157579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t>Click to edit Master title style</a:t>
            </a:r>
            <a:endParaRPr lang="de-DE"/>
          </a:p>
        </p:txBody>
      </p:sp>
      <p:sp>
        <p:nvSpPr>
          <p:cNvPr id="3" name="Inhaltsplatzhalt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Slide Number Placeholder 2">
            <a:extLst>
              <a:ext uri="{FF2B5EF4-FFF2-40B4-BE49-F238E27FC236}">
                <a16:creationId xmlns:a16="http://schemas.microsoft.com/office/drawing/2014/main" id="{1D7286AD-3518-45AD-A265-C5B63D7EDA76}"/>
              </a:ext>
            </a:extLst>
          </p:cNvPr>
          <p:cNvSpPr>
            <a:spLocks noGrp="1"/>
          </p:cNvSpPr>
          <p:nvPr>
            <p:ph type="sldNum" sz="quarter" idx="10"/>
          </p:nvPr>
        </p:nvSpPr>
        <p:spPr>
          <a:xfrm>
            <a:off x="9203267" y="6489701"/>
            <a:ext cx="2844800" cy="365125"/>
          </a:xfrm>
        </p:spPr>
        <p:txBody>
          <a:bodyPr/>
          <a:lstStyle>
            <a:lvl1pPr algn="r">
              <a:defRPr sz="1200" b="1" i="0">
                <a:solidFill>
                  <a:srgbClr val="20358D"/>
                </a:solidFill>
                <a:latin typeface="Tahoma"/>
                <a:cs typeface="Tahoma"/>
              </a:defRPr>
            </a:lvl1pPr>
          </a:lstStyle>
          <a:p>
            <a:pPr>
              <a:defRPr/>
            </a:pPr>
            <a:fld id="{392FB42B-5611-4727-B682-AF4EEFA85E79}" type="slidenum">
              <a:rPr lang="en-US"/>
              <a:pPr>
                <a:defRPr/>
              </a:pPr>
              <a:t>‹#›</a:t>
            </a:fld>
            <a:endParaRPr lang="en-US" dirty="0"/>
          </a:p>
        </p:txBody>
      </p:sp>
    </p:spTree>
    <p:extLst>
      <p:ext uri="{BB962C8B-B14F-4D97-AF65-F5344CB8AC3E}">
        <p14:creationId xmlns:p14="http://schemas.microsoft.com/office/powerpoint/2010/main" val="5062093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a:defRPr sz="2800"/>
            </a:lvl1pPr>
            <a:lvl2pPr>
              <a:defRPr sz="2400"/>
            </a:lvl2pPr>
            <a:lvl4pPr>
              <a:defRPr sz="2000"/>
            </a:lvl4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a:lstStyle/>
          <a:p>
            <a:fld id="{949EBC64-41CB-41B8-B6DF-9B1367312BD4}" type="slidenum">
              <a:rPr lang="en-US" smtClean="0"/>
              <a:t>‹#›</a:t>
            </a:fld>
            <a:endParaRPr lang="en-US" dirty="0"/>
          </a:p>
        </p:txBody>
      </p:sp>
      <p:sp>
        <p:nvSpPr>
          <p:cNvPr id="8" name="Title Placeholder 1">
            <a:extLst>
              <a:ext uri="{FF2B5EF4-FFF2-40B4-BE49-F238E27FC236}">
                <a16:creationId xmlns:a16="http://schemas.microsoft.com/office/drawing/2014/main" id="{AC125E96-6450-45F8-9FC4-F2AC5FCB8159}"/>
              </a:ext>
            </a:extLst>
          </p:cNvPr>
          <p:cNvSpPr>
            <a:spLocks noGrp="1"/>
          </p:cNvSpPr>
          <p:nvPr>
            <p:ph type="title"/>
          </p:nvPr>
        </p:nvSpPr>
        <p:spPr>
          <a:xfrm>
            <a:off x="838200" y="640080"/>
            <a:ext cx="10515600" cy="727075"/>
          </a:xfrm>
          <a:prstGeom prst="rect">
            <a:avLst/>
          </a:prstGeom>
        </p:spPr>
        <p:txBody>
          <a:bodyPr vert="horz" lIns="91440" tIns="45720" rIns="91440" bIns="45720" rtlCol="0" anchor="t" anchorCtr="0">
            <a:noAutofit/>
          </a:bodyPr>
          <a:lstStyle/>
          <a:p>
            <a:r>
              <a:rPr lang="en-US" dirty="0"/>
              <a:t>Click to edit Master title style</a:t>
            </a:r>
          </a:p>
        </p:txBody>
      </p:sp>
    </p:spTree>
    <p:extLst>
      <p:ext uri="{BB962C8B-B14F-4D97-AF65-F5344CB8AC3E}">
        <p14:creationId xmlns:p14="http://schemas.microsoft.com/office/powerpoint/2010/main" val="4792826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Slide Number Placeholder 5"/>
          <p:cNvSpPr>
            <a:spLocks noGrp="1"/>
          </p:cNvSpPr>
          <p:nvPr>
            <p:ph type="sldNum" sz="quarter" idx="12"/>
          </p:nvPr>
        </p:nvSpPr>
        <p:spPr/>
        <p:txBody>
          <a:bodyPr/>
          <a:lstStyle/>
          <a:p>
            <a:fld id="{949EBC64-41CB-41B8-B6DF-9B1367312BD4}" type="slidenum">
              <a:rPr lang="en-US" smtClean="0"/>
              <a:t>‹#›</a:t>
            </a:fld>
            <a:endParaRPr lang="en-US" dirty="0"/>
          </a:p>
        </p:txBody>
      </p:sp>
      <p:sp>
        <p:nvSpPr>
          <p:cNvPr id="5" name="Table Placeholder 4">
            <a:extLst>
              <a:ext uri="{FF2B5EF4-FFF2-40B4-BE49-F238E27FC236}">
                <a16:creationId xmlns:a16="http://schemas.microsoft.com/office/drawing/2014/main" id="{CE4B1402-C760-4065-AEC8-6C7C03490FCA}"/>
              </a:ext>
            </a:extLst>
          </p:cNvPr>
          <p:cNvSpPr>
            <a:spLocks noGrp="1"/>
          </p:cNvSpPr>
          <p:nvPr>
            <p:ph type="tbl" sz="quarter" idx="13"/>
          </p:nvPr>
        </p:nvSpPr>
        <p:spPr>
          <a:xfrm>
            <a:off x="838200" y="1468191"/>
            <a:ext cx="10515600" cy="3741737"/>
          </a:xfrm>
        </p:spPr>
        <p:txBody>
          <a:bodyPr/>
          <a:lstStyle/>
          <a:p>
            <a:endParaRPr lang="en-US" dirty="0"/>
          </a:p>
        </p:txBody>
      </p:sp>
    </p:spTree>
    <p:extLst>
      <p:ext uri="{BB962C8B-B14F-4D97-AF65-F5344CB8AC3E}">
        <p14:creationId xmlns:p14="http://schemas.microsoft.com/office/powerpoint/2010/main" val="16818754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1"/>
          <p:cNvSpPr>
            <a:spLocks noGrp="1"/>
          </p:cNvSpPr>
          <p:nvPr>
            <p:ph sz="half" idx="1" hasCustomPrompt="1"/>
          </p:nvPr>
        </p:nvSpPr>
        <p:spPr>
          <a:xfrm>
            <a:off x="838200" y="1463040"/>
            <a:ext cx="5181600" cy="4572000"/>
          </a:xfrm>
        </p:spPr>
        <p:txBody>
          <a:bodyPr/>
          <a:lstStyle>
            <a:lvl1pPr>
              <a:defRPr/>
            </a:lvl1pPr>
          </a:lstStyle>
          <a:p>
            <a:pPr lvl="0"/>
            <a:r>
              <a:rPr lang="en-US"/>
              <a:t>Content Placeholder 1</a:t>
            </a:r>
          </a:p>
          <a:p>
            <a:pPr lvl="1"/>
            <a:r>
              <a:rPr lang="en-US"/>
              <a:t>Second level</a:t>
            </a:r>
          </a:p>
          <a:p>
            <a:pPr lvl="2"/>
            <a:r>
              <a:rPr lang="en-US"/>
              <a:t>Third level</a:t>
            </a:r>
          </a:p>
          <a:p>
            <a:pPr lvl="3"/>
            <a:r>
              <a:rPr lang="en-US"/>
              <a:t>Fourth level</a:t>
            </a:r>
          </a:p>
          <a:p>
            <a:pPr lvl="4"/>
            <a:r>
              <a:rPr lang="en-US"/>
              <a:t>Fifth level</a:t>
            </a:r>
          </a:p>
        </p:txBody>
      </p:sp>
      <p:sp>
        <p:nvSpPr>
          <p:cNvPr id="4" name="Content Placeholder 2"/>
          <p:cNvSpPr>
            <a:spLocks noGrp="1"/>
          </p:cNvSpPr>
          <p:nvPr>
            <p:ph sz="half" idx="2" hasCustomPrompt="1"/>
          </p:nvPr>
        </p:nvSpPr>
        <p:spPr>
          <a:xfrm>
            <a:off x="6172200" y="1463040"/>
            <a:ext cx="5181600" cy="4572000"/>
          </a:xfrm>
        </p:spPr>
        <p:txBody>
          <a:bodyPr/>
          <a:lstStyle>
            <a:lvl1pPr>
              <a:defRPr/>
            </a:lvl1pPr>
          </a:lstStyle>
          <a:p>
            <a:pPr lvl="0"/>
            <a:r>
              <a:rPr lang="en-US"/>
              <a:t>Content Placeholder 2</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fld id="{949EBC64-41CB-41B8-B6DF-9B1367312BD4}" type="slidenum">
              <a:rPr lang="en-US" smtClean="0"/>
              <a:t>‹#›</a:t>
            </a:fld>
            <a:endParaRPr lang="en-US" dirty="0"/>
          </a:p>
        </p:txBody>
      </p:sp>
    </p:spTree>
    <p:extLst>
      <p:ext uri="{BB962C8B-B14F-4D97-AF65-F5344CB8AC3E}">
        <p14:creationId xmlns:p14="http://schemas.microsoft.com/office/powerpoint/2010/main" val="22412137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Three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1"/>
          <p:cNvSpPr>
            <a:spLocks noGrp="1"/>
          </p:cNvSpPr>
          <p:nvPr>
            <p:ph sz="half" idx="1" hasCustomPrompt="1"/>
          </p:nvPr>
        </p:nvSpPr>
        <p:spPr>
          <a:xfrm>
            <a:off x="838200" y="1456029"/>
            <a:ext cx="10515600" cy="1316252"/>
          </a:xfrm>
        </p:spPr>
        <p:txBody>
          <a:bodyPr/>
          <a:lstStyle>
            <a:lvl1pPr>
              <a:defRPr/>
            </a:lvl1pPr>
          </a:lstStyle>
          <a:p>
            <a:pPr lvl="0"/>
            <a:r>
              <a:rPr lang="en-US"/>
              <a:t>Content Placeholder 1</a:t>
            </a:r>
          </a:p>
          <a:p>
            <a:pPr lvl="1"/>
            <a:r>
              <a:rPr lang="en-US"/>
              <a:t>Second level</a:t>
            </a:r>
          </a:p>
          <a:p>
            <a:pPr lvl="2"/>
            <a:r>
              <a:rPr lang="en-US"/>
              <a:t>Third level</a:t>
            </a:r>
          </a:p>
          <a:p>
            <a:pPr lvl="3"/>
            <a:r>
              <a:rPr lang="en-US"/>
              <a:t>Fourth level</a:t>
            </a:r>
          </a:p>
          <a:p>
            <a:pPr lvl="4"/>
            <a:r>
              <a:rPr lang="en-US"/>
              <a:t>Fifth level</a:t>
            </a:r>
          </a:p>
        </p:txBody>
      </p:sp>
      <p:sp>
        <p:nvSpPr>
          <p:cNvPr id="4" name="Content Placeholder 2"/>
          <p:cNvSpPr>
            <a:spLocks noGrp="1"/>
          </p:cNvSpPr>
          <p:nvPr>
            <p:ph sz="half" idx="2" hasCustomPrompt="1"/>
          </p:nvPr>
        </p:nvSpPr>
        <p:spPr>
          <a:xfrm>
            <a:off x="838200" y="2995499"/>
            <a:ext cx="10515600" cy="1420094"/>
          </a:xfrm>
        </p:spPr>
        <p:txBody>
          <a:bodyPr/>
          <a:lstStyle>
            <a:lvl1pPr>
              <a:defRPr/>
            </a:lvl1pPr>
          </a:lstStyle>
          <a:p>
            <a:pPr lvl="0"/>
            <a:r>
              <a:rPr lang="en-US"/>
              <a:t>Content Placeholder 2</a:t>
            </a:r>
          </a:p>
          <a:p>
            <a:pPr lvl="1"/>
            <a:r>
              <a:rPr lang="en-US"/>
              <a:t>Second level</a:t>
            </a:r>
          </a:p>
          <a:p>
            <a:pPr lvl="2"/>
            <a:r>
              <a:rPr lang="en-US"/>
              <a:t>Third level</a:t>
            </a:r>
          </a:p>
          <a:p>
            <a:pPr lvl="3"/>
            <a:r>
              <a:rPr lang="en-US"/>
              <a:t>Fourth level</a:t>
            </a:r>
          </a:p>
          <a:p>
            <a:pPr lvl="4"/>
            <a:r>
              <a:rPr lang="en-US"/>
              <a:t>Fifth level</a:t>
            </a:r>
          </a:p>
        </p:txBody>
      </p:sp>
      <p:sp>
        <p:nvSpPr>
          <p:cNvPr id="8" name="Content Placeholder 3">
            <a:extLst>
              <a:ext uri="{FF2B5EF4-FFF2-40B4-BE49-F238E27FC236}">
                <a16:creationId xmlns:a16="http://schemas.microsoft.com/office/drawing/2014/main" id="{9FF95CBC-B56A-442D-BB6F-B0C2C54B38AC}"/>
              </a:ext>
            </a:extLst>
          </p:cNvPr>
          <p:cNvSpPr>
            <a:spLocks noGrp="1"/>
          </p:cNvSpPr>
          <p:nvPr>
            <p:ph sz="quarter" idx="13" hasCustomPrompt="1"/>
          </p:nvPr>
        </p:nvSpPr>
        <p:spPr>
          <a:xfrm>
            <a:off x="838200" y="4551998"/>
            <a:ext cx="10515600" cy="1420094"/>
          </a:xfrm>
        </p:spPr>
        <p:txBody>
          <a:bodyPr/>
          <a:lstStyle>
            <a:lvl1pPr>
              <a:defRPr/>
            </a:lvl1pPr>
          </a:lstStyle>
          <a:p>
            <a:pPr lvl="0"/>
            <a:r>
              <a:rPr lang="en-US"/>
              <a:t>Content Placeholder 3</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fld id="{949EBC64-41CB-41B8-B6DF-9B1367312BD4}" type="slidenum">
              <a:rPr lang="en-US" smtClean="0"/>
              <a:t>‹#›</a:t>
            </a:fld>
            <a:endParaRPr lang="en-US" dirty="0"/>
          </a:p>
        </p:txBody>
      </p:sp>
    </p:spTree>
    <p:extLst>
      <p:ext uri="{BB962C8B-B14F-4D97-AF65-F5344CB8AC3E}">
        <p14:creationId xmlns:p14="http://schemas.microsoft.com/office/powerpoint/2010/main" val="14205743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Four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472493"/>
            <a:ext cx="5035826" cy="20535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838200" y="3919839"/>
            <a:ext cx="5035826" cy="205357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4">
            <a:extLst>
              <a:ext uri="{FF2B5EF4-FFF2-40B4-BE49-F238E27FC236}">
                <a16:creationId xmlns:a16="http://schemas.microsoft.com/office/drawing/2014/main" id="{1EA97922-68D1-4A28-85F3-CE1C535B35D2}"/>
              </a:ext>
            </a:extLst>
          </p:cNvPr>
          <p:cNvSpPr>
            <a:spLocks noGrp="1"/>
          </p:cNvSpPr>
          <p:nvPr>
            <p:ph sz="half" idx="14"/>
          </p:nvPr>
        </p:nvSpPr>
        <p:spPr>
          <a:xfrm>
            <a:off x="6317976" y="1472492"/>
            <a:ext cx="5035826" cy="20535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Content Placeholder 5">
            <a:extLst>
              <a:ext uri="{FF2B5EF4-FFF2-40B4-BE49-F238E27FC236}">
                <a16:creationId xmlns:a16="http://schemas.microsoft.com/office/drawing/2014/main" id="{3CC27E8A-B85C-4DA8-8400-C5DD9CDACDE3}"/>
              </a:ext>
            </a:extLst>
          </p:cNvPr>
          <p:cNvSpPr>
            <a:spLocks noGrp="1"/>
          </p:cNvSpPr>
          <p:nvPr>
            <p:ph sz="half" idx="15"/>
          </p:nvPr>
        </p:nvSpPr>
        <p:spPr>
          <a:xfrm>
            <a:off x="6317976" y="3919839"/>
            <a:ext cx="5035826" cy="205357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fld id="{949EBC64-41CB-41B8-B6DF-9B1367312BD4}" type="slidenum">
              <a:rPr lang="en-US" smtClean="0"/>
              <a:t>‹#›</a:t>
            </a:fld>
            <a:endParaRPr lang="en-US" dirty="0"/>
          </a:p>
        </p:txBody>
      </p:sp>
    </p:spTree>
    <p:extLst>
      <p:ext uri="{BB962C8B-B14F-4D97-AF65-F5344CB8AC3E}">
        <p14:creationId xmlns:p14="http://schemas.microsoft.com/office/powerpoint/2010/main" val="500092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6_Six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1"/>
          <p:cNvSpPr>
            <a:spLocks noGrp="1"/>
          </p:cNvSpPr>
          <p:nvPr>
            <p:ph sz="half" idx="1"/>
          </p:nvPr>
        </p:nvSpPr>
        <p:spPr>
          <a:xfrm>
            <a:off x="838200" y="1471019"/>
            <a:ext cx="5035826" cy="13162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2"/>
          <p:cNvSpPr>
            <a:spLocks noGrp="1"/>
          </p:cNvSpPr>
          <p:nvPr>
            <p:ph sz="half" idx="2"/>
          </p:nvPr>
        </p:nvSpPr>
        <p:spPr>
          <a:xfrm>
            <a:off x="838200" y="2995499"/>
            <a:ext cx="5035826" cy="14200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Content Placeholder 3">
            <a:extLst>
              <a:ext uri="{FF2B5EF4-FFF2-40B4-BE49-F238E27FC236}">
                <a16:creationId xmlns:a16="http://schemas.microsoft.com/office/drawing/2014/main" id="{9FF95CBC-B56A-442D-BB6F-B0C2C54B38AC}"/>
              </a:ext>
            </a:extLst>
          </p:cNvPr>
          <p:cNvSpPr>
            <a:spLocks noGrp="1"/>
          </p:cNvSpPr>
          <p:nvPr>
            <p:ph sz="quarter" idx="13"/>
          </p:nvPr>
        </p:nvSpPr>
        <p:spPr>
          <a:xfrm>
            <a:off x="838200" y="4551998"/>
            <a:ext cx="5035826" cy="142009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4">
            <a:extLst>
              <a:ext uri="{FF2B5EF4-FFF2-40B4-BE49-F238E27FC236}">
                <a16:creationId xmlns:a16="http://schemas.microsoft.com/office/drawing/2014/main" id="{1EA97922-68D1-4A28-85F3-CE1C535B35D2}"/>
              </a:ext>
            </a:extLst>
          </p:cNvPr>
          <p:cNvSpPr>
            <a:spLocks noGrp="1"/>
          </p:cNvSpPr>
          <p:nvPr>
            <p:ph sz="half" idx="14"/>
          </p:nvPr>
        </p:nvSpPr>
        <p:spPr>
          <a:xfrm>
            <a:off x="6317976" y="1471019"/>
            <a:ext cx="5035826" cy="13162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Content Placeholder 5">
            <a:extLst>
              <a:ext uri="{FF2B5EF4-FFF2-40B4-BE49-F238E27FC236}">
                <a16:creationId xmlns:a16="http://schemas.microsoft.com/office/drawing/2014/main" id="{3CC27E8A-B85C-4DA8-8400-C5DD9CDACDE3}"/>
              </a:ext>
            </a:extLst>
          </p:cNvPr>
          <p:cNvSpPr>
            <a:spLocks noGrp="1"/>
          </p:cNvSpPr>
          <p:nvPr>
            <p:ph sz="half" idx="15"/>
          </p:nvPr>
        </p:nvSpPr>
        <p:spPr>
          <a:xfrm>
            <a:off x="6317976" y="2995499"/>
            <a:ext cx="5035826" cy="14200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6">
            <a:extLst>
              <a:ext uri="{FF2B5EF4-FFF2-40B4-BE49-F238E27FC236}">
                <a16:creationId xmlns:a16="http://schemas.microsoft.com/office/drawing/2014/main" id="{521CB01A-58A0-425F-A930-A35E44F53630}"/>
              </a:ext>
            </a:extLst>
          </p:cNvPr>
          <p:cNvSpPr>
            <a:spLocks noGrp="1"/>
          </p:cNvSpPr>
          <p:nvPr>
            <p:ph sz="quarter" idx="16"/>
          </p:nvPr>
        </p:nvSpPr>
        <p:spPr>
          <a:xfrm>
            <a:off x="6317976" y="4551998"/>
            <a:ext cx="5035826" cy="142009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fld id="{949EBC64-41CB-41B8-B6DF-9B1367312BD4}" type="slidenum">
              <a:rPr lang="en-US" smtClean="0"/>
              <a:t>‹#›</a:t>
            </a:fld>
            <a:endParaRPr lang="en-US" dirty="0"/>
          </a:p>
        </p:txBody>
      </p:sp>
    </p:spTree>
    <p:extLst>
      <p:ext uri="{BB962C8B-B14F-4D97-AF65-F5344CB8AC3E}">
        <p14:creationId xmlns:p14="http://schemas.microsoft.com/office/powerpoint/2010/main" val="12177466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9_Nine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1"/>
          <p:cNvSpPr>
            <a:spLocks noGrp="1"/>
          </p:cNvSpPr>
          <p:nvPr>
            <p:ph sz="half" idx="1"/>
          </p:nvPr>
        </p:nvSpPr>
        <p:spPr>
          <a:xfrm>
            <a:off x="838200" y="1488570"/>
            <a:ext cx="3187148" cy="13162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2"/>
          <p:cNvSpPr>
            <a:spLocks noGrp="1"/>
          </p:cNvSpPr>
          <p:nvPr>
            <p:ph sz="half" idx="2"/>
          </p:nvPr>
        </p:nvSpPr>
        <p:spPr>
          <a:xfrm>
            <a:off x="838200" y="2995499"/>
            <a:ext cx="3187148" cy="14200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Content Placeholder 3">
            <a:extLst>
              <a:ext uri="{FF2B5EF4-FFF2-40B4-BE49-F238E27FC236}">
                <a16:creationId xmlns:a16="http://schemas.microsoft.com/office/drawing/2014/main" id="{9FF95CBC-B56A-442D-BB6F-B0C2C54B38AC}"/>
              </a:ext>
            </a:extLst>
          </p:cNvPr>
          <p:cNvSpPr>
            <a:spLocks noGrp="1"/>
          </p:cNvSpPr>
          <p:nvPr>
            <p:ph sz="quarter" idx="13"/>
          </p:nvPr>
        </p:nvSpPr>
        <p:spPr>
          <a:xfrm>
            <a:off x="838200" y="4551998"/>
            <a:ext cx="3187148" cy="142009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8" name="Content Placeholder 4">
            <a:extLst>
              <a:ext uri="{FF2B5EF4-FFF2-40B4-BE49-F238E27FC236}">
                <a16:creationId xmlns:a16="http://schemas.microsoft.com/office/drawing/2014/main" id="{D12FFE69-8A81-407D-A4B6-C6F651E0EBB1}"/>
              </a:ext>
            </a:extLst>
          </p:cNvPr>
          <p:cNvSpPr>
            <a:spLocks noGrp="1"/>
          </p:cNvSpPr>
          <p:nvPr>
            <p:ph sz="half" idx="14"/>
          </p:nvPr>
        </p:nvSpPr>
        <p:spPr>
          <a:xfrm>
            <a:off x="4502426" y="1488570"/>
            <a:ext cx="3187148" cy="13162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Content Placeholder 5">
            <a:extLst>
              <a:ext uri="{FF2B5EF4-FFF2-40B4-BE49-F238E27FC236}">
                <a16:creationId xmlns:a16="http://schemas.microsoft.com/office/drawing/2014/main" id="{939EBEFC-74FB-4864-A9C1-7F4A6C438D42}"/>
              </a:ext>
            </a:extLst>
          </p:cNvPr>
          <p:cNvSpPr>
            <a:spLocks noGrp="1"/>
          </p:cNvSpPr>
          <p:nvPr>
            <p:ph sz="half" idx="15"/>
          </p:nvPr>
        </p:nvSpPr>
        <p:spPr>
          <a:xfrm>
            <a:off x="4502426" y="2995499"/>
            <a:ext cx="3187148" cy="14200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0" name="Content Placeholder 6">
            <a:extLst>
              <a:ext uri="{FF2B5EF4-FFF2-40B4-BE49-F238E27FC236}">
                <a16:creationId xmlns:a16="http://schemas.microsoft.com/office/drawing/2014/main" id="{09799651-BA94-4F79-8B8B-22BE40E35BE3}"/>
              </a:ext>
            </a:extLst>
          </p:cNvPr>
          <p:cNvSpPr>
            <a:spLocks noGrp="1"/>
          </p:cNvSpPr>
          <p:nvPr>
            <p:ph sz="quarter" idx="16"/>
          </p:nvPr>
        </p:nvSpPr>
        <p:spPr>
          <a:xfrm>
            <a:off x="4502426" y="4551998"/>
            <a:ext cx="3187148" cy="142009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Content Placeholder 7">
            <a:extLst>
              <a:ext uri="{FF2B5EF4-FFF2-40B4-BE49-F238E27FC236}">
                <a16:creationId xmlns:a16="http://schemas.microsoft.com/office/drawing/2014/main" id="{03C49D1E-4578-469C-B11F-063464DCCEEA}"/>
              </a:ext>
            </a:extLst>
          </p:cNvPr>
          <p:cNvSpPr>
            <a:spLocks noGrp="1"/>
          </p:cNvSpPr>
          <p:nvPr>
            <p:ph sz="half" idx="17"/>
          </p:nvPr>
        </p:nvSpPr>
        <p:spPr>
          <a:xfrm>
            <a:off x="8166652" y="1482774"/>
            <a:ext cx="3187148" cy="13162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2" name="Content Placeholder 8">
            <a:extLst>
              <a:ext uri="{FF2B5EF4-FFF2-40B4-BE49-F238E27FC236}">
                <a16:creationId xmlns:a16="http://schemas.microsoft.com/office/drawing/2014/main" id="{F291FBCD-33AA-48C9-81C6-4C086525CBD8}"/>
              </a:ext>
            </a:extLst>
          </p:cNvPr>
          <p:cNvSpPr>
            <a:spLocks noGrp="1"/>
          </p:cNvSpPr>
          <p:nvPr>
            <p:ph sz="half" idx="18"/>
          </p:nvPr>
        </p:nvSpPr>
        <p:spPr>
          <a:xfrm>
            <a:off x="8166652" y="2995499"/>
            <a:ext cx="3187148" cy="14200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Content Placeholder 9">
            <a:extLst>
              <a:ext uri="{FF2B5EF4-FFF2-40B4-BE49-F238E27FC236}">
                <a16:creationId xmlns:a16="http://schemas.microsoft.com/office/drawing/2014/main" id="{8389CB71-4AEB-432E-8E45-D9B850C56B7C}"/>
              </a:ext>
            </a:extLst>
          </p:cNvPr>
          <p:cNvSpPr>
            <a:spLocks noGrp="1"/>
          </p:cNvSpPr>
          <p:nvPr>
            <p:ph sz="quarter" idx="19"/>
          </p:nvPr>
        </p:nvSpPr>
        <p:spPr>
          <a:xfrm>
            <a:off x="8166652" y="4551998"/>
            <a:ext cx="3187148" cy="142009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fld id="{949EBC64-41CB-41B8-B6DF-9B1367312BD4}" type="slidenum">
              <a:rPr lang="en-US" smtClean="0"/>
              <a:t>‹#›</a:t>
            </a:fld>
            <a:endParaRPr lang="en-US" dirty="0"/>
          </a:p>
        </p:txBody>
      </p:sp>
    </p:spTree>
    <p:extLst>
      <p:ext uri="{BB962C8B-B14F-4D97-AF65-F5344CB8AC3E}">
        <p14:creationId xmlns:p14="http://schemas.microsoft.com/office/powerpoint/2010/main" val="30311808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0" name="Title 1"/>
          <p:cNvSpPr>
            <a:spLocks noGrp="1"/>
          </p:cNvSpPr>
          <p:nvPr>
            <p:ph type="title"/>
          </p:nvPr>
        </p:nvSpPr>
        <p:spPr>
          <a:xfrm>
            <a:off x="838200" y="640080"/>
            <a:ext cx="10515600" cy="727075"/>
          </a:xfrm>
        </p:spPr>
        <p:txBody>
          <a:bodyPr/>
          <a:lstStyle/>
          <a:p>
            <a:r>
              <a:rPr lang="en-US"/>
              <a:t>Click to edit Master title style</a:t>
            </a:r>
          </a:p>
        </p:txBody>
      </p:sp>
      <p:sp>
        <p:nvSpPr>
          <p:cNvPr id="3" name="Text Placeholder 2"/>
          <p:cNvSpPr>
            <a:spLocks noGrp="1"/>
          </p:cNvSpPr>
          <p:nvPr>
            <p:ph type="body" idx="1"/>
          </p:nvPr>
        </p:nvSpPr>
        <p:spPr>
          <a:xfrm>
            <a:off x="839788" y="1463040"/>
            <a:ext cx="5157787" cy="73988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298811"/>
            <a:ext cx="5157787" cy="36576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463040"/>
            <a:ext cx="5183188" cy="73988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298811"/>
            <a:ext cx="5183188" cy="3657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Slide Number Placeholder 8"/>
          <p:cNvSpPr>
            <a:spLocks noGrp="1"/>
          </p:cNvSpPr>
          <p:nvPr>
            <p:ph type="sldNum" sz="quarter" idx="12"/>
          </p:nvPr>
        </p:nvSpPr>
        <p:spPr/>
        <p:txBody>
          <a:bodyPr/>
          <a:lstStyle/>
          <a:p>
            <a:fld id="{949EBC64-41CB-41B8-B6DF-9B1367312BD4}" type="slidenum">
              <a:rPr lang="en-US" smtClean="0"/>
              <a:t>‹#›</a:t>
            </a:fld>
            <a:endParaRPr lang="en-US" dirty="0"/>
          </a:p>
        </p:txBody>
      </p:sp>
    </p:spTree>
    <p:extLst>
      <p:ext uri="{BB962C8B-B14F-4D97-AF65-F5344CB8AC3E}">
        <p14:creationId xmlns:p14="http://schemas.microsoft.com/office/powerpoint/2010/main" val="18377269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NUL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ectangle 13"/>
          <p:cNvSpPr/>
          <p:nvPr userDrawn="1"/>
        </p:nvSpPr>
        <p:spPr>
          <a:xfrm>
            <a:off x="1" y="1"/>
            <a:ext cx="12191996" cy="464388"/>
          </a:xfrm>
          <a:prstGeom prst="rect">
            <a:avLst/>
          </a:prstGeom>
          <a:solidFill>
            <a:schemeClr val="accent5">
              <a:lumMod val="50000"/>
              <a:alpha val="78039"/>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838200" y="640080"/>
            <a:ext cx="10515600" cy="727075"/>
          </a:xfrm>
          <a:prstGeom prst="rect">
            <a:avLst/>
          </a:prstGeom>
        </p:spPr>
        <p:txBody>
          <a:bodyPr vert="horz" lIns="91440" tIns="45720" rIns="91440" bIns="45720" rtlCol="0" anchor="t" anchorCtr="0">
            <a:noAutofit/>
          </a:bodyPr>
          <a:lstStyle/>
          <a:p>
            <a:r>
              <a:rPr lang="en-US" dirty="0"/>
              <a:t>Click to edit Master title style</a:t>
            </a:r>
          </a:p>
        </p:txBody>
      </p:sp>
      <p:sp>
        <p:nvSpPr>
          <p:cNvPr id="3" name="Text Placeholder 2"/>
          <p:cNvSpPr>
            <a:spLocks noGrp="1"/>
          </p:cNvSpPr>
          <p:nvPr>
            <p:ph type="body" idx="1"/>
          </p:nvPr>
        </p:nvSpPr>
        <p:spPr>
          <a:xfrm>
            <a:off x="838200" y="1463040"/>
            <a:ext cx="10515600" cy="4572000"/>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4"/>
          </p:nvPr>
        </p:nvSpPr>
        <p:spPr>
          <a:xfrm>
            <a:off x="10726310" y="6448508"/>
            <a:ext cx="627490" cy="272967"/>
          </a:xfrm>
          <a:prstGeom prst="rect">
            <a:avLst/>
          </a:prstGeom>
        </p:spPr>
        <p:txBody>
          <a:bodyPr vert="horz" lIns="91440" tIns="45720" rIns="91440" bIns="45720" rtlCol="0" anchor="ctr"/>
          <a:lstStyle>
            <a:lvl1pPr algn="r">
              <a:defRPr sz="1200">
                <a:solidFill>
                  <a:schemeClr val="tx1">
                    <a:tint val="75000"/>
                  </a:schemeClr>
                </a:solidFill>
              </a:defRPr>
            </a:lvl1pPr>
          </a:lstStyle>
          <a:p>
            <a:fld id="{949EBC64-41CB-41B8-B6DF-9B1367312BD4}" type="slidenum">
              <a:rPr lang="en-US" smtClean="0"/>
              <a:t>‹#›</a:t>
            </a:fld>
            <a:endParaRPr lang="en-US" dirty="0"/>
          </a:p>
        </p:txBody>
      </p:sp>
      <p:pic>
        <p:nvPicPr>
          <p:cNvPr id="7" name="Picture 3"/>
          <p:cNvPicPr>
            <a:picLocks noChangeAspect="1" noChangeArrowheads="1"/>
          </p:cNvPicPr>
          <p:nvPr userDrawn="1"/>
        </p:nvPicPr>
        <p:blipFill>
          <a:blip r:embed="rId18">
            <a:extLst>
              <a:ext uri="{28A0092B-C50C-407E-A947-70E740481C1C}">
                <a14:useLocalDpi xmlns:a14="http://schemas.microsoft.com/office/drawing/2010/main" val="0"/>
              </a:ext>
            </a:extLst>
          </a:blip>
          <a:srcRect/>
          <a:stretch>
            <a:fillRect/>
          </a:stretch>
        </p:blipFill>
        <p:spPr bwMode="auto">
          <a:xfrm>
            <a:off x="0" y="464388"/>
            <a:ext cx="12226355" cy="11124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Rectangle 11"/>
          <p:cNvSpPr/>
          <p:nvPr userDrawn="1"/>
        </p:nvSpPr>
        <p:spPr>
          <a:xfrm>
            <a:off x="5825067" y="48578"/>
            <a:ext cx="5528733" cy="369332"/>
          </a:xfrm>
          <a:prstGeom prst="rect">
            <a:avLst/>
          </a:prstGeom>
        </p:spPr>
        <p:txBody>
          <a:bodyPr wrap="square">
            <a:spAutoFit/>
          </a:bodyPr>
          <a:lstStyle/>
          <a:p>
            <a:pPr algn="r"/>
            <a:r>
              <a:rPr lang="en-US" dirty="0">
                <a:solidFill>
                  <a:schemeClr val="bg1"/>
                </a:solidFill>
              </a:rPr>
              <a:t>Introductory Econometrics: A Modern Approach (7e)</a:t>
            </a:r>
          </a:p>
        </p:txBody>
      </p:sp>
      <p:sp>
        <p:nvSpPr>
          <p:cNvPr id="13" name="Rectangle 12"/>
          <p:cNvSpPr/>
          <p:nvPr userDrawn="1"/>
        </p:nvSpPr>
        <p:spPr>
          <a:xfrm flipV="1">
            <a:off x="0" y="6175652"/>
            <a:ext cx="12191997" cy="79652"/>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0C82396-7D4C-49BF-B272-BD0905747F2E}"/>
              </a:ext>
            </a:extLst>
          </p:cNvPr>
          <p:cNvSpPr/>
          <p:nvPr userDrawn="1"/>
        </p:nvSpPr>
        <p:spPr>
          <a:xfrm flipV="1">
            <a:off x="0" y="6248400"/>
            <a:ext cx="12191997" cy="145212"/>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 Placeholder 4">
            <a:extLst>
              <a:ext uri="{FF2B5EF4-FFF2-40B4-BE49-F238E27FC236}">
                <a16:creationId xmlns:a16="http://schemas.microsoft.com/office/drawing/2014/main" id="{A07025C6-6755-4909-8B8F-839B8083CEDE}"/>
              </a:ext>
            </a:extLst>
          </p:cNvPr>
          <p:cNvSpPr txBox="1">
            <a:spLocks/>
          </p:cNvSpPr>
          <p:nvPr userDrawn="1"/>
        </p:nvSpPr>
        <p:spPr>
          <a:xfrm>
            <a:off x="838201" y="6448425"/>
            <a:ext cx="9508958" cy="409575"/>
          </a:xfrm>
          <a:prstGeom prst="rect">
            <a:avLst/>
          </a:prstGeom>
        </p:spPr>
        <p:txBody>
          <a:bodyPr>
            <a:norm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kern="1200">
                <a:solidFill>
                  <a:schemeClr val="tx1"/>
                </a:solidFill>
                <a:latin typeface="+mj-lt"/>
                <a:ea typeface="+mn-ea"/>
                <a:cs typeface="+mn-cs"/>
              </a:defRPr>
            </a:lvl1pPr>
            <a:lvl2pPr marL="463550" indent="-238125" algn="l" defTabSz="914400" rtl="0" eaLnBrk="1" latinLnBrk="0" hangingPunct="1">
              <a:lnSpc>
                <a:spcPct val="90000"/>
              </a:lnSpc>
              <a:spcBef>
                <a:spcPts val="0"/>
              </a:spcBef>
              <a:buFont typeface="Arial" panose="020B0604020202020204" pitchFamily="34" charset="0"/>
              <a:buChar char="•"/>
              <a:defRPr sz="2400" kern="1200">
                <a:solidFill>
                  <a:schemeClr val="tx1"/>
                </a:solidFill>
                <a:latin typeface="+mn-lt"/>
                <a:ea typeface="+mn-ea"/>
                <a:cs typeface="+mn-cs"/>
              </a:defRPr>
            </a:lvl2pPr>
            <a:lvl3pPr marL="688975" indent="-225425" algn="l" defTabSz="914400" rtl="0" eaLnBrk="1" latinLnBrk="0" hangingPunct="1">
              <a:lnSpc>
                <a:spcPct val="90000"/>
              </a:lnSpc>
              <a:spcBef>
                <a:spcPts val="0"/>
              </a:spcBef>
              <a:buFont typeface="Arial" panose="020B0604020202020204" pitchFamily="34" charset="0"/>
              <a:buChar char="•"/>
              <a:defRPr sz="2200" kern="1200">
                <a:solidFill>
                  <a:schemeClr val="tx1"/>
                </a:solidFill>
                <a:latin typeface="+mn-lt"/>
                <a:ea typeface="+mn-ea"/>
                <a:cs typeface="+mn-cs"/>
              </a:defRPr>
            </a:lvl3pPr>
            <a:lvl4pPr marL="914400" indent="-225425" algn="l" defTabSz="914400" rtl="0" eaLnBrk="1" latinLnBrk="0" hangingPunct="1">
              <a:lnSpc>
                <a:spcPct val="90000"/>
              </a:lnSpc>
              <a:spcBef>
                <a:spcPts val="0"/>
              </a:spcBef>
              <a:buFont typeface="Arial" panose="020B0604020202020204" pitchFamily="34" charset="0"/>
              <a:buChar char="•"/>
              <a:defRPr sz="2000" kern="1200">
                <a:solidFill>
                  <a:schemeClr val="tx1"/>
                </a:solidFill>
                <a:latin typeface="+mn-lt"/>
                <a:ea typeface="+mn-ea"/>
                <a:cs typeface="+mn-cs"/>
              </a:defRPr>
            </a:lvl4pPr>
            <a:lvl5pPr marL="1139825" indent="-225425" algn="l" defTabSz="9144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solidFill>
                  <a:srgbClr val="000000"/>
                </a:solidFill>
                <a:cs typeface="Arial" panose="020B0604020202020204" pitchFamily="34" charset="0"/>
              </a:rPr>
              <a:t>© 2020  Cengage.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39119137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4" r:id="rId3"/>
    <p:sldLayoutId id="2147483652" r:id="rId4"/>
    <p:sldLayoutId id="2147483660" r:id="rId5"/>
    <p:sldLayoutId id="2147483662" r:id="rId6"/>
    <p:sldLayoutId id="2147483661" r:id="rId7"/>
    <p:sldLayoutId id="2147483663" r:id="rId8"/>
    <p:sldLayoutId id="2147483653" r:id="rId9"/>
    <p:sldLayoutId id="2147483654" r:id="rId10"/>
    <p:sldLayoutId id="2147483655" r:id="rId11"/>
    <p:sldLayoutId id="2147483656" r:id="rId12"/>
    <p:sldLayoutId id="2147483657" r:id="rId13"/>
    <p:sldLayoutId id="2147483658" r:id="rId14"/>
    <p:sldLayoutId id="2147483659" r:id="rId15"/>
    <p:sldLayoutId id="2147483665" r:id="rId16"/>
  </p:sldLayoutIdLst>
  <p:hf hdr="0" ftr="0" dt="0"/>
  <p:txStyles>
    <p:titleStyle>
      <a:lvl1pPr algn="l" defTabSz="914400" rtl="0" eaLnBrk="1" latinLnBrk="0" hangingPunct="1">
        <a:lnSpc>
          <a:spcPct val="90000"/>
        </a:lnSpc>
        <a:spcBef>
          <a:spcPct val="0"/>
        </a:spcBef>
        <a:buNone/>
        <a:defRPr sz="32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0"/>
        </a:spcBef>
        <a:buFont typeface="Arial" panose="020B0604020202020204" pitchFamily="34" charset="0"/>
        <a:buChar char="•"/>
        <a:defRPr sz="2800" kern="1200">
          <a:solidFill>
            <a:schemeClr val="tx1"/>
          </a:solidFill>
          <a:latin typeface="+mn-lt"/>
          <a:ea typeface="+mn-ea"/>
          <a:cs typeface="+mn-cs"/>
        </a:defRPr>
      </a:lvl1pPr>
      <a:lvl2pPr marL="463550" indent="-238125" algn="l" defTabSz="914400" rtl="0" eaLnBrk="1" latinLnBrk="0" hangingPunct="1">
        <a:lnSpc>
          <a:spcPct val="90000"/>
        </a:lnSpc>
        <a:spcBef>
          <a:spcPts val="0"/>
        </a:spcBef>
        <a:buFont typeface="Arial" panose="020B0604020202020204" pitchFamily="34" charset="0"/>
        <a:buChar char="•"/>
        <a:defRPr sz="2400" kern="1200">
          <a:solidFill>
            <a:schemeClr val="tx1"/>
          </a:solidFill>
          <a:latin typeface="+mn-lt"/>
          <a:ea typeface="+mn-ea"/>
          <a:cs typeface="+mn-cs"/>
        </a:defRPr>
      </a:lvl2pPr>
      <a:lvl3pPr marL="688975" indent="-225425" algn="l" defTabSz="914400" rtl="0" eaLnBrk="1" latinLnBrk="0" hangingPunct="1">
        <a:lnSpc>
          <a:spcPct val="90000"/>
        </a:lnSpc>
        <a:spcBef>
          <a:spcPts val="0"/>
        </a:spcBef>
        <a:buFont typeface="Arial" panose="020B0604020202020204" pitchFamily="34" charset="0"/>
        <a:buChar char="•"/>
        <a:defRPr sz="2200" kern="1200">
          <a:solidFill>
            <a:schemeClr val="tx1"/>
          </a:solidFill>
          <a:latin typeface="+mn-lt"/>
          <a:ea typeface="+mn-ea"/>
          <a:cs typeface="+mn-cs"/>
        </a:defRPr>
      </a:lvl3pPr>
      <a:lvl4pPr marL="914400" indent="-225425" algn="l" defTabSz="914400" rtl="0" eaLnBrk="1" latinLnBrk="0" hangingPunct="1">
        <a:lnSpc>
          <a:spcPct val="90000"/>
        </a:lnSpc>
        <a:spcBef>
          <a:spcPts val="0"/>
        </a:spcBef>
        <a:buFont typeface="Arial" panose="020B0604020202020204" pitchFamily="34" charset="0"/>
        <a:buChar char="•"/>
        <a:defRPr sz="2000" kern="1200">
          <a:solidFill>
            <a:schemeClr val="tx1"/>
          </a:solidFill>
          <a:latin typeface="+mn-lt"/>
          <a:ea typeface="+mn-ea"/>
          <a:cs typeface="+mn-cs"/>
        </a:defRPr>
      </a:lvl4pPr>
      <a:lvl5pPr marL="1139825" indent="-225425" algn="l" defTabSz="9144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5.xml"/><Relationship Id="rId4" Type="http://schemas.openxmlformats.org/officeDocument/2006/relationships/image" Target="../media/image25.png"/></Relationships>
</file>

<file path=ppt/slides/_rels/slide1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p:txBody>
          <a:bodyPr/>
          <a:lstStyle/>
          <a:p>
            <a:pPr lvl="0"/>
            <a:fld id="{949EBC64-41CB-41B8-B6DF-9B1367312BD4}" type="slidenum">
              <a:rPr lang="en-US" noProof="0" smtClean="0"/>
              <a:pPr lvl="0"/>
              <a:t>1</a:t>
            </a:fld>
            <a:endParaRPr lang="en-US" noProof="0" dirty="0"/>
          </a:p>
        </p:txBody>
      </p:sp>
      <p:sp>
        <p:nvSpPr>
          <p:cNvPr id="3" name="Subtitle 2">
            <a:extLst>
              <a:ext uri="{FF2B5EF4-FFF2-40B4-BE49-F238E27FC236}">
                <a16:creationId xmlns:a16="http://schemas.microsoft.com/office/drawing/2014/main" id="{37635CD3-4994-4DCF-AA0C-2B9B0A66D8A3}"/>
              </a:ext>
            </a:extLst>
          </p:cNvPr>
          <p:cNvSpPr>
            <a:spLocks noGrp="1"/>
          </p:cNvSpPr>
          <p:nvPr>
            <p:ph type="subTitle" idx="1"/>
          </p:nvPr>
        </p:nvSpPr>
        <p:spPr>
          <a:xfrm>
            <a:off x="838200" y="3962399"/>
            <a:ext cx="5386137" cy="971551"/>
          </a:xfrm>
        </p:spPr>
        <p:txBody>
          <a:bodyPr>
            <a:noAutofit/>
          </a:bodyPr>
          <a:lstStyle/>
          <a:p>
            <a:r>
              <a:rPr lang="de-DE" altLang="en-US" sz="2600" dirty="0"/>
              <a:t>More on Specification and Data Issues</a:t>
            </a:r>
            <a:endParaRPr lang="en-US" sz="2600" dirty="0"/>
          </a:p>
        </p:txBody>
      </p:sp>
      <p:sp>
        <p:nvSpPr>
          <p:cNvPr id="4" name="Title 3"/>
          <p:cNvSpPr>
            <a:spLocks noGrp="1"/>
          </p:cNvSpPr>
          <p:nvPr>
            <p:ph type="ctrTitle"/>
          </p:nvPr>
        </p:nvSpPr>
        <p:spPr/>
        <p:txBody>
          <a:bodyPr/>
          <a:lstStyle/>
          <a:p>
            <a:r>
              <a:rPr lang="en-US" dirty="0"/>
              <a:t>Chapter 9</a:t>
            </a:r>
          </a:p>
        </p:txBody>
      </p:sp>
    </p:spTree>
    <p:extLst>
      <p:ext uri="{BB962C8B-B14F-4D97-AF65-F5344CB8AC3E}">
        <p14:creationId xmlns:p14="http://schemas.microsoft.com/office/powerpoint/2010/main" val="31350015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B3407F8-28DA-4422-8E3B-01C035C72478}"/>
              </a:ext>
            </a:extLst>
          </p:cNvPr>
          <p:cNvSpPr>
            <a:spLocks noGrp="1"/>
          </p:cNvSpPr>
          <p:nvPr>
            <p:ph type="sldNum" sz="quarter" idx="12"/>
          </p:nvPr>
        </p:nvSpPr>
        <p:spPr/>
        <p:txBody>
          <a:bodyPr/>
          <a:lstStyle/>
          <a:p>
            <a:fld id="{949EBC64-41CB-41B8-B6DF-9B1367312BD4}" type="slidenum">
              <a:rPr lang="en-US" smtClean="0"/>
              <a:t>10</a:t>
            </a:fld>
            <a:endParaRPr lang="en-US" dirty="0"/>
          </a:p>
        </p:txBody>
      </p:sp>
      <p:pic>
        <p:nvPicPr>
          <p:cNvPr id="18" name="Picture 17" descr="Additional assumptions for this model. The expected value of c sub i plus d sub i times x sub i given x sub i is equal to zero. The variance of  sub i plus d sub i times x sub i given x sub i equals sigma squared sub c plus sigma squared sub d times x squared sub i. Under these conditions, WLS or OLS with robust standard errors will consistently estimate the average intercept and average slope in the population.">
            <a:extLst>
              <a:ext uri="{FF2B5EF4-FFF2-40B4-BE49-F238E27FC236}">
                <a16:creationId xmlns:a16="http://schemas.microsoft.com/office/drawing/2014/main" id="{7753FD3D-30C9-4A59-8F89-9A91C2460CA9}"/>
              </a:ext>
            </a:extLst>
          </p:cNvPr>
          <p:cNvPicPr>
            <a:picLocks noChangeAspect="1"/>
          </p:cNvPicPr>
          <p:nvPr/>
        </p:nvPicPr>
        <p:blipFill>
          <a:blip r:embed="rId2"/>
          <a:stretch>
            <a:fillRect/>
          </a:stretch>
        </p:blipFill>
        <p:spPr>
          <a:xfrm>
            <a:off x="1465511" y="5079519"/>
            <a:ext cx="7596274" cy="1024217"/>
          </a:xfrm>
          <a:prstGeom prst="rect">
            <a:avLst/>
          </a:prstGeom>
        </p:spPr>
      </p:pic>
      <p:pic>
        <p:nvPicPr>
          <p:cNvPr id="17" name="Picture 16" descr="Restating the model above. y sub i equals alpha plus beta times x sub i plus c sub i plus d sub i times x sub i. The error term is given by c sub i plus d sub i times x sub i. We assume that the expected value of c sub i given x sub i and the expected value of d sub i given x sub i both equal zero. This assumes that the individual random components are independent of the explanatory variable.">
            <a:extLst>
              <a:ext uri="{FF2B5EF4-FFF2-40B4-BE49-F238E27FC236}">
                <a16:creationId xmlns:a16="http://schemas.microsoft.com/office/drawing/2014/main" id="{8ADC795B-8C80-4EBA-AA90-60900B604717}"/>
              </a:ext>
            </a:extLst>
          </p:cNvPr>
          <p:cNvPicPr>
            <a:picLocks noChangeAspect="1"/>
          </p:cNvPicPr>
          <p:nvPr/>
        </p:nvPicPr>
        <p:blipFill>
          <a:blip r:embed="rId3"/>
          <a:stretch>
            <a:fillRect/>
          </a:stretch>
        </p:blipFill>
        <p:spPr>
          <a:xfrm>
            <a:off x="1270002" y="3429000"/>
            <a:ext cx="7638950" cy="1377815"/>
          </a:xfrm>
          <a:prstGeom prst="rect">
            <a:avLst/>
          </a:prstGeom>
        </p:spPr>
      </p:pic>
      <p:pic>
        <p:nvPicPr>
          <p:cNvPr id="16" name="Picture 15" descr="An equation in which y sub i equals alpha plus c sub i plus beta plus d sub i times x sub i. This model has a random intercept and a random slope. alpha is the average intercept, while c sub i is the random component of the intercept. beta is the average slope while d sub i is the random component of the slope.">
            <a:extLst>
              <a:ext uri="{FF2B5EF4-FFF2-40B4-BE49-F238E27FC236}">
                <a16:creationId xmlns:a16="http://schemas.microsoft.com/office/drawing/2014/main" id="{6F56C94F-76DB-4CDC-B146-AC1B7E6C30BB}"/>
              </a:ext>
            </a:extLst>
          </p:cNvPr>
          <p:cNvPicPr>
            <a:picLocks noChangeAspect="1"/>
          </p:cNvPicPr>
          <p:nvPr/>
        </p:nvPicPr>
        <p:blipFill>
          <a:blip r:embed="rId4"/>
          <a:stretch>
            <a:fillRect/>
          </a:stretch>
        </p:blipFill>
        <p:spPr>
          <a:xfrm>
            <a:off x="1465511" y="1888673"/>
            <a:ext cx="7790491" cy="1611085"/>
          </a:xfrm>
          <a:prstGeom prst="rect">
            <a:avLst/>
          </a:prstGeom>
        </p:spPr>
      </p:pic>
      <p:sp>
        <p:nvSpPr>
          <p:cNvPr id="2" name="Content Placeholder 1">
            <a:extLst>
              <a:ext uri="{FF2B5EF4-FFF2-40B4-BE49-F238E27FC236}">
                <a16:creationId xmlns:a16="http://schemas.microsoft.com/office/drawing/2014/main" id="{FF34DA0F-A3FF-49FF-ABDA-77D457E97562}"/>
              </a:ext>
            </a:extLst>
          </p:cNvPr>
          <p:cNvSpPr>
            <a:spLocks noGrp="1"/>
          </p:cNvSpPr>
          <p:nvPr>
            <p:ph idx="1"/>
          </p:nvPr>
        </p:nvSpPr>
        <p:spPr>
          <a:xfrm>
            <a:off x="838200" y="1463040"/>
            <a:ext cx="10515600" cy="554446"/>
          </a:xfrm>
        </p:spPr>
        <p:txBody>
          <a:bodyPr/>
          <a:lstStyle/>
          <a:p>
            <a:r>
              <a:rPr lang="de-DE" altLang="en-US" b="1" dirty="0">
                <a:ea typeface="ＭＳ Ｐゴシック" panose="020B0600070205080204" pitchFamily="34" charset="-128"/>
                <a:cs typeface="Lucida Bright" panose="02040602050505020304" pitchFamily="18" charset="0"/>
              </a:rPr>
              <a:t>Models with random slopes (= random coefficient models)</a:t>
            </a:r>
            <a:endParaRPr lang="en-US" b="1" dirty="0"/>
          </a:p>
        </p:txBody>
      </p:sp>
      <p:sp>
        <p:nvSpPr>
          <p:cNvPr id="4" name="Title 3">
            <a:extLst>
              <a:ext uri="{FF2B5EF4-FFF2-40B4-BE49-F238E27FC236}">
                <a16:creationId xmlns:a16="http://schemas.microsoft.com/office/drawing/2014/main" id="{FEC70870-8914-43B5-8983-16279A1182DC}"/>
              </a:ext>
            </a:extLst>
          </p:cNvPr>
          <p:cNvSpPr>
            <a:spLocks noGrp="1"/>
          </p:cNvSpPr>
          <p:nvPr>
            <p:ph type="title"/>
          </p:nvPr>
        </p:nvSpPr>
        <p:spPr/>
        <p:txBody>
          <a:bodyPr/>
          <a:lstStyle/>
          <a:p>
            <a:r>
              <a:rPr lang="de-DE" altLang="en-US" dirty="0"/>
              <a:t>More on Specification and Data Issues </a:t>
            </a:r>
            <a:r>
              <a:rPr lang="de-DE" altLang="en-US" sz="1600" dirty="0"/>
              <a:t>(9 of 20)</a:t>
            </a:r>
            <a:endParaRPr lang="en-US" dirty="0"/>
          </a:p>
        </p:txBody>
      </p:sp>
    </p:spTree>
    <p:extLst>
      <p:ext uri="{BB962C8B-B14F-4D97-AF65-F5344CB8AC3E}">
        <p14:creationId xmlns:p14="http://schemas.microsoft.com/office/powerpoint/2010/main" val="36434912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B3407F8-28DA-4422-8E3B-01C035C72478}"/>
              </a:ext>
            </a:extLst>
          </p:cNvPr>
          <p:cNvSpPr>
            <a:spLocks noGrp="1"/>
          </p:cNvSpPr>
          <p:nvPr>
            <p:ph type="sldNum" sz="quarter" idx="12"/>
          </p:nvPr>
        </p:nvSpPr>
        <p:spPr/>
        <p:txBody>
          <a:bodyPr/>
          <a:lstStyle/>
          <a:p>
            <a:fld id="{949EBC64-41CB-41B8-B6DF-9B1367312BD4}" type="slidenum">
              <a:rPr lang="en-US" smtClean="0"/>
              <a:t>11</a:t>
            </a:fld>
            <a:endParaRPr lang="en-US" dirty="0"/>
          </a:p>
        </p:txBody>
      </p:sp>
      <p:pic>
        <p:nvPicPr>
          <p:cNvPr id="9" name="Picture 8" descr="The covariance between the observed (mis-measured) variable x sub one and the estimated regression error u minus beta sub one times e sub one equals minus beta sub one times the covariance between x sub one and e sub one, which equals minus beta sub one times sigma squared sub e sub one. Thus, the mis-measured variable x sub one is correlated with the error term when the classical errors in variables assumption holds.">
            <a:extLst>
              <a:ext uri="{FF2B5EF4-FFF2-40B4-BE49-F238E27FC236}">
                <a16:creationId xmlns:a16="http://schemas.microsoft.com/office/drawing/2014/main" id="{A9881147-F310-4D07-A3EA-CDF5C4A4B6A5}"/>
              </a:ext>
            </a:extLst>
          </p:cNvPr>
          <p:cNvPicPr>
            <a:picLocks noChangeAspect="1"/>
          </p:cNvPicPr>
          <p:nvPr/>
        </p:nvPicPr>
        <p:blipFill>
          <a:blip r:embed="rId2"/>
          <a:stretch>
            <a:fillRect/>
          </a:stretch>
        </p:blipFill>
        <p:spPr>
          <a:xfrm>
            <a:off x="1103799" y="4740058"/>
            <a:ext cx="8650974" cy="885216"/>
          </a:xfrm>
          <a:prstGeom prst="rect">
            <a:avLst/>
          </a:prstGeom>
        </p:spPr>
      </p:pic>
      <p:pic>
        <p:nvPicPr>
          <p:cNvPr id="8" name="Picture 7" descr="A definition of the classical errors in variables assumption. The covariance of x star sub one and e sub one equals zero. The measurement error is uncorrelated with the true value.">
            <a:extLst>
              <a:ext uri="{FF2B5EF4-FFF2-40B4-BE49-F238E27FC236}">
                <a16:creationId xmlns:a16="http://schemas.microsoft.com/office/drawing/2014/main" id="{4578BD9D-D25A-4A12-9515-C3138C54B85B}"/>
              </a:ext>
            </a:extLst>
          </p:cNvPr>
          <p:cNvPicPr>
            <a:picLocks noChangeAspect="1"/>
          </p:cNvPicPr>
          <p:nvPr/>
        </p:nvPicPr>
        <p:blipFill>
          <a:blip r:embed="rId3"/>
          <a:stretch>
            <a:fillRect/>
          </a:stretch>
        </p:blipFill>
        <p:spPr>
          <a:xfrm>
            <a:off x="838200" y="4092799"/>
            <a:ext cx="9221000" cy="650499"/>
          </a:xfrm>
          <a:prstGeom prst="rect">
            <a:avLst/>
          </a:prstGeom>
        </p:spPr>
      </p:pic>
      <p:pic>
        <p:nvPicPr>
          <p:cNvPr id="7" name="Picture 6" descr="The estimated regression. y is equal to beta sub zero plus beta sub one times x sub one through beta sub k times x sub k plus u minus beta sub one times e sub one. The error term in this regression is the population regression error u minus beta sub one times the measurement error e sub one.">
            <a:extLst>
              <a:ext uri="{FF2B5EF4-FFF2-40B4-BE49-F238E27FC236}">
                <a16:creationId xmlns:a16="http://schemas.microsoft.com/office/drawing/2014/main" id="{BCC70E28-14BE-4BF1-9688-B4B78B0C4A33}"/>
              </a:ext>
            </a:extLst>
          </p:cNvPr>
          <p:cNvPicPr>
            <a:picLocks noChangeAspect="1"/>
          </p:cNvPicPr>
          <p:nvPr/>
        </p:nvPicPr>
        <p:blipFill>
          <a:blip r:embed="rId4"/>
          <a:stretch>
            <a:fillRect/>
          </a:stretch>
        </p:blipFill>
        <p:spPr>
          <a:xfrm>
            <a:off x="1174214" y="3312003"/>
            <a:ext cx="8510145" cy="415784"/>
          </a:xfrm>
          <a:prstGeom prst="rect">
            <a:avLst/>
          </a:prstGeom>
        </p:spPr>
      </p:pic>
      <p:pic>
        <p:nvPicPr>
          <p:cNvPr id="6" name="Picture 5" descr="The population regression. y is equal to beta sub zero plus beta sub one times x sub one times x star sub one plus beta sub two times x sub two through beta sub k times x sub k plus u.">
            <a:extLst>
              <a:ext uri="{FF2B5EF4-FFF2-40B4-BE49-F238E27FC236}">
                <a16:creationId xmlns:a16="http://schemas.microsoft.com/office/drawing/2014/main" id="{254A0CF4-CCDF-4500-81DE-D39489C07F5F}"/>
              </a:ext>
            </a:extLst>
          </p:cNvPr>
          <p:cNvPicPr>
            <a:picLocks noChangeAspect="1"/>
          </p:cNvPicPr>
          <p:nvPr/>
        </p:nvPicPr>
        <p:blipFill>
          <a:blip r:embed="rId5"/>
          <a:stretch>
            <a:fillRect/>
          </a:stretch>
        </p:blipFill>
        <p:spPr>
          <a:xfrm>
            <a:off x="1173770" y="2651332"/>
            <a:ext cx="7215852" cy="429196"/>
          </a:xfrm>
          <a:prstGeom prst="rect">
            <a:avLst/>
          </a:prstGeom>
        </p:spPr>
      </p:pic>
      <p:pic>
        <p:nvPicPr>
          <p:cNvPr id="5" name="Picture 4" descr="An expression for x sub one measured with error. x sub one equals x star sub one plus e sub one. The measured value equals the true value (x star) plus measurement error">
            <a:extLst>
              <a:ext uri="{FF2B5EF4-FFF2-40B4-BE49-F238E27FC236}">
                <a16:creationId xmlns:a16="http://schemas.microsoft.com/office/drawing/2014/main" id="{1F42A8F3-0E77-4695-ABF5-1E02D67DCFCA}"/>
              </a:ext>
            </a:extLst>
          </p:cNvPr>
          <p:cNvPicPr>
            <a:picLocks noChangeAspect="1"/>
          </p:cNvPicPr>
          <p:nvPr/>
        </p:nvPicPr>
        <p:blipFill>
          <a:blip r:embed="rId6"/>
          <a:stretch>
            <a:fillRect/>
          </a:stretch>
        </p:blipFill>
        <p:spPr>
          <a:xfrm>
            <a:off x="1231826" y="1978673"/>
            <a:ext cx="7316443" cy="415784"/>
          </a:xfrm>
          <a:prstGeom prst="rect">
            <a:avLst/>
          </a:prstGeom>
        </p:spPr>
      </p:pic>
      <p:sp>
        <p:nvSpPr>
          <p:cNvPr id="2" name="Content Placeholder 1">
            <a:extLst>
              <a:ext uri="{FF2B5EF4-FFF2-40B4-BE49-F238E27FC236}">
                <a16:creationId xmlns:a16="http://schemas.microsoft.com/office/drawing/2014/main" id="{FF34DA0F-A3FF-49FF-ABDA-77D457E97562}"/>
              </a:ext>
            </a:extLst>
          </p:cNvPr>
          <p:cNvSpPr>
            <a:spLocks noGrp="1"/>
          </p:cNvSpPr>
          <p:nvPr>
            <p:ph idx="1"/>
          </p:nvPr>
        </p:nvSpPr>
        <p:spPr>
          <a:xfrm>
            <a:off x="838200" y="1463040"/>
            <a:ext cx="10515600" cy="554446"/>
          </a:xfrm>
        </p:spPr>
        <p:txBody>
          <a:bodyPr/>
          <a:lstStyle/>
          <a:p>
            <a:r>
              <a:rPr lang="de-DE" altLang="en-US" b="1" dirty="0">
                <a:ea typeface="ＭＳ Ｐゴシック" panose="020B0600070205080204" pitchFamily="34" charset="-128"/>
                <a:cs typeface="Lucida Bright" panose="02040602050505020304" pitchFamily="18" charset="0"/>
              </a:rPr>
              <a:t>Measurement error in an explanatory variable</a:t>
            </a:r>
          </a:p>
        </p:txBody>
      </p:sp>
      <p:sp>
        <p:nvSpPr>
          <p:cNvPr id="4" name="Title 3">
            <a:extLst>
              <a:ext uri="{FF2B5EF4-FFF2-40B4-BE49-F238E27FC236}">
                <a16:creationId xmlns:a16="http://schemas.microsoft.com/office/drawing/2014/main" id="{FEC70870-8914-43B5-8983-16279A1182DC}"/>
              </a:ext>
            </a:extLst>
          </p:cNvPr>
          <p:cNvSpPr>
            <a:spLocks noGrp="1"/>
          </p:cNvSpPr>
          <p:nvPr>
            <p:ph type="title"/>
          </p:nvPr>
        </p:nvSpPr>
        <p:spPr/>
        <p:txBody>
          <a:bodyPr/>
          <a:lstStyle/>
          <a:p>
            <a:r>
              <a:rPr lang="de-DE" altLang="en-US" dirty="0"/>
              <a:t>More on Specification and Data Issues </a:t>
            </a:r>
            <a:r>
              <a:rPr lang="de-DE" altLang="en-US" sz="1600" dirty="0"/>
              <a:t>(10 of 20)</a:t>
            </a:r>
            <a:endParaRPr lang="en-US" dirty="0"/>
          </a:p>
        </p:txBody>
      </p:sp>
    </p:spTree>
    <p:extLst>
      <p:ext uri="{BB962C8B-B14F-4D97-AF65-F5344CB8AC3E}">
        <p14:creationId xmlns:p14="http://schemas.microsoft.com/office/powerpoint/2010/main" val="3229425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348E63E5-FBE7-429F-88A4-65DE67DCCEE1}"/>
              </a:ext>
            </a:extLst>
          </p:cNvPr>
          <p:cNvSpPr>
            <a:spLocks noGrp="1"/>
          </p:cNvSpPr>
          <p:nvPr>
            <p:ph type="sldNum" sz="quarter" idx="12"/>
          </p:nvPr>
        </p:nvSpPr>
        <p:spPr/>
        <p:txBody>
          <a:bodyPr/>
          <a:lstStyle/>
          <a:p>
            <a:fld id="{949EBC64-41CB-41B8-B6DF-9B1367312BD4}" type="slidenum">
              <a:rPr lang="en-US" smtClean="0"/>
              <a:t>12</a:t>
            </a:fld>
            <a:endParaRPr lang="en-US" dirty="0"/>
          </a:p>
        </p:txBody>
      </p:sp>
      <p:sp>
        <p:nvSpPr>
          <p:cNvPr id="4" name="Content Placeholder 3">
            <a:extLst>
              <a:ext uri="{FF2B5EF4-FFF2-40B4-BE49-F238E27FC236}">
                <a16:creationId xmlns:a16="http://schemas.microsoft.com/office/drawing/2014/main" id="{DA875DD7-7059-44C2-958A-CFD57E2A22FF}"/>
              </a:ext>
            </a:extLst>
          </p:cNvPr>
          <p:cNvSpPr>
            <a:spLocks noGrp="1"/>
          </p:cNvSpPr>
          <p:nvPr>
            <p:ph sz="half" idx="2"/>
          </p:nvPr>
        </p:nvSpPr>
        <p:spPr>
          <a:xfrm>
            <a:off x="838200" y="4737213"/>
            <a:ext cx="10515600" cy="1170101"/>
          </a:xfrm>
        </p:spPr>
        <p:txBody>
          <a:bodyPr/>
          <a:lstStyle/>
          <a:p>
            <a:pPr lvl="1"/>
            <a:r>
              <a:rPr lang="de-DE" altLang="en-US" dirty="0">
                <a:ea typeface="Arial" panose="020B0604020202020204" pitchFamily="34" charset="0"/>
                <a:cs typeface="Lucida Bright" panose="02040602050505020304" pitchFamily="18" charset="0"/>
              </a:rPr>
              <a:t>The effect of the mismeasured variable suffers from attenuation bias, i.e. the magnitude of the effect will be attenuated towards zero.</a:t>
            </a:r>
          </a:p>
          <a:p>
            <a:pPr lvl="1"/>
            <a:r>
              <a:rPr lang="de-DE" altLang="en-US" dirty="0">
                <a:ea typeface="Arial" panose="020B0604020202020204" pitchFamily="34" charset="0"/>
                <a:cs typeface="Lucida Bright" panose="02040602050505020304" pitchFamily="18" charset="0"/>
              </a:rPr>
              <a:t>In addition, the effects of the other explanatory variables will be biased</a:t>
            </a:r>
            <a:endParaRPr lang="en-US" dirty="0"/>
          </a:p>
        </p:txBody>
      </p:sp>
      <p:pic>
        <p:nvPicPr>
          <p:cNvPr id="7" name="Picture 6" descr="An expression for the inconsistency present when there is measurement error in an explanatory variable. plim of beta hat sub one equals beta sub one times sigma squared sub x star sub one divided by sigma squared sub x star sub one plus sigma squared sub e sub one. The second term on the right hand side (which involves the error variance of a regression of the true value of x sub one on the other explanatory variables will always be between zero and one. ">
            <a:extLst>
              <a:ext uri="{FF2B5EF4-FFF2-40B4-BE49-F238E27FC236}">
                <a16:creationId xmlns:a16="http://schemas.microsoft.com/office/drawing/2014/main" id="{B3F193F0-39AF-4F67-BA43-D31ECE712A68}"/>
              </a:ext>
            </a:extLst>
          </p:cNvPr>
          <p:cNvPicPr>
            <a:picLocks noChangeAspect="1"/>
          </p:cNvPicPr>
          <p:nvPr/>
        </p:nvPicPr>
        <p:blipFill>
          <a:blip r:embed="rId2"/>
          <a:stretch>
            <a:fillRect/>
          </a:stretch>
        </p:blipFill>
        <p:spPr>
          <a:xfrm>
            <a:off x="1629369" y="3122358"/>
            <a:ext cx="8460278" cy="1323611"/>
          </a:xfrm>
          <a:prstGeom prst="rect">
            <a:avLst/>
          </a:prstGeom>
        </p:spPr>
      </p:pic>
      <p:sp>
        <p:nvSpPr>
          <p:cNvPr id="3" name="Content Placeholder 2">
            <a:extLst>
              <a:ext uri="{FF2B5EF4-FFF2-40B4-BE49-F238E27FC236}">
                <a16:creationId xmlns:a16="http://schemas.microsoft.com/office/drawing/2014/main" id="{C40886A7-2CBD-4DFB-B74C-E92AAF8753B2}"/>
              </a:ext>
            </a:extLst>
          </p:cNvPr>
          <p:cNvSpPr>
            <a:spLocks noGrp="1"/>
          </p:cNvSpPr>
          <p:nvPr>
            <p:ph sz="half" idx="1"/>
          </p:nvPr>
        </p:nvSpPr>
        <p:spPr>
          <a:xfrm>
            <a:off x="838200" y="1456028"/>
            <a:ext cx="10515600" cy="1577457"/>
          </a:xfrm>
        </p:spPr>
        <p:txBody>
          <a:bodyPr/>
          <a:lstStyle/>
          <a:p>
            <a:r>
              <a:rPr lang="de-DE" altLang="en-US" b="1" dirty="0">
                <a:ea typeface="ＭＳ Ｐゴシック" panose="020B0600070205080204" pitchFamily="34" charset="-128"/>
                <a:cs typeface="Lucida Bright" panose="02040602050505020304" pitchFamily="18" charset="0"/>
              </a:rPr>
              <a:t>Consequences of measurement error in an explanatory variable</a:t>
            </a:r>
          </a:p>
          <a:p>
            <a:pPr lvl="1"/>
            <a:r>
              <a:rPr lang="de-DE" altLang="en-US" dirty="0">
                <a:ea typeface="Arial" panose="020B0604020202020204" pitchFamily="34" charset="0"/>
                <a:cs typeface="Lucida Bright" panose="02040602050505020304" pitchFamily="18" charset="0"/>
              </a:rPr>
              <a:t>Under the classical errors-in-variables assumption, OLS is biased and inconsistent because the mismeasured variable is endogenous.</a:t>
            </a:r>
          </a:p>
          <a:p>
            <a:pPr lvl="1"/>
            <a:r>
              <a:rPr lang="de-DE" altLang="en-US" dirty="0">
                <a:ea typeface="Arial" panose="020B0604020202020204" pitchFamily="34" charset="0"/>
                <a:cs typeface="Lucida Bright" panose="02040602050505020304" pitchFamily="18" charset="0"/>
              </a:rPr>
              <a:t>One can show that the inconsistency is of the following form:</a:t>
            </a:r>
            <a:endParaRPr lang="en-US" dirty="0"/>
          </a:p>
        </p:txBody>
      </p:sp>
      <p:sp>
        <p:nvSpPr>
          <p:cNvPr id="2" name="Title 1">
            <a:extLst>
              <a:ext uri="{FF2B5EF4-FFF2-40B4-BE49-F238E27FC236}">
                <a16:creationId xmlns:a16="http://schemas.microsoft.com/office/drawing/2014/main" id="{B43DB4F4-E35E-4D07-B6D4-AAA5D267A33F}"/>
              </a:ext>
            </a:extLst>
          </p:cNvPr>
          <p:cNvSpPr>
            <a:spLocks noGrp="1"/>
          </p:cNvSpPr>
          <p:nvPr>
            <p:ph type="title"/>
          </p:nvPr>
        </p:nvSpPr>
        <p:spPr/>
        <p:txBody>
          <a:bodyPr/>
          <a:lstStyle/>
          <a:p>
            <a:r>
              <a:rPr lang="de-DE" altLang="en-US" dirty="0"/>
              <a:t>More on Specification and Data Issues </a:t>
            </a:r>
            <a:r>
              <a:rPr lang="de-DE" altLang="en-US" sz="1600" dirty="0"/>
              <a:t>(11 of 20)</a:t>
            </a:r>
            <a:endParaRPr lang="en-US" dirty="0"/>
          </a:p>
        </p:txBody>
      </p:sp>
    </p:spTree>
    <p:extLst>
      <p:ext uri="{BB962C8B-B14F-4D97-AF65-F5344CB8AC3E}">
        <p14:creationId xmlns:p14="http://schemas.microsoft.com/office/powerpoint/2010/main" val="37158133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D395A963-B080-4443-B77A-CC81AA6E324F}"/>
              </a:ext>
            </a:extLst>
          </p:cNvPr>
          <p:cNvSpPr>
            <a:spLocks noGrp="1"/>
          </p:cNvSpPr>
          <p:nvPr>
            <p:ph type="sldNum" sz="quarter" idx="12"/>
          </p:nvPr>
        </p:nvSpPr>
        <p:spPr/>
        <p:txBody>
          <a:bodyPr/>
          <a:lstStyle/>
          <a:p>
            <a:fld id="{949EBC64-41CB-41B8-B6DF-9B1367312BD4}" type="slidenum">
              <a:rPr lang="en-US" smtClean="0"/>
              <a:t>13</a:t>
            </a:fld>
            <a:endParaRPr lang="en-US" dirty="0"/>
          </a:p>
        </p:txBody>
      </p:sp>
      <p:sp>
        <p:nvSpPr>
          <p:cNvPr id="2" name="Content Placeholder 1">
            <a:extLst>
              <a:ext uri="{FF2B5EF4-FFF2-40B4-BE49-F238E27FC236}">
                <a16:creationId xmlns:a16="http://schemas.microsoft.com/office/drawing/2014/main" id="{BA844429-6125-4B4A-843C-23B414D128B2}"/>
              </a:ext>
            </a:extLst>
          </p:cNvPr>
          <p:cNvSpPr>
            <a:spLocks noGrp="1"/>
          </p:cNvSpPr>
          <p:nvPr>
            <p:ph idx="1"/>
          </p:nvPr>
        </p:nvSpPr>
        <p:spPr/>
        <p:txBody>
          <a:bodyPr/>
          <a:lstStyle/>
          <a:p>
            <a:r>
              <a:rPr lang="de-DE" altLang="en-US" b="1" dirty="0">
                <a:ea typeface="ＭＳ Ｐゴシック" panose="020B0600070205080204" pitchFamily="34" charset="-128"/>
                <a:cs typeface="Lucida Bright" panose="02040602050505020304" pitchFamily="18" charset="0"/>
              </a:rPr>
              <a:t>Missing data and nonrandom samples</a:t>
            </a:r>
          </a:p>
          <a:p>
            <a:endParaRPr lang="de-DE" altLang="en-US" dirty="0">
              <a:ea typeface="ＭＳ Ｐゴシック" panose="020B0600070205080204" pitchFamily="34" charset="-128"/>
              <a:cs typeface="Lucida Bright" panose="02040602050505020304" pitchFamily="18" charset="0"/>
            </a:endParaRPr>
          </a:p>
          <a:p>
            <a:r>
              <a:rPr lang="de-DE" altLang="en-US" dirty="0">
                <a:ea typeface="ＭＳ Ｐゴシック" panose="020B0600070205080204" pitchFamily="34" charset="-128"/>
                <a:cs typeface="Lucida Bright" panose="02040602050505020304" pitchFamily="18" charset="0"/>
              </a:rPr>
              <a:t>Missing data as sample selection</a:t>
            </a:r>
          </a:p>
          <a:p>
            <a:pPr lvl="1"/>
            <a:r>
              <a:rPr lang="de-DE" altLang="en-US" dirty="0">
                <a:ea typeface="Arial" panose="020B0604020202020204" pitchFamily="34" charset="0"/>
                <a:cs typeface="Lucida Bright" panose="02040602050505020304" pitchFamily="18" charset="0"/>
              </a:rPr>
              <a:t>Missing data is a special case of sample selection (= nonrandom sampling) as the observations with missing information cannot be used.</a:t>
            </a:r>
          </a:p>
          <a:p>
            <a:pPr lvl="1"/>
            <a:r>
              <a:rPr lang="de-DE" altLang="en-US" dirty="0">
                <a:ea typeface="Arial" panose="020B0604020202020204" pitchFamily="34" charset="0"/>
                <a:cs typeface="Lucida Bright" panose="02040602050505020304" pitchFamily="18" charset="0"/>
              </a:rPr>
              <a:t>If the sample selection is based on independent variables there is no problem as a regression conditions on the independent variables.</a:t>
            </a:r>
          </a:p>
          <a:p>
            <a:pPr lvl="1"/>
            <a:r>
              <a:rPr lang="de-DE" altLang="en-US" dirty="0">
                <a:ea typeface="Arial" panose="020B0604020202020204" pitchFamily="34" charset="0"/>
                <a:cs typeface="Lucida Bright" panose="02040602050505020304" pitchFamily="18" charset="0"/>
              </a:rPr>
              <a:t>In general, sample selection is no problem if it is uncorrelated with the error term of a regression (= exogenous sample selection).</a:t>
            </a:r>
          </a:p>
          <a:p>
            <a:pPr lvl="1"/>
            <a:r>
              <a:rPr lang="de-DE" altLang="en-US" dirty="0">
                <a:ea typeface="Arial" panose="020B0604020202020204" pitchFamily="34" charset="0"/>
                <a:cs typeface="Lucida Bright" panose="02040602050505020304" pitchFamily="18" charset="0"/>
              </a:rPr>
              <a:t>Sample selection is a problem, if it is based on the dependent variable or on the error term (= endogenous sample selection).</a:t>
            </a:r>
            <a:endParaRPr lang="en-US" dirty="0"/>
          </a:p>
        </p:txBody>
      </p:sp>
      <p:sp>
        <p:nvSpPr>
          <p:cNvPr id="4" name="Title 3">
            <a:extLst>
              <a:ext uri="{FF2B5EF4-FFF2-40B4-BE49-F238E27FC236}">
                <a16:creationId xmlns:a16="http://schemas.microsoft.com/office/drawing/2014/main" id="{5658B76D-DFDC-4AD2-AB2D-773BEFB13648}"/>
              </a:ext>
            </a:extLst>
          </p:cNvPr>
          <p:cNvSpPr>
            <a:spLocks noGrp="1"/>
          </p:cNvSpPr>
          <p:nvPr>
            <p:ph type="title"/>
          </p:nvPr>
        </p:nvSpPr>
        <p:spPr/>
        <p:txBody>
          <a:bodyPr/>
          <a:lstStyle/>
          <a:p>
            <a:r>
              <a:rPr lang="de-DE" altLang="en-US" dirty="0"/>
              <a:t>More on Specification and Data Issues </a:t>
            </a:r>
            <a:r>
              <a:rPr lang="de-DE" altLang="en-US" sz="1600" dirty="0"/>
              <a:t>(12 of 20)</a:t>
            </a:r>
            <a:endParaRPr lang="en-US" dirty="0"/>
          </a:p>
        </p:txBody>
      </p:sp>
    </p:spTree>
    <p:extLst>
      <p:ext uri="{BB962C8B-B14F-4D97-AF65-F5344CB8AC3E}">
        <p14:creationId xmlns:p14="http://schemas.microsoft.com/office/powerpoint/2010/main" val="17092063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9D71840E-56B2-40F2-BC38-F7D98542E8F4}"/>
              </a:ext>
            </a:extLst>
          </p:cNvPr>
          <p:cNvSpPr>
            <a:spLocks noGrp="1"/>
          </p:cNvSpPr>
          <p:nvPr>
            <p:ph type="sldNum" sz="quarter" idx="12"/>
          </p:nvPr>
        </p:nvSpPr>
        <p:spPr/>
        <p:txBody>
          <a:bodyPr/>
          <a:lstStyle/>
          <a:p>
            <a:fld id="{949EBC64-41CB-41B8-B6DF-9B1367312BD4}" type="slidenum">
              <a:rPr lang="en-US" smtClean="0"/>
              <a:t>14</a:t>
            </a:fld>
            <a:endParaRPr lang="en-US" dirty="0"/>
          </a:p>
        </p:txBody>
      </p:sp>
      <p:pic>
        <p:nvPicPr>
          <p:cNvPr id="12" name="Picture 11" descr="The implementation of the MIM method. We regress y sub i on x sub i one through x sub i k minus one, z sub i k, and m sub i k using all observations.">
            <a:extLst>
              <a:ext uri="{FF2B5EF4-FFF2-40B4-BE49-F238E27FC236}">
                <a16:creationId xmlns:a16="http://schemas.microsoft.com/office/drawing/2014/main" id="{5AAE7A80-9213-4567-B8E6-79F52DE46FC1}"/>
              </a:ext>
            </a:extLst>
          </p:cNvPr>
          <p:cNvPicPr>
            <a:picLocks noChangeAspect="1"/>
          </p:cNvPicPr>
          <p:nvPr/>
        </p:nvPicPr>
        <p:blipFill>
          <a:blip r:embed="rId2"/>
          <a:stretch>
            <a:fillRect/>
          </a:stretch>
        </p:blipFill>
        <p:spPr>
          <a:xfrm>
            <a:off x="1096838" y="5027636"/>
            <a:ext cx="8312791" cy="734535"/>
          </a:xfrm>
          <a:prstGeom prst="rect">
            <a:avLst/>
          </a:prstGeom>
        </p:spPr>
      </p:pic>
      <p:pic>
        <p:nvPicPr>
          <p:cNvPr id="10" name="Picture 9" descr="The definition of two new variables. z sub i k equals x sub i k when x sub i k is observed and zero when x sub i k is missing. m sub i k is equal to 1 when x sub i k is missing and 0 when x sub i k is observed.">
            <a:extLst>
              <a:ext uri="{FF2B5EF4-FFF2-40B4-BE49-F238E27FC236}">
                <a16:creationId xmlns:a16="http://schemas.microsoft.com/office/drawing/2014/main" id="{E9212874-33A2-4217-B555-B69CDA82EE9A}"/>
              </a:ext>
            </a:extLst>
          </p:cNvPr>
          <p:cNvPicPr>
            <a:picLocks noChangeAspect="1"/>
          </p:cNvPicPr>
          <p:nvPr/>
        </p:nvPicPr>
        <p:blipFill>
          <a:blip r:embed="rId3"/>
          <a:stretch>
            <a:fillRect/>
          </a:stretch>
        </p:blipFill>
        <p:spPr>
          <a:xfrm>
            <a:off x="1205899" y="3966759"/>
            <a:ext cx="9834156" cy="1060877"/>
          </a:xfrm>
          <a:prstGeom prst="rect">
            <a:avLst/>
          </a:prstGeom>
        </p:spPr>
      </p:pic>
      <p:sp>
        <p:nvSpPr>
          <p:cNvPr id="4" name="Content Placeholder 3">
            <a:extLst>
              <a:ext uri="{FF2B5EF4-FFF2-40B4-BE49-F238E27FC236}">
                <a16:creationId xmlns:a16="http://schemas.microsoft.com/office/drawing/2014/main" id="{87C38388-FEDE-4F71-A10F-15C89EE85308}"/>
              </a:ext>
            </a:extLst>
          </p:cNvPr>
          <p:cNvSpPr>
            <a:spLocks noGrp="1"/>
          </p:cNvSpPr>
          <p:nvPr>
            <p:ph sz="half" idx="2"/>
          </p:nvPr>
        </p:nvSpPr>
        <p:spPr>
          <a:xfrm>
            <a:off x="838200" y="3555752"/>
            <a:ext cx="10515600" cy="592530"/>
          </a:xfrm>
        </p:spPr>
        <p:txBody>
          <a:bodyPr/>
          <a:lstStyle/>
          <a:p>
            <a:r>
              <a:rPr lang="en-US" dirty="0"/>
              <a:t>MIM creates two new variables:</a:t>
            </a:r>
          </a:p>
        </p:txBody>
      </p:sp>
      <p:pic>
        <p:nvPicPr>
          <p:cNvPr id="8" name="Picture 7" descr="A summary of the missing data condition. We have full information for the dependent variable y and explanatory variables x sub one through x sub k minus one. We are missing some observations for x sub k.">
            <a:extLst>
              <a:ext uri="{FF2B5EF4-FFF2-40B4-BE49-F238E27FC236}">
                <a16:creationId xmlns:a16="http://schemas.microsoft.com/office/drawing/2014/main" id="{6B00A2D1-9E0C-4928-808F-5B5CDF2BAED1}"/>
              </a:ext>
            </a:extLst>
          </p:cNvPr>
          <p:cNvPicPr>
            <a:picLocks noChangeAspect="1"/>
          </p:cNvPicPr>
          <p:nvPr/>
        </p:nvPicPr>
        <p:blipFill>
          <a:blip r:embed="rId4"/>
          <a:stretch>
            <a:fillRect/>
          </a:stretch>
        </p:blipFill>
        <p:spPr>
          <a:xfrm>
            <a:off x="1096838" y="2351315"/>
            <a:ext cx="9762203" cy="705387"/>
          </a:xfrm>
          <a:prstGeom prst="rect">
            <a:avLst/>
          </a:prstGeom>
        </p:spPr>
      </p:pic>
      <p:sp>
        <p:nvSpPr>
          <p:cNvPr id="3" name="Content Placeholder 2">
            <a:extLst>
              <a:ext uri="{FF2B5EF4-FFF2-40B4-BE49-F238E27FC236}">
                <a16:creationId xmlns:a16="http://schemas.microsoft.com/office/drawing/2014/main" id="{319772EA-29DB-4FE4-B56A-3026608D1DFC}"/>
              </a:ext>
            </a:extLst>
          </p:cNvPr>
          <p:cNvSpPr>
            <a:spLocks noGrp="1"/>
          </p:cNvSpPr>
          <p:nvPr>
            <p:ph sz="half" idx="1"/>
          </p:nvPr>
        </p:nvSpPr>
        <p:spPr>
          <a:xfrm>
            <a:off x="838200" y="1456029"/>
            <a:ext cx="10515600" cy="953342"/>
          </a:xfrm>
        </p:spPr>
        <p:txBody>
          <a:bodyPr/>
          <a:lstStyle/>
          <a:p>
            <a:r>
              <a:rPr lang="en-US" b="1" dirty="0"/>
              <a:t>The Missing Indicator Method (MIM)</a:t>
            </a:r>
          </a:p>
          <a:p>
            <a:r>
              <a:rPr lang="en-US" dirty="0"/>
              <a:t>Suppose we are missing some information on an explanatory variable</a:t>
            </a:r>
          </a:p>
        </p:txBody>
      </p:sp>
      <p:sp>
        <p:nvSpPr>
          <p:cNvPr id="2" name="Title 1">
            <a:extLst>
              <a:ext uri="{FF2B5EF4-FFF2-40B4-BE49-F238E27FC236}">
                <a16:creationId xmlns:a16="http://schemas.microsoft.com/office/drawing/2014/main" id="{B7060A0B-7002-4BD3-82AA-12BBF05E5822}"/>
              </a:ext>
            </a:extLst>
          </p:cNvPr>
          <p:cNvSpPr>
            <a:spLocks noGrp="1"/>
          </p:cNvSpPr>
          <p:nvPr>
            <p:ph type="title"/>
          </p:nvPr>
        </p:nvSpPr>
        <p:spPr/>
        <p:txBody>
          <a:bodyPr/>
          <a:lstStyle/>
          <a:p>
            <a:r>
              <a:rPr lang="de-DE" altLang="en-US" dirty="0"/>
              <a:t>More on Specification and Data Issues </a:t>
            </a:r>
            <a:r>
              <a:rPr lang="de-DE" altLang="en-US" sz="1600" dirty="0"/>
              <a:t>(13 of 20)</a:t>
            </a:r>
            <a:endParaRPr lang="en-US" dirty="0"/>
          </a:p>
        </p:txBody>
      </p:sp>
    </p:spTree>
    <p:extLst>
      <p:ext uri="{BB962C8B-B14F-4D97-AF65-F5344CB8AC3E}">
        <p14:creationId xmlns:p14="http://schemas.microsoft.com/office/powerpoint/2010/main" val="562322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9D71840E-56B2-40F2-BC38-F7D98542E8F4}"/>
              </a:ext>
            </a:extLst>
          </p:cNvPr>
          <p:cNvSpPr>
            <a:spLocks noGrp="1"/>
          </p:cNvSpPr>
          <p:nvPr>
            <p:ph type="sldNum" sz="quarter" idx="12"/>
          </p:nvPr>
        </p:nvSpPr>
        <p:spPr/>
        <p:txBody>
          <a:bodyPr/>
          <a:lstStyle/>
          <a:p>
            <a:fld id="{949EBC64-41CB-41B8-B6DF-9B1367312BD4}" type="slidenum">
              <a:rPr lang="en-US" smtClean="0"/>
              <a:t>15</a:t>
            </a:fld>
            <a:endParaRPr lang="en-US" dirty="0"/>
          </a:p>
        </p:txBody>
      </p:sp>
      <p:pic>
        <p:nvPicPr>
          <p:cNvPr id="14" name="Picture 13" descr="If we omit m sub i k from the regression this assumes that x sub i k is equal to zero whenever it is missing.">
            <a:extLst>
              <a:ext uri="{FF2B5EF4-FFF2-40B4-BE49-F238E27FC236}">
                <a16:creationId xmlns:a16="http://schemas.microsoft.com/office/drawing/2014/main" id="{B33FE990-E725-48DB-9FC8-E12191C84C06}"/>
              </a:ext>
            </a:extLst>
          </p:cNvPr>
          <p:cNvPicPr>
            <a:picLocks noChangeAspect="1"/>
          </p:cNvPicPr>
          <p:nvPr/>
        </p:nvPicPr>
        <p:blipFill>
          <a:blip r:embed="rId2"/>
          <a:stretch>
            <a:fillRect/>
          </a:stretch>
        </p:blipFill>
        <p:spPr>
          <a:xfrm>
            <a:off x="997028" y="3918447"/>
            <a:ext cx="9936688" cy="727075"/>
          </a:xfrm>
          <a:prstGeom prst="rect">
            <a:avLst/>
          </a:prstGeom>
        </p:spPr>
      </p:pic>
      <p:pic>
        <p:nvPicPr>
          <p:cNvPr id="13" name="Picture 12" descr="A condition under which MIM has good statistical properties. The covariance between x sub k and x sub j must equal zero for all j not equal to k.">
            <a:extLst>
              <a:ext uri="{FF2B5EF4-FFF2-40B4-BE49-F238E27FC236}">
                <a16:creationId xmlns:a16="http://schemas.microsoft.com/office/drawing/2014/main" id="{433BD035-39EF-4F34-A204-0CA6ADF88A00}"/>
              </a:ext>
            </a:extLst>
          </p:cNvPr>
          <p:cNvPicPr>
            <a:picLocks noChangeAspect="1"/>
          </p:cNvPicPr>
          <p:nvPr/>
        </p:nvPicPr>
        <p:blipFill>
          <a:blip r:embed="rId3"/>
          <a:stretch>
            <a:fillRect/>
          </a:stretch>
        </p:blipFill>
        <p:spPr>
          <a:xfrm>
            <a:off x="1127656" y="3229430"/>
            <a:ext cx="3957525" cy="681758"/>
          </a:xfrm>
          <a:prstGeom prst="rect">
            <a:avLst/>
          </a:prstGeom>
        </p:spPr>
      </p:pic>
      <p:sp>
        <p:nvSpPr>
          <p:cNvPr id="3" name="Content Placeholder 2">
            <a:extLst>
              <a:ext uri="{FF2B5EF4-FFF2-40B4-BE49-F238E27FC236}">
                <a16:creationId xmlns:a16="http://schemas.microsoft.com/office/drawing/2014/main" id="{319772EA-29DB-4FE4-B56A-3026608D1DFC}"/>
              </a:ext>
            </a:extLst>
          </p:cNvPr>
          <p:cNvSpPr>
            <a:spLocks noGrp="1"/>
          </p:cNvSpPr>
          <p:nvPr>
            <p:ph sz="half" idx="1"/>
          </p:nvPr>
        </p:nvSpPr>
        <p:spPr>
          <a:xfrm>
            <a:off x="838200" y="1456029"/>
            <a:ext cx="10515600" cy="1766142"/>
          </a:xfrm>
        </p:spPr>
        <p:txBody>
          <a:bodyPr/>
          <a:lstStyle/>
          <a:p>
            <a:r>
              <a:rPr lang="en-US" b="1" dirty="0"/>
              <a:t>Limitations of the Missing Indicator Method</a:t>
            </a:r>
          </a:p>
          <a:p>
            <a:endParaRPr lang="en-US" dirty="0"/>
          </a:p>
          <a:p>
            <a:r>
              <a:rPr lang="en-US" dirty="0"/>
              <a:t>Unfortunately, the MIM only has good statistical properties under strong assumptions that are unlikely to hold in practice.</a:t>
            </a:r>
          </a:p>
          <a:p>
            <a:endParaRPr lang="en-US" dirty="0"/>
          </a:p>
        </p:txBody>
      </p:sp>
      <p:sp>
        <p:nvSpPr>
          <p:cNvPr id="2" name="Title 1">
            <a:extLst>
              <a:ext uri="{FF2B5EF4-FFF2-40B4-BE49-F238E27FC236}">
                <a16:creationId xmlns:a16="http://schemas.microsoft.com/office/drawing/2014/main" id="{B7060A0B-7002-4BD3-82AA-12BBF05E5822}"/>
              </a:ext>
            </a:extLst>
          </p:cNvPr>
          <p:cNvSpPr>
            <a:spLocks noGrp="1"/>
          </p:cNvSpPr>
          <p:nvPr>
            <p:ph type="title"/>
          </p:nvPr>
        </p:nvSpPr>
        <p:spPr/>
        <p:txBody>
          <a:bodyPr/>
          <a:lstStyle/>
          <a:p>
            <a:r>
              <a:rPr lang="de-DE" altLang="en-US" dirty="0"/>
              <a:t>More on Specification and Data Issues </a:t>
            </a:r>
            <a:r>
              <a:rPr lang="de-DE" altLang="en-US" sz="1600" dirty="0"/>
              <a:t>(14 of 20)</a:t>
            </a:r>
            <a:endParaRPr lang="en-US" dirty="0"/>
          </a:p>
        </p:txBody>
      </p:sp>
    </p:spTree>
    <p:extLst>
      <p:ext uri="{BB962C8B-B14F-4D97-AF65-F5344CB8AC3E}">
        <p14:creationId xmlns:p14="http://schemas.microsoft.com/office/powerpoint/2010/main" val="6118990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3F2D941C-5ACB-4BCE-9131-FE5226A0EBB2}"/>
              </a:ext>
            </a:extLst>
          </p:cNvPr>
          <p:cNvSpPr>
            <a:spLocks noGrp="1"/>
          </p:cNvSpPr>
          <p:nvPr>
            <p:ph type="sldNum" sz="quarter" idx="12"/>
          </p:nvPr>
        </p:nvSpPr>
        <p:spPr/>
        <p:txBody>
          <a:bodyPr/>
          <a:lstStyle/>
          <a:p>
            <a:fld id="{949EBC64-41CB-41B8-B6DF-9B1367312BD4}" type="slidenum">
              <a:rPr lang="en-US" smtClean="0"/>
              <a:t>16</a:t>
            </a:fld>
            <a:endParaRPr lang="en-US" dirty="0"/>
          </a:p>
        </p:txBody>
      </p:sp>
      <p:sp>
        <p:nvSpPr>
          <p:cNvPr id="5" name="Content Placeholder 4">
            <a:extLst>
              <a:ext uri="{FF2B5EF4-FFF2-40B4-BE49-F238E27FC236}">
                <a16:creationId xmlns:a16="http://schemas.microsoft.com/office/drawing/2014/main" id="{8165A6D8-20F5-4168-BD33-F34BC8DD4C7E}"/>
              </a:ext>
            </a:extLst>
          </p:cNvPr>
          <p:cNvSpPr>
            <a:spLocks noGrp="1"/>
          </p:cNvSpPr>
          <p:nvPr>
            <p:ph sz="quarter" idx="13"/>
          </p:nvPr>
        </p:nvSpPr>
        <p:spPr>
          <a:xfrm>
            <a:off x="838200" y="4885826"/>
            <a:ext cx="10515600" cy="1036002"/>
          </a:xfrm>
        </p:spPr>
        <p:txBody>
          <a:bodyPr/>
          <a:lstStyle/>
          <a:p>
            <a:pPr marL="225425" lvl="1" indent="0">
              <a:buNone/>
            </a:pPr>
            <a:r>
              <a:rPr lang="de-DE" sz="2000" dirty="0"/>
              <a:t>If the sample is nonrandom in the way individuals refuse to take part in the sample survey if their wealth is particularly high or low, this will bias the regression results because these individuals may be systematically different from those who do not refuse to take part in the sample survey.</a:t>
            </a:r>
            <a:endParaRPr lang="en-US" sz="2000" dirty="0"/>
          </a:p>
        </p:txBody>
      </p:sp>
      <p:pic>
        <p:nvPicPr>
          <p:cNvPr id="8" name="Picture 7" descr="An equation in which wealth equals beta sub zero plus beta sub one times educ plus beta sub two times exper plus beta sub three times age plus u.">
            <a:extLst>
              <a:ext uri="{FF2B5EF4-FFF2-40B4-BE49-F238E27FC236}">
                <a16:creationId xmlns:a16="http://schemas.microsoft.com/office/drawing/2014/main" id="{11BE4EED-35C9-49B2-BBC4-13A61F9E2DF4}"/>
              </a:ext>
            </a:extLst>
          </p:cNvPr>
          <p:cNvPicPr>
            <a:picLocks noChangeAspect="1"/>
          </p:cNvPicPr>
          <p:nvPr/>
        </p:nvPicPr>
        <p:blipFill>
          <a:blip r:embed="rId2"/>
          <a:stretch>
            <a:fillRect/>
          </a:stretch>
        </p:blipFill>
        <p:spPr>
          <a:xfrm>
            <a:off x="1490371" y="4437339"/>
            <a:ext cx="7221676" cy="334042"/>
          </a:xfrm>
          <a:prstGeom prst="rect">
            <a:avLst/>
          </a:prstGeom>
        </p:spPr>
      </p:pic>
      <p:sp>
        <p:nvSpPr>
          <p:cNvPr id="4" name="Content Placeholder 3">
            <a:extLst>
              <a:ext uri="{FF2B5EF4-FFF2-40B4-BE49-F238E27FC236}">
                <a16:creationId xmlns:a16="http://schemas.microsoft.com/office/drawing/2014/main" id="{55CC6714-5B05-4E45-94AE-A5CB81B24E85}"/>
              </a:ext>
            </a:extLst>
          </p:cNvPr>
          <p:cNvSpPr>
            <a:spLocks noGrp="1"/>
          </p:cNvSpPr>
          <p:nvPr>
            <p:ph sz="half" idx="2"/>
          </p:nvPr>
        </p:nvSpPr>
        <p:spPr>
          <a:xfrm>
            <a:off x="838200" y="2469275"/>
            <a:ext cx="10515600" cy="1880980"/>
          </a:xfrm>
        </p:spPr>
        <p:txBody>
          <a:bodyPr/>
          <a:lstStyle/>
          <a:p>
            <a:pPr marL="225425" lvl="1" indent="0">
              <a:buNone/>
            </a:pPr>
            <a:r>
              <a:rPr lang="de-DE" sz="2000" dirty="0"/>
              <a:t>If the sample was nonrandom in the way that certain age groups, income groups, or household sizes were over- or undersampled, this is not a problem for the regression because it examines the savings for subgroups defined by income, age, and hh-size. The distribution of subgroups does not matter.</a:t>
            </a:r>
          </a:p>
          <a:p>
            <a:pPr marL="225425" lvl="1" indent="0">
              <a:buNone/>
            </a:pPr>
            <a:endParaRPr lang="de-DE" sz="2000" b="1" dirty="0"/>
          </a:p>
          <a:p>
            <a:r>
              <a:rPr lang="de-DE" altLang="en-US" b="1" dirty="0">
                <a:ea typeface="ＭＳ Ｐゴシック" panose="020B0600070205080204" pitchFamily="34" charset="-128"/>
                <a:cs typeface="Lucida Bright" panose="02040602050505020304" pitchFamily="18" charset="0"/>
              </a:rPr>
              <a:t>Example for endogenous sample selection</a:t>
            </a:r>
            <a:endParaRPr lang="en-US" b="1" dirty="0"/>
          </a:p>
        </p:txBody>
      </p:sp>
      <p:pic>
        <p:nvPicPr>
          <p:cNvPr id="7" name="Picture 6" descr="An equation in which saving equals beta sub zero plus beta sub one times income plus beta sub two times age plus beta sub three times size plus u.">
            <a:extLst>
              <a:ext uri="{FF2B5EF4-FFF2-40B4-BE49-F238E27FC236}">
                <a16:creationId xmlns:a16="http://schemas.microsoft.com/office/drawing/2014/main" id="{6D0296C7-6FB6-45C3-B9A3-1A791DE7D590}"/>
              </a:ext>
            </a:extLst>
          </p:cNvPr>
          <p:cNvPicPr>
            <a:picLocks noChangeAspect="1"/>
          </p:cNvPicPr>
          <p:nvPr/>
        </p:nvPicPr>
        <p:blipFill>
          <a:blip r:embed="rId3"/>
          <a:stretch>
            <a:fillRect/>
          </a:stretch>
        </p:blipFill>
        <p:spPr>
          <a:xfrm>
            <a:off x="1490371" y="1973945"/>
            <a:ext cx="7396649" cy="334042"/>
          </a:xfrm>
          <a:prstGeom prst="rect">
            <a:avLst/>
          </a:prstGeom>
        </p:spPr>
      </p:pic>
      <p:sp>
        <p:nvSpPr>
          <p:cNvPr id="3" name="Content Placeholder 2">
            <a:extLst>
              <a:ext uri="{FF2B5EF4-FFF2-40B4-BE49-F238E27FC236}">
                <a16:creationId xmlns:a16="http://schemas.microsoft.com/office/drawing/2014/main" id="{AF9B6E83-2662-4464-BEC0-96A987CE92DA}"/>
              </a:ext>
            </a:extLst>
          </p:cNvPr>
          <p:cNvSpPr>
            <a:spLocks noGrp="1"/>
          </p:cNvSpPr>
          <p:nvPr>
            <p:ph sz="half" idx="1"/>
          </p:nvPr>
        </p:nvSpPr>
        <p:spPr>
          <a:xfrm>
            <a:off x="838200" y="1456029"/>
            <a:ext cx="10515600" cy="532428"/>
          </a:xfrm>
        </p:spPr>
        <p:txBody>
          <a:bodyPr/>
          <a:lstStyle/>
          <a:p>
            <a:r>
              <a:rPr lang="de-DE" altLang="en-US" b="1" dirty="0">
                <a:ea typeface="ＭＳ Ｐゴシック" panose="020B0600070205080204" pitchFamily="34" charset="-128"/>
                <a:cs typeface="Lucida Bright" panose="02040602050505020304" pitchFamily="18" charset="0"/>
              </a:rPr>
              <a:t>Example for exogenous sample selection</a:t>
            </a:r>
            <a:endParaRPr lang="en-US" b="1" dirty="0"/>
          </a:p>
        </p:txBody>
      </p:sp>
      <p:sp>
        <p:nvSpPr>
          <p:cNvPr id="2" name="Title 1">
            <a:extLst>
              <a:ext uri="{FF2B5EF4-FFF2-40B4-BE49-F238E27FC236}">
                <a16:creationId xmlns:a16="http://schemas.microsoft.com/office/drawing/2014/main" id="{17829364-94E9-4E01-B282-9C893B7B6677}"/>
              </a:ext>
            </a:extLst>
          </p:cNvPr>
          <p:cNvSpPr>
            <a:spLocks noGrp="1"/>
          </p:cNvSpPr>
          <p:nvPr>
            <p:ph type="title"/>
          </p:nvPr>
        </p:nvSpPr>
        <p:spPr/>
        <p:txBody>
          <a:bodyPr/>
          <a:lstStyle/>
          <a:p>
            <a:r>
              <a:rPr lang="de-DE" altLang="en-US" dirty="0"/>
              <a:t>More on Specification and Data Issues </a:t>
            </a:r>
            <a:r>
              <a:rPr lang="de-DE" altLang="en-US" sz="1600" dirty="0"/>
              <a:t>(15 of 20)</a:t>
            </a:r>
            <a:endParaRPr lang="en-US" dirty="0"/>
          </a:p>
        </p:txBody>
      </p:sp>
    </p:spTree>
    <p:extLst>
      <p:ext uri="{BB962C8B-B14F-4D97-AF65-F5344CB8AC3E}">
        <p14:creationId xmlns:p14="http://schemas.microsoft.com/office/powerpoint/2010/main" val="16836451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91B3EC93-DE84-4ACE-8A12-82CCECDEC4BF}"/>
              </a:ext>
            </a:extLst>
          </p:cNvPr>
          <p:cNvSpPr>
            <a:spLocks noGrp="1"/>
          </p:cNvSpPr>
          <p:nvPr>
            <p:ph type="sldNum" sz="quarter" idx="12"/>
          </p:nvPr>
        </p:nvSpPr>
        <p:spPr/>
        <p:txBody>
          <a:bodyPr/>
          <a:lstStyle/>
          <a:p>
            <a:fld id="{949EBC64-41CB-41B8-B6DF-9B1367312BD4}" type="slidenum">
              <a:rPr lang="en-US" smtClean="0"/>
              <a:t>17</a:t>
            </a:fld>
            <a:endParaRPr lang="en-US" dirty="0"/>
          </a:p>
        </p:txBody>
      </p:sp>
      <p:sp>
        <p:nvSpPr>
          <p:cNvPr id="3" name="Content Placeholder 2">
            <a:extLst>
              <a:ext uri="{FF2B5EF4-FFF2-40B4-BE49-F238E27FC236}">
                <a16:creationId xmlns:a16="http://schemas.microsoft.com/office/drawing/2014/main" id="{6AA03FE3-64AE-4AFC-91BD-EA93EAB555B5}"/>
              </a:ext>
            </a:extLst>
          </p:cNvPr>
          <p:cNvSpPr>
            <a:spLocks noGrp="1"/>
          </p:cNvSpPr>
          <p:nvPr>
            <p:ph sz="half" idx="1"/>
          </p:nvPr>
        </p:nvSpPr>
        <p:spPr>
          <a:xfrm>
            <a:off x="838200" y="1456027"/>
            <a:ext cx="10515600" cy="3478829"/>
          </a:xfrm>
        </p:spPr>
        <p:txBody>
          <a:bodyPr/>
          <a:lstStyle/>
          <a:p>
            <a:r>
              <a:rPr lang="en-US" b="1" dirty="0"/>
              <a:t>Interpreting the meaning of Missing at Random (MAR)</a:t>
            </a:r>
          </a:p>
          <a:p>
            <a:endParaRPr lang="en-US" dirty="0"/>
          </a:p>
          <a:p>
            <a:r>
              <a:rPr lang="en-US" dirty="0"/>
              <a:t>The term Missing at Random (MAR) means that the missingness is unrelated to the unobserved error u , but it is related to the explanatory variables ( x</a:t>
            </a:r>
            <a:r>
              <a:rPr lang="en-US" baseline="-25000" dirty="0"/>
              <a:t>1</a:t>
            </a:r>
            <a:r>
              <a:rPr lang="en-US" dirty="0"/>
              <a:t>,...,</a:t>
            </a:r>
            <a:r>
              <a:rPr lang="en-US" dirty="0" err="1"/>
              <a:t>x</a:t>
            </a:r>
            <a:r>
              <a:rPr lang="en-US" baseline="-25000" dirty="0" err="1"/>
              <a:t>k</a:t>
            </a:r>
            <a:r>
              <a:rPr lang="en-US" dirty="0"/>
              <a:t>).</a:t>
            </a:r>
          </a:p>
          <a:p>
            <a:endParaRPr lang="en-US" dirty="0"/>
          </a:p>
          <a:p>
            <a:r>
              <a:rPr lang="en-US" dirty="0"/>
              <a:t>Missing Completely at Random (MCAR) means that missingness is unrelated to both u and x</a:t>
            </a:r>
            <a:r>
              <a:rPr lang="en-US" baseline="-25000" dirty="0"/>
              <a:t>1</a:t>
            </a:r>
            <a:r>
              <a:rPr lang="en-US" dirty="0"/>
              <a:t>,...,</a:t>
            </a:r>
            <a:r>
              <a:rPr lang="en-US" dirty="0" err="1"/>
              <a:t>x</a:t>
            </a:r>
            <a:r>
              <a:rPr lang="en-US" baseline="-25000" dirty="0" err="1"/>
              <a:t>k</a:t>
            </a:r>
            <a:r>
              <a:rPr lang="en-US" dirty="0"/>
              <a:t>.</a:t>
            </a:r>
          </a:p>
          <a:p>
            <a:endParaRPr lang="en-US" dirty="0"/>
          </a:p>
          <a:p>
            <a:endParaRPr lang="en-US" dirty="0"/>
          </a:p>
          <a:p>
            <a:endParaRPr lang="en-US" dirty="0"/>
          </a:p>
        </p:txBody>
      </p:sp>
      <p:sp>
        <p:nvSpPr>
          <p:cNvPr id="2" name="Title 1">
            <a:extLst>
              <a:ext uri="{FF2B5EF4-FFF2-40B4-BE49-F238E27FC236}">
                <a16:creationId xmlns:a16="http://schemas.microsoft.com/office/drawing/2014/main" id="{4033E1F8-977D-4B02-B2C6-1BFB3D7A4E3D}"/>
              </a:ext>
            </a:extLst>
          </p:cNvPr>
          <p:cNvSpPr>
            <a:spLocks noGrp="1"/>
          </p:cNvSpPr>
          <p:nvPr>
            <p:ph type="title"/>
          </p:nvPr>
        </p:nvSpPr>
        <p:spPr/>
        <p:txBody>
          <a:bodyPr/>
          <a:lstStyle/>
          <a:p>
            <a:r>
              <a:rPr lang="de-DE" altLang="en-US" dirty="0"/>
              <a:t>More on Specification and Data Issues </a:t>
            </a:r>
            <a:r>
              <a:rPr lang="de-DE" altLang="en-US" sz="1600" dirty="0"/>
              <a:t>(16 of 20)</a:t>
            </a:r>
            <a:endParaRPr lang="en-US" dirty="0"/>
          </a:p>
        </p:txBody>
      </p:sp>
    </p:spTree>
    <p:extLst>
      <p:ext uri="{BB962C8B-B14F-4D97-AF65-F5344CB8AC3E}">
        <p14:creationId xmlns:p14="http://schemas.microsoft.com/office/powerpoint/2010/main" val="14605619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91B3EC93-DE84-4ACE-8A12-82CCECDEC4BF}"/>
              </a:ext>
            </a:extLst>
          </p:cNvPr>
          <p:cNvSpPr>
            <a:spLocks noGrp="1"/>
          </p:cNvSpPr>
          <p:nvPr>
            <p:ph type="sldNum" sz="quarter" idx="12"/>
          </p:nvPr>
        </p:nvSpPr>
        <p:spPr/>
        <p:txBody>
          <a:bodyPr/>
          <a:lstStyle/>
          <a:p>
            <a:fld id="{949EBC64-41CB-41B8-B6DF-9B1367312BD4}" type="slidenum">
              <a:rPr lang="en-US" smtClean="0"/>
              <a:t>18</a:t>
            </a:fld>
            <a:endParaRPr lang="en-US" dirty="0"/>
          </a:p>
        </p:txBody>
      </p:sp>
      <p:pic>
        <p:nvPicPr>
          <p:cNvPr id="4" name="Picture 3" descr="An equation in which R&amp;D intensity (rdintens) equals beta sub zero plus beta sub one times sales plus beta sub two times profit margins (profmarg) plus u.">
            <a:extLst>
              <a:ext uri="{FF2B5EF4-FFF2-40B4-BE49-F238E27FC236}">
                <a16:creationId xmlns:a16="http://schemas.microsoft.com/office/drawing/2014/main" id="{A7C4C37C-DC21-4EB6-904F-BBAF3E0D9FAD}"/>
              </a:ext>
            </a:extLst>
          </p:cNvPr>
          <p:cNvPicPr>
            <a:picLocks noChangeAspect="1"/>
          </p:cNvPicPr>
          <p:nvPr/>
        </p:nvPicPr>
        <p:blipFill>
          <a:blip r:embed="rId2"/>
          <a:stretch>
            <a:fillRect/>
          </a:stretch>
        </p:blipFill>
        <p:spPr>
          <a:xfrm>
            <a:off x="1368466" y="4806829"/>
            <a:ext cx="6861157" cy="331228"/>
          </a:xfrm>
          <a:prstGeom prst="rect">
            <a:avLst/>
          </a:prstGeom>
        </p:spPr>
      </p:pic>
      <p:sp>
        <p:nvSpPr>
          <p:cNvPr id="3" name="Content Placeholder 2">
            <a:extLst>
              <a:ext uri="{FF2B5EF4-FFF2-40B4-BE49-F238E27FC236}">
                <a16:creationId xmlns:a16="http://schemas.microsoft.com/office/drawing/2014/main" id="{6AA03FE3-64AE-4AFC-91BD-EA93EAB555B5}"/>
              </a:ext>
            </a:extLst>
          </p:cNvPr>
          <p:cNvSpPr>
            <a:spLocks noGrp="1"/>
          </p:cNvSpPr>
          <p:nvPr>
            <p:ph sz="half" idx="1"/>
          </p:nvPr>
        </p:nvSpPr>
        <p:spPr>
          <a:xfrm>
            <a:off x="838200" y="1456027"/>
            <a:ext cx="10515600" cy="3232087"/>
          </a:xfrm>
        </p:spPr>
        <p:txBody>
          <a:bodyPr/>
          <a:lstStyle/>
          <a:p>
            <a:r>
              <a:rPr lang="de-DE" altLang="en-US" b="1" dirty="0">
                <a:ea typeface="ＭＳ Ｐゴシック" panose="020B0600070205080204" pitchFamily="34" charset="-128"/>
                <a:cs typeface="Lucida Bright" panose="02040602050505020304" pitchFamily="18" charset="0"/>
              </a:rPr>
              <a:t>Outliers and influential observations</a:t>
            </a:r>
          </a:p>
          <a:p>
            <a:pPr lvl="1"/>
            <a:r>
              <a:rPr lang="de-DE" altLang="en-US" dirty="0">
                <a:ea typeface="Arial" panose="020B0604020202020204" pitchFamily="34" charset="0"/>
                <a:cs typeface="Lucida Bright" panose="02040602050505020304" pitchFamily="18" charset="0"/>
              </a:rPr>
              <a:t>Extreme values and outliers may be a particular problem for OLS because the method is based on squaring deviations.</a:t>
            </a:r>
          </a:p>
          <a:p>
            <a:pPr lvl="1"/>
            <a:r>
              <a:rPr lang="de-DE" altLang="en-US" dirty="0">
                <a:ea typeface="Arial" panose="020B0604020202020204" pitchFamily="34" charset="0"/>
                <a:cs typeface="Lucida Bright" panose="02040602050505020304" pitchFamily="18" charset="0"/>
              </a:rPr>
              <a:t>If outliers are the result of mistakes that occured when keying in the data, one should just discard the affected observations.</a:t>
            </a:r>
          </a:p>
          <a:p>
            <a:pPr lvl="1"/>
            <a:r>
              <a:rPr lang="de-DE" altLang="en-US" dirty="0">
                <a:ea typeface="Arial" panose="020B0604020202020204" pitchFamily="34" charset="0"/>
                <a:cs typeface="Lucida Bright" panose="02040602050505020304" pitchFamily="18" charset="0"/>
              </a:rPr>
              <a:t>If outliers are the result of the data generating process, the decision whether to discard the outliers is not so easy.</a:t>
            </a:r>
          </a:p>
          <a:p>
            <a:endParaRPr lang="de-DE" altLang="en-US" dirty="0">
              <a:ea typeface="ＭＳ Ｐゴシック" panose="020B0600070205080204" pitchFamily="34" charset="-128"/>
              <a:cs typeface="Lucida Bright" panose="02040602050505020304" pitchFamily="18" charset="0"/>
            </a:endParaRPr>
          </a:p>
          <a:p>
            <a:r>
              <a:rPr lang="de-DE" altLang="en-US" dirty="0">
                <a:ea typeface="ＭＳ Ｐゴシック" panose="020B0600070205080204" pitchFamily="34" charset="-128"/>
                <a:cs typeface="Lucida Bright" panose="02040602050505020304" pitchFamily="18" charset="0"/>
              </a:rPr>
              <a:t>Example: R&amp;D intensity and firm size</a:t>
            </a:r>
            <a:endParaRPr lang="en-US" dirty="0"/>
          </a:p>
        </p:txBody>
      </p:sp>
      <p:sp>
        <p:nvSpPr>
          <p:cNvPr id="2" name="Title 1">
            <a:extLst>
              <a:ext uri="{FF2B5EF4-FFF2-40B4-BE49-F238E27FC236}">
                <a16:creationId xmlns:a16="http://schemas.microsoft.com/office/drawing/2014/main" id="{4033E1F8-977D-4B02-B2C6-1BFB3D7A4E3D}"/>
              </a:ext>
            </a:extLst>
          </p:cNvPr>
          <p:cNvSpPr>
            <a:spLocks noGrp="1"/>
          </p:cNvSpPr>
          <p:nvPr>
            <p:ph type="title"/>
          </p:nvPr>
        </p:nvSpPr>
        <p:spPr/>
        <p:txBody>
          <a:bodyPr/>
          <a:lstStyle/>
          <a:p>
            <a:r>
              <a:rPr lang="de-DE" altLang="en-US" dirty="0"/>
              <a:t>More on Specification and Data Issues </a:t>
            </a:r>
            <a:r>
              <a:rPr lang="de-DE" altLang="en-US" sz="1600" dirty="0"/>
              <a:t>(17 of 20)</a:t>
            </a:r>
            <a:endParaRPr lang="en-US" dirty="0"/>
          </a:p>
        </p:txBody>
      </p:sp>
    </p:spTree>
    <p:extLst>
      <p:ext uri="{BB962C8B-B14F-4D97-AF65-F5344CB8AC3E}">
        <p14:creationId xmlns:p14="http://schemas.microsoft.com/office/powerpoint/2010/main" val="39707167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DBDAC04-42E6-4B19-98D8-D0E20F80977C}"/>
              </a:ext>
            </a:extLst>
          </p:cNvPr>
          <p:cNvSpPr>
            <a:spLocks noGrp="1"/>
          </p:cNvSpPr>
          <p:nvPr>
            <p:ph type="sldNum" sz="quarter" idx="12"/>
          </p:nvPr>
        </p:nvSpPr>
        <p:spPr/>
        <p:txBody>
          <a:bodyPr/>
          <a:lstStyle/>
          <a:p>
            <a:fld id="{949EBC64-41CB-41B8-B6DF-9B1367312BD4}" type="slidenum">
              <a:rPr lang="en-US" smtClean="0"/>
              <a:t>19</a:t>
            </a:fld>
            <a:endParaRPr lang="en-US" dirty="0"/>
          </a:p>
        </p:txBody>
      </p:sp>
      <p:pic>
        <p:nvPicPr>
          <p:cNvPr id="10" name="Picture 9" descr="A regression without the outlier firm. Predicted rdintens equals 2.30 (standard error of .59) plus .00019 (standard error of .00008) times sales plus .048 (standard error of .045) times profmarg. There are 31 observations, the R squared is .1728, and the adjusted R squared is .1137. This regression makes more sense. The effect of sales increases, as does the R squared.">
            <a:extLst>
              <a:ext uri="{FF2B5EF4-FFF2-40B4-BE49-F238E27FC236}">
                <a16:creationId xmlns:a16="http://schemas.microsoft.com/office/drawing/2014/main" id="{FAC7B850-288C-485B-956B-70C00646D18D}"/>
              </a:ext>
            </a:extLst>
          </p:cNvPr>
          <p:cNvPicPr>
            <a:picLocks noChangeAspect="1"/>
          </p:cNvPicPr>
          <p:nvPr/>
        </p:nvPicPr>
        <p:blipFill>
          <a:blip r:embed="rId2"/>
          <a:stretch>
            <a:fillRect/>
          </a:stretch>
        </p:blipFill>
        <p:spPr>
          <a:xfrm>
            <a:off x="5268417" y="4113540"/>
            <a:ext cx="6181525" cy="1482979"/>
          </a:xfrm>
          <a:prstGeom prst="rect">
            <a:avLst/>
          </a:prstGeom>
        </p:spPr>
      </p:pic>
      <p:pic>
        <p:nvPicPr>
          <p:cNvPr id="9" name="Picture 8" descr="A regression including all observations. predicted rdintens equals 2.63 (standard error of .59) plus .00005 (standard error of .00004) times sales plus .045 (standard error of .046) times profmarg. There are 32 observations, the R squared is .0761, and the adjusted R squared is .0124.">
            <a:extLst>
              <a:ext uri="{FF2B5EF4-FFF2-40B4-BE49-F238E27FC236}">
                <a16:creationId xmlns:a16="http://schemas.microsoft.com/office/drawing/2014/main" id="{E6F580EC-7BB9-4C01-98E6-E9BC4688D829}"/>
              </a:ext>
            </a:extLst>
          </p:cNvPr>
          <p:cNvPicPr>
            <a:picLocks noChangeAspect="1"/>
          </p:cNvPicPr>
          <p:nvPr/>
        </p:nvPicPr>
        <p:blipFill>
          <a:blip r:embed="rId3"/>
          <a:stretch>
            <a:fillRect/>
          </a:stretch>
        </p:blipFill>
        <p:spPr>
          <a:xfrm>
            <a:off x="5297783" y="2423218"/>
            <a:ext cx="6152159" cy="1005782"/>
          </a:xfrm>
          <a:prstGeom prst="rect">
            <a:avLst/>
          </a:prstGeom>
        </p:spPr>
      </p:pic>
      <p:pic>
        <p:nvPicPr>
          <p:cNvPr id="8" name="Picture 7" descr="A diagram relating R&amp;D as a percentage of sales on the vertical axis to firm sales in millions of dollars on the horizontal axis. There is a possible outlier in that one of the sampled firms is much larger than the others.">
            <a:extLst>
              <a:ext uri="{FF2B5EF4-FFF2-40B4-BE49-F238E27FC236}">
                <a16:creationId xmlns:a16="http://schemas.microsoft.com/office/drawing/2014/main" id="{DCF45F64-44A8-43C8-AEAC-94C994EBCD6C}"/>
              </a:ext>
            </a:extLst>
          </p:cNvPr>
          <p:cNvPicPr>
            <a:picLocks noChangeAspect="1"/>
          </p:cNvPicPr>
          <p:nvPr/>
        </p:nvPicPr>
        <p:blipFill>
          <a:blip r:embed="rId4"/>
          <a:stretch>
            <a:fillRect/>
          </a:stretch>
        </p:blipFill>
        <p:spPr>
          <a:xfrm>
            <a:off x="538183" y="2209974"/>
            <a:ext cx="4556331" cy="3900540"/>
          </a:xfrm>
          <a:prstGeom prst="rect">
            <a:avLst/>
          </a:prstGeom>
        </p:spPr>
      </p:pic>
      <p:sp>
        <p:nvSpPr>
          <p:cNvPr id="2" name="Content Placeholder 1">
            <a:extLst>
              <a:ext uri="{FF2B5EF4-FFF2-40B4-BE49-F238E27FC236}">
                <a16:creationId xmlns:a16="http://schemas.microsoft.com/office/drawing/2014/main" id="{788422A2-DD68-4E36-B73A-AC08437A405D}"/>
              </a:ext>
            </a:extLst>
          </p:cNvPr>
          <p:cNvSpPr>
            <a:spLocks noGrp="1"/>
          </p:cNvSpPr>
          <p:nvPr>
            <p:ph idx="1"/>
          </p:nvPr>
        </p:nvSpPr>
        <p:spPr>
          <a:xfrm>
            <a:off x="838200" y="1463040"/>
            <a:ext cx="10515600" cy="539931"/>
          </a:xfrm>
        </p:spPr>
        <p:txBody>
          <a:bodyPr/>
          <a:lstStyle/>
          <a:p>
            <a:r>
              <a:rPr lang="de-DE" altLang="en-US" b="1" dirty="0">
                <a:ea typeface="ＭＳ Ｐゴシック" panose="020B0600070205080204" pitchFamily="34" charset="-128"/>
                <a:cs typeface="Lucida Bright" panose="02040602050505020304" pitchFamily="18" charset="0"/>
              </a:rPr>
              <a:t>Example: R&amp;D intensity and firm size (cont.)</a:t>
            </a:r>
            <a:endParaRPr lang="en-US" b="1" dirty="0"/>
          </a:p>
        </p:txBody>
      </p:sp>
      <p:sp>
        <p:nvSpPr>
          <p:cNvPr id="4" name="Title 3">
            <a:extLst>
              <a:ext uri="{FF2B5EF4-FFF2-40B4-BE49-F238E27FC236}">
                <a16:creationId xmlns:a16="http://schemas.microsoft.com/office/drawing/2014/main" id="{93F25F7E-4AB4-4774-B58D-456D4847433B}"/>
              </a:ext>
            </a:extLst>
          </p:cNvPr>
          <p:cNvSpPr>
            <a:spLocks noGrp="1"/>
          </p:cNvSpPr>
          <p:nvPr>
            <p:ph type="title"/>
          </p:nvPr>
        </p:nvSpPr>
        <p:spPr/>
        <p:txBody>
          <a:bodyPr/>
          <a:lstStyle/>
          <a:p>
            <a:r>
              <a:rPr lang="de-DE" altLang="en-US" dirty="0"/>
              <a:t>More on Specification and Data Issues </a:t>
            </a:r>
            <a:r>
              <a:rPr lang="de-DE" altLang="en-US" sz="1600" dirty="0"/>
              <a:t>(18 of 20)</a:t>
            </a:r>
            <a:endParaRPr lang="en-US" dirty="0"/>
          </a:p>
        </p:txBody>
      </p:sp>
    </p:spTree>
    <p:extLst>
      <p:ext uri="{BB962C8B-B14F-4D97-AF65-F5344CB8AC3E}">
        <p14:creationId xmlns:p14="http://schemas.microsoft.com/office/powerpoint/2010/main" val="34840226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A1740073-CB55-4753-B043-3C562E130174}"/>
              </a:ext>
            </a:extLst>
          </p:cNvPr>
          <p:cNvSpPr>
            <a:spLocks noGrp="1"/>
          </p:cNvSpPr>
          <p:nvPr>
            <p:ph type="sldNum" sz="quarter" idx="12"/>
          </p:nvPr>
        </p:nvSpPr>
        <p:spPr/>
        <p:txBody>
          <a:bodyPr/>
          <a:lstStyle/>
          <a:p>
            <a:fld id="{949EBC64-41CB-41B8-B6DF-9B1367312BD4}" type="slidenum">
              <a:rPr lang="en-US" smtClean="0"/>
              <a:t>2</a:t>
            </a:fld>
            <a:endParaRPr lang="en-US" dirty="0"/>
          </a:p>
        </p:txBody>
      </p:sp>
      <p:sp>
        <p:nvSpPr>
          <p:cNvPr id="4" name="Content Placeholder 3">
            <a:extLst>
              <a:ext uri="{FF2B5EF4-FFF2-40B4-BE49-F238E27FC236}">
                <a16:creationId xmlns:a16="http://schemas.microsoft.com/office/drawing/2014/main" id="{124D190E-932E-4808-9838-7D9E9165128D}"/>
              </a:ext>
            </a:extLst>
          </p:cNvPr>
          <p:cNvSpPr>
            <a:spLocks noGrp="1"/>
          </p:cNvSpPr>
          <p:nvPr>
            <p:ph sz="half" idx="2"/>
          </p:nvPr>
        </p:nvSpPr>
        <p:spPr>
          <a:xfrm>
            <a:off x="838200" y="4882355"/>
            <a:ext cx="10515600" cy="1126558"/>
          </a:xfrm>
        </p:spPr>
        <p:txBody>
          <a:bodyPr/>
          <a:lstStyle/>
          <a:p>
            <a:r>
              <a:rPr lang="de-DE" sz="2400" dirty="0"/>
              <a:t>Test for the exclusion of the y hat terms. If they cannot be excluded, this is evidence for omitted higher order terms and interactions, i.e. for misspecification of functional form.</a:t>
            </a:r>
          </a:p>
          <a:p>
            <a:endParaRPr lang="en-US" dirty="0"/>
          </a:p>
        </p:txBody>
      </p:sp>
      <p:pic>
        <p:nvPicPr>
          <p:cNvPr id="7" name="Picture 6" descr="An equation in which y equals beta sub zero plus beta sub one times x sub one through beta sub k times x sub k plus delta sub one times y hat squared plus delta sub two times y hat sub three plus an error term.">
            <a:extLst>
              <a:ext uri="{FF2B5EF4-FFF2-40B4-BE49-F238E27FC236}">
                <a16:creationId xmlns:a16="http://schemas.microsoft.com/office/drawing/2014/main" id="{4B467427-3B80-4414-A082-30584C7E69F5}"/>
              </a:ext>
            </a:extLst>
          </p:cNvPr>
          <p:cNvPicPr>
            <a:picLocks noChangeAspect="1"/>
          </p:cNvPicPr>
          <p:nvPr/>
        </p:nvPicPr>
        <p:blipFill>
          <a:blip r:embed="rId2"/>
          <a:stretch>
            <a:fillRect/>
          </a:stretch>
        </p:blipFill>
        <p:spPr>
          <a:xfrm>
            <a:off x="1877308" y="4140668"/>
            <a:ext cx="7504088" cy="488071"/>
          </a:xfrm>
          <a:prstGeom prst="rect">
            <a:avLst/>
          </a:prstGeom>
        </p:spPr>
      </p:pic>
      <p:sp>
        <p:nvSpPr>
          <p:cNvPr id="3" name="Content Placeholder 2">
            <a:extLst>
              <a:ext uri="{FF2B5EF4-FFF2-40B4-BE49-F238E27FC236}">
                <a16:creationId xmlns:a16="http://schemas.microsoft.com/office/drawing/2014/main" id="{71C089F2-5CE7-4911-8BEC-7B25232731D5}"/>
              </a:ext>
            </a:extLst>
          </p:cNvPr>
          <p:cNvSpPr>
            <a:spLocks noGrp="1"/>
          </p:cNvSpPr>
          <p:nvPr>
            <p:ph sz="half" idx="1"/>
          </p:nvPr>
        </p:nvSpPr>
        <p:spPr>
          <a:xfrm>
            <a:off x="838200" y="1456028"/>
            <a:ext cx="10515600" cy="2520885"/>
          </a:xfrm>
        </p:spPr>
        <p:txBody>
          <a:bodyPr/>
          <a:lstStyle/>
          <a:p>
            <a:r>
              <a:rPr lang="de-DE" altLang="en-US" b="1" dirty="0">
                <a:ea typeface="ＭＳ Ｐゴシック" panose="020B0600070205080204" pitchFamily="34" charset="-128"/>
                <a:cs typeface="Lucida Bright" panose="02040602050505020304" pitchFamily="18" charset="0"/>
              </a:rPr>
              <a:t>Tests for functional form misspecification</a:t>
            </a:r>
          </a:p>
          <a:p>
            <a:pPr lvl="1"/>
            <a:r>
              <a:rPr lang="de-DE" altLang="en-US" dirty="0">
                <a:ea typeface="Arial" panose="020B0604020202020204" pitchFamily="34" charset="0"/>
                <a:cs typeface="Lucida Bright" panose="02040602050505020304" pitchFamily="18" charset="0"/>
              </a:rPr>
              <a:t>One can always test whether explanatory should appear as squares or higher order terms by testing whether such terms can be excluded.</a:t>
            </a:r>
          </a:p>
          <a:p>
            <a:pPr lvl="1"/>
            <a:r>
              <a:rPr lang="de-DE" altLang="en-US" dirty="0">
                <a:ea typeface="Arial" panose="020B0604020202020204" pitchFamily="34" charset="0"/>
                <a:cs typeface="Lucida Bright" panose="02040602050505020304" pitchFamily="18" charset="0"/>
              </a:rPr>
              <a:t>Otherwise, one can use general specification tests such as RESET</a:t>
            </a:r>
          </a:p>
          <a:p>
            <a:r>
              <a:rPr lang="de-DE" altLang="en-US" dirty="0">
                <a:ea typeface="ＭＳ Ｐゴシック" panose="020B0600070205080204" pitchFamily="34" charset="-128"/>
                <a:cs typeface="Lucida Bright" panose="02040602050505020304" pitchFamily="18" charset="0"/>
              </a:rPr>
              <a:t>Regression specification error test (RESET)</a:t>
            </a:r>
          </a:p>
          <a:p>
            <a:pPr lvl="1"/>
            <a:r>
              <a:rPr lang="de-DE" altLang="en-US" dirty="0">
                <a:ea typeface="Arial" panose="020B0604020202020204" pitchFamily="34" charset="0"/>
                <a:cs typeface="Lucida Bright" panose="02040602050505020304" pitchFamily="18" charset="0"/>
              </a:rPr>
              <a:t>The idea of RESET is to include squares and possibly higher order fitted values in the regression (similarly to the reduced White test).</a:t>
            </a:r>
            <a:endParaRPr lang="en-US" dirty="0"/>
          </a:p>
        </p:txBody>
      </p:sp>
      <p:sp>
        <p:nvSpPr>
          <p:cNvPr id="2" name="Title 1">
            <a:extLst>
              <a:ext uri="{FF2B5EF4-FFF2-40B4-BE49-F238E27FC236}">
                <a16:creationId xmlns:a16="http://schemas.microsoft.com/office/drawing/2014/main" id="{D84A3EDC-7709-4293-B2B2-90E1BDC62799}"/>
              </a:ext>
            </a:extLst>
          </p:cNvPr>
          <p:cNvSpPr>
            <a:spLocks noGrp="1"/>
          </p:cNvSpPr>
          <p:nvPr>
            <p:ph type="title"/>
          </p:nvPr>
        </p:nvSpPr>
        <p:spPr/>
        <p:txBody>
          <a:bodyPr/>
          <a:lstStyle/>
          <a:p>
            <a:r>
              <a:rPr lang="de-DE" altLang="en-US" dirty="0"/>
              <a:t>More on Specification and Data Issues </a:t>
            </a:r>
            <a:r>
              <a:rPr lang="de-DE" altLang="en-US" sz="1600" dirty="0"/>
              <a:t>(1 of 20)</a:t>
            </a:r>
            <a:endParaRPr lang="en-US" dirty="0"/>
          </a:p>
        </p:txBody>
      </p:sp>
    </p:spTree>
    <p:extLst>
      <p:ext uri="{BB962C8B-B14F-4D97-AF65-F5344CB8AC3E}">
        <p14:creationId xmlns:p14="http://schemas.microsoft.com/office/powerpoint/2010/main" val="639362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1ACAF772-E3B1-47F8-8332-88F437BF19CD}"/>
              </a:ext>
            </a:extLst>
          </p:cNvPr>
          <p:cNvSpPr>
            <a:spLocks noGrp="1"/>
          </p:cNvSpPr>
          <p:nvPr>
            <p:ph type="sldNum" sz="quarter" idx="12"/>
          </p:nvPr>
        </p:nvSpPr>
        <p:spPr/>
        <p:txBody>
          <a:bodyPr/>
          <a:lstStyle/>
          <a:p>
            <a:fld id="{949EBC64-41CB-41B8-B6DF-9B1367312BD4}" type="slidenum">
              <a:rPr lang="en-US" smtClean="0"/>
              <a:t>20</a:t>
            </a:fld>
            <a:endParaRPr lang="en-US" dirty="0"/>
          </a:p>
        </p:txBody>
      </p:sp>
      <p:sp>
        <p:nvSpPr>
          <p:cNvPr id="4" name="Content Placeholder 3">
            <a:extLst>
              <a:ext uri="{FF2B5EF4-FFF2-40B4-BE49-F238E27FC236}">
                <a16:creationId xmlns:a16="http://schemas.microsoft.com/office/drawing/2014/main" id="{33EC8433-4FF0-404F-8D69-0F071A0B12B4}"/>
              </a:ext>
            </a:extLst>
          </p:cNvPr>
          <p:cNvSpPr>
            <a:spLocks noGrp="1"/>
          </p:cNvSpPr>
          <p:nvPr>
            <p:ph sz="half" idx="2"/>
          </p:nvPr>
        </p:nvSpPr>
        <p:spPr>
          <a:xfrm>
            <a:off x="838200" y="4055038"/>
            <a:ext cx="10515600" cy="2047883"/>
          </a:xfrm>
        </p:spPr>
        <p:txBody>
          <a:bodyPr/>
          <a:lstStyle/>
          <a:p>
            <a:pPr lvl="1"/>
            <a:r>
              <a:rPr lang="de-DE" altLang="en-US" dirty="0">
                <a:ea typeface="Arial" panose="020B0604020202020204" pitchFamily="34" charset="0"/>
                <a:cs typeface="Lucida Bright" panose="02040602050505020304" pitchFamily="18" charset="0"/>
              </a:rPr>
              <a:t>It may be more robust to outliers as deviations are not squared.</a:t>
            </a:r>
          </a:p>
          <a:p>
            <a:pPr lvl="1"/>
            <a:r>
              <a:rPr lang="de-DE" altLang="en-US" dirty="0">
                <a:ea typeface="Arial" panose="020B0604020202020204" pitchFamily="34" charset="0"/>
                <a:cs typeface="Lucida Bright" panose="02040602050505020304" pitchFamily="18" charset="0"/>
              </a:rPr>
              <a:t>The least absolute deviations estimator estimates the parameters of the conditional median (instead of the conditional mean with OLS).</a:t>
            </a:r>
          </a:p>
          <a:p>
            <a:pPr lvl="1"/>
            <a:r>
              <a:rPr lang="de-DE" altLang="en-US" dirty="0">
                <a:ea typeface="Arial" panose="020B0604020202020204" pitchFamily="34" charset="0"/>
                <a:cs typeface="Lucida Bright" panose="02040602050505020304" pitchFamily="18" charset="0"/>
              </a:rPr>
              <a:t>The least absolute deviations estimator is a special case of quantile regression, which estimates parameters of conditional quantiles.</a:t>
            </a:r>
            <a:endParaRPr lang="en-US" dirty="0"/>
          </a:p>
        </p:txBody>
      </p:sp>
      <p:pic>
        <p:nvPicPr>
          <p:cNvPr id="7" name="Picture 6" descr="An expression for the least absolute deviations estimation method. We minimize over b sub zero, b sub one, through b sub k of the sum from i equal to one through n of the absolute value of y sub i minus b sub zero minus b sub one times x sub i one through b sub k times x sub i k.">
            <a:extLst>
              <a:ext uri="{FF2B5EF4-FFF2-40B4-BE49-F238E27FC236}">
                <a16:creationId xmlns:a16="http://schemas.microsoft.com/office/drawing/2014/main" id="{91CFA7F6-FB9B-4393-A5C3-4E8427D540D6}"/>
              </a:ext>
            </a:extLst>
          </p:cNvPr>
          <p:cNvPicPr>
            <a:picLocks noChangeAspect="1"/>
          </p:cNvPicPr>
          <p:nvPr/>
        </p:nvPicPr>
        <p:blipFill>
          <a:blip r:embed="rId2"/>
          <a:stretch>
            <a:fillRect/>
          </a:stretch>
        </p:blipFill>
        <p:spPr>
          <a:xfrm>
            <a:off x="2725618" y="2649912"/>
            <a:ext cx="5132135" cy="1059538"/>
          </a:xfrm>
          <a:prstGeom prst="rect">
            <a:avLst/>
          </a:prstGeom>
        </p:spPr>
      </p:pic>
      <p:sp>
        <p:nvSpPr>
          <p:cNvPr id="3" name="Content Placeholder 2">
            <a:extLst>
              <a:ext uri="{FF2B5EF4-FFF2-40B4-BE49-F238E27FC236}">
                <a16:creationId xmlns:a16="http://schemas.microsoft.com/office/drawing/2014/main" id="{BA5457F7-C8EA-4E82-A0DA-08540F95DABD}"/>
              </a:ext>
            </a:extLst>
          </p:cNvPr>
          <p:cNvSpPr>
            <a:spLocks noGrp="1"/>
          </p:cNvSpPr>
          <p:nvPr>
            <p:ph sz="half" idx="1"/>
          </p:nvPr>
        </p:nvSpPr>
        <p:spPr/>
        <p:txBody>
          <a:bodyPr/>
          <a:lstStyle/>
          <a:p>
            <a:r>
              <a:rPr lang="de-DE" altLang="en-US" b="1" dirty="0">
                <a:ea typeface="ＭＳ Ｐゴシック" panose="020B0600070205080204" pitchFamily="34" charset="-128"/>
                <a:cs typeface="Lucida Bright" panose="02040602050505020304" pitchFamily="18" charset="0"/>
              </a:rPr>
              <a:t>Least absolute deviations estimation (LAD)</a:t>
            </a:r>
          </a:p>
          <a:p>
            <a:pPr lvl="1"/>
            <a:r>
              <a:rPr lang="de-DE" altLang="en-US" dirty="0">
                <a:ea typeface="Arial" panose="020B0604020202020204" pitchFamily="34" charset="0"/>
                <a:cs typeface="Lucida Bright" panose="02040602050505020304" pitchFamily="18" charset="0"/>
              </a:rPr>
              <a:t>The least absolute deviations estimator minimizes the sum of absolute deviations (instead of the sum of squared deviations, i.e. OLS)</a:t>
            </a:r>
            <a:endParaRPr lang="en-US" dirty="0"/>
          </a:p>
        </p:txBody>
      </p:sp>
      <p:sp>
        <p:nvSpPr>
          <p:cNvPr id="2" name="Title 1">
            <a:extLst>
              <a:ext uri="{FF2B5EF4-FFF2-40B4-BE49-F238E27FC236}">
                <a16:creationId xmlns:a16="http://schemas.microsoft.com/office/drawing/2014/main" id="{46CCA477-98EE-45BC-A4E0-1A525391D867}"/>
              </a:ext>
            </a:extLst>
          </p:cNvPr>
          <p:cNvSpPr>
            <a:spLocks noGrp="1"/>
          </p:cNvSpPr>
          <p:nvPr>
            <p:ph type="title"/>
          </p:nvPr>
        </p:nvSpPr>
        <p:spPr/>
        <p:txBody>
          <a:bodyPr/>
          <a:lstStyle/>
          <a:p>
            <a:r>
              <a:rPr lang="de-DE" altLang="en-US" dirty="0"/>
              <a:t>More on Specification and Data Issues </a:t>
            </a:r>
            <a:r>
              <a:rPr lang="de-DE" altLang="en-US" sz="1600" dirty="0"/>
              <a:t>(19 of 20)</a:t>
            </a:r>
            <a:endParaRPr lang="en-US" dirty="0"/>
          </a:p>
        </p:txBody>
      </p:sp>
    </p:spTree>
    <p:extLst>
      <p:ext uri="{BB962C8B-B14F-4D97-AF65-F5344CB8AC3E}">
        <p14:creationId xmlns:p14="http://schemas.microsoft.com/office/powerpoint/2010/main" val="2963383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497E2083-F4DD-4D1E-9D3F-DF8D8AEEDBD0}"/>
              </a:ext>
            </a:extLst>
          </p:cNvPr>
          <p:cNvSpPr>
            <a:spLocks noGrp="1"/>
          </p:cNvSpPr>
          <p:nvPr>
            <p:ph type="sldNum" sz="quarter" idx="12"/>
          </p:nvPr>
        </p:nvSpPr>
        <p:spPr/>
        <p:txBody>
          <a:bodyPr/>
          <a:lstStyle/>
          <a:p>
            <a:fld id="{949EBC64-41CB-41B8-B6DF-9B1367312BD4}" type="slidenum">
              <a:rPr lang="en-US" smtClean="0"/>
              <a:t>3</a:t>
            </a:fld>
            <a:endParaRPr lang="en-US" dirty="0"/>
          </a:p>
        </p:txBody>
      </p:sp>
      <p:sp>
        <p:nvSpPr>
          <p:cNvPr id="4" name="Content Placeholder 3">
            <a:extLst>
              <a:ext uri="{FF2B5EF4-FFF2-40B4-BE49-F238E27FC236}">
                <a16:creationId xmlns:a16="http://schemas.microsoft.com/office/drawing/2014/main" id="{E31AC1A2-0E8F-4063-B7D1-6CD0508F39D5}"/>
              </a:ext>
            </a:extLst>
          </p:cNvPr>
          <p:cNvSpPr>
            <a:spLocks noGrp="1"/>
          </p:cNvSpPr>
          <p:nvPr>
            <p:ph sz="half" idx="2"/>
          </p:nvPr>
        </p:nvSpPr>
        <p:spPr>
          <a:xfrm>
            <a:off x="838200" y="4453905"/>
            <a:ext cx="10515600" cy="1649072"/>
          </a:xfrm>
        </p:spPr>
        <p:txBody>
          <a:bodyPr/>
          <a:lstStyle/>
          <a:p>
            <a:r>
              <a:rPr lang="de-DE" altLang="en-US" dirty="0">
                <a:ea typeface="ＭＳ Ｐゴシック" panose="020B0600070205080204" pitchFamily="34" charset="-128"/>
                <a:cs typeface="Lucida Bright" panose="02040602050505020304" pitchFamily="18" charset="0"/>
              </a:rPr>
              <a:t>Discussion</a:t>
            </a:r>
          </a:p>
          <a:p>
            <a:pPr lvl="1"/>
            <a:r>
              <a:rPr lang="de-DE" altLang="en-US" dirty="0">
                <a:ea typeface="Arial" panose="020B0604020202020204" pitchFamily="34" charset="0"/>
                <a:cs typeface="Lucida Bright" panose="02040602050505020304" pitchFamily="18" charset="0"/>
              </a:rPr>
              <a:t>One may also include higher order terms, which implies complicated interactions and higher order terms of all explanatory variables.</a:t>
            </a:r>
          </a:p>
          <a:p>
            <a:pPr lvl="1"/>
            <a:r>
              <a:rPr lang="de-DE" altLang="en-US" dirty="0">
                <a:ea typeface="Arial" panose="020B0604020202020204" pitchFamily="34" charset="0"/>
                <a:cs typeface="Lucida Bright" panose="02040602050505020304" pitchFamily="18" charset="0"/>
              </a:rPr>
              <a:t>RESET provides little guidance as to where misspecification comes from.</a:t>
            </a:r>
          </a:p>
          <a:p>
            <a:endParaRPr lang="en-US" dirty="0"/>
          </a:p>
        </p:txBody>
      </p:sp>
      <p:pic>
        <p:nvPicPr>
          <p:cNvPr id="8" name="Picture 7" descr="An alternative specification in which log price equals beta sub zero plus beta sub one times log lotsize plus beta sub two time log sqrft plus beta sub three times bdrms plus u. The F statistic from the RESET test is 2.5, with a p-value of 0.084. This suggests less evidence for mis-specification.">
            <a:extLst>
              <a:ext uri="{FF2B5EF4-FFF2-40B4-BE49-F238E27FC236}">
                <a16:creationId xmlns:a16="http://schemas.microsoft.com/office/drawing/2014/main" id="{B2F446EF-243B-485C-99A5-3C8B2AABC825}"/>
              </a:ext>
            </a:extLst>
          </p:cNvPr>
          <p:cNvPicPr>
            <a:picLocks noChangeAspect="1"/>
          </p:cNvPicPr>
          <p:nvPr/>
        </p:nvPicPr>
        <p:blipFill>
          <a:blip r:embed="rId2"/>
          <a:stretch>
            <a:fillRect/>
          </a:stretch>
        </p:blipFill>
        <p:spPr>
          <a:xfrm>
            <a:off x="1127855" y="3369897"/>
            <a:ext cx="9059213" cy="1084008"/>
          </a:xfrm>
          <a:prstGeom prst="rect">
            <a:avLst/>
          </a:prstGeom>
        </p:spPr>
      </p:pic>
      <p:pic>
        <p:nvPicPr>
          <p:cNvPr id="7" name="Picture 6" descr="An equation in which price is equal to beta sub zero plus beta sub one times lotsize plus beta sub two times sqrft plus beta sub three times bdrms plus u. The F statistic from the RESET test is 4.67, with a p-value of .012. This presents evidence of mis-specification.">
            <a:extLst>
              <a:ext uri="{FF2B5EF4-FFF2-40B4-BE49-F238E27FC236}">
                <a16:creationId xmlns:a16="http://schemas.microsoft.com/office/drawing/2014/main" id="{DF654507-002E-42AE-80C1-6F8DEC93EC94}"/>
              </a:ext>
            </a:extLst>
          </p:cNvPr>
          <p:cNvPicPr>
            <a:picLocks noChangeAspect="1"/>
          </p:cNvPicPr>
          <p:nvPr/>
        </p:nvPicPr>
        <p:blipFill>
          <a:blip r:embed="rId3"/>
          <a:stretch>
            <a:fillRect/>
          </a:stretch>
        </p:blipFill>
        <p:spPr>
          <a:xfrm>
            <a:off x="1127855" y="2077332"/>
            <a:ext cx="8693185" cy="1084008"/>
          </a:xfrm>
          <a:prstGeom prst="rect">
            <a:avLst/>
          </a:prstGeom>
        </p:spPr>
      </p:pic>
      <p:sp>
        <p:nvSpPr>
          <p:cNvPr id="3" name="Content Placeholder 2">
            <a:extLst>
              <a:ext uri="{FF2B5EF4-FFF2-40B4-BE49-F238E27FC236}">
                <a16:creationId xmlns:a16="http://schemas.microsoft.com/office/drawing/2014/main" id="{E9346E23-B55E-46ED-AAB6-857536CFBCCC}"/>
              </a:ext>
            </a:extLst>
          </p:cNvPr>
          <p:cNvSpPr>
            <a:spLocks noGrp="1"/>
          </p:cNvSpPr>
          <p:nvPr>
            <p:ph sz="half" idx="1"/>
          </p:nvPr>
        </p:nvSpPr>
        <p:spPr>
          <a:xfrm>
            <a:off x="838200" y="1456029"/>
            <a:ext cx="10515600" cy="590485"/>
          </a:xfrm>
        </p:spPr>
        <p:txBody>
          <a:bodyPr/>
          <a:lstStyle/>
          <a:p>
            <a:r>
              <a:rPr lang="de-DE" altLang="en-US" b="1" dirty="0">
                <a:ea typeface="ＭＳ Ｐゴシック" panose="020B0600070205080204" pitchFamily="34" charset="-128"/>
                <a:cs typeface="Lucida Bright" panose="02040602050505020304" pitchFamily="18" charset="0"/>
              </a:rPr>
              <a:t>Example: Housing price equation</a:t>
            </a:r>
            <a:endParaRPr lang="en-US" b="1" dirty="0"/>
          </a:p>
        </p:txBody>
      </p:sp>
      <p:sp>
        <p:nvSpPr>
          <p:cNvPr id="2" name="Title 1">
            <a:extLst>
              <a:ext uri="{FF2B5EF4-FFF2-40B4-BE49-F238E27FC236}">
                <a16:creationId xmlns:a16="http://schemas.microsoft.com/office/drawing/2014/main" id="{669B243B-0DFB-4AA7-A79B-17DE2B20B4FB}"/>
              </a:ext>
            </a:extLst>
          </p:cNvPr>
          <p:cNvSpPr>
            <a:spLocks noGrp="1"/>
          </p:cNvSpPr>
          <p:nvPr>
            <p:ph type="title"/>
          </p:nvPr>
        </p:nvSpPr>
        <p:spPr/>
        <p:txBody>
          <a:bodyPr/>
          <a:lstStyle/>
          <a:p>
            <a:r>
              <a:rPr lang="de-DE" altLang="en-US" dirty="0"/>
              <a:t>More on Specification and Data Issues </a:t>
            </a:r>
            <a:r>
              <a:rPr lang="de-DE" altLang="en-US" sz="1600" dirty="0"/>
              <a:t>(2 of 20)</a:t>
            </a:r>
            <a:endParaRPr lang="en-US" dirty="0"/>
          </a:p>
        </p:txBody>
      </p:sp>
    </p:spTree>
    <p:extLst>
      <p:ext uri="{BB962C8B-B14F-4D97-AF65-F5344CB8AC3E}">
        <p14:creationId xmlns:p14="http://schemas.microsoft.com/office/powerpoint/2010/main" val="40340907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497E2083-F4DD-4D1E-9D3F-DF8D8AEEDBD0}"/>
              </a:ext>
            </a:extLst>
          </p:cNvPr>
          <p:cNvSpPr>
            <a:spLocks noGrp="1"/>
          </p:cNvSpPr>
          <p:nvPr>
            <p:ph type="sldNum" sz="quarter" idx="12"/>
          </p:nvPr>
        </p:nvSpPr>
        <p:spPr/>
        <p:txBody>
          <a:bodyPr/>
          <a:lstStyle/>
          <a:p>
            <a:fld id="{949EBC64-41CB-41B8-B6DF-9B1367312BD4}" type="slidenum">
              <a:rPr lang="en-US" smtClean="0"/>
              <a:t>4</a:t>
            </a:fld>
            <a:endParaRPr lang="en-US" dirty="0"/>
          </a:p>
        </p:txBody>
      </p:sp>
      <p:sp>
        <p:nvSpPr>
          <p:cNvPr id="4" name="Content Placeholder 3">
            <a:extLst>
              <a:ext uri="{FF2B5EF4-FFF2-40B4-BE49-F238E27FC236}">
                <a16:creationId xmlns:a16="http://schemas.microsoft.com/office/drawing/2014/main" id="{E31AC1A2-0E8F-4063-B7D1-6CD0508F39D5}"/>
              </a:ext>
            </a:extLst>
          </p:cNvPr>
          <p:cNvSpPr>
            <a:spLocks noGrp="1"/>
          </p:cNvSpPr>
          <p:nvPr>
            <p:ph sz="half" idx="2"/>
          </p:nvPr>
        </p:nvSpPr>
        <p:spPr>
          <a:xfrm>
            <a:off x="838200" y="4628073"/>
            <a:ext cx="10515600" cy="1315244"/>
          </a:xfrm>
        </p:spPr>
        <p:txBody>
          <a:bodyPr/>
          <a:lstStyle/>
          <a:p>
            <a:r>
              <a:rPr lang="de-DE" altLang="en-US" dirty="0">
                <a:ea typeface="ＭＳ Ｐゴシック" panose="020B0600070205080204" pitchFamily="34" charset="-128"/>
                <a:cs typeface="Lucida Bright" panose="02040602050505020304" pitchFamily="18" charset="0"/>
              </a:rPr>
              <a:t>Discussion</a:t>
            </a:r>
          </a:p>
          <a:p>
            <a:pPr lvl="1"/>
            <a:r>
              <a:rPr lang="de-DE" altLang="en-US" dirty="0">
                <a:ea typeface="Arial" panose="020B0604020202020204" pitchFamily="34" charset="0"/>
                <a:cs typeface="Lucida Bright" panose="02040602050505020304" pitchFamily="18" charset="0"/>
              </a:rPr>
              <a:t>Can always be done; however, a clear winner need not emerge</a:t>
            </a:r>
          </a:p>
          <a:p>
            <a:pPr lvl="1"/>
            <a:r>
              <a:rPr lang="de-DE" altLang="en-US" dirty="0">
                <a:ea typeface="Arial" panose="020B0604020202020204" pitchFamily="34" charset="0"/>
                <a:cs typeface="Lucida Bright" panose="02040602050505020304" pitchFamily="18" charset="0"/>
              </a:rPr>
              <a:t>Cannot be used if the models differ in their definition of the dependent variable</a:t>
            </a:r>
            <a:endParaRPr lang="en-US" dirty="0"/>
          </a:p>
        </p:txBody>
      </p:sp>
      <p:pic>
        <p:nvPicPr>
          <p:cNvPr id="9" name="Picture 8" descr="A general model that contains both model 1 and model 2 as sub-cases. y equals beta sub zero plus beta sub one times x sub one plus beta sub two times x sub two plus beta sub three times the log of x sub one plus beta sub four times the log of x sub two plus u">
            <a:extLst>
              <a:ext uri="{FF2B5EF4-FFF2-40B4-BE49-F238E27FC236}">
                <a16:creationId xmlns:a16="http://schemas.microsoft.com/office/drawing/2014/main" id="{61FDEF6C-E999-4E66-9802-3D0895E5DD7C}"/>
              </a:ext>
            </a:extLst>
          </p:cNvPr>
          <p:cNvPicPr>
            <a:picLocks noChangeAspect="1"/>
          </p:cNvPicPr>
          <p:nvPr/>
        </p:nvPicPr>
        <p:blipFill>
          <a:blip r:embed="rId2"/>
          <a:stretch>
            <a:fillRect/>
          </a:stretch>
        </p:blipFill>
        <p:spPr>
          <a:xfrm>
            <a:off x="991856" y="3458153"/>
            <a:ext cx="8366410" cy="981121"/>
          </a:xfrm>
          <a:prstGeom prst="rect">
            <a:avLst/>
          </a:prstGeom>
        </p:spPr>
      </p:pic>
      <p:pic>
        <p:nvPicPr>
          <p:cNvPr id="5" name="Picture 4" descr="Two potential models. In the first, y equals beta sub zero plus beta sub one times x sub one plus beta sub two times x sub two plus u. In model 2, y equals beta sub zero plus beta sub one times the log of x sub one plus beta sub two times the log of x sub two plus u.">
            <a:extLst>
              <a:ext uri="{FF2B5EF4-FFF2-40B4-BE49-F238E27FC236}">
                <a16:creationId xmlns:a16="http://schemas.microsoft.com/office/drawing/2014/main" id="{287CEE1D-A315-49C0-BC7F-40BC160F2416}"/>
              </a:ext>
            </a:extLst>
          </p:cNvPr>
          <p:cNvPicPr>
            <a:picLocks noChangeAspect="1"/>
          </p:cNvPicPr>
          <p:nvPr/>
        </p:nvPicPr>
        <p:blipFill>
          <a:blip r:embed="rId3"/>
          <a:stretch>
            <a:fillRect/>
          </a:stretch>
        </p:blipFill>
        <p:spPr>
          <a:xfrm>
            <a:off x="991856" y="1930715"/>
            <a:ext cx="8628485" cy="1411201"/>
          </a:xfrm>
          <a:prstGeom prst="rect">
            <a:avLst/>
          </a:prstGeom>
        </p:spPr>
      </p:pic>
      <p:sp>
        <p:nvSpPr>
          <p:cNvPr id="3" name="Content Placeholder 2">
            <a:extLst>
              <a:ext uri="{FF2B5EF4-FFF2-40B4-BE49-F238E27FC236}">
                <a16:creationId xmlns:a16="http://schemas.microsoft.com/office/drawing/2014/main" id="{E9346E23-B55E-46ED-AAB6-857536CFBCCC}"/>
              </a:ext>
            </a:extLst>
          </p:cNvPr>
          <p:cNvSpPr>
            <a:spLocks noGrp="1"/>
          </p:cNvSpPr>
          <p:nvPr>
            <p:ph sz="half" idx="1"/>
          </p:nvPr>
        </p:nvSpPr>
        <p:spPr>
          <a:xfrm>
            <a:off x="838200" y="1456029"/>
            <a:ext cx="10515600" cy="590485"/>
          </a:xfrm>
        </p:spPr>
        <p:txBody>
          <a:bodyPr/>
          <a:lstStyle/>
          <a:p>
            <a:r>
              <a:rPr lang="de-DE" altLang="en-US" b="1" dirty="0">
                <a:ea typeface="ＭＳ Ｐゴシック" panose="020B0600070205080204" pitchFamily="34" charset="-128"/>
                <a:cs typeface="Lucida Bright" panose="02040602050505020304" pitchFamily="18" charset="0"/>
              </a:rPr>
              <a:t>Testing against nonnested alternatives</a:t>
            </a:r>
            <a:endParaRPr lang="en-US" b="1" dirty="0"/>
          </a:p>
        </p:txBody>
      </p:sp>
      <p:sp>
        <p:nvSpPr>
          <p:cNvPr id="2" name="Title 1">
            <a:extLst>
              <a:ext uri="{FF2B5EF4-FFF2-40B4-BE49-F238E27FC236}">
                <a16:creationId xmlns:a16="http://schemas.microsoft.com/office/drawing/2014/main" id="{669B243B-0DFB-4AA7-A79B-17DE2B20B4FB}"/>
              </a:ext>
            </a:extLst>
          </p:cNvPr>
          <p:cNvSpPr>
            <a:spLocks noGrp="1"/>
          </p:cNvSpPr>
          <p:nvPr>
            <p:ph type="title"/>
          </p:nvPr>
        </p:nvSpPr>
        <p:spPr/>
        <p:txBody>
          <a:bodyPr/>
          <a:lstStyle/>
          <a:p>
            <a:r>
              <a:rPr lang="de-DE" altLang="en-US" dirty="0"/>
              <a:t>More on Specification and Data Issues </a:t>
            </a:r>
            <a:r>
              <a:rPr lang="de-DE" altLang="en-US" sz="1600" dirty="0"/>
              <a:t>(3 of 20)</a:t>
            </a:r>
            <a:endParaRPr lang="en-US" dirty="0"/>
          </a:p>
        </p:txBody>
      </p:sp>
    </p:spTree>
    <p:extLst>
      <p:ext uri="{BB962C8B-B14F-4D97-AF65-F5344CB8AC3E}">
        <p14:creationId xmlns:p14="http://schemas.microsoft.com/office/powerpoint/2010/main" val="29734076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497E2083-F4DD-4D1E-9D3F-DF8D8AEEDBD0}"/>
              </a:ext>
            </a:extLst>
          </p:cNvPr>
          <p:cNvSpPr>
            <a:spLocks noGrp="1"/>
          </p:cNvSpPr>
          <p:nvPr>
            <p:ph type="sldNum" sz="quarter" idx="12"/>
          </p:nvPr>
        </p:nvSpPr>
        <p:spPr/>
        <p:txBody>
          <a:bodyPr/>
          <a:lstStyle/>
          <a:p>
            <a:fld id="{949EBC64-41CB-41B8-B6DF-9B1367312BD4}" type="slidenum">
              <a:rPr lang="en-US" smtClean="0"/>
              <a:t>5</a:t>
            </a:fld>
            <a:endParaRPr lang="en-US" dirty="0"/>
          </a:p>
        </p:txBody>
      </p:sp>
      <p:pic>
        <p:nvPicPr>
          <p:cNvPr id="10" name="Picture 9" descr="Two equations describing the general approach to using proxy variables. The first is y equal to beta sub zero plus beta sub one times x sub one plus beta sub two times x sub two plus beta sub three times x star sub three plus u. The variable x star sub three is the unobserved (omitted) variable. This omitted variable x star sub three equals delta sub zero plus delta sub three times x sub three plus v sub three. x sub three is the proxy for the omitted variable and v sub three is the part of the omitted variable left unexplained by the proxy.">
            <a:extLst>
              <a:ext uri="{FF2B5EF4-FFF2-40B4-BE49-F238E27FC236}">
                <a16:creationId xmlns:a16="http://schemas.microsoft.com/office/drawing/2014/main" id="{60A2D48A-03E8-4663-AE4E-A43CA6E80EC3}"/>
              </a:ext>
            </a:extLst>
          </p:cNvPr>
          <p:cNvPicPr>
            <a:picLocks noChangeAspect="1"/>
          </p:cNvPicPr>
          <p:nvPr/>
        </p:nvPicPr>
        <p:blipFill>
          <a:blip r:embed="rId2"/>
          <a:stretch>
            <a:fillRect/>
          </a:stretch>
        </p:blipFill>
        <p:spPr>
          <a:xfrm>
            <a:off x="1214880" y="4786294"/>
            <a:ext cx="7147014" cy="1388084"/>
          </a:xfrm>
          <a:prstGeom prst="rect">
            <a:avLst/>
          </a:prstGeom>
        </p:spPr>
      </p:pic>
      <p:sp>
        <p:nvSpPr>
          <p:cNvPr id="4" name="Content Placeholder 3">
            <a:extLst>
              <a:ext uri="{FF2B5EF4-FFF2-40B4-BE49-F238E27FC236}">
                <a16:creationId xmlns:a16="http://schemas.microsoft.com/office/drawing/2014/main" id="{E31AC1A2-0E8F-4063-B7D1-6CD0508F39D5}"/>
              </a:ext>
            </a:extLst>
          </p:cNvPr>
          <p:cNvSpPr>
            <a:spLocks noGrp="1"/>
          </p:cNvSpPr>
          <p:nvPr>
            <p:ph sz="half" idx="2"/>
          </p:nvPr>
        </p:nvSpPr>
        <p:spPr>
          <a:xfrm>
            <a:off x="838200" y="2844804"/>
            <a:ext cx="10515600" cy="2148113"/>
          </a:xfrm>
        </p:spPr>
        <p:txBody>
          <a:bodyPr/>
          <a:lstStyle/>
          <a:p>
            <a:pPr marL="225425" lvl="1" indent="0">
              <a:buNone/>
            </a:pPr>
            <a:r>
              <a:rPr lang="de-DE" sz="2000" dirty="0"/>
              <a:t>In general, the estimates for the returns to education and experience will be biased because one has omit the unobservable ability variable. </a:t>
            </a:r>
            <a:r>
              <a:rPr lang="de-DE" sz="2000" u="sng" dirty="0"/>
              <a:t>Idea</a:t>
            </a:r>
            <a:r>
              <a:rPr lang="de-DE" sz="2000" dirty="0"/>
              <a:t>: find a proxy variable for ability which is able to control for ability differences between individuals so that the coefficients of the other variables will not be biased. A possible proxy for ability is the IQ score or similar test scores.</a:t>
            </a:r>
            <a:endParaRPr lang="de-DE" altLang="en-US" sz="2000" dirty="0">
              <a:ea typeface="ＭＳ Ｐゴシック" panose="020B0600070205080204" pitchFamily="34" charset="-128"/>
              <a:cs typeface="Lucida Bright" panose="02040602050505020304" pitchFamily="18" charset="0"/>
            </a:endParaRPr>
          </a:p>
          <a:p>
            <a:endParaRPr lang="de-DE" altLang="en-US" dirty="0">
              <a:ea typeface="ＭＳ Ｐゴシック" panose="020B0600070205080204" pitchFamily="34" charset="-128"/>
              <a:cs typeface="Lucida Bright" panose="02040602050505020304" pitchFamily="18" charset="0"/>
            </a:endParaRPr>
          </a:p>
          <a:p>
            <a:r>
              <a:rPr lang="de-DE" altLang="en-US" dirty="0">
                <a:ea typeface="ＭＳ Ｐゴシック" panose="020B0600070205080204" pitchFamily="34" charset="-128"/>
                <a:cs typeface="Lucida Bright" panose="02040602050505020304" pitchFamily="18" charset="0"/>
              </a:rPr>
              <a:t>General approach to use proxy variables</a:t>
            </a:r>
          </a:p>
        </p:txBody>
      </p:sp>
      <p:pic>
        <p:nvPicPr>
          <p:cNvPr id="8" name="Picture 7" descr="An equation in which log wage equals beta sub zero plus beta sub one times education plus beta sub two times experience plus beta sub three times ability plus u. The variable ability is unobserved and must be proxied for. ">
            <a:extLst>
              <a:ext uri="{FF2B5EF4-FFF2-40B4-BE49-F238E27FC236}">
                <a16:creationId xmlns:a16="http://schemas.microsoft.com/office/drawing/2014/main" id="{C2A41199-3112-41E6-86C9-CD6103A1BBA7}"/>
              </a:ext>
            </a:extLst>
          </p:cNvPr>
          <p:cNvPicPr>
            <a:picLocks noChangeAspect="1"/>
          </p:cNvPicPr>
          <p:nvPr/>
        </p:nvPicPr>
        <p:blipFill>
          <a:blip r:embed="rId3"/>
          <a:stretch>
            <a:fillRect/>
          </a:stretch>
        </p:blipFill>
        <p:spPr>
          <a:xfrm>
            <a:off x="1214880" y="2440189"/>
            <a:ext cx="7545169" cy="335168"/>
          </a:xfrm>
          <a:prstGeom prst="rect">
            <a:avLst/>
          </a:prstGeom>
        </p:spPr>
      </p:pic>
      <p:sp>
        <p:nvSpPr>
          <p:cNvPr id="3" name="Content Placeholder 2">
            <a:extLst>
              <a:ext uri="{FF2B5EF4-FFF2-40B4-BE49-F238E27FC236}">
                <a16:creationId xmlns:a16="http://schemas.microsoft.com/office/drawing/2014/main" id="{E9346E23-B55E-46ED-AAB6-857536CFBCCC}"/>
              </a:ext>
            </a:extLst>
          </p:cNvPr>
          <p:cNvSpPr>
            <a:spLocks noGrp="1"/>
          </p:cNvSpPr>
          <p:nvPr>
            <p:ph sz="half" idx="1"/>
          </p:nvPr>
        </p:nvSpPr>
        <p:spPr>
          <a:xfrm>
            <a:off x="838200" y="1456029"/>
            <a:ext cx="10515600" cy="924314"/>
          </a:xfrm>
        </p:spPr>
        <p:txBody>
          <a:bodyPr/>
          <a:lstStyle/>
          <a:p>
            <a:r>
              <a:rPr lang="de-DE" altLang="en-US" b="1" dirty="0">
                <a:ea typeface="ＭＳ Ｐゴシック" panose="020B0600070205080204" pitchFamily="34" charset="-128"/>
                <a:cs typeface="Lucida Bright" panose="02040602050505020304" pitchFamily="18" charset="0"/>
              </a:rPr>
              <a:t>Using proxy variables for unobserved explanatory variables</a:t>
            </a:r>
          </a:p>
          <a:p>
            <a:r>
              <a:rPr lang="de-DE" altLang="en-US" dirty="0">
                <a:ea typeface="ＭＳ Ｐゴシック" panose="020B0600070205080204" pitchFamily="34" charset="-128"/>
                <a:cs typeface="Lucida Bright" panose="02040602050505020304" pitchFamily="18" charset="0"/>
              </a:rPr>
              <a:t>Example: Omitted ability in a wage equation</a:t>
            </a:r>
          </a:p>
        </p:txBody>
      </p:sp>
      <p:sp>
        <p:nvSpPr>
          <p:cNvPr id="2" name="Title 1">
            <a:extLst>
              <a:ext uri="{FF2B5EF4-FFF2-40B4-BE49-F238E27FC236}">
                <a16:creationId xmlns:a16="http://schemas.microsoft.com/office/drawing/2014/main" id="{669B243B-0DFB-4AA7-A79B-17DE2B20B4FB}"/>
              </a:ext>
            </a:extLst>
          </p:cNvPr>
          <p:cNvSpPr>
            <a:spLocks noGrp="1"/>
          </p:cNvSpPr>
          <p:nvPr>
            <p:ph type="title"/>
          </p:nvPr>
        </p:nvSpPr>
        <p:spPr/>
        <p:txBody>
          <a:bodyPr/>
          <a:lstStyle/>
          <a:p>
            <a:r>
              <a:rPr lang="de-DE" altLang="en-US" dirty="0"/>
              <a:t>More on Specification and Data Issues </a:t>
            </a:r>
            <a:r>
              <a:rPr lang="de-DE" altLang="en-US" sz="1600" dirty="0"/>
              <a:t>(4 of 20)</a:t>
            </a:r>
            <a:endParaRPr lang="en-US" dirty="0"/>
          </a:p>
        </p:txBody>
      </p:sp>
    </p:spTree>
    <p:extLst>
      <p:ext uri="{BB962C8B-B14F-4D97-AF65-F5344CB8AC3E}">
        <p14:creationId xmlns:p14="http://schemas.microsoft.com/office/powerpoint/2010/main" val="11575972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1DF9AFAA-712C-42DF-9E5A-82D50B05DBFC}"/>
              </a:ext>
            </a:extLst>
          </p:cNvPr>
          <p:cNvSpPr>
            <a:spLocks noGrp="1"/>
          </p:cNvSpPr>
          <p:nvPr>
            <p:ph type="sldNum" sz="quarter" idx="12"/>
          </p:nvPr>
        </p:nvSpPr>
        <p:spPr/>
        <p:txBody>
          <a:bodyPr/>
          <a:lstStyle/>
          <a:p>
            <a:fld id="{949EBC64-41CB-41B8-B6DF-9B1367312BD4}" type="slidenum">
              <a:rPr lang="en-US" smtClean="0"/>
              <a:t>6</a:t>
            </a:fld>
            <a:endParaRPr lang="en-US" dirty="0"/>
          </a:p>
        </p:txBody>
      </p:sp>
      <p:pic>
        <p:nvPicPr>
          <p:cNvPr id="8" name="Picture 7" descr="the conditions for which the proxy variable is a good proxy for the omitted variable. The expected value of x star sub three given x sub one, x sub two, and x sub three equals the expected value of x star sub three given x sub three, which is equal to delta sub zero plus delta sub three times x sub three. In other words, the correlation between x sub one and v sub three (the part of the omitted variable left unexplained by the proxy) and the correlation between x sub two and v sub three are both equal to zero. Otherwise, x sub one and x sub two would have needed to be included in the regression of the omitted variable on its proxy.">
            <a:extLst>
              <a:ext uri="{FF2B5EF4-FFF2-40B4-BE49-F238E27FC236}">
                <a16:creationId xmlns:a16="http://schemas.microsoft.com/office/drawing/2014/main" id="{4FB87777-E77F-4E65-B9D0-969775C3FD0E}"/>
              </a:ext>
            </a:extLst>
          </p:cNvPr>
          <p:cNvPicPr>
            <a:picLocks noChangeAspect="1"/>
          </p:cNvPicPr>
          <p:nvPr/>
        </p:nvPicPr>
        <p:blipFill>
          <a:blip r:embed="rId2"/>
          <a:stretch>
            <a:fillRect/>
          </a:stretch>
        </p:blipFill>
        <p:spPr>
          <a:xfrm>
            <a:off x="1735581" y="4934122"/>
            <a:ext cx="7992693" cy="1140893"/>
          </a:xfrm>
          <a:prstGeom prst="rect">
            <a:avLst/>
          </a:prstGeom>
        </p:spPr>
      </p:pic>
      <p:sp>
        <p:nvSpPr>
          <p:cNvPr id="4" name="Content Placeholder 3">
            <a:extLst>
              <a:ext uri="{FF2B5EF4-FFF2-40B4-BE49-F238E27FC236}">
                <a16:creationId xmlns:a16="http://schemas.microsoft.com/office/drawing/2014/main" id="{224F8F3D-8F45-4384-AB64-E5050B3CE67A}"/>
              </a:ext>
            </a:extLst>
          </p:cNvPr>
          <p:cNvSpPr>
            <a:spLocks noGrp="1"/>
          </p:cNvSpPr>
          <p:nvPr>
            <p:ph sz="half" idx="2"/>
          </p:nvPr>
        </p:nvSpPr>
        <p:spPr>
          <a:xfrm>
            <a:off x="838200" y="3617870"/>
            <a:ext cx="10515600" cy="1316252"/>
          </a:xfrm>
        </p:spPr>
        <p:txBody>
          <a:bodyPr/>
          <a:lstStyle/>
          <a:p>
            <a:r>
              <a:rPr lang="de-DE" altLang="en-US" dirty="0">
                <a:ea typeface="Arial" panose="020B0604020202020204" pitchFamily="34" charset="0"/>
                <a:cs typeface="Lucida Bright" panose="02040602050505020304" pitchFamily="18" charset="0"/>
              </a:rPr>
              <a:t>The proxy variable is a “good</a:t>
            </a:r>
            <a:r>
              <a:rPr lang="en-US" altLang="en-US" dirty="0">
                <a:ea typeface="Arial" panose="020B0604020202020204" pitchFamily="34" charset="0"/>
                <a:cs typeface="Lucida Bright" panose="02040602050505020304" pitchFamily="18" charset="0"/>
              </a:rPr>
              <a:t>”</a:t>
            </a:r>
            <a:r>
              <a:rPr lang="de-DE" altLang="en-US" dirty="0">
                <a:ea typeface="Arial" panose="020B0604020202020204" pitchFamily="34" charset="0"/>
                <a:cs typeface="Lucida Bright" panose="02040602050505020304" pitchFamily="18" charset="0"/>
              </a:rPr>
              <a:t> proxy for the omitted variable, i.e. using other variables in addition will not help to predict the omitted variable.</a:t>
            </a:r>
            <a:endParaRPr lang="en-US" dirty="0"/>
          </a:p>
        </p:txBody>
      </p:sp>
      <p:pic>
        <p:nvPicPr>
          <p:cNvPr id="7" name="Picture 6" descr="An expression stating that the correlation between x sub three and u equals zero. We need to make sure that the proxy variable and the error term in the original regression are unrelated. Otherwise, we would need to include the proxy in the population regression function.">
            <a:extLst>
              <a:ext uri="{FF2B5EF4-FFF2-40B4-BE49-F238E27FC236}">
                <a16:creationId xmlns:a16="http://schemas.microsoft.com/office/drawing/2014/main" id="{EE3DE891-0DB8-4ED5-82E8-B5195595FD7B}"/>
              </a:ext>
            </a:extLst>
          </p:cNvPr>
          <p:cNvPicPr>
            <a:picLocks noChangeAspect="1"/>
          </p:cNvPicPr>
          <p:nvPr/>
        </p:nvPicPr>
        <p:blipFill>
          <a:blip r:embed="rId3"/>
          <a:stretch>
            <a:fillRect/>
          </a:stretch>
        </p:blipFill>
        <p:spPr>
          <a:xfrm>
            <a:off x="1735581" y="2585109"/>
            <a:ext cx="7567280" cy="857281"/>
          </a:xfrm>
          <a:prstGeom prst="rect">
            <a:avLst/>
          </a:prstGeom>
        </p:spPr>
      </p:pic>
      <p:sp>
        <p:nvSpPr>
          <p:cNvPr id="3" name="Content Placeholder 2">
            <a:extLst>
              <a:ext uri="{FF2B5EF4-FFF2-40B4-BE49-F238E27FC236}">
                <a16:creationId xmlns:a16="http://schemas.microsoft.com/office/drawing/2014/main" id="{E4810B55-FA32-4D00-8C0C-C36338C4031B}"/>
              </a:ext>
            </a:extLst>
          </p:cNvPr>
          <p:cNvSpPr>
            <a:spLocks noGrp="1"/>
          </p:cNvSpPr>
          <p:nvPr>
            <p:ph sz="half" idx="1"/>
          </p:nvPr>
        </p:nvSpPr>
        <p:spPr/>
        <p:txBody>
          <a:bodyPr/>
          <a:lstStyle/>
          <a:p>
            <a:r>
              <a:rPr lang="de-DE" altLang="en-US" b="1" dirty="0">
                <a:ea typeface="ＭＳ Ｐゴシック" panose="020B0600070205080204" pitchFamily="34" charset="-128"/>
                <a:cs typeface="Lucida Bright" panose="02040602050505020304" pitchFamily="18" charset="0"/>
              </a:rPr>
              <a:t>Assumptions necessary for the proxy variable method to work</a:t>
            </a:r>
          </a:p>
          <a:p>
            <a:pPr lvl="1"/>
            <a:r>
              <a:rPr lang="de-DE" altLang="en-US" dirty="0">
                <a:ea typeface="Arial" panose="020B0604020202020204" pitchFamily="34" charset="0"/>
                <a:cs typeface="Lucida Bright" panose="02040602050505020304" pitchFamily="18" charset="0"/>
              </a:rPr>
              <a:t>The proxy is “just a proxy</a:t>
            </a:r>
            <a:r>
              <a:rPr lang="en-US" altLang="en-US" dirty="0">
                <a:ea typeface="Arial" panose="020B0604020202020204" pitchFamily="34" charset="0"/>
                <a:cs typeface="Lucida Bright" panose="02040602050505020304" pitchFamily="18" charset="0"/>
              </a:rPr>
              <a:t>”</a:t>
            </a:r>
            <a:r>
              <a:rPr lang="de-DE" altLang="en-US" dirty="0">
                <a:ea typeface="Arial" panose="020B0604020202020204" pitchFamily="34" charset="0"/>
                <a:cs typeface="Lucida Bright" panose="02040602050505020304" pitchFamily="18" charset="0"/>
              </a:rPr>
              <a:t> for the omitted variable, it does not belong into the population regression, i.e. it is uncorrelated with its error.</a:t>
            </a:r>
            <a:endParaRPr lang="en-US" dirty="0"/>
          </a:p>
        </p:txBody>
      </p:sp>
      <p:sp>
        <p:nvSpPr>
          <p:cNvPr id="2" name="Title 1">
            <a:extLst>
              <a:ext uri="{FF2B5EF4-FFF2-40B4-BE49-F238E27FC236}">
                <a16:creationId xmlns:a16="http://schemas.microsoft.com/office/drawing/2014/main" id="{B9317AAD-8808-4AA8-AE1A-7794626C74DE}"/>
              </a:ext>
            </a:extLst>
          </p:cNvPr>
          <p:cNvSpPr>
            <a:spLocks noGrp="1"/>
          </p:cNvSpPr>
          <p:nvPr>
            <p:ph type="title"/>
          </p:nvPr>
        </p:nvSpPr>
        <p:spPr/>
        <p:txBody>
          <a:bodyPr/>
          <a:lstStyle/>
          <a:p>
            <a:r>
              <a:rPr lang="de-DE" altLang="en-US" dirty="0"/>
              <a:t>More on Specification and Data Issues </a:t>
            </a:r>
            <a:r>
              <a:rPr lang="de-DE" altLang="en-US" sz="1600" dirty="0"/>
              <a:t>(5 of 20)</a:t>
            </a:r>
            <a:endParaRPr lang="en-US" dirty="0"/>
          </a:p>
        </p:txBody>
      </p:sp>
    </p:spTree>
    <p:extLst>
      <p:ext uri="{BB962C8B-B14F-4D97-AF65-F5344CB8AC3E}">
        <p14:creationId xmlns:p14="http://schemas.microsoft.com/office/powerpoint/2010/main" val="37750888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1DF9AFAA-712C-42DF-9E5A-82D50B05DBFC}"/>
              </a:ext>
            </a:extLst>
          </p:cNvPr>
          <p:cNvSpPr>
            <a:spLocks noGrp="1"/>
          </p:cNvSpPr>
          <p:nvPr>
            <p:ph type="sldNum" sz="quarter" idx="12"/>
          </p:nvPr>
        </p:nvSpPr>
        <p:spPr/>
        <p:txBody>
          <a:bodyPr/>
          <a:lstStyle/>
          <a:p>
            <a:fld id="{949EBC64-41CB-41B8-B6DF-9B1367312BD4}" type="slidenum">
              <a:rPr lang="en-US" smtClean="0"/>
              <a:t>7</a:t>
            </a:fld>
            <a:endParaRPr lang="en-US" dirty="0"/>
          </a:p>
        </p:txBody>
      </p:sp>
      <p:sp>
        <p:nvSpPr>
          <p:cNvPr id="4" name="Content Placeholder 3">
            <a:extLst>
              <a:ext uri="{FF2B5EF4-FFF2-40B4-BE49-F238E27FC236}">
                <a16:creationId xmlns:a16="http://schemas.microsoft.com/office/drawing/2014/main" id="{224F8F3D-8F45-4384-AB64-E5050B3CE67A}"/>
              </a:ext>
            </a:extLst>
          </p:cNvPr>
          <p:cNvSpPr>
            <a:spLocks noGrp="1"/>
          </p:cNvSpPr>
          <p:nvPr>
            <p:ph sz="half" idx="2"/>
          </p:nvPr>
        </p:nvSpPr>
        <p:spPr>
          <a:xfrm>
            <a:off x="838200" y="4125867"/>
            <a:ext cx="10515600" cy="1926587"/>
          </a:xfrm>
        </p:spPr>
        <p:txBody>
          <a:bodyPr/>
          <a:lstStyle/>
          <a:p>
            <a:r>
              <a:rPr lang="de-DE" altLang="en-US" dirty="0">
                <a:ea typeface="ＭＳ Ｐゴシック" panose="020B0600070205080204" pitchFamily="34" charset="-128"/>
                <a:cs typeface="Lucida Bright" panose="02040602050505020304" pitchFamily="18" charset="0"/>
              </a:rPr>
              <a:t>Discussion of the proxy assumptions in the wage example</a:t>
            </a:r>
          </a:p>
          <a:p>
            <a:pPr lvl="1"/>
            <a:r>
              <a:rPr lang="de-DE" altLang="en-US" dirty="0">
                <a:ea typeface="Arial" panose="020B0604020202020204" pitchFamily="34" charset="0"/>
                <a:cs typeface="Lucida Bright" panose="02040602050505020304" pitchFamily="18" charset="0"/>
              </a:rPr>
              <a:t>Assumption 1: Should be fullfilled as IQ score is not a direct wage determinant; what matters is how able the person proves at work.</a:t>
            </a:r>
          </a:p>
          <a:p>
            <a:pPr lvl="1"/>
            <a:r>
              <a:rPr lang="de-DE" altLang="en-US" dirty="0">
                <a:ea typeface="Arial" panose="020B0604020202020204" pitchFamily="34" charset="0"/>
                <a:cs typeface="Lucida Bright" panose="02040602050505020304" pitchFamily="18" charset="0"/>
              </a:rPr>
              <a:t>Assumption 2: Most of the variation in ability should be explainable by variation in IQ score, leaving only a small rest to educ and exper.</a:t>
            </a:r>
            <a:endParaRPr lang="en-US" dirty="0"/>
          </a:p>
        </p:txBody>
      </p:sp>
      <p:pic>
        <p:nvPicPr>
          <p:cNvPr id="5" name="Picture 4" descr="An equation in which y equals beta sub zero plus beta sub three times delta sub zero plus beta sub one times x sub one plus beta sub two times x sub two plus beta sub three times delta sub three times x sub three plus u plus beta sub three times v sub three. In this regression model, the error term is uncorrelated with all the explanatory variables. As a consequence, all coefficients will be correctly estimated using OLS. The coefficients for the explanatory variables x1 and x2 will be correctly identified. The coefficient for the proxy variable may also be of interest (it is a multiple of the coefficient of the omitted variable).">
            <a:extLst>
              <a:ext uri="{FF2B5EF4-FFF2-40B4-BE49-F238E27FC236}">
                <a16:creationId xmlns:a16="http://schemas.microsoft.com/office/drawing/2014/main" id="{67A0275A-FA58-478D-8476-36F2A24C67F8}"/>
              </a:ext>
            </a:extLst>
          </p:cNvPr>
          <p:cNvPicPr>
            <a:picLocks noChangeAspect="1"/>
          </p:cNvPicPr>
          <p:nvPr/>
        </p:nvPicPr>
        <p:blipFill>
          <a:blip r:embed="rId2"/>
          <a:stretch>
            <a:fillRect/>
          </a:stretch>
        </p:blipFill>
        <p:spPr>
          <a:xfrm>
            <a:off x="1367005" y="2103484"/>
            <a:ext cx="8657277" cy="1709311"/>
          </a:xfrm>
          <a:prstGeom prst="rect">
            <a:avLst/>
          </a:prstGeom>
        </p:spPr>
      </p:pic>
      <p:sp>
        <p:nvSpPr>
          <p:cNvPr id="3" name="Content Placeholder 2">
            <a:extLst>
              <a:ext uri="{FF2B5EF4-FFF2-40B4-BE49-F238E27FC236}">
                <a16:creationId xmlns:a16="http://schemas.microsoft.com/office/drawing/2014/main" id="{E4810B55-FA32-4D00-8C0C-C36338C4031B}"/>
              </a:ext>
            </a:extLst>
          </p:cNvPr>
          <p:cNvSpPr>
            <a:spLocks noGrp="1"/>
          </p:cNvSpPr>
          <p:nvPr>
            <p:ph sz="half" idx="1"/>
          </p:nvPr>
        </p:nvSpPr>
        <p:spPr>
          <a:xfrm>
            <a:off x="838200" y="1456029"/>
            <a:ext cx="10515600" cy="647455"/>
          </a:xfrm>
        </p:spPr>
        <p:txBody>
          <a:bodyPr/>
          <a:lstStyle/>
          <a:p>
            <a:r>
              <a:rPr lang="de-DE" altLang="en-US" b="1" dirty="0">
                <a:ea typeface="ＭＳ Ｐゴシック" panose="020B0600070205080204" pitchFamily="34" charset="-128"/>
                <a:cs typeface="Lucida Bright" panose="02040602050505020304" pitchFamily="18" charset="0"/>
              </a:rPr>
              <a:t>Under these assumptions, the proxy variable method works:</a:t>
            </a:r>
          </a:p>
        </p:txBody>
      </p:sp>
      <p:sp>
        <p:nvSpPr>
          <p:cNvPr id="2" name="Title 1">
            <a:extLst>
              <a:ext uri="{FF2B5EF4-FFF2-40B4-BE49-F238E27FC236}">
                <a16:creationId xmlns:a16="http://schemas.microsoft.com/office/drawing/2014/main" id="{B9317AAD-8808-4AA8-AE1A-7794626C74DE}"/>
              </a:ext>
            </a:extLst>
          </p:cNvPr>
          <p:cNvSpPr>
            <a:spLocks noGrp="1"/>
          </p:cNvSpPr>
          <p:nvPr>
            <p:ph type="title"/>
          </p:nvPr>
        </p:nvSpPr>
        <p:spPr/>
        <p:txBody>
          <a:bodyPr/>
          <a:lstStyle/>
          <a:p>
            <a:r>
              <a:rPr lang="de-DE" altLang="en-US" dirty="0"/>
              <a:t>More on Specification and Data Issues </a:t>
            </a:r>
            <a:r>
              <a:rPr lang="de-DE" altLang="en-US" sz="1600" dirty="0"/>
              <a:t>(6 of 20)</a:t>
            </a:r>
            <a:endParaRPr lang="en-US" dirty="0"/>
          </a:p>
        </p:txBody>
      </p:sp>
    </p:spTree>
    <p:extLst>
      <p:ext uri="{BB962C8B-B14F-4D97-AF65-F5344CB8AC3E}">
        <p14:creationId xmlns:p14="http://schemas.microsoft.com/office/powerpoint/2010/main" val="19903606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C4D40AC7-77AB-4A5F-B52A-0522AD8251B2}"/>
              </a:ext>
            </a:extLst>
          </p:cNvPr>
          <p:cNvSpPr>
            <a:spLocks noGrp="1"/>
          </p:cNvSpPr>
          <p:nvPr>
            <p:ph type="sldNum" sz="quarter" idx="12"/>
          </p:nvPr>
        </p:nvSpPr>
        <p:spPr/>
        <p:txBody>
          <a:bodyPr/>
          <a:lstStyle/>
          <a:p>
            <a:fld id="{949EBC64-41CB-41B8-B6DF-9B1367312BD4}" type="slidenum">
              <a:rPr lang="en-US" smtClean="0"/>
              <a:t>8</a:t>
            </a:fld>
            <a:endParaRPr lang="en-US" dirty="0"/>
          </a:p>
        </p:txBody>
      </p:sp>
      <p:sp>
        <p:nvSpPr>
          <p:cNvPr id="4" name="Content Placeholder 3">
            <a:extLst>
              <a:ext uri="{FF2B5EF4-FFF2-40B4-BE49-F238E27FC236}">
                <a16:creationId xmlns:a16="http://schemas.microsoft.com/office/drawing/2014/main" id="{047ED9FB-1013-4F5E-AB10-7FC1C8FF30F6}"/>
              </a:ext>
            </a:extLst>
          </p:cNvPr>
          <p:cNvSpPr>
            <a:spLocks noGrp="1"/>
          </p:cNvSpPr>
          <p:nvPr>
            <p:ph sz="half" idx="2"/>
          </p:nvPr>
        </p:nvSpPr>
        <p:spPr>
          <a:xfrm>
            <a:off x="6404776" y="1291679"/>
            <a:ext cx="4949024" cy="4821737"/>
          </a:xfrm>
        </p:spPr>
        <p:txBody>
          <a:bodyPr/>
          <a:lstStyle/>
          <a:p>
            <a:pPr>
              <a:defRPr/>
            </a:pPr>
            <a:r>
              <a:rPr lang="de-DE" sz="2000" dirty="0"/>
              <a:t>As expected, the measured return to education decreases if IQ is included as a proxy for unobserved ability.</a:t>
            </a:r>
          </a:p>
          <a:p>
            <a:pPr>
              <a:defRPr/>
            </a:pPr>
            <a:endParaRPr lang="de-DE" sz="2000" dirty="0"/>
          </a:p>
          <a:p>
            <a:pPr>
              <a:defRPr/>
            </a:pPr>
            <a:r>
              <a:rPr lang="de-DE" sz="2000" dirty="0"/>
              <a:t>The coefficient for the proxy suggests that ability differences between indivi-duals are important (e.g. +15 points IQ score are associated with a wage increase of 5.4 percentage points).</a:t>
            </a:r>
          </a:p>
          <a:p>
            <a:pPr>
              <a:defRPr/>
            </a:pPr>
            <a:endParaRPr lang="de-DE" sz="2000" dirty="0"/>
          </a:p>
          <a:p>
            <a:pPr>
              <a:defRPr/>
            </a:pPr>
            <a:r>
              <a:rPr lang="de-DE" sz="2000" dirty="0"/>
              <a:t>Even if IQ score imperfectly soaks up the variation caused by ability, inclu-ding it will at least reduce the bias in the measured return to education.</a:t>
            </a:r>
          </a:p>
          <a:p>
            <a:pPr>
              <a:defRPr/>
            </a:pPr>
            <a:endParaRPr lang="de-DE" sz="2000" dirty="0"/>
          </a:p>
          <a:p>
            <a:pPr>
              <a:defRPr/>
            </a:pPr>
            <a:r>
              <a:rPr lang="de-DE" sz="2000" dirty="0"/>
              <a:t>No significant interaction effect between ability and education.</a:t>
            </a:r>
          </a:p>
          <a:p>
            <a:endParaRPr lang="en-US" sz="2000" dirty="0"/>
          </a:p>
        </p:txBody>
      </p:sp>
      <p:graphicFrame>
        <p:nvGraphicFramePr>
          <p:cNvPr id="6" name="Content Placeholder 5">
            <a:extLst>
              <a:ext uri="{FF2B5EF4-FFF2-40B4-BE49-F238E27FC236}">
                <a16:creationId xmlns:a16="http://schemas.microsoft.com/office/drawing/2014/main" id="{6ED45883-33D6-4D0E-86D4-EF5C1E436A3C}"/>
              </a:ext>
            </a:extLst>
          </p:cNvPr>
          <p:cNvGraphicFramePr>
            <a:graphicFrameLocks noGrp="1"/>
          </p:cNvGraphicFramePr>
          <p:nvPr>
            <p:ph sz="half" idx="1"/>
            <p:extLst>
              <p:ext uri="{D42A27DB-BD31-4B8C-83A1-F6EECF244321}">
                <p14:modId xmlns:p14="http://schemas.microsoft.com/office/powerpoint/2010/main" val="2641897900"/>
              </p:ext>
            </p:extLst>
          </p:nvPr>
        </p:nvGraphicFramePr>
        <p:xfrm>
          <a:off x="838200" y="1419497"/>
          <a:ext cx="4880429" cy="4693920"/>
        </p:xfrm>
        <a:graphic>
          <a:graphicData uri="http://schemas.openxmlformats.org/drawingml/2006/table">
            <a:tbl>
              <a:tblPr firstRow="1" bandRow="1">
                <a:tableStyleId>{5940675A-B579-460E-94D1-54222C63F5DA}</a:tableStyleId>
              </a:tblPr>
              <a:tblGrid>
                <a:gridCol w="2330260">
                  <a:extLst>
                    <a:ext uri="{9D8B030D-6E8A-4147-A177-3AD203B41FA5}">
                      <a16:colId xmlns:a16="http://schemas.microsoft.com/office/drawing/2014/main" val="3769900069"/>
                    </a:ext>
                  </a:extLst>
                </a:gridCol>
                <a:gridCol w="895540">
                  <a:extLst>
                    <a:ext uri="{9D8B030D-6E8A-4147-A177-3AD203B41FA5}">
                      <a16:colId xmlns:a16="http://schemas.microsoft.com/office/drawing/2014/main" val="2169128913"/>
                    </a:ext>
                  </a:extLst>
                </a:gridCol>
                <a:gridCol w="841829">
                  <a:extLst>
                    <a:ext uri="{9D8B030D-6E8A-4147-A177-3AD203B41FA5}">
                      <a16:colId xmlns:a16="http://schemas.microsoft.com/office/drawing/2014/main" val="2607919585"/>
                    </a:ext>
                  </a:extLst>
                </a:gridCol>
                <a:gridCol w="812800">
                  <a:extLst>
                    <a:ext uri="{9D8B030D-6E8A-4147-A177-3AD203B41FA5}">
                      <a16:colId xmlns:a16="http://schemas.microsoft.com/office/drawing/2014/main" val="1601340315"/>
                    </a:ext>
                  </a:extLst>
                </a:gridCol>
              </a:tblGrid>
              <a:tr h="191664">
                <a:tc>
                  <a:txBody>
                    <a:bodyPr/>
                    <a:lstStyle/>
                    <a:p>
                      <a:r>
                        <a:rPr lang="en-US" sz="1000" dirty="0"/>
                        <a:t>Independent Variables</a:t>
                      </a:r>
                    </a:p>
                  </a:txBody>
                  <a:tcPr/>
                </a:tc>
                <a:tc>
                  <a:txBody>
                    <a:bodyPr/>
                    <a:lstStyle/>
                    <a:p>
                      <a:r>
                        <a:rPr lang="en-US" sz="1000" dirty="0"/>
                        <a:t>(1)</a:t>
                      </a:r>
                    </a:p>
                  </a:txBody>
                  <a:tcPr/>
                </a:tc>
                <a:tc>
                  <a:txBody>
                    <a:bodyPr/>
                    <a:lstStyle/>
                    <a:p>
                      <a:r>
                        <a:rPr lang="en-US" sz="1000" dirty="0"/>
                        <a:t>(2)</a:t>
                      </a:r>
                    </a:p>
                  </a:txBody>
                  <a:tcPr/>
                </a:tc>
                <a:tc>
                  <a:txBody>
                    <a:bodyPr/>
                    <a:lstStyle/>
                    <a:p>
                      <a:r>
                        <a:rPr lang="en-US" sz="1000" dirty="0"/>
                        <a:t>(3)</a:t>
                      </a:r>
                    </a:p>
                  </a:txBody>
                  <a:tcPr/>
                </a:tc>
                <a:extLst>
                  <a:ext uri="{0D108BD9-81ED-4DB2-BD59-A6C34878D82A}">
                    <a16:rowId xmlns:a16="http://schemas.microsoft.com/office/drawing/2014/main" val="2552002942"/>
                  </a:ext>
                </a:extLst>
              </a:tr>
              <a:tr h="311454">
                <a:tc>
                  <a:txBody>
                    <a:bodyPr/>
                    <a:lstStyle/>
                    <a:p>
                      <a:r>
                        <a:rPr lang="en-US" sz="1000" dirty="0"/>
                        <a:t>educ</a:t>
                      </a:r>
                    </a:p>
                  </a:txBody>
                  <a:tcPr/>
                </a:tc>
                <a:tc>
                  <a:txBody>
                    <a:bodyPr/>
                    <a:lstStyle/>
                    <a:p>
                      <a:r>
                        <a:rPr lang="en-US" sz="1000" dirty="0"/>
                        <a:t>.065</a:t>
                      </a:r>
                    </a:p>
                    <a:p>
                      <a:r>
                        <a:rPr lang="en-US" sz="1000" dirty="0"/>
                        <a:t>(.006)</a:t>
                      </a:r>
                    </a:p>
                  </a:txBody>
                  <a:tcPr/>
                </a:tc>
                <a:tc>
                  <a:txBody>
                    <a:bodyPr/>
                    <a:lstStyle/>
                    <a:p>
                      <a:r>
                        <a:rPr lang="en-US" sz="1000" dirty="0"/>
                        <a:t>.054</a:t>
                      </a:r>
                    </a:p>
                    <a:p>
                      <a:r>
                        <a:rPr lang="en-US" sz="1000" dirty="0"/>
                        <a:t>(.007)</a:t>
                      </a:r>
                    </a:p>
                  </a:txBody>
                  <a:tcPr/>
                </a:tc>
                <a:tc>
                  <a:txBody>
                    <a:bodyPr/>
                    <a:lstStyle/>
                    <a:p>
                      <a:r>
                        <a:rPr lang="en-US" sz="1000" dirty="0"/>
                        <a:t>.018</a:t>
                      </a:r>
                    </a:p>
                    <a:p>
                      <a:r>
                        <a:rPr lang="en-US" sz="1000" dirty="0"/>
                        <a:t>(.041)</a:t>
                      </a:r>
                    </a:p>
                  </a:txBody>
                  <a:tcPr/>
                </a:tc>
                <a:extLst>
                  <a:ext uri="{0D108BD9-81ED-4DB2-BD59-A6C34878D82A}">
                    <a16:rowId xmlns:a16="http://schemas.microsoft.com/office/drawing/2014/main" val="1325510203"/>
                  </a:ext>
                </a:extLst>
              </a:tr>
              <a:tr h="311454">
                <a:tc>
                  <a:txBody>
                    <a:bodyPr/>
                    <a:lstStyle/>
                    <a:p>
                      <a:r>
                        <a:rPr lang="en-US" sz="1000" dirty="0" err="1"/>
                        <a:t>exper</a:t>
                      </a:r>
                      <a:endParaRPr lang="en-US" sz="1000" dirty="0"/>
                    </a:p>
                  </a:txBody>
                  <a:tcPr/>
                </a:tc>
                <a:tc>
                  <a:txBody>
                    <a:bodyPr/>
                    <a:lstStyle/>
                    <a:p>
                      <a:r>
                        <a:rPr lang="en-US" sz="1000" dirty="0"/>
                        <a:t>.014</a:t>
                      </a:r>
                    </a:p>
                    <a:p>
                      <a:r>
                        <a:rPr lang="en-US" sz="1000" dirty="0"/>
                        <a:t>(.003)</a:t>
                      </a:r>
                    </a:p>
                  </a:txBody>
                  <a:tcPr/>
                </a:tc>
                <a:tc>
                  <a:txBody>
                    <a:bodyPr/>
                    <a:lstStyle/>
                    <a:p>
                      <a:r>
                        <a:rPr lang="en-US" sz="1000" dirty="0"/>
                        <a:t>.014</a:t>
                      </a:r>
                    </a:p>
                    <a:p>
                      <a:r>
                        <a:rPr lang="en-US" sz="1000" dirty="0"/>
                        <a:t>(.003)</a:t>
                      </a:r>
                    </a:p>
                  </a:txBody>
                  <a:tcPr/>
                </a:tc>
                <a:tc>
                  <a:txBody>
                    <a:bodyPr/>
                    <a:lstStyle/>
                    <a:p>
                      <a:r>
                        <a:rPr lang="en-US" sz="1000" dirty="0"/>
                        <a:t>.014</a:t>
                      </a:r>
                    </a:p>
                    <a:p>
                      <a:r>
                        <a:rPr lang="en-US" sz="1000" dirty="0"/>
                        <a:t>(.003)</a:t>
                      </a:r>
                    </a:p>
                  </a:txBody>
                  <a:tcPr/>
                </a:tc>
                <a:extLst>
                  <a:ext uri="{0D108BD9-81ED-4DB2-BD59-A6C34878D82A}">
                    <a16:rowId xmlns:a16="http://schemas.microsoft.com/office/drawing/2014/main" val="3347184041"/>
                  </a:ext>
                </a:extLst>
              </a:tr>
              <a:tr h="311454">
                <a:tc>
                  <a:txBody>
                    <a:bodyPr/>
                    <a:lstStyle/>
                    <a:p>
                      <a:r>
                        <a:rPr lang="en-US" sz="1000" dirty="0"/>
                        <a:t>tenure</a:t>
                      </a:r>
                    </a:p>
                  </a:txBody>
                  <a:tcPr/>
                </a:tc>
                <a:tc>
                  <a:txBody>
                    <a:bodyPr/>
                    <a:lstStyle/>
                    <a:p>
                      <a:r>
                        <a:rPr lang="en-US" sz="1000" dirty="0"/>
                        <a:t>.012</a:t>
                      </a:r>
                    </a:p>
                    <a:p>
                      <a:r>
                        <a:rPr lang="en-US" sz="1000" dirty="0"/>
                        <a:t>(.002)</a:t>
                      </a:r>
                    </a:p>
                  </a:txBody>
                  <a:tcPr/>
                </a:tc>
                <a:tc>
                  <a:txBody>
                    <a:bodyPr/>
                    <a:lstStyle/>
                    <a:p>
                      <a:r>
                        <a:rPr lang="en-US" sz="1000" dirty="0"/>
                        <a:t>.011</a:t>
                      </a:r>
                    </a:p>
                    <a:p>
                      <a:r>
                        <a:rPr lang="en-US" sz="1000" dirty="0"/>
                        <a:t>(.002)</a:t>
                      </a:r>
                    </a:p>
                  </a:txBody>
                  <a:tcPr/>
                </a:tc>
                <a:tc>
                  <a:txBody>
                    <a:bodyPr/>
                    <a:lstStyle/>
                    <a:p>
                      <a:r>
                        <a:rPr lang="en-US" sz="1000" dirty="0"/>
                        <a:t>.011</a:t>
                      </a:r>
                    </a:p>
                    <a:p>
                      <a:r>
                        <a:rPr lang="en-US" sz="1000" dirty="0"/>
                        <a:t>(.002)</a:t>
                      </a:r>
                    </a:p>
                  </a:txBody>
                  <a:tcPr/>
                </a:tc>
                <a:extLst>
                  <a:ext uri="{0D108BD9-81ED-4DB2-BD59-A6C34878D82A}">
                    <a16:rowId xmlns:a16="http://schemas.microsoft.com/office/drawing/2014/main" val="1533202789"/>
                  </a:ext>
                </a:extLst>
              </a:tr>
              <a:tr h="311454">
                <a:tc>
                  <a:txBody>
                    <a:bodyPr/>
                    <a:lstStyle/>
                    <a:p>
                      <a:r>
                        <a:rPr lang="en-US" sz="1000" dirty="0"/>
                        <a:t>married</a:t>
                      </a:r>
                    </a:p>
                  </a:txBody>
                  <a:tcPr/>
                </a:tc>
                <a:tc>
                  <a:txBody>
                    <a:bodyPr/>
                    <a:lstStyle/>
                    <a:p>
                      <a:r>
                        <a:rPr lang="en-US" sz="1000" dirty="0"/>
                        <a:t>.199</a:t>
                      </a:r>
                    </a:p>
                    <a:p>
                      <a:r>
                        <a:rPr lang="en-US" sz="1000" dirty="0"/>
                        <a:t>(.039)</a:t>
                      </a:r>
                    </a:p>
                  </a:txBody>
                  <a:tcPr/>
                </a:tc>
                <a:tc>
                  <a:txBody>
                    <a:bodyPr/>
                    <a:lstStyle/>
                    <a:p>
                      <a:r>
                        <a:rPr lang="en-US" sz="1000" dirty="0"/>
                        <a:t>.200</a:t>
                      </a:r>
                    </a:p>
                    <a:p>
                      <a:r>
                        <a:rPr lang="en-US" sz="1000" dirty="0"/>
                        <a:t>(.039)</a:t>
                      </a:r>
                    </a:p>
                  </a:txBody>
                  <a:tcPr/>
                </a:tc>
                <a:tc>
                  <a:txBody>
                    <a:bodyPr/>
                    <a:lstStyle/>
                    <a:p>
                      <a:r>
                        <a:rPr lang="en-US" sz="1000" dirty="0"/>
                        <a:t>.201</a:t>
                      </a:r>
                    </a:p>
                    <a:p>
                      <a:r>
                        <a:rPr lang="en-US" sz="1000" dirty="0"/>
                        <a:t>(.039)</a:t>
                      </a:r>
                    </a:p>
                  </a:txBody>
                  <a:tcPr/>
                </a:tc>
                <a:extLst>
                  <a:ext uri="{0D108BD9-81ED-4DB2-BD59-A6C34878D82A}">
                    <a16:rowId xmlns:a16="http://schemas.microsoft.com/office/drawing/2014/main" val="832613319"/>
                  </a:ext>
                </a:extLst>
              </a:tr>
              <a:tr h="311454">
                <a:tc>
                  <a:txBody>
                    <a:bodyPr/>
                    <a:lstStyle/>
                    <a:p>
                      <a:r>
                        <a:rPr lang="en-US" sz="1000" dirty="0"/>
                        <a:t>south</a:t>
                      </a:r>
                    </a:p>
                  </a:txBody>
                  <a:tcPr/>
                </a:tc>
                <a:tc>
                  <a:txBody>
                    <a:bodyPr/>
                    <a:lstStyle/>
                    <a:p>
                      <a:r>
                        <a:rPr lang="en-US" sz="1000" dirty="0"/>
                        <a:t>-.091</a:t>
                      </a:r>
                    </a:p>
                    <a:p>
                      <a:r>
                        <a:rPr lang="en-US" sz="1000" dirty="0"/>
                        <a:t>(.026)</a:t>
                      </a:r>
                    </a:p>
                  </a:txBody>
                  <a:tcPr/>
                </a:tc>
                <a:tc>
                  <a:txBody>
                    <a:bodyPr/>
                    <a:lstStyle/>
                    <a:p>
                      <a:r>
                        <a:rPr lang="en-US" sz="1000" dirty="0"/>
                        <a:t>-.080</a:t>
                      </a:r>
                    </a:p>
                    <a:p>
                      <a:r>
                        <a:rPr lang="en-US" sz="1000" dirty="0"/>
                        <a:t>(.026)</a:t>
                      </a:r>
                    </a:p>
                  </a:txBody>
                  <a:tcPr/>
                </a:tc>
                <a:tc>
                  <a:txBody>
                    <a:bodyPr/>
                    <a:lstStyle/>
                    <a:p>
                      <a:r>
                        <a:rPr lang="en-US" sz="1000" dirty="0"/>
                        <a:t>-.080</a:t>
                      </a:r>
                    </a:p>
                    <a:p>
                      <a:r>
                        <a:rPr lang="en-US" sz="1000" dirty="0"/>
                        <a:t>(.026)</a:t>
                      </a:r>
                    </a:p>
                  </a:txBody>
                  <a:tcPr/>
                </a:tc>
                <a:extLst>
                  <a:ext uri="{0D108BD9-81ED-4DB2-BD59-A6C34878D82A}">
                    <a16:rowId xmlns:a16="http://schemas.microsoft.com/office/drawing/2014/main" val="1153295649"/>
                  </a:ext>
                </a:extLst>
              </a:tr>
              <a:tr h="311454">
                <a:tc>
                  <a:txBody>
                    <a:bodyPr/>
                    <a:lstStyle/>
                    <a:p>
                      <a:r>
                        <a:rPr lang="en-US" sz="1000" dirty="0"/>
                        <a:t>urban</a:t>
                      </a:r>
                    </a:p>
                  </a:txBody>
                  <a:tcPr/>
                </a:tc>
                <a:tc>
                  <a:txBody>
                    <a:bodyPr/>
                    <a:lstStyle/>
                    <a:p>
                      <a:r>
                        <a:rPr lang="en-US" sz="1000" dirty="0"/>
                        <a:t>.184</a:t>
                      </a:r>
                    </a:p>
                    <a:p>
                      <a:r>
                        <a:rPr lang="en-US" sz="1000" dirty="0"/>
                        <a:t>(.027)</a:t>
                      </a:r>
                    </a:p>
                  </a:txBody>
                  <a:tcPr/>
                </a:tc>
                <a:tc>
                  <a:txBody>
                    <a:bodyPr/>
                    <a:lstStyle/>
                    <a:p>
                      <a:r>
                        <a:rPr lang="en-US" sz="1000" dirty="0"/>
                        <a:t>.182</a:t>
                      </a:r>
                    </a:p>
                    <a:p>
                      <a:r>
                        <a:rPr lang="en-US" sz="1000" dirty="0"/>
                        <a:t>(.027)</a:t>
                      </a:r>
                    </a:p>
                  </a:txBody>
                  <a:tcPr/>
                </a:tc>
                <a:tc>
                  <a:txBody>
                    <a:bodyPr/>
                    <a:lstStyle/>
                    <a:p>
                      <a:r>
                        <a:rPr lang="en-US" sz="1000" dirty="0"/>
                        <a:t>.184</a:t>
                      </a:r>
                    </a:p>
                    <a:p>
                      <a:r>
                        <a:rPr lang="en-US" sz="1000" dirty="0"/>
                        <a:t>(.027)</a:t>
                      </a:r>
                    </a:p>
                  </a:txBody>
                  <a:tcPr/>
                </a:tc>
                <a:extLst>
                  <a:ext uri="{0D108BD9-81ED-4DB2-BD59-A6C34878D82A}">
                    <a16:rowId xmlns:a16="http://schemas.microsoft.com/office/drawing/2014/main" val="1277810512"/>
                  </a:ext>
                </a:extLst>
              </a:tr>
              <a:tr h="311454">
                <a:tc>
                  <a:txBody>
                    <a:bodyPr/>
                    <a:lstStyle/>
                    <a:p>
                      <a:r>
                        <a:rPr lang="en-US" sz="1000" dirty="0"/>
                        <a:t>black</a:t>
                      </a:r>
                    </a:p>
                  </a:txBody>
                  <a:tcPr/>
                </a:tc>
                <a:tc>
                  <a:txBody>
                    <a:bodyPr/>
                    <a:lstStyle/>
                    <a:p>
                      <a:r>
                        <a:rPr lang="en-US" sz="1000" dirty="0"/>
                        <a:t>-.188</a:t>
                      </a:r>
                    </a:p>
                    <a:p>
                      <a:r>
                        <a:rPr lang="en-US" sz="1000" dirty="0"/>
                        <a:t>(.038)</a:t>
                      </a:r>
                    </a:p>
                  </a:txBody>
                  <a:tcPr/>
                </a:tc>
                <a:tc>
                  <a:txBody>
                    <a:bodyPr/>
                    <a:lstStyle/>
                    <a:p>
                      <a:r>
                        <a:rPr lang="en-US" sz="1000" dirty="0"/>
                        <a:t>-.143</a:t>
                      </a:r>
                    </a:p>
                    <a:p>
                      <a:r>
                        <a:rPr lang="en-US" sz="1000" dirty="0"/>
                        <a:t>(.039)</a:t>
                      </a:r>
                    </a:p>
                  </a:txBody>
                  <a:tcPr/>
                </a:tc>
                <a:tc>
                  <a:txBody>
                    <a:bodyPr/>
                    <a:lstStyle/>
                    <a:p>
                      <a:r>
                        <a:rPr lang="en-US" sz="1000" dirty="0"/>
                        <a:t>-.147</a:t>
                      </a:r>
                    </a:p>
                    <a:p>
                      <a:r>
                        <a:rPr lang="en-US" sz="1000" dirty="0"/>
                        <a:t>(.040)</a:t>
                      </a:r>
                    </a:p>
                  </a:txBody>
                  <a:tcPr/>
                </a:tc>
                <a:extLst>
                  <a:ext uri="{0D108BD9-81ED-4DB2-BD59-A6C34878D82A}">
                    <a16:rowId xmlns:a16="http://schemas.microsoft.com/office/drawing/2014/main" val="665100876"/>
                  </a:ext>
                </a:extLst>
              </a:tr>
              <a:tr h="311454">
                <a:tc>
                  <a:txBody>
                    <a:bodyPr/>
                    <a:lstStyle/>
                    <a:p>
                      <a:r>
                        <a:rPr lang="en-US" sz="1000" dirty="0"/>
                        <a:t>IQ</a:t>
                      </a:r>
                    </a:p>
                  </a:txBody>
                  <a:tcPr/>
                </a:tc>
                <a:tc>
                  <a:txBody>
                    <a:bodyPr/>
                    <a:lstStyle/>
                    <a:p>
                      <a:r>
                        <a:rPr lang="en-US" sz="1000" dirty="0"/>
                        <a:t>-</a:t>
                      </a:r>
                    </a:p>
                  </a:txBody>
                  <a:tcPr/>
                </a:tc>
                <a:tc>
                  <a:txBody>
                    <a:bodyPr/>
                    <a:lstStyle/>
                    <a:p>
                      <a:r>
                        <a:rPr lang="en-US" sz="1000" dirty="0"/>
                        <a:t>.0036</a:t>
                      </a:r>
                    </a:p>
                    <a:p>
                      <a:r>
                        <a:rPr lang="en-US" sz="1000" dirty="0"/>
                        <a:t>(.0010)</a:t>
                      </a:r>
                    </a:p>
                  </a:txBody>
                  <a:tcPr/>
                </a:tc>
                <a:tc>
                  <a:txBody>
                    <a:bodyPr/>
                    <a:lstStyle/>
                    <a:p>
                      <a:r>
                        <a:rPr lang="en-US" sz="1000" dirty="0"/>
                        <a:t>-.0009</a:t>
                      </a:r>
                    </a:p>
                    <a:p>
                      <a:r>
                        <a:rPr lang="en-US" sz="1000" dirty="0"/>
                        <a:t>(.0052)</a:t>
                      </a:r>
                    </a:p>
                  </a:txBody>
                  <a:tcPr/>
                </a:tc>
                <a:extLst>
                  <a:ext uri="{0D108BD9-81ED-4DB2-BD59-A6C34878D82A}">
                    <a16:rowId xmlns:a16="http://schemas.microsoft.com/office/drawing/2014/main" val="72818253"/>
                  </a:ext>
                </a:extLst>
              </a:tr>
              <a:tr h="311454">
                <a:tc>
                  <a:txBody>
                    <a:bodyPr/>
                    <a:lstStyle/>
                    <a:p>
                      <a:r>
                        <a:rPr lang="en-US" sz="1000" dirty="0"/>
                        <a:t>educ*IQ</a:t>
                      </a:r>
                    </a:p>
                  </a:txBody>
                  <a:tcPr/>
                </a:tc>
                <a:tc>
                  <a:txBody>
                    <a:bodyPr/>
                    <a:lstStyle/>
                    <a:p>
                      <a:r>
                        <a:rPr lang="en-US" sz="1000" dirty="0"/>
                        <a:t>-</a:t>
                      </a:r>
                    </a:p>
                  </a:txBody>
                  <a:tcPr/>
                </a:tc>
                <a:tc>
                  <a:txBody>
                    <a:bodyPr/>
                    <a:lstStyle/>
                    <a:p>
                      <a:r>
                        <a:rPr lang="en-US" sz="1000" dirty="0"/>
                        <a:t>-</a:t>
                      </a:r>
                    </a:p>
                  </a:txBody>
                  <a:tcPr/>
                </a:tc>
                <a:tc>
                  <a:txBody>
                    <a:bodyPr/>
                    <a:lstStyle/>
                    <a:p>
                      <a:r>
                        <a:rPr lang="en-US" sz="1000" dirty="0"/>
                        <a:t>.00034</a:t>
                      </a:r>
                    </a:p>
                    <a:p>
                      <a:r>
                        <a:rPr lang="en-US" sz="1000" dirty="0"/>
                        <a:t>(.00038)</a:t>
                      </a:r>
                    </a:p>
                  </a:txBody>
                  <a:tcPr/>
                </a:tc>
                <a:extLst>
                  <a:ext uri="{0D108BD9-81ED-4DB2-BD59-A6C34878D82A}">
                    <a16:rowId xmlns:a16="http://schemas.microsoft.com/office/drawing/2014/main" val="351163462"/>
                  </a:ext>
                </a:extLst>
              </a:tr>
              <a:tr h="311454">
                <a:tc>
                  <a:txBody>
                    <a:bodyPr/>
                    <a:lstStyle/>
                    <a:p>
                      <a:r>
                        <a:rPr lang="en-US" sz="1000" dirty="0"/>
                        <a:t>intercept</a:t>
                      </a:r>
                    </a:p>
                  </a:txBody>
                  <a:tcPr/>
                </a:tc>
                <a:tc>
                  <a:txBody>
                    <a:bodyPr/>
                    <a:lstStyle/>
                    <a:p>
                      <a:r>
                        <a:rPr lang="en-US" sz="1000" dirty="0"/>
                        <a:t>5.395</a:t>
                      </a:r>
                    </a:p>
                    <a:p>
                      <a:r>
                        <a:rPr lang="en-US" sz="1000" dirty="0"/>
                        <a:t>(.113)</a:t>
                      </a:r>
                    </a:p>
                  </a:txBody>
                  <a:tcPr/>
                </a:tc>
                <a:tc>
                  <a:txBody>
                    <a:bodyPr/>
                    <a:lstStyle/>
                    <a:p>
                      <a:r>
                        <a:rPr lang="en-US" sz="1000" dirty="0"/>
                        <a:t>5.176</a:t>
                      </a:r>
                    </a:p>
                    <a:p>
                      <a:r>
                        <a:rPr lang="en-US" sz="1000" dirty="0"/>
                        <a:t>(.128)</a:t>
                      </a:r>
                    </a:p>
                  </a:txBody>
                  <a:tcPr/>
                </a:tc>
                <a:tc>
                  <a:txBody>
                    <a:bodyPr/>
                    <a:lstStyle/>
                    <a:p>
                      <a:r>
                        <a:rPr lang="en-US" sz="1000" dirty="0"/>
                        <a:t>5.648</a:t>
                      </a:r>
                    </a:p>
                    <a:p>
                      <a:r>
                        <a:rPr lang="en-US" sz="1000" dirty="0"/>
                        <a:t>(.546)</a:t>
                      </a:r>
                    </a:p>
                  </a:txBody>
                  <a:tcPr/>
                </a:tc>
                <a:extLst>
                  <a:ext uri="{0D108BD9-81ED-4DB2-BD59-A6C34878D82A}">
                    <a16:rowId xmlns:a16="http://schemas.microsoft.com/office/drawing/2014/main" val="1387920683"/>
                  </a:ext>
                </a:extLst>
              </a:tr>
              <a:tr h="191664">
                <a:tc>
                  <a:txBody>
                    <a:bodyPr/>
                    <a:lstStyle/>
                    <a:p>
                      <a:r>
                        <a:rPr lang="en-US" sz="1000" dirty="0"/>
                        <a:t>observations</a:t>
                      </a:r>
                    </a:p>
                  </a:txBody>
                  <a:tcPr/>
                </a:tc>
                <a:tc>
                  <a:txBody>
                    <a:bodyPr/>
                    <a:lstStyle/>
                    <a:p>
                      <a:r>
                        <a:rPr lang="en-US" sz="1000" dirty="0"/>
                        <a:t>935</a:t>
                      </a:r>
                    </a:p>
                  </a:txBody>
                  <a:tcPr/>
                </a:tc>
                <a:tc>
                  <a:txBody>
                    <a:bodyPr/>
                    <a:lstStyle/>
                    <a:p>
                      <a:r>
                        <a:rPr lang="en-US" sz="1000" dirty="0"/>
                        <a:t>935</a:t>
                      </a:r>
                    </a:p>
                  </a:txBody>
                  <a:tcPr/>
                </a:tc>
                <a:tc>
                  <a:txBody>
                    <a:bodyPr/>
                    <a:lstStyle/>
                    <a:p>
                      <a:r>
                        <a:rPr lang="en-US" sz="1000" dirty="0"/>
                        <a:t>935</a:t>
                      </a:r>
                    </a:p>
                  </a:txBody>
                  <a:tcPr/>
                </a:tc>
                <a:extLst>
                  <a:ext uri="{0D108BD9-81ED-4DB2-BD59-A6C34878D82A}">
                    <a16:rowId xmlns:a16="http://schemas.microsoft.com/office/drawing/2014/main" val="3207201866"/>
                  </a:ext>
                </a:extLst>
              </a:tr>
              <a:tr h="191664">
                <a:tc>
                  <a:txBody>
                    <a:bodyPr/>
                    <a:lstStyle/>
                    <a:p>
                      <a:r>
                        <a:rPr lang="en-US" sz="1000" dirty="0"/>
                        <a:t>R-squared</a:t>
                      </a:r>
                    </a:p>
                  </a:txBody>
                  <a:tcPr/>
                </a:tc>
                <a:tc>
                  <a:txBody>
                    <a:bodyPr/>
                    <a:lstStyle/>
                    <a:p>
                      <a:r>
                        <a:rPr lang="en-US" sz="1000" dirty="0"/>
                        <a:t>.253</a:t>
                      </a:r>
                    </a:p>
                  </a:txBody>
                  <a:tcPr/>
                </a:tc>
                <a:tc>
                  <a:txBody>
                    <a:bodyPr/>
                    <a:lstStyle/>
                    <a:p>
                      <a:r>
                        <a:rPr lang="en-US" sz="1000" dirty="0"/>
                        <a:t>.263</a:t>
                      </a:r>
                    </a:p>
                  </a:txBody>
                  <a:tcPr/>
                </a:tc>
                <a:tc>
                  <a:txBody>
                    <a:bodyPr/>
                    <a:lstStyle/>
                    <a:p>
                      <a:r>
                        <a:rPr lang="en-US" sz="1000" dirty="0"/>
                        <a:t>.263</a:t>
                      </a:r>
                    </a:p>
                  </a:txBody>
                  <a:tcPr/>
                </a:tc>
                <a:extLst>
                  <a:ext uri="{0D108BD9-81ED-4DB2-BD59-A6C34878D82A}">
                    <a16:rowId xmlns:a16="http://schemas.microsoft.com/office/drawing/2014/main" val="1913022299"/>
                  </a:ext>
                </a:extLst>
              </a:tr>
            </a:tbl>
          </a:graphicData>
        </a:graphic>
      </p:graphicFrame>
      <p:pic>
        <p:nvPicPr>
          <p:cNvPr id="7" name="Picture 6" descr="A depiction of table 9.1, showing OLS estimates of the log wage regression. Specification 1 regresses log wage on education, experience, tenure, marital status, south, urban, and black. Specification 2 adds IQ, and specification 3 adds an interaction between education and IQ. The estimates and their standard errors are given in the table presented in content placeholder 5. ">
            <a:extLst>
              <a:ext uri="{FF2B5EF4-FFF2-40B4-BE49-F238E27FC236}">
                <a16:creationId xmlns:a16="http://schemas.microsoft.com/office/drawing/2014/main" id="{6AEA058F-4616-42BF-AEB7-1F57B722BF26}"/>
              </a:ext>
            </a:extLst>
          </p:cNvPr>
          <p:cNvPicPr>
            <a:picLocks noChangeAspect="1"/>
          </p:cNvPicPr>
          <p:nvPr/>
        </p:nvPicPr>
        <p:blipFill>
          <a:blip r:embed="rId2"/>
          <a:stretch>
            <a:fillRect/>
          </a:stretch>
        </p:blipFill>
        <p:spPr>
          <a:xfrm>
            <a:off x="736600" y="1291680"/>
            <a:ext cx="5566576" cy="4850765"/>
          </a:xfrm>
          <a:prstGeom prst="rect">
            <a:avLst/>
          </a:prstGeom>
        </p:spPr>
      </p:pic>
      <p:sp>
        <p:nvSpPr>
          <p:cNvPr id="2" name="Title 1">
            <a:extLst>
              <a:ext uri="{FF2B5EF4-FFF2-40B4-BE49-F238E27FC236}">
                <a16:creationId xmlns:a16="http://schemas.microsoft.com/office/drawing/2014/main" id="{BCC116F3-DB9D-4018-9213-EFA5CC01F5F7}"/>
              </a:ext>
            </a:extLst>
          </p:cNvPr>
          <p:cNvSpPr>
            <a:spLocks noGrp="1"/>
          </p:cNvSpPr>
          <p:nvPr>
            <p:ph type="title"/>
          </p:nvPr>
        </p:nvSpPr>
        <p:spPr/>
        <p:txBody>
          <a:bodyPr/>
          <a:lstStyle/>
          <a:p>
            <a:r>
              <a:rPr lang="de-DE" altLang="en-US" dirty="0"/>
              <a:t>More on Specification and Data Issues </a:t>
            </a:r>
            <a:r>
              <a:rPr lang="de-DE" altLang="en-US" sz="1600" dirty="0"/>
              <a:t>(7 of 20)</a:t>
            </a:r>
            <a:endParaRPr lang="en-US" dirty="0"/>
          </a:p>
        </p:txBody>
      </p:sp>
    </p:spTree>
    <p:extLst>
      <p:ext uri="{BB962C8B-B14F-4D97-AF65-F5344CB8AC3E}">
        <p14:creationId xmlns:p14="http://schemas.microsoft.com/office/powerpoint/2010/main" val="38746470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FB30740B-9188-432B-AB04-CF9C40415BEB}"/>
              </a:ext>
            </a:extLst>
          </p:cNvPr>
          <p:cNvSpPr>
            <a:spLocks noGrp="1"/>
          </p:cNvSpPr>
          <p:nvPr>
            <p:ph type="sldNum" sz="quarter" idx="12"/>
          </p:nvPr>
        </p:nvSpPr>
        <p:spPr/>
        <p:txBody>
          <a:bodyPr/>
          <a:lstStyle/>
          <a:p>
            <a:fld id="{949EBC64-41CB-41B8-B6DF-9B1367312BD4}" type="slidenum">
              <a:rPr lang="en-US" smtClean="0"/>
              <a:t>9</a:t>
            </a:fld>
            <a:endParaRPr lang="en-US" dirty="0"/>
          </a:p>
        </p:txBody>
      </p:sp>
      <p:sp>
        <p:nvSpPr>
          <p:cNvPr id="5" name="Content Placeholder 4">
            <a:extLst>
              <a:ext uri="{FF2B5EF4-FFF2-40B4-BE49-F238E27FC236}">
                <a16:creationId xmlns:a16="http://schemas.microsoft.com/office/drawing/2014/main" id="{B0206419-E30F-4950-A475-9D27F34226D9}"/>
              </a:ext>
            </a:extLst>
          </p:cNvPr>
          <p:cNvSpPr>
            <a:spLocks noGrp="1"/>
          </p:cNvSpPr>
          <p:nvPr>
            <p:ph sz="quarter" idx="13"/>
          </p:nvPr>
        </p:nvSpPr>
        <p:spPr>
          <a:xfrm>
            <a:off x="838200" y="4049486"/>
            <a:ext cx="10515600" cy="1922606"/>
          </a:xfrm>
        </p:spPr>
        <p:txBody>
          <a:bodyPr/>
          <a:lstStyle/>
          <a:p>
            <a:pPr lvl="1"/>
            <a:r>
              <a:rPr lang="de-DE" altLang="en-US" dirty="0">
                <a:ea typeface="Arial" panose="020B0604020202020204" pitchFamily="34" charset="0"/>
                <a:cs typeface="Lucida Bright" panose="02040602050505020304" pitchFamily="18" charset="0"/>
              </a:rPr>
              <a:t>Including the past crime rate will at least partly control for the many omitted factors that also determine the crime rate in a given year.</a:t>
            </a:r>
          </a:p>
          <a:p>
            <a:pPr lvl="1"/>
            <a:r>
              <a:rPr lang="de-DE" altLang="en-US" dirty="0">
                <a:ea typeface="Arial" panose="020B0604020202020204" pitchFamily="34" charset="0"/>
                <a:cs typeface="Lucida Bright" panose="02040602050505020304" pitchFamily="18" charset="0"/>
              </a:rPr>
              <a:t>Another way to interpret this equation is that one compares cities which had the same crime rate last year; this avoids comparing cities that differ very much in unobserved crime factors.</a:t>
            </a:r>
            <a:endParaRPr lang="en-US" dirty="0"/>
          </a:p>
        </p:txBody>
      </p:sp>
      <p:pic>
        <p:nvPicPr>
          <p:cNvPr id="7" name="Picture 6" descr="An equation in which crime equals beta sub one plus beta sub one times unem plus beta sub two times expend plus beta sub three times crime sub minus one plus u. The proxy variable crime sub minus one is the crime rate from an earlier time period.">
            <a:extLst>
              <a:ext uri="{FF2B5EF4-FFF2-40B4-BE49-F238E27FC236}">
                <a16:creationId xmlns:a16="http://schemas.microsoft.com/office/drawing/2014/main" id="{9CAC1013-CD29-4672-845D-A2F4B820FB3D}"/>
              </a:ext>
            </a:extLst>
          </p:cNvPr>
          <p:cNvPicPr>
            <a:picLocks noChangeAspect="1"/>
          </p:cNvPicPr>
          <p:nvPr/>
        </p:nvPicPr>
        <p:blipFill>
          <a:blip r:embed="rId2"/>
          <a:stretch>
            <a:fillRect/>
          </a:stretch>
        </p:blipFill>
        <p:spPr>
          <a:xfrm>
            <a:off x="1647260" y="3378198"/>
            <a:ext cx="8140016" cy="336017"/>
          </a:xfrm>
          <a:prstGeom prst="rect">
            <a:avLst/>
          </a:prstGeom>
        </p:spPr>
      </p:pic>
      <p:sp>
        <p:nvSpPr>
          <p:cNvPr id="4" name="Content Placeholder 3">
            <a:extLst>
              <a:ext uri="{FF2B5EF4-FFF2-40B4-BE49-F238E27FC236}">
                <a16:creationId xmlns:a16="http://schemas.microsoft.com/office/drawing/2014/main" id="{789B0D5F-66FE-46E0-88AC-2D06370C890E}"/>
              </a:ext>
            </a:extLst>
          </p:cNvPr>
          <p:cNvSpPr>
            <a:spLocks noGrp="1"/>
          </p:cNvSpPr>
          <p:nvPr>
            <p:ph sz="half" idx="2"/>
          </p:nvPr>
        </p:nvSpPr>
        <p:spPr>
          <a:xfrm>
            <a:off x="838200" y="2821331"/>
            <a:ext cx="10515600" cy="560501"/>
          </a:xfrm>
        </p:spPr>
        <p:txBody>
          <a:bodyPr/>
          <a:lstStyle/>
          <a:p>
            <a:r>
              <a:rPr lang="de-DE" altLang="en-US" dirty="0">
                <a:ea typeface="ＭＳ Ｐゴシック" panose="020B0600070205080204" pitchFamily="34" charset="-128"/>
                <a:cs typeface="Lucida Bright" panose="02040602050505020304" pitchFamily="18" charset="0"/>
              </a:rPr>
              <a:t>Example: City crime rates</a:t>
            </a:r>
            <a:endParaRPr lang="en-US" dirty="0"/>
          </a:p>
        </p:txBody>
      </p:sp>
      <p:sp>
        <p:nvSpPr>
          <p:cNvPr id="3" name="Content Placeholder 2">
            <a:extLst>
              <a:ext uri="{FF2B5EF4-FFF2-40B4-BE49-F238E27FC236}">
                <a16:creationId xmlns:a16="http://schemas.microsoft.com/office/drawing/2014/main" id="{71511EF4-33B9-464B-9568-47C5EC0DB58F}"/>
              </a:ext>
            </a:extLst>
          </p:cNvPr>
          <p:cNvSpPr>
            <a:spLocks noGrp="1"/>
          </p:cNvSpPr>
          <p:nvPr>
            <p:ph sz="half" idx="1"/>
          </p:nvPr>
        </p:nvSpPr>
        <p:spPr/>
        <p:txBody>
          <a:bodyPr/>
          <a:lstStyle/>
          <a:p>
            <a:r>
              <a:rPr lang="de-DE" altLang="en-US" b="1" dirty="0">
                <a:ea typeface="ＭＳ Ｐゴシック" panose="020B0600070205080204" pitchFamily="34" charset="-128"/>
                <a:cs typeface="Lucida Bright" panose="02040602050505020304" pitchFamily="18" charset="0"/>
              </a:rPr>
              <a:t>Using lagged dependent variables as proxy variables</a:t>
            </a:r>
          </a:p>
          <a:p>
            <a:pPr lvl="1"/>
            <a:r>
              <a:rPr lang="de-DE" altLang="en-US" dirty="0">
                <a:ea typeface="Arial" panose="020B0604020202020204" pitchFamily="34" charset="0"/>
                <a:cs typeface="Lucida Bright" panose="02040602050505020304" pitchFamily="18" charset="0"/>
              </a:rPr>
              <a:t>In many cases, omitted unobserved factors may be proxied by the value of the dependent variable from an earlier time period.</a:t>
            </a:r>
            <a:endParaRPr lang="en-US" dirty="0"/>
          </a:p>
        </p:txBody>
      </p:sp>
      <p:sp>
        <p:nvSpPr>
          <p:cNvPr id="2" name="Title 1">
            <a:extLst>
              <a:ext uri="{FF2B5EF4-FFF2-40B4-BE49-F238E27FC236}">
                <a16:creationId xmlns:a16="http://schemas.microsoft.com/office/drawing/2014/main" id="{7D6F0ABD-4A5D-4A15-85F8-67BB82D86089}"/>
              </a:ext>
            </a:extLst>
          </p:cNvPr>
          <p:cNvSpPr>
            <a:spLocks noGrp="1"/>
          </p:cNvSpPr>
          <p:nvPr>
            <p:ph type="title"/>
          </p:nvPr>
        </p:nvSpPr>
        <p:spPr/>
        <p:txBody>
          <a:bodyPr/>
          <a:lstStyle/>
          <a:p>
            <a:r>
              <a:rPr lang="de-DE" altLang="en-US" dirty="0"/>
              <a:t>More on Specification and Data Issues </a:t>
            </a:r>
            <a:r>
              <a:rPr lang="de-DE" altLang="en-US" sz="1600" dirty="0"/>
              <a:t>(8 of 20)</a:t>
            </a:r>
            <a:endParaRPr lang="en-US" dirty="0"/>
          </a:p>
        </p:txBody>
      </p:sp>
    </p:spTree>
    <p:extLst>
      <p:ext uri="{BB962C8B-B14F-4D97-AF65-F5344CB8AC3E}">
        <p14:creationId xmlns:p14="http://schemas.microsoft.com/office/powerpoint/2010/main" val="1565917221"/>
      </p:ext>
    </p:extLst>
  </p:cSld>
  <p:clrMapOvr>
    <a:masterClrMapping/>
  </p:clrMapOvr>
</p:sld>
</file>

<file path=ppt/theme/theme1.xml><?xml version="1.0" encoding="utf-8"?>
<a:theme xmlns:a="http://schemas.openxmlformats.org/drawingml/2006/main" name="Office Theme">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23734</TotalTime>
  <Words>1612</Words>
  <Application>Microsoft Office PowerPoint</Application>
  <PresentationFormat>Widescreen</PresentationFormat>
  <Paragraphs>202</Paragraphs>
  <Slides>20</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Calibri Light</vt:lpstr>
      <vt:lpstr>Tahoma</vt:lpstr>
      <vt:lpstr>Office Theme</vt:lpstr>
      <vt:lpstr>Chapter 9</vt:lpstr>
      <vt:lpstr>More on Specification and Data Issues (1 of 20)</vt:lpstr>
      <vt:lpstr>More on Specification and Data Issues (2 of 20)</vt:lpstr>
      <vt:lpstr>More on Specification and Data Issues (3 of 20)</vt:lpstr>
      <vt:lpstr>More on Specification and Data Issues (4 of 20)</vt:lpstr>
      <vt:lpstr>More on Specification and Data Issues (5 of 20)</vt:lpstr>
      <vt:lpstr>More on Specification and Data Issues (6 of 20)</vt:lpstr>
      <vt:lpstr>More on Specification and Data Issues (7 of 20)</vt:lpstr>
      <vt:lpstr>More on Specification and Data Issues (8 of 20)</vt:lpstr>
      <vt:lpstr>More on Specification and Data Issues (9 of 20)</vt:lpstr>
      <vt:lpstr>More on Specification and Data Issues (10 of 20)</vt:lpstr>
      <vt:lpstr>More on Specification and Data Issues (11 of 20)</vt:lpstr>
      <vt:lpstr>More on Specification and Data Issues (12 of 20)</vt:lpstr>
      <vt:lpstr>More on Specification and Data Issues (13 of 20)</vt:lpstr>
      <vt:lpstr>More on Specification and Data Issues (14 of 20)</vt:lpstr>
      <vt:lpstr>More on Specification and Data Issues (15 of 20)</vt:lpstr>
      <vt:lpstr>More on Specification and Data Issues (16 of 20)</vt:lpstr>
      <vt:lpstr>More on Specification and Data Issues (17 of 20)</vt:lpstr>
      <vt:lpstr>More on Specification and Data Issues (18 of 20)</vt:lpstr>
      <vt:lpstr>More on Specification and Data Issues (19 of 20)</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Foltz, Brandon C</dc:creator>
  <cp:lastModifiedBy>Schiesl, Matt J</cp:lastModifiedBy>
  <cp:revision>343</cp:revision>
  <dcterms:created xsi:type="dcterms:W3CDTF">2015-06-17T14:10:03Z</dcterms:created>
  <dcterms:modified xsi:type="dcterms:W3CDTF">2019-04-23T18:38:49Z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NewReviewCycle">
    <vt:lpwstr/>
  </property>
</Properties>
</file>