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2"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83C1DF-5E15-4B5F-BDE0-920118E0A9B4}" type="slidenum">
              <a:rPr lang="en-US" smtClean="0"/>
              <a:t>6</a:t>
            </a:fld>
            <a:endParaRPr lang="en-US"/>
          </a:p>
        </p:txBody>
      </p:sp>
    </p:spTree>
    <p:extLst>
      <p:ext uri="{BB962C8B-B14F-4D97-AF65-F5344CB8AC3E}">
        <p14:creationId xmlns:p14="http://schemas.microsoft.com/office/powerpoint/2010/main" val="953462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785447"/>
          </a:xfrm>
        </p:spPr>
        <p:txBody>
          <a:bodyPr>
            <a:noAutofit/>
          </a:bodyPr>
          <a:lstStyle/>
          <a:p>
            <a:r>
              <a:rPr lang="de-DE" altLang="en-US" sz="2800" dirty="0"/>
              <a:t>Basic Regression Analysis with Time Series Data</a:t>
            </a:r>
            <a:endParaRPr lang="en-US" sz="2600" dirty="0"/>
          </a:p>
        </p:txBody>
      </p:sp>
      <p:sp>
        <p:nvSpPr>
          <p:cNvPr id="4" name="Title 3"/>
          <p:cNvSpPr>
            <a:spLocks noGrp="1"/>
          </p:cNvSpPr>
          <p:nvPr>
            <p:ph type="ctrTitle"/>
          </p:nvPr>
        </p:nvSpPr>
        <p:spPr/>
        <p:txBody>
          <a:bodyPr/>
          <a:lstStyle/>
          <a:p>
            <a:r>
              <a:rPr lang="en-US" dirty="0"/>
              <a:t>Chapter 10</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10</a:t>
            </a:fld>
            <a:endParaRPr lang="en-US"/>
          </a:p>
        </p:txBody>
      </p:sp>
      <p:sp>
        <p:nvSpPr>
          <p:cNvPr id="4" name="Content Placeholder 3"/>
          <p:cNvSpPr>
            <a:spLocks noGrp="1"/>
          </p:cNvSpPr>
          <p:nvPr>
            <p:ph sz="half" idx="2"/>
          </p:nvPr>
        </p:nvSpPr>
        <p:spPr>
          <a:xfrm>
            <a:off x="838200" y="3847268"/>
            <a:ext cx="10515600" cy="2127070"/>
          </a:xfrm>
        </p:spPr>
        <p:txBody>
          <a:bodyPr/>
          <a:lstStyle/>
          <a:p>
            <a:r>
              <a:rPr lang="de-DE" altLang="en-US" dirty="0">
                <a:ea typeface="ＭＳ Ｐゴシック" panose="020B0600070205080204" pitchFamily="34" charset="-128"/>
                <a:cs typeface="Lucida Bright" panose="02040602050505020304" pitchFamily="18" charset="0"/>
              </a:rPr>
              <a:t>Strict exogeneity is stronger than contemporaneous exogeneity</a:t>
            </a:r>
          </a:p>
          <a:p>
            <a:pPr lvl="1"/>
            <a:r>
              <a:rPr lang="de-DE" altLang="en-US" dirty="0">
                <a:ea typeface="Arial" panose="020B0604020202020204" pitchFamily="34" charset="0"/>
                <a:cs typeface="Lucida Bright" panose="02040602050505020304" pitchFamily="18" charset="0"/>
              </a:rPr>
              <a:t>TS.3 rules out feedback from the dependent variable on future values of the explanatory variables; this is often questionable especially if explanatory variables “adjust</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to past changes in the dependent variable. </a:t>
            </a:r>
          </a:p>
          <a:p>
            <a:pPr lvl="1"/>
            <a:r>
              <a:rPr lang="de-DE" altLang="en-US" dirty="0">
                <a:ea typeface="Arial" panose="020B0604020202020204" pitchFamily="34" charset="0"/>
                <a:cs typeface="Lucida Bright" panose="02040602050505020304" pitchFamily="18" charset="0"/>
              </a:rPr>
              <a:t>If the error term is related to past values of the explanatory variables, one should include these values as contemporaneous regressors.</a:t>
            </a:r>
            <a:endParaRPr lang="en-US" dirty="0"/>
          </a:p>
        </p:txBody>
      </p:sp>
      <p:pic>
        <p:nvPicPr>
          <p:cNvPr id="8" name="Picture 7" descr="An expression for strict exogeneity. The expected value of u sub t given the matrix X equals zero. This suggests that the mean of the error term is uncorrelated to the values of the explanatory variables of all periods."/>
          <p:cNvPicPr>
            <a:picLocks noChangeAspect="1"/>
          </p:cNvPicPr>
          <p:nvPr/>
        </p:nvPicPr>
        <p:blipFill>
          <a:blip r:embed="rId2"/>
          <a:stretch>
            <a:fillRect/>
          </a:stretch>
        </p:blipFill>
        <p:spPr>
          <a:xfrm>
            <a:off x="1103457" y="2975544"/>
            <a:ext cx="9138443" cy="657588"/>
          </a:xfrm>
          <a:prstGeom prst="rect">
            <a:avLst/>
          </a:prstGeom>
        </p:spPr>
      </p:pic>
      <p:pic>
        <p:nvPicPr>
          <p:cNvPr id="7" name="Picture 6" descr="An expression for exogeneity. The expected value of u sub t given x sub t equals zero. This suggests that the mean of the error term is uncorrelated to the explanatory variables of the same period."/>
          <p:cNvPicPr>
            <a:picLocks noChangeAspect="1"/>
          </p:cNvPicPr>
          <p:nvPr/>
        </p:nvPicPr>
        <p:blipFill>
          <a:blip r:embed="rId3"/>
          <a:stretch>
            <a:fillRect/>
          </a:stretch>
        </p:blipFill>
        <p:spPr>
          <a:xfrm>
            <a:off x="1103457" y="2055460"/>
            <a:ext cx="8596102" cy="657588"/>
          </a:xfrm>
          <a:prstGeom prst="rect">
            <a:avLst/>
          </a:prstGeom>
        </p:spPr>
      </p:pic>
      <p:sp>
        <p:nvSpPr>
          <p:cNvPr id="3" name="Content Placeholder 2"/>
          <p:cNvSpPr>
            <a:spLocks noGrp="1"/>
          </p:cNvSpPr>
          <p:nvPr>
            <p:ph sz="half" idx="1"/>
          </p:nvPr>
        </p:nvSpPr>
        <p:spPr>
          <a:xfrm>
            <a:off x="838200" y="1456029"/>
            <a:ext cx="10515600" cy="510557"/>
          </a:xfrm>
        </p:spPr>
        <p:txBody>
          <a:bodyPr/>
          <a:lstStyle/>
          <a:p>
            <a:r>
              <a:rPr lang="de-DE" altLang="en-US" b="1" dirty="0">
                <a:ea typeface="ＭＳ Ｐゴシック" panose="020B0600070205080204" pitchFamily="34" charset="-128"/>
                <a:cs typeface="Lucida Bright" panose="02040602050505020304" pitchFamily="18" charset="0"/>
              </a:rPr>
              <a:t>Discussion of assumption TS.3</a:t>
            </a:r>
          </a:p>
          <a:p>
            <a:endParaRPr lang="en-US"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(9 of 25)</a:t>
            </a:r>
            <a:endParaRPr lang="en-US" dirty="0"/>
          </a:p>
        </p:txBody>
      </p:sp>
    </p:spTree>
    <p:extLst>
      <p:ext uri="{BB962C8B-B14F-4D97-AF65-F5344CB8AC3E}">
        <p14:creationId xmlns:p14="http://schemas.microsoft.com/office/powerpoint/2010/main" val="421199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11</a:t>
            </a:fld>
            <a:endParaRPr lang="en-US"/>
          </a:p>
        </p:txBody>
      </p:sp>
      <p:sp>
        <p:nvSpPr>
          <p:cNvPr id="5" name="Content Placeholder 4"/>
          <p:cNvSpPr>
            <a:spLocks noGrp="1"/>
          </p:cNvSpPr>
          <p:nvPr>
            <p:ph sz="quarter" idx="13"/>
          </p:nvPr>
        </p:nvSpPr>
        <p:spPr/>
        <p:txBody>
          <a:bodyPr/>
          <a:lstStyle/>
          <a:p>
            <a:pPr lvl="1"/>
            <a:r>
              <a:rPr lang="de-DE" altLang="en-US" dirty="0">
                <a:ea typeface="Arial" panose="020B0604020202020204" pitchFamily="34" charset="0"/>
                <a:cs typeface="Lucida Bright" panose="02040602050505020304" pitchFamily="18" charset="0"/>
              </a:rPr>
              <a:t>A sufficient condition is that the volatility of the error is independent of the explanatory variables and that it is constant over time.</a:t>
            </a:r>
          </a:p>
          <a:p>
            <a:pPr lvl="1"/>
            <a:r>
              <a:rPr lang="de-DE" altLang="en-US" dirty="0">
                <a:ea typeface="Arial" panose="020B0604020202020204" pitchFamily="34" charset="0"/>
                <a:cs typeface="Lucida Bright" panose="02040602050505020304" pitchFamily="18" charset="0"/>
              </a:rPr>
              <a:t>In the time series context, homoskedasticity may also be easily violated, e.g. if the volatility of the dep. variable depends on regime changes.</a:t>
            </a:r>
            <a:endParaRPr lang="en-US" dirty="0"/>
          </a:p>
        </p:txBody>
      </p:sp>
      <p:pic>
        <p:nvPicPr>
          <p:cNvPr id="8" name="Picture 7" descr="An expression for TS.4, homoskedasticity. The variance of u sub t given the matrix X is equal to the unconditional variance of u sub t, which is given by sigma squared. This holds for all time periods t equal to 1 through n. Thus, the volatility of the errors must not be related to the explanatory variables in any of the time periods."/>
          <p:cNvPicPr>
            <a:picLocks noChangeAspect="1"/>
          </p:cNvPicPr>
          <p:nvPr/>
        </p:nvPicPr>
        <p:blipFill>
          <a:blip r:embed="rId2"/>
          <a:stretch>
            <a:fillRect/>
          </a:stretch>
        </p:blipFill>
        <p:spPr>
          <a:xfrm>
            <a:off x="1539233" y="3504006"/>
            <a:ext cx="7669433" cy="810838"/>
          </a:xfrm>
          <a:prstGeom prst="rect">
            <a:avLst/>
          </a:prstGeom>
        </p:spPr>
      </p:pic>
      <p:sp>
        <p:nvSpPr>
          <p:cNvPr id="4" name="Content Placeholder 3"/>
          <p:cNvSpPr>
            <a:spLocks noGrp="1"/>
          </p:cNvSpPr>
          <p:nvPr>
            <p:ph sz="half" idx="2"/>
          </p:nvPr>
        </p:nvSpPr>
        <p:spPr>
          <a:xfrm>
            <a:off x="838200" y="2995499"/>
            <a:ext cx="10515600" cy="599471"/>
          </a:xfrm>
        </p:spPr>
        <p:txBody>
          <a:bodyPr/>
          <a:lstStyle/>
          <a:p>
            <a:r>
              <a:rPr lang="de-DE" altLang="en-US" i="1" dirty="0">
                <a:ea typeface="ＭＳ Ｐゴシック" panose="020B0600070205080204" pitchFamily="34" charset="-128"/>
                <a:cs typeface="Lucida Bright" panose="02040602050505020304" pitchFamily="18" charset="0"/>
              </a:rPr>
              <a:t>Assumption TS.4 (Homoskedasticity)</a:t>
            </a:r>
            <a:endParaRPr lang="en-US" i="1" dirty="0"/>
          </a:p>
        </p:txBody>
      </p:sp>
      <p:pic>
        <p:nvPicPr>
          <p:cNvPr id="7" name="Picture 6" descr="An expression for Theorem 10.1, the unbiasedness of OLS. If assumptions TS.1 through TS.3 hold, then the expected value of beta hat sub j is equal to beta sub j for j equal to zero through k. This means that the OLS estimators will be unbiased."/>
          <p:cNvPicPr>
            <a:picLocks noChangeAspect="1"/>
          </p:cNvPicPr>
          <p:nvPr/>
        </p:nvPicPr>
        <p:blipFill>
          <a:blip r:embed="rId3"/>
          <a:stretch>
            <a:fillRect/>
          </a:stretch>
        </p:blipFill>
        <p:spPr>
          <a:xfrm>
            <a:off x="1539233" y="2170600"/>
            <a:ext cx="5931922" cy="317019"/>
          </a:xfrm>
          <a:prstGeom prst="rect">
            <a:avLst/>
          </a:prstGeom>
        </p:spPr>
      </p:pic>
      <p:sp>
        <p:nvSpPr>
          <p:cNvPr id="3" name="Content Placeholder 2"/>
          <p:cNvSpPr>
            <a:spLocks noGrp="1"/>
          </p:cNvSpPr>
          <p:nvPr>
            <p:ph sz="half" idx="1"/>
          </p:nvPr>
        </p:nvSpPr>
        <p:spPr>
          <a:xfrm>
            <a:off x="838200" y="1456029"/>
            <a:ext cx="10515600" cy="585713"/>
          </a:xfrm>
        </p:spPr>
        <p:txBody>
          <a:bodyPr/>
          <a:lstStyle/>
          <a:p>
            <a:r>
              <a:rPr lang="de-DE" altLang="en-US" b="1" dirty="0">
                <a:ea typeface="ＭＳ Ｐゴシック" panose="020B0600070205080204" pitchFamily="34" charset="-128"/>
                <a:cs typeface="Lucida Bright" panose="02040602050505020304" pitchFamily="18" charset="0"/>
              </a:rPr>
              <a:t>Theorem 10.1 (Unbiasedness of OLS)</a:t>
            </a:r>
            <a:endParaRPr lang="en-US" b="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(10 of 25)</a:t>
            </a:r>
            <a:endParaRPr lang="en-US" dirty="0"/>
          </a:p>
        </p:txBody>
      </p:sp>
    </p:spTree>
    <p:extLst>
      <p:ext uri="{BB962C8B-B14F-4D97-AF65-F5344CB8AC3E}">
        <p14:creationId xmlns:p14="http://schemas.microsoft.com/office/powerpoint/2010/main" val="245781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12</a:t>
            </a:fld>
            <a:endParaRPr lang="en-US"/>
          </a:p>
        </p:txBody>
      </p:sp>
      <p:sp>
        <p:nvSpPr>
          <p:cNvPr id="4" name="Content Placeholder 3"/>
          <p:cNvSpPr>
            <a:spLocks noGrp="1"/>
          </p:cNvSpPr>
          <p:nvPr>
            <p:ph sz="half" idx="2"/>
          </p:nvPr>
        </p:nvSpPr>
        <p:spPr>
          <a:xfrm>
            <a:off x="838200" y="3120172"/>
            <a:ext cx="10515600" cy="2892320"/>
          </a:xfrm>
        </p:spPr>
        <p:txBody>
          <a:bodyPr/>
          <a:lstStyle/>
          <a:p>
            <a:r>
              <a:rPr lang="de-DE" altLang="en-US" dirty="0">
                <a:ea typeface="ＭＳ Ｐゴシック" panose="020B0600070205080204" pitchFamily="34" charset="-128"/>
                <a:cs typeface="Lucida Bright" panose="02040602050505020304" pitchFamily="18" charset="0"/>
              </a:rPr>
              <a:t>Discussion of assumption TS.5</a:t>
            </a:r>
          </a:p>
          <a:p>
            <a:pPr lvl="1"/>
            <a:r>
              <a:rPr lang="de-DE" altLang="en-US" dirty="0">
                <a:ea typeface="Arial" panose="020B0604020202020204" pitchFamily="34" charset="0"/>
                <a:cs typeface="Lucida Bright" panose="02040602050505020304" pitchFamily="18" charset="0"/>
              </a:rPr>
              <a:t>Why was such an assumption not made in the cross-sectional case?</a:t>
            </a:r>
          </a:p>
          <a:p>
            <a:pPr lvl="1"/>
            <a:r>
              <a:rPr lang="de-DE" altLang="en-US" dirty="0">
                <a:ea typeface="Arial" panose="020B0604020202020204" pitchFamily="34" charset="0"/>
                <a:cs typeface="Lucida Bright" panose="02040602050505020304" pitchFamily="18" charset="0"/>
              </a:rPr>
              <a:t>The assumption may easily be violated if, conditional on knowing the values of the indep. variables, omitted factors are correlated over time.</a:t>
            </a:r>
          </a:p>
          <a:p>
            <a:pPr lvl="1"/>
            <a:r>
              <a:rPr lang="de-DE" altLang="en-US" dirty="0">
                <a:ea typeface="Arial" panose="020B0604020202020204" pitchFamily="34" charset="0"/>
                <a:cs typeface="Lucida Bright" panose="02040602050505020304" pitchFamily="18" charset="0"/>
              </a:rPr>
              <a:t>The assumption may also serve as substitute for the random sampling assumption if sampling a cross-section is not done completely randomly.</a:t>
            </a:r>
          </a:p>
          <a:p>
            <a:pPr lvl="1"/>
            <a:r>
              <a:rPr lang="de-DE" altLang="en-US" dirty="0">
                <a:ea typeface="Arial" panose="020B0604020202020204" pitchFamily="34" charset="0"/>
                <a:cs typeface="Lucida Bright" panose="02040602050505020304" pitchFamily="18" charset="0"/>
              </a:rPr>
              <a:t>In this case, given the values of the explanatory variables, errors have to be uncorrelated across cross-sectional units (e.g. states).</a:t>
            </a:r>
            <a:endParaRPr lang="en-US" dirty="0"/>
          </a:p>
        </p:txBody>
      </p:sp>
      <p:pic>
        <p:nvPicPr>
          <p:cNvPr id="10" name="Picture 9" descr="An expression for TS.5, no serial correlation. The correlation between the error terms at time t and at time s, given the matrix X must equal zero for all t not equal to s. Conditional on the explanatory variables, the unobserved factors must not be correlated over time."/>
          <p:cNvPicPr>
            <a:picLocks noChangeAspect="1"/>
          </p:cNvPicPr>
          <p:nvPr/>
        </p:nvPicPr>
        <p:blipFill>
          <a:blip r:embed="rId2"/>
          <a:stretch>
            <a:fillRect/>
          </a:stretch>
        </p:blipFill>
        <p:spPr>
          <a:xfrm>
            <a:off x="1208712" y="2055460"/>
            <a:ext cx="8819903" cy="662688"/>
          </a:xfrm>
          <a:prstGeom prst="rect">
            <a:avLst/>
          </a:prstGeom>
        </p:spPr>
      </p:pic>
      <p:sp>
        <p:nvSpPr>
          <p:cNvPr id="3" name="Content Placeholder 2"/>
          <p:cNvSpPr>
            <a:spLocks noGrp="1"/>
          </p:cNvSpPr>
          <p:nvPr>
            <p:ph sz="half" idx="1"/>
          </p:nvPr>
        </p:nvSpPr>
        <p:spPr>
          <a:xfrm>
            <a:off x="838200" y="1456029"/>
            <a:ext cx="10515600" cy="510557"/>
          </a:xfrm>
        </p:spPr>
        <p:txBody>
          <a:bodyPr/>
          <a:lstStyle/>
          <a:p>
            <a:r>
              <a:rPr lang="de-DE" altLang="en-US" i="1" dirty="0">
                <a:ea typeface="ＭＳ Ｐゴシック" panose="020B0600070205080204" pitchFamily="34" charset="-128"/>
                <a:cs typeface="Lucida Bright" panose="02040602050505020304" pitchFamily="18" charset="0"/>
              </a:rPr>
              <a:t>Assumption TS.5 (No serial correlation)</a:t>
            </a:r>
            <a:endParaRPr lang="en-US" i="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(11 of 25)</a:t>
            </a:r>
            <a:endParaRPr lang="en-US" dirty="0"/>
          </a:p>
        </p:txBody>
      </p:sp>
    </p:spTree>
    <p:extLst>
      <p:ext uri="{BB962C8B-B14F-4D97-AF65-F5344CB8AC3E}">
        <p14:creationId xmlns:p14="http://schemas.microsoft.com/office/powerpoint/2010/main" val="437233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13</a:t>
            </a:fld>
            <a:endParaRPr lang="en-US"/>
          </a:p>
        </p:txBody>
      </p:sp>
      <p:pic>
        <p:nvPicPr>
          <p:cNvPr id="7" name="Picture 6" descr="An expression for Theorem 10.3, the unbiased estimation of the error variance. If TS.1 through TS.5 hold, then the expected value of sigma hat squared is equal to sigma squared."/>
          <p:cNvPicPr>
            <a:picLocks noChangeAspect="1"/>
          </p:cNvPicPr>
          <p:nvPr/>
        </p:nvPicPr>
        <p:blipFill>
          <a:blip r:embed="rId2"/>
          <a:stretch>
            <a:fillRect/>
          </a:stretch>
        </p:blipFill>
        <p:spPr>
          <a:xfrm>
            <a:off x="1247223" y="5101413"/>
            <a:ext cx="4191154" cy="321407"/>
          </a:xfrm>
          <a:prstGeom prst="rect">
            <a:avLst/>
          </a:prstGeom>
        </p:spPr>
      </p:pic>
      <p:sp>
        <p:nvSpPr>
          <p:cNvPr id="4" name="Content Placeholder 3"/>
          <p:cNvSpPr>
            <a:spLocks noGrp="1"/>
          </p:cNvSpPr>
          <p:nvPr>
            <p:ph sz="half" idx="2"/>
          </p:nvPr>
        </p:nvSpPr>
        <p:spPr>
          <a:xfrm>
            <a:off x="838200" y="4447931"/>
            <a:ext cx="10515600" cy="562480"/>
          </a:xfrm>
        </p:spPr>
        <p:txBody>
          <a:bodyPr/>
          <a:lstStyle/>
          <a:p>
            <a:r>
              <a:rPr lang="de-DE" altLang="en-US" b="1" dirty="0">
                <a:ea typeface="ＭＳ Ｐゴシック" panose="020B0600070205080204" pitchFamily="34" charset="-128"/>
                <a:cs typeface="Lucida Bright" panose="02040602050505020304" pitchFamily="18" charset="0"/>
              </a:rPr>
              <a:t>Theorem 10.3 (Unbiased estimation of the error variance)</a:t>
            </a:r>
          </a:p>
        </p:txBody>
      </p:sp>
      <p:pic>
        <p:nvPicPr>
          <p:cNvPr id="5" name="Picture 4" descr="An expression for the OLS sampling variance. The variance of beta hat sub j given the matrix X equals sigma squared over SST sub j times one minus R squared sub j. This holds for j equal to 1 through k. We condition on the explanatory variables in the matrix X so that in a finite sample, we can ignore the sampling variability that comes from the randomness of the regressors. This kind of sampling variability will normally not be large."/>
          <p:cNvPicPr>
            <a:picLocks noChangeAspect="1"/>
          </p:cNvPicPr>
          <p:nvPr/>
        </p:nvPicPr>
        <p:blipFill>
          <a:blip r:embed="rId3"/>
          <a:stretch>
            <a:fillRect/>
          </a:stretch>
        </p:blipFill>
        <p:spPr>
          <a:xfrm>
            <a:off x="1189371" y="2312778"/>
            <a:ext cx="8498012" cy="1722744"/>
          </a:xfrm>
          <a:prstGeom prst="rect">
            <a:avLst/>
          </a:prstGeom>
        </p:spPr>
      </p:pic>
      <p:sp>
        <p:nvSpPr>
          <p:cNvPr id="3" name="Content Placeholder 2"/>
          <p:cNvSpPr>
            <a:spLocks noGrp="1"/>
          </p:cNvSpPr>
          <p:nvPr>
            <p:ph sz="half" idx="1"/>
          </p:nvPr>
        </p:nvSpPr>
        <p:spPr>
          <a:xfrm>
            <a:off x="838200" y="1456029"/>
            <a:ext cx="10515600" cy="999072"/>
          </a:xfrm>
        </p:spPr>
        <p:txBody>
          <a:bodyPr/>
          <a:lstStyle/>
          <a:p>
            <a:r>
              <a:rPr lang="de-DE" altLang="en-US" b="1" dirty="0">
                <a:ea typeface="ＭＳ Ｐゴシック" panose="020B0600070205080204" pitchFamily="34" charset="-128"/>
                <a:cs typeface="Lucida Bright" panose="02040602050505020304" pitchFamily="18" charset="0"/>
              </a:rPr>
              <a:t>Theorem 10.2 (OLS sampling variances)</a:t>
            </a:r>
          </a:p>
          <a:p>
            <a:pPr marL="225425" lvl="1" indent="0">
              <a:buNone/>
            </a:pPr>
            <a:r>
              <a:rPr lang="de-DE" altLang="en-US" dirty="0">
                <a:ea typeface="ＭＳ Ｐゴシック" panose="020B0600070205080204" pitchFamily="34" charset="-128"/>
                <a:cs typeface="Lucida Bright" panose="02040602050505020304" pitchFamily="18" charset="0"/>
              </a:rPr>
              <a:t>Under assumptions TS.1 – TS.5:</a:t>
            </a:r>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(12 of 25)</a:t>
            </a:r>
            <a:endParaRPr lang="en-US" dirty="0"/>
          </a:p>
        </p:txBody>
      </p:sp>
    </p:spTree>
    <p:extLst>
      <p:ext uri="{BB962C8B-B14F-4D97-AF65-F5344CB8AC3E}">
        <p14:creationId xmlns:p14="http://schemas.microsoft.com/office/powerpoint/2010/main" val="292905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14</a:t>
            </a:fld>
            <a:endParaRPr lang="en-US"/>
          </a:p>
        </p:txBody>
      </p:sp>
      <p:sp>
        <p:nvSpPr>
          <p:cNvPr id="5" name="Content Placeholder 4"/>
          <p:cNvSpPr>
            <a:spLocks noGrp="1"/>
          </p:cNvSpPr>
          <p:nvPr>
            <p:ph sz="quarter" idx="13"/>
          </p:nvPr>
        </p:nvSpPr>
        <p:spPr>
          <a:xfrm>
            <a:off x="838200" y="4865149"/>
            <a:ext cx="10515600" cy="1235027"/>
          </a:xfrm>
        </p:spPr>
        <p:txBody>
          <a:bodyPr/>
          <a:lstStyle/>
          <a:p>
            <a:r>
              <a:rPr lang="de-DE" altLang="en-US" b="1" dirty="0">
                <a:ea typeface="ＭＳ Ｐゴシック" panose="020B0600070205080204" pitchFamily="34" charset="-128"/>
                <a:cs typeface="Lucida Bright" panose="02040602050505020304" pitchFamily="18" charset="0"/>
              </a:rPr>
              <a:t>Theorem 10.5 (Normal sampling distributions)</a:t>
            </a:r>
          </a:p>
          <a:p>
            <a:pPr lvl="1"/>
            <a:r>
              <a:rPr lang="de-DE" altLang="en-US" dirty="0">
                <a:ea typeface="Arial" panose="020B0604020202020204" pitchFamily="34" charset="0"/>
                <a:cs typeface="Lucida Bright" panose="02040602050505020304" pitchFamily="18" charset="0"/>
              </a:rPr>
              <a:t>Under assumptions TS.1 – TS.6, the OLS estimators have the usual normal distribution (conditional on X). The usual F and t-tests are valid.</a:t>
            </a:r>
            <a:endParaRPr lang="en-US" dirty="0"/>
          </a:p>
        </p:txBody>
      </p:sp>
      <p:pic>
        <p:nvPicPr>
          <p:cNvPr id="8" name="Picture 7" descr="An expression for the distribution of the error term. u sub t is distributed as a normal with a mean of zero and variance of sigma squared. It is also independent of the explanatory variables in the matrix X. This assumption implies TS.1 through TS.5."/>
          <p:cNvPicPr>
            <a:picLocks noChangeAspect="1"/>
          </p:cNvPicPr>
          <p:nvPr/>
        </p:nvPicPr>
        <p:blipFill>
          <a:blip r:embed="rId2"/>
          <a:stretch>
            <a:fillRect/>
          </a:stretch>
        </p:blipFill>
        <p:spPr>
          <a:xfrm>
            <a:off x="1417251" y="3832964"/>
            <a:ext cx="7131354" cy="658801"/>
          </a:xfrm>
          <a:prstGeom prst="rect">
            <a:avLst/>
          </a:prstGeom>
        </p:spPr>
      </p:pic>
      <p:sp>
        <p:nvSpPr>
          <p:cNvPr id="4" name="Content Placeholder 3"/>
          <p:cNvSpPr>
            <a:spLocks noGrp="1"/>
          </p:cNvSpPr>
          <p:nvPr>
            <p:ph sz="half" idx="2"/>
          </p:nvPr>
        </p:nvSpPr>
        <p:spPr>
          <a:xfrm>
            <a:off x="838200" y="3383805"/>
            <a:ext cx="10515600" cy="524315"/>
          </a:xfrm>
        </p:spPr>
        <p:txBody>
          <a:bodyPr/>
          <a:lstStyle/>
          <a:p>
            <a:r>
              <a:rPr lang="de-DE" altLang="en-US" i="1" dirty="0">
                <a:ea typeface="ＭＳ Ｐゴシック" panose="020B0600070205080204" pitchFamily="34" charset="-128"/>
                <a:cs typeface="Lucida Bright" panose="02040602050505020304" pitchFamily="18" charset="0"/>
              </a:rPr>
              <a:t>Assumption TS.6 (Normality)</a:t>
            </a:r>
            <a:endParaRPr lang="en-US" i="1" dirty="0"/>
          </a:p>
        </p:txBody>
      </p:sp>
      <p:sp>
        <p:nvSpPr>
          <p:cNvPr id="3" name="Content Placeholder 2"/>
          <p:cNvSpPr>
            <a:spLocks noGrp="1"/>
          </p:cNvSpPr>
          <p:nvPr>
            <p:ph sz="half" idx="1"/>
          </p:nvPr>
        </p:nvSpPr>
        <p:spPr>
          <a:xfrm>
            <a:off x="838200" y="1456029"/>
            <a:ext cx="10515600" cy="1612848"/>
          </a:xfrm>
        </p:spPr>
        <p:txBody>
          <a:bodyPr/>
          <a:lstStyle/>
          <a:p>
            <a:r>
              <a:rPr lang="de-DE" altLang="en-US" b="1" dirty="0">
                <a:ea typeface="ＭＳ Ｐゴシック" panose="020B0600070205080204" pitchFamily="34" charset="-128"/>
                <a:cs typeface="Lucida Bright" panose="02040602050505020304" pitchFamily="18" charset="0"/>
              </a:rPr>
              <a:t>Theorem 10.4 (Gauss-Markov Theorem)</a:t>
            </a:r>
          </a:p>
          <a:p>
            <a:pPr lvl="1"/>
            <a:r>
              <a:rPr lang="de-DE" altLang="en-US" dirty="0">
                <a:ea typeface="Arial" panose="020B0604020202020204" pitchFamily="34" charset="0"/>
                <a:cs typeface="Lucida Bright" panose="02040602050505020304" pitchFamily="18" charset="0"/>
              </a:rPr>
              <a:t>Under assumptions TS.1 – TS.5, the OLS estimators have the minimal variance of all linear unbiased estimators of the regression coefficients.</a:t>
            </a:r>
          </a:p>
          <a:p>
            <a:pPr lvl="1"/>
            <a:r>
              <a:rPr lang="de-DE" altLang="en-US" dirty="0">
                <a:ea typeface="Arial" panose="020B0604020202020204" pitchFamily="34" charset="0"/>
                <a:cs typeface="Lucida Bright" panose="02040602050505020304" pitchFamily="18" charset="0"/>
              </a:rPr>
              <a:t>This holds conditional as well as unconditional on the regressors.</a:t>
            </a:r>
            <a:endParaRPr lang="en-US" b="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(13 of 25)</a:t>
            </a:r>
            <a:endParaRPr lang="en-US" dirty="0"/>
          </a:p>
        </p:txBody>
      </p:sp>
    </p:spTree>
    <p:extLst>
      <p:ext uri="{BB962C8B-B14F-4D97-AF65-F5344CB8AC3E}">
        <p14:creationId xmlns:p14="http://schemas.microsoft.com/office/powerpoint/2010/main" val="212033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15</a:t>
            </a:fld>
            <a:endParaRPr lang="en-US"/>
          </a:p>
        </p:txBody>
      </p:sp>
      <p:sp>
        <p:nvSpPr>
          <p:cNvPr id="4" name="Content Placeholder 3"/>
          <p:cNvSpPr>
            <a:spLocks noGrp="1"/>
          </p:cNvSpPr>
          <p:nvPr>
            <p:ph sz="half" idx="2"/>
          </p:nvPr>
        </p:nvSpPr>
        <p:spPr>
          <a:xfrm>
            <a:off x="838200" y="3484013"/>
            <a:ext cx="10515600" cy="2591110"/>
          </a:xfrm>
        </p:spPr>
        <p:txBody>
          <a:bodyPr/>
          <a:lstStyle/>
          <a:p>
            <a:r>
              <a:rPr lang="de-DE" altLang="en-US" dirty="0">
                <a:ea typeface="ＭＳ Ｐゴシック" panose="020B0600070205080204" pitchFamily="34" charset="-128"/>
                <a:cs typeface="Lucida Bright" panose="02040602050505020304" pitchFamily="18" charset="0"/>
              </a:rPr>
              <a:t>Discussion of CLM assumptions</a:t>
            </a:r>
          </a:p>
          <a:p>
            <a:pPr lvl="1"/>
            <a:r>
              <a:rPr lang="en-US" dirty="0"/>
              <a:t>TS.1: </a:t>
            </a:r>
            <a:r>
              <a:rPr lang="de-DE" dirty="0"/>
              <a:t>The error term contains factors such as monetary shocks, income/demand shocks, oil price shocks, supply shocks, or exchange rate shocks.</a:t>
            </a:r>
          </a:p>
          <a:p>
            <a:pPr lvl="1"/>
            <a:endParaRPr lang="en-US" dirty="0"/>
          </a:p>
          <a:p>
            <a:pPr lvl="1"/>
            <a:r>
              <a:rPr lang="en-US" dirty="0"/>
              <a:t>TS.2: </a:t>
            </a:r>
            <a:r>
              <a:rPr lang="de-DE" dirty="0"/>
              <a:t>A linear relationship might be restrictive, but it should be a good approximation. Perfect collinearity is not a problem as long as unemployment varies over time. </a:t>
            </a:r>
          </a:p>
          <a:p>
            <a:pPr lvl="1"/>
            <a:endParaRPr lang="en-US" dirty="0"/>
          </a:p>
        </p:txBody>
      </p:sp>
      <p:pic>
        <p:nvPicPr>
          <p:cNvPr id="9" name="Picture 8" descr="An equation in which predicted inflation in time t (inf hat sub t) equals 1.42 (standard error of 1.72) plus .468 (standard error of .289) times the unemployment rate in time t (unem sub t). There are 49 observations, the R squared is .053 and the adjusted R squared is .033. Of note is the positive coefficient on unemployment, showing that the estimated Phillips curve does not depict a tradeoff between inflation and unemployment."/>
          <p:cNvPicPr>
            <a:picLocks noChangeAspect="1"/>
          </p:cNvPicPr>
          <p:nvPr/>
        </p:nvPicPr>
        <p:blipFill>
          <a:blip r:embed="rId2"/>
          <a:stretch>
            <a:fillRect/>
          </a:stretch>
        </p:blipFill>
        <p:spPr>
          <a:xfrm>
            <a:off x="1945085" y="1953719"/>
            <a:ext cx="8487427" cy="1240418"/>
          </a:xfrm>
          <a:prstGeom prst="rect">
            <a:avLst/>
          </a:prstGeom>
        </p:spPr>
      </p:pic>
      <p:sp>
        <p:nvSpPr>
          <p:cNvPr id="3" name="Content Placeholder 2"/>
          <p:cNvSpPr>
            <a:spLocks noGrp="1"/>
          </p:cNvSpPr>
          <p:nvPr>
            <p:ph sz="half" idx="1"/>
          </p:nvPr>
        </p:nvSpPr>
        <p:spPr>
          <a:xfrm>
            <a:off x="838200" y="1456029"/>
            <a:ext cx="10515600" cy="610766"/>
          </a:xfrm>
        </p:spPr>
        <p:txBody>
          <a:bodyPr/>
          <a:lstStyle/>
          <a:p>
            <a:r>
              <a:rPr lang="de-DE" altLang="en-US" b="1" dirty="0">
                <a:ea typeface="ＭＳ Ｐゴシック" panose="020B0600070205080204" pitchFamily="34" charset="-128"/>
                <a:cs typeface="Lucida Bright" panose="02040602050505020304" pitchFamily="18" charset="0"/>
              </a:rPr>
              <a:t>Example: Static Phillips curve</a:t>
            </a:r>
            <a:endParaRPr lang="en-US" b="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(14 of 25)</a:t>
            </a:r>
            <a:endParaRPr lang="en-US" dirty="0"/>
          </a:p>
        </p:txBody>
      </p:sp>
    </p:spTree>
    <p:extLst>
      <p:ext uri="{BB962C8B-B14F-4D97-AF65-F5344CB8AC3E}">
        <p14:creationId xmlns:p14="http://schemas.microsoft.com/office/powerpoint/2010/main" val="1698218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16</a:t>
            </a:fld>
            <a:endParaRPr lang="en-US"/>
          </a:p>
        </p:txBody>
      </p:sp>
      <p:pic>
        <p:nvPicPr>
          <p:cNvPr id="25" name="Picture 24" descr="An expression for TS.6 stating that the error term in time t is distributed as a normal with a mean of zero and a variance sigma squared. This is questionable given the non-normal distributions of a number of times series."/>
          <p:cNvPicPr>
            <a:picLocks noChangeAspect="1"/>
          </p:cNvPicPr>
          <p:nvPr/>
        </p:nvPicPr>
        <p:blipFill>
          <a:blip r:embed="rId2"/>
          <a:stretch>
            <a:fillRect/>
          </a:stretch>
        </p:blipFill>
        <p:spPr>
          <a:xfrm>
            <a:off x="1000561" y="5590328"/>
            <a:ext cx="4304149" cy="493819"/>
          </a:xfrm>
          <a:prstGeom prst="rect">
            <a:avLst/>
          </a:prstGeom>
        </p:spPr>
      </p:pic>
      <p:pic>
        <p:nvPicPr>
          <p:cNvPr id="26" name="Picture 25" descr="An expression for TS.5. The correlation between the error terms in time periods t and s given unemployment in periods 1 through n must equal zero.&#10;This assumption could be violated if for example exchange rate influences on inflation persist over time and cannot be explained by unemployment."/>
          <p:cNvPicPr>
            <a:picLocks noChangeAspect="1"/>
          </p:cNvPicPr>
          <p:nvPr/>
        </p:nvPicPr>
        <p:blipFill>
          <a:blip r:embed="rId3"/>
          <a:stretch>
            <a:fillRect/>
          </a:stretch>
        </p:blipFill>
        <p:spPr>
          <a:xfrm>
            <a:off x="1000561" y="4606530"/>
            <a:ext cx="9156986" cy="804742"/>
          </a:xfrm>
          <a:prstGeom prst="rect">
            <a:avLst/>
          </a:prstGeom>
        </p:spPr>
      </p:pic>
      <p:pic>
        <p:nvPicPr>
          <p:cNvPr id="23" name="Picture 22" descr="An expression for TS.4. The variance of the error term conditional upon unemployment in time periods 1 through n is equal to a constant sigma squared. This assumption could be violated if monetary policy tends to be more &quot;nervous&quot; during times of high unemployment. "/>
          <p:cNvPicPr>
            <a:picLocks noChangeAspect="1"/>
          </p:cNvPicPr>
          <p:nvPr/>
        </p:nvPicPr>
        <p:blipFill>
          <a:blip r:embed="rId4"/>
          <a:stretch>
            <a:fillRect/>
          </a:stretch>
        </p:blipFill>
        <p:spPr>
          <a:xfrm>
            <a:off x="1000561" y="3614571"/>
            <a:ext cx="8461981" cy="804742"/>
          </a:xfrm>
          <a:prstGeom prst="rect">
            <a:avLst/>
          </a:prstGeom>
        </p:spPr>
      </p:pic>
      <p:pic>
        <p:nvPicPr>
          <p:cNvPr id="10" name="Picture 9" descr="Another scenario under hich TS.3 could be violated. An increase in the error term in time t minus 1 could lead to an increase in unemployment in time t. For example, an oil price shock would lead to higher inflation and may also lead to future increases in unemployment."/>
          <p:cNvPicPr>
            <a:picLocks noChangeAspect="1"/>
          </p:cNvPicPr>
          <p:nvPr/>
        </p:nvPicPr>
        <p:blipFill>
          <a:blip r:embed="rId5"/>
          <a:stretch>
            <a:fillRect/>
          </a:stretch>
        </p:blipFill>
        <p:spPr>
          <a:xfrm>
            <a:off x="1527449" y="2877767"/>
            <a:ext cx="6539313" cy="557748"/>
          </a:xfrm>
          <a:prstGeom prst="rect">
            <a:avLst/>
          </a:prstGeom>
        </p:spPr>
      </p:pic>
      <p:pic>
        <p:nvPicPr>
          <p:cNvPr id="6" name="Picture 5" descr="One way in which TS.3 could be violated in this case. Here, it is possible that as the unemployment rate in period t minus one rises, the error term in period t falls. This means that past unemployment shocks may lead to future demand shocks that could dampen inflation."/>
          <p:cNvPicPr>
            <a:picLocks noChangeAspect="1"/>
          </p:cNvPicPr>
          <p:nvPr/>
        </p:nvPicPr>
        <p:blipFill>
          <a:blip r:embed="rId6"/>
          <a:stretch>
            <a:fillRect/>
          </a:stretch>
        </p:blipFill>
        <p:spPr>
          <a:xfrm>
            <a:off x="1527449" y="2426089"/>
            <a:ext cx="6658830" cy="552057"/>
          </a:xfrm>
          <a:prstGeom prst="rect">
            <a:avLst/>
          </a:prstGeom>
        </p:spPr>
      </p:pic>
      <p:pic>
        <p:nvPicPr>
          <p:cNvPr id="5" name="Picture 4" descr="An expression for TS.3. The expected value of the error term in time t (u sub t) given unemployment in periods 1 through n is equal to zero. This assumption is easily violated."/>
          <p:cNvPicPr>
            <a:picLocks noChangeAspect="1"/>
          </p:cNvPicPr>
          <p:nvPr/>
        </p:nvPicPr>
        <p:blipFill>
          <a:blip r:embed="rId7"/>
          <a:stretch>
            <a:fillRect/>
          </a:stretch>
        </p:blipFill>
        <p:spPr>
          <a:xfrm>
            <a:off x="1000562" y="1949737"/>
            <a:ext cx="6157494" cy="493819"/>
          </a:xfrm>
          <a:prstGeom prst="rect">
            <a:avLst/>
          </a:prstGeom>
        </p:spPr>
      </p:pic>
      <p:sp>
        <p:nvSpPr>
          <p:cNvPr id="2" name="Content Placeholder 1"/>
          <p:cNvSpPr>
            <a:spLocks noGrp="1"/>
          </p:cNvSpPr>
          <p:nvPr>
            <p:ph idx="1"/>
          </p:nvPr>
        </p:nvSpPr>
        <p:spPr>
          <a:xfrm>
            <a:off x="838200" y="1463040"/>
            <a:ext cx="10515600" cy="591228"/>
          </a:xfrm>
        </p:spPr>
        <p:txBody>
          <a:bodyPr/>
          <a:lstStyle/>
          <a:p>
            <a:r>
              <a:rPr lang="de-DE" altLang="en-US" b="1" dirty="0">
                <a:ea typeface="ＭＳ Ｐゴシック" panose="020B0600070205080204" pitchFamily="34" charset="-128"/>
                <a:cs typeface="Lucida Bright" panose="02040602050505020304" pitchFamily="18" charset="0"/>
              </a:rPr>
              <a:t>Discussion of CLM assumptions (cont.)</a:t>
            </a:r>
            <a:endParaRPr lang="en-US" b="1" dirty="0"/>
          </a:p>
        </p:txBody>
      </p:sp>
      <p:sp>
        <p:nvSpPr>
          <p:cNvPr id="4" name="Title 3"/>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(15 of 25)</a:t>
            </a:r>
            <a:endParaRPr lang="en-US" dirty="0"/>
          </a:p>
        </p:txBody>
      </p:sp>
    </p:spTree>
    <p:extLst>
      <p:ext uri="{BB962C8B-B14F-4D97-AF65-F5344CB8AC3E}">
        <p14:creationId xmlns:p14="http://schemas.microsoft.com/office/powerpoint/2010/main" val="1395609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17</a:t>
            </a:fld>
            <a:endParaRPr lang="en-US"/>
          </a:p>
        </p:txBody>
      </p:sp>
      <p:sp>
        <p:nvSpPr>
          <p:cNvPr id="4" name="Content Placeholder 3"/>
          <p:cNvSpPr>
            <a:spLocks noGrp="1"/>
          </p:cNvSpPr>
          <p:nvPr>
            <p:ph sz="half" idx="2"/>
          </p:nvPr>
        </p:nvSpPr>
        <p:spPr>
          <a:xfrm>
            <a:off x="838200" y="3960002"/>
            <a:ext cx="10515600" cy="2102595"/>
          </a:xfrm>
        </p:spPr>
        <p:txBody>
          <a:bodyPr/>
          <a:lstStyle/>
          <a:p>
            <a:r>
              <a:rPr lang="de-DE" altLang="en-US" dirty="0">
                <a:ea typeface="ＭＳ Ｐゴシック" panose="020B0600070205080204" pitchFamily="34" charset="-128"/>
                <a:cs typeface="Lucida Bright" panose="02040602050505020304" pitchFamily="18" charset="0"/>
              </a:rPr>
              <a:t>Discussion of CLM assumptions</a:t>
            </a:r>
          </a:p>
          <a:p>
            <a:pPr lvl="1"/>
            <a:r>
              <a:rPr lang="en-US" dirty="0"/>
              <a:t>TS.1: </a:t>
            </a:r>
            <a:r>
              <a:rPr lang="de-DE" dirty="0"/>
              <a:t>The error term represents other factors that determine interest rates in general, e.g. business cycle effects.</a:t>
            </a:r>
          </a:p>
          <a:p>
            <a:pPr lvl="1"/>
            <a:endParaRPr lang="en-US" dirty="0"/>
          </a:p>
          <a:p>
            <a:pPr lvl="1"/>
            <a:r>
              <a:rPr lang="en-US" dirty="0"/>
              <a:t>TS.2: </a:t>
            </a:r>
            <a:r>
              <a:rPr lang="de-DE" dirty="0"/>
              <a:t>A linear relationship might be restrictive, but it should be a good approximation. Perfect collinearity will seldomly be a problem in practice. </a:t>
            </a:r>
          </a:p>
          <a:p>
            <a:pPr lvl="1"/>
            <a:endParaRPr lang="en-US" dirty="0"/>
          </a:p>
        </p:txBody>
      </p:sp>
      <p:pic>
        <p:nvPicPr>
          <p:cNvPr id="8" name="Picture 7" descr="An equation in which the predicted interest rate on a 3 month treasury bill (i3 hat sub t) equals 1.73 (standard error of .43) plus .606 (standard error of .082) times inflation at time t (inf sub t) plus .513 (standard error of .118) times the government deficit as a share of GDP at time t (def sub t). There are 56 observations, the R squared is .602, and the adjusted R squared is .587."/>
          <p:cNvPicPr>
            <a:picLocks noChangeAspect="1"/>
          </p:cNvPicPr>
          <p:nvPr/>
        </p:nvPicPr>
        <p:blipFill>
          <a:blip r:embed="rId2"/>
          <a:stretch>
            <a:fillRect/>
          </a:stretch>
        </p:blipFill>
        <p:spPr>
          <a:xfrm>
            <a:off x="2092836" y="1942152"/>
            <a:ext cx="7293124" cy="1631939"/>
          </a:xfrm>
          <a:prstGeom prst="rect">
            <a:avLst/>
          </a:prstGeom>
        </p:spPr>
      </p:pic>
      <p:sp>
        <p:nvSpPr>
          <p:cNvPr id="3" name="Content Placeholder 2"/>
          <p:cNvSpPr>
            <a:spLocks noGrp="1"/>
          </p:cNvSpPr>
          <p:nvPr>
            <p:ph sz="half" idx="1"/>
          </p:nvPr>
        </p:nvSpPr>
        <p:spPr>
          <a:xfrm>
            <a:off x="838200" y="1456029"/>
            <a:ext cx="10515600" cy="610766"/>
          </a:xfrm>
        </p:spPr>
        <p:txBody>
          <a:bodyPr/>
          <a:lstStyle/>
          <a:p>
            <a:r>
              <a:rPr lang="de-DE" altLang="en-US" b="1" dirty="0">
                <a:ea typeface="ＭＳ Ｐゴシック" panose="020B0600070205080204" pitchFamily="34" charset="-128"/>
                <a:cs typeface="Lucida Bright" panose="02040602050505020304" pitchFamily="18" charset="0"/>
              </a:rPr>
              <a:t>Example: Effects of inflation and deficits on interest rates</a:t>
            </a:r>
            <a:endParaRPr lang="en-US" b="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(16 of 25)</a:t>
            </a:r>
            <a:endParaRPr lang="en-US" dirty="0"/>
          </a:p>
        </p:txBody>
      </p:sp>
    </p:spTree>
    <p:extLst>
      <p:ext uri="{BB962C8B-B14F-4D97-AF65-F5344CB8AC3E}">
        <p14:creationId xmlns:p14="http://schemas.microsoft.com/office/powerpoint/2010/main" val="4216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18</a:t>
            </a:fld>
            <a:endParaRPr lang="en-US"/>
          </a:p>
        </p:txBody>
      </p:sp>
      <p:pic>
        <p:nvPicPr>
          <p:cNvPr id="14" name="Picture 13" descr="An expression for TS.6 stating that the error term in time t is distributed as a normal with a mean of zero and a variance sigma squared. This is questionable given the non-normal distributions of a number of times series."/>
          <p:cNvPicPr>
            <a:picLocks noChangeAspect="1"/>
          </p:cNvPicPr>
          <p:nvPr/>
        </p:nvPicPr>
        <p:blipFill>
          <a:blip r:embed="rId2"/>
          <a:stretch>
            <a:fillRect/>
          </a:stretch>
        </p:blipFill>
        <p:spPr>
          <a:xfrm>
            <a:off x="964392" y="5540511"/>
            <a:ext cx="4456562" cy="499915"/>
          </a:xfrm>
          <a:prstGeom prst="rect">
            <a:avLst/>
          </a:prstGeom>
        </p:spPr>
      </p:pic>
      <p:pic>
        <p:nvPicPr>
          <p:cNvPr id="13" name="Picture 12" descr="An expression for TS.5. The correlation between the error terms in time periods t and s given inflation and deficits in periods 1 through n must equal zero.&#10;This assumption could be violated if for example business cycle effects persist across years and they cannot be completely controlled for with inflation and the evolution of deficits."/>
          <p:cNvPicPr>
            <a:picLocks noChangeAspect="1"/>
          </p:cNvPicPr>
          <p:nvPr/>
        </p:nvPicPr>
        <p:blipFill>
          <a:blip r:embed="rId3"/>
          <a:stretch>
            <a:fillRect/>
          </a:stretch>
        </p:blipFill>
        <p:spPr>
          <a:xfrm>
            <a:off x="964392" y="4547667"/>
            <a:ext cx="9650804" cy="810838"/>
          </a:xfrm>
          <a:prstGeom prst="rect">
            <a:avLst/>
          </a:prstGeom>
        </p:spPr>
      </p:pic>
      <p:pic>
        <p:nvPicPr>
          <p:cNvPr id="9" name="Picture 8" descr="An expression for TS.4. The variance of the error term conditional upon inflation and deficits in time periods 1 through n is equal to a constant sigma squared. This assumption could be violated if higher deficits lead to more uncertainty about state finances and possibly more abrupt rate changes."/>
          <p:cNvPicPr>
            <a:picLocks noChangeAspect="1"/>
          </p:cNvPicPr>
          <p:nvPr/>
        </p:nvPicPr>
        <p:blipFill>
          <a:blip r:embed="rId4"/>
          <a:stretch>
            <a:fillRect/>
          </a:stretch>
        </p:blipFill>
        <p:spPr>
          <a:xfrm>
            <a:off x="964392" y="3611023"/>
            <a:ext cx="8401016" cy="804742"/>
          </a:xfrm>
          <a:prstGeom prst="rect">
            <a:avLst/>
          </a:prstGeom>
        </p:spPr>
      </p:pic>
      <p:pic>
        <p:nvPicPr>
          <p:cNvPr id="8" name="Picture 7" descr="Two ways in which TS.3 could be violated. The first suggests that past deficit spending may boost economic activity, which could in turn lead to general interest rate increases. The second suggests that an unobserved demand shock last period could lead to higher interest rates and to higher inflation this period."/>
          <p:cNvPicPr>
            <a:picLocks noChangeAspect="1"/>
          </p:cNvPicPr>
          <p:nvPr/>
        </p:nvPicPr>
        <p:blipFill>
          <a:blip r:embed="rId5"/>
          <a:stretch>
            <a:fillRect/>
          </a:stretch>
        </p:blipFill>
        <p:spPr>
          <a:xfrm>
            <a:off x="1280710" y="2400110"/>
            <a:ext cx="6774645" cy="1053959"/>
          </a:xfrm>
          <a:prstGeom prst="rect">
            <a:avLst/>
          </a:prstGeom>
        </p:spPr>
      </p:pic>
      <p:pic>
        <p:nvPicPr>
          <p:cNvPr id="7" name="Picture 6" descr="An expression for TS.3. The expected value of the error term in time t (u sub t) given inflation and deficits in periods 1 through n is equal to zero. This assumption is easily violated."/>
          <p:cNvPicPr>
            <a:picLocks noChangeAspect="1"/>
          </p:cNvPicPr>
          <p:nvPr/>
        </p:nvPicPr>
        <p:blipFill>
          <a:blip r:embed="rId6"/>
          <a:stretch>
            <a:fillRect/>
          </a:stretch>
        </p:blipFill>
        <p:spPr>
          <a:xfrm>
            <a:off x="964392" y="1900195"/>
            <a:ext cx="7407282" cy="499915"/>
          </a:xfrm>
          <a:prstGeom prst="rect">
            <a:avLst/>
          </a:prstGeom>
        </p:spPr>
      </p:pic>
      <p:sp>
        <p:nvSpPr>
          <p:cNvPr id="2" name="Content Placeholder 1"/>
          <p:cNvSpPr>
            <a:spLocks noGrp="1"/>
          </p:cNvSpPr>
          <p:nvPr>
            <p:ph idx="1"/>
          </p:nvPr>
        </p:nvSpPr>
        <p:spPr>
          <a:xfrm>
            <a:off x="838200" y="1463040"/>
            <a:ext cx="10515600" cy="591228"/>
          </a:xfrm>
        </p:spPr>
        <p:txBody>
          <a:bodyPr/>
          <a:lstStyle/>
          <a:p>
            <a:r>
              <a:rPr lang="de-DE" altLang="en-US" b="1" dirty="0">
                <a:ea typeface="ＭＳ Ｐゴシック" panose="020B0600070205080204" pitchFamily="34" charset="-128"/>
                <a:cs typeface="Lucida Bright" panose="02040602050505020304" pitchFamily="18" charset="0"/>
              </a:rPr>
              <a:t>Discussion of CLM assumptions (cont.)</a:t>
            </a:r>
            <a:endParaRPr lang="en-US" b="1" dirty="0"/>
          </a:p>
        </p:txBody>
      </p:sp>
      <p:sp>
        <p:nvSpPr>
          <p:cNvPr id="4" name="Title 3"/>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(17 of 25)</a:t>
            </a:r>
            <a:endParaRPr lang="en-US" dirty="0"/>
          </a:p>
        </p:txBody>
      </p:sp>
    </p:spTree>
    <p:extLst>
      <p:ext uri="{BB962C8B-B14F-4D97-AF65-F5344CB8AC3E}">
        <p14:creationId xmlns:p14="http://schemas.microsoft.com/office/powerpoint/2010/main" val="604212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19</a:t>
            </a:fld>
            <a:endParaRPr lang="en-US"/>
          </a:p>
        </p:txBody>
      </p:sp>
      <p:sp>
        <p:nvSpPr>
          <p:cNvPr id="4" name="Content Placeholder 3"/>
          <p:cNvSpPr>
            <a:spLocks noGrp="1"/>
          </p:cNvSpPr>
          <p:nvPr>
            <p:ph sz="half" idx="2"/>
          </p:nvPr>
        </p:nvSpPr>
        <p:spPr>
          <a:xfrm>
            <a:off x="838200" y="4774194"/>
            <a:ext cx="10515600" cy="1300928"/>
          </a:xfrm>
        </p:spPr>
        <p:txBody>
          <a:bodyPr/>
          <a:lstStyle/>
          <a:p>
            <a:r>
              <a:rPr lang="de-DE" altLang="en-US" dirty="0">
                <a:ea typeface="ＭＳ Ｐゴシック" panose="020B0600070205080204" pitchFamily="34" charset="-128"/>
                <a:cs typeface="Lucida Bright" panose="02040602050505020304" pitchFamily="18" charset="0"/>
              </a:rPr>
              <a:t>Interpretation</a:t>
            </a:r>
          </a:p>
          <a:p>
            <a:pPr lvl="1"/>
            <a:r>
              <a:rPr lang="de-DE" altLang="en-US" dirty="0">
                <a:ea typeface="Arial" panose="020B0604020202020204" pitchFamily="34" charset="0"/>
                <a:cs typeface="Lucida Bright" panose="02040602050505020304" pitchFamily="18" charset="0"/>
              </a:rPr>
              <a:t>During World War II, the fertility rate was temporarily lower.</a:t>
            </a:r>
          </a:p>
          <a:p>
            <a:pPr lvl="1"/>
            <a:r>
              <a:rPr lang="de-DE" altLang="en-US" dirty="0">
                <a:ea typeface="Arial" panose="020B0604020202020204" pitchFamily="34" charset="0"/>
                <a:cs typeface="Lucida Bright" panose="02040602050505020304" pitchFamily="18" charset="0"/>
              </a:rPr>
              <a:t>It has been permanently lower since the introduction of the pill in 1963.</a:t>
            </a:r>
            <a:endParaRPr lang="en-US" dirty="0"/>
          </a:p>
        </p:txBody>
      </p:sp>
      <p:pic>
        <p:nvPicPr>
          <p:cNvPr id="8" name="Picture 7" descr="An equation in which the predicted gross fertility rate (gfr sub t) equals 98.68 (standard error of 3.21) plus .083 (standard error of .030) times the tax exemption in year t (pe sub t) minus 24.24 (standard error of .7.46) times a dummy for WWII years (ww2 sub t) minus 31.59 (standard error of 4.08) times a dummy variable for the availabilty of birth control pills (pill sub t). There are 72 observations, the R squared is .473, and the adjusted R squared is .450.&#10;"/>
          <p:cNvPicPr>
            <a:picLocks noChangeAspect="1"/>
          </p:cNvPicPr>
          <p:nvPr/>
        </p:nvPicPr>
        <p:blipFill>
          <a:blip r:embed="rId2"/>
          <a:stretch>
            <a:fillRect/>
          </a:stretch>
        </p:blipFill>
        <p:spPr>
          <a:xfrm>
            <a:off x="1090777" y="2172679"/>
            <a:ext cx="9520986" cy="2098898"/>
          </a:xfrm>
          <a:prstGeom prst="rect">
            <a:avLst/>
          </a:prstGeom>
        </p:spPr>
      </p:pic>
      <p:sp>
        <p:nvSpPr>
          <p:cNvPr id="3" name="Content Placeholder 2"/>
          <p:cNvSpPr>
            <a:spLocks noGrp="1"/>
          </p:cNvSpPr>
          <p:nvPr>
            <p:ph sz="half" idx="1"/>
          </p:nvPr>
        </p:nvSpPr>
        <p:spPr>
          <a:xfrm>
            <a:off x="838200" y="1456029"/>
            <a:ext cx="10515600" cy="627776"/>
          </a:xfrm>
        </p:spPr>
        <p:txBody>
          <a:bodyPr/>
          <a:lstStyle/>
          <a:p>
            <a:r>
              <a:rPr lang="de-DE" altLang="en-US" b="1" dirty="0">
                <a:ea typeface="ＭＳ Ｐゴシック" panose="020B0600070205080204" pitchFamily="34" charset="-128"/>
                <a:cs typeface="Lucida Bright" panose="02040602050505020304" pitchFamily="18" charset="0"/>
              </a:rPr>
              <a:t>Using dummy explanatory variables in time series</a:t>
            </a:r>
            <a:endParaRPr lang="en-US" b="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(18 of 25)</a:t>
            </a:r>
            <a:endParaRPr lang="en-US" dirty="0"/>
          </a:p>
        </p:txBody>
      </p:sp>
    </p:spTree>
    <p:extLst>
      <p:ext uri="{BB962C8B-B14F-4D97-AF65-F5344CB8AC3E}">
        <p14:creationId xmlns:p14="http://schemas.microsoft.com/office/powerpoint/2010/main" val="417900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2A9CCB-9D15-422B-BAE2-06EBFAABD3CD}"/>
              </a:ext>
            </a:extLst>
          </p:cNvPr>
          <p:cNvSpPr>
            <a:spLocks noGrp="1"/>
          </p:cNvSpPr>
          <p:nvPr>
            <p:ph type="sldNum" sz="quarter" idx="12"/>
          </p:nvPr>
        </p:nvSpPr>
        <p:spPr/>
        <p:txBody>
          <a:bodyPr/>
          <a:lstStyle/>
          <a:p>
            <a:fld id="{949EBC64-41CB-41B8-B6DF-9B1367312BD4}" type="slidenum">
              <a:rPr lang="en-US" smtClean="0"/>
              <a:t>2</a:t>
            </a:fld>
            <a:endParaRPr lang="en-US"/>
          </a:p>
        </p:txBody>
      </p:sp>
      <p:sp>
        <p:nvSpPr>
          <p:cNvPr id="2" name="Content Placeholder 1">
            <a:extLst>
              <a:ext uri="{FF2B5EF4-FFF2-40B4-BE49-F238E27FC236}">
                <a16:creationId xmlns:a16="http://schemas.microsoft.com/office/drawing/2014/main" id="{698769F9-DA9B-4361-B7AE-8F0AAEEF835B}"/>
              </a:ext>
            </a:extLst>
          </p:cNvPr>
          <p:cNvSpPr>
            <a:spLocks noGrp="1"/>
          </p:cNvSpPr>
          <p:nvPr>
            <p:ph idx="1"/>
          </p:nvPr>
        </p:nvSpPr>
        <p:spPr>
          <a:xfrm>
            <a:off x="838200" y="1463040"/>
            <a:ext cx="10515600" cy="4533314"/>
          </a:xfrm>
        </p:spPr>
        <p:txBody>
          <a:bodyPr/>
          <a:lstStyle/>
          <a:p>
            <a:r>
              <a:rPr lang="de-DE" altLang="en-US" b="1" dirty="0">
                <a:ea typeface="ＭＳ Ｐゴシック" panose="020B0600070205080204" pitchFamily="34" charset="-128"/>
                <a:cs typeface="Lucida Bright" panose="02040602050505020304" pitchFamily="18" charset="0"/>
              </a:rPr>
              <a:t>The nature of time series data</a:t>
            </a:r>
          </a:p>
          <a:p>
            <a:r>
              <a:rPr lang="de-DE" altLang="en-US" dirty="0">
                <a:ea typeface="Arial" panose="020B0604020202020204" pitchFamily="34" charset="0"/>
                <a:cs typeface="Lucida Bright" panose="02040602050505020304" pitchFamily="18" charset="0"/>
              </a:rPr>
              <a:t>Temporal ordering of observations; may not be arbitrarily reordered</a:t>
            </a:r>
          </a:p>
          <a:p>
            <a:r>
              <a:rPr lang="de-DE" altLang="en-US" dirty="0">
                <a:ea typeface="Arial" panose="020B0604020202020204" pitchFamily="34" charset="0"/>
                <a:cs typeface="Lucida Bright" panose="02040602050505020304" pitchFamily="18" charset="0"/>
              </a:rPr>
              <a:t>Typical features: serial correlation/nonindependence of observations</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How should we think about the randomness in time series data?</a:t>
            </a:r>
          </a:p>
          <a:p>
            <a:pPr lvl="1"/>
            <a:r>
              <a:rPr lang="de-DE" altLang="en-US" dirty="0">
                <a:ea typeface="Arial" panose="020B0604020202020204" pitchFamily="34" charset="0"/>
                <a:cs typeface="Lucida Bright" panose="02040602050505020304" pitchFamily="18" charset="0"/>
              </a:rPr>
              <a:t>The outcome of economic variables (e.g. GNP, Dow Jones) is uncertain; they should therefore be modeled as random variables.</a:t>
            </a:r>
          </a:p>
          <a:p>
            <a:pPr lvl="1"/>
            <a:r>
              <a:rPr lang="de-DE" altLang="en-US" dirty="0">
                <a:ea typeface="Arial" panose="020B0604020202020204" pitchFamily="34" charset="0"/>
                <a:cs typeface="Lucida Bright" panose="02040602050505020304" pitchFamily="18" charset="0"/>
              </a:rPr>
              <a:t>Time series are sequences of r.v. (= stochastic processes)</a:t>
            </a:r>
          </a:p>
          <a:p>
            <a:pPr lvl="1"/>
            <a:r>
              <a:rPr lang="de-DE" altLang="en-US" dirty="0">
                <a:ea typeface="Arial" panose="020B0604020202020204" pitchFamily="34" charset="0"/>
                <a:cs typeface="Lucida Bright" panose="02040602050505020304" pitchFamily="18" charset="0"/>
              </a:rPr>
              <a:t>Randomness does not come from sampling from a population.</a:t>
            </a:r>
          </a:p>
          <a:p>
            <a:pPr lvl="1"/>
            <a:r>
              <a:rPr lang="de-DE" altLang="en-US" dirty="0">
                <a:ea typeface="Arial" panose="020B0604020202020204" pitchFamily="34" charset="0"/>
                <a:cs typeface="Lucida Bright" panose="02040602050505020304" pitchFamily="18" charset="0"/>
              </a:rPr>
              <a:t>“Sample</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 the one realized path of the time series out of the many possible paths the stochastic process could have taken.</a:t>
            </a:r>
            <a:endParaRPr lang="en-US" dirty="0"/>
          </a:p>
        </p:txBody>
      </p:sp>
      <p:sp>
        <p:nvSpPr>
          <p:cNvPr id="4" name="Title 3">
            <a:extLst>
              <a:ext uri="{FF2B5EF4-FFF2-40B4-BE49-F238E27FC236}">
                <a16:creationId xmlns:a16="http://schemas.microsoft.com/office/drawing/2014/main" id="{CC8DBC3D-1256-4B91-814A-761F8D0782DD}"/>
              </a:ext>
            </a:extLst>
          </p:cNvPr>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 of 25)</a:t>
            </a:r>
            <a:endParaRPr lang="en-US" dirty="0"/>
          </a:p>
        </p:txBody>
      </p:sp>
    </p:spTree>
    <p:extLst>
      <p:ext uri="{BB962C8B-B14F-4D97-AF65-F5344CB8AC3E}">
        <p14:creationId xmlns:p14="http://schemas.microsoft.com/office/powerpoint/2010/main" val="217693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20</a:t>
            </a:fld>
            <a:endParaRPr lang="en-US"/>
          </a:p>
        </p:txBody>
      </p:sp>
      <p:pic>
        <p:nvPicPr>
          <p:cNvPr id="5" name="Picture 4" descr="A graph showing the evolution of output per hour (productivity) over time. There is a linear upward trend in productivity, which output per hour rising by a roughly constant amount each year."/>
          <p:cNvPicPr>
            <a:picLocks noChangeAspect="1"/>
          </p:cNvPicPr>
          <p:nvPr/>
        </p:nvPicPr>
        <p:blipFill>
          <a:blip r:embed="rId2"/>
          <a:stretch>
            <a:fillRect/>
          </a:stretch>
        </p:blipFill>
        <p:spPr>
          <a:xfrm>
            <a:off x="2612476" y="2276572"/>
            <a:ext cx="6068061" cy="3883559"/>
          </a:xfrm>
          <a:prstGeom prst="rect">
            <a:avLst/>
          </a:prstGeom>
        </p:spPr>
      </p:pic>
      <p:sp>
        <p:nvSpPr>
          <p:cNvPr id="2" name="Content Placeholder 1"/>
          <p:cNvSpPr>
            <a:spLocks noGrp="1"/>
          </p:cNvSpPr>
          <p:nvPr>
            <p:ph idx="1"/>
          </p:nvPr>
        </p:nvSpPr>
        <p:spPr>
          <a:xfrm>
            <a:off x="838200" y="1463040"/>
            <a:ext cx="10515600" cy="854275"/>
          </a:xfrm>
        </p:spPr>
        <p:txBody>
          <a:bodyPr/>
          <a:lstStyle/>
          <a:p>
            <a:r>
              <a:rPr lang="de-DE" altLang="en-US" b="1" dirty="0">
                <a:ea typeface="ＭＳ Ｐゴシック" panose="020B0600070205080204" pitchFamily="34" charset="-128"/>
                <a:cs typeface="Lucida Bright" panose="02040602050505020304" pitchFamily="18" charset="0"/>
              </a:rPr>
              <a:t>Time series with trends</a:t>
            </a:r>
          </a:p>
          <a:p>
            <a:pPr lvl="1"/>
            <a:r>
              <a:rPr lang="de-DE" dirty="0"/>
              <a:t>Example for a time series with a linear upward trend:</a:t>
            </a:r>
            <a:endParaRPr lang="de-DE" u="sng" dirty="0"/>
          </a:p>
          <a:p>
            <a:pPr lvl="1"/>
            <a:endParaRPr lang="en-US" b="1" dirty="0"/>
          </a:p>
        </p:txBody>
      </p:sp>
      <p:sp>
        <p:nvSpPr>
          <p:cNvPr id="4" name="Title 3"/>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(19 of 25)</a:t>
            </a:r>
            <a:endParaRPr lang="en-US" dirty="0"/>
          </a:p>
        </p:txBody>
      </p:sp>
    </p:spTree>
    <p:extLst>
      <p:ext uri="{BB962C8B-B14F-4D97-AF65-F5344CB8AC3E}">
        <p14:creationId xmlns:p14="http://schemas.microsoft.com/office/powerpoint/2010/main" val="257531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21</a:t>
            </a:fld>
            <a:endParaRPr lang="en-US"/>
          </a:p>
        </p:txBody>
      </p:sp>
      <p:pic>
        <p:nvPicPr>
          <p:cNvPr id="14" name="Picture 13" descr="Abstracting from random deviations, the dependent variable will increase by a constant percentage per time unt."/>
          <p:cNvPicPr>
            <a:picLocks noChangeAspect="1"/>
          </p:cNvPicPr>
          <p:nvPr/>
        </p:nvPicPr>
        <p:blipFill>
          <a:blip r:embed="rId2"/>
          <a:stretch>
            <a:fillRect/>
          </a:stretch>
        </p:blipFill>
        <p:spPr>
          <a:xfrm>
            <a:off x="1163401" y="5383321"/>
            <a:ext cx="7126842" cy="591363"/>
          </a:xfrm>
          <a:prstGeom prst="rect">
            <a:avLst/>
          </a:prstGeom>
        </p:spPr>
      </p:pic>
      <p:pic>
        <p:nvPicPr>
          <p:cNvPr id="13" name="Picture 12" descr="An expression for an exponential time trend. The log of y sub t equals alpha sub zero plus alpa sub one plus e sub t. This suggests that the expected change in the log of y sub t is equal to alpha sub one."/>
          <p:cNvPicPr>
            <a:picLocks noChangeAspect="1"/>
          </p:cNvPicPr>
          <p:nvPr/>
        </p:nvPicPr>
        <p:blipFill>
          <a:blip r:embed="rId3"/>
          <a:stretch>
            <a:fillRect/>
          </a:stretch>
        </p:blipFill>
        <p:spPr>
          <a:xfrm>
            <a:off x="1330901" y="4867322"/>
            <a:ext cx="5980694" cy="268247"/>
          </a:xfrm>
          <a:prstGeom prst="rect">
            <a:avLst/>
          </a:prstGeom>
        </p:spPr>
      </p:pic>
      <p:sp>
        <p:nvSpPr>
          <p:cNvPr id="4" name="Content Placeholder 3"/>
          <p:cNvSpPr>
            <a:spLocks noGrp="1"/>
          </p:cNvSpPr>
          <p:nvPr>
            <p:ph sz="half" idx="2"/>
          </p:nvPr>
        </p:nvSpPr>
        <p:spPr>
          <a:xfrm>
            <a:off x="838200" y="4310743"/>
            <a:ext cx="10515600" cy="536841"/>
          </a:xfrm>
        </p:spPr>
        <p:txBody>
          <a:bodyPr/>
          <a:lstStyle/>
          <a:p>
            <a:r>
              <a:rPr lang="de-DE" altLang="en-US" b="1" dirty="0">
                <a:ea typeface="ＭＳ Ｐゴシック" panose="020B0600070205080204" pitchFamily="34" charset="-128"/>
                <a:cs typeface="Lucida Bright" panose="02040602050505020304" pitchFamily="18" charset="0"/>
              </a:rPr>
              <a:t>Modelling an exponential time trend</a:t>
            </a:r>
            <a:endParaRPr lang="en-US" b="1" dirty="0"/>
          </a:p>
        </p:txBody>
      </p:sp>
      <p:pic>
        <p:nvPicPr>
          <p:cNvPr id="12" name="Picture 11" descr="Another interpretation for the linear time trend. The expected value of the dependent variable y sub t is a linear function of time."/>
          <p:cNvPicPr>
            <a:picLocks noChangeAspect="1"/>
          </p:cNvPicPr>
          <p:nvPr/>
        </p:nvPicPr>
        <p:blipFill>
          <a:blip r:embed="rId4"/>
          <a:stretch>
            <a:fillRect/>
          </a:stretch>
        </p:blipFill>
        <p:spPr>
          <a:xfrm>
            <a:off x="1330901" y="3274736"/>
            <a:ext cx="7468247" cy="591363"/>
          </a:xfrm>
          <a:prstGeom prst="rect">
            <a:avLst/>
          </a:prstGeom>
        </p:spPr>
      </p:pic>
      <p:pic>
        <p:nvPicPr>
          <p:cNvPr id="11" name="Picture 10" descr="Abstracting from random deviations, the change in y sub t over the change in t is equal to the constant slope coefficient alpha sub one."/>
          <p:cNvPicPr>
            <a:picLocks noChangeAspect="1"/>
          </p:cNvPicPr>
          <p:nvPr/>
        </p:nvPicPr>
        <p:blipFill>
          <a:blip r:embed="rId5"/>
          <a:stretch>
            <a:fillRect/>
          </a:stretch>
        </p:blipFill>
        <p:spPr>
          <a:xfrm>
            <a:off x="1023130" y="2573701"/>
            <a:ext cx="6663506" cy="591363"/>
          </a:xfrm>
          <a:prstGeom prst="rect">
            <a:avLst/>
          </a:prstGeom>
        </p:spPr>
      </p:pic>
      <p:pic>
        <p:nvPicPr>
          <p:cNvPr id="7" name="Picture 6" descr="An eqaution with a linear time trend. y sub t equals alpha sub zero plus alpha sub one times t plus e sub t. This suggests that the expected change in y sub t equals alpha sub one, a constant."/>
          <p:cNvPicPr>
            <a:picLocks noChangeAspect="1"/>
          </p:cNvPicPr>
          <p:nvPr/>
        </p:nvPicPr>
        <p:blipFill>
          <a:blip r:embed="rId6"/>
          <a:stretch>
            <a:fillRect/>
          </a:stretch>
        </p:blipFill>
        <p:spPr>
          <a:xfrm>
            <a:off x="1330901" y="2076827"/>
            <a:ext cx="6498899" cy="268247"/>
          </a:xfrm>
          <a:prstGeom prst="rect">
            <a:avLst/>
          </a:prstGeom>
        </p:spPr>
      </p:pic>
      <p:sp>
        <p:nvSpPr>
          <p:cNvPr id="3" name="Content Placeholder 2"/>
          <p:cNvSpPr>
            <a:spLocks noGrp="1"/>
          </p:cNvSpPr>
          <p:nvPr>
            <p:ph sz="half" idx="1"/>
          </p:nvPr>
        </p:nvSpPr>
        <p:spPr>
          <a:xfrm>
            <a:off x="838200" y="1456029"/>
            <a:ext cx="10515600" cy="573187"/>
          </a:xfrm>
        </p:spPr>
        <p:txBody>
          <a:bodyPr/>
          <a:lstStyle/>
          <a:p>
            <a:r>
              <a:rPr lang="de-DE" altLang="en-US" b="1" dirty="0">
                <a:ea typeface="ＭＳ Ｐゴシック" panose="020B0600070205080204" pitchFamily="34" charset="-128"/>
                <a:cs typeface="Lucida Bright" panose="02040602050505020304" pitchFamily="18" charset="0"/>
              </a:rPr>
              <a:t>Modelling a linear time trend</a:t>
            </a:r>
            <a:endParaRPr lang="en-US" b="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(20 of 25)</a:t>
            </a:r>
            <a:endParaRPr lang="en-US" dirty="0"/>
          </a:p>
        </p:txBody>
      </p:sp>
    </p:spTree>
    <p:extLst>
      <p:ext uri="{BB962C8B-B14F-4D97-AF65-F5344CB8AC3E}">
        <p14:creationId xmlns:p14="http://schemas.microsoft.com/office/powerpoint/2010/main" val="1329196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22</a:t>
            </a:fld>
            <a:endParaRPr lang="en-US"/>
          </a:p>
        </p:txBody>
      </p:sp>
      <p:pic>
        <p:nvPicPr>
          <p:cNvPr id="6" name="Picture 5" descr="A diagram depicting the evolution of US imports over time. This series does not have a linear trend since there is not a constant increase in the amount of imports each year. Rather, imports appear to be increasing by the same percentage each year, evidence of an exponential trend."/>
          <p:cNvPicPr>
            <a:picLocks noChangeAspect="1"/>
          </p:cNvPicPr>
          <p:nvPr/>
        </p:nvPicPr>
        <p:blipFill>
          <a:blip r:embed="rId2"/>
          <a:stretch>
            <a:fillRect/>
          </a:stretch>
        </p:blipFill>
        <p:spPr>
          <a:xfrm>
            <a:off x="2680570" y="2275588"/>
            <a:ext cx="6300592" cy="3875738"/>
          </a:xfrm>
          <a:prstGeom prst="rect">
            <a:avLst/>
          </a:prstGeom>
        </p:spPr>
      </p:pic>
      <p:sp>
        <p:nvSpPr>
          <p:cNvPr id="2" name="Content Placeholder 1"/>
          <p:cNvSpPr>
            <a:spLocks noGrp="1"/>
          </p:cNvSpPr>
          <p:nvPr>
            <p:ph idx="1"/>
          </p:nvPr>
        </p:nvSpPr>
        <p:spPr>
          <a:xfrm>
            <a:off x="838200" y="1463040"/>
            <a:ext cx="10515600" cy="812547"/>
          </a:xfrm>
        </p:spPr>
        <p:txBody>
          <a:bodyPr/>
          <a:lstStyle/>
          <a:p>
            <a:r>
              <a:rPr lang="de-DE" altLang="en-US" b="1" dirty="0">
                <a:ea typeface="ＭＳ Ｐゴシック" panose="020B0600070205080204" pitchFamily="34" charset="-128"/>
                <a:cs typeface="Lucida Bright" panose="02040602050505020304" pitchFamily="18" charset="0"/>
              </a:rPr>
              <a:t>Example for a time series with an exponential trend</a:t>
            </a:r>
          </a:p>
          <a:p>
            <a:pPr lvl="1"/>
            <a:r>
              <a:rPr lang="de-DE" dirty="0"/>
              <a:t>Abstracting from random deviations, the time series has a constant growth rate</a:t>
            </a:r>
            <a:endParaRPr lang="de-DE" u="sng" dirty="0"/>
          </a:p>
          <a:p>
            <a:pPr lvl="1"/>
            <a:endParaRPr lang="en-US" b="1" dirty="0"/>
          </a:p>
        </p:txBody>
      </p:sp>
      <p:sp>
        <p:nvSpPr>
          <p:cNvPr id="4" name="Title 3"/>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(21 of 25)</a:t>
            </a:r>
            <a:endParaRPr lang="en-US" dirty="0"/>
          </a:p>
        </p:txBody>
      </p:sp>
    </p:spTree>
    <p:extLst>
      <p:ext uri="{BB962C8B-B14F-4D97-AF65-F5344CB8AC3E}">
        <p14:creationId xmlns:p14="http://schemas.microsoft.com/office/powerpoint/2010/main" val="1241163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23</a:t>
            </a:fld>
            <a:endParaRPr lang="en-US"/>
          </a:p>
        </p:txBody>
      </p:sp>
      <p:pic>
        <p:nvPicPr>
          <p:cNvPr id="7" name="Picture 6" descr="An equation in which predicted per capita housing investment (log invpc) equals minus .550 (standard error of .043) plus 1.241 (standard error of .382) times log housing price (log price). There are 42 observations, the R squared is .208, and the adjusted R squared is .189. It appers that housing investment and housing prices are positively related."/>
          <p:cNvPicPr>
            <a:picLocks noChangeAspect="1"/>
          </p:cNvPicPr>
          <p:nvPr/>
        </p:nvPicPr>
        <p:blipFill>
          <a:blip r:embed="rId2"/>
          <a:stretch>
            <a:fillRect/>
          </a:stretch>
        </p:blipFill>
        <p:spPr>
          <a:xfrm>
            <a:off x="2032836" y="3826064"/>
            <a:ext cx="8126327" cy="2066928"/>
          </a:xfrm>
          <a:prstGeom prst="rect">
            <a:avLst/>
          </a:prstGeom>
        </p:spPr>
      </p:pic>
      <p:sp>
        <p:nvSpPr>
          <p:cNvPr id="4" name="Content Placeholder 3"/>
          <p:cNvSpPr>
            <a:spLocks noGrp="1"/>
          </p:cNvSpPr>
          <p:nvPr>
            <p:ph sz="half" idx="2"/>
          </p:nvPr>
        </p:nvSpPr>
        <p:spPr>
          <a:xfrm>
            <a:off x="838200" y="3314275"/>
            <a:ext cx="10515600" cy="511789"/>
          </a:xfrm>
        </p:spPr>
        <p:txBody>
          <a:bodyPr/>
          <a:lstStyle/>
          <a:p>
            <a:r>
              <a:rPr lang="de-DE" altLang="en-US" dirty="0">
                <a:ea typeface="ＭＳ Ｐゴシック" panose="020B0600070205080204" pitchFamily="34" charset="-128"/>
                <a:cs typeface="Lucida Bright" panose="02040602050505020304" pitchFamily="18" charset="0"/>
              </a:rPr>
              <a:t>Example: Housing investment and prices</a:t>
            </a:r>
            <a:endParaRPr lang="en-US" dirty="0"/>
          </a:p>
        </p:txBody>
      </p:sp>
      <p:sp>
        <p:nvSpPr>
          <p:cNvPr id="3" name="Content Placeholder 2"/>
          <p:cNvSpPr>
            <a:spLocks noGrp="1"/>
          </p:cNvSpPr>
          <p:nvPr>
            <p:ph sz="half" idx="1"/>
          </p:nvPr>
        </p:nvSpPr>
        <p:spPr>
          <a:xfrm>
            <a:off x="838200" y="1456029"/>
            <a:ext cx="10515600" cy="1525166"/>
          </a:xfrm>
        </p:spPr>
        <p:txBody>
          <a:bodyPr/>
          <a:lstStyle/>
          <a:p>
            <a:r>
              <a:rPr lang="de-DE" altLang="en-US" b="1" dirty="0">
                <a:ea typeface="ＭＳ Ｐゴシック" panose="020B0600070205080204" pitchFamily="34" charset="-128"/>
                <a:cs typeface="Lucida Bright" panose="02040602050505020304" pitchFamily="18" charset="0"/>
              </a:rPr>
              <a:t>Using trending variables in regression analysis</a:t>
            </a:r>
          </a:p>
          <a:p>
            <a:pPr lvl="1"/>
            <a:r>
              <a:rPr lang="de-DE" altLang="en-US" dirty="0">
                <a:ea typeface="Arial" panose="020B0604020202020204" pitchFamily="34" charset="0"/>
                <a:cs typeface="Lucida Bright" panose="02040602050505020304" pitchFamily="18" charset="0"/>
              </a:rPr>
              <a:t>If trending variables are regressed on each other, a spurious relationship may arise if the variables are driven by a common trend.</a:t>
            </a:r>
          </a:p>
          <a:p>
            <a:pPr lvl="1"/>
            <a:r>
              <a:rPr lang="de-DE" altLang="en-US" dirty="0">
                <a:ea typeface="Arial" panose="020B0604020202020204" pitchFamily="34" charset="0"/>
                <a:cs typeface="Lucida Bright" panose="02040602050505020304" pitchFamily="18" charset="0"/>
              </a:rPr>
              <a:t>In this case, it is important to include a trend in the regression.</a:t>
            </a:r>
            <a:endParaRPr lang="en-US"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(22 of 25)</a:t>
            </a:r>
            <a:endParaRPr lang="en-US" dirty="0"/>
          </a:p>
        </p:txBody>
      </p:sp>
    </p:spTree>
    <p:extLst>
      <p:ext uri="{BB962C8B-B14F-4D97-AF65-F5344CB8AC3E}">
        <p14:creationId xmlns:p14="http://schemas.microsoft.com/office/powerpoint/2010/main" val="54651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24</a:t>
            </a:fld>
            <a:endParaRPr lang="en-US"/>
          </a:p>
        </p:txBody>
      </p:sp>
      <p:sp>
        <p:nvSpPr>
          <p:cNvPr id="4" name="Content Placeholder 3"/>
          <p:cNvSpPr>
            <a:spLocks noGrp="1"/>
          </p:cNvSpPr>
          <p:nvPr>
            <p:ph sz="half" idx="2"/>
          </p:nvPr>
        </p:nvSpPr>
        <p:spPr>
          <a:xfrm>
            <a:off x="838200" y="4078361"/>
            <a:ext cx="10515600" cy="1871500"/>
          </a:xfrm>
        </p:spPr>
        <p:txBody>
          <a:bodyPr/>
          <a:lstStyle/>
          <a:p>
            <a:r>
              <a:rPr lang="de-DE" altLang="en-US" dirty="0">
                <a:ea typeface="ＭＳ Ｐゴシック" panose="020B0600070205080204" pitchFamily="34" charset="-128"/>
                <a:cs typeface="Lucida Bright" panose="02040602050505020304" pitchFamily="18" charset="0"/>
              </a:rPr>
              <a:t>When should a trend be included?</a:t>
            </a:r>
          </a:p>
          <a:p>
            <a:pPr lvl="1"/>
            <a:r>
              <a:rPr lang="de-DE" altLang="en-US" dirty="0">
                <a:ea typeface="Arial" panose="020B0604020202020204" pitchFamily="34" charset="0"/>
                <a:cs typeface="Lucida Bright" panose="02040602050505020304" pitchFamily="18" charset="0"/>
              </a:rPr>
              <a:t>If the dependent variable displays an obvious trending behaviour</a:t>
            </a:r>
          </a:p>
          <a:p>
            <a:pPr lvl="1"/>
            <a:r>
              <a:rPr lang="de-DE" altLang="en-US" dirty="0">
                <a:ea typeface="Arial" panose="020B0604020202020204" pitchFamily="34" charset="0"/>
                <a:cs typeface="Lucida Bright" panose="02040602050505020304" pitchFamily="18" charset="0"/>
              </a:rPr>
              <a:t>If both the dependent and some independent variables have trends</a:t>
            </a:r>
          </a:p>
          <a:p>
            <a:pPr lvl="1"/>
            <a:r>
              <a:rPr lang="de-DE" altLang="en-US" dirty="0">
                <a:ea typeface="Arial" panose="020B0604020202020204" pitchFamily="34" charset="0"/>
                <a:cs typeface="Lucida Bright" panose="02040602050505020304" pitchFamily="18" charset="0"/>
              </a:rPr>
              <a:t>If only some of the independent variables have trends; their effect on the dependent variable may only be visible after a trend has been substracted</a:t>
            </a:r>
            <a:endParaRPr lang="en-US" dirty="0"/>
          </a:p>
        </p:txBody>
      </p:sp>
      <p:pic>
        <p:nvPicPr>
          <p:cNvPr id="5" name="Picture 4" descr="An equation in which predicted per capita housing investment (log invpc) equals minus .913 (standard error of 1.36) minus .381 (standard error of .679) times log housing price (log price) plus .0098 (standard error of .0035) times a time variable t. There are 42 observations, the R squared is .341, and the adjusted R squared is .307. Inclusion of the time trend got rid of the significant relationship between housing price and investment."/>
          <p:cNvPicPr>
            <a:picLocks noChangeAspect="1"/>
          </p:cNvPicPr>
          <p:nvPr/>
        </p:nvPicPr>
        <p:blipFill>
          <a:blip r:embed="rId2"/>
          <a:stretch>
            <a:fillRect/>
          </a:stretch>
        </p:blipFill>
        <p:spPr>
          <a:xfrm>
            <a:off x="1561644" y="1951665"/>
            <a:ext cx="8206649" cy="1891678"/>
          </a:xfrm>
          <a:prstGeom prst="rect">
            <a:avLst/>
          </a:prstGeom>
        </p:spPr>
      </p:pic>
      <p:sp>
        <p:nvSpPr>
          <p:cNvPr id="3" name="Content Placeholder 2"/>
          <p:cNvSpPr>
            <a:spLocks noGrp="1"/>
          </p:cNvSpPr>
          <p:nvPr>
            <p:ph sz="half" idx="1"/>
          </p:nvPr>
        </p:nvSpPr>
        <p:spPr>
          <a:xfrm>
            <a:off x="838200" y="1456029"/>
            <a:ext cx="10515600" cy="573187"/>
          </a:xfrm>
        </p:spPr>
        <p:txBody>
          <a:bodyPr/>
          <a:lstStyle/>
          <a:p>
            <a:r>
              <a:rPr lang="de-DE" altLang="en-US" b="1" dirty="0">
                <a:ea typeface="ＭＳ Ｐゴシック" panose="020B0600070205080204" pitchFamily="34" charset="-128"/>
                <a:cs typeface="Lucida Bright" panose="02040602050505020304" pitchFamily="18" charset="0"/>
              </a:rPr>
              <a:t>Example: Housing investment and prices (cont.)</a:t>
            </a:r>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(23 of 25)</a:t>
            </a:r>
            <a:endParaRPr lang="en-US" dirty="0"/>
          </a:p>
        </p:txBody>
      </p:sp>
    </p:spTree>
    <p:extLst>
      <p:ext uri="{BB962C8B-B14F-4D97-AF65-F5344CB8AC3E}">
        <p14:creationId xmlns:p14="http://schemas.microsoft.com/office/powerpoint/2010/main" val="506954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25</a:t>
            </a:fld>
            <a:endParaRPr lang="en-US"/>
          </a:p>
        </p:txBody>
      </p:sp>
      <p:sp>
        <p:nvSpPr>
          <p:cNvPr id="2" name="Content Placeholder 1"/>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A detrending interpretation of regressions with a time trend</a:t>
            </a:r>
          </a:p>
          <a:p>
            <a:pPr lvl="1"/>
            <a:r>
              <a:rPr lang="de-DE" altLang="en-US" dirty="0">
                <a:ea typeface="Arial" panose="020B0604020202020204" pitchFamily="34" charset="0"/>
                <a:cs typeface="Lucida Bright" panose="02040602050505020304" pitchFamily="18" charset="0"/>
              </a:rPr>
              <a:t>It turns out that the OLS coefficients in a regression including a trend are the same as the coefficients in a regression without a trend but where all the variables have been detrended before the regression.</a:t>
            </a:r>
          </a:p>
          <a:p>
            <a:pPr lvl="1"/>
            <a:r>
              <a:rPr lang="de-DE" altLang="en-US" dirty="0">
                <a:ea typeface="Arial" panose="020B0604020202020204" pitchFamily="34" charset="0"/>
                <a:cs typeface="Lucida Bright" panose="02040602050505020304" pitchFamily="18" charset="0"/>
              </a:rPr>
              <a:t>This follows from the general interpretation of multiple regressions.</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Computing R-squared when the dependent variable is trending</a:t>
            </a:r>
          </a:p>
          <a:p>
            <a:pPr lvl="1"/>
            <a:r>
              <a:rPr lang="de-DE" altLang="en-US" dirty="0">
                <a:ea typeface="Arial" panose="020B0604020202020204" pitchFamily="34" charset="0"/>
                <a:cs typeface="Lucida Bright" panose="02040602050505020304" pitchFamily="18" charset="0"/>
              </a:rPr>
              <a:t>Due to the trend, the variance of the dependent variable will be overstated.</a:t>
            </a:r>
          </a:p>
          <a:p>
            <a:pPr lvl="1"/>
            <a:r>
              <a:rPr lang="de-DE" altLang="en-US" dirty="0">
                <a:ea typeface="Arial" panose="020B0604020202020204" pitchFamily="34" charset="0"/>
                <a:cs typeface="Lucida Bright" panose="02040602050505020304" pitchFamily="18" charset="0"/>
              </a:rPr>
              <a:t>It is better to first detrend the dependent variable and then run the regression on all the independent variables (plus a trend if they are trending as well).</a:t>
            </a:r>
          </a:p>
          <a:p>
            <a:pPr lvl="1"/>
            <a:r>
              <a:rPr lang="de-DE" altLang="en-US" dirty="0">
                <a:ea typeface="Arial" panose="020B0604020202020204" pitchFamily="34" charset="0"/>
                <a:cs typeface="Lucida Bright" panose="02040602050505020304" pitchFamily="18" charset="0"/>
              </a:rPr>
              <a:t>The R-squared of this regression is a more adequate measure of fit.</a:t>
            </a:r>
          </a:p>
          <a:p>
            <a:endParaRPr lang="en-US" dirty="0"/>
          </a:p>
        </p:txBody>
      </p:sp>
      <p:sp>
        <p:nvSpPr>
          <p:cNvPr id="4" name="Title 3"/>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(24 of 25)</a:t>
            </a:r>
            <a:endParaRPr lang="en-US" dirty="0"/>
          </a:p>
        </p:txBody>
      </p:sp>
    </p:spTree>
    <p:extLst>
      <p:ext uri="{BB962C8B-B14F-4D97-AF65-F5344CB8AC3E}">
        <p14:creationId xmlns:p14="http://schemas.microsoft.com/office/powerpoint/2010/main" val="2679189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26</a:t>
            </a:fld>
            <a:endParaRPr lang="en-US"/>
          </a:p>
        </p:txBody>
      </p:sp>
      <p:sp>
        <p:nvSpPr>
          <p:cNvPr id="4" name="Content Placeholder 3"/>
          <p:cNvSpPr>
            <a:spLocks noGrp="1"/>
          </p:cNvSpPr>
          <p:nvPr>
            <p:ph sz="half" idx="2"/>
          </p:nvPr>
        </p:nvSpPr>
        <p:spPr>
          <a:xfrm>
            <a:off x="838200" y="4310743"/>
            <a:ext cx="10515600" cy="1827010"/>
          </a:xfrm>
        </p:spPr>
        <p:txBody>
          <a:bodyPr/>
          <a:lstStyle/>
          <a:p>
            <a:pPr>
              <a:defRPr/>
            </a:pPr>
            <a:r>
              <a:rPr lang="de-DE" altLang="en-US" dirty="0">
                <a:ea typeface="ＭＳ Ｐゴシック" panose="020B0600070205080204" pitchFamily="34" charset="-128"/>
                <a:cs typeface="Lucida Bright" panose="02040602050505020304" pitchFamily="18" charset="0"/>
              </a:rPr>
              <a:t>Similar remarks apply as in the case of deterministic time trends</a:t>
            </a:r>
          </a:p>
          <a:p>
            <a:pPr lvl="1">
              <a:defRPr/>
            </a:pPr>
            <a:r>
              <a:rPr lang="de-DE" altLang="en-US" dirty="0">
                <a:ea typeface="Arial" panose="020B0604020202020204" pitchFamily="34" charset="0"/>
                <a:cs typeface="Lucida Bright" panose="02040602050505020304" pitchFamily="18" charset="0"/>
              </a:rPr>
              <a:t>The regression coefficients on the explanatory variables can be seen as the result of first deseasonalizing the dep. and the explanatory variables.</a:t>
            </a:r>
          </a:p>
          <a:p>
            <a:pPr lvl="1">
              <a:defRPr/>
            </a:pPr>
            <a:r>
              <a:rPr lang="de-DE" altLang="en-US" dirty="0">
                <a:ea typeface="Arial" panose="020B0604020202020204" pitchFamily="34" charset="0"/>
                <a:cs typeface="Lucida Bright" panose="02040602050505020304" pitchFamily="18" charset="0"/>
              </a:rPr>
              <a:t>An R-squared that is based on first deseasonalizing the dependent variable may better reflect the explanatory power of the </a:t>
            </a:r>
            <a:r>
              <a:rPr lang="de-DE" altLang="en-US">
                <a:ea typeface="Arial" panose="020B0604020202020204" pitchFamily="34" charset="0"/>
                <a:cs typeface="Lucida Bright" panose="02040602050505020304" pitchFamily="18" charset="0"/>
              </a:rPr>
              <a:t>explanatory variables.</a:t>
            </a:r>
            <a:endParaRPr lang="de-DE" altLang="en-US" dirty="0">
              <a:ea typeface="Arial" panose="020B0604020202020204" pitchFamily="34" charset="0"/>
              <a:cs typeface="Lucida Bright" panose="02040602050505020304" pitchFamily="18" charset="0"/>
            </a:endParaRPr>
          </a:p>
        </p:txBody>
      </p:sp>
      <p:pic>
        <p:nvPicPr>
          <p:cNvPr id="5" name="Picture 4" descr="An equation in which y sub t equals beta sub zero plus delta sub one times feb sub t plus delta sub two times mar sub t through delta sub eleven times dec sub t plus beta sub one times x sub t one through beta sub k times x sub k t plus u sub t. There are eleven monthly dummy variables equal to 1 if the observation occurs during their indicated month and zero otherwise. January is the control group."/>
          <p:cNvPicPr>
            <a:picLocks noChangeAspect="1"/>
          </p:cNvPicPr>
          <p:nvPr/>
        </p:nvPicPr>
        <p:blipFill>
          <a:blip r:embed="rId2"/>
          <a:stretch>
            <a:fillRect/>
          </a:stretch>
        </p:blipFill>
        <p:spPr>
          <a:xfrm>
            <a:off x="1953511" y="2719717"/>
            <a:ext cx="7834039" cy="1280271"/>
          </a:xfrm>
          <a:prstGeom prst="rect">
            <a:avLst/>
          </a:prstGeom>
        </p:spPr>
      </p:pic>
      <p:sp>
        <p:nvSpPr>
          <p:cNvPr id="3" name="Content Placeholder 2"/>
          <p:cNvSpPr>
            <a:spLocks noGrp="1"/>
          </p:cNvSpPr>
          <p:nvPr>
            <p:ph sz="half" idx="1"/>
          </p:nvPr>
        </p:nvSpPr>
        <p:spPr>
          <a:xfrm>
            <a:off x="838200" y="1456029"/>
            <a:ext cx="10515600" cy="848760"/>
          </a:xfrm>
        </p:spPr>
        <p:txBody>
          <a:bodyPr/>
          <a:lstStyle/>
          <a:p>
            <a:pPr>
              <a:defRPr/>
            </a:pPr>
            <a:r>
              <a:rPr lang="de-DE" altLang="en-US" b="1" dirty="0">
                <a:ea typeface="ＭＳ Ｐゴシック" panose="020B0600070205080204" pitchFamily="34" charset="-128"/>
                <a:cs typeface="Lucida Bright" panose="02040602050505020304" pitchFamily="18" charset="0"/>
              </a:rPr>
              <a:t>Modelling seasonality in time series</a:t>
            </a:r>
          </a:p>
          <a:p>
            <a:pPr>
              <a:defRPr/>
            </a:pPr>
            <a:r>
              <a:rPr lang="de-DE" altLang="en-US" dirty="0">
                <a:ea typeface="ＭＳ Ｐゴシック" panose="020B0600070205080204" pitchFamily="34" charset="-128"/>
                <a:cs typeface="Lucida Bright" panose="02040602050505020304" pitchFamily="18" charset="0"/>
              </a:rPr>
              <a:t>A simple method is to include a set of seasonal dummies:</a:t>
            </a:r>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(25 of 25)</a:t>
            </a:r>
            <a:endParaRPr lang="en-US" dirty="0"/>
          </a:p>
        </p:txBody>
      </p:sp>
    </p:spTree>
    <p:extLst>
      <p:ext uri="{BB962C8B-B14F-4D97-AF65-F5344CB8AC3E}">
        <p14:creationId xmlns:p14="http://schemas.microsoft.com/office/powerpoint/2010/main" val="381681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3</a:t>
            </a:fld>
            <a:endParaRPr lang="en-US"/>
          </a:p>
        </p:txBody>
      </p:sp>
      <p:sp>
        <p:nvSpPr>
          <p:cNvPr id="5" name="Content Placeholder 4"/>
          <p:cNvSpPr>
            <a:spLocks noGrp="1"/>
          </p:cNvSpPr>
          <p:nvPr>
            <p:ph sz="quarter" idx="13"/>
          </p:nvPr>
        </p:nvSpPr>
        <p:spPr>
          <a:xfrm>
            <a:off x="6160602" y="2078569"/>
            <a:ext cx="5350817" cy="3962978"/>
          </a:xfrm>
        </p:spPr>
        <p:txBody>
          <a:bodyPr/>
          <a:lstStyle/>
          <a:p>
            <a:r>
              <a:rPr lang="de-DE" dirty="0"/>
              <a:t>Here, there are only two time series. There may be many more variables whose paths over time are observed simultaneously.</a:t>
            </a:r>
          </a:p>
          <a:p>
            <a:endParaRPr lang="de-DE" dirty="0"/>
          </a:p>
          <a:p>
            <a:r>
              <a:rPr lang="de-DE" dirty="0"/>
              <a:t>Time series analysis focuses on modeling the dependency of a variable on its own past, and  on the present and past values of other variables.</a:t>
            </a: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405814843"/>
              </p:ext>
            </p:extLst>
          </p:nvPr>
        </p:nvGraphicFramePr>
        <p:xfrm>
          <a:off x="685800" y="2078569"/>
          <a:ext cx="4546599" cy="3683404"/>
        </p:xfrm>
        <a:graphic>
          <a:graphicData uri="http://schemas.openxmlformats.org/drawingml/2006/table">
            <a:tbl>
              <a:tblPr firstRow="1" bandRow="1">
                <a:tableStyleId>{5940675A-B579-460E-94D1-54222C63F5DA}</a:tableStyleId>
              </a:tblPr>
              <a:tblGrid>
                <a:gridCol w="1515533">
                  <a:extLst>
                    <a:ext uri="{9D8B030D-6E8A-4147-A177-3AD203B41FA5}">
                      <a16:colId xmlns:a16="http://schemas.microsoft.com/office/drawing/2014/main" val="4241394832"/>
                    </a:ext>
                  </a:extLst>
                </a:gridCol>
                <a:gridCol w="1515533">
                  <a:extLst>
                    <a:ext uri="{9D8B030D-6E8A-4147-A177-3AD203B41FA5}">
                      <a16:colId xmlns:a16="http://schemas.microsoft.com/office/drawing/2014/main" val="2169527018"/>
                    </a:ext>
                  </a:extLst>
                </a:gridCol>
                <a:gridCol w="1515533">
                  <a:extLst>
                    <a:ext uri="{9D8B030D-6E8A-4147-A177-3AD203B41FA5}">
                      <a16:colId xmlns:a16="http://schemas.microsoft.com/office/drawing/2014/main" val="1794283814"/>
                    </a:ext>
                  </a:extLst>
                </a:gridCol>
              </a:tblGrid>
              <a:tr h="137526">
                <a:tc>
                  <a:txBody>
                    <a:bodyPr/>
                    <a:lstStyle/>
                    <a:p>
                      <a:pPr algn="ctr"/>
                      <a:r>
                        <a:rPr lang="en-US" sz="1400" dirty="0"/>
                        <a:t>Year</a:t>
                      </a:r>
                    </a:p>
                  </a:txBody>
                  <a:tcPr/>
                </a:tc>
                <a:tc>
                  <a:txBody>
                    <a:bodyPr/>
                    <a:lstStyle/>
                    <a:p>
                      <a:pPr algn="ctr"/>
                      <a:r>
                        <a:rPr lang="en-US" sz="1400" dirty="0"/>
                        <a:t>Inflation</a:t>
                      </a:r>
                    </a:p>
                  </a:txBody>
                  <a:tcPr/>
                </a:tc>
                <a:tc>
                  <a:txBody>
                    <a:bodyPr/>
                    <a:lstStyle/>
                    <a:p>
                      <a:pPr algn="ctr"/>
                      <a:r>
                        <a:rPr lang="en-US" sz="1400" dirty="0"/>
                        <a:t>Unemployment</a:t>
                      </a:r>
                    </a:p>
                  </a:txBody>
                  <a:tcPr/>
                </a:tc>
                <a:extLst>
                  <a:ext uri="{0D108BD9-81ED-4DB2-BD59-A6C34878D82A}">
                    <a16:rowId xmlns:a16="http://schemas.microsoft.com/office/drawing/2014/main" val="3250652012"/>
                  </a:ext>
                </a:extLst>
              </a:tr>
              <a:tr h="139436">
                <a:tc>
                  <a:txBody>
                    <a:bodyPr/>
                    <a:lstStyle/>
                    <a:p>
                      <a:pPr algn="ctr"/>
                      <a:r>
                        <a:rPr lang="en-US" sz="1400" dirty="0"/>
                        <a:t>1948</a:t>
                      </a:r>
                    </a:p>
                  </a:txBody>
                  <a:tcPr/>
                </a:tc>
                <a:tc>
                  <a:txBody>
                    <a:bodyPr/>
                    <a:lstStyle/>
                    <a:p>
                      <a:pPr algn="ctr"/>
                      <a:r>
                        <a:rPr lang="en-US" sz="1400" dirty="0"/>
                        <a:t>8.1</a:t>
                      </a:r>
                    </a:p>
                  </a:txBody>
                  <a:tcPr/>
                </a:tc>
                <a:tc>
                  <a:txBody>
                    <a:bodyPr/>
                    <a:lstStyle/>
                    <a:p>
                      <a:pPr algn="ctr"/>
                      <a:r>
                        <a:rPr lang="en-US" sz="1400" dirty="0"/>
                        <a:t>3.8</a:t>
                      </a:r>
                    </a:p>
                  </a:txBody>
                  <a:tcPr/>
                </a:tc>
                <a:extLst>
                  <a:ext uri="{0D108BD9-81ED-4DB2-BD59-A6C34878D82A}">
                    <a16:rowId xmlns:a16="http://schemas.microsoft.com/office/drawing/2014/main" val="2346836552"/>
                  </a:ext>
                </a:extLst>
              </a:tr>
              <a:tr h="139436">
                <a:tc>
                  <a:txBody>
                    <a:bodyPr/>
                    <a:lstStyle/>
                    <a:p>
                      <a:pPr algn="ctr"/>
                      <a:r>
                        <a:rPr lang="en-US" sz="1400" dirty="0"/>
                        <a:t>1949</a:t>
                      </a:r>
                    </a:p>
                  </a:txBody>
                  <a:tcPr/>
                </a:tc>
                <a:tc>
                  <a:txBody>
                    <a:bodyPr/>
                    <a:lstStyle/>
                    <a:p>
                      <a:pPr algn="ctr"/>
                      <a:r>
                        <a:rPr lang="en-US" sz="1400" dirty="0"/>
                        <a:t>-1.2</a:t>
                      </a:r>
                    </a:p>
                  </a:txBody>
                  <a:tcPr/>
                </a:tc>
                <a:tc>
                  <a:txBody>
                    <a:bodyPr/>
                    <a:lstStyle/>
                    <a:p>
                      <a:pPr algn="ctr"/>
                      <a:r>
                        <a:rPr lang="en-US" sz="1400" dirty="0"/>
                        <a:t>5.9</a:t>
                      </a:r>
                    </a:p>
                  </a:txBody>
                  <a:tcPr/>
                </a:tc>
                <a:extLst>
                  <a:ext uri="{0D108BD9-81ED-4DB2-BD59-A6C34878D82A}">
                    <a16:rowId xmlns:a16="http://schemas.microsoft.com/office/drawing/2014/main" val="2965334474"/>
                  </a:ext>
                </a:extLst>
              </a:tr>
              <a:tr h="139436">
                <a:tc>
                  <a:txBody>
                    <a:bodyPr/>
                    <a:lstStyle/>
                    <a:p>
                      <a:pPr algn="ctr"/>
                      <a:r>
                        <a:rPr lang="en-US" sz="1400" dirty="0"/>
                        <a:t>1950</a:t>
                      </a:r>
                    </a:p>
                  </a:txBody>
                  <a:tcPr/>
                </a:tc>
                <a:tc>
                  <a:txBody>
                    <a:bodyPr/>
                    <a:lstStyle/>
                    <a:p>
                      <a:pPr algn="ctr"/>
                      <a:r>
                        <a:rPr lang="en-US" sz="1400" dirty="0"/>
                        <a:t>1.3</a:t>
                      </a:r>
                    </a:p>
                  </a:txBody>
                  <a:tcPr/>
                </a:tc>
                <a:tc>
                  <a:txBody>
                    <a:bodyPr/>
                    <a:lstStyle/>
                    <a:p>
                      <a:pPr algn="ctr"/>
                      <a:r>
                        <a:rPr lang="en-US" sz="1400" dirty="0"/>
                        <a:t>5.3</a:t>
                      </a:r>
                    </a:p>
                  </a:txBody>
                  <a:tcPr/>
                </a:tc>
                <a:extLst>
                  <a:ext uri="{0D108BD9-81ED-4DB2-BD59-A6C34878D82A}">
                    <a16:rowId xmlns:a16="http://schemas.microsoft.com/office/drawing/2014/main" val="733238843"/>
                  </a:ext>
                </a:extLst>
              </a:tr>
              <a:tr h="139436">
                <a:tc>
                  <a:txBody>
                    <a:bodyPr/>
                    <a:lstStyle/>
                    <a:p>
                      <a:pPr algn="ctr"/>
                      <a:r>
                        <a:rPr lang="en-US" sz="1400" dirty="0"/>
                        <a:t>1951</a:t>
                      </a:r>
                    </a:p>
                  </a:txBody>
                  <a:tcPr/>
                </a:tc>
                <a:tc>
                  <a:txBody>
                    <a:bodyPr/>
                    <a:lstStyle/>
                    <a:p>
                      <a:pPr algn="ctr"/>
                      <a:r>
                        <a:rPr lang="en-US" sz="1400" dirty="0"/>
                        <a:t>7.9</a:t>
                      </a:r>
                    </a:p>
                  </a:txBody>
                  <a:tcPr/>
                </a:tc>
                <a:tc>
                  <a:txBody>
                    <a:bodyPr/>
                    <a:lstStyle/>
                    <a:p>
                      <a:pPr algn="ctr"/>
                      <a:r>
                        <a:rPr lang="en-US" sz="1400" dirty="0"/>
                        <a:t>3.3</a:t>
                      </a:r>
                    </a:p>
                  </a:txBody>
                  <a:tcPr/>
                </a:tc>
                <a:extLst>
                  <a:ext uri="{0D108BD9-81ED-4DB2-BD59-A6C34878D82A}">
                    <a16:rowId xmlns:a16="http://schemas.microsoft.com/office/drawing/2014/main" val="577618294"/>
                  </a:ext>
                </a:extLst>
              </a:tr>
              <a:tr h="330604">
                <a:tc>
                  <a:txBody>
                    <a:bodyPr/>
                    <a:lstStyle/>
                    <a:p>
                      <a:pPr algn="ctr"/>
                      <a:r>
                        <a:rPr lang="en-US" sz="1400" dirty="0"/>
                        <a:t>…</a:t>
                      </a:r>
                    </a:p>
                  </a:txBody>
                  <a:tcPr vert="vert" anchor="ctr"/>
                </a:tc>
                <a:tc>
                  <a:txBody>
                    <a:bodyPr/>
                    <a:lstStyle/>
                    <a:p>
                      <a:pPr algn="ctr"/>
                      <a:r>
                        <a:rPr lang="en-US" sz="1400" dirty="0"/>
                        <a:t>…</a:t>
                      </a:r>
                    </a:p>
                  </a:txBody>
                  <a:tcPr vert="vert" anchor="ctr"/>
                </a:tc>
                <a:tc>
                  <a:txBody>
                    <a:bodyPr/>
                    <a:lstStyle/>
                    <a:p>
                      <a:pPr algn="ctr"/>
                      <a:r>
                        <a:rPr lang="en-US" sz="1400" dirty="0"/>
                        <a:t>…</a:t>
                      </a:r>
                    </a:p>
                  </a:txBody>
                  <a:tcPr vert="vert" anchor="ctr"/>
                </a:tc>
                <a:extLst>
                  <a:ext uri="{0D108BD9-81ED-4DB2-BD59-A6C34878D82A}">
                    <a16:rowId xmlns:a16="http://schemas.microsoft.com/office/drawing/2014/main" val="206464625"/>
                  </a:ext>
                </a:extLst>
              </a:tr>
              <a:tr h="139436">
                <a:tc>
                  <a:txBody>
                    <a:bodyPr/>
                    <a:lstStyle/>
                    <a:p>
                      <a:pPr algn="ctr"/>
                      <a:r>
                        <a:rPr lang="en-US" sz="1400" dirty="0"/>
                        <a:t>1998</a:t>
                      </a:r>
                    </a:p>
                  </a:txBody>
                  <a:tcPr/>
                </a:tc>
                <a:tc>
                  <a:txBody>
                    <a:bodyPr/>
                    <a:lstStyle/>
                    <a:p>
                      <a:pPr algn="ctr"/>
                      <a:r>
                        <a:rPr lang="en-US" sz="1400" dirty="0"/>
                        <a:t>1.6</a:t>
                      </a:r>
                    </a:p>
                  </a:txBody>
                  <a:tcPr/>
                </a:tc>
                <a:tc>
                  <a:txBody>
                    <a:bodyPr/>
                    <a:lstStyle/>
                    <a:p>
                      <a:pPr algn="ctr"/>
                      <a:r>
                        <a:rPr lang="en-US" sz="1400" dirty="0"/>
                        <a:t>4.5</a:t>
                      </a:r>
                    </a:p>
                  </a:txBody>
                  <a:tcPr/>
                </a:tc>
                <a:extLst>
                  <a:ext uri="{0D108BD9-81ED-4DB2-BD59-A6C34878D82A}">
                    <a16:rowId xmlns:a16="http://schemas.microsoft.com/office/drawing/2014/main" val="1849171532"/>
                  </a:ext>
                </a:extLst>
              </a:tr>
              <a:tr h="139436">
                <a:tc>
                  <a:txBody>
                    <a:bodyPr/>
                    <a:lstStyle/>
                    <a:p>
                      <a:pPr algn="ctr"/>
                      <a:r>
                        <a:rPr lang="en-US" sz="1400" dirty="0"/>
                        <a:t>1999</a:t>
                      </a:r>
                    </a:p>
                  </a:txBody>
                  <a:tcPr/>
                </a:tc>
                <a:tc>
                  <a:txBody>
                    <a:bodyPr/>
                    <a:lstStyle/>
                    <a:p>
                      <a:pPr algn="ctr"/>
                      <a:r>
                        <a:rPr lang="en-US" sz="1400" dirty="0"/>
                        <a:t>2.2</a:t>
                      </a:r>
                    </a:p>
                  </a:txBody>
                  <a:tcPr/>
                </a:tc>
                <a:tc>
                  <a:txBody>
                    <a:bodyPr/>
                    <a:lstStyle/>
                    <a:p>
                      <a:pPr algn="ctr"/>
                      <a:r>
                        <a:rPr lang="en-US" sz="1400" dirty="0"/>
                        <a:t>4.2</a:t>
                      </a:r>
                    </a:p>
                  </a:txBody>
                  <a:tcPr/>
                </a:tc>
                <a:extLst>
                  <a:ext uri="{0D108BD9-81ED-4DB2-BD59-A6C34878D82A}">
                    <a16:rowId xmlns:a16="http://schemas.microsoft.com/office/drawing/2014/main" val="2978051651"/>
                  </a:ext>
                </a:extLst>
              </a:tr>
              <a:tr h="139436">
                <a:tc>
                  <a:txBody>
                    <a:bodyPr/>
                    <a:lstStyle/>
                    <a:p>
                      <a:pPr algn="ctr"/>
                      <a:r>
                        <a:rPr lang="en-US" sz="1400" dirty="0"/>
                        <a:t>2000</a:t>
                      </a:r>
                    </a:p>
                  </a:txBody>
                  <a:tcPr/>
                </a:tc>
                <a:tc>
                  <a:txBody>
                    <a:bodyPr/>
                    <a:lstStyle/>
                    <a:p>
                      <a:pPr algn="ctr"/>
                      <a:r>
                        <a:rPr lang="en-US" sz="1400" dirty="0"/>
                        <a:t>3.4</a:t>
                      </a:r>
                    </a:p>
                  </a:txBody>
                  <a:tcPr/>
                </a:tc>
                <a:tc>
                  <a:txBody>
                    <a:bodyPr/>
                    <a:lstStyle/>
                    <a:p>
                      <a:pPr algn="ctr"/>
                      <a:r>
                        <a:rPr lang="en-US" sz="1400" dirty="0"/>
                        <a:t>4.0</a:t>
                      </a:r>
                    </a:p>
                  </a:txBody>
                  <a:tcPr/>
                </a:tc>
                <a:extLst>
                  <a:ext uri="{0D108BD9-81ED-4DB2-BD59-A6C34878D82A}">
                    <a16:rowId xmlns:a16="http://schemas.microsoft.com/office/drawing/2014/main" val="1230848217"/>
                  </a:ext>
                </a:extLst>
              </a:tr>
              <a:tr h="139436">
                <a:tc>
                  <a:txBody>
                    <a:bodyPr/>
                    <a:lstStyle/>
                    <a:p>
                      <a:pPr algn="ctr"/>
                      <a:r>
                        <a:rPr lang="en-US" sz="1400" dirty="0"/>
                        <a:t>2001</a:t>
                      </a:r>
                    </a:p>
                  </a:txBody>
                  <a:tcPr/>
                </a:tc>
                <a:tc>
                  <a:txBody>
                    <a:bodyPr/>
                    <a:lstStyle/>
                    <a:p>
                      <a:pPr algn="ctr"/>
                      <a:r>
                        <a:rPr lang="en-US" sz="1400" dirty="0"/>
                        <a:t>2.8</a:t>
                      </a:r>
                    </a:p>
                  </a:txBody>
                  <a:tcPr/>
                </a:tc>
                <a:tc>
                  <a:txBody>
                    <a:bodyPr/>
                    <a:lstStyle/>
                    <a:p>
                      <a:pPr algn="ctr"/>
                      <a:r>
                        <a:rPr lang="en-US" sz="1400" dirty="0"/>
                        <a:t>4.7</a:t>
                      </a:r>
                    </a:p>
                  </a:txBody>
                  <a:tcPr/>
                </a:tc>
                <a:extLst>
                  <a:ext uri="{0D108BD9-81ED-4DB2-BD59-A6C34878D82A}">
                    <a16:rowId xmlns:a16="http://schemas.microsoft.com/office/drawing/2014/main" val="2193711346"/>
                  </a:ext>
                </a:extLst>
              </a:tr>
              <a:tr h="139436">
                <a:tc>
                  <a:txBody>
                    <a:bodyPr/>
                    <a:lstStyle/>
                    <a:p>
                      <a:pPr algn="ctr"/>
                      <a:r>
                        <a:rPr lang="en-US" sz="1400" dirty="0"/>
                        <a:t>2002</a:t>
                      </a:r>
                    </a:p>
                  </a:txBody>
                  <a:tcPr/>
                </a:tc>
                <a:tc>
                  <a:txBody>
                    <a:bodyPr/>
                    <a:lstStyle/>
                    <a:p>
                      <a:pPr algn="ctr"/>
                      <a:r>
                        <a:rPr lang="en-US" sz="1400" dirty="0"/>
                        <a:t>1.6</a:t>
                      </a:r>
                    </a:p>
                  </a:txBody>
                  <a:tcPr/>
                </a:tc>
                <a:tc>
                  <a:txBody>
                    <a:bodyPr/>
                    <a:lstStyle/>
                    <a:p>
                      <a:pPr algn="ctr"/>
                      <a:r>
                        <a:rPr lang="en-US" sz="1400" dirty="0"/>
                        <a:t>5.8</a:t>
                      </a:r>
                    </a:p>
                  </a:txBody>
                  <a:tcPr/>
                </a:tc>
                <a:extLst>
                  <a:ext uri="{0D108BD9-81ED-4DB2-BD59-A6C34878D82A}">
                    <a16:rowId xmlns:a16="http://schemas.microsoft.com/office/drawing/2014/main" val="1121121059"/>
                  </a:ext>
                </a:extLst>
              </a:tr>
              <a:tr h="139436">
                <a:tc>
                  <a:txBody>
                    <a:bodyPr/>
                    <a:lstStyle/>
                    <a:p>
                      <a:pPr algn="ctr"/>
                      <a:r>
                        <a:rPr lang="en-US" sz="1400" dirty="0"/>
                        <a:t>2003</a:t>
                      </a:r>
                    </a:p>
                  </a:txBody>
                  <a:tcPr/>
                </a:tc>
                <a:tc>
                  <a:txBody>
                    <a:bodyPr/>
                    <a:lstStyle/>
                    <a:p>
                      <a:pPr algn="ctr"/>
                      <a:r>
                        <a:rPr lang="en-US" sz="1400" dirty="0"/>
                        <a:t>2.3</a:t>
                      </a:r>
                    </a:p>
                  </a:txBody>
                  <a:tcPr/>
                </a:tc>
                <a:tc>
                  <a:txBody>
                    <a:bodyPr/>
                    <a:lstStyle/>
                    <a:p>
                      <a:pPr algn="ctr"/>
                      <a:r>
                        <a:rPr lang="en-US" sz="1400" dirty="0"/>
                        <a:t>6.0</a:t>
                      </a:r>
                    </a:p>
                  </a:txBody>
                  <a:tcPr/>
                </a:tc>
                <a:extLst>
                  <a:ext uri="{0D108BD9-81ED-4DB2-BD59-A6C34878D82A}">
                    <a16:rowId xmlns:a16="http://schemas.microsoft.com/office/drawing/2014/main" val="1643056717"/>
                  </a:ext>
                </a:extLst>
              </a:tr>
            </a:tbl>
          </a:graphicData>
        </a:graphic>
      </p:graphicFrame>
      <p:pic>
        <p:nvPicPr>
          <p:cNvPr id="8" name="Picture 7" descr="A table depicting U.S. inflation and unemployment rates from 1948 through 2003. Note that only the years 1948-1951 and 1998-2003 are listed."/>
          <p:cNvPicPr>
            <a:picLocks noChangeAspect="1"/>
          </p:cNvPicPr>
          <p:nvPr/>
        </p:nvPicPr>
        <p:blipFill>
          <a:blip r:embed="rId2"/>
          <a:stretch>
            <a:fillRect/>
          </a:stretch>
        </p:blipFill>
        <p:spPr>
          <a:xfrm>
            <a:off x="374007" y="2009114"/>
            <a:ext cx="5474803" cy="4032433"/>
          </a:xfrm>
          <a:prstGeom prst="rect">
            <a:avLst/>
          </a:prstGeom>
        </p:spPr>
      </p:pic>
      <p:sp>
        <p:nvSpPr>
          <p:cNvPr id="3" name="Content Placeholder 2"/>
          <p:cNvSpPr>
            <a:spLocks noGrp="1"/>
          </p:cNvSpPr>
          <p:nvPr>
            <p:ph sz="half" idx="1"/>
          </p:nvPr>
        </p:nvSpPr>
        <p:spPr>
          <a:xfrm>
            <a:off x="838200" y="1456029"/>
            <a:ext cx="10515600" cy="464211"/>
          </a:xfrm>
        </p:spPr>
        <p:txBody>
          <a:bodyPr/>
          <a:lstStyle/>
          <a:p>
            <a:r>
              <a:rPr lang="de-DE" altLang="en-US" b="1" dirty="0">
                <a:ea typeface="ＭＳ Ｐゴシック" panose="020B0600070205080204" pitchFamily="34" charset="-128"/>
                <a:cs typeface="Lucida Bright" panose="02040602050505020304" pitchFamily="18" charset="0"/>
              </a:rPr>
              <a:t>Example: US inflation and unemployment rates 1948-2003</a:t>
            </a:r>
            <a:endParaRPr lang="en-US" b="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(2 of 25)</a:t>
            </a:r>
            <a:endParaRPr lang="en-US" dirty="0"/>
          </a:p>
        </p:txBody>
      </p:sp>
    </p:spTree>
    <p:extLst>
      <p:ext uri="{BB962C8B-B14F-4D97-AF65-F5344CB8AC3E}">
        <p14:creationId xmlns:p14="http://schemas.microsoft.com/office/powerpoint/2010/main" val="383574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4</a:t>
            </a:fld>
            <a:endParaRPr lang="en-US"/>
          </a:p>
        </p:txBody>
      </p:sp>
      <p:pic>
        <p:nvPicPr>
          <p:cNvPr id="8" name="Picture 7" descr="En equation in which the murder rate in time t (mrdrte sub t) equals beta sub zero plus beta sub one times the conviction rate in time t (convrte sub t) plus beta sub 2 times the unemployment rate at time t (unem sub t) plus beta 3 times the fraction of young males in the population at time t (yngmle sub t) plus u sub t. The current murder rate is influenced by the current values of conviction rate, unemployment rate, and fraction of young males in the population."/>
          <p:cNvPicPr>
            <a:picLocks noChangeAspect="1"/>
          </p:cNvPicPr>
          <p:nvPr/>
        </p:nvPicPr>
        <p:blipFill>
          <a:blip r:embed="rId2"/>
          <a:stretch>
            <a:fillRect/>
          </a:stretch>
        </p:blipFill>
        <p:spPr>
          <a:xfrm>
            <a:off x="996539" y="4856709"/>
            <a:ext cx="8150817" cy="1230940"/>
          </a:xfrm>
          <a:prstGeom prst="rect">
            <a:avLst/>
          </a:prstGeom>
        </p:spPr>
      </p:pic>
      <p:pic>
        <p:nvPicPr>
          <p:cNvPr id="7" name="Picture 6" descr="An equation in which the inflation rate in time t (inf sub t) equals beta sub zero plus beta sub one times the unemployment rate in time t (unem sub t) plus the error term in time t (u sub t). This depicts a contemporaneous relationship between unemployment and inflation known as the Philips curve."/>
          <p:cNvPicPr>
            <a:picLocks noChangeAspect="1"/>
          </p:cNvPicPr>
          <p:nvPr/>
        </p:nvPicPr>
        <p:blipFill>
          <a:blip r:embed="rId3"/>
          <a:stretch>
            <a:fillRect/>
          </a:stretch>
        </p:blipFill>
        <p:spPr>
          <a:xfrm>
            <a:off x="1130175" y="3834154"/>
            <a:ext cx="8570008" cy="652066"/>
          </a:xfrm>
          <a:prstGeom prst="rect">
            <a:avLst/>
          </a:prstGeom>
        </p:spPr>
      </p:pic>
      <p:sp>
        <p:nvSpPr>
          <p:cNvPr id="3" name="Content Placeholder 2"/>
          <p:cNvSpPr>
            <a:spLocks noGrp="1"/>
          </p:cNvSpPr>
          <p:nvPr>
            <p:ph sz="half" idx="1"/>
          </p:nvPr>
        </p:nvSpPr>
        <p:spPr>
          <a:xfrm>
            <a:off x="838200" y="1456028"/>
            <a:ext cx="10515600" cy="2340548"/>
          </a:xfrm>
        </p:spPr>
        <p:txBody>
          <a:bodyPr/>
          <a:lstStyle/>
          <a:p>
            <a:r>
              <a:rPr lang="de-DE" altLang="en-US" b="1" dirty="0">
                <a:ea typeface="ＭＳ Ｐゴシック" panose="020B0600070205080204" pitchFamily="34" charset="-128"/>
                <a:cs typeface="Lucida Bright" panose="02040602050505020304" pitchFamily="18" charset="0"/>
              </a:rPr>
              <a:t>Examples of time series regression models</a:t>
            </a:r>
          </a:p>
          <a:p>
            <a:r>
              <a:rPr lang="de-DE" altLang="en-US" dirty="0">
                <a:ea typeface="ＭＳ Ｐゴシック" panose="020B0600070205080204" pitchFamily="34" charset="-128"/>
                <a:cs typeface="Lucida Bright" panose="02040602050505020304" pitchFamily="18" charset="0"/>
              </a:rPr>
              <a:t>Static models</a:t>
            </a:r>
          </a:p>
          <a:p>
            <a:pPr lvl="1"/>
            <a:r>
              <a:rPr lang="de-DE" altLang="en-US" dirty="0">
                <a:ea typeface="Arial" panose="020B0604020202020204" pitchFamily="34" charset="0"/>
                <a:cs typeface="Lucida Bright" panose="02040602050505020304" pitchFamily="18" charset="0"/>
              </a:rPr>
              <a:t>In static time series models, the current value of one variable is modeled as the result of the current values of explanatory variables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Examples for static models</a:t>
            </a:r>
            <a:endParaRPr lang="en-US"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(3 of 25)</a:t>
            </a:r>
            <a:endParaRPr lang="en-US" dirty="0"/>
          </a:p>
        </p:txBody>
      </p:sp>
    </p:spTree>
    <p:extLst>
      <p:ext uri="{BB962C8B-B14F-4D97-AF65-F5344CB8AC3E}">
        <p14:creationId xmlns:p14="http://schemas.microsoft.com/office/powerpoint/2010/main" val="2808835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5</a:t>
            </a:fld>
            <a:endParaRPr lang="en-US"/>
          </a:p>
        </p:txBody>
      </p:sp>
      <p:pic>
        <p:nvPicPr>
          <p:cNvPr id="4" name="Picture 3" descr="An equation in which the fertility rate in time t (defined as gfr sub t, the number of children born per 1,000 women in year t) equals alpha sub zero plus delta sub zero times the personal tax exeption in year t (pe sub t) plus delta sub one times the personal tax exeption in year t minus 1 (pe sub t minus 1) plus delta sub two times the personal tax exemption in year t minus 2 (pe sub t minus 2) plus u sub t."/>
          <p:cNvPicPr>
            <a:picLocks noChangeAspect="1"/>
          </p:cNvPicPr>
          <p:nvPr/>
        </p:nvPicPr>
        <p:blipFill>
          <a:blip r:embed="rId2"/>
          <a:stretch>
            <a:fillRect/>
          </a:stretch>
        </p:blipFill>
        <p:spPr>
          <a:xfrm>
            <a:off x="1696768" y="3983883"/>
            <a:ext cx="7868284" cy="1615251"/>
          </a:xfrm>
          <a:prstGeom prst="rect">
            <a:avLst/>
          </a:prstGeom>
        </p:spPr>
      </p:pic>
      <p:sp>
        <p:nvSpPr>
          <p:cNvPr id="3" name="Content Placeholder 2"/>
          <p:cNvSpPr>
            <a:spLocks noGrp="1"/>
          </p:cNvSpPr>
          <p:nvPr>
            <p:ph sz="half" idx="1"/>
          </p:nvPr>
        </p:nvSpPr>
        <p:spPr>
          <a:xfrm>
            <a:off x="838200" y="1456028"/>
            <a:ext cx="10515600" cy="2340548"/>
          </a:xfrm>
        </p:spPr>
        <p:txBody>
          <a:bodyPr/>
          <a:lstStyle/>
          <a:p>
            <a:r>
              <a:rPr lang="de-DE" altLang="en-US" b="1" dirty="0">
                <a:ea typeface="ＭＳ Ｐゴシック" panose="020B0600070205080204" pitchFamily="34" charset="-128"/>
                <a:cs typeface="Lucida Bright" panose="02040602050505020304" pitchFamily="18" charset="0"/>
              </a:rPr>
              <a:t>Finite distributed lag models</a:t>
            </a:r>
          </a:p>
          <a:p>
            <a:pPr lvl="1"/>
            <a:r>
              <a:rPr lang="de-DE" altLang="en-US" dirty="0">
                <a:ea typeface="Arial" panose="020B0604020202020204" pitchFamily="34" charset="0"/>
                <a:cs typeface="Lucida Bright" panose="02040602050505020304" pitchFamily="18" charset="0"/>
              </a:rPr>
              <a:t>In finite distributed lag models, the explanatory variables are allowed to influence the dependent variable with a time lag.</a:t>
            </a:r>
          </a:p>
          <a:p>
            <a:r>
              <a:rPr lang="de-DE" altLang="en-US" dirty="0">
                <a:ea typeface="ＭＳ Ｐゴシック" panose="020B0600070205080204" pitchFamily="34" charset="-128"/>
                <a:cs typeface="Lucida Bright" panose="02040602050505020304" pitchFamily="18" charset="0"/>
              </a:rPr>
              <a:t>Example for a finite distributed lag model</a:t>
            </a:r>
          </a:p>
          <a:p>
            <a:pPr lvl="1"/>
            <a:r>
              <a:rPr lang="de-DE" altLang="en-US" dirty="0">
                <a:ea typeface="Arial" panose="020B0604020202020204" pitchFamily="34" charset="0"/>
                <a:cs typeface="Lucida Bright" panose="02040602050505020304" pitchFamily="18" charset="0"/>
              </a:rPr>
              <a:t>The fertility rate may depend on the tax value of a child, but for biological and behavioral reasons, the effect may have a lag.</a:t>
            </a:r>
            <a:endParaRPr lang="en-US"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(4 of 25)</a:t>
            </a:r>
            <a:endParaRPr lang="en-US" dirty="0"/>
          </a:p>
        </p:txBody>
      </p:sp>
    </p:spTree>
    <p:extLst>
      <p:ext uri="{BB962C8B-B14F-4D97-AF65-F5344CB8AC3E}">
        <p14:creationId xmlns:p14="http://schemas.microsoft.com/office/powerpoint/2010/main" val="214253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6</a:t>
            </a:fld>
            <a:endParaRPr lang="en-US"/>
          </a:p>
        </p:txBody>
      </p:sp>
      <p:pic>
        <p:nvPicPr>
          <p:cNvPr id="9" name="Picture 8" descr="An equation depicting the effect of a permanent shock. The change in y sub t over the change in z sub t minus q through the change in y sub t over the change in z sub t is equal to delta sub one through delta sub q. A permanent shock in a past period, i.e. the explanatory variable permanently increases by one unit in period t minus q, the effect on the dependent variable will be the cumulative effect of all relevant lags. This is a long run effect on the dependent variable."/>
          <p:cNvPicPr>
            <a:picLocks noChangeAspect="1"/>
          </p:cNvPicPr>
          <p:nvPr/>
        </p:nvPicPr>
        <p:blipFill>
          <a:blip r:embed="rId3"/>
          <a:stretch>
            <a:fillRect/>
          </a:stretch>
        </p:blipFill>
        <p:spPr>
          <a:xfrm>
            <a:off x="5234783" y="3465808"/>
            <a:ext cx="4623199" cy="2502043"/>
          </a:xfrm>
          <a:prstGeom prst="rect">
            <a:avLst/>
          </a:prstGeom>
        </p:spPr>
      </p:pic>
      <p:pic>
        <p:nvPicPr>
          <p:cNvPr id="8" name="Picture 7" descr="An equation depicting the effect of a transitory (one-time) shock. The change in y sub t over the change in z sub t minus s is equal to delta sub z. If there is a one time change in a past period (t minus s), the dependent variable will change temporarily by the amount indicated by the coefficient of the corresponding lag."/>
          <p:cNvPicPr>
            <a:picLocks noChangeAspect="1"/>
          </p:cNvPicPr>
          <p:nvPr/>
        </p:nvPicPr>
        <p:blipFill>
          <a:blip r:embed="rId4"/>
          <a:stretch>
            <a:fillRect/>
          </a:stretch>
        </p:blipFill>
        <p:spPr>
          <a:xfrm>
            <a:off x="1332390" y="3518343"/>
            <a:ext cx="3165316" cy="2449508"/>
          </a:xfrm>
          <a:prstGeom prst="rect">
            <a:avLst/>
          </a:prstGeom>
        </p:spPr>
      </p:pic>
      <p:sp>
        <p:nvSpPr>
          <p:cNvPr id="4" name="Content Placeholder 3"/>
          <p:cNvSpPr>
            <a:spLocks noGrp="1"/>
          </p:cNvSpPr>
          <p:nvPr>
            <p:ph sz="half" idx="2"/>
          </p:nvPr>
        </p:nvSpPr>
        <p:spPr>
          <a:xfrm>
            <a:off x="838200" y="2995499"/>
            <a:ext cx="10515600" cy="574419"/>
          </a:xfrm>
        </p:spPr>
        <p:txBody>
          <a:bodyPr/>
          <a:lstStyle/>
          <a:p>
            <a:r>
              <a:rPr lang="de-DE" altLang="en-US" dirty="0">
                <a:ea typeface="ＭＳ Ｐゴシック" panose="020B0600070205080204" pitchFamily="34" charset="-128"/>
                <a:cs typeface="Lucida Bright" panose="02040602050505020304" pitchFamily="18" charset="0"/>
              </a:rPr>
              <a:t>Effect of a past shock on the current value of the dep. variable</a:t>
            </a:r>
            <a:endParaRPr lang="en-US" dirty="0"/>
          </a:p>
        </p:txBody>
      </p:sp>
      <p:pic>
        <p:nvPicPr>
          <p:cNvPr id="7" name="Picture 6" descr="An equation for a finite distributed lag model in which y sub t equals alpha sub zero plus delta sub zero times z sub t plus delta sub one times z sub t minus one through delta sub q times z sub t minus q plus u sub t."/>
          <p:cNvPicPr>
            <a:picLocks noChangeAspect="1"/>
          </p:cNvPicPr>
          <p:nvPr/>
        </p:nvPicPr>
        <p:blipFill>
          <a:blip r:embed="rId5"/>
          <a:stretch>
            <a:fillRect/>
          </a:stretch>
        </p:blipFill>
        <p:spPr>
          <a:xfrm>
            <a:off x="1628402" y="2066795"/>
            <a:ext cx="6711724" cy="389861"/>
          </a:xfrm>
          <a:prstGeom prst="rect">
            <a:avLst/>
          </a:prstGeom>
        </p:spPr>
      </p:pic>
      <p:sp>
        <p:nvSpPr>
          <p:cNvPr id="3" name="Content Placeholder 2"/>
          <p:cNvSpPr>
            <a:spLocks noGrp="1"/>
          </p:cNvSpPr>
          <p:nvPr>
            <p:ph sz="half" idx="1"/>
          </p:nvPr>
        </p:nvSpPr>
        <p:spPr>
          <a:xfrm>
            <a:off x="838200" y="1456029"/>
            <a:ext cx="10515600" cy="610766"/>
          </a:xfrm>
        </p:spPr>
        <p:txBody>
          <a:bodyPr/>
          <a:lstStyle/>
          <a:p>
            <a:r>
              <a:rPr lang="de-DE" altLang="en-US" b="1" dirty="0">
                <a:ea typeface="ＭＳ Ｐゴシック" panose="020B0600070205080204" pitchFamily="34" charset="-128"/>
                <a:cs typeface="Lucida Bright" panose="02040602050505020304" pitchFamily="18" charset="0"/>
              </a:rPr>
              <a:t>Interpretation of the effects in finite distributed lag models</a:t>
            </a:r>
            <a:endParaRPr lang="en-US" b="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(5 of 25)</a:t>
            </a:r>
            <a:endParaRPr lang="en-US" dirty="0"/>
          </a:p>
        </p:txBody>
      </p:sp>
    </p:spTree>
    <p:extLst>
      <p:ext uri="{BB962C8B-B14F-4D97-AF65-F5344CB8AC3E}">
        <p14:creationId xmlns:p14="http://schemas.microsoft.com/office/powerpoint/2010/main" val="132322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7</a:t>
            </a:fld>
            <a:endParaRPr lang="en-US"/>
          </a:p>
        </p:txBody>
      </p:sp>
      <p:sp>
        <p:nvSpPr>
          <p:cNvPr id="4" name="Content Placeholder 3"/>
          <p:cNvSpPr>
            <a:spLocks noGrp="1"/>
          </p:cNvSpPr>
          <p:nvPr>
            <p:ph sz="half" idx="2"/>
          </p:nvPr>
        </p:nvSpPr>
        <p:spPr>
          <a:xfrm>
            <a:off x="7152361" y="1954061"/>
            <a:ext cx="4346531" cy="3795386"/>
          </a:xfrm>
        </p:spPr>
        <p:txBody>
          <a:bodyPr/>
          <a:lstStyle/>
          <a:p>
            <a:r>
              <a:rPr lang="de-DE" sz="2400" dirty="0"/>
              <a:t>The effect is biggest after a lag of one period. After that, the effect vanishes (if the initial shock was transitory).</a:t>
            </a:r>
          </a:p>
          <a:p>
            <a:endParaRPr lang="de-DE" sz="2400" dirty="0"/>
          </a:p>
          <a:p>
            <a:r>
              <a:rPr lang="de-DE" sz="2400" dirty="0"/>
              <a:t>The long run effect of a permanent shock is the cumulated effect of all relevant lagged effects. It does not vanish (if the initial shock is a permanent one).</a:t>
            </a:r>
            <a:endParaRPr lang="en-US" sz="2400" dirty="0"/>
          </a:p>
        </p:txBody>
      </p:sp>
      <p:pic>
        <p:nvPicPr>
          <p:cNvPr id="7" name="Picture 6" descr="A diagram depicting lagged effects. Lags ranging from 0 to 4 are on the horizontal axis, while the coefficient delta sub j is on the vertical axis. The largest effect of a shock occurs for the first lag. The second lag has a smaller effect and the effect vanishes after the third lag."/>
          <p:cNvPicPr>
            <a:picLocks noChangeAspect="1"/>
          </p:cNvPicPr>
          <p:nvPr/>
        </p:nvPicPr>
        <p:blipFill>
          <a:blip r:embed="rId2"/>
          <a:stretch>
            <a:fillRect/>
          </a:stretch>
        </p:blipFill>
        <p:spPr>
          <a:xfrm>
            <a:off x="975249" y="2042934"/>
            <a:ext cx="5926592" cy="3899444"/>
          </a:xfrm>
          <a:prstGeom prst="rect">
            <a:avLst/>
          </a:prstGeom>
        </p:spPr>
      </p:pic>
      <p:sp>
        <p:nvSpPr>
          <p:cNvPr id="3" name="Content Placeholder 2"/>
          <p:cNvSpPr>
            <a:spLocks noGrp="1"/>
          </p:cNvSpPr>
          <p:nvPr>
            <p:ph sz="half" idx="1"/>
          </p:nvPr>
        </p:nvSpPr>
        <p:spPr>
          <a:xfrm>
            <a:off x="838200" y="1456029"/>
            <a:ext cx="10515600" cy="498031"/>
          </a:xfrm>
        </p:spPr>
        <p:txBody>
          <a:bodyPr/>
          <a:lstStyle/>
          <a:p>
            <a:r>
              <a:rPr lang="de-DE" altLang="en-US" b="1" dirty="0">
                <a:ea typeface="ＭＳ Ｐゴシック" panose="020B0600070205080204" pitchFamily="34" charset="-128"/>
                <a:cs typeface="Lucida Bright" panose="02040602050505020304" pitchFamily="18" charset="0"/>
              </a:rPr>
              <a:t>Graphical illustration of lagged effects</a:t>
            </a:r>
            <a:endParaRPr lang="en-US" b="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(6 of 25)</a:t>
            </a:r>
            <a:endParaRPr lang="en-US" dirty="0"/>
          </a:p>
        </p:txBody>
      </p:sp>
    </p:spTree>
    <p:extLst>
      <p:ext uri="{BB962C8B-B14F-4D97-AF65-F5344CB8AC3E}">
        <p14:creationId xmlns:p14="http://schemas.microsoft.com/office/powerpoint/2010/main" val="416201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8</a:t>
            </a:fld>
            <a:endParaRPr lang="en-US"/>
          </a:p>
        </p:txBody>
      </p:sp>
      <p:sp>
        <p:nvSpPr>
          <p:cNvPr id="4" name="Content Placeholder 3"/>
          <p:cNvSpPr>
            <a:spLocks noGrp="1"/>
          </p:cNvSpPr>
          <p:nvPr>
            <p:ph sz="half" idx="2"/>
          </p:nvPr>
        </p:nvSpPr>
        <p:spPr>
          <a:xfrm>
            <a:off x="838200" y="4542945"/>
            <a:ext cx="10515600" cy="1420094"/>
          </a:xfrm>
        </p:spPr>
        <p:txBody>
          <a:bodyPr/>
          <a:lstStyle/>
          <a:p>
            <a:r>
              <a:rPr lang="de-DE" altLang="en-US" i="1" dirty="0">
                <a:ea typeface="ＭＳ Ｐゴシック" panose="020B0600070205080204" pitchFamily="34" charset="-128"/>
                <a:cs typeface="Lucida Bright" panose="02040602050505020304" pitchFamily="18" charset="0"/>
              </a:rPr>
              <a:t>Assumption TS.2 (No perfect collinearity)</a:t>
            </a:r>
          </a:p>
          <a:p>
            <a:pPr marL="225425" lvl="1" indent="0">
              <a:buNone/>
            </a:pPr>
            <a:r>
              <a:rPr lang="de-DE" altLang="en-US" dirty="0">
                <a:cs typeface="Arial" panose="020B0604020202020204" pitchFamily="34" charset="0"/>
              </a:rPr>
              <a:t>“In the sample (and therefore in the underlying time series process), no independent variable is constant nor a perfect linear combination of the others.</a:t>
            </a:r>
            <a:r>
              <a:rPr lang="en-US" altLang="en-US" dirty="0">
                <a:cs typeface="Arial" panose="020B0604020202020204" pitchFamily="34" charset="0"/>
              </a:rPr>
              <a:t>”</a:t>
            </a:r>
            <a:endParaRPr lang="de-DE" altLang="en-US" dirty="0">
              <a:cs typeface="Arial" panose="020B0604020202020204" pitchFamily="34" charset="0"/>
            </a:endParaRPr>
          </a:p>
          <a:p>
            <a:pPr marL="225425" lvl="1" indent="0">
              <a:buNone/>
            </a:pPr>
            <a:endParaRPr lang="en-US" dirty="0"/>
          </a:p>
        </p:txBody>
      </p:sp>
      <p:pic>
        <p:nvPicPr>
          <p:cNvPr id="7" name="Picture 6" descr="An equation in which y sub t equals beta sub zero plus beta sub one times x sub t one through beta sub k times x sub t k plus u sub t. This depicts a relationship for the time series y sub t that is linear in parameters."/>
          <p:cNvPicPr>
            <a:picLocks noChangeAspect="1"/>
          </p:cNvPicPr>
          <p:nvPr/>
        </p:nvPicPr>
        <p:blipFill>
          <a:blip r:embed="rId2"/>
          <a:stretch>
            <a:fillRect/>
          </a:stretch>
        </p:blipFill>
        <p:spPr>
          <a:xfrm>
            <a:off x="1585704" y="2588280"/>
            <a:ext cx="8321422" cy="1570482"/>
          </a:xfrm>
          <a:prstGeom prst="rect">
            <a:avLst/>
          </a:prstGeom>
        </p:spPr>
      </p:pic>
      <p:sp>
        <p:nvSpPr>
          <p:cNvPr id="3" name="Content Placeholder 2"/>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Finite sample properties of OLS under classical assumptions</a:t>
            </a:r>
          </a:p>
          <a:p>
            <a:r>
              <a:rPr lang="de-DE" altLang="en-US" i="1" dirty="0">
                <a:ea typeface="ＭＳ Ｐゴシック" panose="020B0600070205080204" pitchFamily="34" charset="-128"/>
                <a:cs typeface="Lucida Bright" panose="02040602050505020304" pitchFamily="18" charset="0"/>
              </a:rPr>
              <a:t>Assumption TS.1 (Linear in parameters)</a:t>
            </a:r>
            <a:endParaRPr lang="en-US" i="1" dirty="0"/>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(7 of 25)</a:t>
            </a:r>
            <a:endParaRPr lang="en-US" dirty="0"/>
          </a:p>
        </p:txBody>
      </p:sp>
    </p:spTree>
    <p:extLst>
      <p:ext uri="{BB962C8B-B14F-4D97-AF65-F5344CB8AC3E}">
        <p14:creationId xmlns:p14="http://schemas.microsoft.com/office/powerpoint/2010/main" val="368314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9</a:t>
            </a:fld>
            <a:endParaRPr lang="en-US"/>
          </a:p>
        </p:txBody>
      </p:sp>
      <p:pic>
        <p:nvPicPr>
          <p:cNvPr id="8" name="Picture 7" descr="An expression stating that the expected value of u sub t given the matrix X is equal to zero for all t equal to 1, 2, through n. This implies that the mean value of the unobserved factors is uncorrelated to the values of the explanatory variables in all periods."/>
          <p:cNvPicPr>
            <a:picLocks noChangeAspect="1"/>
          </p:cNvPicPr>
          <p:nvPr/>
        </p:nvPicPr>
        <p:blipFill>
          <a:blip r:embed="rId2"/>
          <a:stretch>
            <a:fillRect/>
          </a:stretch>
        </p:blipFill>
        <p:spPr>
          <a:xfrm>
            <a:off x="2148319" y="4986394"/>
            <a:ext cx="7403226" cy="871745"/>
          </a:xfrm>
          <a:prstGeom prst="rect">
            <a:avLst/>
          </a:prstGeom>
        </p:spPr>
      </p:pic>
      <p:sp>
        <p:nvSpPr>
          <p:cNvPr id="4" name="Content Placeholder 3"/>
          <p:cNvSpPr>
            <a:spLocks noGrp="1"/>
          </p:cNvSpPr>
          <p:nvPr>
            <p:ph sz="half" idx="2"/>
          </p:nvPr>
        </p:nvSpPr>
        <p:spPr>
          <a:xfrm>
            <a:off x="838200" y="4418720"/>
            <a:ext cx="10515600" cy="567674"/>
          </a:xfrm>
        </p:spPr>
        <p:txBody>
          <a:bodyPr/>
          <a:lstStyle/>
          <a:p>
            <a:r>
              <a:rPr lang="de-DE" altLang="en-US" i="1" dirty="0">
                <a:ea typeface="ＭＳ Ｐゴシック" panose="020B0600070205080204" pitchFamily="34" charset="-128"/>
                <a:cs typeface="Lucida Bright" panose="02040602050505020304" pitchFamily="18" charset="0"/>
              </a:rPr>
              <a:t>Assumption TS.3 (Zero conditional mean)</a:t>
            </a:r>
            <a:endParaRPr lang="de-DE" altLang="en-US" i="1" dirty="0">
              <a:cs typeface="Arial" panose="020B0604020202020204" pitchFamily="34" charset="0"/>
            </a:endParaRPr>
          </a:p>
          <a:p>
            <a:pPr marL="225425" lvl="1" indent="0">
              <a:buNone/>
            </a:pPr>
            <a:endParaRPr lang="en-US" dirty="0"/>
          </a:p>
        </p:txBody>
      </p:sp>
      <p:pic>
        <p:nvPicPr>
          <p:cNvPr id="5" name="Picture 4" descr="A depict of the matrix X as collecting all  the information on the complete time paths of all the explanatory variables. This matrix has a first row of x sub one one, x sub one two, through x sub one k. The first column is x sub one one, x sub two one, through x sub n one. The n observations of each explanatory variables are given in the columns, while the k explanatory variables observed at time period t are given in the rows."/>
          <p:cNvPicPr>
            <a:picLocks noChangeAspect="1"/>
          </p:cNvPicPr>
          <p:nvPr/>
        </p:nvPicPr>
        <p:blipFill>
          <a:blip r:embed="rId3"/>
          <a:stretch>
            <a:fillRect/>
          </a:stretch>
        </p:blipFill>
        <p:spPr>
          <a:xfrm>
            <a:off x="2060637" y="1739674"/>
            <a:ext cx="7792872" cy="1968030"/>
          </a:xfrm>
          <a:prstGeom prst="rect">
            <a:avLst/>
          </a:prstGeom>
        </p:spPr>
      </p:pic>
      <p:sp>
        <p:nvSpPr>
          <p:cNvPr id="3" name="Content Placeholder 2"/>
          <p:cNvSpPr>
            <a:spLocks noGrp="1"/>
          </p:cNvSpPr>
          <p:nvPr>
            <p:ph sz="half" idx="1"/>
          </p:nvPr>
        </p:nvSpPr>
        <p:spPr>
          <a:xfrm>
            <a:off x="838200" y="1456029"/>
            <a:ext cx="10515600" cy="523083"/>
          </a:xfrm>
        </p:spPr>
        <p:txBody>
          <a:bodyPr/>
          <a:lstStyle/>
          <a:p>
            <a:r>
              <a:rPr lang="de-DE" altLang="en-US" dirty="0">
                <a:ea typeface="ＭＳ Ｐゴシック" panose="020B0600070205080204" pitchFamily="34" charset="-128"/>
                <a:cs typeface="Lucida Bright" panose="02040602050505020304" pitchFamily="18" charset="0"/>
              </a:rPr>
              <a:t>Notation</a:t>
            </a:r>
          </a:p>
        </p:txBody>
      </p:sp>
      <p:sp>
        <p:nvSpPr>
          <p:cNvPr id="2" name="Title 1"/>
          <p:cNvSpPr>
            <a:spLocks noGrp="1"/>
          </p:cNvSpPr>
          <p:nvPr>
            <p:ph type="title"/>
          </p:nvPr>
        </p:nvSpPr>
        <p:spPr/>
        <p:txBody>
          <a:bodyPr/>
          <a:lstStyle/>
          <a:p>
            <a:r>
              <a:rPr lang="de-DE" altLang="en-US" dirty="0"/>
              <a:t>Basic Regression Analysis with Time Series Data </a:t>
            </a:r>
            <a:r>
              <a:rPr lang="de-DE" altLang="en-US" sz="1600" dirty="0">
                <a:solidFill>
                  <a:prstClr val="black"/>
                </a:solidFill>
              </a:rPr>
              <a:t>(8 of 25)</a:t>
            </a:r>
            <a:endParaRPr lang="en-US" dirty="0"/>
          </a:p>
        </p:txBody>
      </p:sp>
    </p:spTree>
    <p:extLst>
      <p:ext uri="{BB962C8B-B14F-4D97-AF65-F5344CB8AC3E}">
        <p14:creationId xmlns:p14="http://schemas.microsoft.com/office/powerpoint/2010/main" val="227465470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17442</TotalTime>
  <Words>1692</Words>
  <Application>Microsoft Office PowerPoint</Application>
  <PresentationFormat>Widescreen</PresentationFormat>
  <Paragraphs>192</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Tahoma</vt:lpstr>
      <vt:lpstr>Office Theme</vt:lpstr>
      <vt:lpstr>Chapter 10</vt:lpstr>
      <vt:lpstr>Basic Regression Analysis with Time Series Data (1 of 25)</vt:lpstr>
      <vt:lpstr>Basic Regression Analysis with Time Series Data (2 of 25)</vt:lpstr>
      <vt:lpstr>Basic Regression Analysis with Time Series Data (3 of 25)</vt:lpstr>
      <vt:lpstr>Basic Regression Analysis with Time Series Data (4 of 25)</vt:lpstr>
      <vt:lpstr>Basic Regression Analysis with Time Series Data (5 of 25)</vt:lpstr>
      <vt:lpstr>Basic Regression Analysis with Time Series Data (6 of 25)</vt:lpstr>
      <vt:lpstr>Basic Regression Analysis with Time Series Data (7 of 25)</vt:lpstr>
      <vt:lpstr>Basic Regression Analysis with Time Series Data (8 of 25)</vt:lpstr>
      <vt:lpstr>Basic Regression Analysis with Time Series Data (9 of 25)</vt:lpstr>
      <vt:lpstr>Basic Regression Analysis with Time Series Data (10 of 25)</vt:lpstr>
      <vt:lpstr>Basic Regression Analysis with Time Series Data (11 of 25)</vt:lpstr>
      <vt:lpstr>Basic Regression Analysis with Time Series Data (12 of 25)</vt:lpstr>
      <vt:lpstr>Basic Regression Analysis with Time Series Data (13 of 25)</vt:lpstr>
      <vt:lpstr>Basic Regression Analysis with Time Series Data (14 of 25)</vt:lpstr>
      <vt:lpstr>Basic Regression Analysis with Time Series Data (15 of 25)</vt:lpstr>
      <vt:lpstr>Basic Regression Analysis with Time Series Data (16 of 25)</vt:lpstr>
      <vt:lpstr>Basic Regression Analysis with Time Series Data (17 of 25)</vt:lpstr>
      <vt:lpstr>Basic Regression Analysis with Time Series Data (18 of 25)</vt:lpstr>
      <vt:lpstr>Basic Regression Analysis with Time Series Data (19 of 25)</vt:lpstr>
      <vt:lpstr>Basic Regression Analysis with Time Series Data (20 of 25)</vt:lpstr>
      <vt:lpstr>Basic Regression Analysis with Time Series Data (21 of 25)</vt:lpstr>
      <vt:lpstr>Basic Regression Analysis with Time Series Data (22 of 25)</vt:lpstr>
      <vt:lpstr>Basic Regression Analysis with Time Series Data (23 of 25)</vt:lpstr>
      <vt:lpstr>Basic Regression Analysis with Time Series Data (24 of 25)</vt:lpstr>
      <vt:lpstr>Basic Regression Analysis with Time Series Data (25 of 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266</cp:revision>
  <dcterms:created xsi:type="dcterms:W3CDTF">2015-06-17T14:10:03Z</dcterms:created>
  <dcterms:modified xsi:type="dcterms:W3CDTF">2019-04-23T18:53:54Z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