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2" r:id="rId2"/>
    <p:sldId id="341" r:id="rId3"/>
    <p:sldId id="342" r:id="rId4"/>
    <p:sldId id="343" r:id="rId5"/>
    <p:sldId id="344" r:id="rId6"/>
    <p:sldId id="345" r:id="rId7"/>
    <p:sldId id="346" r:id="rId8"/>
    <p:sldId id="347" r:id="rId9"/>
    <p:sldId id="348" r:id="rId10"/>
    <p:sldId id="349" r:id="rId11"/>
    <p:sldId id="350" r:id="rId12"/>
    <p:sldId id="351" r:id="rId13"/>
    <p:sldId id="352" r:id="rId14"/>
    <p:sldId id="354" r:id="rId15"/>
    <p:sldId id="355" r:id="rId16"/>
    <p:sldId id="356" r:id="rId17"/>
    <p:sldId id="357" r:id="rId18"/>
    <p:sldId id="358" r:id="rId19"/>
    <p:sldId id="359" r:id="rId20"/>
    <p:sldId id="360" r:id="rId21"/>
    <p:sldId id="361" r:id="rId22"/>
    <p:sldId id="3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829409"/>
          </a:xfrm>
        </p:spPr>
        <p:txBody>
          <a:bodyPr>
            <a:noAutofit/>
          </a:bodyPr>
          <a:lstStyle/>
          <a:p>
            <a:r>
              <a:rPr lang="de-DE" altLang="en-US" sz="2800" dirty="0"/>
              <a:t>Further Issues in Using OLS with Time Series Data</a:t>
            </a:r>
            <a:endParaRPr lang="en-US" sz="2600" dirty="0"/>
          </a:p>
        </p:txBody>
      </p:sp>
      <p:sp>
        <p:nvSpPr>
          <p:cNvPr id="4" name="Title 3"/>
          <p:cNvSpPr>
            <a:spLocks noGrp="1"/>
          </p:cNvSpPr>
          <p:nvPr>
            <p:ph type="ctrTitle"/>
          </p:nvPr>
        </p:nvSpPr>
        <p:spPr/>
        <p:txBody>
          <a:bodyPr/>
          <a:lstStyle/>
          <a:p>
            <a:r>
              <a:rPr lang="en-US" dirty="0"/>
              <a:t>Chapter 11</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10</a:t>
            </a:fld>
            <a:endParaRPr lang="en-US"/>
          </a:p>
        </p:txBody>
      </p:sp>
      <p:pic>
        <p:nvPicPr>
          <p:cNvPr id="11" name="Picture 10" descr="A regression testing the EMH. Returns in period t are predicted to equal .180 (standard error of .081) plus .059 (standard error of .038) times returns in period t minus one. There are 689 observations, the R squared is .0035 and the adjusted R squared is .0020. A t-test on the coefficient for lagged returns fails to reject the null hypothesis that lagged returns have no effect on current returns. Thus, there is no evidence against the EMH. Including more lagged returns yields similar results."/>
          <p:cNvPicPr>
            <a:picLocks noChangeAspect="1"/>
          </p:cNvPicPr>
          <p:nvPr/>
        </p:nvPicPr>
        <p:blipFill>
          <a:blip r:embed="rId2"/>
          <a:stretch>
            <a:fillRect/>
          </a:stretch>
        </p:blipFill>
        <p:spPr>
          <a:xfrm>
            <a:off x="2279573" y="5036654"/>
            <a:ext cx="7632854" cy="1018120"/>
          </a:xfrm>
          <a:prstGeom prst="rect">
            <a:avLst/>
          </a:prstGeom>
        </p:spPr>
      </p:pic>
      <p:sp>
        <p:nvSpPr>
          <p:cNvPr id="4" name="Content Placeholder 3"/>
          <p:cNvSpPr>
            <a:spLocks noGrp="1"/>
          </p:cNvSpPr>
          <p:nvPr>
            <p:ph sz="half" idx="2"/>
          </p:nvPr>
        </p:nvSpPr>
        <p:spPr>
          <a:xfrm>
            <a:off x="838200" y="3870503"/>
            <a:ext cx="10515600" cy="1102330"/>
          </a:xfrm>
        </p:spPr>
        <p:txBody>
          <a:bodyPr/>
          <a:lstStyle/>
          <a:p>
            <a:pPr lvl="1"/>
            <a:r>
              <a:rPr lang="de-DE" dirty="0"/>
              <a:t>A simple way to test the EMH is to specify an AR(1) model. Under the EMH, assumption TS.3‘ holds so that an OLS regression can be used to test whether this week‘s returns depend on last week‘s returns.</a:t>
            </a:r>
            <a:endParaRPr lang="en-US" dirty="0"/>
          </a:p>
        </p:txBody>
      </p:sp>
      <p:pic>
        <p:nvPicPr>
          <p:cNvPr id="10" name="Picture 9" descr="An equation in which the expected value of returns in time period t conditional on returns in time periods t minus one, t minus two, etc. is equal to the unconditional expected value of returns in period t. This is a mathematical statement of the efficient markets hypothesis."/>
          <p:cNvPicPr>
            <a:picLocks noChangeAspect="1"/>
          </p:cNvPicPr>
          <p:nvPr/>
        </p:nvPicPr>
        <p:blipFill>
          <a:blip r:embed="rId3"/>
          <a:stretch>
            <a:fillRect/>
          </a:stretch>
        </p:blipFill>
        <p:spPr>
          <a:xfrm>
            <a:off x="2639807" y="3320589"/>
            <a:ext cx="6035563" cy="268247"/>
          </a:xfrm>
          <a:prstGeom prst="rect">
            <a:avLst/>
          </a:prstGeom>
        </p:spPr>
      </p:pic>
      <p:sp>
        <p:nvSpPr>
          <p:cNvPr id="3" name="Content Placeholder 2"/>
          <p:cNvSpPr>
            <a:spLocks noGrp="1"/>
          </p:cNvSpPr>
          <p:nvPr>
            <p:ph sz="half" idx="1"/>
          </p:nvPr>
        </p:nvSpPr>
        <p:spPr>
          <a:xfrm>
            <a:off x="838200" y="1456029"/>
            <a:ext cx="10515600" cy="1863368"/>
          </a:xfrm>
        </p:spPr>
        <p:txBody>
          <a:bodyPr/>
          <a:lstStyle/>
          <a:p>
            <a:r>
              <a:rPr lang="de-DE" altLang="en-US" b="1" dirty="0">
                <a:ea typeface="ＭＳ Ｐゴシック" panose="020B0600070205080204" pitchFamily="34" charset="-128"/>
                <a:cs typeface="Lucida Bright" panose="02040602050505020304" pitchFamily="18" charset="0"/>
              </a:rPr>
              <a:t>Example: Efficient Markets Hypothesis (EMH)</a:t>
            </a:r>
          </a:p>
          <a:p>
            <a:pPr lvl="1"/>
            <a:r>
              <a:rPr lang="de-DE" dirty="0"/>
              <a:t>The EMH in a strict form states that information observable to the market prior to week t should not help to predict the return during week t. A simplification assumes in addition that only past returns are considered as relevant information to predict the return in week t. This implies that:</a:t>
            </a:r>
            <a:endParaRPr lang="en-US" b="1"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(9 of 21)</a:t>
            </a:r>
            <a:endParaRPr lang="en-US" dirty="0"/>
          </a:p>
        </p:txBody>
      </p:sp>
    </p:spTree>
    <p:extLst>
      <p:ext uri="{BB962C8B-B14F-4D97-AF65-F5344CB8AC3E}">
        <p14:creationId xmlns:p14="http://schemas.microsoft.com/office/powerpoint/2010/main" val="292309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11</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Using trend-stationary series in regression analysis</a:t>
            </a:r>
          </a:p>
          <a:p>
            <a:pPr lvl="1"/>
            <a:r>
              <a:rPr lang="de-DE" altLang="en-US" dirty="0">
                <a:ea typeface="Arial" panose="020B0604020202020204" pitchFamily="34" charset="0"/>
                <a:cs typeface="Lucida Bright" panose="02040602050505020304" pitchFamily="18" charset="0"/>
              </a:rPr>
              <a:t>Time series with deterministic time trends are nonstationary.</a:t>
            </a:r>
          </a:p>
          <a:p>
            <a:pPr lvl="1"/>
            <a:r>
              <a:rPr lang="de-DE" altLang="en-US" dirty="0">
                <a:ea typeface="Arial" panose="020B0604020202020204" pitchFamily="34" charset="0"/>
                <a:cs typeface="Lucida Bright" panose="02040602050505020304" pitchFamily="18" charset="0"/>
              </a:rPr>
              <a:t>If they are stationary around the trend and in addition weakly dependent, they are called trend-stationary processes.</a:t>
            </a:r>
          </a:p>
          <a:p>
            <a:pPr lvl="1"/>
            <a:r>
              <a:rPr lang="de-DE" altLang="en-US" dirty="0">
                <a:ea typeface="Arial" panose="020B0604020202020204" pitchFamily="34" charset="0"/>
                <a:cs typeface="Lucida Bright" panose="02040602050505020304" pitchFamily="18" charset="0"/>
              </a:rPr>
              <a:t>Trend-stationary processes also satisfy assumption TS.1‘</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Using highly persistent time series in regression analysis</a:t>
            </a:r>
          </a:p>
          <a:p>
            <a:pPr lvl="1"/>
            <a:r>
              <a:rPr lang="de-DE" altLang="en-US" dirty="0">
                <a:ea typeface="Arial" panose="020B0604020202020204" pitchFamily="34" charset="0"/>
                <a:cs typeface="Lucida Bright" panose="02040602050505020304" pitchFamily="18" charset="0"/>
              </a:rPr>
              <a:t>Unfortunately many economic time series violate weak dependence because they are highly persistent (= strongly dependent).</a:t>
            </a:r>
          </a:p>
          <a:p>
            <a:pPr lvl="1"/>
            <a:r>
              <a:rPr lang="de-DE" altLang="en-US" dirty="0">
                <a:ea typeface="Arial" panose="020B0604020202020204" pitchFamily="34" charset="0"/>
                <a:cs typeface="Lucida Bright" panose="02040602050505020304" pitchFamily="18" charset="0"/>
              </a:rPr>
              <a:t>In this case OLS methods are generally invalid (unless the CLM hold).</a:t>
            </a:r>
          </a:p>
          <a:p>
            <a:pPr lvl="1"/>
            <a:r>
              <a:rPr lang="de-DE" altLang="en-US" dirty="0">
                <a:ea typeface="Arial" panose="020B0604020202020204" pitchFamily="34" charset="0"/>
                <a:cs typeface="Lucida Bright" panose="02040602050505020304" pitchFamily="18" charset="0"/>
              </a:rPr>
              <a:t>In some cases transformations to weak dependence are possible.</a:t>
            </a:r>
            <a:endParaRPr lang="en-US" dirty="0"/>
          </a:p>
        </p:txBody>
      </p:sp>
      <p:sp>
        <p:nvSpPr>
          <p:cNvPr id="4" name="Title 3"/>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(10 of 21)</a:t>
            </a:r>
            <a:endParaRPr lang="en-US" dirty="0"/>
          </a:p>
        </p:txBody>
      </p:sp>
    </p:spTree>
    <p:extLst>
      <p:ext uri="{BB962C8B-B14F-4D97-AF65-F5344CB8AC3E}">
        <p14:creationId xmlns:p14="http://schemas.microsoft.com/office/powerpoint/2010/main" val="291914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12</a:t>
            </a:fld>
            <a:endParaRPr lang="en-US"/>
          </a:p>
        </p:txBody>
      </p:sp>
      <p:pic>
        <p:nvPicPr>
          <p:cNvPr id="10" name="Picture 9" descr="Expressions showing that random walk series are not covariance stationary. The expected value of y sub t equals the expected value of y sub zero, the initial value. This is fine for covariance stationarity. However, the variance of y sub t equals sigma squared sub e times t. This variance depends on t and thus varies over time. Furthermore, the correlation between y sub t and y sub t plus h equals the square root of t over t plus h. This also varies over time, violating the conditions for covariance stationarity. Furthermore, because the correlation between observations vanishes very slowly and depends on the size of t, the series is also not weakly dependent."/>
          <p:cNvPicPr>
            <a:picLocks noChangeAspect="1"/>
          </p:cNvPicPr>
          <p:nvPr/>
        </p:nvPicPr>
        <p:blipFill>
          <a:blip r:embed="rId2"/>
          <a:stretch>
            <a:fillRect/>
          </a:stretch>
        </p:blipFill>
        <p:spPr>
          <a:xfrm>
            <a:off x="1236376" y="4240781"/>
            <a:ext cx="7888908" cy="1658256"/>
          </a:xfrm>
          <a:prstGeom prst="rect">
            <a:avLst/>
          </a:prstGeom>
        </p:spPr>
      </p:pic>
      <p:pic>
        <p:nvPicPr>
          <p:cNvPr id="9" name="Picture 8" descr="A re-interpretation of the random walk equation written as y sub t equals y sub t minus 2 plus e sub t minus one plus e sub t. We can continue to substitute past values for the y variables on the right hand side and eventually end up with y sub t equal to e sub t plus e sub t minus one plus e sub t minus two all the way through e sub 1 plus y sub zero, the initial value of y. The value we observe today is the accumulation of all past shocks plus an initial value. This is the reason why random walks are highly persistent, the effect of a shock will be contained in the series forever."/>
          <p:cNvPicPr>
            <a:picLocks noChangeAspect="1"/>
          </p:cNvPicPr>
          <p:nvPr/>
        </p:nvPicPr>
        <p:blipFill>
          <a:blip r:embed="rId3"/>
          <a:stretch>
            <a:fillRect/>
          </a:stretch>
        </p:blipFill>
        <p:spPr>
          <a:xfrm>
            <a:off x="1236376" y="2900651"/>
            <a:ext cx="8010838" cy="981541"/>
          </a:xfrm>
          <a:prstGeom prst="rect">
            <a:avLst/>
          </a:prstGeom>
        </p:spPr>
      </p:pic>
      <p:pic>
        <p:nvPicPr>
          <p:cNvPr id="8" name="Picture 7" descr="An equation depicting a random walk. y sub t equals y sub t minus one plus e sub t for all t. This process is called a random walk because it wanders from the previous position y sub t minus one by an i.i.d. random amount e sub t. &#10;"/>
          <p:cNvPicPr>
            <a:picLocks noChangeAspect="1"/>
          </p:cNvPicPr>
          <p:nvPr/>
        </p:nvPicPr>
        <p:blipFill>
          <a:blip r:embed="rId4"/>
          <a:stretch>
            <a:fillRect/>
          </a:stretch>
        </p:blipFill>
        <p:spPr>
          <a:xfrm>
            <a:off x="1236376" y="2096149"/>
            <a:ext cx="8291279" cy="591363"/>
          </a:xfrm>
          <a:prstGeom prst="rect">
            <a:avLst/>
          </a:prstGeom>
        </p:spPr>
      </p:pic>
      <p:sp>
        <p:nvSpPr>
          <p:cNvPr id="2" name="Content Placeholder 1"/>
          <p:cNvSpPr>
            <a:spLocks noGrp="1"/>
          </p:cNvSpPr>
          <p:nvPr>
            <p:ph idx="1"/>
          </p:nvPr>
        </p:nvSpPr>
        <p:spPr>
          <a:xfrm>
            <a:off x="838200" y="1463040"/>
            <a:ext cx="10515600" cy="528598"/>
          </a:xfrm>
        </p:spPr>
        <p:txBody>
          <a:bodyPr/>
          <a:lstStyle/>
          <a:p>
            <a:r>
              <a:rPr lang="en-US" b="1" dirty="0"/>
              <a:t>Random walks</a:t>
            </a:r>
          </a:p>
        </p:txBody>
      </p:sp>
      <p:sp>
        <p:nvSpPr>
          <p:cNvPr id="4" name="Title 3"/>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(11 of 21)</a:t>
            </a:r>
            <a:endParaRPr lang="en-US" dirty="0"/>
          </a:p>
        </p:txBody>
      </p:sp>
    </p:spTree>
    <p:extLst>
      <p:ext uri="{BB962C8B-B14F-4D97-AF65-F5344CB8AC3E}">
        <p14:creationId xmlns:p14="http://schemas.microsoft.com/office/powerpoint/2010/main" val="295980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13</a:t>
            </a:fld>
            <a:endParaRPr lang="en-US"/>
          </a:p>
        </p:txBody>
      </p:sp>
      <p:pic>
        <p:nvPicPr>
          <p:cNvPr id="7" name="Picture 6" descr="A diagram depicting two random walk series. The value of y is given on the vertical axis and time (t) is plotted on the horizontal axis. Each series starts at zero, but they diverge from there. Both wander around without any clear direction or tendency to revert to some long run trend. &#10;"/>
          <p:cNvPicPr>
            <a:picLocks noChangeAspect="1"/>
          </p:cNvPicPr>
          <p:nvPr/>
        </p:nvPicPr>
        <p:blipFill>
          <a:blip r:embed="rId2"/>
          <a:stretch>
            <a:fillRect/>
          </a:stretch>
        </p:blipFill>
        <p:spPr>
          <a:xfrm>
            <a:off x="1398739" y="2016690"/>
            <a:ext cx="9394521" cy="3981453"/>
          </a:xfrm>
          <a:prstGeom prst="rect">
            <a:avLst/>
          </a:prstGeom>
        </p:spPr>
      </p:pic>
      <p:sp>
        <p:nvSpPr>
          <p:cNvPr id="2" name="Content Placeholder 1"/>
          <p:cNvSpPr>
            <a:spLocks noGrp="1"/>
          </p:cNvSpPr>
          <p:nvPr>
            <p:ph idx="1"/>
          </p:nvPr>
        </p:nvSpPr>
        <p:spPr>
          <a:xfrm>
            <a:off x="838200" y="1463040"/>
            <a:ext cx="10515600" cy="553650"/>
          </a:xfrm>
        </p:spPr>
        <p:txBody>
          <a:bodyPr/>
          <a:lstStyle/>
          <a:p>
            <a:r>
              <a:rPr lang="de-DE" altLang="en-US" b="1" dirty="0">
                <a:ea typeface="ＭＳ Ｐゴシック" panose="020B0600070205080204" pitchFamily="34" charset="-128"/>
                <a:cs typeface="Lucida Bright" panose="02040602050505020304" pitchFamily="18" charset="0"/>
              </a:rPr>
              <a:t>Examples for random walk realizations</a:t>
            </a:r>
          </a:p>
        </p:txBody>
      </p:sp>
      <p:sp>
        <p:nvSpPr>
          <p:cNvPr id="4" name="Title 3"/>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(12 of 21)</a:t>
            </a:r>
            <a:endParaRPr lang="en-US" dirty="0"/>
          </a:p>
        </p:txBody>
      </p:sp>
    </p:spTree>
    <p:extLst>
      <p:ext uri="{BB962C8B-B14F-4D97-AF65-F5344CB8AC3E}">
        <p14:creationId xmlns:p14="http://schemas.microsoft.com/office/powerpoint/2010/main" val="231017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14</a:t>
            </a:fld>
            <a:endParaRPr lang="en-US"/>
          </a:p>
        </p:txBody>
      </p:sp>
      <p:sp>
        <p:nvSpPr>
          <p:cNvPr id="5" name="Content Placeholder 4"/>
          <p:cNvSpPr>
            <a:spLocks noGrp="1"/>
          </p:cNvSpPr>
          <p:nvPr>
            <p:ph sz="half" idx="2"/>
          </p:nvPr>
        </p:nvSpPr>
        <p:spPr>
          <a:xfrm>
            <a:off x="6814159" y="2054268"/>
            <a:ext cx="4822520" cy="3995803"/>
          </a:xfrm>
        </p:spPr>
        <p:txBody>
          <a:bodyPr/>
          <a:lstStyle/>
          <a:p>
            <a:pPr>
              <a:defRPr/>
            </a:pPr>
            <a:r>
              <a:rPr lang="de-DE" sz="2000" dirty="0"/>
              <a:t>A random walk is a special case of a unit root process.</a:t>
            </a:r>
          </a:p>
          <a:p>
            <a:pPr>
              <a:defRPr/>
            </a:pPr>
            <a:endParaRPr lang="de-DE" sz="2000" dirty="0"/>
          </a:p>
          <a:p>
            <a:pPr>
              <a:defRPr/>
            </a:pPr>
            <a:r>
              <a:rPr lang="de-DE" sz="2000" dirty="0"/>
              <a:t>Unit root processes are defined as a random walk, but e</a:t>
            </a:r>
            <a:r>
              <a:rPr lang="de-DE" sz="2000" baseline="-25000" dirty="0"/>
              <a:t>t</a:t>
            </a:r>
            <a:r>
              <a:rPr lang="de-DE" sz="2000" dirty="0"/>
              <a:t> may be an arbitrary weakly dependent process. </a:t>
            </a:r>
          </a:p>
          <a:p>
            <a:pPr>
              <a:defRPr/>
            </a:pPr>
            <a:endParaRPr lang="de-DE" sz="2000" dirty="0"/>
          </a:p>
          <a:p>
            <a:pPr>
              <a:defRPr/>
            </a:pPr>
            <a:r>
              <a:rPr lang="de-DE" sz="2000" dirty="0"/>
              <a:t>From an economic point of view it is important to know whether a time series is highly persistent. In highly persistent time series, shocks or policy changes have lasting/permanent effects, in weakly dependent processes their effects are transitory.</a:t>
            </a:r>
          </a:p>
          <a:p>
            <a:endParaRPr lang="en-US" sz="2000" dirty="0"/>
          </a:p>
        </p:txBody>
      </p:sp>
      <p:pic>
        <p:nvPicPr>
          <p:cNvPr id="7" name="Picture 6" descr="A diagram depicting the movement of the three month T-bill rate over time. The T-bill interest rate is depicted on the vertical axis and the year from 1948 through 1996 is given on the horizontal axis. The T-bill rate does not appear to follow any specific trend, rising and falling seemingly at random. Past shocks also seem to persist. These features are indicative of a random walk.&#10;"/>
          <p:cNvPicPr>
            <a:picLocks noChangeAspect="1"/>
          </p:cNvPicPr>
          <p:nvPr/>
        </p:nvPicPr>
        <p:blipFill>
          <a:blip r:embed="rId2"/>
          <a:stretch>
            <a:fillRect/>
          </a:stretch>
        </p:blipFill>
        <p:spPr>
          <a:xfrm>
            <a:off x="979905" y="2054268"/>
            <a:ext cx="5692550" cy="3995803"/>
          </a:xfrm>
          <a:prstGeom prst="rect">
            <a:avLst/>
          </a:prstGeom>
        </p:spPr>
      </p:pic>
      <p:sp>
        <p:nvSpPr>
          <p:cNvPr id="2" name="Content Placeholder 1"/>
          <p:cNvSpPr>
            <a:spLocks noGrp="1"/>
          </p:cNvSpPr>
          <p:nvPr>
            <p:ph sz="half" idx="1"/>
          </p:nvPr>
        </p:nvSpPr>
        <p:spPr>
          <a:xfrm>
            <a:off x="838200" y="1456029"/>
            <a:ext cx="10515600" cy="598239"/>
          </a:xfrm>
        </p:spPr>
        <p:txBody>
          <a:bodyPr/>
          <a:lstStyle/>
          <a:p>
            <a:r>
              <a:rPr lang="de-DE" altLang="en-US" b="1" dirty="0">
                <a:ea typeface="ＭＳ Ｐゴシック" panose="020B0600070205080204" pitchFamily="34" charset="-128"/>
                <a:cs typeface="Lucida Bright" panose="02040602050505020304" pitchFamily="18" charset="0"/>
              </a:rPr>
              <a:t>Three-month T-bill rate as a possible example for a random walk</a:t>
            </a:r>
            <a:endParaRPr lang="en-US" b="1" dirty="0"/>
          </a:p>
        </p:txBody>
      </p:sp>
      <p:sp>
        <p:nvSpPr>
          <p:cNvPr id="4" name="Title 3"/>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(13 of 21)</a:t>
            </a:r>
            <a:endParaRPr lang="en-US" dirty="0"/>
          </a:p>
        </p:txBody>
      </p:sp>
    </p:spTree>
    <p:extLst>
      <p:ext uri="{BB962C8B-B14F-4D97-AF65-F5344CB8AC3E}">
        <p14:creationId xmlns:p14="http://schemas.microsoft.com/office/powerpoint/2010/main" val="422637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15</a:t>
            </a:fld>
            <a:endParaRPr lang="en-US"/>
          </a:p>
        </p:txBody>
      </p:sp>
      <p:pic>
        <p:nvPicPr>
          <p:cNvPr id="9" name="Picture 8" descr="Three conditions for covariance stationarity. The expected value of y sub t equals alpha sub 0 plus the expected value of y sub 0. Note that this is not constant and depends on t. The variance of y sub t equals sigma squared sub e times t. The correlation between y sub t and y sub t plus h equals the square root of t over t plus h. These are the same as we had with the simple random walk model. As with that case, the series is neither covariance stationary or weakly dependent."/>
          <p:cNvPicPr>
            <a:picLocks noChangeAspect="1"/>
          </p:cNvPicPr>
          <p:nvPr/>
        </p:nvPicPr>
        <p:blipFill>
          <a:blip r:embed="rId2"/>
          <a:stretch>
            <a:fillRect/>
          </a:stretch>
        </p:blipFill>
        <p:spPr>
          <a:xfrm>
            <a:off x="1225361" y="4276317"/>
            <a:ext cx="7962066" cy="1505843"/>
          </a:xfrm>
          <a:prstGeom prst="rect">
            <a:avLst/>
          </a:prstGeom>
        </p:spPr>
      </p:pic>
      <p:pic>
        <p:nvPicPr>
          <p:cNvPr id="8" name="Picture 7" descr="A restatement of the random walk with drift equation. y sub t equals alpha 0 times t plus e sub t plus e sub t minus one through e sub 1 plus y sub zero. This suggests a linear time trend around which the series follows its random walk behavior. As there is no clear direction for the random walk to develop, it may also wander away from the trend."/>
          <p:cNvPicPr>
            <a:picLocks noChangeAspect="1"/>
          </p:cNvPicPr>
          <p:nvPr/>
        </p:nvPicPr>
        <p:blipFill>
          <a:blip r:embed="rId3"/>
          <a:stretch>
            <a:fillRect/>
          </a:stretch>
        </p:blipFill>
        <p:spPr>
          <a:xfrm>
            <a:off x="1225361" y="2918396"/>
            <a:ext cx="8126672" cy="920576"/>
          </a:xfrm>
          <a:prstGeom prst="rect">
            <a:avLst/>
          </a:prstGeom>
        </p:spPr>
      </p:pic>
      <p:pic>
        <p:nvPicPr>
          <p:cNvPr id="7" name="Picture 6" descr="An equation for a random walk with drift. y sub t equals alpha zero plus y sub t minus 1 plus e sub t. In addition to the usual random walk mechanism, theres is a deterministic increase/decrease (drift) in each period."/>
          <p:cNvPicPr>
            <a:picLocks noChangeAspect="1"/>
          </p:cNvPicPr>
          <p:nvPr/>
        </p:nvPicPr>
        <p:blipFill>
          <a:blip r:embed="rId4"/>
          <a:stretch>
            <a:fillRect/>
          </a:stretch>
        </p:blipFill>
        <p:spPr>
          <a:xfrm>
            <a:off x="1225361" y="1908468"/>
            <a:ext cx="9089924" cy="591363"/>
          </a:xfrm>
          <a:prstGeom prst="rect">
            <a:avLst/>
          </a:prstGeom>
        </p:spPr>
      </p:pic>
      <p:sp>
        <p:nvSpPr>
          <p:cNvPr id="3" name="Content Placeholder 2"/>
          <p:cNvSpPr>
            <a:spLocks noGrp="1"/>
          </p:cNvSpPr>
          <p:nvPr>
            <p:ph sz="half" idx="1"/>
          </p:nvPr>
        </p:nvSpPr>
        <p:spPr>
          <a:xfrm>
            <a:off x="838200" y="1456029"/>
            <a:ext cx="10515600" cy="548135"/>
          </a:xfrm>
        </p:spPr>
        <p:txBody>
          <a:bodyPr/>
          <a:lstStyle/>
          <a:p>
            <a:r>
              <a:rPr lang="de-DE" altLang="en-US" b="1" dirty="0">
                <a:ea typeface="ＭＳ Ｐゴシック" panose="020B0600070205080204" pitchFamily="34" charset="-128"/>
                <a:cs typeface="Lucida Bright" panose="02040602050505020304" pitchFamily="18" charset="0"/>
              </a:rPr>
              <a:t>Random walks with drift</a:t>
            </a:r>
            <a:endParaRPr lang="en-US" b="1"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(14 of 21)</a:t>
            </a:r>
            <a:endParaRPr lang="en-US" dirty="0"/>
          </a:p>
        </p:txBody>
      </p:sp>
    </p:spTree>
    <p:extLst>
      <p:ext uri="{BB962C8B-B14F-4D97-AF65-F5344CB8AC3E}">
        <p14:creationId xmlns:p14="http://schemas.microsoft.com/office/powerpoint/2010/main" val="70263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16</a:t>
            </a:fld>
            <a:endParaRPr lang="en-US"/>
          </a:p>
        </p:txBody>
      </p:sp>
      <p:pic>
        <p:nvPicPr>
          <p:cNvPr id="5" name="Picture 4" descr="A diagram depicting a random walk with drift series. The value of y is given on the vertical axis and time (t) is plotted on the horizontal axis. The long run trend (drift) is positive and the series does generally rise over time. However, the series does not regularly return to the trend line. Random walks with drift may be good models for time series that have an obvious trend, but are not weakly dependent."/>
          <p:cNvPicPr>
            <a:picLocks noChangeAspect="1"/>
          </p:cNvPicPr>
          <p:nvPr/>
        </p:nvPicPr>
        <p:blipFill>
          <a:blip r:embed="rId2"/>
          <a:stretch>
            <a:fillRect/>
          </a:stretch>
        </p:blipFill>
        <p:spPr>
          <a:xfrm>
            <a:off x="1162988" y="2016690"/>
            <a:ext cx="9245033" cy="3950022"/>
          </a:xfrm>
          <a:prstGeom prst="rect">
            <a:avLst/>
          </a:prstGeom>
        </p:spPr>
      </p:pic>
      <p:sp>
        <p:nvSpPr>
          <p:cNvPr id="2" name="Content Placeholder 1"/>
          <p:cNvSpPr>
            <a:spLocks noGrp="1"/>
          </p:cNvSpPr>
          <p:nvPr>
            <p:ph idx="1"/>
          </p:nvPr>
        </p:nvSpPr>
        <p:spPr>
          <a:xfrm>
            <a:off x="838200" y="1463040"/>
            <a:ext cx="10515600" cy="553650"/>
          </a:xfrm>
        </p:spPr>
        <p:txBody>
          <a:bodyPr/>
          <a:lstStyle/>
          <a:p>
            <a:r>
              <a:rPr lang="de-DE" altLang="en-US" b="1" dirty="0">
                <a:ea typeface="ＭＳ Ｐゴシック" panose="020B0600070205080204" pitchFamily="34" charset="-128"/>
                <a:cs typeface="Lucida Bright" panose="02040602050505020304" pitchFamily="18" charset="0"/>
              </a:rPr>
              <a:t>Sample path of a random walk with drift</a:t>
            </a:r>
          </a:p>
        </p:txBody>
      </p:sp>
      <p:sp>
        <p:nvSpPr>
          <p:cNvPr id="4" name="Title 3"/>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(15 of 21)</a:t>
            </a:r>
            <a:endParaRPr lang="en-US" dirty="0"/>
          </a:p>
        </p:txBody>
      </p:sp>
    </p:spTree>
    <p:extLst>
      <p:ext uri="{BB962C8B-B14F-4D97-AF65-F5344CB8AC3E}">
        <p14:creationId xmlns:p14="http://schemas.microsoft.com/office/powerpoint/2010/main" val="339531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17</a:t>
            </a:fld>
            <a:endParaRPr lang="en-US"/>
          </a:p>
        </p:txBody>
      </p:sp>
      <p:sp>
        <p:nvSpPr>
          <p:cNvPr id="4" name="Content Placeholder 3"/>
          <p:cNvSpPr>
            <a:spLocks noGrp="1"/>
          </p:cNvSpPr>
          <p:nvPr>
            <p:ph sz="half" idx="2"/>
          </p:nvPr>
        </p:nvSpPr>
        <p:spPr>
          <a:xfrm>
            <a:off x="838200" y="5432242"/>
            <a:ext cx="10515600" cy="695363"/>
          </a:xfrm>
        </p:spPr>
        <p:txBody>
          <a:bodyPr/>
          <a:lstStyle/>
          <a:p>
            <a:r>
              <a:rPr lang="de-DE" altLang="en-US" dirty="0">
                <a:ea typeface="ＭＳ Ｐゴシック" panose="020B0600070205080204" pitchFamily="34" charset="-128"/>
                <a:cs typeface="Lucida Bright" panose="02040602050505020304" pitchFamily="18" charset="0"/>
              </a:rPr>
              <a:t>Differencing is often a way to achieve weak dependence.</a:t>
            </a:r>
            <a:endParaRPr lang="en-US" dirty="0"/>
          </a:p>
        </p:txBody>
      </p:sp>
      <p:pic>
        <p:nvPicPr>
          <p:cNvPr id="10" name="Picture 9" descr="An expression for the first difference of log y sub t. Delta log of y sub t is approximately equal to y sub t minus y sub t minus 1 over y sub t minus 1. Thus, differencing log y sub t allows us to look at proportionate or percentage changes in y directly."/>
          <p:cNvPicPr>
            <a:picLocks noChangeAspect="1"/>
          </p:cNvPicPr>
          <p:nvPr/>
        </p:nvPicPr>
        <p:blipFill>
          <a:blip r:embed="rId2"/>
          <a:stretch>
            <a:fillRect/>
          </a:stretch>
        </p:blipFill>
        <p:spPr>
          <a:xfrm>
            <a:off x="1334611" y="4737945"/>
            <a:ext cx="3731075" cy="493819"/>
          </a:xfrm>
          <a:prstGeom prst="rect">
            <a:avLst/>
          </a:prstGeom>
        </p:spPr>
      </p:pic>
      <p:pic>
        <p:nvPicPr>
          <p:cNvPr id="9" name="Picture 8" descr="An equation for a random walk in which y sub t equals y sub t minus 1 plus e sub t. We can first difference this equation to get the change in y sub t (Delta y sub t) equal to y sub t minus y sub t minus 1 equal to e sub t. This differenced series is weakly dependent since the error term e sub t is weakly dependent. &#10;"/>
          <p:cNvPicPr>
            <a:picLocks noChangeAspect="1"/>
          </p:cNvPicPr>
          <p:nvPr/>
        </p:nvPicPr>
        <p:blipFill>
          <a:blip r:embed="rId3"/>
          <a:stretch>
            <a:fillRect/>
          </a:stretch>
        </p:blipFill>
        <p:spPr>
          <a:xfrm>
            <a:off x="1334611" y="4092877"/>
            <a:ext cx="9522777" cy="591363"/>
          </a:xfrm>
          <a:prstGeom prst="rect">
            <a:avLst/>
          </a:prstGeom>
        </p:spPr>
      </p:pic>
      <p:sp>
        <p:nvSpPr>
          <p:cNvPr id="3" name="Content Placeholder 2"/>
          <p:cNvSpPr>
            <a:spLocks noGrp="1"/>
          </p:cNvSpPr>
          <p:nvPr>
            <p:ph sz="half" idx="1"/>
          </p:nvPr>
        </p:nvSpPr>
        <p:spPr>
          <a:xfrm>
            <a:off x="838200" y="1456029"/>
            <a:ext cx="10515600" cy="2634783"/>
          </a:xfrm>
        </p:spPr>
        <p:txBody>
          <a:bodyPr/>
          <a:lstStyle/>
          <a:p>
            <a:r>
              <a:rPr lang="de-DE" altLang="en-US" b="1" dirty="0">
                <a:ea typeface="ＭＳ Ｐゴシック" panose="020B0600070205080204" pitchFamily="34" charset="-128"/>
                <a:cs typeface="Lucida Bright" panose="02040602050505020304" pitchFamily="18" charset="0"/>
              </a:rPr>
              <a:t>Transformations on highly persistent time series</a:t>
            </a:r>
          </a:p>
          <a:p>
            <a:r>
              <a:rPr lang="de-DE" altLang="en-US" dirty="0">
                <a:ea typeface="ＭＳ Ｐゴシック" panose="020B0600070205080204" pitchFamily="34" charset="-128"/>
                <a:cs typeface="Lucida Bright" panose="02040602050505020304" pitchFamily="18" charset="0"/>
              </a:rPr>
              <a:t>Order of integration</a:t>
            </a:r>
          </a:p>
          <a:p>
            <a:pPr lvl="1"/>
            <a:r>
              <a:rPr lang="de-DE" altLang="en-US" dirty="0">
                <a:ea typeface="Arial" panose="020B0604020202020204" pitchFamily="34" charset="0"/>
                <a:cs typeface="Lucida Bright" panose="02040602050505020304" pitchFamily="18" charset="0"/>
              </a:rPr>
              <a:t>Weakly dependent time series are integrated of order zero (= I(0))</a:t>
            </a:r>
          </a:p>
          <a:p>
            <a:pPr lvl="1"/>
            <a:r>
              <a:rPr lang="de-DE" altLang="en-US" dirty="0">
                <a:ea typeface="Arial" panose="020B0604020202020204" pitchFamily="34" charset="0"/>
                <a:cs typeface="Lucida Bright" panose="02040602050505020304" pitchFamily="18" charset="0"/>
              </a:rPr>
              <a:t>If a time series has to be differenced one time in order to obtain a weakly dependent series, it is called integrated of order one (= I(1))</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Examples for I(1) processes</a:t>
            </a:r>
          </a:p>
          <a:p>
            <a:endParaRPr lang="en-US"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(16 of 21)</a:t>
            </a:r>
            <a:endParaRPr lang="en-US" dirty="0"/>
          </a:p>
        </p:txBody>
      </p:sp>
    </p:spTree>
    <p:extLst>
      <p:ext uri="{BB962C8B-B14F-4D97-AF65-F5344CB8AC3E}">
        <p14:creationId xmlns:p14="http://schemas.microsoft.com/office/powerpoint/2010/main" val="998395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18</a:t>
            </a:fld>
            <a:endParaRPr lang="en-US"/>
          </a:p>
        </p:txBody>
      </p:sp>
      <p:sp>
        <p:nvSpPr>
          <p:cNvPr id="4" name="Content Placeholder 3"/>
          <p:cNvSpPr>
            <a:spLocks noGrp="1"/>
          </p:cNvSpPr>
          <p:nvPr>
            <p:ph sz="half" idx="2"/>
          </p:nvPr>
        </p:nvSpPr>
        <p:spPr>
          <a:xfrm>
            <a:off x="838200" y="4422302"/>
            <a:ext cx="10515600" cy="1576501"/>
          </a:xfrm>
        </p:spPr>
        <p:txBody>
          <a:bodyPr/>
          <a:lstStyle/>
          <a:p>
            <a:pPr lvl="1"/>
            <a:r>
              <a:rPr lang="de-DE" altLang="en-US" dirty="0">
                <a:ea typeface="Arial" panose="020B0604020202020204" pitchFamily="34" charset="0"/>
                <a:cs typeface="Lucida Bright" panose="02040602050505020304" pitchFamily="18" charset="0"/>
              </a:rPr>
              <a:t>If the sample first order autocorrelation is close to one, this suggests that the time series may be highly persistent (= contains a unit root).</a:t>
            </a:r>
          </a:p>
          <a:p>
            <a:pPr lvl="1"/>
            <a:r>
              <a:rPr lang="de-DE" altLang="en-US" dirty="0">
                <a:ea typeface="Arial" panose="020B0604020202020204" pitchFamily="34" charset="0"/>
                <a:cs typeface="Lucida Bright" panose="02040602050505020304" pitchFamily="18" charset="0"/>
              </a:rPr>
              <a:t>Alternatively, the series may have a deterministic trend.</a:t>
            </a:r>
          </a:p>
          <a:p>
            <a:pPr lvl="1"/>
            <a:r>
              <a:rPr lang="de-DE" altLang="en-US" dirty="0">
                <a:ea typeface="Arial" panose="020B0604020202020204" pitchFamily="34" charset="0"/>
                <a:cs typeface="Lucida Bright" panose="02040602050505020304" pitchFamily="18" charset="0"/>
              </a:rPr>
              <a:t>Both unit root and trend may be eliminated by differencing.</a:t>
            </a:r>
          </a:p>
        </p:txBody>
      </p:sp>
      <p:pic>
        <p:nvPicPr>
          <p:cNvPr id="7" name="Picture 6" descr="An expression for the estimated sample first order autocorrelation. rho hat sub 1 equals the estimated correlation between y sub t and y sub t minus 1. This measures how strongly adjacent time series observations are related to each other."/>
          <p:cNvPicPr>
            <a:picLocks noChangeAspect="1"/>
          </p:cNvPicPr>
          <p:nvPr/>
        </p:nvPicPr>
        <p:blipFill>
          <a:blip r:embed="rId2"/>
          <a:stretch>
            <a:fillRect/>
          </a:stretch>
        </p:blipFill>
        <p:spPr>
          <a:xfrm>
            <a:off x="1784835" y="3432715"/>
            <a:ext cx="7528708" cy="662690"/>
          </a:xfrm>
          <a:prstGeom prst="rect">
            <a:avLst/>
          </a:prstGeom>
        </p:spPr>
      </p:pic>
      <p:sp>
        <p:nvSpPr>
          <p:cNvPr id="3" name="Content Placeholder 2"/>
          <p:cNvSpPr>
            <a:spLocks noGrp="1"/>
          </p:cNvSpPr>
          <p:nvPr>
            <p:ph sz="half" idx="1"/>
          </p:nvPr>
        </p:nvSpPr>
        <p:spPr>
          <a:xfrm>
            <a:off x="838200" y="1456028"/>
            <a:ext cx="10515600" cy="1887814"/>
          </a:xfrm>
        </p:spPr>
        <p:txBody>
          <a:bodyPr/>
          <a:lstStyle/>
          <a:p>
            <a:r>
              <a:rPr lang="de-DE" altLang="en-US" b="1" dirty="0">
                <a:ea typeface="ＭＳ Ｐゴシック" panose="020B0600070205080204" pitchFamily="34" charset="-128"/>
                <a:cs typeface="Lucida Bright" panose="02040602050505020304" pitchFamily="18" charset="0"/>
              </a:rPr>
              <a:t>Deciding whether a time series is I(1)</a:t>
            </a:r>
          </a:p>
          <a:p>
            <a:pPr lvl="1"/>
            <a:r>
              <a:rPr lang="de-DE" altLang="en-US" dirty="0">
                <a:ea typeface="Arial" panose="020B0604020202020204" pitchFamily="34" charset="0"/>
                <a:cs typeface="Lucida Bright" panose="02040602050505020304" pitchFamily="18" charset="0"/>
              </a:rPr>
              <a:t>There are statistical tests (unit root tests) for testing whether a time series is I(1); these will be covered in later chapters.</a:t>
            </a:r>
          </a:p>
          <a:p>
            <a:pPr lvl="1"/>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Alternatively, look at the sample first order autocorrelation:</a:t>
            </a:r>
          </a:p>
          <a:p>
            <a:endParaRPr lang="en-US"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(17 of 21)</a:t>
            </a:r>
            <a:endParaRPr lang="en-US" dirty="0"/>
          </a:p>
        </p:txBody>
      </p:sp>
    </p:spTree>
    <p:extLst>
      <p:ext uri="{BB962C8B-B14F-4D97-AF65-F5344CB8AC3E}">
        <p14:creationId xmlns:p14="http://schemas.microsoft.com/office/powerpoint/2010/main" val="232246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19</a:t>
            </a:fld>
            <a:endParaRPr lang="en-US"/>
          </a:p>
        </p:txBody>
      </p:sp>
      <p:pic>
        <p:nvPicPr>
          <p:cNvPr id="11" name="Picture 10" descr="OLS estimates of the fertility equation in first differences. The first difference of gfr at time t is predicted to equal minus .964 (standard error of .468) minus .036 (standard error of .027) times the change in pe at time t minus .014 (standard error of .028) times the change in pe at time t minus 1 plus .110 (standard error of .027) times the change in pe at time t minus 2. There are 69 observations, the R squared equals .233, and the adjusted R squared equals .197&#10;"/>
          <p:cNvPicPr>
            <a:picLocks noChangeAspect="1"/>
          </p:cNvPicPr>
          <p:nvPr/>
        </p:nvPicPr>
        <p:blipFill>
          <a:blip r:embed="rId2"/>
          <a:stretch>
            <a:fillRect/>
          </a:stretch>
        </p:blipFill>
        <p:spPr>
          <a:xfrm>
            <a:off x="1026767" y="5030461"/>
            <a:ext cx="6145301" cy="780356"/>
          </a:xfrm>
          <a:prstGeom prst="rect">
            <a:avLst/>
          </a:prstGeom>
        </p:spPr>
      </p:pic>
      <p:sp>
        <p:nvSpPr>
          <p:cNvPr id="5" name="Content Placeholder 4"/>
          <p:cNvSpPr>
            <a:spLocks noGrp="1"/>
          </p:cNvSpPr>
          <p:nvPr>
            <p:ph sz="quarter" idx="13"/>
          </p:nvPr>
        </p:nvSpPr>
        <p:spPr>
          <a:xfrm>
            <a:off x="838200" y="4278860"/>
            <a:ext cx="10515600" cy="646303"/>
          </a:xfrm>
        </p:spPr>
        <p:txBody>
          <a:bodyPr/>
          <a:lstStyle/>
          <a:p>
            <a:pPr marL="0" indent="0">
              <a:buNone/>
            </a:pPr>
            <a:r>
              <a:rPr lang="de-DE" sz="2000" dirty="0"/>
              <a:t>It is therefore better to estimate the equation in first differences. This makes sense because if the equation holds in levels, it also has to hold in first differences:</a:t>
            </a:r>
            <a:endParaRPr lang="en-US" sz="2000" dirty="0"/>
          </a:p>
        </p:txBody>
      </p:sp>
      <p:pic>
        <p:nvPicPr>
          <p:cNvPr id="8" name="Picture 7" descr="Sample autocorrelations for gross fertility rate (gfr) and personal tax exemption (pe). rho hat sub gfr equals 0.977 and rho hat sub pe equals 0.964. These are both very close to 1, suggesting a high degree of persistence."/>
          <p:cNvPicPr>
            <a:picLocks noChangeAspect="1"/>
          </p:cNvPicPr>
          <p:nvPr/>
        </p:nvPicPr>
        <p:blipFill>
          <a:blip r:embed="rId3"/>
          <a:stretch>
            <a:fillRect/>
          </a:stretch>
        </p:blipFill>
        <p:spPr>
          <a:xfrm>
            <a:off x="1154795" y="3738411"/>
            <a:ext cx="2944623" cy="292633"/>
          </a:xfrm>
          <a:prstGeom prst="rect">
            <a:avLst/>
          </a:prstGeom>
        </p:spPr>
      </p:pic>
      <p:sp>
        <p:nvSpPr>
          <p:cNvPr id="4" name="Content Placeholder 3"/>
          <p:cNvSpPr>
            <a:spLocks noGrp="1"/>
          </p:cNvSpPr>
          <p:nvPr>
            <p:ph sz="half" idx="2"/>
          </p:nvPr>
        </p:nvSpPr>
        <p:spPr>
          <a:xfrm>
            <a:off x="838200" y="2456922"/>
            <a:ext cx="10515600" cy="1217667"/>
          </a:xfrm>
        </p:spPr>
        <p:txBody>
          <a:bodyPr/>
          <a:lstStyle/>
          <a:p>
            <a:pPr marL="0" indent="0">
              <a:buNone/>
            </a:pPr>
            <a:r>
              <a:rPr lang="de-DE" sz="2000" dirty="0"/>
              <a:t>This equation could be estimated by OLS if the CLM assumptions hold. These may be questionable, so that one would have to resort to large sample analysis. For large sample analysis, the fertility series and the series of the personal tax exemption have to be stationary and weakly dependent. This is questionable because the two series are highly persistent:</a:t>
            </a:r>
            <a:endParaRPr lang="en-US" sz="2000" dirty="0"/>
          </a:p>
        </p:txBody>
      </p:sp>
      <p:pic>
        <p:nvPicPr>
          <p:cNvPr id="7" name="Picture 6" descr="An equation in which the gross fertility rate at time t (gfr sub t) equals alpha sub 0 plus delta sub 0 times pe sub t plus delta sub 1 times pe sub t minus 1 plus delta sub 2 times pe sub t minus 2 plus u sub t. pe stands for personal tax exemption."/>
          <p:cNvPicPr>
            <a:picLocks noChangeAspect="1"/>
          </p:cNvPicPr>
          <p:nvPr/>
        </p:nvPicPr>
        <p:blipFill>
          <a:blip r:embed="rId4"/>
          <a:stretch>
            <a:fillRect/>
          </a:stretch>
        </p:blipFill>
        <p:spPr>
          <a:xfrm>
            <a:off x="1154795" y="2055460"/>
            <a:ext cx="5297883" cy="249958"/>
          </a:xfrm>
          <a:prstGeom prst="rect">
            <a:avLst/>
          </a:prstGeom>
        </p:spPr>
      </p:pic>
      <p:sp>
        <p:nvSpPr>
          <p:cNvPr id="3" name="Content Placeholder 2"/>
          <p:cNvSpPr>
            <a:spLocks noGrp="1"/>
          </p:cNvSpPr>
          <p:nvPr>
            <p:ph sz="half" idx="1"/>
          </p:nvPr>
        </p:nvSpPr>
        <p:spPr>
          <a:xfrm>
            <a:off x="838200" y="1456029"/>
            <a:ext cx="10515600" cy="535609"/>
          </a:xfrm>
        </p:spPr>
        <p:txBody>
          <a:bodyPr/>
          <a:lstStyle/>
          <a:p>
            <a:r>
              <a:rPr lang="de-DE" altLang="en-US" b="1" dirty="0">
                <a:ea typeface="ＭＳ Ｐゴシック" panose="020B0600070205080204" pitchFamily="34" charset="-128"/>
                <a:cs typeface="Lucida Bright" panose="02040602050505020304" pitchFamily="18" charset="0"/>
              </a:rPr>
              <a:t>Example: Fertility equation</a:t>
            </a:r>
            <a:endParaRPr lang="en-US" b="1"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(18 of 21)</a:t>
            </a:r>
            <a:endParaRPr lang="en-US" dirty="0"/>
          </a:p>
        </p:txBody>
      </p:sp>
    </p:spTree>
    <p:extLst>
      <p:ext uri="{BB962C8B-B14F-4D97-AF65-F5344CB8AC3E}">
        <p14:creationId xmlns:p14="http://schemas.microsoft.com/office/powerpoint/2010/main" val="190669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A9CCB-9D15-422B-BAE2-06EBFAABD3CD}"/>
              </a:ext>
            </a:extLst>
          </p:cNvPr>
          <p:cNvSpPr>
            <a:spLocks noGrp="1"/>
          </p:cNvSpPr>
          <p:nvPr>
            <p:ph type="sldNum" sz="quarter" idx="12"/>
          </p:nvPr>
        </p:nvSpPr>
        <p:spPr/>
        <p:txBody>
          <a:bodyPr/>
          <a:lstStyle/>
          <a:p>
            <a:fld id="{949EBC64-41CB-41B8-B6DF-9B1367312BD4}" type="slidenum">
              <a:rPr lang="en-US" smtClean="0"/>
              <a:t>2</a:t>
            </a:fld>
            <a:endParaRPr lang="en-US"/>
          </a:p>
        </p:txBody>
      </p:sp>
      <p:sp>
        <p:nvSpPr>
          <p:cNvPr id="2" name="Content Placeholder 1">
            <a:extLst>
              <a:ext uri="{FF2B5EF4-FFF2-40B4-BE49-F238E27FC236}">
                <a16:creationId xmlns:a16="http://schemas.microsoft.com/office/drawing/2014/main" id="{698769F9-DA9B-4361-B7AE-8F0AAEEF835B}"/>
              </a:ext>
            </a:extLst>
          </p:cNvPr>
          <p:cNvSpPr>
            <a:spLocks noGrp="1"/>
          </p:cNvSpPr>
          <p:nvPr>
            <p:ph idx="1"/>
          </p:nvPr>
        </p:nvSpPr>
        <p:spPr>
          <a:xfrm>
            <a:off x="838200" y="1463040"/>
            <a:ext cx="10515600" cy="4533314"/>
          </a:xfrm>
        </p:spPr>
        <p:txBody>
          <a:bodyPr/>
          <a:lstStyle/>
          <a:p>
            <a:r>
              <a:rPr lang="de-DE" altLang="en-US" b="1" dirty="0">
                <a:ea typeface="ＭＳ Ｐゴシック" panose="020B0600070205080204" pitchFamily="34" charset="-128"/>
                <a:cs typeface="Lucida Bright" panose="02040602050505020304" pitchFamily="18" charset="0"/>
              </a:rPr>
              <a:t>The assumptions used so far seem to be too restricitive</a:t>
            </a:r>
          </a:p>
          <a:p>
            <a:pPr lvl="1"/>
            <a:r>
              <a:rPr lang="de-DE" altLang="en-US" dirty="0">
                <a:ea typeface="Arial" panose="020B0604020202020204" pitchFamily="34" charset="0"/>
                <a:cs typeface="Lucida Bright" panose="02040602050505020304" pitchFamily="18" charset="0"/>
              </a:rPr>
              <a:t>Strict exogeneity, homoskedasticity, and no serial correlation are very demanding requirements, especially in the time series context.</a:t>
            </a:r>
          </a:p>
          <a:p>
            <a:pPr lvl="1"/>
            <a:r>
              <a:rPr lang="de-DE" altLang="en-US" dirty="0">
                <a:ea typeface="Arial" panose="020B0604020202020204" pitchFamily="34" charset="0"/>
                <a:cs typeface="Lucida Bright" panose="02040602050505020304" pitchFamily="18" charset="0"/>
              </a:rPr>
              <a:t>Statistical inference rests on the validity of the normality assumption</a:t>
            </a:r>
          </a:p>
          <a:p>
            <a:pPr lvl="1"/>
            <a:r>
              <a:rPr lang="de-DE" altLang="en-US" dirty="0">
                <a:ea typeface="Arial" panose="020B0604020202020204" pitchFamily="34" charset="0"/>
                <a:cs typeface="Lucida Bright" panose="02040602050505020304" pitchFamily="18" charset="0"/>
              </a:rPr>
              <a:t>Much weaker assumptions are needed if the sample size is large.</a:t>
            </a:r>
          </a:p>
          <a:p>
            <a:pPr lvl="1"/>
            <a:r>
              <a:rPr lang="de-DE" altLang="en-US" dirty="0">
                <a:ea typeface="Arial" panose="020B0604020202020204" pitchFamily="34" charset="0"/>
                <a:cs typeface="Lucida Bright" panose="02040602050505020304" pitchFamily="18" charset="0"/>
              </a:rPr>
              <a:t>A key requirement  for large sample analysis of time series is that the time series in question are stationary and weakly dependent.</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Stationary time series</a:t>
            </a:r>
          </a:p>
          <a:p>
            <a:pPr lvl="1"/>
            <a:r>
              <a:rPr lang="de-DE" altLang="en-US" dirty="0">
                <a:ea typeface="Arial" panose="020B0604020202020204" pitchFamily="34" charset="0"/>
                <a:cs typeface="Lucida Bright" panose="02040602050505020304" pitchFamily="18" charset="0"/>
              </a:rPr>
              <a:t>Loosely speaking, a time series is stationary if its stochastic properties and its temporal dependence structure do not change over time.</a:t>
            </a:r>
            <a:endParaRPr lang="en-US" dirty="0"/>
          </a:p>
        </p:txBody>
      </p:sp>
      <p:sp>
        <p:nvSpPr>
          <p:cNvPr id="4" name="Title 3">
            <a:extLst>
              <a:ext uri="{FF2B5EF4-FFF2-40B4-BE49-F238E27FC236}">
                <a16:creationId xmlns:a16="http://schemas.microsoft.com/office/drawing/2014/main" id="{CC8DBC3D-1256-4B91-814A-761F8D0782DD}"/>
              </a:ext>
            </a:extLst>
          </p:cNvPr>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 of 21)</a:t>
            </a:r>
            <a:endParaRPr lang="en-US" dirty="0"/>
          </a:p>
        </p:txBody>
      </p:sp>
    </p:spTree>
    <p:extLst>
      <p:ext uri="{BB962C8B-B14F-4D97-AF65-F5344CB8AC3E}">
        <p14:creationId xmlns:p14="http://schemas.microsoft.com/office/powerpoint/2010/main" val="217693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20</a:t>
            </a:fld>
            <a:endParaRPr lang="en-US"/>
          </a:p>
        </p:txBody>
      </p:sp>
      <p:pic>
        <p:nvPicPr>
          <p:cNvPr id="13" name="Picture 12" descr="A regression of the wage and productivity model in first difference. The difference of hourly wage is predicted to equal -.0036 (standard error of .0042) plus .809 (standard error of ..173) times the first difference of output per hour. There are 40 observatins, R squared equals .364, and adjusted R squared equals .348. The new estimate of the elasticity of hourly wage with respect to productivity makes much more sense."/>
          <p:cNvPicPr>
            <a:picLocks noChangeAspect="1"/>
          </p:cNvPicPr>
          <p:nvPr/>
        </p:nvPicPr>
        <p:blipFill>
          <a:blip r:embed="rId2"/>
          <a:stretch>
            <a:fillRect/>
          </a:stretch>
        </p:blipFill>
        <p:spPr>
          <a:xfrm>
            <a:off x="1135246" y="4726223"/>
            <a:ext cx="7925487" cy="1377815"/>
          </a:xfrm>
          <a:prstGeom prst="rect">
            <a:avLst/>
          </a:prstGeom>
        </p:spPr>
      </p:pic>
      <p:sp>
        <p:nvSpPr>
          <p:cNvPr id="4" name="Content Placeholder 3"/>
          <p:cNvSpPr>
            <a:spLocks noGrp="1"/>
          </p:cNvSpPr>
          <p:nvPr>
            <p:ph sz="half" idx="2"/>
          </p:nvPr>
        </p:nvSpPr>
        <p:spPr>
          <a:xfrm>
            <a:off x="838200" y="3949621"/>
            <a:ext cx="10515600" cy="691215"/>
          </a:xfrm>
        </p:spPr>
        <p:txBody>
          <a:bodyPr/>
          <a:lstStyle/>
          <a:p>
            <a:pPr>
              <a:defRPr/>
            </a:pPr>
            <a:r>
              <a:rPr lang="de-DE" sz="2000" dirty="0"/>
              <a:t>It turns out that even after detrending, both series display sample autocorrelations close to one so that estimating the equation in first differences seems more adequate:</a:t>
            </a:r>
          </a:p>
        </p:txBody>
      </p:sp>
      <p:pic>
        <p:nvPicPr>
          <p:cNvPr id="12" name="Picture 11" descr="An equation in which log hourly wage is predicted to equal -5.33 (standard error of .37) plus 1.64 (standard error of .09) times log output per hour minus .018 (standard error of .002) times t. There are 41 observations, the R squared is .971, and the adjusted R squared is .970. We include a time trend because both hourly wage and ourput per hour display clear trends. The estimated elasticity of hourly wage with respect to output per hour seems implausibly large."/>
          <p:cNvPicPr>
            <a:picLocks noChangeAspect="1"/>
          </p:cNvPicPr>
          <p:nvPr/>
        </p:nvPicPr>
        <p:blipFill>
          <a:blip r:embed="rId3"/>
          <a:stretch>
            <a:fillRect/>
          </a:stretch>
        </p:blipFill>
        <p:spPr>
          <a:xfrm>
            <a:off x="1135246" y="2067520"/>
            <a:ext cx="9370364" cy="1597290"/>
          </a:xfrm>
          <a:prstGeom prst="rect">
            <a:avLst/>
          </a:prstGeom>
        </p:spPr>
      </p:pic>
      <p:sp>
        <p:nvSpPr>
          <p:cNvPr id="3" name="Content Placeholder 2"/>
          <p:cNvSpPr>
            <a:spLocks noGrp="1"/>
          </p:cNvSpPr>
          <p:nvPr>
            <p:ph sz="half" idx="1"/>
          </p:nvPr>
        </p:nvSpPr>
        <p:spPr>
          <a:xfrm>
            <a:off x="838200" y="1456029"/>
            <a:ext cx="10515600" cy="535609"/>
          </a:xfrm>
        </p:spPr>
        <p:txBody>
          <a:bodyPr/>
          <a:lstStyle/>
          <a:p>
            <a:r>
              <a:rPr lang="de-DE" altLang="en-US" b="1" dirty="0">
                <a:ea typeface="ＭＳ Ｐゴシック" panose="020B0600070205080204" pitchFamily="34" charset="-128"/>
                <a:cs typeface="Lucida Bright" panose="02040602050505020304" pitchFamily="18" charset="0"/>
              </a:rPr>
              <a:t>Example: Wages and productivity</a:t>
            </a:r>
            <a:endParaRPr lang="en-US" b="1"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(19 of 21)</a:t>
            </a:r>
            <a:endParaRPr lang="en-US" dirty="0"/>
          </a:p>
        </p:txBody>
      </p:sp>
    </p:spTree>
    <p:extLst>
      <p:ext uri="{BB962C8B-B14F-4D97-AF65-F5344CB8AC3E}">
        <p14:creationId xmlns:p14="http://schemas.microsoft.com/office/powerpoint/2010/main" val="129586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21</a:t>
            </a:fld>
            <a:endParaRPr lang="en-US"/>
          </a:p>
        </p:txBody>
      </p:sp>
      <p:sp>
        <p:nvSpPr>
          <p:cNvPr id="4" name="Content Placeholder 3"/>
          <p:cNvSpPr>
            <a:spLocks noGrp="1"/>
          </p:cNvSpPr>
          <p:nvPr>
            <p:ph sz="half" idx="2"/>
          </p:nvPr>
        </p:nvSpPr>
        <p:spPr>
          <a:xfrm>
            <a:off x="838200" y="3831497"/>
            <a:ext cx="10515600" cy="1977334"/>
          </a:xfrm>
        </p:spPr>
        <p:txBody>
          <a:bodyPr/>
          <a:lstStyle/>
          <a:p>
            <a:r>
              <a:rPr lang="de-DE" altLang="en-US" dirty="0">
                <a:ea typeface="ＭＳ Ｐゴシック" panose="020B0600070205080204" pitchFamily="34" charset="-128"/>
                <a:cs typeface="Lucida Bright" panose="02040602050505020304" pitchFamily="18" charset="0"/>
              </a:rPr>
              <a:t>Dynamic completeness implies absence of serial correlation</a:t>
            </a:r>
          </a:p>
          <a:p>
            <a:pPr lvl="1"/>
            <a:r>
              <a:rPr lang="de-DE" altLang="en-US" dirty="0">
                <a:ea typeface="Arial" panose="020B0604020202020204" pitchFamily="34" charset="0"/>
                <a:cs typeface="Lucida Bright" panose="02040602050505020304" pitchFamily="18" charset="0"/>
              </a:rPr>
              <a:t>If further lags actually belong in the regression, their omission will cause serial correlation (if the variables are serially correlated).</a:t>
            </a:r>
          </a:p>
          <a:p>
            <a:r>
              <a:rPr lang="de-DE" altLang="en-US" dirty="0">
                <a:ea typeface="ＭＳ Ｐゴシック" panose="020B0600070205080204" pitchFamily="34" charset="-128"/>
                <a:cs typeface="Lucida Bright" panose="02040602050505020304" pitchFamily="18" charset="0"/>
              </a:rPr>
              <a:t>One can easily test for dynamic completeness</a:t>
            </a:r>
          </a:p>
          <a:p>
            <a:pPr lvl="1"/>
            <a:r>
              <a:rPr lang="de-DE" altLang="en-US" dirty="0">
                <a:ea typeface="Arial" panose="020B0604020202020204" pitchFamily="34" charset="0"/>
                <a:cs typeface="Lucida Bright" panose="02040602050505020304" pitchFamily="18" charset="0"/>
              </a:rPr>
              <a:t>If lags cannot be excluded, this suggests there is serial correlation.</a:t>
            </a:r>
            <a:endParaRPr lang="en-US" dirty="0"/>
          </a:p>
        </p:txBody>
      </p:sp>
      <p:pic>
        <p:nvPicPr>
          <p:cNvPr id="7" name="Picture 6" descr="A mathematical expression for dynamic completeness. The expected value of y sub t given x sub t, y sub t minus 1, x sub t minus 1, y sub t minus 2, etc. is equal to the expected value of y sub t given x sub t. There is enough information in x sub t that including further lags of either x or y does not help to explain the dependent variable."/>
          <p:cNvPicPr>
            <a:picLocks noChangeAspect="1"/>
          </p:cNvPicPr>
          <p:nvPr/>
        </p:nvPicPr>
        <p:blipFill>
          <a:blip r:embed="rId2"/>
          <a:stretch>
            <a:fillRect/>
          </a:stretch>
        </p:blipFill>
        <p:spPr>
          <a:xfrm>
            <a:off x="1592309" y="3029278"/>
            <a:ext cx="6277335" cy="352749"/>
          </a:xfrm>
          <a:prstGeom prst="rect">
            <a:avLst/>
          </a:prstGeom>
        </p:spPr>
      </p:pic>
      <p:sp>
        <p:nvSpPr>
          <p:cNvPr id="3" name="Content Placeholder 2"/>
          <p:cNvSpPr>
            <a:spLocks noGrp="1"/>
          </p:cNvSpPr>
          <p:nvPr>
            <p:ph sz="half" idx="1"/>
          </p:nvPr>
        </p:nvSpPr>
        <p:spPr>
          <a:xfrm>
            <a:off x="838200" y="1456029"/>
            <a:ext cx="10515600" cy="1539470"/>
          </a:xfrm>
        </p:spPr>
        <p:txBody>
          <a:bodyPr/>
          <a:lstStyle/>
          <a:p>
            <a:r>
              <a:rPr lang="de-DE" altLang="en-US" b="1" dirty="0">
                <a:ea typeface="ＭＳ Ｐゴシック" panose="020B0600070205080204" pitchFamily="34" charset="-128"/>
                <a:cs typeface="Lucida Bright" panose="02040602050505020304" pitchFamily="18" charset="0"/>
              </a:rPr>
              <a:t>Dynamically complete models</a:t>
            </a:r>
          </a:p>
          <a:p>
            <a:pPr lvl="1"/>
            <a:r>
              <a:rPr lang="de-DE" altLang="en-US" dirty="0">
                <a:ea typeface="Arial" panose="020B0604020202020204" pitchFamily="34" charset="0"/>
                <a:cs typeface="Lucida Bright" panose="02040602050505020304" pitchFamily="18" charset="0"/>
              </a:rPr>
              <a:t>A model is said to be dynamically complete if enough lagged variables have been included as explanatory variables so that further lags do not help to explain the dependent variable:</a:t>
            </a:r>
            <a:endParaRPr lang="en-US"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(20 of 21)</a:t>
            </a:r>
            <a:endParaRPr lang="en-US" dirty="0"/>
          </a:p>
        </p:txBody>
      </p:sp>
    </p:spTree>
    <p:extLst>
      <p:ext uri="{BB962C8B-B14F-4D97-AF65-F5344CB8AC3E}">
        <p14:creationId xmlns:p14="http://schemas.microsoft.com/office/powerpoint/2010/main" val="284154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22</a:t>
            </a:fld>
            <a:endParaRPr lang="en-US"/>
          </a:p>
        </p:txBody>
      </p:sp>
      <p:sp>
        <p:nvSpPr>
          <p:cNvPr id="5" name="Content Placeholder 4"/>
          <p:cNvSpPr>
            <a:spLocks noGrp="1"/>
          </p:cNvSpPr>
          <p:nvPr>
            <p:ph sz="quarter" idx="13"/>
          </p:nvPr>
        </p:nvSpPr>
        <p:spPr>
          <a:xfrm>
            <a:off x="838200" y="4742566"/>
            <a:ext cx="10515600" cy="1184923"/>
          </a:xfrm>
        </p:spPr>
        <p:txBody>
          <a:bodyPr/>
          <a:lstStyle/>
          <a:p>
            <a:r>
              <a:rPr lang="de-DE" altLang="en-US" dirty="0">
                <a:ea typeface="ＭＳ Ｐゴシック" panose="020B0600070205080204" pitchFamily="34" charset="-128"/>
                <a:cs typeface="Lucida Bright" panose="02040602050505020304" pitchFamily="18" charset="0"/>
              </a:rPr>
              <a:t>Should all regression models be dynamically complete?</a:t>
            </a:r>
          </a:p>
          <a:p>
            <a:pPr lvl="1"/>
            <a:r>
              <a:rPr lang="de-DE" altLang="en-US" dirty="0">
                <a:ea typeface="Arial" panose="020B0604020202020204" pitchFamily="34" charset="0"/>
                <a:cs typeface="Lucida Bright" panose="02040602050505020304" pitchFamily="18" charset="0"/>
              </a:rPr>
              <a:t>Not necessarily: If sequential exogeneity holds, causal effects will be correctly estimated; absence of serial correlation is not crucial.</a:t>
            </a:r>
            <a:endParaRPr lang="en-US" dirty="0"/>
          </a:p>
        </p:txBody>
      </p:sp>
      <p:sp>
        <p:nvSpPr>
          <p:cNvPr id="4" name="Content Placeholder 3"/>
          <p:cNvSpPr>
            <a:spLocks noGrp="1"/>
          </p:cNvSpPr>
          <p:nvPr>
            <p:ph sz="half" idx="2"/>
          </p:nvPr>
        </p:nvSpPr>
        <p:spPr>
          <a:xfrm>
            <a:off x="838200" y="3230670"/>
            <a:ext cx="10515600" cy="1420094"/>
          </a:xfrm>
        </p:spPr>
        <p:txBody>
          <a:bodyPr/>
          <a:lstStyle/>
          <a:p>
            <a:pPr lvl="1"/>
            <a:r>
              <a:rPr lang="de-DE" altLang="en-US" dirty="0">
                <a:ea typeface="Arial" panose="020B0604020202020204" pitchFamily="34" charset="0"/>
                <a:cs typeface="Lucida Bright" panose="02040602050505020304" pitchFamily="18" charset="0"/>
              </a:rPr>
              <a:t>Sequential exogeneity is weaker than strict exogeneity.</a:t>
            </a:r>
          </a:p>
          <a:p>
            <a:pPr lvl="1"/>
            <a:r>
              <a:rPr lang="de-DE" altLang="en-US" dirty="0">
                <a:ea typeface="Arial" panose="020B0604020202020204" pitchFamily="34" charset="0"/>
                <a:cs typeface="Lucida Bright" panose="02040602050505020304" pitchFamily="18" charset="0"/>
              </a:rPr>
              <a:t>Sequential exogeneity is equivalent to dynamic completeness if the explanatory variables contain a lagged dependent variable.</a:t>
            </a:r>
            <a:endParaRPr lang="en-US" dirty="0"/>
          </a:p>
        </p:txBody>
      </p:sp>
      <p:pic>
        <p:nvPicPr>
          <p:cNvPr id="7" name="Picture 6" descr="An expression for sequential exogeneity. The expected value of u sub t given x sub t, x sub t minus 1, x sub t minus 2, etc. is equal to the unconditional expected value of u sub t, which equals 0."/>
          <p:cNvPicPr>
            <a:picLocks noChangeAspect="1"/>
          </p:cNvPicPr>
          <p:nvPr/>
        </p:nvPicPr>
        <p:blipFill>
          <a:blip r:embed="rId2"/>
          <a:stretch>
            <a:fillRect/>
          </a:stretch>
        </p:blipFill>
        <p:spPr>
          <a:xfrm>
            <a:off x="2568187" y="2619780"/>
            <a:ext cx="5588318" cy="380158"/>
          </a:xfrm>
          <a:prstGeom prst="rect">
            <a:avLst/>
          </a:prstGeom>
        </p:spPr>
      </p:pic>
      <p:sp>
        <p:nvSpPr>
          <p:cNvPr id="3" name="Content Placeholder 2"/>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Sequential exogeneity</a:t>
            </a:r>
          </a:p>
          <a:p>
            <a:pPr lvl="1"/>
            <a:r>
              <a:rPr lang="de-DE" altLang="en-US" dirty="0">
                <a:ea typeface="Arial" panose="020B0604020202020204" pitchFamily="34" charset="0"/>
                <a:cs typeface="Lucida Bright" panose="02040602050505020304" pitchFamily="18" charset="0"/>
              </a:rPr>
              <a:t>A set of explanatory variables is said to be sequentially exogenous if “enough</a:t>
            </a:r>
            <a:r>
              <a:rPr lang="en-US" altLang="en-US" dirty="0">
                <a:ea typeface="Arial" panose="020B0604020202020204" pitchFamily="34" charset="0"/>
                <a:cs typeface="Lucida Bright" panose="02040602050505020304" pitchFamily="18" charset="0"/>
              </a:rPr>
              <a:t>” </a:t>
            </a:r>
            <a:r>
              <a:rPr lang="de-DE" altLang="en-US" dirty="0">
                <a:ea typeface="Arial" panose="020B0604020202020204" pitchFamily="34" charset="0"/>
                <a:cs typeface="Lucida Bright" panose="02040602050505020304" pitchFamily="18" charset="0"/>
              </a:rPr>
              <a:t>lagged explanatory variables have been included:</a:t>
            </a:r>
            <a:endParaRPr lang="en-US" b="1"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(21 of 21)</a:t>
            </a:r>
            <a:endParaRPr lang="en-US" dirty="0"/>
          </a:p>
        </p:txBody>
      </p:sp>
    </p:spTree>
    <p:extLst>
      <p:ext uri="{BB962C8B-B14F-4D97-AF65-F5344CB8AC3E}">
        <p14:creationId xmlns:p14="http://schemas.microsoft.com/office/powerpoint/2010/main" val="224438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A9CCB-9D15-422B-BAE2-06EBFAABD3CD}"/>
              </a:ext>
            </a:extLst>
          </p:cNvPr>
          <p:cNvSpPr>
            <a:spLocks noGrp="1"/>
          </p:cNvSpPr>
          <p:nvPr>
            <p:ph type="sldNum" sz="quarter" idx="12"/>
          </p:nvPr>
        </p:nvSpPr>
        <p:spPr/>
        <p:txBody>
          <a:bodyPr/>
          <a:lstStyle/>
          <a:p>
            <a:fld id="{949EBC64-41CB-41B8-B6DF-9B1367312BD4}" type="slidenum">
              <a:rPr lang="en-US" smtClean="0"/>
              <a:t>3</a:t>
            </a:fld>
            <a:endParaRPr lang="en-US"/>
          </a:p>
        </p:txBody>
      </p:sp>
      <p:pic>
        <p:nvPicPr>
          <p:cNvPr id="6" name="Picture 5" descr="Three conditions that a covariance stationary process must have. The expected value of x sub t must equal a constant mu. The variance of x sub t must equal a constant sigma squared. The covariance between x sub t and x sub t plus h must be a function f of h that depends only on h, the distance between x sub t and x sub t plus h."/>
          <p:cNvPicPr>
            <a:picLocks noChangeAspect="1"/>
          </p:cNvPicPr>
          <p:nvPr/>
        </p:nvPicPr>
        <p:blipFill>
          <a:blip r:embed="rId2"/>
          <a:stretch>
            <a:fillRect/>
          </a:stretch>
        </p:blipFill>
        <p:spPr>
          <a:xfrm>
            <a:off x="2370500" y="4835769"/>
            <a:ext cx="6858944" cy="484408"/>
          </a:xfrm>
          <a:prstGeom prst="rect">
            <a:avLst/>
          </a:prstGeom>
        </p:spPr>
      </p:pic>
      <p:sp>
        <p:nvSpPr>
          <p:cNvPr id="2" name="Content Placeholder 1">
            <a:extLst>
              <a:ext uri="{FF2B5EF4-FFF2-40B4-BE49-F238E27FC236}">
                <a16:creationId xmlns:a16="http://schemas.microsoft.com/office/drawing/2014/main" id="{698769F9-DA9B-4361-B7AE-8F0AAEEF835B}"/>
              </a:ext>
            </a:extLst>
          </p:cNvPr>
          <p:cNvSpPr>
            <a:spLocks noGrp="1"/>
          </p:cNvSpPr>
          <p:nvPr>
            <p:ph idx="1"/>
          </p:nvPr>
        </p:nvSpPr>
        <p:spPr>
          <a:xfrm>
            <a:off x="838200" y="1463040"/>
            <a:ext cx="10515600" cy="3372729"/>
          </a:xfrm>
        </p:spPr>
        <p:txBody>
          <a:bodyPr/>
          <a:lstStyle/>
          <a:p>
            <a:r>
              <a:rPr lang="de-DE" altLang="en-US" b="1" dirty="0">
                <a:ea typeface="ＭＳ Ｐゴシック" panose="020B0600070205080204" pitchFamily="34" charset="-128"/>
                <a:cs typeface="Lucida Bright" panose="02040602050505020304" pitchFamily="18" charset="0"/>
              </a:rPr>
              <a:t>Stationary stochastic processes</a:t>
            </a:r>
          </a:p>
          <a:p>
            <a:pPr marL="0" indent="0">
              <a:buNone/>
            </a:pPr>
            <a:r>
              <a:rPr lang="de-DE" altLang="en-US" dirty="0">
                <a:cs typeface="Arial" panose="020B0604020202020204" pitchFamily="34" charset="0"/>
              </a:rPr>
              <a:t>A stochastic process {x</a:t>
            </a:r>
            <a:r>
              <a:rPr lang="de-DE" altLang="en-US" baseline="-25000" dirty="0">
                <a:cs typeface="Arial" panose="020B0604020202020204" pitchFamily="34" charset="0"/>
              </a:rPr>
              <a:t>t</a:t>
            </a:r>
            <a:r>
              <a:rPr lang="de-DE" altLang="en-US" dirty="0">
                <a:cs typeface="Arial" panose="020B0604020202020204" pitchFamily="34" charset="0"/>
              </a:rPr>
              <a:t>: t = 1,2,...,} is stationary, if for every collection of indices 1 ≤ t</a:t>
            </a:r>
            <a:r>
              <a:rPr lang="de-DE" altLang="en-US" baseline="-25000" dirty="0">
                <a:cs typeface="Arial" panose="020B0604020202020204" pitchFamily="34" charset="0"/>
              </a:rPr>
              <a:t>1 </a:t>
            </a:r>
            <a:r>
              <a:rPr lang="de-DE" altLang="en-US" dirty="0">
                <a:cs typeface="Arial" panose="020B0604020202020204" pitchFamily="34" charset="0"/>
              </a:rPr>
              <a:t>≤ t</a:t>
            </a:r>
            <a:r>
              <a:rPr lang="de-DE" altLang="en-US" baseline="-25000" dirty="0">
                <a:cs typeface="Arial" panose="020B0604020202020204" pitchFamily="34" charset="0"/>
              </a:rPr>
              <a:t>2 </a:t>
            </a:r>
            <a:r>
              <a:rPr lang="de-DE" altLang="en-US" dirty="0">
                <a:cs typeface="Arial" panose="020B0604020202020204" pitchFamily="34" charset="0"/>
              </a:rPr>
              <a:t>≤ ... ≤ t</a:t>
            </a:r>
            <a:r>
              <a:rPr lang="de-DE" altLang="en-US" baseline="-25000" dirty="0">
                <a:cs typeface="Arial" panose="020B0604020202020204" pitchFamily="34" charset="0"/>
              </a:rPr>
              <a:t>m</a:t>
            </a:r>
            <a:r>
              <a:rPr lang="de-DE" altLang="en-US" dirty="0">
                <a:cs typeface="Arial" panose="020B0604020202020204" pitchFamily="34" charset="0"/>
              </a:rPr>
              <a:t> the joint distribution of (x</a:t>
            </a:r>
            <a:r>
              <a:rPr lang="de-DE" altLang="en-US" baseline="-25000" dirty="0">
                <a:cs typeface="Arial" panose="020B0604020202020204" pitchFamily="34" charset="0"/>
              </a:rPr>
              <a:t>1t</a:t>
            </a:r>
            <a:r>
              <a:rPr lang="de-DE" altLang="en-US" dirty="0">
                <a:cs typeface="Arial" panose="020B0604020202020204" pitchFamily="34" charset="0"/>
              </a:rPr>
              <a:t>, x</a:t>
            </a:r>
            <a:r>
              <a:rPr lang="de-DE" altLang="en-US" baseline="-25000" dirty="0">
                <a:cs typeface="Arial" panose="020B0604020202020204" pitchFamily="34" charset="0"/>
              </a:rPr>
              <a:t>2t</a:t>
            </a:r>
            <a:r>
              <a:rPr lang="de-DE" altLang="en-US" dirty="0">
                <a:cs typeface="Arial" panose="020B0604020202020204" pitchFamily="34" charset="0"/>
              </a:rPr>
              <a:t>,...,x</a:t>
            </a:r>
            <a:r>
              <a:rPr lang="de-DE" altLang="en-US" baseline="-25000" dirty="0">
                <a:cs typeface="Arial" panose="020B0604020202020204" pitchFamily="34" charset="0"/>
              </a:rPr>
              <a:t>mt</a:t>
            </a:r>
            <a:r>
              <a:rPr lang="de-DE" altLang="en-US" dirty="0">
                <a:cs typeface="Arial" panose="020B0604020202020204" pitchFamily="34" charset="0"/>
              </a:rPr>
              <a:t>) is the same as that of (x</a:t>
            </a:r>
            <a:r>
              <a:rPr lang="de-DE" altLang="en-US" baseline="-25000" dirty="0">
                <a:cs typeface="Arial" panose="020B0604020202020204" pitchFamily="34" charset="0"/>
              </a:rPr>
              <a:t>1t+h</a:t>
            </a:r>
            <a:r>
              <a:rPr lang="de-DE" altLang="en-US" dirty="0">
                <a:cs typeface="Arial" panose="020B0604020202020204" pitchFamily="34" charset="0"/>
              </a:rPr>
              <a:t>, x</a:t>
            </a:r>
            <a:r>
              <a:rPr lang="de-DE" altLang="en-US" baseline="-25000" dirty="0">
                <a:cs typeface="Arial" panose="020B0604020202020204" pitchFamily="34" charset="0"/>
              </a:rPr>
              <a:t>2t+h</a:t>
            </a:r>
            <a:r>
              <a:rPr lang="de-DE" altLang="en-US" dirty="0">
                <a:cs typeface="Arial" panose="020B0604020202020204" pitchFamily="34" charset="0"/>
              </a:rPr>
              <a:t>, ...,x</a:t>
            </a:r>
            <a:r>
              <a:rPr lang="de-DE" altLang="en-US" baseline="-25000" dirty="0">
                <a:cs typeface="Arial" panose="020B0604020202020204" pitchFamily="34" charset="0"/>
              </a:rPr>
              <a:t>mt+h</a:t>
            </a:r>
            <a:r>
              <a:rPr lang="de-DE" altLang="en-US" dirty="0">
                <a:cs typeface="Arial" panose="020B0604020202020204" pitchFamily="34" charset="0"/>
              </a:rPr>
              <a:t>) for all integers h ≥ 1.</a:t>
            </a:r>
          </a:p>
          <a:p>
            <a:pPr marL="0" indent="0">
              <a:buNone/>
            </a:pPr>
            <a:endParaRPr lang="de-DE" altLang="en-US" b="1"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Covariance stationary process</a:t>
            </a:r>
          </a:p>
          <a:p>
            <a:pPr marL="0" indent="0">
              <a:buNone/>
            </a:pPr>
            <a:r>
              <a:rPr lang="de-DE" altLang="en-US" dirty="0">
                <a:ea typeface="ＭＳ Ｐゴシック" panose="020B0600070205080204" pitchFamily="34" charset="-128"/>
                <a:cs typeface="Lucida Bright" panose="02040602050505020304" pitchFamily="18" charset="0"/>
              </a:rPr>
              <a:t>A </a:t>
            </a:r>
            <a:r>
              <a:rPr lang="de-DE" altLang="en-US" dirty="0">
                <a:cs typeface="Arial" panose="020B0604020202020204" pitchFamily="34" charset="0"/>
              </a:rPr>
              <a:t>stochastic process {x</a:t>
            </a:r>
            <a:r>
              <a:rPr lang="de-DE" altLang="en-US" baseline="-25000" dirty="0">
                <a:cs typeface="Arial" panose="020B0604020202020204" pitchFamily="34" charset="0"/>
              </a:rPr>
              <a:t>t</a:t>
            </a:r>
            <a:r>
              <a:rPr lang="de-DE" altLang="en-US" dirty="0">
                <a:cs typeface="Arial" panose="020B0604020202020204" pitchFamily="34" charset="0"/>
              </a:rPr>
              <a:t>: t = 1,2,...,} is covariance stationary, if its expected value, its variance, and its covariance are constant over time:</a:t>
            </a:r>
            <a:endParaRPr lang="de-DE" altLang="en-US" dirty="0">
              <a:ea typeface="ＭＳ Ｐゴシック" panose="020B0600070205080204" pitchFamily="34" charset="-128"/>
              <a:cs typeface="Lucida Bright" panose="02040602050505020304" pitchFamily="18" charset="0"/>
            </a:endParaRPr>
          </a:p>
          <a:p>
            <a:pPr marL="225425" lvl="1" indent="0">
              <a:buNone/>
            </a:pPr>
            <a:endParaRPr lang="en-US" b="1" dirty="0"/>
          </a:p>
        </p:txBody>
      </p:sp>
      <p:sp>
        <p:nvSpPr>
          <p:cNvPr id="4" name="Title 3">
            <a:extLst>
              <a:ext uri="{FF2B5EF4-FFF2-40B4-BE49-F238E27FC236}">
                <a16:creationId xmlns:a16="http://schemas.microsoft.com/office/drawing/2014/main" id="{CC8DBC3D-1256-4B91-814A-761F8D0782DD}"/>
              </a:ext>
            </a:extLst>
          </p:cNvPr>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(2 of 21)</a:t>
            </a:r>
            <a:endParaRPr lang="en-US" dirty="0"/>
          </a:p>
        </p:txBody>
      </p:sp>
    </p:spTree>
    <p:extLst>
      <p:ext uri="{BB962C8B-B14F-4D97-AF65-F5344CB8AC3E}">
        <p14:creationId xmlns:p14="http://schemas.microsoft.com/office/powerpoint/2010/main" val="262582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A9CCB-9D15-422B-BAE2-06EBFAABD3CD}"/>
              </a:ext>
            </a:extLst>
          </p:cNvPr>
          <p:cNvSpPr>
            <a:spLocks noGrp="1"/>
          </p:cNvSpPr>
          <p:nvPr>
            <p:ph type="sldNum" sz="quarter" idx="12"/>
          </p:nvPr>
        </p:nvSpPr>
        <p:spPr/>
        <p:txBody>
          <a:bodyPr/>
          <a:lstStyle/>
          <a:p>
            <a:fld id="{949EBC64-41CB-41B8-B6DF-9B1367312BD4}" type="slidenum">
              <a:rPr lang="en-US" smtClean="0"/>
              <a:t>4</a:t>
            </a:fld>
            <a:endParaRPr lang="en-US"/>
          </a:p>
        </p:txBody>
      </p:sp>
      <p:sp>
        <p:nvSpPr>
          <p:cNvPr id="2" name="Content Placeholder 1">
            <a:extLst>
              <a:ext uri="{FF2B5EF4-FFF2-40B4-BE49-F238E27FC236}">
                <a16:creationId xmlns:a16="http://schemas.microsoft.com/office/drawing/2014/main" id="{698769F9-DA9B-4361-B7AE-8F0AAEEF835B}"/>
              </a:ext>
            </a:extLst>
          </p:cNvPr>
          <p:cNvSpPr>
            <a:spLocks noGrp="1"/>
          </p:cNvSpPr>
          <p:nvPr>
            <p:ph idx="1"/>
          </p:nvPr>
        </p:nvSpPr>
        <p:spPr>
          <a:xfrm>
            <a:off x="838200" y="1463040"/>
            <a:ext cx="10515600" cy="4386615"/>
          </a:xfrm>
        </p:spPr>
        <p:txBody>
          <a:bodyPr/>
          <a:lstStyle/>
          <a:p>
            <a:r>
              <a:rPr lang="de-DE" altLang="en-US" b="1" dirty="0">
                <a:ea typeface="ＭＳ Ｐゴシック" panose="020B0600070205080204" pitchFamily="34" charset="-128"/>
                <a:cs typeface="Lucida Bright" panose="02040602050505020304" pitchFamily="18" charset="0"/>
              </a:rPr>
              <a:t>Weakly dependent time series </a:t>
            </a:r>
          </a:p>
          <a:p>
            <a:pPr marL="0" indent="0">
              <a:buNone/>
            </a:pPr>
            <a:r>
              <a:rPr lang="de-DE" altLang="en-US" dirty="0">
                <a:cs typeface="Arial" panose="020B0604020202020204" pitchFamily="34" charset="0"/>
              </a:rPr>
              <a:t>A stochastic process {x</a:t>
            </a:r>
            <a:r>
              <a:rPr lang="de-DE" altLang="en-US" baseline="-25000" dirty="0">
                <a:cs typeface="Arial" panose="020B0604020202020204" pitchFamily="34" charset="0"/>
              </a:rPr>
              <a:t>t</a:t>
            </a:r>
            <a:r>
              <a:rPr lang="de-DE" altLang="en-US" dirty="0">
                <a:cs typeface="Arial" panose="020B0604020202020204" pitchFamily="34" charset="0"/>
              </a:rPr>
              <a:t>: t = 1,2,...,} is weakly dependent, if x</a:t>
            </a:r>
            <a:r>
              <a:rPr lang="de-DE" altLang="en-US" baseline="-25000" dirty="0">
                <a:cs typeface="Arial" panose="020B0604020202020204" pitchFamily="34" charset="0"/>
              </a:rPr>
              <a:t>t</a:t>
            </a:r>
            <a:r>
              <a:rPr lang="de-DE" altLang="en-US" dirty="0">
                <a:cs typeface="Arial" panose="020B0604020202020204" pitchFamily="34" charset="0"/>
              </a:rPr>
              <a:t> is almost independent of x</a:t>
            </a:r>
            <a:r>
              <a:rPr lang="de-DE" altLang="en-US" baseline="-25000" dirty="0">
                <a:cs typeface="Arial" panose="020B0604020202020204" pitchFamily="34" charset="0"/>
              </a:rPr>
              <a:t>t+h</a:t>
            </a:r>
            <a:r>
              <a:rPr lang="de-DE" altLang="en-US" dirty="0">
                <a:cs typeface="Arial" panose="020B0604020202020204" pitchFamily="34" charset="0"/>
              </a:rPr>
              <a:t> as h grows to infinity (for all t).</a:t>
            </a:r>
          </a:p>
          <a:p>
            <a:pPr marL="0" indent="0">
              <a:buNone/>
            </a:pPr>
            <a:endParaRPr lang="de-DE" altLang="en-US" b="1"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Discussion of the weak dependence property</a:t>
            </a:r>
          </a:p>
          <a:p>
            <a:pPr lvl="1"/>
            <a:r>
              <a:rPr lang="de-DE" altLang="en-US" dirty="0">
                <a:ea typeface="Arial" panose="020B0604020202020204" pitchFamily="34" charset="0"/>
                <a:cs typeface="Lucida Bright" panose="02040602050505020304" pitchFamily="18" charset="0"/>
              </a:rPr>
              <a:t>An implication of weak dependence is that the correlation between x</a:t>
            </a:r>
            <a:r>
              <a:rPr lang="de-DE" altLang="en-US" baseline="-25000" dirty="0">
                <a:ea typeface="Arial" panose="020B0604020202020204" pitchFamily="34" charset="0"/>
                <a:cs typeface="Lucida Bright" panose="02040602050505020304" pitchFamily="18" charset="0"/>
              </a:rPr>
              <a:t>t</a:t>
            </a:r>
            <a:r>
              <a:rPr lang="de-DE" altLang="en-US" dirty="0">
                <a:ea typeface="Arial" panose="020B0604020202020204" pitchFamily="34" charset="0"/>
                <a:cs typeface="Lucida Bright" panose="02040602050505020304" pitchFamily="18" charset="0"/>
              </a:rPr>
              <a:t> and x</a:t>
            </a:r>
            <a:r>
              <a:rPr lang="de-DE" altLang="en-US" baseline="-25000" dirty="0">
                <a:ea typeface="Arial" panose="020B0604020202020204" pitchFamily="34" charset="0"/>
                <a:cs typeface="Lucida Bright" panose="02040602050505020304" pitchFamily="18" charset="0"/>
              </a:rPr>
              <a:t>t+h </a:t>
            </a:r>
            <a:r>
              <a:rPr lang="de-DE" altLang="en-US" dirty="0">
                <a:ea typeface="Arial" panose="020B0604020202020204" pitchFamily="34" charset="0"/>
                <a:cs typeface="Lucida Bright" panose="02040602050505020304" pitchFamily="18" charset="0"/>
              </a:rPr>
              <a:t>must converge to zero if h grows to infinity.</a:t>
            </a:r>
          </a:p>
          <a:p>
            <a:pPr lvl="1"/>
            <a:r>
              <a:rPr lang="de-DE" altLang="en-US" dirty="0">
                <a:ea typeface="Arial" panose="020B0604020202020204" pitchFamily="34" charset="0"/>
                <a:cs typeface="Lucida Bright" panose="02040602050505020304" pitchFamily="18" charset="0"/>
              </a:rPr>
              <a:t>For the LLN and the CLT to hold, the individual observations must not be too strongly related to each other; in particular their relation must become weaker (and this fast enough) the farther they are apart.</a:t>
            </a:r>
          </a:p>
          <a:p>
            <a:pPr lvl="1"/>
            <a:r>
              <a:rPr lang="de-DE" altLang="en-US" dirty="0">
                <a:ea typeface="Arial" panose="020B0604020202020204" pitchFamily="34" charset="0"/>
                <a:cs typeface="Lucida Bright" panose="02040602050505020304" pitchFamily="18" charset="0"/>
              </a:rPr>
              <a:t>Note that a series may be nonstationary but weakly dependent.</a:t>
            </a:r>
            <a:endParaRPr lang="de-DE" altLang="en-US" b="1" dirty="0">
              <a:ea typeface="ＭＳ Ｐゴシック" panose="020B0600070205080204" pitchFamily="34" charset="-128"/>
              <a:cs typeface="Lucida Bright" panose="02040602050505020304" pitchFamily="18" charset="0"/>
            </a:endParaRPr>
          </a:p>
          <a:p>
            <a:pPr marL="225425" lvl="1" indent="0">
              <a:buNone/>
            </a:pPr>
            <a:endParaRPr lang="en-US" b="1" dirty="0"/>
          </a:p>
        </p:txBody>
      </p:sp>
      <p:sp>
        <p:nvSpPr>
          <p:cNvPr id="4" name="Title 3">
            <a:extLst>
              <a:ext uri="{FF2B5EF4-FFF2-40B4-BE49-F238E27FC236}">
                <a16:creationId xmlns:a16="http://schemas.microsoft.com/office/drawing/2014/main" id="{CC8DBC3D-1256-4B91-814A-761F8D0782DD}"/>
              </a:ext>
            </a:extLst>
          </p:cNvPr>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(3 of 21)</a:t>
            </a:r>
            <a:endParaRPr lang="en-US" dirty="0"/>
          </a:p>
        </p:txBody>
      </p:sp>
    </p:spTree>
    <p:extLst>
      <p:ext uri="{BB962C8B-B14F-4D97-AF65-F5344CB8AC3E}">
        <p14:creationId xmlns:p14="http://schemas.microsoft.com/office/powerpoint/2010/main" val="262046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5</a:t>
            </a:fld>
            <a:endParaRPr lang="en-US"/>
          </a:p>
        </p:txBody>
      </p:sp>
      <p:pic>
        <p:nvPicPr>
          <p:cNvPr id="18" name="Picture 17" descr="The correlation between y sub t and y sub t plus h equals rho sub one raised to the power h. This shows that the correlation between y sub t and y sub t plus h varies with the distance h between these two variables. If the stability condition that the absolute value of rho sub one is less than one holds, the process is weakly dependent because serial correlation converges to zero as the distance between obserevations (h) grows to infinity."/>
          <p:cNvPicPr>
            <a:picLocks noChangeAspect="1"/>
          </p:cNvPicPr>
          <p:nvPr/>
        </p:nvPicPr>
        <p:blipFill>
          <a:blip r:embed="rId2"/>
          <a:stretch>
            <a:fillRect/>
          </a:stretch>
        </p:blipFill>
        <p:spPr>
          <a:xfrm>
            <a:off x="1381952" y="5099183"/>
            <a:ext cx="7139035" cy="1018120"/>
          </a:xfrm>
          <a:prstGeom prst="rect">
            <a:avLst/>
          </a:prstGeom>
        </p:spPr>
      </p:pic>
      <p:pic>
        <p:nvPicPr>
          <p:cNvPr id="17" name="Picture 16" descr="An equation characterizing an autoregressive process of order one: AR(1). y sub t equals rho sub one times y sub t minus one plus e sub t. This process carries over to a certain extent (determined by rho sub one) the value of the previous period plus random shocks given by the i.i.d. series e sub t.&#10;"/>
          <p:cNvPicPr>
            <a:picLocks noChangeAspect="1"/>
          </p:cNvPicPr>
          <p:nvPr/>
        </p:nvPicPr>
        <p:blipFill>
          <a:blip r:embed="rId3"/>
          <a:stretch>
            <a:fillRect/>
          </a:stretch>
        </p:blipFill>
        <p:spPr>
          <a:xfrm>
            <a:off x="1381952" y="4425550"/>
            <a:ext cx="8809484" cy="591363"/>
          </a:xfrm>
          <a:prstGeom prst="rect">
            <a:avLst/>
          </a:prstGeom>
        </p:spPr>
      </p:pic>
      <p:sp>
        <p:nvSpPr>
          <p:cNvPr id="4" name="Content Placeholder 3"/>
          <p:cNvSpPr>
            <a:spLocks noGrp="1"/>
          </p:cNvSpPr>
          <p:nvPr>
            <p:ph sz="half" idx="2"/>
          </p:nvPr>
        </p:nvSpPr>
        <p:spPr>
          <a:xfrm>
            <a:off x="838200" y="3859272"/>
            <a:ext cx="10515600" cy="624523"/>
          </a:xfrm>
        </p:spPr>
        <p:txBody>
          <a:bodyPr/>
          <a:lstStyle/>
          <a:p>
            <a:r>
              <a:rPr lang="de-DE" altLang="en-US" dirty="0">
                <a:ea typeface="ＭＳ Ｐゴシック" panose="020B0600070205080204" pitchFamily="34" charset="-128"/>
                <a:cs typeface="Lucida Bright" panose="02040602050505020304" pitchFamily="18" charset="0"/>
              </a:rPr>
              <a:t>Autoregressive process of order one [AR(1)]</a:t>
            </a:r>
            <a:endParaRPr lang="en-US" dirty="0"/>
          </a:p>
        </p:txBody>
      </p:sp>
      <p:pic>
        <p:nvPicPr>
          <p:cNvPr id="13" name="Picture 12" descr="An equation characterizing a moving averag process of order one: MA(1). x sub t equals e sub t plus alpha sub one times e sub t minus one. This process is weakly dependent because observations that are more than one time period apart have nothing in common and are therefore uncorrelated. &#10;"/>
          <p:cNvPicPr>
            <a:picLocks noChangeAspect="1"/>
          </p:cNvPicPr>
          <p:nvPr/>
        </p:nvPicPr>
        <p:blipFill>
          <a:blip r:embed="rId4"/>
          <a:stretch>
            <a:fillRect/>
          </a:stretch>
        </p:blipFill>
        <p:spPr>
          <a:xfrm>
            <a:off x="1381952" y="2519083"/>
            <a:ext cx="6797629" cy="1018120"/>
          </a:xfrm>
          <a:prstGeom prst="rect">
            <a:avLst/>
          </a:prstGeom>
        </p:spPr>
      </p:pic>
      <p:sp>
        <p:nvSpPr>
          <p:cNvPr id="3" name="Content Placeholder 2"/>
          <p:cNvSpPr>
            <a:spLocks noGrp="1"/>
          </p:cNvSpPr>
          <p:nvPr>
            <p:ph sz="half" idx="1"/>
          </p:nvPr>
        </p:nvSpPr>
        <p:spPr>
          <a:xfrm>
            <a:off x="838200" y="1456029"/>
            <a:ext cx="10515600" cy="1063054"/>
          </a:xfrm>
        </p:spPr>
        <p:txBody>
          <a:bodyPr/>
          <a:lstStyle/>
          <a:p>
            <a:r>
              <a:rPr lang="de-DE" altLang="en-US" b="1" dirty="0">
                <a:ea typeface="ＭＳ Ｐゴシック" panose="020B0600070205080204" pitchFamily="34" charset="-128"/>
                <a:cs typeface="Lucida Bright" panose="02040602050505020304" pitchFamily="18" charset="0"/>
              </a:rPr>
              <a:t>Examples for weakly dependent time series</a:t>
            </a:r>
          </a:p>
          <a:p>
            <a:r>
              <a:rPr lang="de-DE" altLang="en-US" dirty="0">
                <a:ea typeface="ＭＳ Ｐゴシック" panose="020B0600070205080204" pitchFamily="34" charset="-128"/>
                <a:cs typeface="Lucida Bright" panose="02040602050505020304" pitchFamily="18" charset="0"/>
              </a:rPr>
              <a:t>Moving average process of order one [MA(1)]</a:t>
            </a:r>
          </a:p>
          <a:p>
            <a:endParaRPr lang="en-US"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(4 of 21)</a:t>
            </a:r>
            <a:endParaRPr lang="en-US" dirty="0"/>
          </a:p>
        </p:txBody>
      </p:sp>
    </p:spTree>
    <p:extLst>
      <p:ext uri="{BB962C8B-B14F-4D97-AF65-F5344CB8AC3E}">
        <p14:creationId xmlns:p14="http://schemas.microsoft.com/office/powerpoint/2010/main" val="392807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6</a:t>
            </a:fld>
            <a:endParaRPr lang="en-US"/>
          </a:p>
        </p:txBody>
      </p:sp>
      <p:pic>
        <p:nvPicPr>
          <p:cNvPr id="5" name="Picture 4" descr="An expression for assumption TS.3'. The expected value of u sub t given x sub t equals zero. This suggests that the explanatory variables of the same period are uninformative about the mean of the error term."/>
          <p:cNvPicPr>
            <a:picLocks noChangeAspect="1"/>
          </p:cNvPicPr>
          <p:nvPr/>
        </p:nvPicPr>
        <p:blipFill>
          <a:blip r:embed="rId2"/>
          <a:stretch>
            <a:fillRect/>
          </a:stretch>
        </p:blipFill>
        <p:spPr>
          <a:xfrm>
            <a:off x="2367026" y="5294671"/>
            <a:ext cx="7157324" cy="591363"/>
          </a:xfrm>
          <a:prstGeom prst="rect">
            <a:avLst/>
          </a:prstGeom>
        </p:spPr>
      </p:pic>
      <p:sp>
        <p:nvSpPr>
          <p:cNvPr id="2" name="Content Placeholder 1"/>
          <p:cNvSpPr>
            <a:spLocks noGrp="1"/>
          </p:cNvSpPr>
          <p:nvPr>
            <p:ph idx="1"/>
          </p:nvPr>
        </p:nvSpPr>
        <p:spPr>
          <a:xfrm>
            <a:off x="838200" y="1463040"/>
            <a:ext cx="10515600" cy="3860522"/>
          </a:xfrm>
        </p:spPr>
        <p:txBody>
          <a:bodyPr/>
          <a:lstStyle/>
          <a:p>
            <a:r>
              <a:rPr lang="de-DE" altLang="en-US" sz="2400" b="1" dirty="0">
                <a:ea typeface="ＭＳ Ｐゴシック" panose="020B0600070205080204" pitchFamily="34" charset="-128"/>
                <a:cs typeface="Lucida Bright" panose="02040602050505020304" pitchFamily="18" charset="0"/>
              </a:rPr>
              <a:t>Asymptotic properties of OLS</a:t>
            </a:r>
          </a:p>
          <a:p>
            <a:endParaRPr lang="de-DE" altLang="en-US" sz="2400" dirty="0">
              <a:ea typeface="ＭＳ Ｐゴシック" panose="020B0600070205080204" pitchFamily="34" charset="-128"/>
              <a:cs typeface="Lucida Bright" panose="02040602050505020304" pitchFamily="18" charset="0"/>
            </a:endParaRPr>
          </a:p>
          <a:p>
            <a:r>
              <a:rPr lang="de-DE" altLang="en-US" sz="2400" dirty="0">
                <a:ea typeface="ＭＳ Ｐゴシック" panose="020B0600070205080204" pitchFamily="34" charset="-128"/>
                <a:cs typeface="Lucida Bright" panose="02040602050505020304" pitchFamily="18" charset="0"/>
              </a:rPr>
              <a:t>Assumption TS.1‘ (Linear in parameters)</a:t>
            </a:r>
          </a:p>
          <a:p>
            <a:pPr lvl="1"/>
            <a:r>
              <a:rPr lang="de-DE" altLang="en-US" sz="2000" dirty="0">
                <a:ea typeface="Arial" panose="020B0604020202020204" pitchFamily="34" charset="0"/>
                <a:cs typeface="Lucida Bright" panose="02040602050505020304" pitchFamily="18" charset="0"/>
              </a:rPr>
              <a:t>Same as assumption TS.1 but now the dependent and independent variables are assumed to be stationary and weakly dependent.</a:t>
            </a:r>
          </a:p>
          <a:p>
            <a:endParaRPr lang="de-DE" altLang="en-US" sz="2400" dirty="0">
              <a:ea typeface="ＭＳ Ｐゴシック" panose="020B0600070205080204" pitchFamily="34" charset="-128"/>
              <a:cs typeface="Lucida Bright" panose="02040602050505020304" pitchFamily="18" charset="0"/>
            </a:endParaRPr>
          </a:p>
          <a:p>
            <a:r>
              <a:rPr lang="de-DE" altLang="en-US" sz="2400" dirty="0">
                <a:ea typeface="ＭＳ Ｐゴシック" panose="020B0600070205080204" pitchFamily="34" charset="-128"/>
                <a:cs typeface="Lucida Bright" panose="02040602050505020304" pitchFamily="18" charset="0"/>
              </a:rPr>
              <a:t>Assumption TS.2‘ (No perfect collinearity)</a:t>
            </a:r>
          </a:p>
          <a:p>
            <a:pPr lvl="1"/>
            <a:r>
              <a:rPr lang="de-DE" altLang="en-US" sz="2000" dirty="0">
                <a:ea typeface="Arial" panose="020B0604020202020204" pitchFamily="34" charset="0"/>
                <a:cs typeface="Lucida Bright" panose="02040602050505020304" pitchFamily="18" charset="0"/>
              </a:rPr>
              <a:t>Same as assumption TS.2</a:t>
            </a:r>
          </a:p>
          <a:p>
            <a:endParaRPr lang="de-DE" altLang="en-US" sz="2400" dirty="0">
              <a:ea typeface="ＭＳ Ｐゴシック" panose="020B0600070205080204" pitchFamily="34" charset="-128"/>
              <a:cs typeface="Lucida Bright" panose="02040602050505020304" pitchFamily="18" charset="0"/>
            </a:endParaRPr>
          </a:p>
          <a:p>
            <a:r>
              <a:rPr lang="de-DE" altLang="en-US" sz="2400" dirty="0">
                <a:ea typeface="ＭＳ Ｐゴシック" panose="020B0600070205080204" pitchFamily="34" charset="-128"/>
                <a:cs typeface="Lucida Bright" panose="02040602050505020304" pitchFamily="18" charset="0"/>
              </a:rPr>
              <a:t>Assumption TS.3‘ (Zero conditional mean)</a:t>
            </a:r>
          </a:p>
          <a:p>
            <a:pPr lvl="1"/>
            <a:r>
              <a:rPr lang="de-DE" altLang="en-US" sz="2000" dirty="0">
                <a:ea typeface="Arial" panose="020B0604020202020204" pitchFamily="34" charset="0"/>
                <a:cs typeface="Lucida Bright" panose="02040602050505020304" pitchFamily="18" charset="0"/>
              </a:rPr>
              <a:t>Now the explanatory variables are assumed to be only contempo-raneously exogenous rather than strictly exogenous, i.e.</a:t>
            </a:r>
            <a:endParaRPr lang="en-US" sz="2000" dirty="0"/>
          </a:p>
        </p:txBody>
      </p:sp>
      <p:sp>
        <p:nvSpPr>
          <p:cNvPr id="4" name="Title 3"/>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(5 of 21)</a:t>
            </a:r>
            <a:endParaRPr lang="en-US" dirty="0"/>
          </a:p>
        </p:txBody>
      </p:sp>
    </p:spTree>
    <p:extLst>
      <p:ext uri="{BB962C8B-B14F-4D97-AF65-F5344CB8AC3E}">
        <p14:creationId xmlns:p14="http://schemas.microsoft.com/office/powerpoint/2010/main" val="98885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7</a:t>
            </a:fld>
            <a:endParaRPr lang="en-US"/>
          </a:p>
        </p:txBody>
      </p:sp>
      <p:sp>
        <p:nvSpPr>
          <p:cNvPr id="4" name="Content Placeholder 3"/>
          <p:cNvSpPr>
            <a:spLocks noGrp="1"/>
          </p:cNvSpPr>
          <p:nvPr>
            <p:ph sz="half" idx="2"/>
          </p:nvPr>
        </p:nvSpPr>
        <p:spPr>
          <a:xfrm>
            <a:off x="838200" y="3246019"/>
            <a:ext cx="10515600" cy="2390693"/>
          </a:xfrm>
        </p:spPr>
        <p:txBody>
          <a:bodyPr/>
          <a:lstStyle/>
          <a:p>
            <a:r>
              <a:rPr lang="de-DE" altLang="en-US" dirty="0">
                <a:ea typeface="ＭＳ Ｐゴシック" panose="020B0600070205080204" pitchFamily="34" charset="-128"/>
                <a:cs typeface="Lucida Bright" panose="02040602050505020304" pitchFamily="18" charset="0"/>
              </a:rPr>
              <a:t>Why is it important to relax the strict exogeneity assumption?</a:t>
            </a:r>
          </a:p>
          <a:p>
            <a:pPr lvl="1"/>
            <a:r>
              <a:rPr lang="de-DE" altLang="en-US" dirty="0">
                <a:ea typeface="Arial" panose="020B0604020202020204" pitchFamily="34" charset="0"/>
                <a:cs typeface="Lucida Bright" panose="02040602050505020304" pitchFamily="18" charset="0"/>
              </a:rPr>
              <a:t>Strict exogeneity is a serious restriction because it rules out all kinds of dynamic relationships between explanatory variables and the error term.</a:t>
            </a:r>
          </a:p>
          <a:p>
            <a:pPr lvl="1"/>
            <a:r>
              <a:rPr lang="de-DE" altLang="en-US" dirty="0">
                <a:ea typeface="Arial" panose="020B0604020202020204" pitchFamily="34" charset="0"/>
                <a:cs typeface="Lucida Bright" panose="02040602050505020304" pitchFamily="18" charset="0"/>
              </a:rPr>
              <a:t>In particular, it rules out feedback from the dependent variable on future values of the explanatory variables (which is very common in economic contexts).</a:t>
            </a:r>
          </a:p>
          <a:p>
            <a:pPr lvl="1"/>
            <a:r>
              <a:rPr lang="de-DE" altLang="en-US" dirty="0">
                <a:ea typeface="Arial" panose="020B0604020202020204" pitchFamily="34" charset="0"/>
                <a:cs typeface="Lucida Bright" panose="02040602050505020304" pitchFamily="18" charset="0"/>
              </a:rPr>
              <a:t>Strict exogeneity precludes the use of lagged dependent variable as regressors.</a:t>
            </a:r>
            <a:endParaRPr lang="en-US" dirty="0"/>
          </a:p>
        </p:txBody>
      </p:sp>
      <p:pic>
        <p:nvPicPr>
          <p:cNvPr id="7" name="Picture 6" descr="A statement of Theorem 11.1. If TS.1' through TS.3' hold, then the plim of beta hat sub j equals beta sub j for all j equal to 0, 1, through k. In other words, the OLS estimators are consistent. We can achieve this result simply by assuming that the explanatory variables are contemporaneously uncorrelated with the error term."/>
          <p:cNvPicPr>
            <a:picLocks noChangeAspect="1"/>
          </p:cNvPicPr>
          <p:nvPr/>
        </p:nvPicPr>
        <p:blipFill>
          <a:blip r:embed="rId2"/>
          <a:stretch>
            <a:fillRect/>
          </a:stretch>
        </p:blipFill>
        <p:spPr>
          <a:xfrm>
            <a:off x="2049495" y="2054620"/>
            <a:ext cx="7869620" cy="1086402"/>
          </a:xfrm>
          <a:prstGeom prst="rect">
            <a:avLst/>
          </a:prstGeom>
        </p:spPr>
      </p:pic>
      <p:sp>
        <p:nvSpPr>
          <p:cNvPr id="3" name="Content Placeholder 2"/>
          <p:cNvSpPr>
            <a:spLocks noGrp="1"/>
          </p:cNvSpPr>
          <p:nvPr>
            <p:ph sz="half" idx="1"/>
          </p:nvPr>
        </p:nvSpPr>
        <p:spPr>
          <a:xfrm>
            <a:off x="838200" y="1456029"/>
            <a:ext cx="10515600" cy="598239"/>
          </a:xfrm>
        </p:spPr>
        <p:txBody>
          <a:bodyPr/>
          <a:lstStyle/>
          <a:p>
            <a:r>
              <a:rPr lang="de-DE" altLang="en-US" b="1" dirty="0">
                <a:ea typeface="ＭＳ Ｐゴシック" panose="020B0600070205080204" pitchFamily="34" charset="-128"/>
                <a:cs typeface="Lucida Bright" panose="02040602050505020304" pitchFamily="18" charset="0"/>
              </a:rPr>
              <a:t>Theorem 11.1 (Consistency of OLS)</a:t>
            </a:r>
            <a:endParaRPr lang="en-US" b="1"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(6 of 21)</a:t>
            </a:r>
            <a:endParaRPr lang="en-US" dirty="0"/>
          </a:p>
        </p:txBody>
      </p:sp>
    </p:spTree>
    <p:extLst>
      <p:ext uri="{BB962C8B-B14F-4D97-AF65-F5344CB8AC3E}">
        <p14:creationId xmlns:p14="http://schemas.microsoft.com/office/powerpoint/2010/main" val="225502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8</a:t>
            </a:fld>
            <a:endParaRPr lang="en-US"/>
          </a:p>
        </p:txBody>
      </p:sp>
      <p:sp>
        <p:nvSpPr>
          <p:cNvPr id="5" name="Content Placeholder 4"/>
          <p:cNvSpPr>
            <a:spLocks noGrp="1"/>
          </p:cNvSpPr>
          <p:nvPr>
            <p:ph sz="quarter" idx="13"/>
          </p:nvPr>
        </p:nvSpPr>
        <p:spPr>
          <a:xfrm>
            <a:off x="838200" y="4915253"/>
            <a:ext cx="10515600" cy="796616"/>
          </a:xfrm>
        </p:spPr>
        <p:txBody>
          <a:bodyPr/>
          <a:lstStyle/>
          <a:p>
            <a:r>
              <a:rPr lang="de-DE" altLang="en-US" dirty="0">
                <a:ea typeface="ＭＳ Ｐゴシック" panose="020B0600070205080204" pitchFamily="34" charset="-128"/>
                <a:cs typeface="Lucida Bright" panose="02040602050505020304" pitchFamily="18" charset="0"/>
              </a:rPr>
              <a:t>OLS estimation in the presence of lagged dependent variables</a:t>
            </a:r>
          </a:p>
          <a:p>
            <a:pPr lvl="1"/>
            <a:r>
              <a:rPr lang="de-DE" altLang="en-US" dirty="0">
                <a:ea typeface="Arial" panose="020B0604020202020204" pitchFamily="34" charset="0"/>
                <a:cs typeface="Lucida Bright" panose="02040602050505020304" pitchFamily="18" charset="0"/>
              </a:rPr>
              <a:t>Under contemporaneous exogeneity, OLS is consistent but biased.</a:t>
            </a:r>
            <a:endParaRPr lang="en-US" dirty="0"/>
          </a:p>
        </p:txBody>
      </p:sp>
      <p:pic>
        <p:nvPicPr>
          <p:cNvPr id="16" name="Picture 15" descr="An equation showing that strict exogeneity does not hold in the simple model with a lagged dependent variable. The coveriance between y sub t and u sub t equals beta sub one times the covariance between y sub t minus one and u sub t plus the variance of u sub t. While the covariance between y sub t minus one and u sub t equals zero, the variance of u sub t is a strictly postive number. &#10;"/>
          <p:cNvPicPr>
            <a:picLocks noChangeAspect="1"/>
          </p:cNvPicPr>
          <p:nvPr/>
        </p:nvPicPr>
        <p:blipFill>
          <a:blip r:embed="rId2"/>
          <a:stretch>
            <a:fillRect/>
          </a:stretch>
        </p:blipFill>
        <p:spPr>
          <a:xfrm>
            <a:off x="1114887" y="4340429"/>
            <a:ext cx="6791409" cy="486122"/>
          </a:xfrm>
          <a:prstGeom prst="rect">
            <a:avLst/>
          </a:prstGeom>
        </p:spPr>
      </p:pic>
      <p:sp>
        <p:nvSpPr>
          <p:cNvPr id="4" name="Content Placeholder 3"/>
          <p:cNvSpPr>
            <a:spLocks noGrp="1"/>
          </p:cNvSpPr>
          <p:nvPr>
            <p:ph sz="half" idx="2"/>
          </p:nvPr>
        </p:nvSpPr>
        <p:spPr>
          <a:xfrm>
            <a:off x="838200" y="3801117"/>
            <a:ext cx="10515600" cy="513421"/>
          </a:xfrm>
        </p:spPr>
        <p:txBody>
          <a:bodyPr/>
          <a:lstStyle/>
          <a:p>
            <a:r>
              <a:rPr lang="de-DE" altLang="en-US" dirty="0">
                <a:cs typeface="Arial" panose="020B0604020202020204" pitchFamily="34" charset="0"/>
              </a:rPr>
              <a:t>This leads to a contradiction because:</a:t>
            </a:r>
            <a:endParaRPr lang="en-US" dirty="0"/>
          </a:p>
        </p:txBody>
      </p:sp>
      <p:pic>
        <p:nvPicPr>
          <p:cNvPr id="12" name="Picture 11" descr="A statement of strict exogeneity for this model. The expected value of u sub t give y sub zero, y sub one through y sub t minus one. This implies that the error term is uncorrelated with all y sub t for t equal to 1 through t minus one.&#10;"/>
          <p:cNvPicPr>
            <a:picLocks noChangeAspect="1"/>
          </p:cNvPicPr>
          <p:nvPr/>
        </p:nvPicPr>
        <p:blipFill>
          <a:blip r:embed="rId3"/>
          <a:stretch>
            <a:fillRect/>
          </a:stretch>
        </p:blipFill>
        <p:spPr>
          <a:xfrm>
            <a:off x="1114887" y="3154035"/>
            <a:ext cx="9169179" cy="591363"/>
          </a:xfrm>
          <a:prstGeom prst="rect">
            <a:avLst/>
          </a:prstGeom>
        </p:spPr>
      </p:pic>
      <p:pic>
        <p:nvPicPr>
          <p:cNvPr id="8" name="Picture 7" descr="A statement of contemporaneous exogeneity for the simple regression model with a lagged dependent variable. The expected value of u sub t given y sub t minus one equals zero."/>
          <p:cNvPicPr>
            <a:picLocks noChangeAspect="1"/>
          </p:cNvPicPr>
          <p:nvPr/>
        </p:nvPicPr>
        <p:blipFill>
          <a:blip r:embed="rId4"/>
          <a:stretch>
            <a:fillRect/>
          </a:stretch>
        </p:blipFill>
        <p:spPr>
          <a:xfrm>
            <a:off x="1114887" y="2604606"/>
            <a:ext cx="5127180" cy="499915"/>
          </a:xfrm>
          <a:prstGeom prst="rect">
            <a:avLst/>
          </a:prstGeom>
        </p:spPr>
      </p:pic>
      <p:pic>
        <p:nvPicPr>
          <p:cNvPr id="7" name="Picture 6" descr="An equation in which y sub t equals beta sub zero plus beta sub one times y sub t minus one plus u sub t. This is the simplest possible regression model with a lagged dependent variable."/>
          <p:cNvPicPr>
            <a:picLocks noChangeAspect="1"/>
          </p:cNvPicPr>
          <p:nvPr/>
        </p:nvPicPr>
        <p:blipFill>
          <a:blip r:embed="rId5"/>
          <a:stretch>
            <a:fillRect/>
          </a:stretch>
        </p:blipFill>
        <p:spPr>
          <a:xfrm>
            <a:off x="1296268" y="1996651"/>
            <a:ext cx="6943946" cy="591363"/>
          </a:xfrm>
          <a:prstGeom prst="rect">
            <a:avLst/>
          </a:prstGeom>
        </p:spPr>
      </p:pic>
      <p:sp>
        <p:nvSpPr>
          <p:cNvPr id="3" name="Content Placeholder 2"/>
          <p:cNvSpPr>
            <a:spLocks noGrp="1"/>
          </p:cNvSpPr>
          <p:nvPr>
            <p:ph sz="half" idx="1"/>
          </p:nvPr>
        </p:nvSpPr>
        <p:spPr>
          <a:xfrm>
            <a:off x="838200" y="1456029"/>
            <a:ext cx="10515600" cy="647765"/>
          </a:xfrm>
        </p:spPr>
        <p:txBody>
          <a:bodyPr/>
          <a:lstStyle/>
          <a:p>
            <a:r>
              <a:rPr lang="de-DE" altLang="en-US" b="1" dirty="0">
                <a:ea typeface="ＭＳ Ｐゴシック" panose="020B0600070205080204" pitchFamily="34" charset="-128"/>
                <a:cs typeface="Lucida Bright" panose="02040602050505020304" pitchFamily="18" charset="0"/>
              </a:rPr>
              <a:t>Why do lagged dependent variables violate strict exogeneity?</a:t>
            </a:r>
            <a:endParaRPr lang="en-US" b="1"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(7 of 21)</a:t>
            </a:r>
            <a:endParaRPr lang="en-US" dirty="0"/>
          </a:p>
        </p:txBody>
      </p:sp>
    </p:spTree>
    <p:extLst>
      <p:ext uri="{BB962C8B-B14F-4D97-AF65-F5344CB8AC3E}">
        <p14:creationId xmlns:p14="http://schemas.microsoft.com/office/powerpoint/2010/main" val="189797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9</a:t>
            </a:fld>
            <a:endParaRPr lang="en-US"/>
          </a:p>
        </p:txBody>
      </p:sp>
      <p:sp>
        <p:nvSpPr>
          <p:cNvPr id="5" name="Content Placeholder 4"/>
          <p:cNvSpPr>
            <a:spLocks noGrp="1"/>
          </p:cNvSpPr>
          <p:nvPr>
            <p:ph sz="quarter" idx="13"/>
          </p:nvPr>
        </p:nvSpPr>
        <p:spPr>
          <a:xfrm>
            <a:off x="838200" y="4526945"/>
            <a:ext cx="10515600" cy="1548178"/>
          </a:xfrm>
        </p:spPr>
        <p:txBody>
          <a:bodyPr/>
          <a:lstStyle/>
          <a:p>
            <a:r>
              <a:rPr lang="de-DE" altLang="en-US" dirty="0">
                <a:ea typeface="ＭＳ Ｐゴシック" panose="020B0600070205080204" pitchFamily="34" charset="-128"/>
                <a:cs typeface="Lucida Bright" panose="02040602050505020304" pitchFamily="18" charset="0"/>
              </a:rPr>
              <a:t>Theorem 11.2 (Asymptotic normality of OLS)</a:t>
            </a:r>
          </a:p>
          <a:p>
            <a:pPr lvl="1"/>
            <a:r>
              <a:rPr lang="de-DE" altLang="en-US" dirty="0">
                <a:ea typeface="Arial" panose="020B0604020202020204" pitchFamily="34" charset="0"/>
                <a:cs typeface="Lucida Bright" panose="02040602050505020304" pitchFamily="18" charset="0"/>
              </a:rPr>
              <a:t>Under assumptions TS.1‘ – TS.5‘, the OLS estimators are asymptotically normally distributed. Further, the usual OLS standard errors, t-statistics,  F-statistics, and LM statistics are asymptotically valid.</a:t>
            </a:r>
            <a:endParaRPr lang="en-US" dirty="0"/>
          </a:p>
        </p:txBody>
      </p:sp>
      <p:pic>
        <p:nvPicPr>
          <p:cNvPr id="8" name="Picture 7" descr="An equation stating that the correlation between u sub t and u sub s given x sub t and x sub s equals zero for t not equal to s. This suggests that conditional on the explanatory variables in periods t and s, the errors are uncorrelated."/>
          <p:cNvPicPr>
            <a:picLocks noChangeAspect="1"/>
          </p:cNvPicPr>
          <p:nvPr/>
        </p:nvPicPr>
        <p:blipFill>
          <a:blip r:embed="rId2"/>
          <a:stretch>
            <a:fillRect/>
          </a:stretch>
        </p:blipFill>
        <p:spPr>
          <a:xfrm>
            <a:off x="1286865" y="3557392"/>
            <a:ext cx="8349724" cy="644843"/>
          </a:xfrm>
          <a:prstGeom prst="rect">
            <a:avLst/>
          </a:prstGeom>
        </p:spPr>
      </p:pic>
      <p:sp>
        <p:nvSpPr>
          <p:cNvPr id="4" name="Content Placeholder 3"/>
          <p:cNvSpPr>
            <a:spLocks noGrp="1"/>
          </p:cNvSpPr>
          <p:nvPr>
            <p:ph sz="half" idx="2"/>
          </p:nvPr>
        </p:nvSpPr>
        <p:spPr>
          <a:xfrm>
            <a:off x="838200" y="2995499"/>
            <a:ext cx="10515600" cy="561893"/>
          </a:xfrm>
        </p:spPr>
        <p:txBody>
          <a:bodyPr/>
          <a:lstStyle/>
          <a:p>
            <a:r>
              <a:rPr lang="de-DE" altLang="en-US" dirty="0">
                <a:ea typeface="ＭＳ Ｐゴシック" panose="020B0600070205080204" pitchFamily="34" charset="-128"/>
                <a:cs typeface="Lucida Bright" panose="02040602050505020304" pitchFamily="18" charset="0"/>
              </a:rPr>
              <a:t>Assumption TS.5‘ (No serial correlation)</a:t>
            </a:r>
            <a:endParaRPr lang="en-US" dirty="0"/>
          </a:p>
        </p:txBody>
      </p:sp>
      <p:pic>
        <p:nvPicPr>
          <p:cNvPr id="7" name="Picture 6" descr="An equation stating that the variance of u sub t conditional on x sub t equals the unconditional variance of u sub t, which is equal to a constant sigma squared. The errors are contemporaneously homoskedastic"/>
          <p:cNvPicPr>
            <a:picLocks noChangeAspect="1"/>
          </p:cNvPicPr>
          <p:nvPr/>
        </p:nvPicPr>
        <p:blipFill>
          <a:blip r:embed="rId3"/>
          <a:stretch>
            <a:fillRect/>
          </a:stretch>
        </p:blipFill>
        <p:spPr>
          <a:xfrm>
            <a:off x="1286865" y="2118090"/>
            <a:ext cx="8821719" cy="412168"/>
          </a:xfrm>
          <a:prstGeom prst="rect">
            <a:avLst/>
          </a:prstGeom>
        </p:spPr>
      </p:pic>
      <p:sp>
        <p:nvSpPr>
          <p:cNvPr id="3" name="Content Placeholder 2"/>
          <p:cNvSpPr>
            <a:spLocks noGrp="1"/>
          </p:cNvSpPr>
          <p:nvPr>
            <p:ph sz="half" idx="1"/>
          </p:nvPr>
        </p:nvSpPr>
        <p:spPr>
          <a:xfrm>
            <a:off x="838200" y="1456029"/>
            <a:ext cx="10515600" cy="573187"/>
          </a:xfrm>
        </p:spPr>
        <p:txBody>
          <a:bodyPr/>
          <a:lstStyle/>
          <a:p>
            <a:r>
              <a:rPr lang="de-DE" altLang="en-US" dirty="0">
                <a:ea typeface="ＭＳ Ｐゴシック" panose="020B0600070205080204" pitchFamily="34" charset="-128"/>
                <a:cs typeface="Lucida Bright" panose="02040602050505020304" pitchFamily="18" charset="0"/>
              </a:rPr>
              <a:t>Assumption TS.4‘ (Homoskedasticity)</a:t>
            </a:r>
            <a:endParaRPr lang="en-US" dirty="0"/>
          </a:p>
        </p:txBody>
      </p:sp>
      <p:sp>
        <p:nvSpPr>
          <p:cNvPr id="2" name="Title 1"/>
          <p:cNvSpPr>
            <a:spLocks noGrp="1"/>
          </p:cNvSpPr>
          <p:nvPr>
            <p:ph type="title"/>
          </p:nvPr>
        </p:nvSpPr>
        <p:spPr/>
        <p:txBody>
          <a:bodyPr/>
          <a:lstStyle/>
          <a:p>
            <a:r>
              <a:rPr lang="de-DE" altLang="en-US" dirty="0"/>
              <a:t>Further Issues in Using OLS with Time Series Data </a:t>
            </a:r>
            <a:r>
              <a:rPr lang="de-DE" altLang="en-US" sz="1600" dirty="0">
                <a:solidFill>
                  <a:prstClr val="black"/>
                </a:solidFill>
              </a:rPr>
              <a:t>(8 of 21)</a:t>
            </a:r>
            <a:endParaRPr lang="en-US" dirty="0"/>
          </a:p>
        </p:txBody>
      </p:sp>
    </p:spTree>
    <p:extLst>
      <p:ext uri="{BB962C8B-B14F-4D97-AF65-F5344CB8AC3E}">
        <p14:creationId xmlns:p14="http://schemas.microsoft.com/office/powerpoint/2010/main" val="263820922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17574</TotalTime>
  <Words>1717</Words>
  <Application>Microsoft Office PowerPoint</Application>
  <PresentationFormat>Widescreen</PresentationFormat>
  <Paragraphs>145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Tahoma</vt:lpstr>
      <vt:lpstr>Office Theme</vt:lpstr>
      <vt:lpstr>Chapter 11</vt:lpstr>
      <vt:lpstr>Further Issues in Using OLS with Time Series Data (1 of 21)</vt:lpstr>
      <vt:lpstr>Further Issues in Using OLS with Time Series Data (2 of 21)</vt:lpstr>
      <vt:lpstr>Further Issues in Using OLS with Time Series Data (3 of 21)</vt:lpstr>
      <vt:lpstr>Further Issues in Using OLS with Time Series Data (4 of 21)</vt:lpstr>
      <vt:lpstr>Further Issues in Using OLS with Time Series Data (5 of 21)</vt:lpstr>
      <vt:lpstr>Further Issues in Using OLS with Time Series Data (6 of 21)</vt:lpstr>
      <vt:lpstr>Further Issues in Using OLS with Time Series Data (7 of 21)</vt:lpstr>
      <vt:lpstr>Further Issues in Using OLS with Time Series Data (8 of 21)</vt:lpstr>
      <vt:lpstr>Further Issues in Using OLS with Time Series Data (9 of 21)</vt:lpstr>
      <vt:lpstr>Further Issues in Using OLS with Time Series Data (10 of 21)</vt:lpstr>
      <vt:lpstr>Further Issues in Using OLS with Time Series Data (11 of 21)</vt:lpstr>
      <vt:lpstr>Further Issues in Using OLS with Time Series Data (12 of 21)</vt:lpstr>
      <vt:lpstr>Further Issues in Using OLS with Time Series Data (13 of 21)</vt:lpstr>
      <vt:lpstr>Further Issues in Using OLS with Time Series Data (14 of 21)</vt:lpstr>
      <vt:lpstr>Further Issues in Using OLS with Time Series Data (15 of 21)</vt:lpstr>
      <vt:lpstr>Further Issues in Using OLS with Time Series Data (16 of 21)</vt:lpstr>
      <vt:lpstr>Further Issues in Using OLS with Time Series Data (17 of 21)</vt:lpstr>
      <vt:lpstr>Further Issues in Using OLS with Time Series Data (18 of 21)</vt:lpstr>
      <vt:lpstr>Further Issues in Using OLS with Time Series Data (19 of 21)</vt:lpstr>
      <vt:lpstr>Further Issues in Using OLS with Time Series Data (20 of 21)</vt:lpstr>
      <vt:lpstr>Further Issues in Using OLS with Time Series Data (21 of 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280</cp:revision>
  <dcterms:created xsi:type="dcterms:W3CDTF">2015-06-17T14:10:03Z</dcterms:created>
  <dcterms:modified xsi:type="dcterms:W3CDTF">2019-04-26T12:56:19Z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