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02" r:id="rId2"/>
    <p:sldId id="341" r:id="rId3"/>
    <p:sldId id="343" r:id="rId4"/>
    <p:sldId id="347" r:id="rId5"/>
    <p:sldId id="348" r:id="rId6"/>
    <p:sldId id="351" r:id="rId7"/>
    <p:sldId id="349" r:id="rId8"/>
    <p:sldId id="342" r:id="rId9"/>
    <p:sldId id="350" r:id="rId10"/>
    <p:sldId id="344" r:id="rId11"/>
    <p:sldId id="345" r:id="rId12"/>
    <p:sldId id="346" r:id="rId13"/>
    <p:sldId id="352" r:id="rId14"/>
    <p:sldId id="353" r:id="rId15"/>
    <p:sldId id="354" r:id="rId16"/>
    <p:sldId id="355" r:id="rId17"/>
    <p:sldId id="356" r:id="rId18"/>
    <p:sldId id="357" r:id="rId19"/>
    <p:sldId id="3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bitha Kamath"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1E"/>
    <a:srgbClr val="E20000"/>
    <a:srgbClr val="CC0000"/>
    <a:srgbClr val="BF3B17"/>
    <a:srgbClr val="C03E16"/>
    <a:srgbClr val="BF2317"/>
    <a:srgbClr val="C11515"/>
    <a:srgbClr val="BF2F17"/>
    <a:srgbClr val="BD1D19"/>
    <a:srgbClr val="BC31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86" autoAdjust="0"/>
    <p:restoredTop sz="86410" autoAdjust="0"/>
  </p:normalViewPr>
  <p:slideViewPr>
    <p:cSldViewPr snapToGrid="0">
      <p:cViewPr varScale="1">
        <p:scale>
          <a:sx n="109" d="100"/>
          <a:sy n="109" d="100"/>
        </p:scale>
        <p:origin x="186" y="114"/>
      </p:cViewPr>
      <p:guideLst>
        <p:guide orient="horz" pos="2160"/>
        <p:guide pos="3840"/>
      </p:guideLst>
    </p:cSldViewPr>
  </p:slideViewPr>
  <p:outlineViewPr>
    <p:cViewPr>
      <p:scale>
        <a:sx n="33" d="100"/>
        <a:sy n="33" d="100"/>
      </p:scale>
      <p:origin x="0" y="-2509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4D6AC-7EC9-46DC-9BF9-22D63BF27C8D}" type="datetimeFigureOut">
              <a:rPr lang="en-US" smtClean="0"/>
              <a:t>4/26/2019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3C1DF-5E15-4B5F-BDE0-920118E0A9B4}" type="slidenum">
              <a:rPr lang="en-US" smtClean="0"/>
              <a:t>‹#›</a:t>
            </a:fld>
            <a:endParaRPr lang="en-US"/>
          </a:p>
        </p:txBody>
      </p:sp>
    </p:spTree>
    <p:extLst>
      <p:ext uri="{BB962C8B-B14F-4D97-AF65-F5344CB8AC3E}">
        <p14:creationId xmlns:p14="http://schemas.microsoft.com/office/powerpoint/2010/main" val="3945947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83C1DF-5E15-4B5F-BDE0-920118E0A9B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74175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8200" y="2534652"/>
            <a:ext cx="5386137" cy="1186447"/>
          </a:xfrm>
        </p:spPr>
        <p:txBody>
          <a:bodyPr anchor="b" anchorCtr="0">
            <a:noAutofit/>
          </a:bodyPr>
          <a:lstStyle>
            <a:lvl1pPr algn="l">
              <a:defRPr sz="3200"/>
            </a:lvl1pPr>
          </a:lstStyle>
          <a:p>
            <a:r>
              <a:rPr lang="en-US" dirty="0"/>
              <a:t>Introductory Econometrics: </a:t>
            </a:r>
            <a:br>
              <a:rPr lang="en-US" dirty="0"/>
            </a:br>
            <a:r>
              <a:rPr lang="en-US" dirty="0"/>
              <a:t>A Modern Approach (7e)</a:t>
            </a:r>
          </a:p>
        </p:txBody>
      </p:sp>
      <p:sp>
        <p:nvSpPr>
          <p:cNvPr id="3" name="Subtitle 2"/>
          <p:cNvSpPr>
            <a:spLocks noGrp="1"/>
          </p:cNvSpPr>
          <p:nvPr>
            <p:ph type="subTitle" idx="1" hasCustomPrompt="1"/>
          </p:nvPr>
        </p:nvSpPr>
        <p:spPr>
          <a:xfrm>
            <a:off x="838200" y="3962399"/>
            <a:ext cx="5386137" cy="737937"/>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Jeffrey M. Wooldridge</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pic>
        <p:nvPicPr>
          <p:cNvPr id="15" name="Picture 14" descr="A close up of a logo&#10;&#10;Description automatically generated">
            <a:extLst>
              <a:ext uri="{FF2B5EF4-FFF2-40B4-BE49-F238E27FC236}">
                <a16:creationId xmlns:a16="http://schemas.microsoft.com/office/drawing/2014/main" id="{8BCEB295-3DBE-4E18-9984-C682BCE85A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8864" y="750317"/>
            <a:ext cx="4174869" cy="5218586"/>
          </a:xfrm>
          <a:prstGeom prst="rect">
            <a:avLst/>
          </a:prstGeom>
        </p:spPr>
      </p:pic>
    </p:spTree>
    <p:extLst>
      <p:ext uri="{BB962C8B-B14F-4D97-AF65-F5344CB8AC3E}">
        <p14:creationId xmlns:p14="http://schemas.microsoft.com/office/powerpoint/2010/main" val="323132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44425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813993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0080"/>
            <a:ext cx="3932237" cy="1069975"/>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640079"/>
            <a:ext cx="6172200" cy="53035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1838227"/>
            <a:ext cx="3932237" cy="41053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111289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0080"/>
            <a:ext cx="3932237" cy="1069975"/>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640080"/>
            <a:ext cx="6172200" cy="522890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1838227"/>
            <a:ext cx="3932237" cy="403076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218089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38200" y="640080"/>
            <a:ext cx="10515600" cy="727075"/>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85052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40079"/>
            <a:ext cx="2628900" cy="53035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640079"/>
            <a:ext cx="7734300" cy="5303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315757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Slide Number Placeholder 2">
            <a:extLst>
              <a:ext uri="{FF2B5EF4-FFF2-40B4-BE49-F238E27FC236}">
                <a16:creationId xmlns:a16="http://schemas.microsoft.com/office/drawing/2014/main" id="{1D7286AD-3518-45AD-A265-C5B63D7EDA76}"/>
              </a:ext>
            </a:extLst>
          </p:cNvPr>
          <p:cNvSpPr>
            <a:spLocks noGrp="1"/>
          </p:cNvSpPr>
          <p:nvPr>
            <p:ph type="sldNum" sz="quarter" idx="10"/>
          </p:nvPr>
        </p:nvSpPr>
        <p:spPr>
          <a:xfrm>
            <a:off x="9203267" y="6489701"/>
            <a:ext cx="2844800" cy="365125"/>
          </a:xfrm>
        </p:spPr>
        <p:txBody>
          <a:bodyPr/>
          <a:lstStyle>
            <a:lvl1pPr algn="r">
              <a:defRPr sz="1200" b="1" i="0">
                <a:solidFill>
                  <a:srgbClr val="20358D"/>
                </a:solidFill>
                <a:latin typeface="Tahoma"/>
                <a:cs typeface="Tahoma"/>
              </a:defRPr>
            </a:lvl1pPr>
          </a:lstStyle>
          <a:p>
            <a:pPr>
              <a:defRPr/>
            </a:pPr>
            <a:fld id="{392FB42B-5611-4727-B682-AF4EEFA85E79}" type="slidenum">
              <a:rPr lang="en-US"/>
              <a:pPr>
                <a:defRPr/>
              </a:pPr>
              <a:t>‹#›</a:t>
            </a:fld>
            <a:endParaRPr lang="en-US"/>
          </a:p>
        </p:txBody>
      </p:sp>
    </p:spTree>
    <p:extLst>
      <p:ext uri="{BB962C8B-B14F-4D97-AF65-F5344CB8AC3E}">
        <p14:creationId xmlns:p14="http://schemas.microsoft.com/office/powerpoint/2010/main" val="506209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800"/>
            </a:lvl1pPr>
            <a:lvl2pPr>
              <a:defRPr sz="2400"/>
            </a:lvl2pPr>
            <a:lvl4pPr>
              <a:defRPr sz="20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
        <p:nvSpPr>
          <p:cNvPr id="8" name="Title Placeholder 1">
            <a:extLst>
              <a:ext uri="{FF2B5EF4-FFF2-40B4-BE49-F238E27FC236}">
                <a16:creationId xmlns:a16="http://schemas.microsoft.com/office/drawing/2014/main" id="{AC125E96-6450-45F8-9FC4-F2AC5FCB8159}"/>
              </a:ext>
            </a:extLst>
          </p:cNvPr>
          <p:cNvSpPr>
            <a:spLocks noGrp="1"/>
          </p:cNvSpPr>
          <p:nvPr>
            <p:ph type="title"/>
          </p:nvPr>
        </p:nvSpPr>
        <p:spPr>
          <a:xfrm>
            <a:off x="838200" y="640080"/>
            <a:ext cx="10515600" cy="727075"/>
          </a:xfrm>
          <a:prstGeom prst="rect">
            <a:avLst/>
          </a:prstGeom>
        </p:spPr>
        <p:txBody>
          <a:bodyPr vert="horz" lIns="91440" tIns="45720" rIns="91440" bIns="45720" rtlCol="0" anchor="t" anchorCtr="0">
            <a:noAutofit/>
          </a:bodyPr>
          <a:lstStyle/>
          <a:p>
            <a:r>
              <a:rPr lang="en-US" dirty="0"/>
              <a:t>Click to edit Master title style</a:t>
            </a:r>
          </a:p>
        </p:txBody>
      </p:sp>
    </p:spTree>
    <p:extLst>
      <p:ext uri="{BB962C8B-B14F-4D97-AF65-F5344CB8AC3E}">
        <p14:creationId xmlns:p14="http://schemas.microsoft.com/office/powerpoint/2010/main" val="479282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
        <p:nvSpPr>
          <p:cNvPr id="5" name="Table Placeholder 4">
            <a:extLst>
              <a:ext uri="{FF2B5EF4-FFF2-40B4-BE49-F238E27FC236}">
                <a16:creationId xmlns:a16="http://schemas.microsoft.com/office/drawing/2014/main" id="{CE4B1402-C760-4065-AEC8-6C7C03490FCA}"/>
              </a:ext>
            </a:extLst>
          </p:cNvPr>
          <p:cNvSpPr>
            <a:spLocks noGrp="1"/>
          </p:cNvSpPr>
          <p:nvPr>
            <p:ph type="tbl" sz="quarter" idx="13"/>
          </p:nvPr>
        </p:nvSpPr>
        <p:spPr>
          <a:xfrm>
            <a:off x="838200" y="1468191"/>
            <a:ext cx="10515600" cy="3741737"/>
          </a:xfrm>
        </p:spPr>
        <p:txBody>
          <a:bodyPr/>
          <a:lstStyle/>
          <a:p>
            <a:endParaRPr lang="en-US"/>
          </a:p>
        </p:txBody>
      </p:sp>
    </p:spTree>
    <p:extLst>
      <p:ext uri="{BB962C8B-B14F-4D97-AF65-F5344CB8AC3E}">
        <p14:creationId xmlns:p14="http://schemas.microsoft.com/office/powerpoint/2010/main" val="1681875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hasCustomPrompt="1"/>
          </p:nvPr>
        </p:nvSpPr>
        <p:spPr>
          <a:xfrm>
            <a:off x="838200" y="1463040"/>
            <a:ext cx="5181600" cy="4572000"/>
          </a:xfrm>
        </p:spPr>
        <p:txBody>
          <a:bodyPr/>
          <a:lstStyle>
            <a:lvl1pPr>
              <a:defRPr/>
            </a:lvl1pPr>
          </a:lstStyle>
          <a:p>
            <a:pPr lvl="0"/>
            <a:r>
              <a:rPr lang="en-US"/>
              <a:t>Content Placeholder 1</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hasCustomPrompt="1"/>
          </p:nvPr>
        </p:nvSpPr>
        <p:spPr>
          <a:xfrm>
            <a:off x="6172200" y="1463040"/>
            <a:ext cx="5181600" cy="4572000"/>
          </a:xfrm>
        </p:spPr>
        <p:txBody>
          <a:bodyPr/>
          <a:lstStyle>
            <a:lvl1pPr>
              <a:defRPr/>
            </a:lvl1pPr>
          </a:lstStyle>
          <a:p>
            <a:pPr lvl="0"/>
            <a:r>
              <a:rPr lang="en-US"/>
              <a:t>Content Placeholder 2</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224121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1"/>
          <p:cNvSpPr>
            <a:spLocks noGrp="1"/>
          </p:cNvSpPr>
          <p:nvPr>
            <p:ph sz="half" idx="1" hasCustomPrompt="1"/>
          </p:nvPr>
        </p:nvSpPr>
        <p:spPr>
          <a:xfrm>
            <a:off x="838200" y="1456029"/>
            <a:ext cx="10515600" cy="1316252"/>
          </a:xfrm>
        </p:spPr>
        <p:txBody>
          <a:bodyPr/>
          <a:lstStyle>
            <a:lvl1pPr>
              <a:defRPr/>
            </a:lvl1pPr>
          </a:lstStyle>
          <a:p>
            <a:pPr lvl="0"/>
            <a:r>
              <a:rPr lang="en-US"/>
              <a:t>Content Placeholder 1</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hasCustomPrompt="1"/>
          </p:nvPr>
        </p:nvSpPr>
        <p:spPr>
          <a:xfrm>
            <a:off x="838200" y="2995499"/>
            <a:ext cx="10515600" cy="1420094"/>
          </a:xfrm>
        </p:spPr>
        <p:txBody>
          <a:bodyPr/>
          <a:lstStyle>
            <a:lvl1pPr>
              <a:defRPr/>
            </a:lvl1pPr>
          </a:lstStyle>
          <a:p>
            <a:pPr lvl="0"/>
            <a:r>
              <a:rPr lang="en-US"/>
              <a:t>Content Placeholder 2</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hasCustomPrompt="1"/>
          </p:nvPr>
        </p:nvSpPr>
        <p:spPr>
          <a:xfrm>
            <a:off x="838200" y="4551998"/>
            <a:ext cx="10515600" cy="1420094"/>
          </a:xfrm>
        </p:spPr>
        <p:txBody>
          <a:bodyPr/>
          <a:lstStyle>
            <a:lvl1pPr>
              <a:defRPr/>
            </a:lvl1pPr>
          </a:lstStyle>
          <a:p>
            <a:pPr lvl="0"/>
            <a:r>
              <a:rPr lang="en-US"/>
              <a:t>Content Placeholder 3</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420574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472493"/>
            <a:ext cx="5035826" cy="20535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8200" y="3919839"/>
            <a:ext cx="5035826" cy="2053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4">
            <a:extLst>
              <a:ext uri="{FF2B5EF4-FFF2-40B4-BE49-F238E27FC236}">
                <a16:creationId xmlns:a16="http://schemas.microsoft.com/office/drawing/2014/main" id="{1EA97922-68D1-4A28-85F3-CE1C535B35D2}"/>
              </a:ext>
            </a:extLst>
          </p:cNvPr>
          <p:cNvSpPr>
            <a:spLocks noGrp="1"/>
          </p:cNvSpPr>
          <p:nvPr>
            <p:ph sz="half" idx="14"/>
          </p:nvPr>
        </p:nvSpPr>
        <p:spPr>
          <a:xfrm>
            <a:off x="6317976" y="1472492"/>
            <a:ext cx="5035826" cy="20535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5">
            <a:extLst>
              <a:ext uri="{FF2B5EF4-FFF2-40B4-BE49-F238E27FC236}">
                <a16:creationId xmlns:a16="http://schemas.microsoft.com/office/drawing/2014/main" id="{3CC27E8A-B85C-4DA8-8400-C5DD9CDACDE3}"/>
              </a:ext>
            </a:extLst>
          </p:cNvPr>
          <p:cNvSpPr>
            <a:spLocks noGrp="1"/>
          </p:cNvSpPr>
          <p:nvPr>
            <p:ph sz="half" idx="15"/>
          </p:nvPr>
        </p:nvSpPr>
        <p:spPr>
          <a:xfrm>
            <a:off x="6317976" y="3919839"/>
            <a:ext cx="5035826" cy="2053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50009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Si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p:nvPr>
        </p:nvSpPr>
        <p:spPr>
          <a:xfrm>
            <a:off x="838200" y="1471019"/>
            <a:ext cx="5035826"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p:nvPr>
        </p:nvSpPr>
        <p:spPr>
          <a:xfrm>
            <a:off x="838200" y="2995499"/>
            <a:ext cx="5035826"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p:nvPr>
        </p:nvSpPr>
        <p:spPr>
          <a:xfrm>
            <a:off x="838200" y="4551998"/>
            <a:ext cx="5035826"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4">
            <a:extLst>
              <a:ext uri="{FF2B5EF4-FFF2-40B4-BE49-F238E27FC236}">
                <a16:creationId xmlns:a16="http://schemas.microsoft.com/office/drawing/2014/main" id="{1EA97922-68D1-4A28-85F3-CE1C535B35D2}"/>
              </a:ext>
            </a:extLst>
          </p:cNvPr>
          <p:cNvSpPr>
            <a:spLocks noGrp="1"/>
          </p:cNvSpPr>
          <p:nvPr>
            <p:ph sz="half" idx="14"/>
          </p:nvPr>
        </p:nvSpPr>
        <p:spPr>
          <a:xfrm>
            <a:off x="6317976" y="1471019"/>
            <a:ext cx="5035826"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5">
            <a:extLst>
              <a:ext uri="{FF2B5EF4-FFF2-40B4-BE49-F238E27FC236}">
                <a16:creationId xmlns:a16="http://schemas.microsoft.com/office/drawing/2014/main" id="{3CC27E8A-B85C-4DA8-8400-C5DD9CDACDE3}"/>
              </a:ext>
            </a:extLst>
          </p:cNvPr>
          <p:cNvSpPr>
            <a:spLocks noGrp="1"/>
          </p:cNvSpPr>
          <p:nvPr>
            <p:ph sz="half" idx="15"/>
          </p:nvPr>
        </p:nvSpPr>
        <p:spPr>
          <a:xfrm>
            <a:off x="6317976" y="2995499"/>
            <a:ext cx="5035826"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6">
            <a:extLst>
              <a:ext uri="{FF2B5EF4-FFF2-40B4-BE49-F238E27FC236}">
                <a16:creationId xmlns:a16="http://schemas.microsoft.com/office/drawing/2014/main" id="{521CB01A-58A0-425F-A930-A35E44F53630}"/>
              </a:ext>
            </a:extLst>
          </p:cNvPr>
          <p:cNvSpPr>
            <a:spLocks noGrp="1"/>
          </p:cNvSpPr>
          <p:nvPr>
            <p:ph sz="quarter" idx="16"/>
          </p:nvPr>
        </p:nvSpPr>
        <p:spPr>
          <a:xfrm>
            <a:off x="6317976" y="4551998"/>
            <a:ext cx="5035826"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217746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Nin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p:nvPr>
        </p:nvSpPr>
        <p:spPr>
          <a:xfrm>
            <a:off x="838200" y="1488570"/>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p:nvPr>
        </p:nvSpPr>
        <p:spPr>
          <a:xfrm>
            <a:off x="838200"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p:nvPr>
        </p:nvSpPr>
        <p:spPr>
          <a:xfrm>
            <a:off x="838200"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4">
            <a:extLst>
              <a:ext uri="{FF2B5EF4-FFF2-40B4-BE49-F238E27FC236}">
                <a16:creationId xmlns:a16="http://schemas.microsoft.com/office/drawing/2014/main" id="{D12FFE69-8A81-407D-A4B6-C6F651E0EBB1}"/>
              </a:ext>
            </a:extLst>
          </p:cNvPr>
          <p:cNvSpPr>
            <a:spLocks noGrp="1"/>
          </p:cNvSpPr>
          <p:nvPr>
            <p:ph sz="half" idx="14"/>
          </p:nvPr>
        </p:nvSpPr>
        <p:spPr>
          <a:xfrm>
            <a:off x="4502426" y="1488570"/>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5">
            <a:extLst>
              <a:ext uri="{FF2B5EF4-FFF2-40B4-BE49-F238E27FC236}">
                <a16:creationId xmlns:a16="http://schemas.microsoft.com/office/drawing/2014/main" id="{939EBEFC-74FB-4864-A9C1-7F4A6C438D42}"/>
              </a:ext>
            </a:extLst>
          </p:cNvPr>
          <p:cNvSpPr>
            <a:spLocks noGrp="1"/>
          </p:cNvSpPr>
          <p:nvPr>
            <p:ph sz="half" idx="15"/>
          </p:nvPr>
        </p:nvSpPr>
        <p:spPr>
          <a:xfrm>
            <a:off x="4502426"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6">
            <a:extLst>
              <a:ext uri="{FF2B5EF4-FFF2-40B4-BE49-F238E27FC236}">
                <a16:creationId xmlns:a16="http://schemas.microsoft.com/office/drawing/2014/main" id="{09799651-BA94-4F79-8B8B-22BE40E35BE3}"/>
              </a:ext>
            </a:extLst>
          </p:cNvPr>
          <p:cNvSpPr>
            <a:spLocks noGrp="1"/>
          </p:cNvSpPr>
          <p:nvPr>
            <p:ph sz="quarter" idx="16"/>
          </p:nvPr>
        </p:nvSpPr>
        <p:spPr>
          <a:xfrm>
            <a:off x="4502426"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7">
            <a:extLst>
              <a:ext uri="{FF2B5EF4-FFF2-40B4-BE49-F238E27FC236}">
                <a16:creationId xmlns:a16="http://schemas.microsoft.com/office/drawing/2014/main" id="{03C49D1E-4578-469C-B11F-063464DCCEEA}"/>
              </a:ext>
            </a:extLst>
          </p:cNvPr>
          <p:cNvSpPr>
            <a:spLocks noGrp="1"/>
          </p:cNvSpPr>
          <p:nvPr>
            <p:ph sz="half" idx="17"/>
          </p:nvPr>
        </p:nvSpPr>
        <p:spPr>
          <a:xfrm>
            <a:off x="8166652" y="1482774"/>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8">
            <a:extLst>
              <a:ext uri="{FF2B5EF4-FFF2-40B4-BE49-F238E27FC236}">
                <a16:creationId xmlns:a16="http://schemas.microsoft.com/office/drawing/2014/main" id="{F291FBCD-33AA-48C9-81C6-4C086525CBD8}"/>
              </a:ext>
            </a:extLst>
          </p:cNvPr>
          <p:cNvSpPr>
            <a:spLocks noGrp="1"/>
          </p:cNvSpPr>
          <p:nvPr>
            <p:ph sz="half" idx="18"/>
          </p:nvPr>
        </p:nvSpPr>
        <p:spPr>
          <a:xfrm>
            <a:off x="8166652"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9">
            <a:extLst>
              <a:ext uri="{FF2B5EF4-FFF2-40B4-BE49-F238E27FC236}">
                <a16:creationId xmlns:a16="http://schemas.microsoft.com/office/drawing/2014/main" id="{8389CB71-4AEB-432E-8E45-D9B850C56B7C}"/>
              </a:ext>
            </a:extLst>
          </p:cNvPr>
          <p:cNvSpPr>
            <a:spLocks noGrp="1"/>
          </p:cNvSpPr>
          <p:nvPr>
            <p:ph sz="quarter" idx="19"/>
          </p:nvPr>
        </p:nvSpPr>
        <p:spPr>
          <a:xfrm>
            <a:off x="8166652"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3031180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1"/>
          <p:cNvSpPr>
            <a:spLocks noGrp="1"/>
          </p:cNvSpPr>
          <p:nvPr>
            <p:ph type="title"/>
          </p:nvPr>
        </p:nvSpPr>
        <p:spPr>
          <a:xfrm>
            <a:off x="838200" y="640080"/>
            <a:ext cx="10515600" cy="727075"/>
          </a:xfrm>
        </p:spPr>
        <p:txBody>
          <a:bodyPr/>
          <a:lstStyle/>
          <a:p>
            <a:r>
              <a:rPr lang="en-US"/>
              <a:t>Click to edit Master title style</a:t>
            </a:r>
          </a:p>
        </p:txBody>
      </p:sp>
      <p:sp>
        <p:nvSpPr>
          <p:cNvPr id="3" name="Text Placeholder 2"/>
          <p:cNvSpPr>
            <a:spLocks noGrp="1"/>
          </p:cNvSpPr>
          <p:nvPr>
            <p:ph type="body" idx="1"/>
          </p:nvPr>
        </p:nvSpPr>
        <p:spPr>
          <a:xfrm>
            <a:off x="839788" y="1463040"/>
            <a:ext cx="5157787" cy="73988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298811"/>
            <a:ext cx="5157787" cy="3657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463040"/>
            <a:ext cx="5183188" cy="73988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298811"/>
            <a:ext cx="5183188"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837726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NUL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1" y="1"/>
            <a:ext cx="12191996" cy="464388"/>
          </a:xfrm>
          <a:prstGeom prst="rect">
            <a:avLst/>
          </a:prstGeom>
          <a:solidFill>
            <a:schemeClr val="accent5">
              <a:lumMod val="50000"/>
              <a:alpha val="780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640080"/>
            <a:ext cx="10515600" cy="727075"/>
          </a:xfrm>
          <a:prstGeom prst="rect">
            <a:avLst/>
          </a:prstGeom>
        </p:spPr>
        <p:txBody>
          <a:bodyPr vert="horz" lIns="91440" tIns="45720" rIns="91440" bIns="45720" rtlCol="0" anchor="t" anchorCtr="0">
            <a:noAutofit/>
          </a:bodyPr>
          <a:lstStyle/>
          <a:p>
            <a:r>
              <a:rPr lang="en-US" dirty="0"/>
              <a:t>Click to edit Master title style</a:t>
            </a:r>
          </a:p>
        </p:txBody>
      </p:sp>
      <p:sp>
        <p:nvSpPr>
          <p:cNvPr id="3" name="Text Placeholder 2"/>
          <p:cNvSpPr>
            <a:spLocks noGrp="1"/>
          </p:cNvSpPr>
          <p:nvPr>
            <p:ph type="body" idx="1"/>
          </p:nvPr>
        </p:nvSpPr>
        <p:spPr>
          <a:xfrm>
            <a:off x="838200" y="1463040"/>
            <a:ext cx="10515600" cy="45720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726310" y="6448508"/>
            <a:ext cx="627490" cy="272967"/>
          </a:xfrm>
          <a:prstGeom prst="rect">
            <a:avLst/>
          </a:prstGeom>
        </p:spPr>
        <p:txBody>
          <a:bodyPr vert="horz" lIns="91440" tIns="45720" rIns="91440" bIns="45720" rtlCol="0" anchor="ctr"/>
          <a:lstStyle>
            <a:lvl1pPr algn="r">
              <a:defRPr sz="1200">
                <a:solidFill>
                  <a:schemeClr val="tx1">
                    <a:tint val="75000"/>
                  </a:schemeClr>
                </a:solidFill>
              </a:defRPr>
            </a:lvl1pPr>
          </a:lstStyle>
          <a:p>
            <a:fld id="{949EBC64-41CB-41B8-B6DF-9B1367312BD4}" type="slidenum">
              <a:rPr lang="en-US" smtClean="0"/>
              <a:t>‹#›</a:t>
            </a:fld>
            <a:endParaRPr lang="en-US"/>
          </a:p>
        </p:txBody>
      </p:sp>
      <p:pic>
        <p:nvPicPr>
          <p:cNvPr id="7" name="Picture 3"/>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0" y="464388"/>
            <a:ext cx="12226355" cy="111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userDrawn="1"/>
        </p:nvSpPr>
        <p:spPr>
          <a:xfrm>
            <a:off x="5825067" y="48578"/>
            <a:ext cx="5528733" cy="369332"/>
          </a:xfrm>
          <a:prstGeom prst="rect">
            <a:avLst/>
          </a:prstGeom>
        </p:spPr>
        <p:txBody>
          <a:bodyPr wrap="square">
            <a:spAutoFit/>
          </a:bodyPr>
          <a:lstStyle/>
          <a:p>
            <a:pPr algn="r"/>
            <a:r>
              <a:rPr lang="en-US" dirty="0">
                <a:solidFill>
                  <a:schemeClr val="bg1"/>
                </a:solidFill>
              </a:rPr>
              <a:t>Introductory Econometrics: A Modern Approach (7e)</a:t>
            </a:r>
          </a:p>
        </p:txBody>
      </p:sp>
      <p:sp>
        <p:nvSpPr>
          <p:cNvPr id="13" name="Rectangle 12"/>
          <p:cNvSpPr/>
          <p:nvPr userDrawn="1"/>
        </p:nvSpPr>
        <p:spPr>
          <a:xfrm flipV="1">
            <a:off x="0" y="6175652"/>
            <a:ext cx="12191997" cy="7965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2396-7D4C-49BF-B272-BD0905747F2E}"/>
              </a:ext>
            </a:extLst>
          </p:cNvPr>
          <p:cNvSpPr/>
          <p:nvPr userDrawn="1"/>
        </p:nvSpPr>
        <p:spPr>
          <a:xfrm flipV="1">
            <a:off x="0" y="6248400"/>
            <a:ext cx="12191997" cy="14521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4">
            <a:extLst>
              <a:ext uri="{FF2B5EF4-FFF2-40B4-BE49-F238E27FC236}">
                <a16:creationId xmlns:a16="http://schemas.microsoft.com/office/drawing/2014/main" id="{A07025C6-6755-4909-8B8F-839B8083CEDE}"/>
              </a:ext>
            </a:extLst>
          </p:cNvPr>
          <p:cNvSpPr txBox="1">
            <a:spLocks/>
          </p:cNvSpPr>
          <p:nvPr userDrawn="1"/>
        </p:nvSpPr>
        <p:spPr>
          <a:xfrm>
            <a:off x="838201" y="6448425"/>
            <a:ext cx="9508958" cy="409575"/>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kern="1200">
                <a:solidFill>
                  <a:schemeClr val="tx1"/>
                </a:solidFill>
                <a:latin typeface="+mj-lt"/>
                <a:ea typeface="+mn-ea"/>
                <a:cs typeface="+mn-cs"/>
              </a:defRPr>
            </a:lvl1pPr>
            <a:lvl2pPr marL="463550" indent="-238125"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688975" indent="-225425" algn="l" defTabSz="914400" rtl="0" eaLnBrk="1" latinLnBrk="0" hangingPunct="1">
              <a:lnSpc>
                <a:spcPct val="90000"/>
              </a:lnSpc>
              <a:spcBef>
                <a:spcPts val="0"/>
              </a:spcBef>
              <a:buFont typeface="Arial" panose="020B0604020202020204" pitchFamily="34" charset="0"/>
              <a:buChar char="•"/>
              <a:defRPr sz="2200" kern="1200">
                <a:solidFill>
                  <a:schemeClr val="tx1"/>
                </a:solidFill>
                <a:latin typeface="+mn-lt"/>
                <a:ea typeface="+mn-ea"/>
                <a:cs typeface="+mn-cs"/>
              </a:defRPr>
            </a:lvl3pPr>
            <a:lvl4pPr marL="914400" indent="-225425"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4pPr>
            <a:lvl5pPr marL="1139825" indent="-225425"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rgbClr val="000000"/>
                </a:solidFill>
                <a:cs typeface="Arial" panose="020B0604020202020204" pitchFamily="34" charset="0"/>
              </a:rPr>
              <a:t>© 2020  Cengage.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cs typeface="Arial" panose="020B0604020202020204" pitchFamily="34" charset="0"/>
            </a:endParaRPr>
          </a:p>
        </p:txBody>
      </p:sp>
    </p:spTree>
    <p:extLst>
      <p:ext uri="{BB962C8B-B14F-4D97-AF65-F5344CB8AC3E}">
        <p14:creationId xmlns:p14="http://schemas.microsoft.com/office/powerpoint/2010/main" val="3911913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2" r:id="rId4"/>
    <p:sldLayoutId id="2147483660" r:id="rId5"/>
    <p:sldLayoutId id="2147483662" r:id="rId6"/>
    <p:sldLayoutId id="2147483661" r:id="rId7"/>
    <p:sldLayoutId id="2147483663" r:id="rId8"/>
    <p:sldLayoutId id="2147483653" r:id="rId9"/>
    <p:sldLayoutId id="2147483654" r:id="rId10"/>
    <p:sldLayoutId id="2147483655" r:id="rId11"/>
    <p:sldLayoutId id="2147483656" r:id="rId12"/>
    <p:sldLayoutId id="2147483657" r:id="rId13"/>
    <p:sldLayoutId id="2147483658" r:id="rId14"/>
    <p:sldLayoutId id="2147483659" r:id="rId15"/>
    <p:sldLayoutId id="2147483665" r:id="rId16"/>
  </p:sldLayoutIdLst>
  <p:hf hdr="0" ftr="0" dt="0"/>
  <p:txStyles>
    <p:titleStyle>
      <a:lvl1pPr algn="l" defTabSz="914400" rtl="0" eaLnBrk="1" latinLnBrk="0" hangingPunct="1">
        <a:lnSpc>
          <a:spcPct val="90000"/>
        </a:lnSpc>
        <a:spcBef>
          <a:spcPct val="0"/>
        </a:spcBef>
        <a:buNone/>
        <a:defRPr sz="32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463550" indent="-238125"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688975" indent="-225425" algn="l" defTabSz="914400" rtl="0" eaLnBrk="1" latinLnBrk="0" hangingPunct="1">
        <a:lnSpc>
          <a:spcPct val="90000"/>
        </a:lnSpc>
        <a:spcBef>
          <a:spcPts val="0"/>
        </a:spcBef>
        <a:buFont typeface="Arial" panose="020B0604020202020204" pitchFamily="34" charset="0"/>
        <a:buChar char="•"/>
        <a:defRPr sz="2200" kern="1200">
          <a:solidFill>
            <a:schemeClr val="tx1"/>
          </a:solidFill>
          <a:latin typeface="+mn-lt"/>
          <a:ea typeface="+mn-ea"/>
          <a:cs typeface="+mn-cs"/>
        </a:defRPr>
      </a:lvl3pPr>
      <a:lvl4pPr marL="914400" indent="-225425"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4pPr>
      <a:lvl5pPr marL="1139825" indent="-225425"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lvl="0"/>
            <a:fld id="{949EBC64-41CB-41B8-B6DF-9B1367312BD4}" type="slidenum">
              <a:rPr lang="en-US" noProof="0" smtClean="0"/>
              <a:pPr lvl="0"/>
              <a:t>1</a:t>
            </a:fld>
            <a:endParaRPr lang="en-US" noProof="0" dirty="0"/>
          </a:p>
        </p:txBody>
      </p:sp>
      <p:sp>
        <p:nvSpPr>
          <p:cNvPr id="3" name="Subtitle 2">
            <a:extLst>
              <a:ext uri="{FF2B5EF4-FFF2-40B4-BE49-F238E27FC236}">
                <a16:creationId xmlns:a16="http://schemas.microsoft.com/office/drawing/2014/main" id="{37635CD3-4994-4DCF-AA0C-2B9B0A66D8A3}"/>
              </a:ext>
            </a:extLst>
          </p:cNvPr>
          <p:cNvSpPr>
            <a:spLocks noGrp="1"/>
          </p:cNvSpPr>
          <p:nvPr>
            <p:ph type="subTitle" idx="1"/>
          </p:nvPr>
        </p:nvSpPr>
        <p:spPr>
          <a:xfrm>
            <a:off x="838200" y="3962399"/>
            <a:ext cx="5386137" cy="1311059"/>
          </a:xfrm>
        </p:spPr>
        <p:txBody>
          <a:bodyPr>
            <a:noAutofit/>
          </a:bodyPr>
          <a:lstStyle/>
          <a:p>
            <a:r>
              <a:rPr lang="de-DE" altLang="en-US" sz="2800" dirty="0"/>
              <a:t>Serial Correlation and Heteroskedasticity in Time Series Regressions</a:t>
            </a:r>
            <a:endParaRPr lang="en-US" sz="2600" dirty="0"/>
          </a:p>
        </p:txBody>
      </p:sp>
      <p:sp>
        <p:nvSpPr>
          <p:cNvPr id="4" name="Title 3"/>
          <p:cNvSpPr>
            <a:spLocks noGrp="1"/>
          </p:cNvSpPr>
          <p:nvPr>
            <p:ph type="ctrTitle"/>
          </p:nvPr>
        </p:nvSpPr>
        <p:spPr/>
        <p:txBody>
          <a:bodyPr/>
          <a:lstStyle/>
          <a:p>
            <a:r>
              <a:rPr lang="en-US" dirty="0"/>
              <a:t>Chapter 12</a:t>
            </a:r>
          </a:p>
        </p:txBody>
      </p:sp>
    </p:spTree>
    <p:extLst>
      <p:ext uri="{BB962C8B-B14F-4D97-AF65-F5344CB8AC3E}">
        <p14:creationId xmlns:p14="http://schemas.microsoft.com/office/powerpoint/2010/main" val="3135001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10</a:t>
            </a:fld>
            <a:endParaRPr lang="en-US"/>
          </a:p>
        </p:txBody>
      </p:sp>
      <p:pic>
        <p:nvPicPr>
          <p:cNvPr id="9" name="Picture 8" descr="Estimates from a serial correlation test using data on a static Phillips curve. rho hat is estimated to equal 0.573. The t-statistic for this estimate being equal to zero is 4.93. This yields a p-value of 0.000. We would thus reject the null hypothesis of no serial correlation."/>
          <p:cNvPicPr>
            <a:picLocks noChangeAspect="1"/>
          </p:cNvPicPr>
          <p:nvPr/>
        </p:nvPicPr>
        <p:blipFill>
          <a:blip r:embed="rId2"/>
          <a:stretch>
            <a:fillRect/>
          </a:stretch>
        </p:blipFill>
        <p:spPr>
          <a:xfrm>
            <a:off x="1322830" y="5061653"/>
            <a:ext cx="6791533" cy="591363"/>
          </a:xfrm>
          <a:prstGeom prst="rect">
            <a:avLst/>
          </a:prstGeom>
        </p:spPr>
      </p:pic>
      <p:sp>
        <p:nvSpPr>
          <p:cNvPr id="4" name="Content Placeholder 3"/>
          <p:cNvSpPr>
            <a:spLocks noGrp="1"/>
          </p:cNvSpPr>
          <p:nvPr>
            <p:ph sz="half" idx="2"/>
          </p:nvPr>
        </p:nvSpPr>
        <p:spPr>
          <a:xfrm>
            <a:off x="838200" y="4522652"/>
            <a:ext cx="10515600" cy="518657"/>
          </a:xfrm>
        </p:spPr>
        <p:txBody>
          <a:bodyPr/>
          <a:lstStyle/>
          <a:p>
            <a:r>
              <a:rPr lang="de-DE" altLang="en-US" dirty="0">
                <a:ea typeface="ＭＳ Ｐゴシック" panose="020B0600070205080204" pitchFamily="34" charset="-128"/>
                <a:cs typeface="Lucida Bright" panose="02040602050505020304" pitchFamily="18" charset="0"/>
              </a:rPr>
              <a:t>Example: Static Phillips curve (see above)</a:t>
            </a:r>
            <a:endParaRPr lang="en-US" dirty="0"/>
          </a:p>
        </p:txBody>
      </p:sp>
      <p:pic>
        <p:nvPicPr>
          <p:cNvPr id="8" name="Picture 7" descr="A method for testing serial correlation. The null hypothesis is that rho, the autoregressive parameter in the error term. is equal to zero. We can test this hypothesis by replacing the true unobserved errors u sub t with the regression residuals u hat sub t."/>
          <p:cNvPicPr>
            <a:picLocks noChangeAspect="1"/>
          </p:cNvPicPr>
          <p:nvPr/>
        </p:nvPicPr>
        <p:blipFill>
          <a:blip r:embed="rId3"/>
          <a:stretch>
            <a:fillRect/>
          </a:stretch>
        </p:blipFill>
        <p:spPr>
          <a:xfrm>
            <a:off x="1127741" y="3435900"/>
            <a:ext cx="7937680" cy="951058"/>
          </a:xfrm>
          <a:prstGeom prst="rect">
            <a:avLst/>
          </a:prstGeom>
        </p:spPr>
      </p:pic>
      <p:pic>
        <p:nvPicPr>
          <p:cNvPr id="7" name="Picture 6" descr="An equation in which y sub t equals beta sub 0 plus beta sub 1 times x sub t 1 through beta sub k times x sub t times k plus u sub t. The error term u sub t follows an AR(1) distribution equal to rho times u sub t minus 1 plus e sub t, where e sub t is an i.i.d. series."/>
          <p:cNvPicPr>
            <a:picLocks noChangeAspect="1"/>
          </p:cNvPicPr>
          <p:nvPr/>
        </p:nvPicPr>
        <p:blipFill>
          <a:blip r:embed="rId4"/>
          <a:stretch>
            <a:fillRect/>
          </a:stretch>
        </p:blipFill>
        <p:spPr>
          <a:xfrm>
            <a:off x="1322830" y="2409316"/>
            <a:ext cx="7742591" cy="786452"/>
          </a:xfrm>
          <a:prstGeom prst="rect">
            <a:avLst/>
          </a:prstGeom>
        </p:spPr>
      </p:pic>
      <p:sp>
        <p:nvSpPr>
          <p:cNvPr id="3" name="Content Placeholder 2"/>
          <p:cNvSpPr>
            <a:spLocks noGrp="1"/>
          </p:cNvSpPr>
          <p:nvPr>
            <p:ph sz="half" idx="1"/>
          </p:nvPr>
        </p:nvSpPr>
        <p:spPr>
          <a:xfrm>
            <a:off x="838200" y="1456029"/>
            <a:ext cx="10515600" cy="948968"/>
          </a:xfrm>
        </p:spPr>
        <p:txBody>
          <a:bodyPr/>
          <a:lstStyle/>
          <a:p>
            <a:r>
              <a:rPr lang="de-DE" altLang="en-US" b="1" dirty="0">
                <a:ea typeface="ＭＳ Ｐゴシック" panose="020B0600070205080204" pitchFamily="34" charset="-128"/>
                <a:cs typeface="Lucida Bright" panose="02040602050505020304" pitchFamily="18" charset="0"/>
              </a:rPr>
              <a:t>Testing for serial correlation</a:t>
            </a:r>
          </a:p>
          <a:p>
            <a:r>
              <a:rPr lang="de-DE" altLang="en-US" dirty="0">
                <a:ea typeface="ＭＳ Ｐゴシック" panose="020B0600070205080204" pitchFamily="34" charset="-128"/>
                <a:cs typeface="Lucida Bright" panose="02040602050505020304" pitchFamily="18" charset="0"/>
              </a:rPr>
              <a:t>Testing for AR(1) serial correlation with strictly exogenous regressors</a:t>
            </a:r>
            <a:endParaRPr lang="en-US" dirty="0"/>
          </a:p>
        </p:txBody>
      </p:sp>
      <p:sp>
        <p:nvSpPr>
          <p:cNvPr id="2" name="Title 1"/>
          <p:cNvSpPr>
            <a:spLocks noGrp="1"/>
          </p:cNvSpPr>
          <p:nvPr>
            <p:ph type="title"/>
          </p:nvPr>
        </p:nvSpPr>
        <p:spPr/>
        <p:txBody>
          <a:bodyPr/>
          <a:lstStyle/>
          <a:p>
            <a:r>
              <a:rPr lang="de-DE" altLang="en-US" sz="2600" dirty="0">
                <a:solidFill>
                  <a:prstClr val="black"/>
                </a:solidFill>
              </a:rPr>
              <a:t>Serial Correlation and Heteroskedasticity in Time Series Regressions</a:t>
            </a:r>
            <a:r>
              <a:rPr lang="de-DE" altLang="en-US" dirty="0">
                <a:solidFill>
                  <a:prstClr val="black"/>
                </a:solidFill>
              </a:rPr>
              <a:t> </a:t>
            </a:r>
            <a:r>
              <a:rPr lang="de-DE" altLang="en-US" sz="1600" dirty="0">
                <a:solidFill>
                  <a:prstClr val="black"/>
                </a:solidFill>
              </a:rPr>
              <a:t>(9 of 18)</a:t>
            </a:r>
            <a:endParaRPr lang="en-US" dirty="0"/>
          </a:p>
        </p:txBody>
      </p:sp>
    </p:spTree>
    <p:extLst>
      <p:ext uri="{BB962C8B-B14F-4D97-AF65-F5344CB8AC3E}">
        <p14:creationId xmlns:p14="http://schemas.microsoft.com/office/powerpoint/2010/main" val="4009334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11</a:t>
            </a:fld>
            <a:endParaRPr lang="en-US"/>
          </a:p>
        </p:txBody>
      </p:sp>
      <p:pic>
        <p:nvPicPr>
          <p:cNvPr id="11" name="Picture 10" descr="Estimates of the DW test for the Static Phillips curve example. The DW statistic is 0.80 and the lower bound for this set of characteristics is d sub L equal to 1.32. Since the DW statistic is below the lower bound, we reject the null hypothesis of no serial correlation."/>
          <p:cNvPicPr>
            <a:picLocks noChangeAspect="1"/>
          </p:cNvPicPr>
          <p:nvPr/>
        </p:nvPicPr>
        <p:blipFill>
          <a:blip r:embed="rId2"/>
          <a:stretch>
            <a:fillRect/>
          </a:stretch>
        </p:blipFill>
        <p:spPr>
          <a:xfrm>
            <a:off x="1430701" y="5568531"/>
            <a:ext cx="7187807" cy="377985"/>
          </a:xfrm>
          <a:prstGeom prst="rect">
            <a:avLst/>
          </a:prstGeom>
        </p:spPr>
      </p:pic>
      <p:sp>
        <p:nvSpPr>
          <p:cNvPr id="4" name="Content Placeholder 3"/>
          <p:cNvSpPr>
            <a:spLocks noGrp="1"/>
          </p:cNvSpPr>
          <p:nvPr>
            <p:ph sz="half" idx="2"/>
          </p:nvPr>
        </p:nvSpPr>
        <p:spPr>
          <a:xfrm>
            <a:off x="938409" y="5029883"/>
            <a:ext cx="10515600" cy="518657"/>
          </a:xfrm>
        </p:spPr>
        <p:txBody>
          <a:bodyPr/>
          <a:lstStyle/>
          <a:p>
            <a:r>
              <a:rPr lang="de-DE" altLang="en-US" dirty="0">
                <a:ea typeface="ＭＳ Ｐゴシック" panose="020B0600070205080204" pitchFamily="34" charset="-128"/>
                <a:cs typeface="Lucida Bright" panose="02040602050505020304" pitchFamily="18" charset="0"/>
              </a:rPr>
              <a:t>Example: Static Phillips curve (see above)</a:t>
            </a:r>
            <a:endParaRPr lang="en-US" dirty="0"/>
          </a:p>
        </p:txBody>
      </p:sp>
      <p:pic>
        <p:nvPicPr>
          <p:cNvPr id="10" name="Picture 9" descr="The null and alternative hypotheses for the DW test. The null hypothsesis states that rho equals 0, indicating no seral correlation. The alternative hypothesis has rho greater than 0, suggesting the presence of serial correlation. The decision rule for this test is that we reject the null if the DW statistic is below d sub L, the lower bound critical value for the DW test. We fail to reject the null if the DW statistic is greater than the upper bound critical value given by d_sub U. There is a possibility that the DW statistic will fall somewhere in between the lower and upper bounds, making the DW test result inconclusive."/>
          <p:cNvPicPr>
            <a:picLocks noChangeAspect="1"/>
          </p:cNvPicPr>
          <p:nvPr/>
        </p:nvPicPr>
        <p:blipFill>
          <a:blip r:embed="rId3"/>
          <a:stretch>
            <a:fillRect/>
          </a:stretch>
        </p:blipFill>
        <p:spPr>
          <a:xfrm>
            <a:off x="1324444" y="3637507"/>
            <a:ext cx="8090093" cy="1347333"/>
          </a:xfrm>
          <a:prstGeom prst="rect">
            <a:avLst/>
          </a:prstGeom>
        </p:spPr>
      </p:pic>
      <p:pic>
        <p:nvPicPr>
          <p:cNvPr id="5" name="Picture 4" descr="An equation for the Durbin-Watson statistic. DW equals the sum from t equal to 2 through n of the squared difference between u hat sub t and u hat sub t minus 1 divided by the sum from t equal to 2 through n of u hat sub t squared. This is approximately equal to 2 times 1 minus rho hat, where rho hat is the estimated autocorrelation in the error term."/>
          <p:cNvPicPr>
            <a:picLocks noChangeAspect="1"/>
          </p:cNvPicPr>
          <p:nvPr/>
        </p:nvPicPr>
        <p:blipFill>
          <a:blip r:embed="rId4"/>
          <a:stretch>
            <a:fillRect/>
          </a:stretch>
        </p:blipFill>
        <p:spPr>
          <a:xfrm>
            <a:off x="1430701" y="2659909"/>
            <a:ext cx="5322269" cy="682811"/>
          </a:xfrm>
          <a:prstGeom prst="rect">
            <a:avLst/>
          </a:prstGeom>
        </p:spPr>
      </p:pic>
      <p:sp>
        <p:nvSpPr>
          <p:cNvPr id="3" name="Content Placeholder 2"/>
          <p:cNvSpPr>
            <a:spLocks noGrp="1"/>
          </p:cNvSpPr>
          <p:nvPr>
            <p:ph sz="half" idx="1"/>
          </p:nvPr>
        </p:nvSpPr>
        <p:spPr>
          <a:xfrm>
            <a:off x="838200" y="1456028"/>
            <a:ext cx="10515600" cy="1174437"/>
          </a:xfrm>
        </p:spPr>
        <p:txBody>
          <a:bodyPr/>
          <a:lstStyle/>
          <a:p>
            <a:r>
              <a:rPr lang="de-DE" altLang="en-US" dirty="0">
                <a:ea typeface="ＭＳ Ｐゴシック" panose="020B0600070205080204" pitchFamily="34" charset="-128"/>
                <a:cs typeface="Lucida Bright" panose="02040602050505020304" pitchFamily="18" charset="0"/>
              </a:rPr>
              <a:t>T</a:t>
            </a:r>
            <a:r>
              <a:rPr lang="de-DE" altLang="en-US" b="1" dirty="0">
                <a:ea typeface="ＭＳ Ｐゴシック" panose="020B0600070205080204" pitchFamily="34" charset="-128"/>
                <a:cs typeface="Lucida Bright" panose="02040602050505020304" pitchFamily="18" charset="0"/>
              </a:rPr>
              <a:t>he Durbin-Watson test under classical assumptions</a:t>
            </a:r>
          </a:p>
          <a:p>
            <a:pPr lvl="1"/>
            <a:r>
              <a:rPr lang="de-DE" altLang="en-US" dirty="0">
                <a:ea typeface="Arial" panose="020B0604020202020204" pitchFamily="34" charset="0"/>
                <a:cs typeface="Lucida Bright" panose="02040602050505020304" pitchFamily="18" charset="0"/>
              </a:rPr>
              <a:t>Under assumptions TS.1 – TS.6, the Durbin-Watson test is an exact test (whereas the previous t-test is only valid asymptotically).</a:t>
            </a:r>
            <a:endParaRPr lang="en-US" dirty="0"/>
          </a:p>
        </p:txBody>
      </p:sp>
      <p:sp>
        <p:nvSpPr>
          <p:cNvPr id="2" name="Title 1"/>
          <p:cNvSpPr>
            <a:spLocks noGrp="1"/>
          </p:cNvSpPr>
          <p:nvPr>
            <p:ph type="title"/>
          </p:nvPr>
        </p:nvSpPr>
        <p:spPr/>
        <p:txBody>
          <a:bodyPr/>
          <a:lstStyle/>
          <a:p>
            <a:r>
              <a:rPr lang="de-DE" altLang="en-US" sz="2600" dirty="0">
                <a:solidFill>
                  <a:prstClr val="black"/>
                </a:solidFill>
              </a:rPr>
              <a:t>Serial Correlation and Heteroskedasticity in Time Series Regressions</a:t>
            </a:r>
            <a:r>
              <a:rPr lang="de-DE" altLang="en-US" dirty="0">
                <a:solidFill>
                  <a:prstClr val="black"/>
                </a:solidFill>
              </a:rPr>
              <a:t> </a:t>
            </a:r>
            <a:r>
              <a:rPr lang="de-DE" altLang="en-US" sz="1600" dirty="0">
                <a:solidFill>
                  <a:prstClr val="black"/>
                </a:solidFill>
              </a:rPr>
              <a:t>(10 of 18)</a:t>
            </a:r>
            <a:endParaRPr lang="en-US" dirty="0"/>
          </a:p>
        </p:txBody>
      </p:sp>
    </p:spTree>
    <p:extLst>
      <p:ext uri="{BB962C8B-B14F-4D97-AF65-F5344CB8AC3E}">
        <p14:creationId xmlns:p14="http://schemas.microsoft.com/office/powerpoint/2010/main" val="402080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12</a:t>
            </a:fld>
            <a:endParaRPr lang="en-US"/>
          </a:p>
        </p:txBody>
      </p:sp>
      <p:pic>
        <p:nvPicPr>
          <p:cNvPr id="8" name="Picture 7" descr="The general Breusch-Godfrey test for AR(q) serial correlation. Regress u hat sub t on alpha sub zero plus alpha sub 1 times x sub t 1 through alpha sub k times x sub t k plus rho sub 1 times u hat sub t minus 1 through rho sub q times u hat sub t minus q plus an error term. The test of serial correlation is a test if all of the rho parameters (rho sub 1 through rho sub q) are simultaneously equal to 0. "/>
          <p:cNvPicPr>
            <a:picLocks noChangeAspect="1"/>
          </p:cNvPicPr>
          <p:nvPr/>
        </p:nvPicPr>
        <p:blipFill>
          <a:blip r:embed="rId2"/>
          <a:stretch>
            <a:fillRect/>
          </a:stretch>
        </p:blipFill>
        <p:spPr>
          <a:xfrm>
            <a:off x="1402994" y="4952020"/>
            <a:ext cx="7525104" cy="1005043"/>
          </a:xfrm>
          <a:prstGeom prst="rect">
            <a:avLst/>
          </a:prstGeom>
        </p:spPr>
      </p:pic>
      <p:sp>
        <p:nvSpPr>
          <p:cNvPr id="4" name="Content Placeholder 3"/>
          <p:cNvSpPr>
            <a:spLocks noGrp="1"/>
          </p:cNvSpPr>
          <p:nvPr>
            <p:ph sz="half" idx="2"/>
          </p:nvPr>
        </p:nvSpPr>
        <p:spPr>
          <a:xfrm>
            <a:off x="838200" y="4239582"/>
            <a:ext cx="10515600" cy="644516"/>
          </a:xfrm>
        </p:spPr>
        <p:txBody>
          <a:bodyPr/>
          <a:lstStyle/>
          <a:p>
            <a:r>
              <a:rPr lang="de-DE" altLang="en-US" dirty="0">
                <a:ea typeface="ＭＳ Ｐゴシック" panose="020B0600070205080204" pitchFamily="34" charset="-128"/>
                <a:cs typeface="Lucida Bright" panose="02040602050505020304" pitchFamily="18" charset="0"/>
              </a:rPr>
              <a:t>General Breusch-Godfrey test for AR(q) serial correlation</a:t>
            </a:r>
            <a:endParaRPr lang="en-US" dirty="0"/>
          </a:p>
        </p:txBody>
      </p:sp>
      <p:pic>
        <p:nvPicPr>
          <p:cNvPr id="7" name="Picture 6" descr="A generalized test for AR(1) serial correlation. u hat sub t is regressed on alpha sub 0 plus alpha sub 1 times x sub t 1 through alpha sub k times x sub t k plus rho times u hat sub t minus 1 plus an error term. To test for serial correlation, test if the parameter rho equals 0. Including the explanatory variables x sub t 1 through x sub t k allows for the possibility that the strict exogeneity assumption is violated."/>
          <p:cNvPicPr>
            <a:picLocks noChangeAspect="1"/>
          </p:cNvPicPr>
          <p:nvPr/>
        </p:nvPicPr>
        <p:blipFill>
          <a:blip r:embed="rId3"/>
          <a:stretch>
            <a:fillRect/>
          </a:stretch>
        </p:blipFill>
        <p:spPr>
          <a:xfrm>
            <a:off x="1402994" y="2675172"/>
            <a:ext cx="6233816" cy="1202236"/>
          </a:xfrm>
          <a:prstGeom prst="rect">
            <a:avLst/>
          </a:prstGeom>
        </p:spPr>
      </p:pic>
      <p:sp>
        <p:nvSpPr>
          <p:cNvPr id="3" name="Content Placeholder 2"/>
          <p:cNvSpPr>
            <a:spLocks noGrp="1"/>
          </p:cNvSpPr>
          <p:nvPr>
            <p:ph sz="half" idx="1"/>
          </p:nvPr>
        </p:nvSpPr>
        <p:spPr/>
        <p:txBody>
          <a:bodyPr/>
          <a:lstStyle/>
          <a:p>
            <a:r>
              <a:rPr lang="de-DE" altLang="en-US" b="1" dirty="0">
                <a:ea typeface="ＭＳ Ｐゴシック" panose="020B0600070205080204" pitchFamily="34" charset="-128"/>
                <a:cs typeface="Lucida Bright" panose="02040602050505020304" pitchFamily="18" charset="0"/>
              </a:rPr>
              <a:t>Testing for AR(1) serial correlation with general regressors</a:t>
            </a:r>
          </a:p>
          <a:p>
            <a:pPr lvl="1"/>
            <a:r>
              <a:rPr lang="de-DE" altLang="en-US" dirty="0">
                <a:ea typeface="Arial" panose="020B0604020202020204" pitchFamily="34" charset="0"/>
                <a:cs typeface="Lucida Bright" panose="02040602050505020304" pitchFamily="18" charset="0"/>
              </a:rPr>
              <a:t>The t-test for autocorrelation can be easily generalized to allow for the possibility that the explanatory variables are not strictly exogenous:</a:t>
            </a:r>
            <a:endParaRPr lang="en-US" dirty="0"/>
          </a:p>
        </p:txBody>
      </p:sp>
      <p:sp>
        <p:nvSpPr>
          <p:cNvPr id="2" name="Title 1"/>
          <p:cNvSpPr>
            <a:spLocks noGrp="1"/>
          </p:cNvSpPr>
          <p:nvPr>
            <p:ph type="title"/>
          </p:nvPr>
        </p:nvSpPr>
        <p:spPr/>
        <p:txBody>
          <a:bodyPr/>
          <a:lstStyle/>
          <a:p>
            <a:r>
              <a:rPr lang="de-DE" altLang="en-US" sz="2600" dirty="0">
                <a:solidFill>
                  <a:prstClr val="black"/>
                </a:solidFill>
              </a:rPr>
              <a:t>Serial Correlation and Heteroskedasticity in Time Series Regressions</a:t>
            </a:r>
            <a:r>
              <a:rPr lang="de-DE" altLang="en-US" dirty="0">
                <a:solidFill>
                  <a:prstClr val="black"/>
                </a:solidFill>
              </a:rPr>
              <a:t> </a:t>
            </a:r>
            <a:r>
              <a:rPr lang="de-DE" altLang="en-US" sz="1600" dirty="0">
                <a:solidFill>
                  <a:prstClr val="black"/>
                </a:solidFill>
              </a:rPr>
              <a:t>(11 of 18)</a:t>
            </a:r>
            <a:endParaRPr lang="en-US" dirty="0"/>
          </a:p>
        </p:txBody>
      </p:sp>
    </p:spTree>
    <p:extLst>
      <p:ext uri="{BB962C8B-B14F-4D97-AF65-F5344CB8AC3E}">
        <p14:creationId xmlns:p14="http://schemas.microsoft.com/office/powerpoint/2010/main" val="4220328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49EBC64-41CB-41B8-B6DF-9B1367312BD4}" type="slidenum">
              <a:rPr lang="en-US" smtClean="0"/>
              <a:t>13</a:t>
            </a:fld>
            <a:endParaRPr lang="en-US"/>
          </a:p>
        </p:txBody>
      </p:sp>
      <p:sp>
        <p:nvSpPr>
          <p:cNvPr id="2" name="Content Placeholder 1"/>
          <p:cNvSpPr>
            <a:spLocks noGrp="1"/>
          </p:cNvSpPr>
          <p:nvPr>
            <p:ph idx="1"/>
          </p:nvPr>
        </p:nvSpPr>
        <p:spPr/>
        <p:txBody>
          <a:bodyPr/>
          <a:lstStyle/>
          <a:p>
            <a:r>
              <a:rPr lang="de-DE" altLang="en-US" b="1" dirty="0">
                <a:ea typeface="ＭＳ Ｐゴシック" panose="020B0600070205080204" pitchFamily="34" charset="-128"/>
                <a:cs typeface="Lucida Bright" panose="02040602050505020304" pitchFamily="18" charset="0"/>
              </a:rPr>
              <a:t>Heteroskedasticity in time series regressions</a:t>
            </a:r>
          </a:p>
          <a:p>
            <a:pPr lvl="1"/>
            <a:endParaRPr lang="de-DE" altLang="en-US" dirty="0">
              <a:ea typeface="Arial" panose="020B0604020202020204" pitchFamily="34" charset="0"/>
              <a:cs typeface="Lucida Bright" panose="02040602050505020304" pitchFamily="18" charset="0"/>
            </a:endParaRPr>
          </a:p>
          <a:p>
            <a:r>
              <a:rPr lang="de-DE" altLang="en-US" dirty="0">
                <a:ea typeface="Arial" panose="020B0604020202020204" pitchFamily="34" charset="0"/>
                <a:cs typeface="Lucida Bright" panose="02040602050505020304" pitchFamily="18" charset="0"/>
              </a:rPr>
              <a:t>Heteroskedasticity usually receives less attention than serial correlation.</a:t>
            </a:r>
          </a:p>
          <a:p>
            <a:endParaRPr lang="de-DE" altLang="en-US" dirty="0">
              <a:ea typeface="Arial" panose="020B0604020202020204" pitchFamily="34" charset="0"/>
              <a:cs typeface="Lucida Bright" panose="02040602050505020304" pitchFamily="18" charset="0"/>
            </a:endParaRPr>
          </a:p>
          <a:p>
            <a:r>
              <a:rPr lang="de-DE" altLang="en-US" dirty="0">
                <a:ea typeface="Arial" panose="020B0604020202020204" pitchFamily="34" charset="0"/>
                <a:cs typeface="Lucida Bright" panose="02040602050505020304" pitchFamily="18" charset="0"/>
              </a:rPr>
              <a:t>Heteroskedasticity-robust standard errors also work for time series.</a:t>
            </a:r>
          </a:p>
          <a:p>
            <a:endParaRPr lang="de-DE" altLang="en-US" dirty="0">
              <a:ea typeface="Arial" panose="020B0604020202020204" pitchFamily="34" charset="0"/>
              <a:cs typeface="Lucida Bright" panose="02040602050505020304" pitchFamily="18" charset="0"/>
            </a:endParaRPr>
          </a:p>
          <a:p>
            <a:r>
              <a:rPr lang="de-DE" altLang="en-US" dirty="0">
                <a:ea typeface="Arial" panose="020B0604020202020204" pitchFamily="34" charset="0"/>
                <a:cs typeface="Lucida Bright" panose="02040602050505020304" pitchFamily="18" charset="0"/>
              </a:rPr>
              <a:t>Heteroskedasticity is automatically corrected for if one uses the serial correlation-robust formulas for standard errors and test statistics.</a:t>
            </a:r>
            <a:endParaRPr lang="en-US" dirty="0"/>
          </a:p>
        </p:txBody>
      </p:sp>
      <p:sp>
        <p:nvSpPr>
          <p:cNvPr id="4" name="Title 3"/>
          <p:cNvSpPr>
            <a:spLocks noGrp="1"/>
          </p:cNvSpPr>
          <p:nvPr>
            <p:ph type="title"/>
          </p:nvPr>
        </p:nvSpPr>
        <p:spPr/>
        <p:txBody>
          <a:bodyPr/>
          <a:lstStyle/>
          <a:p>
            <a:r>
              <a:rPr lang="de-DE" altLang="en-US" sz="2600" dirty="0">
                <a:solidFill>
                  <a:prstClr val="black"/>
                </a:solidFill>
              </a:rPr>
              <a:t>Serial Correlation and Heteroskedasticity in Time Series Regressions</a:t>
            </a:r>
            <a:r>
              <a:rPr lang="de-DE" altLang="en-US" dirty="0">
                <a:solidFill>
                  <a:prstClr val="black"/>
                </a:solidFill>
              </a:rPr>
              <a:t> </a:t>
            </a:r>
            <a:r>
              <a:rPr lang="de-DE" altLang="en-US" sz="1600" dirty="0">
                <a:solidFill>
                  <a:prstClr val="black"/>
                </a:solidFill>
              </a:rPr>
              <a:t>(12 of 18)</a:t>
            </a:r>
            <a:endParaRPr lang="en-US" dirty="0"/>
          </a:p>
        </p:txBody>
      </p:sp>
    </p:spTree>
    <p:extLst>
      <p:ext uri="{BB962C8B-B14F-4D97-AF65-F5344CB8AC3E}">
        <p14:creationId xmlns:p14="http://schemas.microsoft.com/office/powerpoint/2010/main" val="1669095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49EBC64-41CB-41B8-B6DF-9B1367312BD4}" type="slidenum">
              <a:rPr lang="en-US" smtClean="0"/>
              <a:t>14</a:t>
            </a:fld>
            <a:endParaRPr lang="en-US"/>
          </a:p>
        </p:txBody>
      </p:sp>
      <p:sp>
        <p:nvSpPr>
          <p:cNvPr id="2" name="Content Placeholder 1"/>
          <p:cNvSpPr>
            <a:spLocks noGrp="1"/>
          </p:cNvSpPr>
          <p:nvPr>
            <p:ph idx="1"/>
          </p:nvPr>
        </p:nvSpPr>
        <p:spPr/>
        <p:txBody>
          <a:bodyPr/>
          <a:lstStyle/>
          <a:p>
            <a:r>
              <a:rPr lang="de-DE" altLang="en-US" b="1" dirty="0">
                <a:ea typeface="ＭＳ Ｐゴシック" panose="020B0600070205080204" pitchFamily="34" charset="-128"/>
                <a:cs typeface="Lucida Bright" panose="02040602050505020304" pitchFamily="18" charset="0"/>
              </a:rPr>
              <a:t>Testing for heteroskedasticity</a:t>
            </a:r>
          </a:p>
          <a:p>
            <a:pPr lvl="1"/>
            <a:endParaRPr lang="de-DE" altLang="en-US" dirty="0">
              <a:ea typeface="Arial" panose="020B0604020202020204" pitchFamily="34" charset="0"/>
              <a:cs typeface="Lucida Bright" panose="02040602050505020304" pitchFamily="18" charset="0"/>
            </a:endParaRPr>
          </a:p>
          <a:p>
            <a:r>
              <a:rPr lang="de-DE" altLang="en-US" dirty="0">
                <a:ea typeface="Arial" panose="020B0604020202020204" pitchFamily="34" charset="0"/>
                <a:cs typeface="Lucida Bright" panose="02040602050505020304" pitchFamily="18" charset="0"/>
              </a:rPr>
              <a:t>The usual heteroskedasticity tests assume absence of serial correlation.</a:t>
            </a:r>
          </a:p>
          <a:p>
            <a:endParaRPr lang="de-DE" altLang="en-US" dirty="0">
              <a:ea typeface="Arial" panose="020B0604020202020204" pitchFamily="34" charset="0"/>
              <a:cs typeface="Lucida Bright" panose="02040602050505020304" pitchFamily="18" charset="0"/>
            </a:endParaRPr>
          </a:p>
          <a:p>
            <a:r>
              <a:rPr lang="de-DE" altLang="en-US" dirty="0">
                <a:ea typeface="Arial" panose="020B0604020202020204" pitchFamily="34" charset="0"/>
                <a:cs typeface="Lucida Bright" panose="02040602050505020304" pitchFamily="18" charset="0"/>
              </a:rPr>
              <a:t>Before testing for heteroskedasticity one should therefore test for serial correlation first, using a heteroskedasticity-robust test if necessary.</a:t>
            </a:r>
          </a:p>
          <a:p>
            <a:endParaRPr lang="de-DE" altLang="en-US" dirty="0">
              <a:ea typeface="Arial" panose="020B0604020202020204" pitchFamily="34" charset="0"/>
              <a:cs typeface="Lucida Bright" panose="02040602050505020304" pitchFamily="18" charset="0"/>
            </a:endParaRPr>
          </a:p>
          <a:p>
            <a:r>
              <a:rPr lang="de-DE" altLang="en-US" dirty="0">
                <a:ea typeface="Arial" panose="020B0604020202020204" pitchFamily="34" charset="0"/>
                <a:cs typeface="Lucida Bright" panose="02040602050505020304" pitchFamily="18" charset="0"/>
              </a:rPr>
              <a:t>After serial correlation has been corrected for, test for heteroskedasticity.</a:t>
            </a:r>
            <a:endParaRPr lang="en-US" dirty="0"/>
          </a:p>
        </p:txBody>
      </p:sp>
      <p:sp>
        <p:nvSpPr>
          <p:cNvPr id="4" name="Title 3"/>
          <p:cNvSpPr>
            <a:spLocks noGrp="1"/>
          </p:cNvSpPr>
          <p:nvPr>
            <p:ph type="title"/>
          </p:nvPr>
        </p:nvSpPr>
        <p:spPr/>
        <p:txBody>
          <a:bodyPr/>
          <a:lstStyle/>
          <a:p>
            <a:r>
              <a:rPr lang="de-DE" altLang="en-US" sz="2600" dirty="0">
                <a:solidFill>
                  <a:prstClr val="black"/>
                </a:solidFill>
              </a:rPr>
              <a:t>Serial Correlation and Heteroskedasticity in Time Series Regressions</a:t>
            </a:r>
            <a:r>
              <a:rPr lang="de-DE" altLang="en-US" dirty="0">
                <a:solidFill>
                  <a:prstClr val="black"/>
                </a:solidFill>
              </a:rPr>
              <a:t> </a:t>
            </a:r>
            <a:r>
              <a:rPr lang="de-DE" altLang="en-US" sz="1600" dirty="0">
                <a:solidFill>
                  <a:prstClr val="black"/>
                </a:solidFill>
              </a:rPr>
              <a:t>(13 of 18)</a:t>
            </a:r>
            <a:endParaRPr lang="en-US" dirty="0"/>
          </a:p>
        </p:txBody>
      </p:sp>
    </p:spTree>
    <p:extLst>
      <p:ext uri="{BB962C8B-B14F-4D97-AF65-F5344CB8AC3E}">
        <p14:creationId xmlns:p14="http://schemas.microsoft.com/office/powerpoint/2010/main" val="1850973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49EBC64-41CB-41B8-B6DF-9B1367312BD4}" type="slidenum">
              <a:rPr lang="en-US" smtClean="0"/>
              <a:t>15</a:t>
            </a:fld>
            <a:endParaRPr lang="en-US"/>
          </a:p>
        </p:txBody>
      </p:sp>
      <p:pic>
        <p:nvPicPr>
          <p:cNvPr id="7" name="Picture 6" descr="An equation for a test of heteroskedasticity in the EMH regression. u hat squared sub t equals 4.66 (standard error of .43) minus 1.104 (standard error of .201) times return sub t minus 1 plus a residual at time t. There are 689 observations and the R squared is .042. The effect of lagged returns on squared residuals is statistically significant, suggesting strong evidence of heteroskedasticity."/>
          <p:cNvPicPr>
            <a:picLocks noChangeAspect="1"/>
          </p:cNvPicPr>
          <p:nvPr/>
        </p:nvPicPr>
        <p:blipFill>
          <a:blip r:embed="rId2"/>
          <a:stretch>
            <a:fillRect/>
          </a:stretch>
        </p:blipFill>
        <p:spPr>
          <a:xfrm>
            <a:off x="1206869" y="4712051"/>
            <a:ext cx="7200000" cy="1225402"/>
          </a:xfrm>
          <a:prstGeom prst="rect">
            <a:avLst/>
          </a:prstGeom>
        </p:spPr>
      </p:pic>
      <p:pic>
        <p:nvPicPr>
          <p:cNvPr id="6" name="Picture 5" descr="The Breusch-Godfrey test for AR(1) serial correlation in the EMH regression. u hat sub t equals .122 (standard error of .147) minus .645 (standard error of .647) times return sub t minus 1 plus .646 (standard error of .648) times u hat sub t minus 1. There are 689 observations, the R squared is .0015, and the adjusted R squared is -.0015. A t-test on the coefficient for u hat sub t minus 1 fails to reject the null of no serial correlation."/>
          <p:cNvPicPr>
            <a:picLocks noChangeAspect="1"/>
          </p:cNvPicPr>
          <p:nvPr/>
        </p:nvPicPr>
        <p:blipFill>
          <a:blip r:embed="rId3"/>
          <a:stretch>
            <a:fillRect/>
          </a:stretch>
        </p:blipFill>
        <p:spPr>
          <a:xfrm>
            <a:off x="1206869" y="3121226"/>
            <a:ext cx="7974259" cy="1036410"/>
          </a:xfrm>
          <a:prstGeom prst="rect">
            <a:avLst/>
          </a:prstGeom>
        </p:spPr>
      </p:pic>
      <p:pic>
        <p:nvPicPr>
          <p:cNvPr id="5" name="Picture 4" descr="An equation used to test the efficient markets hypothesis (EMH). return in time t equals beta sub 0 plus beta sub 1 times return in times t minus 1 pus u sub t."/>
          <p:cNvPicPr>
            <a:picLocks noChangeAspect="1"/>
          </p:cNvPicPr>
          <p:nvPr/>
        </p:nvPicPr>
        <p:blipFill>
          <a:blip r:embed="rId4"/>
          <a:stretch>
            <a:fillRect/>
          </a:stretch>
        </p:blipFill>
        <p:spPr>
          <a:xfrm>
            <a:off x="1206869" y="2237925"/>
            <a:ext cx="7047587" cy="377985"/>
          </a:xfrm>
          <a:prstGeom prst="rect">
            <a:avLst/>
          </a:prstGeom>
        </p:spPr>
      </p:pic>
      <p:sp>
        <p:nvSpPr>
          <p:cNvPr id="2" name="Content Placeholder 1"/>
          <p:cNvSpPr>
            <a:spLocks noGrp="1"/>
          </p:cNvSpPr>
          <p:nvPr>
            <p:ph idx="1"/>
          </p:nvPr>
        </p:nvSpPr>
        <p:spPr>
          <a:xfrm>
            <a:off x="838200" y="1463040"/>
            <a:ext cx="10515600" cy="566176"/>
          </a:xfrm>
        </p:spPr>
        <p:txBody>
          <a:bodyPr/>
          <a:lstStyle/>
          <a:p>
            <a:r>
              <a:rPr lang="de-DE" altLang="en-US" b="1" dirty="0">
                <a:ea typeface="ＭＳ Ｐゴシック" panose="020B0600070205080204" pitchFamily="34" charset="-128"/>
                <a:cs typeface="Lucida Bright" panose="02040602050505020304" pitchFamily="18" charset="0"/>
              </a:rPr>
              <a:t>Example: Serial correlation and homoskedasticity in the EMH</a:t>
            </a:r>
            <a:endParaRPr lang="de-DE" altLang="en-US" b="1" dirty="0">
              <a:ea typeface="Arial" panose="020B0604020202020204" pitchFamily="34" charset="0"/>
              <a:cs typeface="Lucida Bright" panose="02040602050505020304" pitchFamily="18" charset="0"/>
            </a:endParaRPr>
          </a:p>
        </p:txBody>
      </p:sp>
      <p:sp>
        <p:nvSpPr>
          <p:cNvPr id="4" name="Title 3"/>
          <p:cNvSpPr>
            <a:spLocks noGrp="1"/>
          </p:cNvSpPr>
          <p:nvPr>
            <p:ph type="title"/>
          </p:nvPr>
        </p:nvSpPr>
        <p:spPr/>
        <p:txBody>
          <a:bodyPr/>
          <a:lstStyle/>
          <a:p>
            <a:r>
              <a:rPr lang="de-DE" altLang="en-US" sz="2600" dirty="0">
                <a:solidFill>
                  <a:prstClr val="black"/>
                </a:solidFill>
              </a:rPr>
              <a:t>Serial Correlation and Heteroskedasticity in Time Series Regressions</a:t>
            </a:r>
            <a:r>
              <a:rPr lang="de-DE" altLang="en-US" dirty="0">
                <a:solidFill>
                  <a:prstClr val="black"/>
                </a:solidFill>
              </a:rPr>
              <a:t> </a:t>
            </a:r>
            <a:r>
              <a:rPr lang="de-DE" altLang="en-US" sz="1600" dirty="0">
                <a:solidFill>
                  <a:prstClr val="black"/>
                </a:solidFill>
              </a:rPr>
              <a:t>(14 of 18)</a:t>
            </a:r>
            <a:endParaRPr lang="en-US" dirty="0"/>
          </a:p>
        </p:txBody>
      </p:sp>
    </p:spTree>
    <p:extLst>
      <p:ext uri="{BB962C8B-B14F-4D97-AF65-F5344CB8AC3E}">
        <p14:creationId xmlns:p14="http://schemas.microsoft.com/office/powerpoint/2010/main" val="943455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16</a:t>
            </a:fld>
            <a:endParaRPr lang="en-US"/>
          </a:p>
        </p:txBody>
      </p:sp>
      <p:sp>
        <p:nvSpPr>
          <p:cNvPr id="4" name="Content Placeholder 3"/>
          <p:cNvSpPr>
            <a:spLocks noGrp="1"/>
          </p:cNvSpPr>
          <p:nvPr>
            <p:ph sz="half" idx="2"/>
          </p:nvPr>
        </p:nvSpPr>
        <p:spPr>
          <a:xfrm>
            <a:off x="838200" y="3908121"/>
            <a:ext cx="10515600" cy="1991638"/>
          </a:xfrm>
        </p:spPr>
        <p:txBody>
          <a:bodyPr/>
          <a:lstStyle/>
          <a:p>
            <a:r>
              <a:rPr lang="de-DE" altLang="en-US" dirty="0">
                <a:ea typeface="ＭＳ Ｐゴシック" panose="020B0600070205080204" pitchFamily="34" charset="-128"/>
                <a:cs typeface="Lucida Bright" panose="02040602050505020304" pitchFamily="18" charset="0"/>
              </a:rPr>
              <a:t>Consequences of ARCH in static and distributed lag models</a:t>
            </a:r>
          </a:p>
          <a:p>
            <a:pPr lvl="1"/>
            <a:r>
              <a:rPr lang="de-DE" altLang="en-US" dirty="0">
                <a:ea typeface="Arial" panose="020B0604020202020204" pitchFamily="34" charset="0"/>
                <a:cs typeface="Lucida Bright" panose="02040602050505020304" pitchFamily="18" charset="0"/>
              </a:rPr>
              <a:t>If there are no lagged dependent variables among the regressors, i.e. in static or distributed lag models, OLS remains BLUE under TS.1-TS.5.</a:t>
            </a:r>
          </a:p>
          <a:p>
            <a:pPr lvl="1"/>
            <a:r>
              <a:rPr lang="de-DE" altLang="en-US" dirty="0">
                <a:ea typeface="Arial" panose="020B0604020202020204" pitchFamily="34" charset="0"/>
                <a:cs typeface="Lucida Bright" panose="02040602050505020304" pitchFamily="18" charset="0"/>
              </a:rPr>
              <a:t>Also, OLS is consistent etc. for this case under assumptions TS.1‘-TS.5‘</a:t>
            </a:r>
          </a:p>
          <a:p>
            <a:pPr lvl="1"/>
            <a:r>
              <a:rPr lang="de-DE" altLang="en-US" dirty="0">
                <a:ea typeface="Arial" panose="020B0604020202020204" pitchFamily="34" charset="0"/>
                <a:cs typeface="Lucida Bright" panose="02040602050505020304" pitchFamily="18" charset="0"/>
              </a:rPr>
              <a:t>As explained, in this case, assumption TS.4 still holds under ARCH.</a:t>
            </a:r>
            <a:endParaRPr lang="en-US" dirty="0"/>
          </a:p>
        </p:txBody>
      </p:sp>
      <p:pic>
        <p:nvPicPr>
          <p:cNvPr id="7" name="Picture 6" descr="An expression for an ARCH(1) model. The variance of u sub t given the matrix X, u sub t minus 1, u sub t minus 2, etc. is equal to alpha sub 0 plus alpha sub 1 times u sub t minus 1 squared. This model shows that the variance of the model depends in part on how volatile the time series was in past periods. For an ARCH(1) model, only the volatilty from the previous period affects current volatility."/>
          <p:cNvPicPr>
            <a:picLocks noChangeAspect="1"/>
          </p:cNvPicPr>
          <p:nvPr/>
        </p:nvPicPr>
        <p:blipFill>
          <a:blip r:embed="rId2"/>
          <a:stretch>
            <a:fillRect/>
          </a:stretch>
        </p:blipFill>
        <p:spPr>
          <a:xfrm>
            <a:off x="1576221" y="2897490"/>
            <a:ext cx="7955409" cy="461882"/>
          </a:xfrm>
          <a:prstGeom prst="rect">
            <a:avLst/>
          </a:prstGeom>
        </p:spPr>
      </p:pic>
      <p:sp>
        <p:nvSpPr>
          <p:cNvPr id="3" name="Content Placeholder 2"/>
          <p:cNvSpPr>
            <a:spLocks noGrp="1"/>
          </p:cNvSpPr>
          <p:nvPr>
            <p:ph sz="half" idx="1"/>
          </p:nvPr>
        </p:nvSpPr>
        <p:spPr/>
        <p:txBody>
          <a:bodyPr/>
          <a:lstStyle/>
          <a:p>
            <a:r>
              <a:rPr lang="de-DE" altLang="en-US" b="1" dirty="0">
                <a:ea typeface="ＭＳ Ｐゴシック" panose="020B0600070205080204" pitchFamily="34" charset="-128"/>
                <a:cs typeface="Lucida Bright" panose="02040602050505020304" pitchFamily="18" charset="0"/>
              </a:rPr>
              <a:t>Autoregressive Conditional Heteroskedasticity (ARCH)</a:t>
            </a:r>
          </a:p>
          <a:p>
            <a:pPr lvl="1"/>
            <a:r>
              <a:rPr lang="de-DE" sz="2000" dirty="0"/>
              <a:t>Even if there is no heteroskedasticity in the usual sense (the error variance depends on the explanatory variables), there may be heteroskedasticity in the sense that the variance depends on how volatile the time series was in previous periods:</a:t>
            </a:r>
          </a:p>
          <a:p>
            <a:pPr lvl="1"/>
            <a:endParaRPr lang="en-US" dirty="0"/>
          </a:p>
        </p:txBody>
      </p:sp>
      <p:sp>
        <p:nvSpPr>
          <p:cNvPr id="2" name="Title 1"/>
          <p:cNvSpPr>
            <a:spLocks noGrp="1"/>
          </p:cNvSpPr>
          <p:nvPr>
            <p:ph type="title"/>
          </p:nvPr>
        </p:nvSpPr>
        <p:spPr/>
        <p:txBody>
          <a:bodyPr/>
          <a:lstStyle/>
          <a:p>
            <a:r>
              <a:rPr lang="de-DE" altLang="en-US" sz="2600" dirty="0">
                <a:solidFill>
                  <a:prstClr val="black"/>
                </a:solidFill>
              </a:rPr>
              <a:t>Serial Correlation and Heteroskedasticity in Time Series Regressions</a:t>
            </a:r>
            <a:r>
              <a:rPr lang="de-DE" altLang="en-US" dirty="0">
                <a:solidFill>
                  <a:prstClr val="black"/>
                </a:solidFill>
              </a:rPr>
              <a:t> </a:t>
            </a:r>
            <a:r>
              <a:rPr lang="de-DE" altLang="en-US" sz="1600" dirty="0">
                <a:solidFill>
                  <a:prstClr val="black"/>
                </a:solidFill>
              </a:rPr>
              <a:t>(15 of 18)</a:t>
            </a:r>
            <a:endParaRPr lang="en-US" dirty="0"/>
          </a:p>
        </p:txBody>
      </p:sp>
    </p:spTree>
    <p:extLst>
      <p:ext uri="{BB962C8B-B14F-4D97-AF65-F5344CB8AC3E}">
        <p14:creationId xmlns:p14="http://schemas.microsoft.com/office/powerpoint/2010/main" val="1843296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17</a:t>
            </a:fld>
            <a:endParaRPr lang="en-US"/>
          </a:p>
        </p:txBody>
      </p:sp>
      <p:sp>
        <p:nvSpPr>
          <p:cNvPr id="4" name="Content Placeholder 3"/>
          <p:cNvSpPr>
            <a:spLocks noGrp="1"/>
          </p:cNvSpPr>
          <p:nvPr>
            <p:ph sz="half" idx="2"/>
          </p:nvPr>
        </p:nvSpPr>
        <p:spPr>
          <a:xfrm>
            <a:off x="838200" y="3908121"/>
            <a:ext cx="10515600" cy="1991638"/>
          </a:xfrm>
        </p:spPr>
        <p:txBody>
          <a:bodyPr/>
          <a:lstStyle/>
          <a:p>
            <a:pPr lvl="1"/>
            <a:r>
              <a:rPr lang="de-DE" altLang="en-US" dirty="0">
                <a:ea typeface="Arial" panose="020B0604020202020204" pitchFamily="34" charset="0"/>
                <a:cs typeface="Lucida Bright" panose="02040602050505020304" pitchFamily="18" charset="0"/>
              </a:rPr>
              <a:t>This means the error variance indirectly depends on explanatory variables.</a:t>
            </a:r>
          </a:p>
          <a:p>
            <a:pPr lvl="1"/>
            <a:r>
              <a:rPr lang="de-DE" altLang="en-US" dirty="0">
                <a:ea typeface="Arial" panose="020B0604020202020204" pitchFamily="34" charset="0"/>
                <a:cs typeface="Lucida Bright" panose="02040602050505020304" pitchFamily="18" charset="0"/>
              </a:rPr>
              <a:t>In this case, heteroskedasticity-robust standard error and test statistics should be computed, or a FGLS/WLS-procedure should be applied.</a:t>
            </a:r>
          </a:p>
          <a:p>
            <a:pPr lvl="1"/>
            <a:r>
              <a:rPr lang="de-DE" altLang="en-US" dirty="0">
                <a:ea typeface="Arial" panose="020B0604020202020204" pitchFamily="34" charset="0"/>
                <a:cs typeface="Lucida Bright" panose="02040602050505020304" pitchFamily="18" charset="0"/>
              </a:rPr>
              <a:t>Using a FGLS/WLS-procedure will also increase efficiency.</a:t>
            </a:r>
            <a:endParaRPr lang="en-US" dirty="0"/>
          </a:p>
        </p:txBody>
      </p:sp>
      <p:pic>
        <p:nvPicPr>
          <p:cNvPr id="5" name="Picture 4" descr="An expression showing the presence of heteroskedasticity in dynamic models. The variance of u sub t given all explanatory variables in the matrix X will be equal to alpha sub 0 plus alpha sub 1 times u sub t minus 1 squared. This is the case because the error term u sub t equals y sub t minus the expected value of y sub t given x sub t, y sub t minus 1, x sub t minus 1, y sub t minus 2, etc.) Thus, the inclusion of lagged dependent variables causes past volatility in the error term to spillover into the current volatility."/>
          <p:cNvPicPr>
            <a:picLocks noChangeAspect="1"/>
          </p:cNvPicPr>
          <p:nvPr/>
        </p:nvPicPr>
        <p:blipFill>
          <a:blip r:embed="rId2"/>
          <a:stretch>
            <a:fillRect/>
          </a:stretch>
        </p:blipFill>
        <p:spPr>
          <a:xfrm>
            <a:off x="1957432" y="2772281"/>
            <a:ext cx="6974428" cy="896190"/>
          </a:xfrm>
          <a:prstGeom prst="rect">
            <a:avLst/>
          </a:prstGeom>
        </p:spPr>
      </p:pic>
      <p:sp>
        <p:nvSpPr>
          <p:cNvPr id="3" name="Content Placeholder 2"/>
          <p:cNvSpPr>
            <a:spLocks noGrp="1"/>
          </p:cNvSpPr>
          <p:nvPr>
            <p:ph sz="half" idx="1"/>
          </p:nvPr>
        </p:nvSpPr>
        <p:spPr/>
        <p:txBody>
          <a:bodyPr/>
          <a:lstStyle/>
          <a:p>
            <a:r>
              <a:rPr lang="de-DE" altLang="en-US" b="1" dirty="0">
                <a:ea typeface="ＭＳ Ｐゴシック" panose="020B0600070205080204" pitchFamily="34" charset="-128"/>
                <a:cs typeface="Lucida Bright" panose="02040602050505020304" pitchFamily="18" charset="0"/>
              </a:rPr>
              <a:t>Consequences of ARCH in dynamic models</a:t>
            </a:r>
          </a:p>
          <a:p>
            <a:pPr lvl="1"/>
            <a:r>
              <a:rPr lang="de-DE" altLang="en-US" dirty="0">
                <a:ea typeface="Arial" panose="020B0604020202020204" pitchFamily="34" charset="0"/>
                <a:cs typeface="Lucida Bright" panose="02040602050505020304" pitchFamily="18" charset="0"/>
              </a:rPr>
              <a:t>In dynamic models, i.e. models including lagged dependent variables, the homoskedasticity assumption TS.4 will necessarily be violated:</a:t>
            </a:r>
            <a:endParaRPr lang="de-DE" sz="2000" dirty="0"/>
          </a:p>
          <a:p>
            <a:pPr lvl="1"/>
            <a:endParaRPr lang="en-US" dirty="0"/>
          </a:p>
        </p:txBody>
      </p:sp>
      <p:sp>
        <p:nvSpPr>
          <p:cNvPr id="2" name="Title 1"/>
          <p:cNvSpPr>
            <a:spLocks noGrp="1"/>
          </p:cNvSpPr>
          <p:nvPr>
            <p:ph type="title"/>
          </p:nvPr>
        </p:nvSpPr>
        <p:spPr/>
        <p:txBody>
          <a:bodyPr/>
          <a:lstStyle/>
          <a:p>
            <a:r>
              <a:rPr lang="de-DE" altLang="en-US" sz="2600" dirty="0">
                <a:solidFill>
                  <a:prstClr val="black"/>
                </a:solidFill>
              </a:rPr>
              <a:t>Serial Correlation and Heteroskedasticity in Time Series Regressions</a:t>
            </a:r>
            <a:r>
              <a:rPr lang="de-DE" altLang="en-US" dirty="0">
                <a:solidFill>
                  <a:prstClr val="black"/>
                </a:solidFill>
              </a:rPr>
              <a:t> </a:t>
            </a:r>
            <a:r>
              <a:rPr lang="de-DE" altLang="en-US" sz="1600" dirty="0">
                <a:solidFill>
                  <a:prstClr val="black"/>
                </a:solidFill>
              </a:rPr>
              <a:t>(16 of 18)</a:t>
            </a:r>
            <a:endParaRPr lang="en-US" dirty="0"/>
          </a:p>
        </p:txBody>
      </p:sp>
    </p:spTree>
    <p:extLst>
      <p:ext uri="{BB962C8B-B14F-4D97-AF65-F5344CB8AC3E}">
        <p14:creationId xmlns:p14="http://schemas.microsoft.com/office/powerpoint/2010/main" val="1836461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49EBC64-41CB-41B8-B6DF-9B1367312BD4}" type="slidenum">
              <a:rPr lang="en-US" smtClean="0"/>
              <a:t>18</a:t>
            </a:fld>
            <a:endParaRPr lang="en-US"/>
          </a:p>
        </p:txBody>
      </p:sp>
      <p:pic>
        <p:nvPicPr>
          <p:cNvPr id="10" name="Picture 9" descr="An estimated regression of the ARCH(1) model. u hat sub t squared equals 2.95 (standard error of .44) plus .337 (standard error of .036) times u hat sub t minus 1 squared plus a residual. There are 688 observations and the R squared is .1136. The lagged squared residual is statistically different from zero, suggesting that there are significant ARCH effects. That this coefficient is positive suggests that a period of high volatility in stock returns tends to be followed by another period of high volatility."/>
          <p:cNvPicPr>
            <a:picLocks noChangeAspect="1"/>
          </p:cNvPicPr>
          <p:nvPr/>
        </p:nvPicPr>
        <p:blipFill>
          <a:blip r:embed="rId2"/>
          <a:stretch>
            <a:fillRect/>
          </a:stretch>
        </p:blipFill>
        <p:spPr>
          <a:xfrm>
            <a:off x="1656934" y="4145474"/>
            <a:ext cx="7901101" cy="1956986"/>
          </a:xfrm>
          <a:prstGeom prst="rect">
            <a:avLst/>
          </a:prstGeom>
        </p:spPr>
      </p:pic>
      <p:pic>
        <p:nvPicPr>
          <p:cNvPr id="9" name="Picture 8" descr="An expression for ARCH(1) in the error term. The variance of u sub t given u sub t minus 1 equals the expected value of u sub t squared given u sub t minus 1, which equals alpha sub 0 plus alpha sub 1 times u sub t minus 1 squared. This model can be tested by estimating the equation u sub t squared equal to alpha sub 0 plus alpha sub 1 times u sub t minus 1 squared plus v sub t."/>
          <p:cNvPicPr>
            <a:picLocks noChangeAspect="1"/>
          </p:cNvPicPr>
          <p:nvPr/>
        </p:nvPicPr>
        <p:blipFill>
          <a:blip r:embed="rId3"/>
          <a:stretch>
            <a:fillRect/>
          </a:stretch>
        </p:blipFill>
        <p:spPr>
          <a:xfrm>
            <a:off x="1309408" y="2889089"/>
            <a:ext cx="7218290" cy="920576"/>
          </a:xfrm>
          <a:prstGeom prst="rect">
            <a:avLst/>
          </a:prstGeom>
        </p:spPr>
      </p:pic>
      <p:pic>
        <p:nvPicPr>
          <p:cNvPr id="5" name="Picture 4" descr="An equation for the efficient markets hypothesis. return sub t equals beta sub 0 plus beta sub 1 times return sub t minus 1 plus u sub t"/>
          <p:cNvPicPr>
            <a:picLocks noChangeAspect="1"/>
          </p:cNvPicPr>
          <p:nvPr/>
        </p:nvPicPr>
        <p:blipFill>
          <a:blip r:embed="rId4"/>
          <a:stretch>
            <a:fillRect/>
          </a:stretch>
        </p:blipFill>
        <p:spPr>
          <a:xfrm>
            <a:off x="1153230" y="2175295"/>
            <a:ext cx="7706012" cy="377985"/>
          </a:xfrm>
          <a:prstGeom prst="rect">
            <a:avLst/>
          </a:prstGeom>
        </p:spPr>
      </p:pic>
      <p:sp>
        <p:nvSpPr>
          <p:cNvPr id="2" name="Content Placeholder 1"/>
          <p:cNvSpPr>
            <a:spLocks noGrp="1"/>
          </p:cNvSpPr>
          <p:nvPr>
            <p:ph idx="1"/>
          </p:nvPr>
        </p:nvSpPr>
        <p:spPr>
          <a:xfrm>
            <a:off x="838200" y="1463040"/>
            <a:ext cx="10515600" cy="553650"/>
          </a:xfrm>
        </p:spPr>
        <p:txBody>
          <a:bodyPr/>
          <a:lstStyle/>
          <a:p>
            <a:r>
              <a:rPr lang="de-DE" altLang="en-US" b="1" dirty="0">
                <a:ea typeface="ＭＳ Ｐゴシック" panose="020B0600070205080204" pitchFamily="34" charset="-128"/>
                <a:cs typeface="Lucida Bright" panose="02040602050505020304" pitchFamily="18" charset="0"/>
              </a:rPr>
              <a:t>Example: Testing for ARCH-effects in stock returns</a:t>
            </a:r>
            <a:endParaRPr lang="en-US" b="1" dirty="0"/>
          </a:p>
        </p:txBody>
      </p:sp>
      <p:sp>
        <p:nvSpPr>
          <p:cNvPr id="4" name="Title 3"/>
          <p:cNvSpPr>
            <a:spLocks noGrp="1"/>
          </p:cNvSpPr>
          <p:nvPr>
            <p:ph type="title"/>
          </p:nvPr>
        </p:nvSpPr>
        <p:spPr/>
        <p:txBody>
          <a:bodyPr/>
          <a:lstStyle/>
          <a:p>
            <a:r>
              <a:rPr lang="de-DE" altLang="en-US" sz="2600" dirty="0">
                <a:solidFill>
                  <a:prstClr val="black"/>
                </a:solidFill>
              </a:rPr>
              <a:t>Serial Correlation and Heteroskedasticity in Time Series Regressions</a:t>
            </a:r>
            <a:r>
              <a:rPr lang="de-DE" altLang="en-US" dirty="0">
                <a:solidFill>
                  <a:prstClr val="black"/>
                </a:solidFill>
              </a:rPr>
              <a:t> </a:t>
            </a:r>
            <a:r>
              <a:rPr lang="de-DE" altLang="en-US" sz="1600" dirty="0">
                <a:solidFill>
                  <a:prstClr val="black"/>
                </a:solidFill>
              </a:rPr>
              <a:t>(17 of 18)</a:t>
            </a:r>
            <a:endParaRPr lang="en-US" dirty="0"/>
          </a:p>
        </p:txBody>
      </p:sp>
    </p:spTree>
    <p:extLst>
      <p:ext uri="{BB962C8B-B14F-4D97-AF65-F5344CB8AC3E}">
        <p14:creationId xmlns:p14="http://schemas.microsoft.com/office/powerpoint/2010/main" val="3199984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49EBC64-41CB-41B8-B6DF-9B1367312BD4}" type="slidenum">
              <a:rPr lang="en-US" smtClean="0"/>
              <a:t>19</a:t>
            </a:fld>
            <a:endParaRPr lang="en-US"/>
          </a:p>
        </p:txBody>
      </p:sp>
      <p:pic>
        <p:nvPicPr>
          <p:cNvPr id="13" name="Picture 12" descr="A definition of the transformed regression model to be estimated using either a Cochrane-Orcutt or Prais-Winsten method to correct for serial correlation. y sub t over the square root of h hat sub t equals beta sub 0 times 1 over the square root of h hat sub t plus beta sub 1 times x sub 1 t over the square root of h hat sub t through beta sub k times x sub k t over the square root of h hat sub t plus an error term."/>
          <p:cNvPicPr>
            <a:picLocks noChangeAspect="1"/>
          </p:cNvPicPr>
          <p:nvPr/>
        </p:nvPicPr>
        <p:blipFill>
          <a:blip r:embed="rId2"/>
          <a:stretch>
            <a:fillRect/>
          </a:stretch>
        </p:blipFill>
        <p:spPr>
          <a:xfrm>
            <a:off x="1139869" y="4793465"/>
            <a:ext cx="8785097" cy="853514"/>
          </a:xfrm>
          <a:prstGeom prst="rect">
            <a:avLst/>
          </a:prstGeom>
        </p:spPr>
      </p:pic>
      <p:pic>
        <p:nvPicPr>
          <p:cNvPr id="12" name="Picture 11" descr="A method for obtaining the regression weights to be used in FGLS. We regress the log of u hat sub t squared on x sub 1 t through x sub k t to get the fitted values g hat sub t. We then define the weight h hat sub t as the exponential of g hat sub t."/>
          <p:cNvPicPr>
            <a:picLocks noChangeAspect="1"/>
          </p:cNvPicPr>
          <p:nvPr/>
        </p:nvPicPr>
        <p:blipFill>
          <a:blip r:embed="rId3"/>
          <a:stretch>
            <a:fillRect/>
          </a:stretch>
        </p:blipFill>
        <p:spPr>
          <a:xfrm>
            <a:off x="1139869" y="3802972"/>
            <a:ext cx="6163590" cy="780356"/>
          </a:xfrm>
          <a:prstGeom prst="rect">
            <a:avLst/>
          </a:prstGeom>
        </p:spPr>
      </p:pic>
      <p:pic>
        <p:nvPicPr>
          <p:cNvPr id="11" name="Picture 10" descr="The original regression model y sub t equals beta sub 0 plus beta sub 1 times x sub 1 t through beta sub k times x sub k t plus u sub t. We regress y sub t on x sub 1 t through x sub k t to obtain the residual series u hat sub t."/>
          <p:cNvPicPr>
            <a:picLocks noChangeAspect="1"/>
          </p:cNvPicPr>
          <p:nvPr/>
        </p:nvPicPr>
        <p:blipFill>
          <a:blip r:embed="rId4"/>
          <a:stretch>
            <a:fillRect/>
          </a:stretch>
        </p:blipFill>
        <p:spPr>
          <a:xfrm>
            <a:off x="1139869" y="2850969"/>
            <a:ext cx="4102964" cy="737680"/>
          </a:xfrm>
          <a:prstGeom prst="rect">
            <a:avLst/>
          </a:prstGeom>
        </p:spPr>
      </p:pic>
      <p:sp>
        <p:nvSpPr>
          <p:cNvPr id="2" name="Content Placeholder 1"/>
          <p:cNvSpPr>
            <a:spLocks noGrp="1"/>
          </p:cNvSpPr>
          <p:nvPr>
            <p:ph idx="1"/>
          </p:nvPr>
        </p:nvSpPr>
        <p:spPr>
          <a:xfrm>
            <a:off x="838200" y="1463040"/>
            <a:ext cx="10515600" cy="1255108"/>
          </a:xfrm>
        </p:spPr>
        <p:txBody>
          <a:bodyPr/>
          <a:lstStyle/>
          <a:p>
            <a:r>
              <a:rPr lang="de-DE" altLang="en-US" b="1" dirty="0">
                <a:ea typeface="ＭＳ Ｐゴシック" panose="020B0600070205080204" pitchFamily="34" charset="-128"/>
                <a:cs typeface="Lucida Bright" panose="02040602050505020304" pitchFamily="18" charset="0"/>
              </a:rPr>
              <a:t>An FGLS procedure for serial correlation and heteroskedasticity</a:t>
            </a:r>
          </a:p>
          <a:p>
            <a:r>
              <a:rPr lang="de-DE" dirty="0">
                <a:ea typeface="ＭＳ Ｐゴシック" panose="020B0600070205080204" pitchFamily="34" charset="-128"/>
              </a:rPr>
              <a:t>We can model heteroskedasticity and serial correlation and correct for both with a combined weighted least squares AR(1) procedure.</a:t>
            </a:r>
            <a:endParaRPr lang="en-US" dirty="0"/>
          </a:p>
        </p:txBody>
      </p:sp>
      <p:sp>
        <p:nvSpPr>
          <p:cNvPr id="4" name="Title 3"/>
          <p:cNvSpPr>
            <a:spLocks noGrp="1"/>
          </p:cNvSpPr>
          <p:nvPr>
            <p:ph type="title"/>
          </p:nvPr>
        </p:nvSpPr>
        <p:spPr/>
        <p:txBody>
          <a:bodyPr/>
          <a:lstStyle/>
          <a:p>
            <a:r>
              <a:rPr lang="de-DE" altLang="en-US" sz="2600" dirty="0">
                <a:solidFill>
                  <a:prstClr val="black"/>
                </a:solidFill>
              </a:rPr>
              <a:t>Serial Correlation and Heteroskedasticity in Time Series Regressions</a:t>
            </a:r>
            <a:r>
              <a:rPr lang="de-DE" altLang="en-US" dirty="0">
                <a:solidFill>
                  <a:prstClr val="black"/>
                </a:solidFill>
              </a:rPr>
              <a:t> </a:t>
            </a:r>
            <a:r>
              <a:rPr lang="de-DE" altLang="en-US" sz="1600" dirty="0">
                <a:solidFill>
                  <a:prstClr val="black"/>
                </a:solidFill>
              </a:rPr>
              <a:t>(18 of 18)</a:t>
            </a:r>
            <a:endParaRPr lang="en-US" dirty="0"/>
          </a:p>
        </p:txBody>
      </p:sp>
    </p:spTree>
    <p:extLst>
      <p:ext uri="{BB962C8B-B14F-4D97-AF65-F5344CB8AC3E}">
        <p14:creationId xmlns:p14="http://schemas.microsoft.com/office/powerpoint/2010/main" val="731453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72A9CCB-9D15-422B-BAE2-06EBFAABD3CD}"/>
              </a:ext>
            </a:extLst>
          </p:cNvPr>
          <p:cNvSpPr>
            <a:spLocks noGrp="1"/>
          </p:cNvSpPr>
          <p:nvPr>
            <p:ph type="sldNum" sz="quarter" idx="12"/>
          </p:nvPr>
        </p:nvSpPr>
        <p:spPr/>
        <p:txBody>
          <a:bodyPr/>
          <a:lstStyle/>
          <a:p>
            <a:fld id="{949EBC64-41CB-41B8-B6DF-9B1367312BD4}" type="slidenum">
              <a:rPr lang="en-US" smtClean="0"/>
              <a:t>2</a:t>
            </a:fld>
            <a:endParaRPr lang="en-US"/>
          </a:p>
        </p:txBody>
      </p:sp>
      <p:sp>
        <p:nvSpPr>
          <p:cNvPr id="2" name="Content Placeholder 1">
            <a:extLst>
              <a:ext uri="{FF2B5EF4-FFF2-40B4-BE49-F238E27FC236}">
                <a16:creationId xmlns:a16="http://schemas.microsoft.com/office/drawing/2014/main" id="{698769F9-DA9B-4361-B7AE-8F0AAEEF835B}"/>
              </a:ext>
            </a:extLst>
          </p:cNvPr>
          <p:cNvSpPr>
            <a:spLocks noGrp="1"/>
          </p:cNvSpPr>
          <p:nvPr>
            <p:ph idx="1"/>
          </p:nvPr>
        </p:nvSpPr>
        <p:spPr>
          <a:xfrm>
            <a:off x="838200" y="1463040"/>
            <a:ext cx="10515600" cy="4533314"/>
          </a:xfrm>
        </p:spPr>
        <p:txBody>
          <a:bodyPr/>
          <a:lstStyle/>
          <a:p>
            <a:r>
              <a:rPr lang="de-DE" altLang="en-US" b="1" dirty="0">
                <a:ea typeface="ＭＳ Ｐゴシック" panose="020B0600070205080204" pitchFamily="34" charset="-128"/>
                <a:cs typeface="Lucida Bright" panose="02040602050505020304" pitchFamily="18" charset="0"/>
              </a:rPr>
              <a:t>Properties of OLS with serially correlated errors</a:t>
            </a:r>
          </a:p>
          <a:p>
            <a:endParaRPr lang="de-DE" altLang="en-US" dirty="0">
              <a:ea typeface="Arial" panose="020B0604020202020204" pitchFamily="34" charset="0"/>
              <a:cs typeface="Lucida Bright" panose="02040602050505020304" pitchFamily="18" charset="0"/>
            </a:endParaRPr>
          </a:p>
          <a:p>
            <a:r>
              <a:rPr lang="de-DE" altLang="en-US" dirty="0">
                <a:ea typeface="Arial" panose="020B0604020202020204" pitchFamily="34" charset="0"/>
                <a:cs typeface="Lucida Bright" panose="02040602050505020304" pitchFamily="18" charset="0"/>
              </a:rPr>
              <a:t>OLS still unbiased and consistent if errors are serially correlated.</a:t>
            </a:r>
          </a:p>
          <a:p>
            <a:endParaRPr lang="de-DE" altLang="en-US" dirty="0">
              <a:ea typeface="Arial" panose="020B0604020202020204" pitchFamily="34" charset="0"/>
              <a:cs typeface="Lucida Bright" panose="02040602050505020304" pitchFamily="18" charset="0"/>
            </a:endParaRPr>
          </a:p>
          <a:p>
            <a:r>
              <a:rPr lang="de-DE" altLang="en-US" dirty="0">
                <a:ea typeface="Arial" panose="020B0604020202020204" pitchFamily="34" charset="0"/>
                <a:cs typeface="Lucida Bright" panose="02040602050505020304" pitchFamily="18" charset="0"/>
              </a:rPr>
              <a:t>Correctness of R-squared also does not depend on serial correlation.</a:t>
            </a:r>
          </a:p>
          <a:p>
            <a:endParaRPr lang="de-DE" altLang="en-US" dirty="0">
              <a:ea typeface="Arial" panose="020B0604020202020204" pitchFamily="34" charset="0"/>
              <a:cs typeface="Lucida Bright" panose="02040602050505020304" pitchFamily="18" charset="0"/>
            </a:endParaRPr>
          </a:p>
          <a:p>
            <a:r>
              <a:rPr lang="de-DE" altLang="en-US" dirty="0">
                <a:ea typeface="Arial" panose="020B0604020202020204" pitchFamily="34" charset="0"/>
                <a:cs typeface="Lucida Bright" panose="02040602050505020304" pitchFamily="18" charset="0"/>
              </a:rPr>
              <a:t>OLS standard errors and tests will be invalid if there is serial correlation.</a:t>
            </a:r>
          </a:p>
          <a:p>
            <a:endParaRPr lang="de-DE" altLang="en-US" dirty="0">
              <a:ea typeface="Arial" panose="020B0604020202020204" pitchFamily="34" charset="0"/>
              <a:cs typeface="Lucida Bright" panose="02040602050505020304" pitchFamily="18" charset="0"/>
            </a:endParaRPr>
          </a:p>
          <a:p>
            <a:r>
              <a:rPr lang="de-DE" altLang="en-US" dirty="0">
                <a:ea typeface="Arial" panose="020B0604020202020204" pitchFamily="34" charset="0"/>
                <a:cs typeface="Lucida Bright" panose="02040602050505020304" pitchFamily="18" charset="0"/>
              </a:rPr>
              <a:t>OLS will not be efficient anymore if there is serial correlation.</a:t>
            </a:r>
            <a:endParaRPr lang="en-US" dirty="0"/>
          </a:p>
        </p:txBody>
      </p:sp>
      <p:sp>
        <p:nvSpPr>
          <p:cNvPr id="4" name="Title 3">
            <a:extLst>
              <a:ext uri="{FF2B5EF4-FFF2-40B4-BE49-F238E27FC236}">
                <a16:creationId xmlns:a16="http://schemas.microsoft.com/office/drawing/2014/main" id="{CC8DBC3D-1256-4B91-814A-761F8D0782DD}"/>
              </a:ext>
            </a:extLst>
          </p:cNvPr>
          <p:cNvSpPr>
            <a:spLocks noGrp="1"/>
          </p:cNvSpPr>
          <p:nvPr>
            <p:ph type="title"/>
          </p:nvPr>
        </p:nvSpPr>
        <p:spPr/>
        <p:txBody>
          <a:bodyPr/>
          <a:lstStyle/>
          <a:p>
            <a:r>
              <a:rPr lang="de-DE" altLang="en-US" sz="2600" dirty="0"/>
              <a:t>Serial Correlation and Heteroskedasticity in Time Series Regressions</a:t>
            </a:r>
            <a:r>
              <a:rPr lang="de-DE" altLang="en-US" dirty="0"/>
              <a:t> </a:t>
            </a:r>
            <a:r>
              <a:rPr lang="de-DE" altLang="en-US" sz="1600" dirty="0">
                <a:solidFill>
                  <a:prstClr val="black"/>
                </a:solidFill>
              </a:rPr>
              <a:t>(1 of 18)</a:t>
            </a:r>
            <a:endParaRPr lang="en-US" dirty="0"/>
          </a:p>
        </p:txBody>
      </p:sp>
    </p:spTree>
    <p:extLst>
      <p:ext uri="{BB962C8B-B14F-4D97-AF65-F5344CB8AC3E}">
        <p14:creationId xmlns:p14="http://schemas.microsoft.com/office/powerpoint/2010/main" val="2176932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72A9CCB-9D15-422B-BAE2-06EBFAABD3CD}"/>
              </a:ext>
            </a:extLst>
          </p:cNvPr>
          <p:cNvSpPr>
            <a:spLocks noGrp="1"/>
          </p:cNvSpPr>
          <p:nvPr>
            <p:ph type="sldNum" sz="quarter" idx="12"/>
          </p:nvPr>
        </p:nvSpPr>
        <p:spPr/>
        <p:txBody>
          <a:bodyPr/>
          <a:lstStyle/>
          <a:p>
            <a:fld id="{949EBC64-41CB-41B8-B6DF-9B1367312BD4}" type="slidenum">
              <a:rPr lang="en-US" smtClean="0"/>
              <a:t>3</a:t>
            </a:fld>
            <a:endParaRPr lang="en-US"/>
          </a:p>
        </p:txBody>
      </p:sp>
      <p:sp>
        <p:nvSpPr>
          <p:cNvPr id="2" name="Content Placeholder 1">
            <a:extLst>
              <a:ext uri="{FF2B5EF4-FFF2-40B4-BE49-F238E27FC236}">
                <a16:creationId xmlns:a16="http://schemas.microsoft.com/office/drawing/2014/main" id="{698769F9-DA9B-4361-B7AE-8F0AAEEF835B}"/>
              </a:ext>
            </a:extLst>
          </p:cNvPr>
          <p:cNvSpPr>
            <a:spLocks noGrp="1"/>
          </p:cNvSpPr>
          <p:nvPr>
            <p:ph idx="1"/>
          </p:nvPr>
        </p:nvSpPr>
        <p:spPr>
          <a:xfrm>
            <a:off x="838200" y="1463040"/>
            <a:ext cx="10515600" cy="4533314"/>
          </a:xfrm>
        </p:spPr>
        <p:txBody>
          <a:bodyPr/>
          <a:lstStyle/>
          <a:p>
            <a:r>
              <a:rPr lang="de-DE" altLang="en-US" b="1" dirty="0">
                <a:ea typeface="ＭＳ Ｐゴシック" panose="020B0600070205080204" pitchFamily="34" charset="-128"/>
                <a:cs typeface="Lucida Bright" panose="02040602050505020304" pitchFamily="18" charset="0"/>
              </a:rPr>
              <a:t>Serial correlation and the presence of lagged dependent variables</a:t>
            </a:r>
          </a:p>
          <a:p>
            <a:pPr lvl="1"/>
            <a:endParaRPr lang="de-DE" altLang="en-US" dirty="0">
              <a:ea typeface="Arial" panose="020B0604020202020204" pitchFamily="34" charset="0"/>
              <a:cs typeface="Lucida Bright" panose="02040602050505020304" pitchFamily="18" charset="0"/>
            </a:endParaRPr>
          </a:p>
          <a:p>
            <a:r>
              <a:rPr lang="de-DE" altLang="en-US" dirty="0">
                <a:ea typeface="Arial" panose="020B0604020202020204" pitchFamily="34" charset="0"/>
                <a:cs typeface="Lucida Bright" panose="02040602050505020304" pitchFamily="18" charset="0"/>
              </a:rPr>
              <a:t>Is OLS inconsistent if there are serial correlation and lagged dependent variables?</a:t>
            </a:r>
          </a:p>
          <a:p>
            <a:endParaRPr lang="de-DE" altLang="en-US" dirty="0">
              <a:ea typeface="Arial" panose="020B0604020202020204" pitchFamily="34" charset="0"/>
              <a:cs typeface="Lucida Bright" panose="02040602050505020304" pitchFamily="18" charset="0"/>
            </a:endParaRPr>
          </a:p>
          <a:p>
            <a:r>
              <a:rPr lang="de-DE" altLang="en-US" dirty="0">
                <a:ea typeface="Arial" panose="020B0604020202020204" pitchFamily="34" charset="0"/>
                <a:cs typeface="Lucida Bright" panose="02040602050505020304" pitchFamily="18" charset="0"/>
              </a:rPr>
              <a:t>No: Including enough lags so that TS.3‘ holds guarantees consistency. </a:t>
            </a:r>
          </a:p>
          <a:p>
            <a:endParaRPr lang="de-DE" altLang="en-US" dirty="0">
              <a:ea typeface="Arial" panose="020B0604020202020204" pitchFamily="34" charset="0"/>
              <a:cs typeface="Lucida Bright" panose="02040602050505020304" pitchFamily="18" charset="0"/>
            </a:endParaRPr>
          </a:p>
          <a:p>
            <a:r>
              <a:rPr lang="de-DE" altLang="en-US" dirty="0">
                <a:ea typeface="Arial" panose="020B0604020202020204" pitchFamily="34" charset="0"/>
                <a:cs typeface="Lucida Bright" panose="02040602050505020304" pitchFamily="18" charset="0"/>
              </a:rPr>
              <a:t>Including too few lags will cause an omitted variable problem and serial correlation because some lagged dependent variables end up in the error term.</a:t>
            </a:r>
            <a:endParaRPr lang="en-US" dirty="0"/>
          </a:p>
        </p:txBody>
      </p:sp>
      <p:sp>
        <p:nvSpPr>
          <p:cNvPr id="4" name="Title 3">
            <a:extLst>
              <a:ext uri="{FF2B5EF4-FFF2-40B4-BE49-F238E27FC236}">
                <a16:creationId xmlns:a16="http://schemas.microsoft.com/office/drawing/2014/main" id="{CC8DBC3D-1256-4B91-814A-761F8D0782DD}"/>
              </a:ext>
            </a:extLst>
          </p:cNvPr>
          <p:cNvSpPr>
            <a:spLocks noGrp="1"/>
          </p:cNvSpPr>
          <p:nvPr>
            <p:ph type="title"/>
          </p:nvPr>
        </p:nvSpPr>
        <p:spPr/>
        <p:txBody>
          <a:bodyPr/>
          <a:lstStyle/>
          <a:p>
            <a:r>
              <a:rPr lang="de-DE" altLang="en-US" sz="2600" dirty="0"/>
              <a:t>Serial Correlation and Heteroskedasticity in Time Series Regressions</a:t>
            </a:r>
            <a:r>
              <a:rPr lang="de-DE" altLang="en-US" dirty="0"/>
              <a:t> </a:t>
            </a:r>
            <a:r>
              <a:rPr lang="de-DE" altLang="en-US" sz="1600" dirty="0">
                <a:solidFill>
                  <a:prstClr val="black"/>
                </a:solidFill>
              </a:rPr>
              <a:t>(2 of 18)</a:t>
            </a:r>
            <a:endParaRPr lang="en-US" dirty="0"/>
          </a:p>
        </p:txBody>
      </p:sp>
    </p:spTree>
    <p:extLst>
      <p:ext uri="{BB962C8B-B14F-4D97-AF65-F5344CB8AC3E}">
        <p14:creationId xmlns:p14="http://schemas.microsoft.com/office/powerpoint/2010/main" val="1150960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4</a:t>
            </a:fld>
            <a:endParaRPr lang="en-US"/>
          </a:p>
        </p:txBody>
      </p:sp>
      <p:sp>
        <p:nvSpPr>
          <p:cNvPr id="4" name="Content Placeholder 3"/>
          <p:cNvSpPr>
            <a:spLocks noGrp="1"/>
          </p:cNvSpPr>
          <p:nvPr>
            <p:ph sz="half" idx="2"/>
          </p:nvPr>
        </p:nvSpPr>
        <p:spPr>
          <a:xfrm>
            <a:off x="838200" y="5300289"/>
            <a:ext cx="10515600" cy="599471"/>
          </a:xfrm>
        </p:spPr>
        <p:txBody>
          <a:bodyPr/>
          <a:lstStyle/>
          <a:p>
            <a:r>
              <a:rPr lang="de-DE" altLang="en-US" dirty="0">
                <a:ea typeface="Arial" panose="020B0604020202020204" pitchFamily="34" charset="0"/>
                <a:cs typeface="Lucida Bright" panose="02040602050505020304" pitchFamily="18" charset="0"/>
              </a:rPr>
              <a:t>Problem: The AR(1)-coefficient is not known and has to be estimated</a:t>
            </a:r>
            <a:endParaRPr lang="en-US" dirty="0"/>
          </a:p>
        </p:txBody>
      </p:sp>
      <p:pic>
        <p:nvPicPr>
          <p:cNvPr id="11" name="Picture 10" descr="An expression for the transformed regression error. u sub t minus rho times u sub t minus equals e sub t. This transformed error satisfies the Gauss Markov assumptions. The only problem is that we do not generally know the value of rho, and thus cannot directly compute the transformed regression equation."/>
          <p:cNvPicPr>
            <a:picLocks noChangeAspect="1"/>
          </p:cNvPicPr>
          <p:nvPr/>
        </p:nvPicPr>
        <p:blipFill>
          <a:blip r:embed="rId2"/>
          <a:stretch>
            <a:fillRect/>
          </a:stretch>
        </p:blipFill>
        <p:spPr>
          <a:xfrm>
            <a:off x="1361561" y="4574801"/>
            <a:ext cx="7315834" cy="591363"/>
          </a:xfrm>
          <a:prstGeom prst="rect">
            <a:avLst/>
          </a:prstGeom>
        </p:spPr>
      </p:pic>
      <p:pic>
        <p:nvPicPr>
          <p:cNvPr id="10" name="Picture 9" descr="An expression for the simple regression after it has been lagged one period and multiplied by rho. rho times y sub t minus 1 equals rho times beta sub 0 plus rho times beta sub 1 times x sub t minus 1 plus rho times u sub t minus 1. This can then be re-arranged to y sub t minus rho times y sub t minus 1 equal to beta sub 0 times 1 minus rho plus beta sub 1 times x sub t minus rho times x sub t minus 1 plus u sub t minus rho times u sub t minus 1."/>
          <p:cNvPicPr>
            <a:picLocks noChangeAspect="1"/>
          </p:cNvPicPr>
          <p:nvPr/>
        </p:nvPicPr>
        <p:blipFill>
          <a:blip r:embed="rId3"/>
          <a:stretch>
            <a:fillRect/>
          </a:stretch>
        </p:blipFill>
        <p:spPr>
          <a:xfrm>
            <a:off x="1361561" y="3582023"/>
            <a:ext cx="7882811" cy="725487"/>
          </a:xfrm>
          <a:prstGeom prst="rect">
            <a:avLst/>
          </a:prstGeom>
        </p:spPr>
      </p:pic>
      <p:pic>
        <p:nvPicPr>
          <p:cNvPr id="7" name="Picture 6" descr="A simple regression model in which y sub t equals beta sub 0 plus beta sub 1 times x sub t plus u sub t. The derivation that follows could also be applied to a more general case."/>
          <p:cNvPicPr>
            <a:picLocks noChangeAspect="1"/>
          </p:cNvPicPr>
          <p:nvPr/>
        </p:nvPicPr>
        <p:blipFill>
          <a:blip r:embed="rId4"/>
          <a:stretch>
            <a:fillRect/>
          </a:stretch>
        </p:blipFill>
        <p:spPr>
          <a:xfrm>
            <a:off x="1361561" y="2723369"/>
            <a:ext cx="7139035" cy="591363"/>
          </a:xfrm>
          <a:prstGeom prst="rect">
            <a:avLst/>
          </a:prstGeom>
        </p:spPr>
      </p:pic>
      <p:sp>
        <p:nvSpPr>
          <p:cNvPr id="3" name="Content Placeholder 2"/>
          <p:cNvSpPr>
            <a:spLocks noGrp="1"/>
          </p:cNvSpPr>
          <p:nvPr>
            <p:ph sz="half" idx="1"/>
          </p:nvPr>
        </p:nvSpPr>
        <p:spPr/>
        <p:txBody>
          <a:bodyPr/>
          <a:lstStyle/>
          <a:p>
            <a:r>
              <a:rPr lang="de-DE" altLang="en-US" b="1" dirty="0">
                <a:ea typeface="ＭＳ Ｐゴシック" panose="020B0600070205080204" pitchFamily="34" charset="-128"/>
                <a:cs typeface="Lucida Bright" panose="02040602050505020304" pitchFamily="18" charset="0"/>
              </a:rPr>
              <a:t>Correcting for serial correlation with strictly exogenous regressors</a:t>
            </a:r>
          </a:p>
          <a:p>
            <a:pPr lvl="1"/>
            <a:r>
              <a:rPr lang="de-DE" altLang="en-US" dirty="0">
                <a:ea typeface="Arial" panose="020B0604020202020204" pitchFamily="34" charset="0"/>
                <a:cs typeface="Lucida Bright" panose="02040602050505020304" pitchFamily="18" charset="0"/>
              </a:rPr>
              <a:t>Under the assumption of AR(1) errors, one can transform the model  so that it satisfies all GM-assumptions. For this model, OLS is BLUE.</a:t>
            </a:r>
            <a:endParaRPr lang="en-US" dirty="0"/>
          </a:p>
        </p:txBody>
      </p:sp>
      <p:sp>
        <p:nvSpPr>
          <p:cNvPr id="2" name="Title 1"/>
          <p:cNvSpPr>
            <a:spLocks noGrp="1"/>
          </p:cNvSpPr>
          <p:nvPr>
            <p:ph type="title"/>
          </p:nvPr>
        </p:nvSpPr>
        <p:spPr/>
        <p:txBody>
          <a:bodyPr/>
          <a:lstStyle/>
          <a:p>
            <a:r>
              <a:rPr lang="de-DE" altLang="en-US" sz="2600" dirty="0">
                <a:solidFill>
                  <a:prstClr val="black"/>
                </a:solidFill>
              </a:rPr>
              <a:t>Serial Correlation and Heteroskedasticity in Time Series Regressions</a:t>
            </a:r>
            <a:r>
              <a:rPr lang="de-DE" altLang="en-US" dirty="0">
                <a:solidFill>
                  <a:prstClr val="black"/>
                </a:solidFill>
              </a:rPr>
              <a:t> </a:t>
            </a:r>
            <a:r>
              <a:rPr lang="de-DE" altLang="en-US" sz="1600" dirty="0">
                <a:solidFill>
                  <a:prstClr val="black"/>
                </a:solidFill>
              </a:rPr>
              <a:t>(3 of 18)</a:t>
            </a:r>
            <a:endParaRPr lang="en-US" dirty="0"/>
          </a:p>
        </p:txBody>
      </p:sp>
    </p:spTree>
    <p:extLst>
      <p:ext uri="{BB962C8B-B14F-4D97-AF65-F5344CB8AC3E}">
        <p14:creationId xmlns:p14="http://schemas.microsoft.com/office/powerpoint/2010/main" val="3253379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49EBC64-41CB-41B8-B6DF-9B1367312BD4}" type="slidenum">
              <a:rPr lang="en-US" smtClean="0"/>
              <a:t>5</a:t>
            </a:fld>
            <a:endParaRPr lang="en-US"/>
          </a:p>
        </p:txBody>
      </p:sp>
      <p:sp>
        <p:nvSpPr>
          <p:cNvPr id="2" name="Content Placeholder 1"/>
          <p:cNvSpPr>
            <a:spLocks noGrp="1"/>
          </p:cNvSpPr>
          <p:nvPr>
            <p:ph idx="1"/>
          </p:nvPr>
        </p:nvSpPr>
        <p:spPr/>
        <p:txBody>
          <a:bodyPr/>
          <a:lstStyle/>
          <a:p>
            <a:r>
              <a:rPr lang="en-US" b="1" dirty="0"/>
              <a:t>Correcting for serial correlation (</a:t>
            </a:r>
            <a:r>
              <a:rPr lang="en-US" b="1" dirty="0" err="1"/>
              <a:t>contd</a:t>
            </a:r>
            <a:r>
              <a:rPr lang="en-US" b="1" dirty="0"/>
              <a:t>)</a:t>
            </a:r>
          </a:p>
          <a:p>
            <a:r>
              <a:rPr lang="en-US" dirty="0"/>
              <a:t>Replacing the unknown AR(1) coefficient </a:t>
            </a:r>
            <a:r>
              <a:rPr lang="el-GR" dirty="0"/>
              <a:t>ρ</a:t>
            </a:r>
            <a:r>
              <a:rPr lang="en-US" dirty="0"/>
              <a:t> with an estimated value leads to an FGLS estimator.</a:t>
            </a:r>
          </a:p>
          <a:p>
            <a:r>
              <a:rPr lang="en-US" dirty="0"/>
              <a:t>There are two variants:</a:t>
            </a:r>
          </a:p>
          <a:p>
            <a:pPr lvl="1"/>
            <a:r>
              <a:rPr lang="de-DE" altLang="en-US" dirty="0">
                <a:ea typeface="Arial" panose="020B0604020202020204" pitchFamily="34" charset="0"/>
                <a:cs typeface="Lucida Bright" panose="02040602050505020304" pitchFamily="18" charset="0"/>
              </a:rPr>
              <a:t>Cochrane-Orcutt estimation omits the first observation</a:t>
            </a:r>
          </a:p>
          <a:p>
            <a:pPr lvl="1"/>
            <a:r>
              <a:rPr lang="de-DE" altLang="en-US" dirty="0">
                <a:ea typeface="Arial" panose="020B0604020202020204" pitchFamily="34" charset="0"/>
                <a:cs typeface="Lucida Bright" panose="02040602050505020304" pitchFamily="18" charset="0"/>
              </a:rPr>
              <a:t>Prais-Winsten estimation adds a transformed first observation </a:t>
            </a:r>
          </a:p>
          <a:p>
            <a:r>
              <a:rPr lang="de-DE" altLang="en-US" dirty="0">
                <a:ea typeface="Arial" panose="020B0604020202020204" pitchFamily="34" charset="0"/>
                <a:cs typeface="Lucida Bright" panose="02040602050505020304" pitchFamily="18" charset="0"/>
              </a:rPr>
              <a:t>In smaller samples, Prais-Winsten estimation should be more efficient</a:t>
            </a:r>
          </a:p>
          <a:p>
            <a:endParaRPr lang="de-DE" dirty="0"/>
          </a:p>
          <a:p>
            <a:r>
              <a:rPr lang="de-DE" altLang="en-US" dirty="0">
                <a:ea typeface="ＭＳ Ｐゴシック" panose="020B0600070205080204" pitchFamily="34" charset="-128"/>
                <a:cs typeface="Lucida Bright" panose="02040602050505020304" pitchFamily="18" charset="0"/>
              </a:rPr>
              <a:t>Comparing OLS and FGLS with autocorrelation</a:t>
            </a:r>
          </a:p>
          <a:p>
            <a:pPr lvl="1"/>
            <a:r>
              <a:rPr lang="de-DE" altLang="en-US" dirty="0">
                <a:ea typeface="Arial" panose="020B0604020202020204" pitchFamily="34" charset="0"/>
                <a:cs typeface="Lucida Bright" panose="02040602050505020304" pitchFamily="18" charset="0"/>
              </a:rPr>
              <a:t>For consistency of FGLS more than TS.3‘ is needed (e.g. TS.3) because the transformed regressors include variables from different periods.</a:t>
            </a:r>
          </a:p>
          <a:p>
            <a:pPr lvl="1"/>
            <a:r>
              <a:rPr lang="de-DE" altLang="en-US" dirty="0">
                <a:ea typeface="Arial" panose="020B0604020202020204" pitchFamily="34" charset="0"/>
                <a:cs typeface="Lucida Bright" panose="02040602050505020304" pitchFamily="18" charset="0"/>
              </a:rPr>
              <a:t>If OLS and FGLS differ dramatically this might indicate violation of TS.3.</a:t>
            </a:r>
            <a:endParaRPr lang="en-US" dirty="0"/>
          </a:p>
        </p:txBody>
      </p:sp>
      <p:sp>
        <p:nvSpPr>
          <p:cNvPr id="4" name="Title 3"/>
          <p:cNvSpPr>
            <a:spLocks noGrp="1"/>
          </p:cNvSpPr>
          <p:nvPr>
            <p:ph type="title"/>
          </p:nvPr>
        </p:nvSpPr>
        <p:spPr/>
        <p:txBody>
          <a:bodyPr/>
          <a:lstStyle/>
          <a:p>
            <a:r>
              <a:rPr lang="de-DE" altLang="en-US" sz="2600" dirty="0">
                <a:solidFill>
                  <a:prstClr val="black"/>
                </a:solidFill>
              </a:rPr>
              <a:t>Serial Correlation and Heteroskedasticity in Time Series Regressions</a:t>
            </a:r>
            <a:r>
              <a:rPr lang="de-DE" altLang="en-US" dirty="0">
                <a:solidFill>
                  <a:prstClr val="black"/>
                </a:solidFill>
              </a:rPr>
              <a:t> </a:t>
            </a:r>
            <a:r>
              <a:rPr lang="de-DE" altLang="en-US" sz="1600" dirty="0">
                <a:solidFill>
                  <a:prstClr val="black"/>
                </a:solidFill>
              </a:rPr>
              <a:t>(4 of 18)</a:t>
            </a:r>
            <a:endParaRPr lang="en-US" dirty="0"/>
          </a:p>
        </p:txBody>
      </p:sp>
    </p:spTree>
    <p:extLst>
      <p:ext uri="{BB962C8B-B14F-4D97-AF65-F5344CB8AC3E}">
        <p14:creationId xmlns:p14="http://schemas.microsoft.com/office/powerpoint/2010/main" val="2469083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6</a:t>
            </a:fld>
            <a:endParaRPr lang="en-US"/>
          </a:p>
        </p:txBody>
      </p:sp>
      <p:pic>
        <p:nvPicPr>
          <p:cNvPr id="17" name="Picture 16" descr="The transformation of the original OLS model via FGLS. The transformed model is y tilde sub t equal to beta sub 0 times x tilde sub 0 t plus beta sub 1 times x tilde sub 1 t through beta sub k times x tilde sub k t plus an error term. The transformed variables are defined as follows. For t equal to 1, y tilde sub t equals 1 minus rho hat squared raised to the .5 power times y sub t. x tilde sub 0 t equals 1 minus rho hat squared raised to the .5 power. x tilde sub j t equals equals 1 minus rho hat squared raised to the .5 power times x sub j t. For t greater than or equal to 2, y tilde sub t equals y sub t minus rho hat times  y sub t minus 1. x tilde sub 0 t equals 1 minus rho hat. x tilde sub j t equals x sub j t minus rho hat times x sub j t minus 1."/>
          <p:cNvPicPr>
            <a:picLocks noChangeAspect="1"/>
          </p:cNvPicPr>
          <p:nvPr/>
        </p:nvPicPr>
        <p:blipFill>
          <a:blip r:embed="rId2"/>
          <a:stretch>
            <a:fillRect/>
          </a:stretch>
        </p:blipFill>
        <p:spPr>
          <a:xfrm>
            <a:off x="1149749" y="4753055"/>
            <a:ext cx="5157663" cy="1274174"/>
          </a:xfrm>
          <a:prstGeom prst="rect">
            <a:avLst/>
          </a:prstGeom>
        </p:spPr>
      </p:pic>
      <p:sp>
        <p:nvSpPr>
          <p:cNvPr id="4" name="Content Placeholder 3"/>
          <p:cNvSpPr>
            <a:spLocks noGrp="1"/>
          </p:cNvSpPr>
          <p:nvPr>
            <p:ph sz="half" idx="2"/>
          </p:nvPr>
        </p:nvSpPr>
        <p:spPr>
          <a:xfrm>
            <a:off x="838199" y="4285956"/>
            <a:ext cx="10309965" cy="467100"/>
          </a:xfrm>
        </p:spPr>
        <p:txBody>
          <a:bodyPr/>
          <a:lstStyle/>
          <a:p>
            <a:pPr marL="234950" lvl="1" indent="0">
              <a:buNone/>
            </a:pPr>
            <a:r>
              <a:rPr lang="en-US" dirty="0"/>
              <a:t>With an estimate of the AR(1) parameter, we can transform the original model:</a:t>
            </a:r>
          </a:p>
        </p:txBody>
      </p:sp>
      <p:pic>
        <p:nvPicPr>
          <p:cNvPr id="10" name="Picture 9" descr="The procedure for obtaining an estimate for the AR(1) parameter rho. First regress y sub t on x sub 1 t through x sub k t to obtain the residual series u hat sub t. Then regress u hat sub t on u hat sub t minus 1 to obtain an estimator rho hat."/>
          <p:cNvPicPr>
            <a:picLocks noChangeAspect="1"/>
          </p:cNvPicPr>
          <p:nvPr/>
        </p:nvPicPr>
        <p:blipFill>
          <a:blip r:embed="rId3"/>
          <a:stretch>
            <a:fillRect/>
          </a:stretch>
        </p:blipFill>
        <p:spPr>
          <a:xfrm>
            <a:off x="1458162" y="3422126"/>
            <a:ext cx="4003186" cy="794382"/>
          </a:xfrm>
          <a:prstGeom prst="rect">
            <a:avLst/>
          </a:prstGeom>
        </p:spPr>
      </p:pic>
      <p:pic>
        <p:nvPicPr>
          <p:cNvPr id="8" name="Picture 7" descr="Two equations describing a model with an AR(1) error term. y sub t equals beta sub 0 plus beta sub 1 times x sub 1 t through beta sub k times x sub k t plus u sub t. The error term u sub t equals rho times u sub t minus 1 plus e sub t."/>
          <p:cNvPicPr>
            <a:picLocks noChangeAspect="1"/>
          </p:cNvPicPr>
          <p:nvPr/>
        </p:nvPicPr>
        <p:blipFill>
          <a:blip r:embed="rId4"/>
          <a:stretch>
            <a:fillRect/>
          </a:stretch>
        </p:blipFill>
        <p:spPr>
          <a:xfrm>
            <a:off x="1270272" y="2670886"/>
            <a:ext cx="3759242" cy="681793"/>
          </a:xfrm>
          <a:prstGeom prst="rect">
            <a:avLst/>
          </a:prstGeom>
        </p:spPr>
      </p:pic>
      <p:sp>
        <p:nvSpPr>
          <p:cNvPr id="3" name="Content Placeholder 2"/>
          <p:cNvSpPr>
            <a:spLocks noGrp="1"/>
          </p:cNvSpPr>
          <p:nvPr>
            <p:ph sz="half" idx="1"/>
          </p:nvPr>
        </p:nvSpPr>
        <p:spPr/>
        <p:txBody>
          <a:bodyPr/>
          <a:lstStyle/>
          <a:p>
            <a:r>
              <a:rPr lang="en-US" b="1" dirty="0"/>
              <a:t>FGLS Estimation of the AR(1) Model</a:t>
            </a:r>
            <a:endParaRPr lang="en-US" dirty="0"/>
          </a:p>
          <a:p>
            <a:r>
              <a:rPr lang="en-US" dirty="0"/>
              <a:t>Under the assumption of strict </a:t>
            </a:r>
            <a:r>
              <a:rPr lang="en-US" dirty="0" err="1"/>
              <a:t>exogeneity</a:t>
            </a:r>
            <a:r>
              <a:rPr lang="en-US" dirty="0"/>
              <a:t>, we can correct for serial correlation using FGLS. </a:t>
            </a:r>
          </a:p>
        </p:txBody>
      </p:sp>
      <p:sp>
        <p:nvSpPr>
          <p:cNvPr id="2" name="Title 1"/>
          <p:cNvSpPr>
            <a:spLocks noGrp="1"/>
          </p:cNvSpPr>
          <p:nvPr>
            <p:ph type="title"/>
          </p:nvPr>
        </p:nvSpPr>
        <p:spPr/>
        <p:txBody>
          <a:bodyPr/>
          <a:lstStyle/>
          <a:p>
            <a:r>
              <a:rPr lang="de-DE" altLang="en-US" sz="2600" dirty="0">
                <a:solidFill>
                  <a:prstClr val="black"/>
                </a:solidFill>
              </a:rPr>
              <a:t>Serial Correlation and Heteroskedasticity in Time Series Regressions</a:t>
            </a:r>
            <a:r>
              <a:rPr lang="de-DE" altLang="en-US" dirty="0">
                <a:solidFill>
                  <a:prstClr val="black"/>
                </a:solidFill>
              </a:rPr>
              <a:t> </a:t>
            </a:r>
            <a:r>
              <a:rPr lang="de-DE" altLang="en-US" sz="1600" dirty="0">
                <a:solidFill>
                  <a:prstClr val="black"/>
                </a:solidFill>
              </a:rPr>
              <a:t>(5 of 18)</a:t>
            </a:r>
            <a:endParaRPr lang="en-US" dirty="0"/>
          </a:p>
        </p:txBody>
      </p:sp>
    </p:spTree>
    <p:extLst>
      <p:ext uri="{BB962C8B-B14F-4D97-AF65-F5344CB8AC3E}">
        <p14:creationId xmlns:p14="http://schemas.microsoft.com/office/powerpoint/2010/main" val="2029491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7</a:t>
            </a:fld>
            <a:endParaRPr lang="en-US"/>
          </a:p>
        </p:txBody>
      </p:sp>
      <p:sp>
        <p:nvSpPr>
          <p:cNvPr id="4" name="Content Placeholder 3"/>
          <p:cNvSpPr>
            <a:spLocks noGrp="1"/>
          </p:cNvSpPr>
          <p:nvPr>
            <p:ph sz="half" idx="2"/>
          </p:nvPr>
        </p:nvSpPr>
        <p:spPr>
          <a:xfrm>
            <a:off x="838200" y="5300289"/>
            <a:ext cx="10515600" cy="599471"/>
          </a:xfrm>
        </p:spPr>
        <p:txBody>
          <a:bodyPr/>
          <a:lstStyle/>
          <a:p>
            <a:r>
              <a:rPr lang="de-DE" altLang="en-US" dirty="0">
                <a:ea typeface="Arial" panose="020B0604020202020204" pitchFamily="34" charset="0"/>
                <a:cs typeface="Lucida Bright" panose="02040602050505020304" pitchFamily="18" charset="0"/>
              </a:rPr>
              <a:t>Serial correlation-robust F- and t-tests are also available.</a:t>
            </a:r>
            <a:endParaRPr lang="en-US" dirty="0"/>
          </a:p>
        </p:txBody>
      </p:sp>
      <p:pic>
        <p:nvPicPr>
          <p:cNvPr id="5" name="Picture 4" descr="An expression for serial correlation robust standard errors. se of beta hat sub j equals the square of the usual OLS standard errors over sigma hat multiplied by the square root of v hat. The usual OLS standard errors are first normalized (divided by sigma hat) and then inflated by a correction factor v hat. This correction factor is discussed on the next slide."/>
          <p:cNvPicPr>
            <a:picLocks noChangeAspect="1"/>
          </p:cNvPicPr>
          <p:nvPr/>
        </p:nvPicPr>
        <p:blipFill>
          <a:blip r:embed="rId2"/>
          <a:stretch>
            <a:fillRect/>
          </a:stretch>
        </p:blipFill>
        <p:spPr>
          <a:xfrm>
            <a:off x="1769260" y="4114151"/>
            <a:ext cx="7489192" cy="896259"/>
          </a:xfrm>
          <a:prstGeom prst="rect">
            <a:avLst/>
          </a:prstGeom>
        </p:spPr>
      </p:pic>
      <p:sp>
        <p:nvSpPr>
          <p:cNvPr id="3" name="Content Placeholder 2"/>
          <p:cNvSpPr>
            <a:spLocks noGrp="1"/>
          </p:cNvSpPr>
          <p:nvPr>
            <p:ph sz="half" idx="1"/>
          </p:nvPr>
        </p:nvSpPr>
        <p:spPr>
          <a:xfrm>
            <a:off x="838200" y="1456029"/>
            <a:ext cx="10515600" cy="2477144"/>
          </a:xfrm>
        </p:spPr>
        <p:txBody>
          <a:bodyPr/>
          <a:lstStyle/>
          <a:p>
            <a:r>
              <a:rPr lang="de-DE" altLang="en-US" b="1" dirty="0">
                <a:ea typeface="ＭＳ Ｐゴシック" panose="020B0600070205080204" pitchFamily="34" charset="-128"/>
                <a:cs typeface="Lucida Bright" panose="02040602050505020304" pitchFamily="18" charset="0"/>
              </a:rPr>
              <a:t>Serial correlation-robust inference after OLS</a:t>
            </a:r>
          </a:p>
          <a:p>
            <a:pPr lvl="1"/>
            <a:r>
              <a:rPr lang="de-DE" altLang="en-US" dirty="0">
                <a:ea typeface="Arial" panose="020B0604020202020204" pitchFamily="34" charset="0"/>
                <a:cs typeface="Lucida Bright" panose="02040602050505020304" pitchFamily="18" charset="0"/>
              </a:rPr>
              <a:t>In the presence of serial correlation, OLS standard errors overstate statistical significance because there is less independent variation.</a:t>
            </a:r>
          </a:p>
          <a:p>
            <a:pPr lvl="1"/>
            <a:r>
              <a:rPr lang="de-DE" altLang="en-US" dirty="0">
                <a:ea typeface="Arial" panose="020B0604020202020204" pitchFamily="34" charset="0"/>
                <a:cs typeface="Lucida Bright" panose="02040602050505020304" pitchFamily="18" charset="0"/>
              </a:rPr>
              <a:t>One can compute serial correlation-robust standard errors after OLS.</a:t>
            </a:r>
          </a:p>
          <a:p>
            <a:pPr lvl="1"/>
            <a:r>
              <a:rPr lang="de-DE" altLang="en-US" dirty="0">
                <a:ea typeface="Arial" panose="020B0604020202020204" pitchFamily="34" charset="0"/>
                <a:cs typeface="Lucida Bright" panose="02040602050505020304" pitchFamily="18" charset="0"/>
              </a:rPr>
              <a:t>This is useful because FGLS requires strict exogeneity and assumes a very specific form of serial correlation (AR(1) or, generally, AR(q)).</a:t>
            </a:r>
          </a:p>
          <a:p>
            <a:pPr lvl="1"/>
            <a:r>
              <a:rPr lang="de-DE" altLang="en-US" dirty="0">
                <a:ea typeface="Arial" panose="020B0604020202020204" pitchFamily="34" charset="0"/>
                <a:cs typeface="Lucida Bright" panose="02040602050505020304" pitchFamily="18" charset="0"/>
              </a:rPr>
              <a:t>Serial correlation-robust standard errors:</a:t>
            </a:r>
            <a:endParaRPr lang="en-US" dirty="0"/>
          </a:p>
        </p:txBody>
      </p:sp>
      <p:sp>
        <p:nvSpPr>
          <p:cNvPr id="2" name="Title 1"/>
          <p:cNvSpPr>
            <a:spLocks noGrp="1"/>
          </p:cNvSpPr>
          <p:nvPr>
            <p:ph type="title"/>
          </p:nvPr>
        </p:nvSpPr>
        <p:spPr/>
        <p:txBody>
          <a:bodyPr/>
          <a:lstStyle/>
          <a:p>
            <a:r>
              <a:rPr lang="de-DE" altLang="en-US" sz="2600" dirty="0">
                <a:solidFill>
                  <a:prstClr val="black"/>
                </a:solidFill>
              </a:rPr>
              <a:t>Serial Correlation and Heteroskedasticity in Time Series Regressions</a:t>
            </a:r>
            <a:r>
              <a:rPr lang="de-DE" altLang="en-US" dirty="0">
                <a:solidFill>
                  <a:prstClr val="black"/>
                </a:solidFill>
              </a:rPr>
              <a:t> </a:t>
            </a:r>
            <a:r>
              <a:rPr lang="de-DE" altLang="en-US" sz="1600" dirty="0">
                <a:solidFill>
                  <a:prstClr val="black"/>
                </a:solidFill>
              </a:rPr>
              <a:t>(6 of 18)</a:t>
            </a:r>
            <a:endParaRPr lang="en-US" dirty="0"/>
          </a:p>
        </p:txBody>
      </p:sp>
    </p:spTree>
    <p:extLst>
      <p:ext uri="{BB962C8B-B14F-4D97-AF65-F5344CB8AC3E}">
        <p14:creationId xmlns:p14="http://schemas.microsoft.com/office/powerpoint/2010/main" val="3883671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8</a:t>
            </a:fld>
            <a:endParaRPr lang="en-US"/>
          </a:p>
        </p:txBody>
      </p:sp>
      <p:pic>
        <p:nvPicPr>
          <p:cNvPr id="19" name="Picture 18" descr="Three options for chooising the integer g when computing Newey-West standard errors. One option is to use the integer part from 4 times n over 100 raised to the power 2 over 9. Stock and Watson suggest the we use the integer part of 3/4 times n to the 1/3 power. Finaly, others have suggested using the integer part of n raised to the 1/4 power. In practice, the values of g obtained from these different methods are usually not too dis-similar.&#10;"/>
          <p:cNvPicPr>
            <a:picLocks noChangeAspect="1"/>
          </p:cNvPicPr>
          <p:nvPr/>
        </p:nvPicPr>
        <p:blipFill>
          <a:blip r:embed="rId2"/>
          <a:stretch>
            <a:fillRect/>
          </a:stretch>
        </p:blipFill>
        <p:spPr>
          <a:xfrm>
            <a:off x="1051774" y="4890208"/>
            <a:ext cx="10534801" cy="1060796"/>
          </a:xfrm>
          <a:prstGeom prst="rect">
            <a:avLst/>
          </a:prstGeom>
        </p:spPr>
      </p:pic>
      <p:sp>
        <p:nvSpPr>
          <p:cNvPr id="4" name="Content Placeholder 3"/>
          <p:cNvSpPr>
            <a:spLocks noGrp="1"/>
          </p:cNvSpPr>
          <p:nvPr>
            <p:ph sz="half" idx="2"/>
          </p:nvPr>
        </p:nvSpPr>
        <p:spPr>
          <a:xfrm>
            <a:off x="838200" y="4357011"/>
            <a:ext cx="10515600" cy="486737"/>
          </a:xfrm>
        </p:spPr>
        <p:txBody>
          <a:bodyPr/>
          <a:lstStyle/>
          <a:p>
            <a:r>
              <a:rPr lang="en-US" dirty="0"/>
              <a:t>The choice of the integer g is open to debate.</a:t>
            </a:r>
          </a:p>
          <a:p>
            <a:endParaRPr lang="en-US" dirty="0"/>
          </a:p>
        </p:txBody>
      </p:sp>
      <p:pic>
        <p:nvPicPr>
          <p:cNvPr id="14" name="Picture 13" descr="For a chosen integer g, a definition for the estimator v hat. v hat equals the sum from t equal to 1 through n of a hat sub t squared plus 2 times the sum from h equal to 1 through g of 1 minus h over g plus 1 tims the sum from t equal to h plus 1 through n of a hat sub t times a hat sub t minus h. The term a hat sub t is defined as r hat sub t times u hat sub t, where r hat is the residual from a regression of x sub 1 t on x sub 2 t through x sub k t and u hat sub t is the usual OLS error variance. "/>
          <p:cNvPicPr>
            <a:picLocks noChangeAspect="1"/>
          </p:cNvPicPr>
          <p:nvPr/>
        </p:nvPicPr>
        <p:blipFill>
          <a:blip r:embed="rId3"/>
          <a:stretch>
            <a:fillRect/>
          </a:stretch>
        </p:blipFill>
        <p:spPr>
          <a:xfrm>
            <a:off x="1232714" y="2590355"/>
            <a:ext cx="9035055" cy="1536325"/>
          </a:xfrm>
          <a:prstGeom prst="rect">
            <a:avLst/>
          </a:prstGeom>
        </p:spPr>
      </p:pic>
      <p:pic>
        <p:nvPicPr>
          <p:cNvPr id="8" name="Picture 7" descr="An expression for Newey West standard errors. se of beta hat sub one is equal to the square of &quot;se of beta hat sub one&quot; over sigma hat multiplied by the square root of v. &quot;se of beta hat sub one&quot; is the usual OLS standard error."/>
          <p:cNvPicPr>
            <a:picLocks noChangeAspect="1"/>
          </p:cNvPicPr>
          <p:nvPr/>
        </p:nvPicPr>
        <p:blipFill>
          <a:blip r:embed="rId4"/>
          <a:stretch>
            <a:fillRect/>
          </a:stretch>
        </p:blipFill>
        <p:spPr>
          <a:xfrm>
            <a:off x="1232714" y="2078248"/>
            <a:ext cx="8023031" cy="640135"/>
          </a:xfrm>
          <a:prstGeom prst="rect">
            <a:avLst/>
          </a:prstGeom>
        </p:spPr>
      </p:pic>
      <p:sp>
        <p:nvSpPr>
          <p:cNvPr id="3" name="Content Placeholder 2"/>
          <p:cNvSpPr>
            <a:spLocks noGrp="1"/>
          </p:cNvSpPr>
          <p:nvPr>
            <p:ph sz="half" idx="1"/>
          </p:nvPr>
        </p:nvSpPr>
        <p:spPr>
          <a:xfrm>
            <a:off x="838200" y="1456029"/>
            <a:ext cx="10515600" cy="535609"/>
          </a:xfrm>
        </p:spPr>
        <p:txBody>
          <a:bodyPr/>
          <a:lstStyle/>
          <a:p>
            <a:r>
              <a:rPr lang="en-US" b="1" dirty="0"/>
              <a:t>How to compute Newey-West Standard Errors</a:t>
            </a:r>
          </a:p>
        </p:txBody>
      </p:sp>
      <p:sp>
        <p:nvSpPr>
          <p:cNvPr id="2" name="Title 1"/>
          <p:cNvSpPr>
            <a:spLocks noGrp="1"/>
          </p:cNvSpPr>
          <p:nvPr>
            <p:ph type="title"/>
          </p:nvPr>
        </p:nvSpPr>
        <p:spPr/>
        <p:txBody>
          <a:bodyPr/>
          <a:lstStyle/>
          <a:p>
            <a:r>
              <a:rPr lang="de-DE" altLang="en-US" sz="2600" dirty="0">
                <a:solidFill>
                  <a:prstClr val="black"/>
                </a:solidFill>
              </a:rPr>
              <a:t>Serial Correlation and Heteroskedasticity in Time Series Regressions</a:t>
            </a:r>
            <a:r>
              <a:rPr lang="de-DE" altLang="en-US" dirty="0">
                <a:solidFill>
                  <a:prstClr val="black"/>
                </a:solidFill>
              </a:rPr>
              <a:t> </a:t>
            </a:r>
            <a:r>
              <a:rPr lang="de-DE" altLang="en-US" sz="1600" dirty="0">
                <a:solidFill>
                  <a:prstClr val="black"/>
                </a:solidFill>
              </a:rPr>
              <a:t>(7 of 18)</a:t>
            </a:r>
            <a:endParaRPr lang="en-US" dirty="0"/>
          </a:p>
        </p:txBody>
      </p:sp>
    </p:spTree>
    <p:extLst>
      <p:ext uri="{BB962C8B-B14F-4D97-AF65-F5344CB8AC3E}">
        <p14:creationId xmlns:p14="http://schemas.microsoft.com/office/powerpoint/2010/main" val="3514666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49EBC64-41CB-41B8-B6DF-9B1367312BD4}" type="slidenum">
              <a:rPr lang="en-US" smtClean="0"/>
              <a:t>9</a:t>
            </a:fld>
            <a:endParaRPr lang="en-US"/>
          </a:p>
        </p:txBody>
      </p:sp>
      <p:sp>
        <p:nvSpPr>
          <p:cNvPr id="2" name="Content Placeholder 1"/>
          <p:cNvSpPr>
            <a:spLocks noGrp="1"/>
          </p:cNvSpPr>
          <p:nvPr>
            <p:ph idx="1"/>
          </p:nvPr>
        </p:nvSpPr>
        <p:spPr/>
        <p:txBody>
          <a:bodyPr/>
          <a:lstStyle/>
          <a:p>
            <a:r>
              <a:rPr lang="de-DE" altLang="en-US" b="1" dirty="0">
                <a:ea typeface="ＭＳ Ｐゴシック" panose="020B0600070205080204" pitchFamily="34" charset="-128"/>
                <a:cs typeface="Lucida Bright" panose="02040602050505020304" pitchFamily="18" charset="0"/>
              </a:rPr>
              <a:t>Discussion of serial correlation-robust standard errors</a:t>
            </a:r>
            <a:endParaRPr lang="en-US" b="1" dirty="0"/>
          </a:p>
          <a:p>
            <a:r>
              <a:rPr lang="de-DE" altLang="en-US" dirty="0">
                <a:ea typeface="Arial" panose="020B0604020202020204" pitchFamily="34" charset="0"/>
                <a:cs typeface="Lucida Bright" panose="02040602050505020304" pitchFamily="18" charset="0"/>
              </a:rPr>
              <a:t>The formulas are also robust to heteroskedasticity; they are therefore called “heteroskedasticity and autocorrelation consistent</a:t>
            </a:r>
            <a:r>
              <a:rPr lang="en-US" altLang="en-US" dirty="0">
                <a:ea typeface="Arial" panose="020B0604020202020204" pitchFamily="34" charset="0"/>
                <a:cs typeface="Lucida Bright" panose="02040602050505020304" pitchFamily="18" charset="0"/>
              </a:rPr>
              <a:t>”</a:t>
            </a:r>
            <a:r>
              <a:rPr lang="de-DE" altLang="en-US" dirty="0">
                <a:ea typeface="Arial" panose="020B0604020202020204" pitchFamily="34" charset="0"/>
                <a:cs typeface="Lucida Bright" panose="02040602050505020304" pitchFamily="18" charset="0"/>
              </a:rPr>
              <a:t> (=HAC).</a:t>
            </a:r>
          </a:p>
          <a:p>
            <a:r>
              <a:rPr lang="en-US" dirty="0"/>
              <a:t>HAC SEs lagged in use behind heteroskedasticity robust errors for several reasons.</a:t>
            </a:r>
          </a:p>
          <a:p>
            <a:pPr lvl="1"/>
            <a:r>
              <a:rPr lang="en-US" dirty="0"/>
              <a:t>We generally have more observations with cross-sections than for time series. </a:t>
            </a:r>
          </a:p>
          <a:p>
            <a:pPr lvl="1"/>
            <a:r>
              <a:rPr lang="en-US" dirty="0"/>
              <a:t>Newey-West SEs can be poorly behaved if there is substantial serial correlation and the sample size is small.</a:t>
            </a:r>
          </a:p>
          <a:p>
            <a:pPr lvl="1"/>
            <a:r>
              <a:rPr lang="en-US" dirty="0"/>
              <a:t>The bandwidth g must be chosen by the researcher and the SEs can be sensitive to the choice of g.</a:t>
            </a:r>
          </a:p>
          <a:p>
            <a:endParaRPr lang="en-US" dirty="0"/>
          </a:p>
          <a:p>
            <a:r>
              <a:rPr lang="en-US" dirty="0"/>
              <a:t>That said, HAC SE's are now widespread in use.</a:t>
            </a:r>
          </a:p>
          <a:p>
            <a:endParaRPr lang="en-US" dirty="0"/>
          </a:p>
          <a:p>
            <a:pPr lvl="1"/>
            <a:endParaRPr lang="en-US" dirty="0"/>
          </a:p>
        </p:txBody>
      </p:sp>
      <p:sp>
        <p:nvSpPr>
          <p:cNvPr id="4" name="Title 3"/>
          <p:cNvSpPr>
            <a:spLocks noGrp="1"/>
          </p:cNvSpPr>
          <p:nvPr>
            <p:ph type="title"/>
          </p:nvPr>
        </p:nvSpPr>
        <p:spPr/>
        <p:txBody>
          <a:bodyPr/>
          <a:lstStyle/>
          <a:p>
            <a:r>
              <a:rPr lang="de-DE" altLang="en-US" sz="2600" dirty="0">
                <a:solidFill>
                  <a:prstClr val="black"/>
                </a:solidFill>
              </a:rPr>
              <a:t>Serial Correlation and Heteroskedasticity in Time Series Regressions</a:t>
            </a:r>
            <a:r>
              <a:rPr lang="de-DE" altLang="en-US" dirty="0">
                <a:solidFill>
                  <a:prstClr val="black"/>
                </a:solidFill>
              </a:rPr>
              <a:t> </a:t>
            </a:r>
            <a:r>
              <a:rPr lang="de-DE" altLang="en-US" sz="1600" dirty="0">
                <a:solidFill>
                  <a:prstClr val="black"/>
                </a:solidFill>
              </a:rPr>
              <a:t>(8 of 18)</a:t>
            </a:r>
            <a:endParaRPr lang="en-US" dirty="0"/>
          </a:p>
        </p:txBody>
      </p:sp>
    </p:spTree>
    <p:extLst>
      <p:ext uri="{BB962C8B-B14F-4D97-AF65-F5344CB8AC3E}">
        <p14:creationId xmlns:p14="http://schemas.microsoft.com/office/powerpoint/2010/main" val="3742496514"/>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18006</TotalTime>
  <Words>1228</Words>
  <Application>Microsoft Office PowerPoint</Application>
  <PresentationFormat>Widescreen</PresentationFormat>
  <Paragraphs>126</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Tahoma</vt:lpstr>
      <vt:lpstr>Office Theme</vt:lpstr>
      <vt:lpstr>Chapter 12</vt:lpstr>
      <vt:lpstr>Serial Correlation and Heteroskedasticity in Time Series Regressions (1 of 18)</vt:lpstr>
      <vt:lpstr>Serial Correlation and Heteroskedasticity in Time Series Regressions (2 of 18)</vt:lpstr>
      <vt:lpstr>Serial Correlation and Heteroskedasticity in Time Series Regressions (3 of 18)</vt:lpstr>
      <vt:lpstr>Serial Correlation and Heteroskedasticity in Time Series Regressions (4 of 18)</vt:lpstr>
      <vt:lpstr>Serial Correlation and Heteroskedasticity in Time Series Regressions (5 of 18)</vt:lpstr>
      <vt:lpstr>Serial Correlation and Heteroskedasticity in Time Series Regressions (6 of 18)</vt:lpstr>
      <vt:lpstr>Serial Correlation and Heteroskedasticity in Time Series Regressions (7 of 18)</vt:lpstr>
      <vt:lpstr>Serial Correlation and Heteroskedasticity in Time Series Regressions (8 of 18)</vt:lpstr>
      <vt:lpstr>Serial Correlation and Heteroskedasticity in Time Series Regressions (9 of 18)</vt:lpstr>
      <vt:lpstr>Serial Correlation and Heteroskedasticity in Time Series Regressions (10 of 18)</vt:lpstr>
      <vt:lpstr>Serial Correlation and Heteroskedasticity in Time Series Regressions (11 of 18)</vt:lpstr>
      <vt:lpstr>Serial Correlation and Heteroskedasticity in Time Series Regressions (12 of 18)</vt:lpstr>
      <vt:lpstr>Serial Correlation and Heteroskedasticity in Time Series Regressions (13 of 18)</vt:lpstr>
      <vt:lpstr>Serial Correlation and Heteroskedasticity in Time Series Regressions (14 of 18)</vt:lpstr>
      <vt:lpstr>Serial Correlation and Heteroskedasticity in Time Series Regressions (15 of 18)</vt:lpstr>
      <vt:lpstr>Serial Correlation and Heteroskedasticity in Time Series Regressions (16 of 18)</vt:lpstr>
      <vt:lpstr>Serial Correlation and Heteroskedasticity in Time Series Regressions (17 of 18)</vt:lpstr>
      <vt:lpstr>Serial Correlation and Heteroskedasticity in Time Series Regressions (18 of 18)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Foltz, Brandon C</dc:creator>
  <cp:lastModifiedBy>Schiesl, Matt J</cp:lastModifiedBy>
  <cp:revision>300</cp:revision>
  <dcterms:created xsi:type="dcterms:W3CDTF">2015-06-17T14:10:03Z</dcterms:created>
  <dcterms:modified xsi:type="dcterms:W3CDTF">2019-04-26T14:22:36Z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