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2" r:id="rId2"/>
    <p:sldId id="363" r:id="rId3"/>
    <p:sldId id="364" r:id="rId4"/>
    <p:sldId id="365" r:id="rId5"/>
    <p:sldId id="366" r:id="rId6"/>
    <p:sldId id="367" r:id="rId7"/>
    <p:sldId id="368" r:id="rId8"/>
    <p:sldId id="369" r:id="rId9"/>
    <p:sldId id="370" r:id="rId10"/>
    <p:sldId id="371" r:id="rId11"/>
    <p:sldId id="372" r:id="rId12"/>
    <p:sldId id="373" r:id="rId13"/>
    <p:sldId id="374" r:id="rId14"/>
    <p:sldId id="3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3C1DF-5E15-4B5F-BDE0-920118E0A9B4}" type="slidenum">
              <a:rPr lang="en-US" smtClean="0"/>
              <a:t>4</a:t>
            </a:fld>
            <a:endParaRPr lang="en-US"/>
          </a:p>
        </p:txBody>
      </p:sp>
    </p:spTree>
    <p:extLst>
      <p:ext uri="{BB962C8B-B14F-4D97-AF65-F5344CB8AC3E}">
        <p14:creationId xmlns:p14="http://schemas.microsoft.com/office/powerpoint/2010/main" val="4189087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3C1DF-5E15-4B5F-BDE0-920118E0A9B4}" type="slidenum">
              <a:rPr lang="en-US" smtClean="0"/>
              <a:t>14</a:t>
            </a:fld>
            <a:endParaRPr lang="en-US"/>
          </a:p>
        </p:txBody>
      </p:sp>
    </p:spTree>
    <p:extLst>
      <p:ext uri="{BB962C8B-B14F-4D97-AF65-F5344CB8AC3E}">
        <p14:creationId xmlns:p14="http://schemas.microsoft.com/office/powerpoint/2010/main" val="4232480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829409"/>
          </a:xfrm>
        </p:spPr>
        <p:txBody>
          <a:bodyPr>
            <a:noAutofit/>
          </a:bodyPr>
          <a:lstStyle/>
          <a:p>
            <a:r>
              <a:rPr lang="de-DE" altLang="en-US" sz="2800" dirty="0"/>
              <a:t>Pooling Cross Sections across Time: Simple Panel Data Methods</a:t>
            </a:r>
            <a:endParaRPr lang="en-US" sz="2600" dirty="0"/>
          </a:p>
        </p:txBody>
      </p:sp>
      <p:sp>
        <p:nvSpPr>
          <p:cNvPr id="4" name="Title 3"/>
          <p:cNvSpPr>
            <a:spLocks noGrp="1"/>
          </p:cNvSpPr>
          <p:nvPr>
            <p:ph type="ctrTitle"/>
          </p:nvPr>
        </p:nvSpPr>
        <p:spPr/>
        <p:txBody>
          <a:bodyPr/>
          <a:lstStyle/>
          <a:p>
            <a:r>
              <a:rPr lang="en-US" dirty="0"/>
              <a:t>Chapter 13</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8E2521-3297-4159-8A95-F3CBC6BDB235}"/>
              </a:ext>
            </a:extLst>
          </p:cNvPr>
          <p:cNvSpPr>
            <a:spLocks noGrp="1"/>
          </p:cNvSpPr>
          <p:nvPr>
            <p:ph type="sldNum" sz="quarter" idx="12"/>
          </p:nvPr>
        </p:nvSpPr>
        <p:spPr/>
        <p:txBody>
          <a:bodyPr/>
          <a:lstStyle/>
          <a:p>
            <a:fld id="{949EBC64-41CB-41B8-B6DF-9B1367312BD4}" type="slidenum">
              <a:rPr lang="en-US" smtClean="0"/>
              <a:t>10</a:t>
            </a:fld>
            <a:endParaRPr lang="en-US"/>
          </a:p>
        </p:txBody>
      </p:sp>
      <p:sp>
        <p:nvSpPr>
          <p:cNvPr id="2" name="Content Placeholder 1">
            <a:extLst>
              <a:ext uri="{FF2B5EF4-FFF2-40B4-BE49-F238E27FC236}">
                <a16:creationId xmlns:a16="http://schemas.microsoft.com/office/drawing/2014/main" id="{9C92E23E-EB56-4367-87E9-0E17592A0710}"/>
              </a:ext>
            </a:extLst>
          </p:cNvPr>
          <p:cNvSpPr>
            <a:spLocks noGrp="1"/>
          </p:cNvSpPr>
          <p:nvPr>
            <p:ph idx="1"/>
          </p:nvPr>
        </p:nvSpPr>
        <p:spPr/>
        <p:txBody>
          <a:bodyPr/>
          <a:lstStyle/>
          <a:p>
            <a:r>
              <a:rPr lang="en-US" b="1" dirty="0"/>
              <a:t>Adding an additional control group</a:t>
            </a:r>
          </a:p>
          <a:p>
            <a:r>
              <a:rPr lang="en-US" dirty="0"/>
              <a:t>The standard two-group, two period difference-in-differences setup relies on the assumption of parallel trends.</a:t>
            </a:r>
          </a:p>
          <a:p>
            <a:pPr lvl="1"/>
            <a:r>
              <a:rPr lang="en-US" dirty="0"/>
              <a:t>Parallel trends assumes that any trends in the outcome y would trend at the same rate in the absence of the intervention. </a:t>
            </a:r>
          </a:p>
          <a:p>
            <a:pPr lvl="1"/>
            <a:r>
              <a:rPr lang="en-US" dirty="0"/>
              <a:t>Prior to the intervention, y should move in the same direction for both groups.</a:t>
            </a:r>
          </a:p>
          <a:p>
            <a:r>
              <a:rPr lang="en-US" dirty="0"/>
              <a:t>The standard </a:t>
            </a:r>
            <a:r>
              <a:rPr lang="en-US" dirty="0" err="1"/>
              <a:t>DiD</a:t>
            </a:r>
            <a:r>
              <a:rPr lang="en-US" dirty="0"/>
              <a:t> estimator measures the difference in estimated trends between the two groups. </a:t>
            </a:r>
          </a:p>
          <a:p>
            <a:pPr lvl="1"/>
            <a:r>
              <a:rPr lang="en-US" dirty="0"/>
              <a:t>If the parallel trends assumption is violated, we cannot be sure that the </a:t>
            </a:r>
            <a:r>
              <a:rPr lang="en-US" dirty="0" err="1"/>
              <a:t>DiD</a:t>
            </a:r>
            <a:r>
              <a:rPr lang="en-US" dirty="0"/>
              <a:t> estimator is identifying the effects of the policy or simply some other unaccounted factor causing different trends between these groups.</a:t>
            </a:r>
          </a:p>
          <a:p>
            <a:r>
              <a:rPr lang="en-US" dirty="0"/>
              <a:t>We can add flexibility by adding an additional control group.</a:t>
            </a:r>
          </a:p>
          <a:p>
            <a:pPr lvl="1"/>
            <a:endParaRPr lang="en-US" dirty="0"/>
          </a:p>
          <a:p>
            <a:endParaRPr lang="en-US" dirty="0"/>
          </a:p>
        </p:txBody>
      </p:sp>
      <p:sp>
        <p:nvSpPr>
          <p:cNvPr id="4" name="Title 3">
            <a:extLst>
              <a:ext uri="{FF2B5EF4-FFF2-40B4-BE49-F238E27FC236}">
                <a16:creationId xmlns:a16="http://schemas.microsoft.com/office/drawing/2014/main" id="{A39A651E-E301-46F8-9F68-0EE0DE76EE43}"/>
              </a:ext>
            </a:extLst>
          </p:cNvPr>
          <p:cNvSpPr>
            <a:spLocks noGrp="1"/>
          </p:cNvSpPr>
          <p:nvPr>
            <p:ph type="title"/>
          </p:nvPr>
        </p:nvSpPr>
        <p:spPr/>
        <p:txBody>
          <a:bodyPr/>
          <a:lstStyle/>
          <a:p>
            <a:r>
              <a:rPr lang="de-DE" altLang="en-US" dirty="0"/>
              <a:t>Simple Panel Data Methods </a:t>
            </a:r>
            <a:r>
              <a:rPr lang="de-DE" altLang="en-US" sz="1600" dirty="0">
                <a:solidFill>
                  <a:prstClr val="black"/>
                </a:solidFill>
              </a:rPr>
              <a:t>(9 of 13)</a:t>
            </a:r>
            <a:endParaRPr lang="en-US" dirty="0"/>
          </a:p>
        </p:txBody>
      </p:sp>
    </p:spTree>
    <p:extLst>
      <p:ext uri="{BB962C8B-B14F-4D97-AF65-F5344CB8AC3E}">
        <p14:creationId xmlns:p14="http://schemas.microsoft.com/office/powerpoint/2010/main" val="58041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48B827-3746-44B2-82D4-583702F3470F}"/>
              </a:ext>
            </a:extLst>
          </p:cNvPr>
          <p:cNvSpPr>
            <a:spLocks noGrp="1"/>
          </p:cNvSpPr>
          <p:nvPr>
            <p:ph type="sldNum" sz="quarter" idx="12"/>
          </p:nvPr>
        </p:nvSpPr>
        <p:spPr/>
        <p:txBody>
          <a:bodyPr/>
          <a:lstStyle/>
          <a:p>
            <a:fld id="{949EBC64-41CB-41B8-B6DF-9B1367312BD4}" type="slidenum">
              <a:rPr lang="en-US" smtClean="0"/>
              <a:t>11</a:t>
            </a:fld>
            <a:endParaRPr lang="en-US"/>
          </a:p>
        </p:txBody>
      </p:sp>
      <p:sp>
        <p:nvSpPr>
          <p:cNvPr id="3" name="Content Placeholder 2">
            <a:extLst>
              <a:ext uri="{FF2B5EF4-FFF2-40B4-BE49-F238E27FC236}">
                <a16:creationId xmlns:a16="http://schemas.microsoft.com/office/drawing/2014/main" id="{51B1815A-A605-4825-AFD3-CCA8C374A275}"/>
              </a:ext>
            </a:extLst>
          </p:cNvPr>
          <p:cNvSpPr>
            <a:spLocks noGrp="1"/>
          </p:cNvSpPr>
          <p:nvPr>
            <p:ph sz="half" idx="1"/>
          </p:nvPr>
        </p:nvSpPr>
        <p:spPr>
          <a:xfrm>
            <a:off x="838200" y="1456028"/>
            <a:ext cx="10515600" cy="4555028"/>
          </a:xfrm>
        </p:spPr>
        <p:txBody>
          <a:bodyPr/>
          <a:lstStyle/>
          <a:p>
            <a:r>
              <a:rPr lang="en-US" b="1" dirty="0"/>
              <a:t>Adding an additional control group (</a:t>
            </a:r>
            <a:r>
              <a:rPr lang="en-US" b="1" dirty="0" err="1"/>
              <a:t>contd</a:t>
            </a:r>
            <a:r>
              <a:rPr lang="en-US" b="1" dirty="0"/>
              <a:t>)</a:t>
            </a:r>
          </a:p>
          <a:p>
            <a:r>
              <a:rPr lang="en-US" dirty="0"/>
              <a:t>Example: The effects of expanding health care for low income families in a particular state.</a:t>
            </a:r>
          </a:p>
          <a:p>
            <a:pPr lvl="1"/>
            <a:r>
              <a:rPr lang="en-US" dirty="0"/>
              <a:t>Let L denote low-income families (eligible for the policy) and M be middle-income families (not eligible).</a:t>
            </a:r>
          </a:p>
          <a:p>
            <a:pPr lvl="1"/>
            <a:r>
              <a:rPr lang="en-US" dirty="0"/>
              <a:t>Let B denote states that implemented the policy and A be states that did not implement the policy.</a:t>
            </a:r>
          </a:p>
          <a:p>
            <a:pPr lvl="1"/>
            <a:r>
              <a:rPr lang="en-US" dirty="0"/>
              <a:t>The policy is implemented in period 1 , but no policy exists in period 0.</a:t>
            </a:r>
          </a:p>
          <a:p>
            <a:endParaRPr lang="en-US" dirty="0"/>
          </a:p>
          <a:p>
            <a:r>
              <a:rPr lang="en-US" dirty="0"/>
              <a:t>The additional control group (income level) allows for more flexibility if we assume that any difference in trends in health outcomes between low and middle income families is similar across states.</a:t>
            </a:r>
          </a:p>
          <a:p>
            <a:endParaRPr lang="en-US" dirty="0"/>
          </a:p>
          <a:p>
            <a:pPr lvl="1"/>
            <a:endParaRPr lang="en-US" dirty="0"/>
          </a:p>
          <a:p>
            <a:pPr lvl="1"/>
            <a:endParaRPr lang="en-US" dirty="0"/>
          </a:p>
          <a:p>
            <a:endParaRPr lang="en-US" dirty="0"/>
          </a:p>
        </p:txBody>
      </p:sp>
      <p:sp>
        <p:nvSpPr>
          <p:cNvPr id="2" name="Title 1">
            <a:extLst>
              <a:ext uri="{FF2B5EF4-FFF2-40B4-BE49-F238E27FC236}">
                <a16:creationId xmlns:a16="http://schemas.microsoft.com/office/drawing/2014/main" id="{C3EE44B0-8E00-49A2-B0D3-D7DBFA491794}"/>
              </a:ext>
            </a:extLst>
          </p:cNvPr>
          <p:cNvSpPr>
            <a:spLocks noGrp="1"/>
          </p:cNvSpPr>
          <p:nvPr>
            <p:ph type="title"/>
          </p:nvPr>
        </p:nvSpPr>
        <p:spPr/>
        <p:txBody>
          <a:bodyPr/>
          <a:lstStyle/>
          <a:p>
            <a:r>
              <a:rPr lang="de-DE" altLang="en-US" dirty="0"/>
              <a:t>Simple Panel Data Methods </a:t>
            </a:r>
            <a:r>
              <a:rPr lang="de-DE" altLang="en-US" sz="1600" dirty="0">
                <a:solidFill>
                  <a:prstClr val="black"/>
                </a:solidFill>
              </a:rPr>
              <a:t>(10 of 13)</a:t>
            </a:r>
            <a:endParaRPr lang="en-US" dirty="0"/>
          </a:p>
        </p:txBody>
      </p:sp>
    </p:spTree>
    <p:extLst>
      <p:ext uri="{BB962C8B-B14F-4D97-AF65-F5344CB8AC3E}">
        <p14:creationId xmlns:p14="http://schemas.microsoft.com/office/powerpoint/2010/main" val="163246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3852F4-1009-4D9F-B5B0-C67F823FCAEB}"/>
              </a:ext>
            </a:extLst>
          </p:cNvPr>
          <p:cNvSpPr>
            <a:spLocks noGrp="1"/>
          </p:cNvSpPr>
          <p:nvPr>
            <p:ph type="sldNum" sz="quarter" idx="12"/>
          </p:nvPr>
        </p:nvSpPr>
        <p:spPr/>
        <p:txBody>
          <a:bodyPr/>
          <a:lstStyle/>
          <a:p>
            <a:fld id="{949EBC64-41CB-41B8-B6DF-9B1367312BD4}" type="slidenum">
              <a:rPr lang="en-US" smtClean="0"/>
              <a:t>12</a:t>
            </a:fld>
            <a:endParaRPr lang="en-US"/>
          </a:p>
        </p:txBody>
      </p:sp>
      <p:sp>
        <p:nvSpPr>
          <p:cNvPr id="4" name="Content Placeholder 3">
            <a:extLst>
              <a:ext uri="{FF2B5EF4-FFF2-40B4-BE49-F238E27FC236}">
                <a16:creationId xmlns:a16="http://schemas.microsoft.com/office/drawing/2014/main" id="{1B09CBD9-BCB8-465C-8A27-AB64B9C61664}"/>
              </a:ext>
            </a:extLst>
          </p:cNvPr>
          <p:cNvSpPr>
            <a:spLocks noGrp="1"/>
          </p:cNvSpPr>
          <p:nvPr>
            <p:ph sz="half" idx="2"/>
          </p:nvPr>
        </p:nvSpPr>
        <p:spPr>
          <a:xfrm>
            <a:off x="838200" y="3462729"/>
            <a:ext cx="10515600" cy="2668250"/>
          </a:xfrm>
        </p:spPr>
        <p:txBody>
          <a:bodyPr/>
          <a:lstStyle/>
          <a:p>
            <a:pPr lvl="1"/>
            <a:r>
              <a:rPr lang="en-US" dirty="0"/>
              <a:t>The difference-in-difference-in differences estimator has two components</a:t>
            </a:r>
          </a:p>
          <a:p>
            <a:pPr lvl="2"/>
            <a:r>
              <a:rPr lang="en-US" dirty="0"/>
              <a:t>A DD estimator looking only at states that implemented the policy.</a:t>
            </a:r>
          </a:p>
          <a:p>
            <a:pPr lvl="2"/>
            <a:r>
              <a:rPr lang="en-US" dirty="0"/>
              <a:t>A DD estimator looking only at states that did not implement the policy.</a:t>
            </a:r>
          </a:p>
          <a:p>
            <a:pPr lvl="1"/>
            <a:r>
              <a:rPr lang="en-US" dirty="0"/>
              <a:t>If health trends between the L and M groups do not differ in non-implementation states, then the second component vanishes and we are back to the standard </a:t>
            </a:r>
            <a:r>
              <a:rPr lang="en-US" dirty="0" err="1"/>
              <a:t>DiD</a:t>
            </a:r>
            <a:r>
              <a:rPr lang="en-US" dirty="0"/>
              <a:t> setup. </a:t>
            </a:r>
          </a:p>
          <a:p>
            <a:pPr lvl="2"/>
            <a:r>
              <a:rPr lang="en-US" dirty="0"/>
              <a:t>However, we include this second term to account for possibly different trends in the L and M groups that are common across both states A and B.</a:t>
            </a:r>
          </a:p>
          <a:p>
            <a:pPr lvl="2"/>
            <a:endParaRPr lang="en-US" dirty="0"/>
          </a:p>
          <a:p>
            <a:pPr lvl="1"/>
            <a:endParaRPr lang="en-US" dirty="0"/>
          </a:p>
          <a:p>
            <a:pPr lvl="2"/>
            <a:endParaRPr lang="en-US" dirty="0"/>
          </a:p>
        </p:txBody>
      </p:sp>
      <p:pic>
        <p:nvPicPr>
          <p:cNvPr id="12" name="Picture 11" descr="A restatement of the DDD estimator. delta hat sub 3 equals delta hat sub DD, B minus delta hat sub DD, A. The first term is the DiD estimator only looking at states that implemented the policy. The second term is the DiD estimator only looking at states that did not implement the policy. The DDD estimator can be restated as delta hat sub DDD.">
            <a:extLst>
              <a:ext uri="{FF2B5EF4-FFF2-40B4-BE49-F238E27FC236}">
                <a16:creationId xmlns:a16="http://schemas.microsoft.com/office/drawing/2014/main" id="{2B4D08ED-0430-471F-AE29-957331A363C2}"/>
              </a:ext>
            </a:extLst>
          </p:cNvPr>
          <p:cNvPicPr>
            <a:picLocks noChangeAspect="1"/>
          </p:cNvPicPr>
          <p:nvPr/>
        </p:nvPicPr>
        <p:blipFill>
          <a:blip r:embed="rId2"/>
          <a:stretch>
            <a:fillRect/>
          </a:stretch>
        </p:blipFill>
        <p:spPr>
          <a:xfrm>
            <a:off x="1019332" y="2956865"/>
            <a:ext cx="2877561" cy="426757"/>
          </a:xfrm>
          <a:prstGeom prst="rect">
            <a:avLst/>
          </a:prstGeom>
        </p:spPr>
      </p:pic>
      <p:pic>
        <p:nvPicPr>
          <p:cNvPr id="11" name="Picture 10" descr="An expression for the DDD estimator. delta hat sub 3 equals the difference between y bar sub 1 L B and y bar sub 0 L B minus the difference between y bar sub 1 M B and y bar sub 0 M B. From this value, we subtract the difference between y bar sub 1 L A and y bar sub 0 L A minus the difference between y bar sub 1 M A and y bar sub 0 M A.">
            <a:extLst>
              <a:ext uri="{FF2B5EF4-FFF2-40B4-BE49-F238E27FC236}">
                <a16:creationId xmlns:a16="http://schemas.microsoft.com/office/drawing/2014/main" id="{C049E44D-9BD5-452F-84D2-1C6BA4844C95}"/>
              </a:ext>
            </a:extLst>
          </p:cNvPr>
          <p:cNvPicPr>
            <a:picLocks noChangeAspect="1"/>
          </p:cNvPicPr>
          <p:nvPr/>
        </p:nvPicPr>
        <p:blipFill>
          <a:blip r:embed="rId3"/>
          <a:stretch>
            <a:fillRect/>
          </a:stretch>
        </p:blipFill>
        <p:spPr>
          <a:xfrm>
            <a:off x="1019332" y="2424853"/>
            <a:ext cx="8175445" cy="445047"/>
          </a:xfrm>
          <a:prstGeom prst="rect">
            <a:avLst/>
          </a:prstGeom>
        </p:spPr>
      </p:pic>
      <p:pic>
        <p:nvPicPr>
          <p:cNvPr id="10" name="Picture 9" descr="An equation for estimating the difference in difference in differences (DDD) estimator. y equals beta sub 0 plus beta sub 1 times dL plus beta sub 2 times dB plus beta sub 3 times dL times dB plus delta sub 0 times d1 plus delta sub 1 times d1 times dL plus delta sub 2 times d1 times dB plus delta sub 3 times d1 times dL times dB plus u. dL is a dummy variable for low income families (middle income is the control). dB is a dummy variable for states that implemented the policy (A is the control group). d1 is a dummy variable for the post-treatment period (0 is the pre-treatment period).">
            <a:extLst>
              <a:ext uri="{FF2B5EF4-FFF2-40B4-BE49-F238E27FC236}">
                <a16:creationId xmlns:a16="http://schemas.microsoft.com/office/drawing/2014/main" id="{249EA4E4-FBDE-48B1-A326-5794FE7E03C2}"/>
              </a:ext>
            </a:extLst>
          </p:cNvPr>
          <p:cNvPicPr>
            <a:picLocks noChangeAspect="1"/>
          </p:cNvPicPr>
          <p:nvPr/>
        </p:nvPicPr>
        <p:blipFill>
          <a:blip r:embed="rId4"/>
          <a:stretch>
            <a:fillRect/>
          </a:stretch>
        </p:blipFill>
        <p:spPr>
          <a:xfrm>
            <a:off x="1019332" y="1923324"/>
            <a:ext cx="9163082" cy="414564"/>
          </a:xfrm>
          <a:prstGeom prst="rect">
            <a:avLst/>
          </a:prstGeom>
        </p:spPr>
      </p:pic>
      <p:sp>
        <p:nvSpPr>
          <p:cNvPr id="3" name="Content Placeholder 2">
            <a:extLst>
              <a:ext uri="{FF2B5EF4-FFF2-40B4-BE49-F238E27FC236}">
                <a16:creationId xmlns:a16="http://schemas.microsoft.com/office/drawing/2014/main" id="{9AE11FB9-5D8F-4FAC-830E-66DBC2EC6FC0}"/>
              </a:ext>
            </a:extLst>
          </p:cNvPr>
          <p:cNvSpPr>
            <a:spLocks noGrp="1"/>
          </p:cNvSpPr>
          <p:nvPr>
            <p:ph sz="half" idx="1"/>
          </p:nvPr>
        </p:nvSpPr>
        <p:spPr>
          <a:xfrm>
            <a:off x="838200" y="1456029"/>
            <a:ext cx="10515600" cy="507682"/>
          </a:xfrm>
        </p:spPr>
        <p:txBody>
          <a:bodyPr/>
          <a:lstStyle/>
          <a:p>
            <a:r>
              <a:rPr lang="en-US" b="1" dirty="0"/>
              <a:t>Adding an additional control group (</a:t>
            </a:r>
            <a:r>
              <a:rPr lang="en-US" b="1" dirty="0" err="1"/>
              <a:t>contd</a:t>
            </a:r>
            <a:r>
              <a:rPr lang="en-US" b="1" dirty="0"/>
              <a:t>)</a:t>
            </a:r>
            <a:endParaRPr lang="en-US" dirty="0"/>
          </a:p>
        </p:txBody>
      </p:sp>
      <p:sp>
        <p:nvSpPr>
          <p:cNvPr id="2" name="Title 1">
            <a:extLst>
              <a:ext uri="{FF2B5EF4-FFF2-40B4-BE49-F238E27FC236}">
                <a16:creationId xmlns:a16="http://schemas.microsoft.com/office/drawing/2014/main" id="{0FC9D71F-2B39-4D1A-9556-2474FD2F0424}"/>
              </a:ext>
            </a:extLst>
          </p:cNvPr>
          <p:cNvSpPr>
            <a:spLocks noGrp="1"/>
          </p:cNvSpPr>
          <p:nvPr>
            <p:ph type="title"/>
          </p:nvPr>
        </p:nvSpPr>
        <p:spPr/>
        <p:txBody>
          <a:bodyPr/>
          <a:lstStyle/>
          <a:p>
            <a:r>
              <a:rPr lang="de-DE" altLang="en-US" dirty="0"/>
              <a:t>Simple Panel Data Methods </a:t>
            </a:r>
            <a:r>
              <a:rPr lang="de-DE" altLang="en-US" sz="1600" dirty="0">
                <a:solidFill>
                  <a:prstClr val="black"/>
                </a:solidFill>
              </a:rPr>
              <a:t>(11 of 13)</a:t>
            </a:r>
            <a:endParaRPr lang="en-US" dirty="0"/>
          </a:p>
        </p:txBody>
      </p:sp>
    </p:spTree>
    <p:extLst>
      <p:ext uri="{BB962C8B-B14F-4D97-AF65-F5344CB8AC3E}">
        <p14:creationId xmlns:p14="http://schemas.microsoft.com/office/powerpoint/2010/main" val="219549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BA84FC-6EB3-4DC0-A483-EC656DC5B29C}"/>
              </a:ext>
            </a:extLst>
          </p:cNvPr>
          <p:cNvSpPr>
            <a:spLocks noGrp="1"/>
          </p:cNvSpPr>
          <p:nvPr>
            <p:ph idx="1"/>
          </p:nvPr>
        </p:nvSpPr>
        <p:spPr/>
        <p:txBody>
          <a:bodyPr/>
          <a:lstStyle/>
          <a:p>
            <a:r>
              <a:rPr lang="en-US" b="1" dirty="0"/>
              <a:t>A General Framework for Policy Analysis</a:t>
            </a:r>
          </a:p>
          <a:p>
            <a:r>
              <a:rPr lang="en-US" dirty="0"/>
              <a:t>A more general approach to policy analysis is to include multiple control and treatment groups as well as more than two time periods. </a:t>
            </a:r>
          </a:p>
          <a:p>
            <a:pPr lvl="1"/>
            <a:r>
              <a:rPr lang="en-US" dirty="0"/>
              <a:t>Some units may never be treated and others may be treated in different time periods.</a:t>
            </a:r>
          </a:p>
          <a:p>
            <a:pPr lvl="1"/>
            <a:r>
              <a:rPr lang="en-US" dirty="0"/>
              <a:t>With this general framework, we should avoid trying to fit the problem into the basic DD setup.</a:t>
            </a:r>
          </a:p>
          <a:p>
            <a:r>
              <a:rPr lang="en-US" dirty="0"/>
              <a:t>Let each observation </a:t>
            </a:r>
            <a:r>
              <a:rPr lang="en-US" dirty="0" err="1"/>
              <a:t>i</a:t>
            </a:r>
            <a:r>
              <a:rPr lang="en-US" dirty="0"/>
              <a:t> belong to a pair (g, t) , where g is a group and t is a time period.</a:t>
            </a:r>
          </a:p>
          <a:p>
            <a:pPr lvl="1"/>
            <a:r>
              <a:rPr lang="en-US" dirty="0"/>
              <a:t>We are interested in policy interventions that occur at the group level and in order to be convincing, there should be before and after periods for at least some of the groups in our study.</a:t>
            </a:r>
          </a:p>
          <a:p>
            <a:pPr lvl="1"/>
            <a:endParaRPr lang="en-US" dirty="0"/>
          </a:p>
        </p:txBody>
      </p:sp>
      <p:sp>
        <p:nvSpPr>
          <p:cNvPr id="3" name="Slide Number Placeholder 2">
            <a:extLst>
              <a:ext uri="{FF2B5EF4-FFF2-40B4-BE49-F238E27FC236}">
                <a16:creationId xmlns:a16="http://schemas.microsoft.com/office/drawing/2014/main" id="{76C894E6-3083-4E3B-9902-41C1F84CD93A}"/>
              </a:ext>
            </a:extLst>
          </p:cNvPr>
          <p:cNvSpPr>
            <a:spLocks noGrp="1"/>
          </p:cNvSpPr>
          <p:nvPr>
            <p:ph type="sldNum" sz="quarter" idx="12"/>
          </p:nvPr>
        </p:nvSpPr>
        <p:spPr/>
        <p:txBody>
          <a:bodyPr/>
          <a:lstStyle/>
          <a:p>
            <a:fld id="{949EBC64-41CB-41B8-B6DF-9B1367312BD4}" type="slidenum">
              <a:rPr lang="en-US" smtClean="0"/>
              <a:t>13</a:t>
            </a:fld>
            <a:endParaRPr lang="en-US"/>
          </a:p>
        </p:txBody>
      </p:sp>
      <p:sp>
        <p:nvSpPr>
          <p:cNvPr id="4" name="Title 3">
            <a:extLst>
              <a:ext uri="{FF2B5EF4-FFF2-40B4-BE49-F238E27FC236}">
                <a16:creationId xmlns:a16="http://schemas.microsoft.com/office/drawing/2014/main" id="{AFD0DA4C-7EBB-4D41-AF08-D0BC13FDBBF3}"/>
              </a:ext>
            </a:extLst>
          </p:cNvPr>
          <p:cNvSpPr>
            <a:spLocks noGrp="1"/>
          </p:cNvSpPr>
          <p:nvPr>
            <p:ph type="title"/>
          </p:nvPr>
        </p:nvSpPr>
        <p:spPr/>
        <p:txBody>
          <a:bodyPr/>
          <a:lstStyle/>
          <a:p>
            <a:r>
              <a:rPr lang="de-DE" altLang="en-US" dirty="0"/>
              <a:t>Simple Panel Data Methods </a:t>
            </a:r>
            <a:r>
              <a:rPr lang="de-DE" altLang="en-US" sz="1600" dirty="0">
                <a:solidFill>
                  <a:prstClr val="black"/>
                </a:solidFill>
              </a:rPr>
              <a:t>(12 of 13)</a:t>
            </a:r>
            <a:endParaRPr lang="en-US" dirty="0"/>
          </a:p>
        </p:txBody>
      </p:sp>
    </p:spTree>
    <p:extLst>
      <p:ext uri="{BB962C8B-B14F-4D97-AF65-F5344CB8AC3E}">
        <p14:creationId xmlns:p14="http://schemas.microsoft.com/office/powerpoint/2010/main" val="67025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3D7C9D-E971-4548-BC4B-5DE4A01314D5}"/>
              </a:ext>
            </a:extLst>
          </p:cNvPr>
          <p:cNvSpPr>
            <a:spLocks noGrp="1"/>
          </p:cNvSpPr>
          <p:nvPr>
            <p:ph type="sldNum" sz="quarter" idx="12"/>
          </p:nvPr>
        </p:nvSpPr>
        <p:spPr/>
        <p:txBody>
          <a:bodyPr/>
          <a:lstStyle/>
          <a:p>
            <a:fld id="{949EBC64-41CB-41B8-B6DF-9B1367312BD4}" type="slidenum">
              <a:rPr lang="en-US" smtClean="0"/>
              <a:t>14</a:t>
            </a:fld>
            <a:endParaRPr lang="en-US"/>
          </a:p>
        </p:txBody>
      </p:sp>
      <p:pic>
        <p:nvPicPr>
          <p:cNvPr id="34" name="Picture 33" descr="An equation for measuring policy effects that relaxes the parallel trends assumption.  y sub i g t equals lambda sub t plus alpha sub g plus psi sub g times t plus beta times x sub g t plus z sub i g t times gamma plus u sub i g t. psi sub g captures the linear time trend specific to each group.">
            <a:extLst>
              <a:ext uri="{FF2B5EF4-FFF2-40B4-BE49-F238E27FC236}">
                <a16:creationId xmlns:a16="http://schemas.microsoft.com/office/drawing/2014/main" id="{30E48474-5F94-4AA5-942F-9AA971C3A087}"/>
              </a:ext>
            </a:extLst>
          </p:cNvPr>
          <p:cNvPicPr>
            <a:picLocks noChangeAspect="1"/>
          </p:cNvPicPr>
          <p:nvPr/>
        </p:nvPicPr>
        <p:blipFill>
          <a:blip r:embed="rId3"/>
          <a:stretch>
            <a:fillRect/>
          </a:stretch>
        </p:blipFill>
        <p:spPr>
          <a:xfrm>
            <a:off x="1102943" y="5575357"/>
            <a:ext cx="9986113" cy="499915"/>
          </a:xfrm>
          <a:prstGeom prst="rect">
            <a:avLst/>
          </a:prstGeom>
        </p:spPr>
      </p:pic>
      <p:sp>
        <p:nvSpPr>
          <p:cNvPr id="4" name="Content Placeholder 3">
            <a:extLst>
              <a:ext uri="{FF2B5EF4-FFF2-40B4-BE49-F238E27FC236}">
                <a16:creationId xmlns:a16="http://schemas.microsoft.com/office/drawing/2014/main" id="{E3E83A68-0C43-4848-B2CA-D315490D4863}"/>
              </a:ext>
            </a:extLst>
          </p:cNvPr>
          <p:cNvSpPr>
            <a:spLocks noGrp="1"/>
          </p:cNvSpPr>
          <p:nvPr>
            <p:ph sz="half" idx="2"/>
          </p:nvPr>
        </p:nvSpPr>
        <p:spPr>
          <a:xfrm>
            <a:off x="838200" y="4172810"/>
            <a:ext cx="10515600" cy="1508462"/>
          </a:xfrm>
        </p:spPr>
        <p:txBody>
          <a:bodyPr/>
          <a:lstStyle/>
          <a:p>
            <a:pPr lvl="2"/>
            <a:r>
              <a:rPr lang="en-US" dirty="0"/>
              <a:t>This model can be expanded upon with the addition of lagged policy effects or allowing the policy to have different effects between groups.</a:t>
            </a:r>
          </a:p>
          <a:p>
            <a:endParaRPr lang="en-US" dirty="0"/>
          </a:p>
          <a:p>
            <a:r>
              <a:rPr lang="en-US" dirty="0"/>
              <a:t>The parallel trends assumption can also be relaxed (for T&gt;2):</a:t>
            </a:r>
          </a:p>
          <a:p>
            <a:pPr lvl="1"/>
            <a:endParaRPr lang="en-US" dirty="0"/>
          </a:p>
        </p:txBody>
      </p:sp>
      <p:pic>
        <p:nvPicPr>
          <p:cNvPr id="28" name="Picture 27" descr="An equation that allows for a general framework for policy analysis. y sub i g t equals lambda sub t plus alpha sub g plus beta times x sub g t plus z sub i g t times gamma plus u sub i g t. lambda sub t is the aggregate time effect common to all groups. alpha sub g captures fixed effects specific to each group. x sub g t is the policy indicator and beta is the policy effect. z sub i g t is a matrix of explanatory variables measured at the individual and group levels.">
            <a:extLst>
              <a:ext uri="{FF2B5EF4-FFF2-40B4-BE49-F238E27FC236}">
                <a16:creationId xmlns:a16="http://schemas.microsoft.com/office/drawing/2014/main" id="{28DD7D90-2BB3-4C4B-BDF3-9F2C0C8D2F99}"/>
              </a:ext>
            </a:extLst>
          </p:cNvPr>
          <p:cNvPicPr>
            <a:picLocks noChangeAspect="1"/>
          </p:cNvPicPr>
          <p:nvPr/>
        </p:nvPicPr>
        <p:blipFill>
          <a:blip r:embed="rId4"/>
          <a:stretch>
            <a:fillRect/>
          </a:stretch>
        </p:blipFill>
        <p:spPr>
          <a:xfrm>
            <a:off x="1797967" y="2240210"/>
            <a:ext cx="8138865" cy="1932599"/>
          </a:xfrm>
          <a:prstGeom prst="rect">
            <a:avLst/>
          </a:prstGeom>
        </p:spPr>
      </p:pic>
      <p:sp>
        <p:nvSpPr>
          <p:cNvPr id="3" name="Content Placeholder 2">
            <a:extLst>
              <a:ext uri="{FF2B5EF4-FFF2-40B4-BE49-F238E27FC236}">
                <a16:creationId xmlns:a16="http://schemas.microsoft.com/office/drawing/2014/main" id="{67B19EB5-FAB5-4946-97DB-F64114DEC7E3}"/>
              </a:ext>
            </a:extLst>
          </p:cNvPr>
          <p:cNvSpPr>
            <a:spLocks noGrp="1"/>
          </p:cNvSpPr>
          <p:nvPr>
            <p:ph sz="half" idx="1"/>
          </p:nvPr>
        </p:nvSpPr>
        <p:spPr>
          <a:xfrm>
            <a:off x="838200" y="1456029"/>
            <a:ext cx="10515600" cy="906171"/>
          </a:xfrm>
        </p:spPr>
        <p:txBody>
          <a:bodyPr/>
          <a:lstStyle/>
          <a:p>
            <a:r>
              <a:rPr lang="en-US" b="1" dirty="0"/>
              <a:t>A General Framework for Policy Analysis (</a:t>
            </a:r>
            <a:r>
              <a:rPr lang="en-US" b="1" dirty="0" err="1"/>
              <a:t>contd</a:t>
            </a:r>
            <a:r>
              <a:rPr lang="en-US" b="1" dirty="0"/>
              <a:t>)</a:t>
            </a:r>
          </a:p>
          <a:p>
            <a:pPr lvl="2"/>
            <a:r>
              <a:rPr lang="en-US" dirty="0"/>
              <a:t>Indicate the policy with a dummy variable </a:t>
            </a:r>
            <a:r>
              <a:rPr lang="en-US" dirty="0" err="1"/>
              <a:t>x</a:t>
            </a:r>
            <a:r>
              <a:rPr lang="en-US" baseline="-25000" dirty="0" err="1"/>
              <a:t>g,t</a:t>
            </a:r>
            <a:r>
              <a:rPr lang="en-US" dirty="0"/>
              <a:t> for group g and time t</a:t>
            </a:r>
          </a:p>
        </p:txBody>
      </p:sp>
      <p:sp>
        <p:nvSpPr>
          <p:cNvPr id="2" name="Title 1">
            <a:extLst>
              <a:ext uri="{FF2B5EF4-FFF2-40B4-BE49-F238E27FC236}">
                <a16:creationId xmlns:a16="http://schemas.microsoft.com/office/drawing/2014/main" id="{B2CB6555-618C-4E72-A3DB-AABA2F48E823}"/>
              </a:ext>
            </a:extLst>
          </p:cNvPr>
          <p:cNvSpPr>
            <a:spLocks noGrp="1"/>
          </p:cNvSpPr>
          <p:nvPr>
            <p:ph type="title"/>
          </p:nvPr>
        </p:nvSpPr>
        <p:spPr/>
        <p:txBody>
          <a:bodyPr/>
          <a:lstStyle/>
          <a:p>
            <a:r>
              <a:rPr lang="de-DE" altLang="en-US" dirty="0"/>
              <a:t>Simple Panel Data Methods </a:t>
            </a:r>
            <a:r>
              <a:rPr lang="de-DE" altLang="en-US" sz="1600" dirty="0">
                <a:solidFill>
                  <a:prstClr val="black"/>
                </a:solidFill>
              </a:rPr>
              <a:t>(13 of 13)</a:t>
            </a:r>
            <a:endParaRPr lang="en-US" dirty="0"/>
          </a:p>
        </p:txBody>
      </p:sp>
    </p:spTree>
    <p:extLst>
      <p:ext uri="{BB962C8B-B14F-4D97-AF65-F5344CB8AC3E}">
        <p14:creationId xmlns:p14="http://schemas.microsoft.com/office/powerpoint/2010/main" val="60095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a:t>
            </a:fld>
            <a:endParaRPr lang="en-US"/>
          </a:p>
        </p:txBody>
      </p:sp>
      <p:pic>
        <p:nvPicPr>
          <p:cNvPr id="8" name="Picture 7" descr="An equation predicting housing price before the garbage incincerator was built. rprice hat equals 82,517.23 (standard error of 2,653.79) minus 18,824.37 (standard error of 4,744.59) times nearinc. There are 179 observations and the R square is .082. The variable nearinc is a dummy variable equal to 1 if the house is near the garbage incinerator."/>
          <p:cNvPicPr>
            <a:picLocks noChangeAspect="1"/>
          </p:cNvPicPr>
          <p:nvPr/>
        </p:nvPicPr>
        <p:blipFill>
          <a:blip r:embed="rId2"/>
          <a:stretch>
            <a:fillRect/>
          </a:stretch>
        </p:blipFill>
        <p:spPr>
          <a:xfrm>
            <a:off x="1480883" y="5065465"/>
            <a:ext cx="7535309" cy="993734"/>
          </a:xfrm>
          <a:prstGeom prst="rect">
            <a:avLst/>
          </a:prstGeom>
        </p:spPr>
      </p:pic>
      <p:pic>
        <p:nvPicPr>
          <p:cNvPr id="7" name="Picture 6" descr="An equation predicting housing price after the garbage incincerator was built. rprice hat equals 101,307.5 (standard error of 3,093.0) minus 30,688.27 (standard error of 5,827.71) times nearinc. There are 142 observations and the R square is .165. The variable nearinc is a dummy variable equal to 1 if the house is near the garbage incinerator."/>
          <p:cNvPicPr>
            <a:picLocks noChangeAspect="1"/>
          </p:cNvPicPr>
          <p:nvPr/>
        </p:nvPicPr>
        <p:blipFill>
          <a:blip r:embed="rId3"/>
          <a:stretch>
            <a:fillRect/>
          </a:stretch>
        </p:blipFill>
        <p:spPr>
          <a:xfrm>
            <a:off x="1480883" y="3911482"/>
            <a:ext cx="7559695" cy="969348"/>
          </a:xfrm>
          <a:prstGeom prst="rect">
            <a:avLst/>
          </a:prstGeom>
        </p:spPr>
      </p:pic>
      <p:sp>
        <p:nvSpPr>
          <p:cNvPr id="3" name="Content Placeholder 2"/>
          <p:cNvSpPr>
            <a:spLocks noGrp="1"/>
          </p:cNvSpPr>
          <p:nvPr>
            <p:ph sz="half" idx="1"/>
          </p:nvPr>
        </p:nvSpPr>
        <p:spPr>
          <a:xfrm>
            <a:off x="838200" y="1447237"/>
            <a:ext cx="10515600" cy="2597226"/>
          </a:xfrm>
        </p:spPr>
        <p:txBody>
          <a:bodyPr/>
          <a:lstStyle/>
          <a:p>
            <a:r>
              <a:rPr lang="de-DE" altLang="en-US" b="1" dirty="0">
                <a:ea typeface="ＭＳ Ｐゴシック" panose="020B0600070205080204" pitchFamily="34" charset="-128"/>
                <a:cs typeface="Lucida Bright" panose="02040602050505020304" pitchFamily="18" charset="0"/>
              </a:rPr>
              <a:t>Policy analysis with pooled cross sections</a:t>
            </a:r>
          </a:p>
          <a:p>
            <a:pPr lvl="1"/>
            <a:r>
              <a:rPr lang="de-DE" altLang="en-US" dirty="0">
                <a:ea typeface="Arial" panose="020B0604020202020204" pitchFamily="34" charset="0"/>
                <a:cs typeface="Lucida Bright" panose="02040602050505020304" pitchFamily="18" charset="0"/>
              </a:rPr>
              <a:t>Two or more independently sampled cross sections can be used to evaluate the impact of a certain event or policy change.</a:t>
            </a:r>
            <a:endParaRPr lang="de-DE" altLang="en-US" dirty="0">
              <a:ea typeface="ＭＳ Ｐゴシック" panose="020B0600070205080204" pitchFamily="34" charset="-128"/>
              <a:cs typeface="Lucida Bright" panose="02040602050505020304" pitchFamily="18" charset="0"/>
            </a:endParaRPr>
          </a:p>
          <a:p>
            <a:pPr lvl="1"/>
            <a:endParaRPr lang="de-DE" altLang="en-US" dirty="0">
              <a:ea typeface="ＭＳ Ｐゴシック" panose="020B0600070205080204" pitchFamily="34" charset="-128"/>
              <a:cs typeface="Lucida Bright" panose="02040602050505020304" pitchFamily="18" charset="0"/>
            </a:endParaRPr>
          </a:p>
          <a:p>
            <a:pPr lvl="1"/>
            <a:r>
              <a:rPr lang="de-DE" altLang="en-US" dirty="0">
                <a:ea typeface="ＭＳ Ｐゴシック" panose="020B0600070205080204" pitchFamily="34" charset="-128"/>
                <a:cs typeface="Lucida Bright" panose="02040602050505020304" pitchFamily="18" charset="0"/>
              </a:rPr>
              <a:t>Example: Effect of new garbage incinerator</a:t>
            </a:r>
            <a:r>
              <a:rPr lang="en-US" altLang="en-US" dirty="0">
                <a:ea typeface="ＭＳ Ｐゴシック" panose="020B0600070205080204" pitchFamily="34" charset="-128"/>
                <a:cs typeface="Lucida Bright" panose="02040602050505020304" pitchFamily="18" charset="0"/>
              </a:rPr>
              <a:t>’</a:t>
            </a:r>
            <a:r>
              <a:rPr lang="de-DE" altLang="en-US" dirty="0">
                <a:ea typeface="ＭＳ Ｐゴシック" panose="020B0600070205080204" pitchFamily="34" charset="-128"/>
                <a:cs typeface="Lucida Bright" panose="02040602050505020304" pitchFamily="18" charset="0"/>
              </a:rPr>
              <a:t>s location on housing prices.</a:t>
            </a:r>
          </a:p>
          <a:p>
            <a:pPr lvl="1"/>
            <a:r>
              <a:rPr lang="de-DE" altLang="en-US" dirty="0">
                <a:ea typeface="Arial" panose="020B0604020202020204" pitchFamily="34" charset="0"/>
                <a:cs typeface="Lucida Bright" panose="02040602050505020304" pitchFamily="18" charset="0"/>
              </a:rPr>
              <a:t>Examine the effect of the location of a house on its price before and after the garbage incinerator was built:</a:t>
            </a:r>
            <a:endParaRPr lang="en-US" dirty="0"/>
          </a:p>
        </p:txBody>
      </p:sp>
      <p:sp>
        <p:nvSpPr>
          <p:cNvPr id="2" name="Title 1"/>
          <p:cNvSpPr>
            <a:spLocks noGrp="1"/>
          </p:cNvSpPr>
          <p:nvPr>
            <p:ph type="title"/>
          </p:nvPr>
        </p:nvSpPr>
        <p:spPr/>
        <p:txBody>
          <a:bodyPr/>
          <a:lstStyle/>
          <a:p>
            <a:r>
              <a:rPr lang="de-DE" altLang="en-US" dirty="0"/>
              <a:t>Simple Panel Data Methods </a:t>
            </a:r>
            <a:r>
              <a:rPr lang="de-DE" altLang="en-US" sz="1600" dirty="0">
                <a:solidFill>
                  <a:prstClr val="black"/>
                </a:solidFill>
              </a:rPr>
              <a:t>(1 of 13)</a:t>
            </a:r>
            <a:endParaRPr lang="en-US" dirty="0"/>
          </a:p>
        </p:txBody>
      </p:sp>
    </p:spTree>
    <p:extLst>
      <p:ext uri="{BB962C8B-B14F-4D97-AF65-F5344CB8AC3E}">
        <p14:creationId xmlns:p14="http://schemas.microsoft.com/office/powerpoint/2010/main" val="21880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3</a:t>
            </a:fld>
            <a:endParaRPr lang="en-US"/>
          </a:p>
        </p:txBody>
      </p:sp>
      <p:sp>
        <p:nvSpPr>
          <p:cNvPr id="5" name="Content Placeholder 4"/>
          <p:cNvSpPr>
            <a:spLocks noGrp="1"/>
          </p:cNvSpPr>
          <p:nvPr>
            <p:ph sz="quarter" idx="13"/>
          </p:nvPr>
        </p:nvSpPr>
        <p:spPr>
          <a:xfrm>
            <a:off x="838200" y="5562569"/>
            <a:ext cx="10515600" cy="583673"/>
          </a:xfrm>
        </p:spPr>
        <p:txBody>
          <a:bodyPr/>
          <a:lstStyle/>
          <a:p>
            <a:r>
              <a:rPr lang="de-DE" altLang="en-US" dirty="0">
                <a:ea typeface="ＭＳ Ｐゴシック" panose="020B0600070205080204" pitchFamily="34" charset="-128"/>
                <a:cs typeface="Lucida Bright" panose="02040602050505020304" pitchFamily="18" charset="0"/>
              </a:rPr>
              <a:t>This is called the difference-in-differences estimator (DiD)</a:t>
            </a:r>
            <a:endParaRPr lang="en-US" dirty="0"/>
          </a:p>
        </p:txBody>
      </p:sp>
      <p:pic>
        <p:nvPicPr>
          <p:cNvPr id="9" name="Picture 8" descr="A general expression for the difference-in-differences (DiD) estimator. rprice bar sub 1 refers to average price after the incincerator was built and rprice bar sub 0 refers to the average price before it was built. The subscript nr stands for houses near the incincerator, while fr stands for houses far away from the incinerator. The DiD estimator is given by delta hat sub 1 equal to the difference between rprice bar sub 1 nr and rprice bar sub 1 fr minus the difference between rprice bar sub 0 nr and rprice bar sub 0 fr. In other words, it is the difference in the price gap  between locations close to and far away from the incinerator before and after the incinerator was built."/>
          <p:cNvPicPr>
            <a:picLocks noChangeAspect="1"/>
          </p:cNvPicPr>
          <p:nvPr/>
        </p:nvPicPr>
        <p:blipFill>
          <a:blip r:embed="rId2"/>
          <a:stretch>
            <a:fillRect/>
          </a:stretch>
        </p:blipFill>
        <p:spPr>
          <a:xfrm>
            <a:off x="1552501" y="4861535"/>
            <a:ext cx="7281821" cy="429527"/>
          </a:xfrm>
          <a:prstGeom prst="rect">
            <a:avLst/>
          </a:prstGeom>
        </p:spPr>
      </p:pic>
      <p:sp>
        <p:nvSpPr>
          <p:cNvPr id="4" name="Content Placeholder 3"/>
          <p:cNvSpPr>
            <a:spLocks noGrp="1"/>
          </p:cNvSpPr>
          <p:nvPr>
            <p:ph sz="half" idx="2"/>
          </p:nvPr>
        </p:nvSpPr>
        <p:spPr>
          <a:xfrm>
            <a:off x="838200" y="4235575"/>
            <a:ext cx="10515600" cy="476416"/>
          </a:xfrm>
        </p:spPr>
        <p:txBody>
          <a:bodyPr/>
          <a:lstStyle/>
          <a:p>
            <a:r>
              <a:rPr lang="de-DE" altLang="en-US" dirty="0">
                <a:ea typeface="Arial" panose="020B0604020202020204" pitchFamily="34" charset="0"/>
                <a:cs typeface="Lucida Bright" panose="02040602050505020304" pitchFamily="18" charset="0"/>
              </a:rPr>
              <a:t>In the given case, this is equivalent to</a:t>
            </a:r>
          </a:p>
        </p:txBody>
      </p:sp>
      <p:pic>
        <p:nvPicPr>
          <p:cNvPr id="8" name="Picture 7" descr="An expression for the effect of being near the incinerator after it was build relative to before it was built. In this case, delta hat sub 1 equals -30,688.27 minus minus 18,824.37, which equals minus 11,863.9. Thus, the incinerator depresses prices, but locations near the incincerator were ones with lower prices even before the incincerator was built."/>
          <p:cNvPicPr>
            <a:picLocks noChangeAspect="1"/>
          </p:cNvPicPr>
          <p:nvPr/>
        </p:nvPicPr>
        <p:blipFill>
          <a:blip r:embed="rId3"/>
          <a:stretch>
            <a:fillRect/>
          </a:stretch>
        </p:blipFill>
        <p:spPr>
          <a:xfrm>
            <a:off x="1552501" y="3134477"/>
            <a:ext cx="7852294" cy="1013416"/>
          </a:xfrm>
          <a:prstGeom prst="rect">
            <a:avLst/>
          </a:prstGeom>
        </p:spPr>
      </p:pic>
      <p:sp>
        <p:nvSpPr>
          <p:cNvPr id="3" name="Content Placeholder 2"/>
          <p:cNvSpPr>
            <a:spLocks noGrp="1"/>
          </p:cNvSpPr>
          <p:nvPr>
            <p:ph sz="half" idx="1"/>
          </p:nvPr>
        </p:nvSpPr>
        <p:spPr>
          <a:xfrm>
            <a:off x="838200" y="1456029"/>
            <a:ext cx="10515600" cy="1539470"/>
          </a:xfrm>
        </p:spPr>
        <p:txBody>
          <a:bodyPr/>
          <a:lstStyle/>
          <a:p>
            <a:r>
              <a:rPr lang="de-DE" altLang="en-US" b="1" dirty="0">
                <a:ea typeface="ＭＳ Ｐゴシック" panose="020B0600070205080204" pitchFamily="34" charset="-128"/>
                <a:cs typeface="Lucida Bright" panose="02040602050505020304" pitchFamily="18" charset="0"/>
              </a:rPr>
              <a:t>Example: Garbage incinerator and housing prices (cont.)</a:t>
            </a:r>
          </a:p>
          <a:p>
            <a:pPr lvl="1"/>
            <a:r>
              <a:rPr lang="de-DE" altLang="en-US" dirty="0">
                <a:ea typeface="Arial" panose="020B0604020202020204" pitchFamily="34" charset="0"/>
                <a:cs typeface="Lucida Bright" panose="02040602050505020304" pitchFamily="18" charset="0"/>
              </a:rPr>
              <a:t>It would be wrong to conclude from the regression after the incinerator is there that being near the incinerator depresses prices so strongly.</a:t>
            </a:r>
          </a:p>
          <a:p>
            <a:pPr lvl="1"/>
            <a:r>
              <a:rPr lang="de-DE" altLang="en-US" dirty="0">
                <a:ea typeface="Arial" panose="020B0604020202020204" pitchFamily="34" charset="0"/>
                <a:cs typeface="Lucida Bright" panose="02040602050505020304" pitchFamily="18" charset="0"/>
              </a:rPr>
              <a:t>One has to compare with the situation before the incinerator was built:</a:t>
            </a:r>
            <a:endParaRPr lang="en-US" dirty="0"/>
          </a:p>
        </p:txBody>
      </p:sp>
      <p:sp>
        <p:nvSpPr>
          <p:cNvPr id="2" name="Title 1"/>
          <p:cNvSpPr>
            <a:spLocks noGrp="1"/>
          </p:cNvSpPr>
          <p:nvPr>
            <p:ph type="title"/>
          </p:nvPr>
        </p:nvSpPr>
        <p:spPr/>
        <p:txBody>
          <a:bodyPr/>
          <a:lstStyle/>
          <a:p>
            <a:r>
              <a:rPr lang="de-DE" altLang="en-US" dirty="0"/>
              <a:t>Simple Panel Data Methods </a:t>
            </a:r>
            <a:r>
              <a:rPr lang="de-DE" altLang="en-US" sz="1600" dirty="0">
                <a:solidFill>
                  <a:prstClr val="black"/>
                </a:solidFill>
              </a:rPr>
              <a:t>(2 of 13)</a:t>
            </a:r>
            <a:endParaRPr lang="en-US" dirty="0"/>
          </a:p>
        </p:txBody>
      </p:sp>
    </p:spTree>
    <p:extLst>
      <p:ext uri="{BB962C8B-B14F-4D97-AF65-F5344CB8AC3E}">
        <p14:creationId xmlns:p14="http://schemas.microsoft.com/office/powerpoint/2010/main" val="1882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4</a:t>
            </a:fld>
            <a:endParaRPr lang="en-US"/>
          </a:p>
        </p:txBody>
      </p:sp>
      <p:sp>
        <p:nvSpPr>
          <p:cNvPr id="4" name="Content Placeholder 3"/>
          <p:cNvSpPr>
            <a:spLocks noGrp="1"/>
          </p:cNvSpPr>
          <p:nvPr>
            <p:ph sz="half" idx="2"/>
          </p:nvPr>
        </p:nvSpPr>
        <p:spPr>
          <a:xfrm>
            <a:off x="838200" y="3352211"/>
            <a:ext cx="10515600" cy="2747964"/>
          </a:xfrm>
        </p:spPr>
        <p:txBody>
          <a:bodyPr/>
          <a:lstStyle/>
          <a:p>
            <a:pPr lvl="1"/>
            <a:r>
              <a:rPr lang="de-DE" altLang="en-US" dirty="0">
                <a:ea typeface="Arial" panose="020B0604020202020204" pitchFamily="34" charset="0"/>
                <a:cs typeface="Lucida Bright" panose="02040602050505020304" pitchFamily="18" charset="0"/>
              </a:rPr>
              <a:t>In this way standard errors for the DiD-effect can be obtained.</a:t>
            </a:r>
          </a:p>
          <a:p>
            <a:pPr lvl="1"/>
            <a:r>
              <a:rPr lang="de-DE" altLang="en-US" dirty="0">
                <a:ea typeface="Arial" panose="020B0604020202020204" pitchFamily="34" charset="0"/>
                <a:cs typeface="Lucida Bright" panose="02040602050505020304" pitchFamily="18" charset="0"/>
              </a:rPr>
              <a:t>If houses sold before and after the incinerator was built were systematically different, further explanatory variables should be included.</a:t>
            </a:r>
          </a:p>
          <a:p>
            <a:pPr lvl="1"/>
            <a:r>
              <a:rPr lang="de-DE" altLang="en-US" dirty="0">
                <a:ea typeface="Arial" panose="020B0604020202020204" pitchFamily="34" charset="0"/>
                <a:cs typeface="Lucida Bright" panose="02040602050505020304" pitchFamily="18" charset="0"/>
              </a:rPr>
              <a:t>This will also reduce the error variance and thus standard errors.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Before/After comparisons in “natural experiments</a:t>
            </a:r>
            <a:r>
              <a:rPr lang="en-US" altLang="en-US" dirty="0">
                <a:ea typeface="ＭＳ Ｐゴシック" panose="020B0600070205080204" pitchFamily="34" charset="-128"/>
                <a:cs typeface="Lucida Bright" panose="02040602050505020304" pitchFamily="18" charset="0"/>
              </a:rPr>
              <a:t>”</a:t>
            </a:r>
            <a:endParaRPr lang="de-DE" altLang="en-US" dirty="0">
              <a:ea typeface="ＭＳ Ｐゴシック" panose="020B0600070205080204" pitchFamily="34" charset="-128"/>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DiD can be used to evaluate policy changes or other exogenous events.</a:t>
            </a:r>
          </a:p>
        </p:txBody>
      </p:sp>
      <p:pic>
        <p:nvPicPr>
          <p:cNvPr id="7" name="Picture 6" descr="An equation in which the DiD estimator is incorporated. rprice equals beta sub 0 plus delta sub 0 times after plus beta sub 1 times nearinc plus delta sub 1 times after times nearinc plus u. The variable after is a dummy variable equal to 1 if the observation is from the time after the incincerator is built and nearinc is a dummy variable equal to 1 if the observation is near the incincerator. The effect of the interaction between these two dummies gives us the DiD estimator measuring the differential effect of being both near the incinerator and during the period after it was built. "/>
          <p:cNvPicPr>
            <a:picLocks noChangeAspect="1"/>
          </p:cNvPicPr>
          <p:nvPr/>
        </p:nvPicPr>
        <p:blipFill>
          <a:blip r:embed="rId3"/>
          <a:stretch>
            <a:fillRect/>
          </a:stretch>
        </p:blipFill>
        <p:spPr>
          <a:xfrm>
            <a:off x="1159045" y="2217733"/>
            <a:ext cx="7898622" cy="963878"/>
          </a:xfrm>
          <a:prstGeom prst="rect">
            <a:avLst/>
          </a:prstGeom>
        </p:spPr>
      </p:pic>
      <p:sp>
        <p:nvSpPr>
          <p:cNvPr id="3" name="Content Placeholder 2"/>
          <p:cNvSpPr>
            <a:spLocks noGrp="1"/>
          </p:cNvSpPr>
          <p:nvPr>
            <p:ph sz="half" idx="1"/>
          </p:nvPr>
        </p:nvSpPr>
        <p:spPr>
          <a:xfrm>
            <a:off x="838200" y="1456029"/>
            <a:ext cx="10515600" cy="535609"/>
          </a:xfrm>
        </p:spPr>
        <p:txBody>
          <a:bodyPr/>
          <a:lstStyle/>
          <a:p>
            <a:r>
              <a:rPr lang="de-DE" altLang="en-US" b="1" dirty="0">
                <a:ea typeface="ＭＳ Ｐゴシック" panose="020B0600070205080204" pitchFamily="34" charset="-128"/>
                <a:cs typeface="Lucida Bright" panose="02040602050505020304" pitchFamily="18" charset="0"/>
              </a:rPr>
              <a:t>Difference-in-differences in a regression framework</a:t>
            </a:r>
          </a:p>
        </p:txBody>
      </p:sp>
      <p:sp>
        <p:nvSpPr>
          <p:cNvPr id="2" name="Title 1"/>
          <p:cNvSpPr>
            <a:spLocks noGrp="1"/>
          </p:cNvSpPr>
          <p:nvPr>
            <p:ph type="title"/>
          </p:nvPr>
        </p:nvSpPr>
        <p:spPr/>
        <p:txBody>
          <a:bodyPr/>
          <a:lstStyle/>
          <a:p>
            <a:r>
              <a:rPr lang="de-DE" altLang="en-US" dirty="0"/>
              <a:t>Simple Panel Data Methods </a:t>
            </a:r>
            <a:r>
              <a:rPr lang="de-DE" altLang="en-US" sz="1600" dirty="0">
                <a:solidFill>
                  <a:prstClr val="black"/>
                </a:solidFill>
              </a:rPr>
              <a:t>(3 of 13)</a:t>
            </a:r>
            <a:endParaRPr lang="en-US" dirty="0"/>
          </a:p>
        </p:txBody>
      </p:sp>
    </p:spTree>
    <p:extLst>
      <p:ext uri="{BB962C8B-B14F-4D97-AF65-F5344CB8AC3E}">
        <p14:creationId xmlns:p14="http://schemas.microsoft.com/office/powerpoint/2010/main" val="405824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5</a:t>
            </a:fld>
            <a:endParaRPr lang="en-US"/>
          </a:p>
        </p:txBody>
      </p:sp>
      <p:sp>
        <p:nvSpPr>
          <p:cNvPr id="4" name="Content Placeholder 3"/>
          <p:cNvSpPr>
            <a:spLocks noGrp="1"/>
          </p:cNvSpPr>
          <p:nvPr>
            <p:ph sz="half" idx="2"/>
          </p:nvPr>
        </p:nvSpPr>
        <p:spPr>
          <a:xfrm>
            <a:off x="838200" y="3527575"/>
            <a:ext cx="10515600" cy="2585126"/>
          </a:xfrm>
        </p:spPr>
        <p:txBody>
          <a:bodyPr/>
          <a:lstStyle/>
          <a:p>
            <a:pPr>
              <a:defRPr/>
            </a:pPr>
            <a:r>
              <a:rPr lang="de-DE" sz="1800" dirty="0"/>
              <a:t>Compare the difference in outcomes of the units that are affected by the policy change (= treatment group) and those who are not affected (= control group) before and after the policy was enacted.</a:t>
            </a:r>
          </a:p>
          <a:p>
            <a:pPr>
              <a:defRPr/>
            </a:pPr>
            <a:endParaRPr lang="de-DE" sz="1800" dirty="0"/>
          </a:p>
          <a:p>
            <a:pPr>
              <a:defRPr/>
            </a:pPr>
            <a:r>
              <a:rPr lang="de-DE" sz="1800" dirty="0"/>
              <a:t>For example, the level of unemployment benefits is cut but only for group A (= treatment group). Group A normally has longer unemployment durations than group B (= control group). If the diffe-rence in unemployment durations between group A and group B becomes smaller after the reform, reducing unemployment benefits reduces unemployment duration for those affected.</a:t>
            </a:r>
          </a:p>
          <a:p>
            <a:pPr>
              <a:defRPr/>
            </a:pPr>
            <a:endParaRPr lang="de-DE" sz="1800" dirty="0"/>
          </a:p>
          <a:p>
            <a:pPr>
              <a:defRPr/>
            </a:pPr>
            <a:r>
              <a:rPr lang="de-DE" sz="1800" dirty="0"/>
              <a:t>Caution: Difference-in-differences only works if the difference in outcomes between the two groups is not changed by other factors than the policy change (e.g. there must be no differential trends).</a:t>
            </a:r>
            <a:endParaRPr lang="de-DE" altLang="en-US" sz="3600" dirty="0">
              <a:ea typeface="Arial" panose="020B0604020202020204" pitchFamily="34" charset="0"/>
              <a:cs typeface="Lucida Bright" panose="02040602050505020304" pitchFamily="18" charset="0"/>
            </a:endParaRPr>
          </a:p>
        </p:txBody>
      </p:sp>
      <p:pic>
        <p:nvPicPr>
          <p:cNvPr id="9" name="Picture 8" descr="An expression for the DiD estimator. delta hat sub 1 equals the difference between y bar sub 1 T and y bar sub 1 C minus the difference between y bar sub 0 T and y bar sub 0 C. The subscript 1 refers to the post-treatment period and 0 refers to the pre-treatment period. The subscript T refers to the treatment group and C refers to the control group. The DiD estimator compares the outcomes of the two groups (treatment and control) before and after the policy change."/>
          <p:cNvPicPr>
            <a:picLocks noChangeAspect="1"/>
          </p:cNvPicPr>
          <p:nvPr/>
        </p:nvPicPr>
        <p:blipFill>
          <a:blip r:embed="rId2"/>
          <a:stretch>
            <a:fillRect/>
          </a:stretch>
        </p:blipFill>
        <p:spPr>
          <a:xfrm>
            <a:off x="1401752" y="2636389"/>
            <a:ext cx="7840136" cy="591363"/>
          </a:xfrm>
          <a:prstGeom prst="rect">
            <a:avLst/>
          </a:prstGeom>
        </p:spPr>
      </p:pic>
      <p:pic>
        <p:nvPicPr>
          <p:cNvPr id="8" name="Picture 7" descr="A regression incorporating the DiD estimator. y equals beta sub 0 plus delta sub 0 times after plus beta sub 1 times treated plus delta sub 1 times after times treated plus other factors. after is a dummy variable equal to 1 if the observation is in the post-treatment period. treated is a dummy variable equal to 1 if the observation receives the treatment. The DiD estimator is the effect of the interaction between after and treated on y."/>
          <p:cNvPicPr>
            <a:picLocks noChangeAspect="1"/>
          </p:cNvPicPr>
          <p:nvPr/>
        </p:nvPicPr>
        <p:blipFill>
          <a:blip r:embed="rId3"/>
          <a:stretch>
            <a:fillRect/>
          </a:stretch>
        </p:blipFill>
        <p:spPr>
          <a:xfrm>
            <a:off x="1401752" y="2080512"/>
            <a:ext cx="7559695" cy="256054"/>
          </a:xfrm>
          <a:prstGeom prst="rect">
            <a:avLst/>
          </a:prstGeom>
        </p:spPr>
      </p:pic>
      <p:sp>
        <p:nvSpPr>
          <p:cNvPr id="3" name="Content Placeholder 2"/>
          <p:cNvSpPr>
            <a:spLocks noGrp="1"/>
          </p:cNvSpPr>
          <p:nvPr>
            <p:ph sz="half" idx="1"/>
          </p:nvPr>
        </p:nvSpPr>
        <p:spPr>
          <a:xfrm>
            <a:off x="838200" y="1456029"/>
            <a:ext cx="10515600" cy="535609"/>
          </a:xfrm>
        </p:spPr>
        <p:txBody>
          <a:bodyPr/>
          <a:lstStyle/>
          <a:p>
            <a:r>
              <a:rPr lang="de-DE" altLang="en-US" b="1" dirty="0">
                <a:ea typeface="ＭＳ Ｐゴシック" panose="020B0600070205080204" pitchFamily="34" charset="-128"/>
                <a:cs typeface="Lucida Bright" panose="02040602050505020304" pitchFamily="18" charset="0"/>
              </a:rPr>
              <a:t>Policy evaluation using difference-in-differences</a:t>
            </a:r>
          </a:p>
        </p:txBody>
      </p:sp>
      <p:sp>
        <p:nvSpPr>
          <p:cNvPr id="2" name="Title 1"/>
          <p:cNvSpPr>
            <a:spLocks noGrp="1"/>
          </p:cNvSpPr>
          <p:nvPr>
            <p:ph type="title"/>
          </p:nvPr>
        </p:nvSpPr>
        <p:spPr/>
        <p:txBody>
          <a:bodyPr/>
          <a:lstStyle/>
          <a:p>
            <a:r>
              <a:rPr lang="de-DE" altLang="en-US" dirty="0"/>
              <a:t>Simple Panel Data Methods </a:t>
            </a:r>
            <a:r>
              <a:rPr lang="de-DE" altLang="en-US" sz="1600" dirty="0">
                <a:solidFill>
                  <a:prstClr val="black"/>
                </a:solidFill>
              </a:rPr>
              <a:t>(4 of 13)</a:t>
            </a:r>
            <a:endParaRPr lang="en-US" dirty="0"/>
          </a:p>
        </p:txBody>
      </p:sp>
    </p:spTree>
    <p:extLst>
      <p:ext uri="{BB962C8B-B14F-4D97-AF65-F5344CB8AC3E}">
        <p14:creationId xmlns:p14="http://schemas.microsoft.com/office/powerpoint/2010/main" val="182873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6</a:t>
            </a:fld>
            <a:endParaRPr lang="en-US"/>
          </a:p>
        </p:txBody>
      </p:sp>
      <p:pic>
        <p:nvPicPr>
          <p:cNvPr id="7" name="Picture 6" descr="An equation in which the crime rate in city i at time t equals beta sub 0 plus delta sub 0 times d87 sub t plus beta sub 1 times unem sub i t plus a sub i plus u sub i t for t equal to 1982 and 1987. d87 sub t is a dummy variable equal to one if the year is 1987. unem sub i t is the unemployment rate for city i in year t. a sub i is an unobserved time constant fixed effect for each city. u sub i t captures other unobserved factors that vary by both city and year.&#10;"/>
          <p:cNvPicPr>
            <a:picLocks noChangeAspect="1"/>
          </p:cNvPicPr>
          <p:nvPr/>
        </p:nvPicPr>
        <p:blipFill>
          <a:blip r:embed="rId2"/>
          <a:stretch>
            <a:fillRect/>
          </a:stretch>
        </p:blipFill>
        <p:spPr>
          <a:xfrm>
            <a:off x="2049725" y="4216948"/>
            <a:ext cx="7541406" cy="1347333"/>
          </a:xfrm>
          <a:prstGeom prst="rect">
            <a:avLst/>
          </a:prstGeom>
        </p:spPr>
      </p:pic>
      <p:sp>
        <p:nvSpPr>
          <p:cNvPr id="2" name="Content Placeholder 1"/>
          <p:cNvSpPr>
            <a:spLocks noGrp="1"/>
          </p:cNvSpPr>
          <p:nvPr>
            <p:ph idx="1"/>
          </p:nvPr>
        </p:nvSpPr>
        <p:spPr>
          <a:xfrm>
            <a:off x="838200" y="1463040"/>
            <a:ext cx="10515600" cy="2658023"/>
          </a:xfrm>
        </p:spPr>
        <p:txBody>
          <a:bodyPr/>
          <a:lstStyle/>
          <a:p>
            <a:r>
              <a:rPr lang="de-DE" altLang="en-US" b="1" dirty="0">
                <a:ea typeface="ＭＳ Ｐゴシック" panose="020B0600070205080204" pitchFamily="34" charset="-128"/>
                <a:cs typeface="Lucida Bright" panose="02040602050505020304" pitchFamily="18" charset="0"/>
              </a:rPr>
              <a:t>Two-period panel data analysis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Example: Effect of unemployment on city crime rate</a:t>
            </a:r>
          </a:p>
          <a:p>
            <a:pPr lvl="1"/>
            <a:r>
              <a:rPr lang="de-DE" altLang="en-US" dirty="0">
                <a:ea typeface="Arial" panose="020B0604020202020204" pitchFamily="34" charset="0"/>
                <a:cs typeface="Lucida Bright" panose="02040602050505020304" pitchFamily="18" charset="0"/>
              </a:rPr>
              <a:t>Assume that no other explanatory variables are available. Will it be possible to estimate the causal effect of unemployment on crime?</a:t>
            </a:r>
          </a:p>
          <a:p>
            <a:pPr lvl="1"/>
            <a:r>
              <a:rPr lang="de-DE" altLang="en-US" dirty="0">
                <a:ea typeface="Arial" panose="020B0604020202020204" pitchFamily="34" charset="0"/>
                <a:cs typeface="Lucida Bright" panose="02040602050505020304" pitchFamily="18" charset="0"/>
              </a:rPr>
              <a:t>Yes, if cities are observed for at least two periods and other factors affecting crime stay approximately constant over those periods:</a:t>
            </a:r>
            <a:endParaRPr lang="en-US" dirty="0"/>
          </a:p>
        </p:txBody>
      </p:sp>
      <p:sp>
        <p:nvSpPr>
          <p:cNvPr id="4" name="Title 3"/>
          <p:cNvSpPr>
            <a:spLocks noGrp="1"/>
          </p:cNvSpPr>
          <p:nvPr>
            <p:ph type="title"/>
          </p:nvPr>
        </p:nvSpPr>
        <p:spPr/>
        <p:txBody>
          <a:bodyPr/>
          <a:lstStyle/>
          <a:p>
            <a:r>
              <a:rPr lang="de-DE" altLang="en-US" dirty="0"/>
              <a:t>Simple Panel Data Methods </a:t>
            </a:r>
            <a:r>
              <a:rPr lang="de-DE" altLang="en-US" sz="1600" dirty="0">
                <a:solidFill>
                  <a:prstClr val="black"/>
                </a:solidFill>
              </a:rPr>
              <a:t>(5 of 13)</a:t>
            </a:r>
            <a:endParaRPr lang="en-US" dirty="0"/>
          </a:p>
        </p:txBody>
      </p:sp>
    </p:spTree>
    <p:extLst>
      <p:ext uri="{BB962C8B-B14F-4D97-AF65-F5344CB8AC3E}">
        <p14:creationId xmlns:p14="http://schemas.microsoft.com/office/powerpoint/2010/main" val="53517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7</a:t>
            </a:fld>
            <a:endParaRPr lang="en-US"/>
          </a:p>
        </p:txBody>
      </p:sp>
      <p:pic>
        <p:nvPicPr>
          <p:cNvPr id="14" name="Picture 13" descr="The first differenced equation estimated by OLS. The predicted change in the crime rate equals 15.40 (standard error of 4.70) plus 2.22 (standard error of .88) times the change in unem. There are 46 observations and the R squared is .127. The intercept term 15.40 represents the secular increase in crime between 1982 and 1987. The coefficient on the change in unemployment suggests that a 1 percentage point increase in the unemployment rate will lead to 2.22 more crimes per 1,000 people."/>
          <p:cNvPicPr>
            <a:picLocks noChangeAspect="1"/>
          </p:cNvPicPr>
          <p:nvPr/>
        </p:nvPicPr>
        <p:blipFill>
          <a:blip r:embed="rId2"/>
          <a:stretch>
            <a:fillRect/>
          </a:stretch>
        </p:blipFill>
        <p:spPr>
          <a:xfrm>
            <a:off x="1157202" y="4459265"/>
            <a:ext cx="8620491" cy="1182727"/>
          </a:xfrm>
          <a:prstGeom prst="rect">
            <a:avLst/>
          </a:prstGeom>
        </p:spPr>
      </p:pic>
      <p:sp>
        <p:nvSpPr>
          <p:cNvPr id="4" name="Content Placeholder 3"/>
          <p:cNvSpPr>
            <a:spLocks noGrp="1"/>
          </p:cNvSpPr>
          <p:nvPr>
            <p:ph sz="half" idx="2"/>
          </p:nvPr>
        </p:nvSpPr>
        <p:spPr>
          <a:xfrm>
            <a:off x="838200" y="3872320"/>
            <a:ext cx="10515600" cy="586945"/>
          </a:xfrm>
        </p:spPr>
        <p:txBody>
          <a:bodyPr/>
          <a:lstStyle/>
          <a:p>
            <a:r>
              <a:rPr lang="de-DE" altLang="en-US" dirty="0">
                <a:ea typeface="ＭＳ Ｐゴシック" panose="020B0600070205080204" pitchFamily="34" charset="-128"/>
                <a:cs typeface="Lucida Bright" panose="02040602050505020304" pitchFamily="18" charset="0"/>
              </a:rPr>
              <a:t>Estimate differenced equation by OLS:</a:t>
            </a:r>
          </a:p>
          <a:p>
            <a:endParaRPr lang="en-US" dirty="0"/>
          </a:p>
        </p:txBody>
      </p:sp>
      <p:pic>
        <p:nvPicPr>
          <p:cNvPr id="12" name="Picture 11" descr="The difference between the crime rate in 1987 and in 1982. The change in the crime rate is equal to delta sub 0 plus beta sub 1 times the change in unem sub i plus the change in u sub i. Note that when we take the first difference, the unobserved fixed effect drops out."/>
          <p:cNvPicPr>
            <a:picLocks noChangeAspect="1"/>
          </p:cNvPicPr>
          <p:nvPr/>
        </p:nvPicPr>
        <p:blipFill>
          <a:blip r:embed="rId3"/>
          <a:stretch>
            <a:fillRect/>
          </a:stretch>
        </p:blipFill>
        <p:spPr>
          <a:xfrm>
            <a:off x="1157202" y="3056985"/>
            <a:ext cx="8858256" cy="499915"/>
          </a:xfrm>
          <a:prstGeom prst="rect">
            <a:avLst/>
          </a:prstGeom>
        </p:spPr>
      </p:pic>
      <p:pic>
        <p:nvPicPr>
          <p:cNvPr id="11" name="Picture 10" descr="Equations for the crime rate in 1987 and 1982. The crime rate in 1987 equals beta sub 0 plus delta sub 0 times 1 plus beta sub 1 times unem sub i 1987 plus a sub i plus u sub i 1987. The crime rate in 1982 equals beta sub 0 plus delta sub 0 times 0 plus beta sub 1 times unem sub i 1982 plus a sub i plus u sub i 1982."/>
          <p:cNvPicPr>
            <a:picLocks noChangeAspect="1"/>
          </p:cNvPicPr>
          <p:nvPr/>
        </p:nvPicPr>
        <p:blipFill>
          <a:blip r:embed="rId4"/>
          <a:stretch>
            <a:fillRect/>
          </a:stretch>
        </p:blipFill>
        <p:spPr>
          <a:xfrm>
            <a:off x="1157202" y="2075723"/>
            <a:ext cx="6620830" cy="743776"/>
          </a:xfrm>
          <a:prstGeom prst="rect">
            <a:avLst/>
          </a:prstGeom>
        </p:spPr>
      </p:pic>
      <p:sp>
        <p:nvSpPr>
          <p:cNvPr id="3" name="Content Placeholder 2"/>
          <p:cNvSpPr>
            <a:spLocks noGrp="1"/>
          </p:cNvSpPr>
          <p:nvPr>
            <p:ph sz="half" idx="1"/>
          </p:nvPr>
        </p:nvSpPr>
        <p:spPr>
          <a:xfrm>
            <a:off x="838200" y="1456029"/>
            <a:ext cx="10515600" cy="548135"/>
          </a:xfrm>
        </p:spPr>
        <p:txBody>
          <a:bodyPr/>
          <a:lstStyle/>
          <a:p>
            <a:r>
              <a:rPr lang="de-DE" altLang="en-US" b="1" dirty="0">
                <a:ea typeface="ＭＳ Ｐゴシック" panose="020B0600070205080204" pitchFamily="34" charset="-128"/>
                <a:cs typeface="Lucida Bright" panose="02040602050505020304" pitchFamily="18" charset="0"/>
              </a:rPr>
              <a:t>Example: Effect of unemployment on city crime rate (cont.)</a:t>
            </a:r>
            <a:endParaRPr lang="en-US" b="1" dirty="0"/>
          </a:p>
        </p:txBody>
      </p:sp>
      <p:sp>
        <p:nvSpPr>
          <p:cNvPr id="2" name="Title 1"/>
          <p:cNvSpPr>
            <a:spLocks noGrp="1"/>
          </p:cNvSpPr>
          <p:nvPr>
            <p:ph type="title"/>
          </p:nvPr>
        </p:nvSpPr>
        <p:spPr/>
        <p:txBody>
          <a:bodyPr/>
          <a:lstStyle/>
          <a:p>
            <a:r>
              <a:rPr lang="de-DE" altLang="en-US" dirty="0"/>
              <a:t>Simple Panel Data Methods </a:t>
            </a:r>
            <a:r>
              <a:rPr lang="de-DE" altLang="en-US" sz="1600" dirty="0">
                <a:solidFill>
                  <a:prstClr val="black"/>
                </a:solidFill>
              </a:rPr>
              <a:t>(6 of 13)</a:t>
            </a:r>
            <a:endParaRPr lang="en-US" dirty="0"/>
          </a:p>
        </p:txBody>
      </p:sp>
    </p:spTree>
    <p:extLst>
      <p:ext uri="{BB962C8B-B14F-4D97-AF65-F5344CB8AC3E}">
        <p14:creationId xmlns:p14="http://schemas.microsoft.com/office/powerpoint/2010/main" val="309300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8</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Discussion of first-differenced panel estimator</a:t>
            </a:r>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Further explanatory variables may be included in original equation.</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Note that there may be arbitrary correlation between the unobserved time-invariant characteristics and the included explanatory variables.</a:t>
            </a:r>
          </a:p>
          <a:p>
            <a:pPr lvl="1"/>
            <a:r>
              <a:rPr lang="de-DE" altLang="en-US" dirty="0">
                <a:ea typeface="Arial" panose="020B0604020202020204" pitchFamily="34" charset="0"/>
                <a:cs typeface="Lucida Bright" panose="02040602050505020304" pitchFamily="18" charset="0"/>
              </a:rPr>
              <a:t>OLS in the original equation would therefore be inconsistent.</a:t>
            </a:r>
          </a:p>
          <a:p>
            <a:pPr lvl="1"/>
            <a:r>
              <a:rPr lang="de-DE" altLang="en-US" dirty="0">
                <a:ea typeface="Arial" panose="020B0604020202020204" pitchFamily="34" charset="0"/>
                <a:cs typeface="Lucida Bright" panose="02040602050505020304" pitchFamily="18" charset="0"/>
              </a:rPr>
              <a:t>The first-differenced panel estimator is thus a way to consistently estimate causal effects in the presence of time-invariant endogeneity.</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For consistency, strict exogeneity has to hold in the original equation.</a:t>
            </a:r>
          </a:p>
          <a:p>
            <a:r>
              <a:rPr lang="de-DE" altLang="en-US" dirty="0">
                <a:ea typeface="Arial" panose="020B0604020202020204" pitchFamily="34" charset="0"/>
                <a:cs typeface="Lucida Bright" panose="02040602050505020304" pitchFamily="18" charset="0"/>
              </a:rPr>
              <a:t>First-differenced estimates will be imprecise if explanatory variables vary only little over time (no estimate possible if time-invariant).</a:t>
            </a:r>
          </a:p>
        </p:txBody>
      </p:sp>
      <p:sp>
        <p:nvSpPr>
          <p:cNvPr id="4" name="Title 3"/>
          <p:cNvSpPr>
            <a:spLocks noGrp="1"/>
          </p:cNvSpPr>
          <p:nvPr>
            <p:ph type="title"/>
          </p:nvPr>
        </p:nvSpPr>
        <p:spPr/>
        <p:txBody>
          <a:bodyPr/>
          <a:lstStyle/>
          <a:p>
            <a:r>
              <a:rPr lang="de-DE" altLang="en-US" dirty="0"/>
              <a:t>Simple Panel Data Methods </a:t>
            </a:r>
            <a:r>
              <a:rPr lang="de-DE" altLang="en-US" sz="1600" dirty="0">
                <a:solidFill>
                  <a:prstClr val="black"/>
                </a:solidFill>
              </a:rPr>
              <a:t>(7 of 13)</a:t>
            </a:r>
            <a:endParaRPr lang="en-US" dirty="0"/>
          </a:p>
        </p:txBody>
      </p:sp>
    </p:spTree>
    <p:extLst>
      <p:ext uri="{BB962C8B-B14F-4D97-AF65-F5344CB8AC3E}">
        <p14:creationId xmlns:p14="http://schemas.microsoft.com/office/powerpoint/2010/main" val="187586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B371A50-3C24-41A4-8033-74440DF9A0A4}"/>
              </a:ext>
            </a:extLst>
          </p:cNvPr>
          <p:cNvSpPr>
            <a:spLocks noGrp="1"/>
          </p:cNvSpPr>
          <p:nvPr>
            <p:ph type="sldNum" sz="quarter" idx="12"/>
          </p:nvPr>
        </p:nvSpPr>
        <p:spPr/>
        <p:txBody>
          <a:bodyPr/>
          <a:lstStyle/>
          <a:p>
            <a:fld id="{949EBC64-41CB-41B8-B6DF-9B1367312BD4}" type="slidenum">
              <a:rPr lang="en-US" smtClean="0"/>
              <a:t>9</a:t>
            </a:fld>
            <a:endParaRPr lang="en-US"/>
          </a:p>
        </p:txBody>
      </p:sp>
      <p:sp>
        <p:nvSpPr>
          <p:cNvPr id="4" name="Content Placeholder 3">
            <a:extLst>
              <a:ext uri="{FF2B5EF4-FFF2-40B4-BE49-F238E27FC236}">
                <a16:creationId xmlns:a16="http://schemas.microsoft.com/office/drawing/2014/main" id="{324310BF-8719-4BEB-AC07-92926B7C7C3F}"/>
              </a:ext>
            </a:extLst>
          </p:cNvPr>
          <p:cNvSpPr>
            <a:spLocks noGrp="1"/>
          </p:cNvSpPr>
          <p:nvPr>
            <p:ph sz="half" idx="2"/>
          </p:nvPr>
        </p:nvSpPr>
        <p:spPr>
          <a:xfrm>
            <a:off x="838199" y="2810378"/>
            <a:ext cx="10861713" cy="3332591"/>
          </a:xfrm>
        </p:spPr>
        <p:txBody>
          <a:bodyPr/>
          <a:lstStyle/>
          <a:p>
            <a:r>
              <a:rPr lang="en-US" dirty="0"/>
              <a:t>The first term is the difference in means over time for the treated group </a:t>
            </a:r>
          </a:p>
          <a:p>
            <a:pPr lvl="1"/>
            <a:r>
              <a:rPr lang="en-US" dirty="0"/>
              <a:t>This would be a good estimator of the policy effect only if no external factors changed across the two time periods.</a:t>
            </a:r>
          </a:p>
          <a:p>
            <a:r>
              <a:rPr lang="en-US" dirty="0"/>
              <a:t>The second term is the difference in means over time for the control group.</a:t>
            </a:r>
          </a:p>
          <a:p>
            <a:pPr lvl="1"/>
            <a:r>
              <a:rPr lang="en-US" dirty="0"/>
              <a:t>Subtracting off this term hopefully controls for any changes in external factors that are common to both the treated and control groups, which will be the case when we have random assignment.</a:t>
            </a:r>
          </a:p>
          <a:p>
            <a:pPr lvl="1"/>
            <a:r>
              <a:rPr lang="en-US" dirty="0"/>
              <a:t>In this case, the </a:t>
            </a:r>
            <a:r>
              <a:rPr lang="en-US" dirty="0" err="1"/>
              <a:t>DiD</a:t>
            </a:r>
            <a:r>
              <a:rPr lang="en-US" dirty="0"/>
              <a:t> estimator can be interpreted as the average treatment effect.</a:t>
            </a:r>
          </a:p>
          <a:p>
            <a:pPr lvl="1"/>
            <a:endParaRPr lang="en-US" dirty="0"/>
          </a:p>
          <a:p>
            <a:endParaRPr lang="en-US" dirty="0"/>
          </a:p>
          <a:p>
            <a:endParaRPr lang="en-US" dirty="0"/>
          </a:p>
        </p:txBody>
      </p:sp>
      <p:pic>
        <p:nvPicPr>
          <p:cNvPr id="9" name="Picture 8" descr="An expression for the DiD estimator. delta hat sub 1 equals the difference between y bar sub 1 T and y bar sub 0 T minus the difference between y bar sub 1 C and y bar sub 0 T. The subscript 1 refers to the post-treatment period and 0 refers to the pre-treatment period. The subscript T refers to the treatment group and C refers to the control group.">
            <a:extLst>
              <a:ext uri="{FF2B5EF4-FFF2-40B4-BE49-F238E27FC236}">
                <a16:creationId xmlns:a16="http://schemas.microsoft.com/office/drawing/2014/main" id="{394F5703-9B67-4D87-A447-B73F84E641E6}"/>
              </a:ext>
            </a:extLst>
          </p:cNvPr>
          <p:cNvPicPr>
            <a:picLocks noChangeAspect="1"/>
          </p:cNvPicPr>
          <p:nvPr/>
        </p:nvPicPr>
        <p:blipFill>
          <a:blip r:embed="rId2"/>
          <a:stretch>
            <a:fillRect/>
          </a:stretch>
        </p:blipFill>
        <p:spPr>
          <a:xfrm>
            <a:off x="1270516" y="2156451"/>
            <a:ext cx="4618833" cy="623948"/>
          </a:xfrm>
          <a:prstGeom prst="rect">
            <a:avLst/>
          </a:prstGeom>
        </p:spPr>
      </p:pic>
      <p:sp>
        <p:nvSpPr>
          <p:cNvPr id="3" name="Content Placeholder 2">
            <a:extLst>
              <a:ext uri="{FF2B5EF4-FFF2-40B4-BE49-F238E27FC236}">
                <a16:creationId xmlns:a16="http://schemas.microsoft.com/office/drawing/2014/main" id="{744C46A1-3A5B-403F-900A-11D5C9AAE0F9}"/>
              </a:ext>
            </a:extLst>
          </p:cNvPr>
          <p:cNvSpPr>
            <a:spLocks noGrp="1"/>
          </p:cNvSpPr>
          <p:nvPr>
            <p:ph sz="half" idx="1"/>
          </p:nvPr>
        </p:nvSpPr>
        <p:spPr>
          <a:xfrm>
            <a:off x="838200" y="1456029"/>
            <a:ext cx="10515600" cy="813446"/>
          </a:xfrm>
        </p:spPr>
        <p:txBody>
          <a:bodyPr/>
          <a:lstStyle/>
          <a:p>
            <a:r>
              <a:rPr lang="en-US" b="1" dirty="0"/>
              <a:t>Another interpretation of the difference-in-differences estimator</a:t>
            </a:r>
          </a:p>
          <a:p>
            <a:pPr lvl="1"/>
            <a:r>
              <a:rPr lang="en-US" dirty="0"/>
              <a:t>We can re-write the </a:t>
            </a:r>
            <a:r>
              <a:rPr lang="en-US" dirty="0" err="1"/>
              <a:t>DiD</a:t>
            </a:r>
            <a:r>
              <a:rPr lang="en-US" dirty="0"/>
              <a:t> estimator as:</a:t>
            </a:r>
          </a:p>
          <a:p>
            <a:pPr lvl="1"/>
            <a:endParaRPr lang="en-US" dirty="0"/>
          </a:p>
        </p:txBody>
      </p:sp>
      <p:sp>
        <p:nvSpPr>
          <p:cNvPr id="2" name="Title 1">
            <a:extLst>
              <a:ext uri="{FF2B5EF4-FFF2-40B4-BE49-F238E27FC236}">
                <a16:creationId xmlns:a16="http://schemas.microsoft.com/office/drawing/2014/main" id="{54D22D79-B354-4E35-B81C-E4F857FA3401}"/>
              </a:ext>
            </a:extLst>
          </p:cNvPr>
          <p:cNvSpPr>
            <a:spLocks noGrp="1"/>
          </p:cNvSpPr>
          <p:nvPr>
            <p:ph type="title"/>
          </p:nvPr>
        </p:nvSpPr>
        <p:spPr/>
        <p:txBody>
          <a:bodyPr/>
          <a:lstStyle/>
          <a:p>
            <a:r>
              <a:rPr lang="de-DE" altLang="en-US" dirty="0"/>
              <a:t>Simple Panel Data Methods </a:t>
            </a:r>
            <a:r>
              <a:rPr lang="de-DE" altLang="en-US" sz="1600" dirty="0">
                <a:solidFill>
                  <a:prstClr val="black"/>
                </a:solidFill>
              </a:rPr>
              <a:t>(8 of 13)</a:t>
            </a:r>
            <a:endParaRPr lang="en-US" dirty="0"/>
          </a:p>
        </p:txBody>
      </p:sp>
    </p:spTree>
    <p:extLst>
      <p:ext uri="{BB962C8B-B14F-4D97-AF65-F5344CB8AC3E}">
        <p14:creationId xmlns:p14="http://schemas.microsoft.com/office/powerpoint/2010/main" val="226717397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17903</TotalTime>
  <Words>1300</Words>
  <Application>Microsoft Office PowerPoint</Application>
  <PresentationFormat>Widescreen</PresentationFormat>
  <Paragraphs>113</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Tahoma</vt:lpstr>
      <vt:lpstr>Office Theme</vt:lpstr>
      <vt:lpstr>Chapter 13</vt:lpstr>
      <vt:lpstr>Simple Panel Data Methods (1 of 13)</vt:lpstr>
      <vt:lpstr>Simple Panel Data Methods (2 of 13)</vt:lpstr>
      <vt:lpstr>Simple Panel Data Methods (3 of 13)</vt:lpstr>
      <vt:lpstr>Simple Panel Data Methods (4 of 13)</vt:lpstr>
      <vt:lpstr>Simple Panel Data Methods (5 of 13)</vt:lpstr>
      <vt:lpstr>Simple Panel Data Methods (6 of 13)</vt:lpstr>
      <vt:lpstr>Simple Panel Data Methods (7 of 13)</vt:lpstr>
      <vt:lpstr>Simple Panel Data Methods (8 of 13)</vt:lpstr>
      <vt:lpstr>Simple Panel Data Methods (9 of 13)</vt:lpstr>
      <vt:lpstr>Simple Panel Data Methods (10 of 13)</vt:lpstr>
      <vt:lpstr>Simple Panel Data Methods (11 of 13)</vt:lpstr>
      <vt:lpstr>Simple Panel Data Methods (12 of 13)</vt:lpstr>
      <vt:lpstr>Simple Panel Data Methods (13 of 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294</cp:revision>
  <dcterms:created xsi:type="dcterms:W3CDTF">2015-06-17T14:10:03Z</dcterms:created>
  <dcterms:modified xsi:type="dcterms:W3CDTF">2019-04-26T14:45:35Z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