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02" r:id="rId2"/>
    <p:sldId id="376" r:id="rId3"/>
    <p:sldId id="377" r:id="rId4"/>
    <p:sldId id="378" r:id="rId5"/>
    <p:sldId id="379" r:id="rId6"/>
    <p:sldId id="380" r:id="rId7"/>
    <p:sldId id="381" r:id="rId8"/>
    <p:sldId id="382" r:id="rId9"/>
    <p:sldId id="383" r:id="rId10"/>
    <p:sldId id="384" r:id="rId11"/>
    <p:sldId id="385" r:id="rId12"/>
    <p:sldId id="386" r:id="rId13"/>
    <p:sldId id="387" r:id="rId14"/>
    <p:sldId id="388" r:id="rId15"/>
    <p:sldId id="389" r:id="rId16"/>
    <p:sldId id="39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bitha Kamat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1E"/>
    <a:srgbClr val="E20000"/>
    <a:srgbClr val="CC0000"/>
    <a:srgbClr val="BF3B17"/>
    <a:srgbClr val="C03E16"/>
    <a:srgbClr val="BF2317"/>
    <a:srgbClr val="C11515"/>
    <a:srgbClr val="BF2F17"/>
    <a:srgbClr val="BD1D19"/>
    <a:srgbClr val="BC31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86" autoAdjust="0"/>
    <p:restoredTop sz="86410" autoAdjust="0"/>
  </p:normalViewPr>
  <p:slideViewPr>
    <p:cSldViewPr snapToGrid="0">
      <p:cViewPr varScale="1">
        <p:scale>
          <a:sx n="109" d="100"/>
          <a:sy n="109" d="100"/>
        </p:scale>
        <p:origin x="186" y="114"/>
      </p:cViewPr>
      <p:guideLst>
        <p:guide orient="horz" pos="2160"/>
        <p:guide pos="3840"/>
      </p:guideLst>
    </p:cSldViewPr>
  </p:slideViewPr>
  <p:outlineViewPr>
    <p:cViewPr>
      <p:scale>
        <a:sx n="33" d="100"/>
        <a:sy n="33" d="100"/>
      </p:scale>
      <p:origin x="0" y="-2509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4D6AC-7EC9-46DC-9BF9-22D63BF27C8D}" type="datetimeFigureOut">
              <a:rPr lang="en-US" smtClean="0"/>
              <a:t>4/26/2019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3C1DF-5E15-4B5F-BDE0-920118E0A9B4}" type="slidenum">
              <a:rPr lang="en-US" smtClean="0"/>
              <a:t>‹#›</a:t>
            </a:fld>
            <a:endParaRPr lang="en-US"/>
          </a:p>
        </p:txBody>
      </p:sp>
    </p:spTree>
    <p:extLst>
      <p:ext uri="{BB962C8B-B14F-4D97-AF65-F5344CB8AC3E}">
        <p14:creationId xmlns:p14="http://schemas.microsoft.com/office/powerpoint/2010/main" val="3945947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83C1DF-5E15-4B5F-BDE0-920118E0A9B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7417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83C1DF-5E15-4B5F-BDE0-920118E0A9B4}" type="slidenum">
              <a:rPr lang="en-US" smtClean="0"/>
              <a:t>11</a:t>
            </a:fld>
            <a:endParaRPr lang="en-US"/>
          </a:p>
        </p:txBody>
      </p:sp>
    </p:spTree>
    <p:extLst>
      <p:ext uri="{BB962C8B-B14F-4D97-AF65-F5344CB8AC3E}">
        <p14:creationId xmlns:p14="http://schemas.microsoft.com/office/powerpoint/2010/main" val="34910546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8200" y="2534652"/>
            <a:ext cx="5386137" cy="1186447"/>
          </a:xfrm>
        </p:spPr>
        <p:txBody>
          <a:bodyPr anchor="b" anchorCtr="0">
            <a:noAutofit/>
          </a:bodyPr>
          <a:lstStyle>
            <a:lvl1pPr algn="l">
              <a:defRPr sz="3200"/>
            </a:lvl1pPr>
          </a:lstStyle>
          <a:p>
            <a:r>
              <a:rPr lang="en-US" dirty="0"/>
              <a:t>Introductory Econometrics: </a:t>
            </a:r>
            <a:br>
              <a:rPr lang="en-US" dirty="0"/>
            </a:br>
            <a:r>
              <a:rPr lang="en-US" dirty="0"/>
              <a:t>A Modern Approach (7e)</a:t>
            </a:r>
          </a:p>
        </p:txBody>
      </p:sp>
      <p:sp>
        <p:nvSpPr>
          <p:cNvPr id="3" name="Subtitle 2"/>
          <p:cNvSpPr>
            <a:spLocks noGrp="1"/>
          </p:cNvSpPr>
          <p:nvPr>
            <p:ph type="subTitle" idx="1" hasCustomPrompt="1"/>
          </p:nvPr>
        </p:nvSpPr>
        <p:spPr>
          <a:xfrm>
            <a:off x="838200" y="3962399"/>
            <a:ext cx="5386137" cy="737937"/>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Jeffrey M. Wooldridge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pic>
        <p:nvPicPr>
          <p:cNvPr id="15" name="Picture 14" descr="A close up of a logo&#10;&#10;Description automatically generated">
            <a:extLst>
              <a:ext uri="{FF2B5EF4-FFF2-40B4-BE49-F238E27FC236}">
                <a16:creationId xmlns:a16="http://schemas.microsoft.com/office/drawing/2014/main" id="{8BCEB295-3DBE-4E18-9984-C682BCE85A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8864" y="750317"/>
            <a:ext cx="4174869" cy="5218586"/>
          </a:xfrm>
          <a:prstGeom prst="rect">
            <a:avLst/>
          </a:prstGeom>
        </p:spPr>
      </p:pic>
    </p:spTree>
    <p:extLst>
      <p:ext uri="{BB962C8B-B14F-4D97-AF65-F5344CB8AC3E}">
        <p14:creationId xmlns:p14="http://schemas.microsoft.com/office/powerpoint/2010/main" val="323132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44425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813993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640079"/>
            <a:ext cx="6172200" cy="53035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838227"/>
            <a:ext cx="3932237" cy="41053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111289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640080"/>
            <a:ext cx="6172200" cy="522890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1838227"/>
            <a:ext cx="3932237" cy="403076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218089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38200" y="640080"/>
            <a:ext cx="10515600" cy="727075"/>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85052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40079"/>
            <a:ext cx="2628900" cy="53035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640079"/>
            <a:ext cx="7734300" cy="5303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315757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Slide Number Placeholder 2">
            <a:extLst>
              <a:ext uri="{FF2B5EF4-FFF2-40B4-BE49-F238E27FC236}">
                <a16:creationId xmlns:a16="http://schemas.microsoft.com/office/drawing/2014/main" id="{1D7286AD-3518-45AD-A265-C5B63D7EDA76}"/>
              </a:ext>
            </a:extLst>
          </p:cNvPr>
          <p:cNvSpPr>
            <a:spLocks noGrp="1"/>
          </p:cNvSpPr>
          <p:nvPr>
            <p:ph type="sldNum" sz="quarter" idx="10"/>
          </p:nvPr>
        </p:nvSpPr>
        <p:spPr>
          <a:xfrm>
            <a:off x="9203267" y="6489701"/>
            <a:ext cx="2844800" cy="365125"/>
          </a:xfrm>
        </p:spPr>
        <p:txBody>
          <a:bodyPr/>
          <a:lstStyle>
            <a:lvl1pPr algn="r">
              <a:defRPr sz="1200" b="1" i="0">
                <a:solidFill>
                  <a:srgbClr val="20358D"/>
                </a:solidFill>
                <a:latin typeface="Tahoma"/>
                <a:cs typeface="Tahoma"/>
              </a:defRPr>
            </a:lvl1pPr>
          </a:lstStyle>
          <a:p>
            <a:pPr>
              <a:defRPr/>
            </a:pPr>
            <a:fld id="{392FB42B-5611-4727-B682-AF4EEFA85E79}" type="slidenum">
              <a:rPr lang="en-US"/>
              <a:pPr>
                <a:defRPr/>
              </a:pPr>
              <a:t>‹#›</a:t>
            </a:fld>
            <a:endParaRPr lang="en-US"/>
          </a:p>
        </p:txBody>
      </p:sp>
    </p:spTree>
    <p:extLst>
      <p:ext uri="{BB962C8B-B14F-4D97-AF65-F5344CB8AC3E}">
        <p14:creationId xmlns:p14="http://schemas.microsoft.com/office/powerpoint/2010/main" val="506209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a:lvl1pPr>
            <a:lvl2pPr>
              <a:defRPr sz="2400"/>
            </a:lvl2pPr>
            <a:lvl4pPr>
              <a:defRPr sz="20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
        <p:nvSpPr>
          <p:cNvPr id="8" name="Title Placeholder 1">
            <a:extLst>
              <a:ext uri="{FF2B5EF4-FFF2-40B4-BE49-F238E27FC236}">
                <a16:creationId xmlns:a16="http://schemas.microsoft.com/office/drawing/2014/main" id="{AC125E96-6450-45F8-9FC4-F2AC5FCB8159}"/>
              </a:ext>
            </a:extLst>
          </p:cNvPr>
          <p:cNvSpPr>
            <a:spLocks noGrp="1"/>
          </p:cNvSpPr>
          <p:nvPr>
            <p:ph type="title"/>
          </p:nvPr>
        </p:nvSpPr>
        <p:spPr>
          <a:xfrm>
            <a:off x="838200" y="640080"/>
            <a:ext cx="10515600" cy="727075"/>
          </a:xfrm>
          <a:prstGeom prst="rect">
            <a:avLst/>
          </a:prstGeom>
        </p:spPr>
        <p:txBody>
          <a:bodyPr vert="horz" lIns="91440" tIns="45720" rIns="91440" bIns="45720" rtlCol="0" anchor="t" anchorCtr="0">
            <a:noAutofit/>
          </a:bodyPr>
          <a:lstStyle/>
          <a:p>
            <a:r>
              <a:rPr lang="en-US" dirty="0"/>
              <a:t>Click to edit Master title style</a:t>
            </a:r>
          </a:p>
        </p:txBody>
      </p:sp>
    </p:spTree>
    <p:extLst>
      <p:ext uri="{BB962C8B-B14F-4D97-AF65-F5344CB8AC3E}">
        <p14:creationId xmlns:p14="http://schemas.microsoft.com/office/powerpoint/2010/main" val="479282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
        <p:nvSpPr>
          <p:cNvPr id="5" name="Table Placeholder 4">
            <a:extLst>
              <a:ext uri="{FF2B5EF4-FFF2-40B4-BE49-F238E27FC236}">
                <a16:creationId xmlns:a16="http://schemas.microsoft.com/office/drawing/2014/main" id="{CE4B1402-C760-4065-AEC8-6C7C03490FCA}"/>
              </a:ext>
            </a:extLst>
          </p:cNvPr>
          <p:cNvSpPr>
            <a:spLocks noGrp="1"/>
          </p:cNvSpPr>
          <p:nvPr>
            <p:ph type="tbl" sz="quarter" idx="13"/>
          </p:nvPr>
        </p:nvSpPr>
        <p:spPr>
          <a:xfrm>
            <a:off x="838200" y="1468191"/>
            <a:ext cx="10515600" cy="3741737"/>
          </a:xfrm>
        </p:spPr>
        <p:txBody>
          <a:bodyPr/>
          <a:lstStyle/>
          <a:p>
            <a:endParaRPr lang="en-US"/>
          </a:p>
        </p:txBody>
      </p:sp>
    </p:spTree>
    <p:extLst>
      <p:ext uri="{BB962C8B-B14F-4D97-AF65-F5344CB8AC3E}">
        <p14:creationId xmlns:p14="http://schemas.microsoft.com/office/powerpoint/2010/main" val="1681875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hasCustomPrompt="1"/>
          </p:nvPr>
        </p:nvSpPr>
        <p:spPr>
          <a:xfrm>
            <a:off x="838200" y="1463040"/>
            <a:ext cx="5181600" cy="4572000"/>
          </a:xfrm>
        </p:spPr>
        <p:txBody>
          <a:bodyPr/>
          <a:lstStyle>
            <a:lvl1pPr>
              <a:defRPr/>
            </a:lvl1pPr>
          </a:lstStyle>
          <a:p>
            <a:pPr lvl="0"/>
            <a:r>
              <a:rPr lang="en-US"/>
              <a:t>Content Placeholder 1</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hasCustomPrompt="1"/>
          </p:nvPr>
        </p:nvSpPr>
        <p:spPr>
          <a:xfrm>
            <a:off x="6172200" y="1463040"/>
            <a:ext cx="5181600" cy="4572000"/>
          </a:xfrm>
        </p:spPr>
        <p:txBody>
          <a:bodyPr/>
          <a:lstStyle>
            <a:lvl1pPr>
              <a:defRPr/>
            </a:lvl1pPr>
          </a:lstStyle>
          <a:p>
            <a:pPr lvl="0"/>
            <a:r>
              <a:rPr lang="en-US"/>
              <a:t>Content Placeholder 2</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224121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1"/>
          <p:cNvSpPr>
            <a:spLocks noGrp="1"/>
          </p:cNvSpPr>
          <p:nvPr>
            <p:ph sz="half" idx="1" hasCustomPrompt="1"/>
          </p:nvPr>
        </p:nvSpPr>
        <p:spPr>
          <a:xfrm>
            <a:off x="838200" y="1456029"/>
            <a:ext cx="10515600" cy="1316252"/>
          </a:xfrm>
        </p:spPr>
        <p:txBody>
          <a:bodyPr/>
          <a:lstStyle>
            <a:lvl1pPr>
              <a:defRPr/>
            </a:lvl1pPr>
          </a:lstStyle>
          <a:p>
            <a:pPr lvl="0"/>
            <a:r>
              <a:rPr lang="en-US"/>
              <a:t>Content Placeholder 1</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hasCustomPrompt="1"/>
          </p:nvPr>
        </p:nvSpPr>
        <p:spPr>
          <a:xfrm>
            <a:off x="838200" y="2995499"/>
            <a:ext cx="10515600" cy="1420094"/>
          </a:xfrm>
        </p:spPr>
        <p:txBody>
          <a:bodyPr/>
          <a:lstStyle>
            <a:lvl1pPr>
              <a:defRPr/>
            </a:lvl1pPr>
          </a:lstStyle>
          <a:p>
            <a:pPr lvl="0"/>
            <a:r>
              <a:rPr lang="en-US"/>
              <a:t>Content Placeholder 2</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hasCustomPrompt="1"/>
          </p:nvPr>
        </p:nvSpPr>
        <p:spPr>
          <a:xfrm>
            <a:off x="838200" y="4551998"/>
            <a:ext cx="10515600" cy="1420094"/>
          </a:xfrm>
        </p:spPr>
        <p:txBody>
          <a:bodyPr/>
          <a:lstStyle>
            <a:lvl1pPr>
              <a:defRPr/>
            </a:lvl1pPr>
          </a:lstStyle>
          <a:p>
            <a:pPr lvl="0"/>
            <a:r>
              <a:rPr lang="en-US"/>
              <a:t>Content Placeholder 3</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420574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472493"/>
            <a:ext cx="5035826" cy="2053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8200" y="3919839"/>
            <a:ext cx="5035826" cy="2053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4">
            <a:extLst>
              <a:ext uri="{FF2B5EF4-FFF2-40B4-BE49-F238E27FC236}">
                <a16:creationId xmlns:a16="http://schemas.microsoft.com/office/drawing/2014/main" id="{1EA97922-68D1-4A28-85F3-CE1C535B35D2}"/>
              </a:ext>
            </a:extLst>
          </p:cNvPr>
          <p:cNvSpPr>
            <a:spLocks noGrp="1"/>
          </p:cNvSpPr>
          <p:nvPr>
            <p:ph sz="half" idx="14"/>
          </p:nvPr>
        </p:nvSpPr>
        <p:spPr>
          <a:xfrm>
            <a:off x="6317976" y="1472492"/>
            <a:ext cx="5035826" cy="2053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5">
            <a:extLst>
              <a:ext uri="{FF2B5EF4-FFF2-40B4-BE49-F238E27FC236}">
                <a16:creationId xmlns:a16="http://schemas.microsoft.com/office/drawing/2014/main" id="{3CC27E8A-B85C-4DA8-8400-C5DD9CDACDE3}"/>
              </a:ext>
            </a:extLst>
          </p:cNvPr>
          <p:cNvSpPr>
            <a:spLocks noGrp="1"/>
          </p:cNvSpPr>
          <p:nvPr>
            <p:ph sz="half" idx="15"/>
          </p:nvPr>
        </p:nvSpPr>
        <p:spPr>
          <a:xfrm>
            <a:off x="6317976" y="3919839"/>
            <a:ext cx="5035826" cy="2053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50009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Si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p:nvPr>
        </p:nvSpPr>
        <p:spPr>
          <a:xfrm>
            <a:off x="838200" y="1471019"/>
            <a:ext cx="5035826"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p:nvPr>
        </p:nvSpPr>
        <p:spPr>
          <a:xfrm>
            <a:off x="838200" y="2995499"/>
            <a:ext cx="5035826"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p:nvPr>
        </p:nvSpPr>
        <p:spPr>
          <a:xfrm>
            <a:off x="838200" y="4551998"/>
            <a:ext cx="5035826"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4">
            <a:extLst>
              <a:ext uri="{FF2B5EF4-FFF2-40B4-BE49-F238E27FC236}">
                <a16:creationId xmlns:a16="http://schemas.microsoft.com/office/drawing/2014/main" id="{1EA97922-68D1-4A28-85F3-CE1C535B35D2}"/>
              </a:ext>
            </a:extLst>
          </p:cNvPr>
          <p:cNvSpPr>
            <a:spLocks noGrp="1"/>
          </p:cNvSpPr>
          <p:nvPr>
            <p:ph sz="half" idx="14"/>
          </p:nvPr>
        </p:nvSpPr>
        <p:spPr>
          <a:xfrm>
            <a:off x="6317976" y="1471019"/>
            <a:ext cx="5035826"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5">
            <a:extLst>
              <a:ext uri="{FF2B5EF4-FFF2-40B4-BE49-F238E27FC236}">
                <a16:creationId xmlns:a16="http://schemas.microsoft.com/office/drawing/2014/main" id="{3CC27E8A-B85C-4DA8-8400-C5DD9CDACDE3}"/>
              </a:ext>
            </a:extLst>
          </p:cNvPr>
          <p:cNvSpPr>
            <a:spLocks noGrp="1"/>
          </p:cNvSpPr>
          <p:nvPr>
            <p:ph sz="half" idx="15"/>
          </p:nvPr>
        </p:nvSpPr>
        <p:spPr>
          <a:xfrm>
            <a:off x="6317976" y="2995499"/>
            <a:ext cx="5035826"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6">
            <a:extLst>
              <a:ext uri="{FF2B5EF4-FFF2-40B4-BE49-F238E27FC236}">
                <a16:creationId xmlns:a16="http://schemas.microsoft.com/office/drawing/2014/main" id="{521CB01A-58A0-425F-A930-A35E44F53630}"/>
              </a:ext>
            </a:extLst>
          </p:cNvPr>
          <p:cNvSpPr>
            <a:spLocks noGrp="1"/>
          </p:cNvSpPr>
          <p:nvPr>
            <p:ph sz="quarter" idx="16"/>
          </p:nvPr>
        </p:nvSpPr>
        <p:spPr>
          <a:xfrm>
            <a:off x="6317976" y="4551998"/>
            <a:ext cx="5035826"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217746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Nin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p:nvPr>
        </p:nvSpPr>
        <p:spPr>
          <a:xfrm>
            <a:off x="838200" y="1488570"/>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p:nvPr>
        </p:nvSpPr>
        <p:spPr>
          <a:xfrm>
            <a:off x="838200"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p:nvPr>
        </p:nvSpPr>
        <p:spPr>
          <a:xfrm>
            <a:off x="838200"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4">
            <a:extLst>
              <a:ext uri="{FF2B5EF4-FFF2-40B4-BE49-F238E27FC236}">
                <a16:creationId xmlns:a16="http://schemas.microsoft.com/office/drawing/2014/main" id="{D12FFE69-8A81-407D-A4B6-C6F651E0EBB1}"/>
              </a:ext>
            </a:extLst>
          </p:cNvPr>
          <p:cNvSpPr>
            <a:spLocks noGrp="1"/>
          </p:cNvSpPr>
          <p:nvPr>
            <p:ph sz="half" idx="14"/>
          </p:nvPr>
        </p:nvSpPr>
        <p:spPr>
          <a:xfrm>
            <a:off x="4502426" y="1488570"/>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5">
            <a:extLst>
              <a:ext uri="{FF2B5EF4-FFF2-40B4-BE49-F238E27FC236}">
                <a16:creationId xmlns:a16="http://schemas.microsoft.com/office/drawing/2014/main" id="{939EBEFC-74FB-4864-A9C1-7F4A6C438D42}"/>
              </a:ext>
            </a:extLst>
          </p:cNvPr>
          <p:cNvSpPr>
            <a:spLocks noGrp="1"/>
          </p:cNvSpPr>
          <p:nvPr>
            <p:ph sz="half" idx="15"/>
          </p:nvPr>
        </p:nvSpPr>
        <p:spPr>
          <a:xfrm>
            <a:off x="4502426"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6">
            <a:extLst>
              <a:ext uri="{FF2B5EF4-FFF2-40B4-BE49-F238E27FC236}">
                <a16:creationId xmlns:a16="http://schemas.microsoft.com/office/drawing/2014/main" id="{09799651-BA94-4F79-8B8B-22BE40E35BE3}"/>
              </a:ext>
            </a:extLst>
          </p:cNvPr>
          <p:cNvSpPr>
            <a:spLocks noGrp="1"/>
          </p:cNvSpPr>
          <p:nvPr>
            <p:ph sz="quarter" idx="16"/>
          </p:nvPr>
        </p:nvSpPr>
        <p:spPr>
          <a:xfrm>
            <a:off x="4502426"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7">
            <a:extLst>
              <a:ext uri="{FF2B5EF4-FFF2-40B4-BE49-F238E27FC236}">
                <a16:creationId xmlns:a16="http://schemas.microsoft.com/office/drawing/2014/main" id="{03C49D1E-4578-469C-B11F-063464DCCEEA}"/>
              </a:ext>
            </a:extLst>
          </p:cNvPr>
          <p:cNvSpPr>
            <a:spLocks noGrp="1"/>
          </p:cNvSpPr>
          <p:nvPr>
            <p:ph sz="half" idx="17"/>
          </p:nvPr>
        </p:nvSpPr>
        <p:spPr>
          <a:xfrm>
            <a:off x="8166652" y="1482774"/>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8">
            <a:extLst>
              <a:ext uri="{FF2B5EF4-FFF2-40B4-BE49-F238E27FC236}">
                <a16:creationId xmlns:a16="http://schemas.microsoft.com/office/drawing/2014/main" id="{F291FBCD-33AA-48C9-81C6-4C086525CBD8}"/>
              </a:ext>
            </a:extLst>
          </p:cNvPr>
          <p:cNvSpPr>
            <a:spLocks noGrp="1"/>
          </p:cNvSpPr>
          <p:nvPr>
            <p:ph sz="half" idx="18"/>
          </p:nvPr>
        </p:nvSpPr>
        <p:spPr>
          <a:xfrm>
            <a:off x="8166652"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9">
            <a:extLst>
              <a:ext uri="{FF2B5EF4-FFF2-40B4-BE49-F238E27FC236}">
                <a16:creationId xmlns:a16="http://schemas.microsoft.com/office/drawing/2014/main" id="{8389CB71-4AEB-432E-8E45-D9B850C56B7C}"/>
              </a:ext>
            </a:extLst>
          </p:cNvPr>
          <p:cNvSpPr>
            <a:spLocks noGrp="1"/>
          </p:cNvSpPr>
          <p:nvPr>
            <p:ph sz="quarter" idx="19"/>
          </p:nvPr>
        </p:nvSpPr>
        <p:spPr>
          <a:xfrm>
            <a:off x="8166652"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3031180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1"/>
          <p:cNvSpPr>
            <a:spLocks noGrp="1"/>
          </p:cNvSpPr>
          <p:nvPr>
            <p:ph type="title"/>
          </p:nvPr>
        </p:nvSpPr>
        <p:spPr>
          <a:xfrm>
            <a:off x="838200" y="640080"/>
            <a:ext cx="10515600" cy="727075"/>
          </a:xfrm>
        </p:spPr>
        <p:txBody>
          <a:bodyPr/>
          <a:lstStyle/>
          <a:p>
            <a:r>
              <a:rPr lang="en-US"/>
              <a:t>Click to edit Master title style</a:t>
            </a:r>
          </a:p>
        </p:txBody>
      </p:sp>
      <p:sp>
        <p:nvSpPr>
          <p:cNvPr id="3" name="Text Placeholder 2"/>
          <p:cNvSpPr>
            <a:spLocks noGrp="1"/>
          </p:cNvSpPr>
          <p:nvPr>
            <p:ph type="body" idx="1"/>
          </p:nvPr>
        </p:nvSpPr>
        <p:spPr>
          <a:xfrm>
            <a:off x="839788" y="1463040"/>
            <a:ext cx="5157787" cy="73988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298811"/>
            <a:ext cx="5157787" cy="3657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463040"/>
            <a:ext cx="5183188" cy="73988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298811"/>
            <a:ext cx="5183188"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837726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NUL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1" y="1"/>
            <a:ext cx="12191996" cy="464388"/>
          </a:xfrm>
          <a:prstGeom prst="rect">
            <a:avLst/>
          </a:prstGeom>
          <a:solidFill>
            <a:schemeClr val="accent5">
              <a:lumMod val="50000"/>
              <a:alpha val="780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640080"/>
            <a:ext cx="10515600" cy="727075"/>
          </a:xfrm>
          <a:prstGeom prst="rect">
            <a:avLst/>
          </a:prstGeom>
        </p:spPr>
        <p:txBody>
          <a:bodyPr vert="horz" lIns="91440" tIns="45720" rIns="91440" bIns="45720" rtlCol="0" anchor="t" anchorCtr="0">
            <a:noAutofit/>
          </a:bodyPr>
          <a:lstStyle/>
          <a:p>
            <a:r>
              <a:rPr lang="en-US" dirty="0"/>
              <a:t>Click to edit Master title style</a:t>
            </a:r>
          </a:p>
        </p:txBody>
      </p:sp>
      <p:sp>
        <p:nvSpPr>
          <p:cNvPr id="3" name="Text Placeholder 2"/>
          <p:cNvSpPr>
            <a:spLocks noGrp="1"/>
          </p:cNvSpPr>
          <p:nvPr>
            <p:ph type="body" idx="1"/>
          </p:nvPr>
        </p:nvSpPr>
        <p:spPr>
          <a:xfrm>
            <a:off x="838200" y="1463040"/>
            <a:ext cx="10515600" cy="45720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726310" y="6448508"/>
            <a:ext cx="627490" cy="272967"/>
          </a:xfrm>
          <a:prstGeom prst="rect">
            <a:avLst/>
          </a:prstGeom>
        </p:spPr>
        <p:txBody>
          <a:bodyPr vert="horz" lIns="91440" tIns="45720" rIns="91440" bIns="45720" rtlCol="0" anchor="ctr"/>
          <a:lstStyle>
            <a:lvl1pPr algn="r">
              <a:defRPr sz="1200">
                <a:solidFill>
                  <a:schemeClr val="tx1">
                    <a:tint val="75000"/>
                  </a:schemeClr>
                </a:solidFill>
              </a:defRPr>
            </a:lvl1pPr>
          </a:lstStyle>
          <a:p>
            <a:fld id="{949EBC64-41CB-41B8-B6DF-9B1367312BD4}" type="slidenum">
              <a:rPr lang="en-US" smtClean="0"/>
              <a:t>‹#›</a:t>
            </a:fld>
            <a:endParaRPr lang="en-US"/>
          </a:p>
        </p:txBody>
      </p:sp>
      <p:pic>
        <p:nvPicPr>
          <p:cNvPr id="7" name="Picture 3"/>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464388"/>
            <a:ext cx="12226355" cy="111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userDrawn="1"/>
        </p:nvSpPr>
        <p:spPr>
          <a:xfrm>
            <a:off x="5825067" y="48578"/>
            <a:ext cx="5528733" cy="369332"/>
          </a:xfrm>
          <a:prstGeom prst="rect">
            <a:avLst/>
          </a:prstGeom>
        </p:spPr>
        <p:txBody>
          <a:bodyPr wrap="square">
            <a:spAutoFit/>
          </a:bodyPr>
          <a:lstStyle/>
          <a:p>
            <a:pPr algn="r"/>
            <a:r>
              <a:rPr lang="en-US" dirty="0">
                <a:solidFill>
                  <a:schemeClr val="bg1"/>
                </a:solidFill>
              </a:rPr>
              <a:t>Introductory Econometrics: A Modern Approach (7e)</a:t>
            </a:r>
          </a:p>
        </p:txBody>
      </p:sp>
      <p:sp>
        <p:nvSpPr>
          <p:cNvPr id="13" name="Rectangle 12"/>
          <p:cNvSpPr/>
          <p:nvPr userDrawn="1"/>
        </p:nvSpPr>
        <p:spPr>
          <a:xfrm flipV="1">
            <a:off x="0" y="6175652"/>
            <a:ext cx="12191997" cy="7965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2396-7D4C-49BF-B272-BD0905747F2E}"/>
              </a:ext>
            </a:extLst>
          </p:cNvPr>
          <p:cNvSpPr/>
          <p:nvPr userDrawn="1"/>
        </p:nvSpPr>
        <p:spPr>
          <a:xfrm flipV="1">
            <a:off x="0" y="6248400"/>
            <a:ext cx="12191997" cy="14521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4">
            <a:extLst>
              <a:ext uri="{FF2B5EF4-FFF2-40B4-BE49-F238E27FC236}">
                <a16:creationId xmlns:a16="http://schemas.microsoft.com/office/drawing/2014/main" id="{A07025C6-6755-4909-8B8F-839B8083CEDE}"/>
              </a:ext>
            </a:extLst>
          </p:cNvPr>
          <p:cNvSpPr txBox="1">
            <a:spLocks/>
          </p:cNvSpPr>
          <p:nvPr userDrawn="1"/>
        </p:nvSpPr>
        <p:spPr>
          <a:xfrm>
            <a:off x="838201" y="6448425"/>
            <a:ext cx="9508958" cy="409575"/>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kern="1200">
                <a:solidFill>
                  <a:schemeClr val="tx1"/>
                </a:solidFill>
                <a:latin typeface="+mj-lt"/>
                <a:ea typeface="+mn-ea"/>
                <a:cs typeface="+mn-cs"/>
              </a:defRPr>
            </a:lvl1pPr>
            <a:lvl2pPr marL="463550" indent="-238125"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688975" indent="-225425" algn="l" defTabSz="914400" rtl="0" eaLnBrk="1" latinLnBrk="0" hangingPunct="1">
              <a:lnSpc>
                <a:spcPct val="90000"/>
              </a:lnSpc>
              <a:spcBef>
                <a:spcPts val="0"/>
              </a:spcBef>
              <a:buFont typeface="Arial" panose="020B0604020202020204" pitchFamily="34" charset="0"/>
              <a:buChar char="•"/>
              <a:defRPr sz="2200" kern="1200">
                <a:solidFill>
                  <a:schemeClr val="tx1"/>
                </a:solidFill>
                <a:latin typeface="+mn-lt"/>
                <a:ea typeface="+mn-ea"/>
                <a:cs typeface="+mn-cs"/>
              </a:defRPr>
            </a:lvl3pPr>
            <a:lvl4pPr marL="914400" indent="-225425"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4pPr>
            <a:lvl5pPr marL="1139825" indent="-22542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rgbClr val="000000"/>
                </a:solidFill>
                <a:cs typeface="Arial" panose="020B0604020202020204" pitchFamily="34" charset="0"/>
              </a:rPr>
              <a:t>© 2020  Cengage.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cs typeface="Arial" panose="020B0604020202020204" pitchFamily="34" charset="0"/>
            </a:endParaRPr>
          </a:p>
        </p:txBody>
      </p:sp>
    </p:spTree>
    <p:extLst>
      <p:ext uri="{BB962C8B-B14F-4D97-AF65-F5344CB8AC3E}">
        <p14:creationId xmlns:p14="http://schemas.microsoft.com/office/powerpoint/2010/main" val="3911913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2" r:id="rId4"/>
    <p:sldLayoutId id="2147483660" r:id="rId5"/>
    <p:sldLayoutId id="2147483662" r:id="rId6"/>
    <p:sldLayoutId id="2147483661" r:id="rId7"/>
    <p:sldLayoutId id="2147483663" r:id="rId8"/>
    <p:sldLayoutId id="2147483653" r:id="rId9"/>
    <p:sldLayoutId id="2147483654" r:id="rId10"/>
    <p:sldLayoutId id="2147483655" r:id="rId11"/>
    <p:sldLayoutId id="2147483656" r:id="rId12"/>
    <p:sldLayoutId id="2147483657" r:id="rId13"/>
    <p:sldLayoutId id="2147483658" r:id="rId14"/>
    <p:sldLayoutId id="2147483659" r:id="rId15"/>
    <p:sldLayoutId id="2147483665" r:id="rId16"/>
  </p:sldLayoutIdLst>
  <p:hf hdr="0" ftr="0" dt="0"/>
  <p:txStyles>
    <p:titleStyle>
      <a:lvl1pPr algn="l" defTabSz="914400" rtl="0" eaLnBrk="1" latinLnBrk="0" hangingPunct="1">
        <a:lnSpc>
          <a:spcPct val="90000"/>
        </a:lnSpc>
        <a:spcBef>
          <a:spcPct val="0"/>
        </a:spcBef>
        <a:buNone/>
        <a:defRPr sz="32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463550" indent="-238125"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688975" indent="-225425" algn="l" defTabSz="914400" rtl="0" eaLnBrk="1" latinLnBrk="0" hangingPunct="1">
        <a:lnSpc>
          <a:spcPct val="90000"/>
        </a:lnSpc>
        <a:spcBef>
          <a:spcPts val="0"/>
        </a:spcBef>
        <a:buFont typeface="Arial" panose="020B0604020202020204" pitchFamily="34" charset="0"/>
        <a:buChar char="•"/>
        <a:defRPr sz="2200" kern="1200">
          <a:solidFill>
            <a:schemeClr val="tx1"/>
          </a:solidFill>
          <a:latin typeface="+mn-lt"/>
          <a:ea typeface="+mn-ea"/>
          <a:cs typeface="+mn-cs"/>
        </a:defRPr>
      </a:lvl3pPr>
      <a:lvl4pPr marL="914400" indent="-225425"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4pPr>
      <a:lvl5pPr marL="1139825" indent="-22542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lvl="0"/>
            <a:fld id="{949EBC64-41CB-41B8-B6DF-9B1367312BD4}" type="slidenum">
              <a:rPr lang="en-US" noProof="0" smtClean="0"/>
              <a:pPr lvl="0"/>
              <a:t>1</a:t>
            </a:fld>
            <a:endParaRPr lang="en-US" noProof="0" dirty="0"/>
          </a:p>
        </p:txBody>
      </p:sp>
      <p:sp>
        <p:nvSpPr>
          <p:cNvPr id="3" name="Subtitle 2">
            <a:extLst>
              <a:ext uri="{FF2B5EF4-FFF2-40B4-BE49-F238E27FC236}">
                <a16:creationId xmlns:a16="http://schemas.microsoft.com/office/drawing/2014/main" id="{37635CD3-4994-4DCF-AA0C-2B9B0A66D8A3}"/>
              </a:ext>
            </a:extLst>
          </p:cNvPr>
          <p:cNvSpPr>
            <a:spLocks noGrp="1"/>
          </p:cNvSpPr>
          <p:nvPr>
            <p:ph type="subTitle" idx="1"/>
          </p:nvPr>
        </p:nvSpPr>
        <p:spPr>
          <a:xfrm>
            <a:off x="838200" y="3962399"/>
            <a:ext cx="5386137" cy="829409"/>
          </a:xfrm>
        </p:spPr>
        <p:txBody>
          <a:bodyPr>
            <a:noAutofit/>
          </a:bodyPr>
          <a:lstStyle/>
          <a:p>
            <a:r>
              <a:rPr lang="de-DE" altLang="en-US" sz="2800" dirty="0"/>
              <a:t>Advanced Panel Data Methods</a:t>
            </a:r>
            <a:endParaRPr lang="en-US" sz="2600" dirty="0"/>
          </a:p>
        </p:txBody>
      </p:sp>
      <p:sp>
        <p:nvSpPr>
          <p:cNvPr id="4" name="Title 3"/>
          <p:cNvSpPr>
            <a:spLocks noGrp="1"/>
          </p:cNvSpPr>
          <p:nvPr>
            <p:ph type="ctrTitle"/>
          </p:nvPr>
        </p:nvSpPr>
        <p:spPr/>
        <p:txBody>
          <a:bodyPr/>
          <a:lstStyle/>
          <a:p>
            <a:r>
              <a:rPr lang="en-US" dirty="0"/>
              <a:t>Chapter 14</a:t>
            </a:r>
          </a:p>
        </p:txBody>
      </p:sp>
    </p:spTree>
    <p:extLst>
      <p:ext uri="{BB962C8B-B14F-4D97-AF65-F5344CB8AC3E}">
        <p14:creationId xmlns:p14="http://schemas.microsoft.com/office/powerpoint/2010/main" val="3135001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98C419B-03DC-41F4-9307-D38CB5CA0B06}"/>
              </a:ext>
            </a:extLst>
          </p:cNvPr>
          <p:cNvSpPr>
            <a:spLocks noGrp="1"/>
          </p:cNvSpPr>
          <p:nvPr>
            <p:ph type="sldNum" sz="quarter" idx="12"/>
          </p:nvPr>
        </p:nvSpPr>
        <p:spPr/>
        <p:txBody>
          <a:bodyPr/>
          <a:lstStyle/>
          <a:p>
            <a:fld id="{949EBC64-41CB-41B8-B6DF-9B1367312BD4}" type="slidenum">
              <a:rPr lang="en-US" smtClean="0"/>
              <a:t>10</a:t>
            </a:fld>
            <a:endParaRPr lang="en-US"/>
          </a:p>
        </p:txBody>
      </p:sp>
      <p:sp>
        <p:nvSpPr>
          <p:cNvPr id="4" name="Content Placeholder 3">
            <a:extLst>
              <a:ext uri="{FF2B5EF4-FFF2-40B4-BE49-F238E27FC236}">
                <a16:creationId xmlns:a16="http://schemas.microsoft.com/office/drawing/2014/main" id="{31ADF41D-3FEA-460C-B49D-1BE2706127F7}"/>
              </a:ext>
            </a:extLst>
          </p:cNvPr>
          <p:cNvSpPr>
            <a:spLocks noGrp="1"/>
          </p:cNvSpPr>
          <p:nvPr>
            <p:ph sz="half" idx="2"/>
          </p:nvPr>
        </p:nvSpPr>
        <p:spPr>
          <a:xfrm>
            <a:off x="838200" y="2995499"/>
            <a:ext cx="10515600" cy="2925616"/>
          </a:xfrm>
        </p:spPr>
        <p:txBody>
          <a:bodyPr/>
          <a:lstStyle/>
          <a:p>
            <a:pPr lvl="1"/>
            <a:r>
              <a:rPr lang="de-DE" altLang="en-US" dirty="0">
                <a:ea typeface="Arial" panose="020B0604020202020204" pitchFamily="34" charset="0"/>
                <a:cs typeface="Lucida Bright" panose="02040602050505020304" pitchFamily="18" charset="0"/>
              </a:rPr>
              <a:t>The quasi-demeaning parameter is unknown but it can be estimated.</a:t>
            </a:r>
          </a:p>
          <a:p>
            <a:pPr lvl="1"/>
            <a:r>
              <a:rPr lang="de-DE" altLang="en-US" dirty="0">
                <a:ea typeface="Arial" panose="020B0604020202020204" pitchFamily="34" charset="0"/>
                <a:cs typeface="Lucida Bright" panose="02040602050505020304" pitchFamily="18" charset="0"/>
              </a:rPr>
              <a:t>FGLS using the estimated </a:t>
            </a:r>
            <a:r>
              <a:rPr lang="el-GR" altLang="en-US" dirty="0">
                <a:ea typeface="Arial" panose="020B0604020202020204" pitchFamily="34" charset="0"/>
                <a:cs typeface="Lucida Bright" panose="02040602050505020304" pitchFamily="18" charset="0"/>
              </a:rPr>
              <a:t>λ</a:t>
            </a:r>
            <a:r>
              <a:rPr lang="en-US" altLang="en-US" dirty="0">
                <a:ea typeface="Arial" panose="020B0604020202020204" pitchFamily="34" charset="0"/>
                <a:cs typeface="Lucida Bright" panose="02040602050505020304" pitchFamily="18" charset="0"/>
              </a:rPr>
              <a:t> </a:t>
            </a:r>
            <a:r>
              <a:rPr lang="de-DE" altLang="en-US" dirty="0">
                <a:ea typeface="Arial" panose="020B0604020202020204" pitchFamily="34" charset="0"/>
                <a:cs typeface="Lucida Bright" panose="02040602050505020304" pitchFamily="18" charset="0"/>
              </a:rPr>
              <a:t>is called random effects estimation.</a:t>
            </a:r>
          </a:p>
          <a:p>
            <a:pPr lvl="1"/>
            <a:r>
              <a:rPr lang="de-DE" altLang="en-US" dirty="0">
                <a:ea typeface="Arial" panose="020B0604020202020204" pitchFamily="34" charset="0"/>
                <a:cs typeface="Lucida Bright" panose="02040602050505020304" pitchFamily="18" charset="0"/>
              </a:rPr>
              <a:t>If the random effect is relatively unimportant compared to the idosyncratic error, FGLS will be close to pooled OLS (because </a:t>
            </a:r>
            <a:r>
              <a:rPr lang="el-GR" altLang="en-US" dirty="0">
                <a:ea typeface="Arial" panose="020B0604020202020204" pitchFamily="34" charset="0"/>
                <a:cs typeface="Lucida Bright" panose="02040602050505020304" pitchFamily="18" charset="0"/>
              </a:rPr>
              <a:t>λ</a:t>
            </a:r>
            <a:r>
              <a:rPr lang="en-US" altLang="en-US" dirty="0">
                <a:ea typeface="Arial" panose="020B0604020202020204" pitchFamily="34" charset="0"/>
                <a:cs typeface="Lucida Bright" panose="02040602050505020304" pitchFamily="18" charset="0"/>
              </a:rPr>
              <a:t> goes to 0</a:t>
            </a:r>
            <a:r>
              <a:rPr lang="de-DE" altLang="en-US" dirty="0">
                <a:ea typeface="Arial" panose="020B0604020202020204" pitchFamily="34" charset="0"/>
                <a:cs typeface="Lucida Bright" panose="02040602050505020304" pitchFamily="18" charset="0"/>
              </a:rPr>
              <a:t>).</a:t>
            </a:r>
          </a:p>
          <a:p>
            <a:pPr lvl="1"/>
            <a:r>
              <a:rPr lang="de-DE" altLang="en-US" dirty="0">
                <a:ea typeface="Arial" panose="020B0604020202020204" pitchFamily="34" charset="0"/>
                <a:cs typeface="Lucida Bright" panose="02040602050505020304" pitchFamily="18" charset="0"/>
              </a:rPr>
              <a:t>If the random effect is relatively important compared to the idiosyn-cratic term, FGLS will be similar to fixed effects (because </a:t>
            </a:r>
            <a:r>
              <a:rPr lang="el-GR" altLang="en-US" dirty="0">
                <a:ea typeface="Arial" panose="020B0604020202020204" pitchFamily="34" charset="0"/>
                <a:cs typeface="Lucida Bright" panose="02040602050505020304" pitchFamily="18" charset="0"/>
              </a:rPr>
              <a:t>λ</a:t>
            </a:r>
            <a:r>
              <a:rPr lang="en-US" altLang="en-US" dirty="0">
                <a:ea typeface="Arial" panose="020B0604020202020204" pitchFamily="34" charset="0"/>
                <a:cs typeface="Lucida Bright" panose="02040602050505020304" pitchFamily="18" charset="0"/>
              </a:rPr>
              <a:t> goes to 1</a:t>
            </a:r>
            <a:r>
              <a:rPr lang="de-DE" altLang="en-US" dirty="0">
                <a:ea typeface="Arial" panose="020B0604020202020204" pitchFamily="34" charset="0"/>
                <a:cs typeface="Lucida Bright" panose="02040602050505020304" pitchFamily="18" charset="0"/>
              </a:rPr>
              <a:t>).</a:t>
            </a:r>
          </a:p>
          <a:p>
            <a:pPr lvl="1"/>
            <a:r>
              <a:rPr lang="de-DE" altLang="en-US" dirty="0">
                <a:ea typeface="Arial" panose="020B0604020202020204" pitchFamily="34" charset="0"/>
                <a:cs typeface="Lucida Bright" panose="02040602050505020304" pitchFamily="18" charset="0"/>
              </a:rPr>
              <a:t>Random effects estimation can be used to estimate the effect of time-invariant variables.</a:t>
            </a:r>
            <a:endParaRPr lang="en-US" dirty="0"/>
          </a:p>
        </p:txBody>
      </p:sp>
      <p:pic>
        <p:nvPicPr>
          <p:cNvPr id="7" name="Picture 6">
            <a:extLst>
              <a:ext uri="{FF2B5EF4-FFF2-40B4-BE49-F238E27FC236}">
                <a16:creationId xmlns:a16="http://schemas.microsoft.com/office/drawing/2014/main" id="{0A36C84A-677F-452B-9588-AFC6AF17B73A}"/>
              </a:ext>
            </a:extLst>
          </p:cNvPr>
          <p:cNvPicPr>
            <a:picLocks noChangeAspect="1"/>
          </p:cNvPicPr>
          <p:nvPr/>
        </p:nvPicPr>
        <p:blipFill>
          <a:blip r:embed="rId2"/>
          <a:stretch>
            <a:fillRect/>
          </a:stretch>
        </p:blipFill>
        <p:spPr>
          <a:xfrm>
            <a:off x="1432746" y="1963422"/>
            <a:ext cx="6224589" cy="597623"/>
          </a:xfrm>
          <a:prstGeom prst="rect">
            <a:avLst/>
          </a:prstGeom>
        </p:spPr>
      </p:pic>
      <p:sp>
        <p:nvSpPr>
          <p:cNvPr id="3" name="Content Placeholder 2">
            <a:extLst>
              <a:ext uri="{FF2B5EF4-FFF2-40B4-BE49-F238E27FC236}">
                <a16:creationId xmlns:a16="http://schemas.microsoft.com/office/drawing/2014/main" id="{4356597E-5F57-4DA8-8017-34E39EAA738A}"/>
              </a:ext>
            </a:extLst>
          </p:cNvPr>
          <p:cNvSpPr>
            <a:spLocks noGrp="1"/>
          </p:cNvSpPr>
          <p:nvPr>
            <p:ph sz="half" idx="1"/>
          </p:nvPr>
        </p:nvSpPr>
        <p:spPr>
          <a:xfrm>
            <a:off x="838200" y="1456029"/>
            <a:ext cx="10515600" cy="597623"/>
          </a:xfrm>
        </p:spPr>
        <p:txBody>
          <a:bodyPr/>
          <a:lstStyle/>
          <a:p>
            <a:r>
              <a:rPr lang="de-DE" altLang="en-US" b="1" dirty="0">
                <a:ea typeface="ＭＳ Ｐゴシック" panose="020B0600070205080204" pitchFamily="34" charset="-128"/>
                <a:cs typeface="Lucida Bright" panose="02040602050505020304" pitchFamily="18" charset="0"/>
              </a:rPr>
              <a:t>Estimation in the random effects model (cont.)</a:t>
            </a:r>
            <a:endParaRPr lang="en-US" b="1" dirty="0"/>
          </a:p>
        </p:txBody>
      </p:sp>
      <p:sp>
        <p:nvSpPr>
          <p:cNvPr id="2" name="Title 1">
            <a:extLst>
              <a:ext uri="{FF2B5EF4-FFF2-40B4-BE49-F238E27FC236}">
                <a16:creationId xmlns:a16="http://schemas.microsoft.com/office/drawing/2014/main" id="{B8DBAC53-56FE-4529-90C7-70750D59AF8C}"/>
              </a:ext>
            </a:extLst>
          </p:cNvPr>
          <p:cNvSpPr>
            <a:spLocks noGrp="1"/>
          </p:cNvSpPr>
          <p:nvPr>
            <p:ph type="title"/>
          </p:nvPr>
        </p:nvSpPr>
        <p:spPr/>
        <p:txBody>
          <a:bodyPr/>
          <a:lstStyle/>
          <a:p>
            <a:r>
              <a:rPr lang="de-DE" altLang="en-US" dirty="0"/>
              <a:t>Advanced Panel Data Methods </a:t>
            </a:r>
            <a:r>
              <a:rPr lang="de-DE" altLang="en-US" sz="1600" dirty="0">
                <a:solidFill>
                  <a:prstClr val="black"/>
                </a:solidFill>
              </a:rPr>
              <a:t>(9 of 15)</a:t>
            </a:r>
            <a:endParaRPr lang="en-US" dirty="0"/>
          </a:p>
        </p:txBody>
      </p:sp>
    </p:spTree>
    <p:extLst>
      <p:ext uri="{BB962C8B-B14F-4D97-AF65-F5344CB8AC3E}">
        <p14:creationId xmlns:p14="http://schemas.microsoft.com/office/powerpoint/2010/main" val="4144203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76DB05-FA66-4616-B741-336C0A3D94CB}"/>
              </a:ext>
            </a:extLst>
          </p:cNvPr>
          <p:cNvSpPr>
            <a:spLocks noGrp="1"/>
          </p:cNvSpPr>
          <p:nvPr>
            <p:ph type="sldNum" sz="quarter" idx="12"/>
          </p:nvPr>
        </p:nvSpPr>
        <p:spPr/>
        <p:txBody>
          <a:bodyPr/>
          <a:lstStyle/>
          <a:p>
            <a:fld id="{949EBC64-41CB-41B8-B6DF-9B1367312BD4}" type="slidenum">
              <a:rPr lang="en-US" smtClean="0"/>
              <a:t>11</a:t>
            </a:fld>
            <a:endParaRPr lang="en-US"/>
          </a:p>
        </p:txBody>
      </p:sp>
      <p:sp>
        <p:nvSpPr>
          <p:cNvPr id="6" name="Content Placeholder 5">
            <a:extLst>
              <a:ext uri="{FF2B5EF4-FFF2-40B4-BE49-F238E27FC236}">
                <a16:creationId xmlns:a16="http://schemas.microsoft.com/office/drawing/2014/main" id="{91EAFEB3-EB9F-4E9C-928D-5490D0F82C03}"/>
              </a:ext>
            </a:extLst>
          </p:cNvPr>
          <p:cNvSpPr>
            <a:spLocks noGrp="1"/>
          </p:cNvSpPr>
          <p:nvPr>
            <p:ph sz="half" idx="2"/>
          </p:nvPr>
        </p:nvSpPr>
        <p:spPr>
          <a:xfrm>
            <a:off x="853190" y="4811844"/>
            <a:ext cx="10515600" cy="1316252"/>
          </a:xfrm>
        </p:spPr>
        <p:txBody>
          <a:bodyPr/>
          <a:lstStyle/>
          <a:p>
            <a:r>
              <a:rPr lang="de-DE" altLang="en-US" b="1" dirty="0">
                <a:ea typeface="ＭＳ Ｐゴシック" panose="020B0600070205080204" pitchFamily="34" charset="-128"/>
                <a:cs typeface="Lucida Bright" panose="02040602050505020304" pitchFamily="18" charset="0"/>
              </a:rPr>
              <a:t>Random effects or fixed effects?</a:t>
            </a:r>
          </a:p>
          <a:p>
            <a:pPr lvl="1"/>
            <a:r>
              <a:rPr lang="de-DE" altLang="en-US" dirty="0">
                <a:ea typeface="Arial" panose="020B0604020202020204" pitchFamily="34" charset="0"/>
                <a:cs typeface="Lucida Bright" panose="02040602050505020304" pitchFamily="18" charset="0"/>
              </a:rPr>
              <a:t>In economics, unobserved individual effects are seldomly uncorrelated with explanatory variables so that fixed effects is more convincing.</a:t>
            </a:r>
            <a:endParaRPr lang="en-US" dirty="0"/>
          </a:p>
        </p:txBody>
      </p:sp>
      <p:pic>
        <p:nvPicPr>
          <p:cNvPr id="5" name="Picture 4" descr="Random effects estimation of a log wage equation. log wage sub i t is predicted to be equal to .092 (standard error of .011) times educ sub i t minus .139 (standard error of .048) times black sub i t plus .022 (standard error of .043) times hispan sub i t plus .106 (standard error of .015) times exper sub i t minus .0047 (standard error of .0007) times exper squared sub i t plus .064 (standard error of .017) times married sub i t plus .016 (standard error of .018) times union sub i t plus time dummies. Many of the included explanatory variables such as black and hispanic are time invariant and thus can be estimated by RE (as opposed to FE). However, is RE a realistic assumption? ">
            <a:extLst>
              <a:ext uri="{FF2B5EF4-FFF2-40B4-BE49-F238E27FC236}">
                <a16:creationId xmlns:a16="http://schemas.microsoft.com/office/drawing/2014/main" id="{EBA72EBA-05E6-4B27-AF69-14CBB84BFDBB}"/>
              </a:ext>
            </a:extLst>
          </p:cNvPr>
          <p:cNvPicPr>
            <a:picLocks noChangeAspect="1"/>
          </p:cNvPicPr>
          <p:nvPr/>
        </p:nvPicPr>
        <p:blipFill>
          <a:blip r:embed="rId3"/>
          <a:stretch>
            <a:fillRect/>
          </a:stretch>
        </p:blipFill>
        <p:spPr>
          <a:xfrm>
            <a:off x="1274227" y="2044608"/>
            <a:ext cx="7660887" cy="2722265"/>
          </a:xfrm>
          <a:prstGeom prst="rect">
            <a:avLst/>
          </a:prstGeom>
        </p:spPr>
      </p:pic>
      <p:sp>
        <p:nvSpPr>
          <p:cNvPr id="2" name="Content Placeholder 1">
            <a:extLst>
              <a:ext uri="{FF2B5EF4-FFF2-40B4-BE49-F238E27FC236}">
                <a16:creationId xmlns:a16="http://schemas.microsoft.com/office/drawing/2014/main" id="{208BC889-832C-4C57-9207-5F8836C14548}"/>
              </a:ext>
            </a:extLst>
          </p:cNvPr>
          <p:cNvSpPr>
            <a:spLocks noGrp="1"/>
          </p:cNvSpPr>
          <p:nvPr>
            <p:ph sz="half" idx="1"/>
          </p:nvPr>
        </p:nvSpPr>
        <p:spPr/>
        <p:txBody>
          <a:bodyPr/>
          <a:lstStyle/>
          <a:p>
            <a:r>
              <a:rPr lang="de-DE" altLang="en-US" b="1" dirty="0">
                <a:ea typeface="ＭＳ Ｐゴシック" panose="020B0600070205080204" pitchFamily="34" charset="-128"/>
                <a:cs typeface="Lucida Bright" panose="02040602050505020304" pitchFamily="18" charset="0"/>
              </a:rPr>
              <a:t>Example: Wage equation using panel data</a:t>
            </a:r>
            <a:endParaRPr lang="en-US" b="1" dirty="0"/>
          </a:p>
        </p:txBody>
      </p:sp>
      <p:sp>
        <p:nvSpPr>
          <p:cNvPr id="4" name="Title 3">
            <a:extLst>
              <a:ext uri="{FF2B5EF4-FFF2-40B4-BE49-F238E27FC236}">
                <a16:creationId xmlns:a16="http://schemas.microsoft.com/office/drawing/2014/main" id="{E9774F94-47CF-44F9-8802-2DE8EE8B688E}"/>
              </a:ext>
            </a:extLst>
          </p:cNvPr>
          <p:cNvSpPr>
            <a:spLocks noGrp="1"/>
          </p:cNvSpPr>
          <p:nvPr>
            <p:ph type="title"/>
          </p:nvPr>
        </p:nvSpPr>
        <p:spPr/>
        <p:txBody>
          <a:bodyPr/>
          <a:lstStyle/>
          <a:p>
            <a:r>
              <a:rPr lang="de-DE" altLang="en-US" dirty="0"/>
              <a:t>Advanced Panel Data Methods </a:t>
            </a:r>
            <a:r>
              <a:rPr lang="de-DE" altLang="en-US" sz="1600" dirty="0">
                <a:solidFill>
                  <a:prstClr val="black"/>
                </a:solidFill>
              </a:rPr>
              <a:t>(10 of 15)</a:t>
            </a:r>
            <a:endParaRPr lang="en-US" dirty="0"/>
          </a:p>
        </p:txBody>
      </p:sp>
    </p:spTree>
    <p:extLst>
      <p:ext uri="{BB962C8B-B14F-4D97-AF65-F5344CB8AC3E}">
        <p14:creationId xmlns:p14="http://schemas.microsoft.com/office/powerpoint/2010/main" val="695475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2080584-FA2D-4F1A-925D-E058816EA759}"/>
              </a:ext>
            </a:extLst>
          </p:cNvPr>
          <p:cNvSpPr>
            <a:spLocks noGrp="1"/>
          </p:cNvSpPr>
          <p:nvPr>
            <p:ph type="sldNum" sz="quarter" idx="12"/>
          </p:nvPr>
        </p:nvSpPr>
        <p:spPr/>
        <p:txBody>
          <a:bodyPr/>
          <a:lstStyle/>
          <a:p>
            <a:fld id="{949EBC64-41CB-41B8-B6DF-9B1367312BD4}" type="slidenum">
              <a:rPr lang="en-US" smtClean="0"/>
              <a:t>12</a:t>
            </a:fld>
            <a:endParaRPr lang="en-US"/>
          </a:p>
        </p:txBody>
      </p:sp>
      <p:sp>
        <p:nvSpPr>
          <p:cNvPr id="5" name="Content Placeholder 4">
            <a:extLst>
              <a:ext uri="{FF2B5EF4-FFF2-40B4-BE49-F238E27FC236}">
                <a16:creationId xmlns:a16="http://schemas.microsoft.com/office/drawing/2014/main" id="{84D7365A-913A-46B5-8F1D-AEE991ACB835}"/>
              </a:ext>
            </a:extLst>
          </p:cNvPr>
          <p:cNvSpPr>
            <a:spLocks noGrp="1"/>
          </p:cNvSpPr>
          <p:nvPr>
            <p:ph sz="quarter" idx="13"/>
          </p:nvPr>
        </p:nvSpPr>
        <p:spPr>
          <a:xfrm>
            <a:off x="838200" y="5324091"/>
            <a:ext cx="10515600" cy="761913"/>
          </a:xfrm>
        </p:spPr>
        <p:txBody>
          <a:bodyPr/>
          <a:lstStyle/>
          <a:p>
            <a:pPr lvl="1"/>
            <a:r>
              <a:rPr lang="en-US" dirty="0"/>
              <a:t>An advantage of CRE is that it allows for estimation of the effects of time-constant explanatory variables, not possible using FE.</a:t>
            </a:r>
          </a:p>
          <a:p>
            <a:endParaRPr lang="en-US" dirty="0"/>
          </a:p>
        </p:txBody>
      </p:sp>
      <p:pic>
        <p:nvPicPr>
          <p:cNvPr id="21" name="Picture 20">
            <a:extLst>
              <a:ext uri="{FF2B5EF4-FFF2-40B4-BE49-F238E27FC236}">
                <a16:creationId xmlns:a16="http://schemas.microsoft.com/office/drawing/2014/main" id="{015F0AB9-6B66-490B-B099-1BE6450A113C}"/>
              </a:ext>
            </a:extLst>
          </p:cNvPr>
          <p:cNvPicPr>
            <a:picLocks noChangeAspect="1"/>
          </p:cNvPicPr>
          <p:nvPr/>
        </p:nvPicPr>
        <p:blipFill>
          <a:blip r:embed="rId2"/>
          <a:stretch>
            <a:fillRect/>
          </a:stretch>
        </p:blipFill>
        <p:spPr>
          <a:xfrm>
            <a:off x="1364966" y="4584002"/>
            <a:ext cx="8254699" cy="768163"/>
          </a:xfrm>
          <a:prstGeom prst="rect">
            <a:avLst/>
          </a:prstGeom>
        </p:spPr>
      </p:pic>
      <p:pic>
        <p:nvPicPr>
          <p:cNvPr id="15" name="Picture 14">
            <a:extLst>
              <a:ext uri="{FF2B5EF4-FFF2-40B4-BE49-F238E27FC236}">
                <a16:creationId xmlns:a16="http://schemas.microsoft.com/office/drawing/2014/main" id="{A6D2F86B-7C04-444A-B71F-87569F25415E}"/>
              </a:ext>
            </a:extLst>
          </p:cNvPr>
          <p:cNvPicPr>
            <a:picLocks noChangeAspect="1"/>
          </p:cNvPicPr>
          <p:nvPr/>
        </p:nvPicPr>
        <p:blipFill>
          <a:blip r:embed="rId3"/>
          <a:stretch>
            <a:fillRect/>
          </a:stretch>
        </p:blipFill>
        <p:spPr>
          <a:xfrm>
            <a:off x="1364966" y="3739062"/>
            <a:ext cx="8632684" cy="920576"/>
          </a:xfrm>
          <a:prstGeom prst="rect">
            <a:avLst/>
          </a:prstGeom>
        </p:spPr>
      </p:pic>
      <p:sp>
        <p:nvSpPr>
          <p:cNvPr id="4" name="Content Placeholder 3">
            <a:extLst>
              <a:ext uri="{FF2B5EF4-FFF2-40B4-BE49-F238E27FC236}">
                <a16:creationId xmlns:a16="http://schemas.microsoft.com/office/drawing/2014/main" id="{63C4A072-48B1-49F6-AD6D-58C259E11F42}"/>
              </a:ext>
            </a:extLst>
          </p:cNvPr>
          <p:cNvSpPr>
            <a:spLocks noGrp="1"/>
          </p:cNvSpPr>
          <p:nvPr>
            <p:ph sz="half" idx="2"/>
          </p:nvPr>
        </p:nvSpPr>
        <p:spPr>
          <a:xfrm>
            <a:off x="838200" y="3333084"/>
            <a:ext cx="10515600" cy="632121"/>
          </a:xfrm>
        </p:spPr>
        <p:txBody>
          <a:bodyPr/>
          <a:lstStyle/>
          <a:p>
            <a:r>
              <a:rPr lang="en-US" dirty="0"/>
              <a:t>Estimating this equation by RE (or even just pooled OLS) yields:</a:t>
            </a:r>
          </a:p>
          <a:p>
            <a:endParaRPr lang="en-US" dirty="0"/>
          </a:p>
        </p:txBody>
      </p:sp>
      <p:pic>
        <p:nvPicPr>
          <p:cNvPr id="8" name="Picture 7">
            <a:extLst>
              <a:ext uri="{FF2B5EF4-FFF2-40B4-BE49-F238E27FC236}">
                <a16:creationId xmlns:a16="http://schemas.microsoft.com/office/drawing/2014/main" id="{112890BC-E3E0-4E03-9E89-60FE68E8C50B}"/>
              </a:ext>
            </a:extLst>
          </p:cNvPr>
          <p:cNvPicPr>
            <a:picLocks noChangeAspect="1"/>
          </p:cNvPicPr>
          <p:nvPr/>
        </p:nvPicPr>
        <p:blipFill>
          <a:blip r:embed="rId4"/>
          <a:stretch>
            <a:fillRect/>
          </a:stretch>
        </p:blipFill>
        <p:spPr>
          <a:xfrm>
            <a:off x="1364966" y="2483858"/>
            <a:ext cx="6163423" cy="741258"/>
          </a:xfrm>
          <a:prstGeom prst="rect">
            <a:avLst/>
          </a:prstGeom>
        </p:spPr>
      </p:pic>
      <p:sp>
        <p:nvSpPr>
          <p:cNvPr id="3" name="Content Placeholder 2">
            <a:extLst>
              <a:ext uri="{FF2B5EF4-FFF2-40B4-BE49-F238E27FC236}">
                <a16:creationId xmlns:a16="http://schemas.microsoft.com/office/drawing/2014/main" id="{2C069B8E-4D85-4596-B109-01F8F96AE1B4}"/>
              </a:ext>
            </a:extLst>
          </p:cNvPr>
          <p:cNvSpPr>
            <a:spLocks noGrp="1"/>
          </p:cNvSpPr>
          <p:nvPr>
            <p:ph sz="half" idx="1"/>
          </p:nvPr>
        </p:nvSpPr>
        <p:spPr>
          <a:xfrm>
            <a:off x="838200" y="1411059"/>
            <a:ext cx="10515600" cy="1102779"/>
          </a:xfrm>
        </p:spPr>
        <p:txBody>
          <a:bodyPr/>
          <a:lstStyle/>
          <a:p>
            <a:r>
              <a:rPr lang="en-US" b="1" dirty="0"/>
              <a:t>Correlated Random Effects (CRE)</a:t>
            </a:r>
          </a:p>
          <a:p>
            <a:pPr lvl="1"/>
            <a:r>
              <a:rPr lang="en-US" dirty="0"/>
              <a:t>When using CRE to choose between FE and RE, we must include any time-constant variables that appear in RE estimation:</a:t>
            </a:r>
          </a:p>
          <a:p>
            <a:endParaRPr lang="en-US" dirty="0"/>
          </a:p>
        </p:txBody>
      </p:sp>
      <p:sp>
        <p:nvSpPr>
          <p:cNvPr id="2" name="Title 1">
            <a:extLst>
              <a:ext uri="{FF2B5EF4-FFF2-40B4-BE49-F238E27FC236}">
                <a16:creationId xmlns:a16="http://schemas.microsoft.com/office/drawing/2014/main" id="{639AC659-74A6-4A8D-BBAF-1D8A7A36A9A6}"/>
              </a:ext>
            </a:extLst>
          </p:cNvPr>
          <p:cNvSpPr>
            <a:spLocks noGrp="1"/>
          </p:cNvSpPr>
          <p:nvPr>
            <p:ph type="title"/>
          </p:nvPr>
        </p:nvSpPr>
        <p:spPr/>
        <p:txBody>
          <a:bodyPr/>
          <a:lstStyle/>
          <a:p>
            <a:r>
              <a:rPr lang="de-DE" altLang="en-US" dirty="0"/>
              <a:t>Advanced Panel Data Methods </a:t>
            </a:r>
            <a:r>
              <a:rPr lang="de-DE" altLang="en-US" sz="1600" dirty="0">
                <a:solidFill>
                  <a:prstClr val="black"/>
                </a:solidFill>
              </a:rPr>
              <a:t>(11 of 15)</a:t>
            </a:r>
            <a:endParaRPr lang="en-US" dirty="0"/>
          </a:p>
        </p:txBody>
      </p:sp>
    </p:spTree>
    <p:extLst>
      <p:ext uri="{BB962C8B-B14F-4D97-AF65-F5344CB8AC3E}">
        <p14:creationId xmlns:p14="http://schemas.microsoft.com/office/powerpoint/2010/main" val="1944741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AF53EBF-BDCB-4E22-B4DF-FF2E25629A53}"/>
              </a:ext>
            </a:extLst>
          </p:cNvPr>
          <p:cNvSpPr>
            <a:spLocks noGrp="1"/>
          </p:cNvSpPr>
          <p:nvPr>
            <p:ph type="sldNum" sz="quarter" idx="12"/>
          </p:nvPr>
        </p:nvSpPr>
        <p:spPr/>
        <p:txBody>
          <a:bodyPr/>
          <a:lstStyle/>
          <a:p>
            <a:fld id="{949EBC64-41CB-41B8-B6DF-9B1367312BD4}" type="slidenum">
              <a:rPr lang="en-US" smtClean="0"/>
              <a:t>13</a:t>
            </a:fld>
            <a:endParaRPr lang="en-US"/>
          </a:p>
        </p:txBody>
      </p:sp>
      <p:sp>
        <p:nvSpPr>
          <p:cNvPr id="4" name="Content Placeholder 3">
            <a:extLst>
              <a:ext uri="{FF2B5EF4-FFF2-40B4-BE49-F238E27FC236}">
                <a16:creationId xmlns:a16="http://schemas.microsoft.com/office/drawing/2014/main" id="{004873D6-5378-4F9E-A80C-B49AB62ED75F}"/>
              </a:ext>
            </a:extLst>
          </p:cNvPr>
          <p:cNvSpPr>
            <a:spLocks noGrp="1"/>
          </p:cNvSpPr>
          <p:nvPr>
            <p:ph sz="half" idx="2"/>
          </p:nvPr>
        </p:nvSpPr>
        <p:spPr>
          <a:xfrm>
            <a:off x="838200" y="4131374"/>
            <a:ext cx="10734207" cy="1316252"/>
          </a:xfrm>
        </p:spPr>
        <p:txBody>
          <a:bodyPr/>
          <a:lstStyle/>
          <a:p>
            <a:pPr lvl="1"/>
            <a:r>
              <a:rPr lang="en-US" dirty="0"/>
              <a:t>To allow w</a:t>
            </a:r>
            <a:r>
              <a:rPr lang="en-US" baseline="-25000" dirty="0"/>
              <a:t>it</a:t>
            </a:r>
            <a:r>
              <a:rPr lang="en-US" dirty="0"/>
              <a:t> to be systematically related to the unobserved fixed effect a</a:t>
            </a:r>
            <a:r>
              <a:rPr lang="en-US" baseline="-25000" dirty="0"/>
              <a:t>i</a:t>
            </a:r>
            <a:r>
              <a:rPr lang="en-US" dirty="0"/>
              <a:t>, we estimate the regression with either FD or FE, using cluster-robust standard errors.</a:t>
            </a:r>
          </a:p>
          <a:p>
            <a:pPr lvl="1"/>
            <a:r>
              <a:rPr lang="en-US" dirty="0"/>
              <a:t>We can also include lags of the policy intervention: w</a:t>
            </a:r>
            <a:r>
              <a:rPr lang="en-US" baseline="-25000" dirty="0"/>
              <a:t>it-1</a:t>
            </a:r>
            <a:r>
              <a:rPr lang="en-US" dirty="0"/>
              <a:t>, w</a:t>
            </a:r>
            <a:r>
              <a:rPr lang="en-US" baseline="-25000" dirty="0"/>
              <a:t>it-2</a:t>
            </a:r>
            <a:r>
              <a:rPr lang="en-US" dirty="0"/>
              <a:t>,…</a:t>
            </a:r>
          </a:p>
          <a:p>
            <a:endParaRPr lang="en-US" dirty="0"/>
          </a:p>
        </p:txBody>
      </p:sp>
      <p:pic>
        <p:nvPicPr>
          <p:cNvPr id="12" name="Picture 11" descr="An equation for general policy analysis with panel data. y sub i t equals eta sub 1 plus alpha sub 2 times d2 sub t through alpha sub T times dT sub t plus beta times w sub i t plus x sub i t times psi plus a sub i plus u sub i t. w sub i t is the binary policy variable and beta estimates the average treatment effect of the policy.&#10;">
            <a:extLst>
              <a:ext uri="{FF2B5EF4-FFF2-40B4-BE49-F238E27FC236}">
                <a16:creationId xmlns:a16="http://schemas.microsoft.com/office/drawing/2014/main" id="{EE5275C6-5A9F-4B0B-A208-81418E1D09FD}"/>
              </a:ext>
            </a:extLst>
          </p:cNvPr>
          <p:cNvPicPr>
            <a:picLocks noChangeAspect="1"/>
          </p:cNvPicPr>
          <p:nvPr/>
        </p:nvPicPr>
        <p:blipFill>
          <a:blip r:embed="rId2"/>
          <a:stretch>
            <a:fillRect/>
          </a:stretch>
        </p:blipFill>
        <p:spPr>
          <a:xfrm>
            <a:off x="1240112" y="2690504"/>
            <a:ext cx="9486198" cy="1164437"/>
          </a:xfrm>
          <a:prstGeom prst="rect">
            <a:avLst/>
          </a:prstGeom>
        </p:spPr>
      </p:pic>
      <p:sp>
        <p:nvSpPr>
          <p:cNvPr id="3" name="Content Placeholder 2">
            <a:extLst>
              <a:ext uri="{FF2B5EF4-FFF2-40B4-BE49-F238E27FC236}">
                <a16:creationId xmlns:a16="http://schemas.microsoft.com/office/drawing/2014/main" id="{CD430D3C-C950-40EA-8EDB-2D784EE12754}"/>
              </a:ext>
            </a:extLst>
          </p:cNvPr>
          <p:cNvSpPr>
            <a:spLocks noGrp="1"/>
          </p:cNvSpPr>
          <p:nvPr>
            <p:ph sz="half" idx="1"/>
          </p:nvPr>
        </p:nvSpPr>
        <p:spPr/>
        <p:txBody>
          <a:bodyPr/>
          <a:lstStyle/>
          <a:p>
            <a:r>
              <a:rPr lang="en-US" b="1" dirty="0"/>
              <a:t>General policy analysis with panel data</a:t>
            </a:r>
          </a:p>
          <a:p>
            <a:pPr lvl="1"/>
            <a:r>
              <a:rPr lang="en-US" dirty="0"/>
              <a:t>The two-period, before-after setting is a special case of a more general policy analysis framework when T ≥ 2.</a:t>
            </a:r>
          </a:p>
          <a:p>
            <a:endParaRPr lang="en-US" dirty="0"/>
          </a:p>
        </p:txBody>
      </p:sp>
      <p:sp>
        <p:nvSpPr>
          <p:cNvPr id="2" name="Title 1">
            <a:extLst>
              <a:ext uri="{FF2B5EF4-FFF2-40B4-BE49-F238E27FC236}">
                <a16:creationId xmlns:a16="http://schemas.microsoft.com/office/drawing/2014/main" id="{3051DA2F-D67A-4B75-9A57-EC8352C76E54}"/>
              </a:ext>
            </a:extLst>
          </p:cNvPr>
          <p:cNvSpPr>
            <a:spLocks noGrp="1"/>
          </p:cNvSpPr>
          <p:nvPr>
            <p:ph type="title"/>
          </p:nvPr>
        </p:nvSpPr>
        <p:spPr/>
        <p:txBody>
          <a:bodyPr/>
          <a:lstStyle/>
          <a:p>
            <a:r>
              <a:rPr lang="de-DE" altLang="en-US" dirty="0"/>
              <a:t>Advanced Panel Data Methods </a:t>
            </a:r>
            <a:r>
              <a:rPr lang="de-DE" altLang="en-US" sz="1600" dirty="0">
                <a:solidFill>
                  <a:prstClr val="black"/>
                </a:solidFill>
              </a:rPr>
              <a:t>(12 of 15)</a:t>
            </a:r>
            <a:endParaRPr lang="en-US" dirty="0"/>
          </a:p>
        </p:txBody>
      </p:sp>
    </p:spTree>
    <p:extLst>
      <p:ext uri="{BB962C8B-B14F-4D97-AF65-F5344CB8AC3E}">
        <p14:creationId xmlns:p14="http://schemas.microsoft.com/office/powerpoint/2010/main" val="648569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6B62F94-FE37-479B-8E79-6DECB69E6F26}"/>
              </a:ext>
            </a:extLst>
          </p:cNvPr>
          <p:cNvSpPr>
            <a:spLocks noGrp="1"/>
          </p:cNvSpPr>
          <p:nvPr>
            <p:ph type="sldNum" sz="quarter" idx="12"/>
          </p:nvPr>
        </p:nvSpPr>
        <p:spPr/>
        <p:txBody>
          <a:bodyPr/>
          <a:lstStyle/>
          <a:p>
            <a:fld id="{949EBC64-41CB-41B8-B6DF-9B1367312BD4}" type="slidenum">
              <a:rPr lang="en-US" smtClean="0"/>
              <a:t>14</a:t>
            </a:fld>
            <a:endParaRPr lang="en-US"/>
          </a:p>
        </p:txBody>
      </p:sp>
      <p:sp>
        <p:nvSpPr>
          <p:cNvPr id="5" name="Content Placeholder 4">
            <a:extLst>
              <a:ext uri="{FF2B5EF4-FFF2-40B4-BE49-F238E27FC236}">
                <a16:creationId xmlns:a16="http://schemas.microsoft.com/office/drawing/2014/main" id="{9D4DA3A5-A8C5-4AFE-987D-CF4B891D64AF}"/>
              </a:ext>
            </a:extLst>
          </p:cNvPr>
          <p:cNvSpPr>
            <a:spLocks noGrp="1"/>
          </p:cNvSpPr>
          <p:nvPr>
            <p:ph sz="quarter" idx="13"/>
          </p:nvPr>
        </p:nvSpPr>
        <p:spPr>
          <a:xfrm>
            <a:off x="838200" y="5002069"/>
            <a:ext cx="10515600" cy="1110921"/>
          </a:xfrm>
        </p:spPr>
        <p:txBody>
          <a:bodyPr/>
          <a:lstStyle/>
          <a:p>
            <a:pPr lvl="1"/>
            <a:r>
              <a:rPr lang="en-US" dirty="0"/>
              <a:t>This is known as a “falsification test.”</a:t>
            </a:r>
          </a:p>
          <a:p>
            <a:pPr lvl="2"/>
            <a:r>
              <a:rPr lang="en-US" dirty="0"/>
              <a:t>If the forward policy variable is statistically significant, there is potential feedback from the error term to the policy variable.</a:t>
            </a:r>
          </a:p>
        </p:txBody>
      </p:sp>
      <p:pic>
        <p:nvPicPr>
          <p:cNvPr id="12" name="Picture 11" descr="An equation for the falsification test. y sub i t equals eta sub 1 plus alpha sub 2 times d2 sub t through alpha sub T times dT sub t plus beta times w sub i t plus delta times w sub i t plus 1 plus x sub i t times psi plus a sub i plus u sub i t. w sub i t is the binary policy variable. w sub i t plus 1 is the binary policy variable one period ahead. We estimate this model with FE and compute a cluster-robust t-statistic for delta hat. Rejecting delta equal to zero suggests that there is feedback from the error term to the policy variable.&#10;">
            <a:extLst>
              <a:ext uri="{FF2B5EF4-FFF2-40B4-BE49-F238E27FC236}">
                <a16:creationId xmlns:a16="http://schemas.microsoft.com/office/drawing/2014/main" id="{69E250E3-BE17-45C5-9CAA-26F2743ED5ED}"/>
              </a:ext>
            </a:extLst>
          </p:cNvPr>
          <p:cNvPicPr>
            <a:picLocks noChangeAspect="1"/>
          </p:cNvPicPr>
          <p:nvPr/>
        </p:nvPicPr>
        <p:blipFill>
          <a:blip r:embed="rId2"/>
          <a:stretch>
            <a:fillRect/>
          </a:stretch>
        </p:blipFill>
        <p:spPr>
          <a:xfrm>
            <a:off x="971412" y="4061193"/>
            <a:ext cx="10382388" cy="1060796"/>
          </a:xfrm>
          <a:prstGeom prst="rect">
            <a:avLst/>
          </a:prstGeom>
        </p:spPr>
      </p:pic>
      <p:sp>
        <p:nvSpPr>
          <p:cNvPr id="4" name="Content Placeholder 3">
            <a:extLst>
              <a:ext uri="{FF2B5EF4-FFF2-40B4-BE49-F238E27FC236}">
                <a16:creationId xmlns:a16="http://schemas.microsoft.com/office/drawing/2014/main" id="{4401BB44-1FA0-477E-AF19-D4EB1EFF0B66}"/>
              </a:ext>
            </a:extLst>
          </p:cNvPr>
          <p:cNvSpPr>
            <a:spLocks noGrp="1"/>
          </p:cNvSpPr>
          <p:nvPr>
            <p:ph sz="half" idx="2"/>
          </p:nvPr>
        </p:nvSpPr>
        <p:spPr>
          <a:xfrm>
            <a:off x="838200" y="3658016"/>
            <a:ext cx="10515600" cy="570122"/>
          </a:xfrm>
        </p:spPr>
        <p:txBody>
          <a:bodyPr/>
          <a:lstStyle/>
          <a:p>
            <a:r>
              <a:rPr lang="en-US" dirty="0"/>
              <a:t>If we have at least three time periods, we can test for feedback</a:t>
            </a:r>
          </a:p>
          <a:p>
            <a:endParaRPr lang="en-US" dirty="0"/>
          </a:p>
        </p:txBody>
      </p:sp>
      <p:sp>
        <p:nvSpPr>
          <p:cNvPr id="3" name="Content Placeholder 2">
            <a:extLst>
              <a:ext uri="{FF2B5EF4-FFF2-40B4-BE49-F238E27FC236}">
                <a16:creationId xmlns:a16="http://schemas.microsoft.com/office/drawing/2014/main" id="{2B43DCAC-5B98-406A-8210-EB101515314A}"/>
              </a:ext>
            </a:extLst>
          </p:cNvPr>
          <p:cNvSpPr>
            <a:spLocks noGrp="1"/>
          </p:cNvSpPr>
          <p:nvPr>
            <p:ph sz="half" idx="1"/>
          </p:nvPr>
        </p:nvSpPr>
        <p:spPr>
          <a:xfrm>
            <a:off x="838200" y="1366088"/>
            <a:ext cx="10515600" cy="2246541"/>
          </a:xfrm>
        </p:spPr>
        <p:txBody>
          <a:bodyPr/>
          <a:lstStyle/>
          <a:p>
            <a:r>
              <a:rPr lang="en-US" b="1" dirty="0"/>
              <a:t>Testing for feedback from the error term to the policy variable</a:t>
            </a:r>
          </a:p>
          <a:p>
            <a:r>
              <a:rPr lang="en-US" dirty="0"/>
              <a:t>We need to be careful if the policy variable w</a:t>
            </a:r>
            <a:r>
              <a:rPr lang="en-US" baseline="-25000" dirty="0"/>
              <a:t>it</a:t>
            </a:r>
            <a:r>
              <a:rPr lang="en-US" dirty="0"/>
              <a:t> it reacts to past shocks. </a:t>
            </a:r>
          </a:p>
          <a:p>
            <a:pPr lvl="1"/>
            <a:r>
              <a:rPr lang="en-US" dirty="0"/>
              <a:t>Example: </a:t>
            </a:r>
            <a:r>
              <a:rPr lang="en-US" dirty="0" err="1"/>
              <a:t>y</a:t>
            </a:r>
            <a:r>
              <a:rPr lang="en-US" baseline="-25000" dirty="0" err="1"/>
              <a:t>it</a:t>
            </a:r>
            <a:r>
              <a:rPr lang="en-US" dirty="0"/>
              <a:t> is the poverty rate and w</a:t>
            </a:r>
            <a:r>
              <a:rPr lang="en-US" baseline="-25000" dirty="0"/>
              <a:t>it</a:t>
            </a:r>
            <a:r>
              <a:rPr lang="en-US" dirty="0"/>
              <a:t> is some measure of government assistance.</a:t>
            </a:r>
          </a:p>
          <a:p>
            <a:pPr lvl="1"/>
            <a:r>
              <a:rPr lang="en-US" dirty="0"/>
              <a:t>A large shock to the poverty rate in year t could prompt an increase in government assistance the following year.</a:t>
            </a:r>
          </a:p>
          <a:p>
            <a:pPr lvl="1"/>
            <a:endParaRPr lang="en-US" dirty="0"/>
          </a:p>
          <a:p>
            <a:pPr lvl="1"/>
            <a:endParaRPr lang="en-US" dirty="0"/>
          </a:p>
          <a:p>
            <a:pPr lvl="1"/>
            <a:endParaRPr lang="en-US" b="1" dirty="0"/>
          </a:p>
        </p:txBody>
      </p:sp>
      <p:sp>
        <p:nvSpPr>
          <p:cNvPr id="2" name="Title 1">
            <a:extLst>
              <a:ext uri="{FF2B5EF4-FFF2-40B4-BE49-F238E27FC236}">
                <a16:creationId xmlns:a16="http://schemas.microsoft.com/office/drawing/2014/main" id="{79248296-AF1D-4E02-9E34-CF72A7CC0D78}"/>
              </a:ext>
            </a:extLst>
          </p:cNvPr>
          <p:cNvSpPr>
            <a:spLocks noGrp="1"/>
          </p:cNvSpPr>
          <p:nvPr>
            <p:ph type="title"/>
          </p:nvPr>
        </p:nvSpPr>
        <p:spPr/>
        <p:txBody>
          <a:bodyPr/>
          <a:lstStyle/>
          <a:p>
            <a:r>
              <a:rPr lang="de-DE" altLang="en-US" dirty="0"/>
              <a:t>Advanced Panel Data Methods </a:t>
            </a:r>
            <a:r>
              <a:rPr lang="de-DE" altLang="en-US" sz="1600" dirty="0">
                <a:solidFill>
                  <a:prstClr val="black"/>
                </a:solidFill>
              </a:rPr>
              <a:t>(13 of 15)</a:t>
            </a:r>
            <a:endParaRPr lang="en-US" dirty="0"/>
          </a:p>
        </p:txBody>
      </p:sp>
    </p:spTree>
    <p:extLst>
      <p:ext uri="{BB962C8B-B14F-4D97-AF65-F5344CB8AC3E}">
        <p14:creationId xmlns:p14="http://schemas.microsoft.com/office/powerpoint/2010/main" val="4080135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6B62F94-FE37-479B-8E79-6DECB69E6F26}"/>
              </a:ext>
            </a:extLst>
          </p:cNvPr>
          <p:cNvSpPr>
            <a:spLocks noGrp="1"/>
          </p:cNvSpPr>
          <p:nvPr>
            <p:ph type="sldNum" sz="quarter" idx="12"/>
          </p:nvPr>
        </p:nvSpPr>
        <p:spPr/>
        <p:txBody>
          <a:bodyPr/>
          <a:lstStyle/>
          <a:p>
            <a:fld id="{949EBC64-41CB-41B8-B6DF-9B1367312BD4}" type="slidenum">
              <a:rPr lang="en-US" smtClean="0"/>
              <a:t>15</a:t>
            </a:fld>
            <a:endParaRPr lang="en-US"/>
          </a:p>
        </p:txBody>
      </p:sp>
      <p:sp>
        <p:nvSpPr>
          <p:cNvPr id="5" name="Content Placeholder 4">
            <a:extLst>
              <a:ext uri="{FF2B5EF4-FFF2-40B4-BE49-F238E27FC236}">
                <a16:creationId xmlns:a16="http://schemas.microsoft.com/office/drawing/2014/main" id="{9D4DA3A5-A8C5-4AFE-987D-CF4B891D64AF}"/>
              </a:ext>
            </a:extLst>
          </p:cNvPr>
          <p:cNvSpPr>
            <a:spLocks noGrp="1"/>
          </p:cNvSpPr>
          <p:nvPr>
            <p:ph sz="quarter" idx="13"/>
          </p:nvPr>
        </p:nvSpPr>
        <p:spPr>
          <a:xfrm>
            <a:off x="838200" y="5002070"/>
            <a:ext cx="10515600" cy="570122"/>
          </a:xfrm>
        </p:spPr>
        <p:txBody>
          <a:bodyPr/>
          <a:lstStyle/>
          <a:p>
            <a:pPr marL="225425" lvl="1" indent="0">
              <a:buNone/>
            </a:pPr>
            <a:r>
              <a:rPr lang="en-US" dirty="0"/>
              <a:t>Estimate by FE., though we need to ensure we have T ≥ 3 </a:t>
            </a:r>
            <a:endParaRPr lang="en-US" dirty="0">
              <a:effectLst/>
            </a:endParaRPr>
          </a:p>
        </p:txBody>
      </p:sp>
      <p:pic>
        <p:nvPicPr>
          <p:cNvPr id="10" name="Picture 9" descr="The heterogeneous trend model in first differences the change in y sub i t equals alpha sub 2 times the change in d2 sub t through alpha sub T times the change in dT sub t plus beta times the change in w sub i t plus the change in x sub i t times psi plus g sub i plus the change in u sub i t.">
            <a:extLst>
              <a:ext uri="{FF2B5EF4-FFF2-40B4-BE49-F238E27FC236}">
                <a16:creationId xmlns:a16="http://schemas.microsoft.com/office/drawing/2014/main" id="{0CF5B7EF-0009-4FB5-99E6-F1980427EC4A}"/>
              </a:ext>
            </a:extLst>
          </p:cNvPr>
          <p:cNvPicPr>
            <a:picLocks noChangeAspect="1"/>
          </p:cNvPicPr>
          <p:nvPr/>
        </p:nvPicPr>
        <p:blipFill>
          <a:blip r:embed="rId2"/>
          <a:stretch>
            <a:fillRect/>
          </a:stretch>
        </p:blipFill>
        <p:spPr>
          <a:xfrm>
            <a:off x="1092700" y="4327498"/>
            <a:ext cx="7526250" cy="504719"/>
          </a:xfrm>
          <a:prstGeom prst="rect">
            <a:avLst/>
          </a:prstGeom>
        </p:spPr>
      </p:pic>
      <p:sp>
        <p:nvSpPr>
          <p:cNvPr id="4" name="Content Placeholder 3">
            <a:extLst>
              <a:ext uri="{FF2B5EF4-FFF2-40B4-BE49-F238E27FC236}">
                <a16:creationId xmlns:a16="http://schemas.microsoft.com/office/drawing/2014/main" id="{4401BB44-1FA0-477E-AF19-D4EB1EFF0B66}"/>
              </a:ext>
            </a:extLst>
          </p:cNvPr>
          <p:cNvSpPr>
            <a:spLocks noGrp="1"/>
          </p:cNvSpPr>
          <p:nvPr>
            <p:ph sz="half" idx="2"/>
          </p:nvPr>
        </p:nvSpPr>
        <p:spPr>
          <a:xfrm>
            <a:off x="688300" y="3098969"/>
            <a:ext cx="10515600" cy="1128258"/>
          </a:xfrm>
        </p:spPr>
        <p:txBody>
          <a:bodyPr/>
          <a:lstStyle/>
          <a:p>
            <a:pPr lvl="1"/>
            <a:r>
              <a:rPr lang="en-US" dirty="0"/>
              <a:t>This allows the policy intervention to not only be correlated with level differences among units (captured by a</a:t>
            </a:r>
            <a:r>
              <a:rPr lang="en-US" baseline="-25000" dirty="0"/>
              <a:t>i</a:t>
            </a:r>
            <a:r>
              <a:rPr lang="en-US" dirty="0"/>
              <a:t>), but also by trend differences.</a:t>
            </a:r>
          </a:p>
          <a:p>
            <a:pPr lvl="1"/>
            <a:r>
              <a:rPr lang="en-US" dirty="0"/>
              <a:t>We can estimate this model by taking first differences:</a:t>
            </a:r>
          </a:p>
        </p:txBody>
      </p:sp>
      <p:pic>
        <p:nvPicPr>
          <p:cNvPr id="8" name="Picture 7" descr="An equation for the heterogeneous trend model. y sub i t equals eta sub 1 plus alpha sub 2 times d2 sub t through alpha sub T times dT sub t plus beta times w sub i t plus delta times w sub i t plus 1 plus x sub i t times psi plus a sub i plus g sub i times t plus u sub i t. The term g sub times t is a unit-specific time trend.">
            <a:extLst>
              <a:ext uri="{FF2B5EF4-FFF2-40B4-BE49-F238E27FC236}">
                <a16:creationId xmlns:a16="http://schemas.microsoft.com/office/drawing/2014/main" id="{B8F9B592-C69D-4E26-A7CC-5E3CA8BAC5B6}"/>
              </a:ext>
            </a:extLst>
          </p:cNvPr>
          <p:cNvPicPr>
            <a:picLocks noChangeAspect="1"/>
          </p:cNvPicPr>
          <p:nvPr/>
        </p:nvPicPr>
        <p:blipFill>
          <a:blip r:embed="rId3"/>
          <a:stretch>
            <a:fillRect/>
          </a:stretch>
        </p:blipFill>
        <p:spPr>
          <a:xfrm>
            <a:off x="1092701" y="2187618"/>
            <a:ext cx="8434500" cy="957387"/>
          </a:xfrm>
          <a:prstGeom prst="rect">
            <a:avLst/>
          </a:prstGeom>
        </p:spPr>
      </p:pic>
      <p:sp>
        <p:nvSpPr>
          <p:cNvPr id="3" name="Content Placeholder 2">
            <a:extLst>
              <a:ext uri="{FF2B5EF4-FFF2-40B4-BE49-F238E27FC236}">
                <a16:creationId xmlns:a16="http://schemas.microsoft.com/office/drawing/2014/main" id="{2B43DCAC-5B98-406A-8210-EB101515314A}"/>
              </a:ext>
            </a:extLst>
          </p:cNvPr>
          <p:cNvSpPr>
            <a:spLocks noGrp="1"/>
          </p:cNvSpPr>
          <p:nvPr>
            <p:ph sz="half" idx="1"/>
          </p:nvPr>
        </p:nvSpPr>
        <p:spPr>
          <a:xfrm>
            <a:off x="838200" y="1366088"/>
            <a:ext cx="10515600" cy="957387"/>
          </a:xfrm>
        </p:spPr>
        <p:txBody>
          <a:bodyPr/>
          <a:lstStyle/>
          <a:p>
            <a:r>
              <a:rPr lang="en-US" b="1" dirty="0"/>
              <a:t>The heterogeneous trend model</a:t>
            </a:r>
          </a:p>
          <a:p>
            <a:r>
              <a:rPr lang="en-US" dirty="0"/>
              <a:t>What if time trends are unique across individuals?</a:t>
            </a:r>
          </a:p>
          <a:p>
            <a:pPr lvl="1"/>
            <a:endParaRPr lang="en-US" dirty="0"/>
          </a:p>
          <a:p>
            <a:pPr lvl="1"/>
            <a:endParaRPr lang="en-US" b="1" dirty="0"/>
          </a:p>
        </p:txBody>
      </p:sp>
      <p:sp>
        <p:nvSpPr>
          <p:cNvPr id="2" name="Title 1">
            <a:extLst>
              <a:ext uri="{FF2B5EF4-FFF2-40B4-BE49-F238E27FC236}">
                <a16:creationId xmlns:a16="http://schemas.microsoft.com/office/drawing/2014/main" id="{79248296-AF1D-4E02-9E34-CF72A7CC0D78}"/>
              </a:ext>
            </a:extLst>
          </p:cNvPr>
          <p:cNvSpPr>
            <a:spLocks noGrp="1"/>
          </p:cNvSpPr>
          <p:nvPr>
            <p:ph type="title"/>
          </p:nvPr>
        </p:nvSpPr>
        <p:spPr/>
        <p:txBody>
          <a:bodyPr/>
          <a:lstStyle/>
          <a:p>
            <a:r>
              <a:rPr lang="de-DE" altLang="en-US" dirty="0"/>
              <a:t>Advanced Panel Data Methods </a:t>
            </a:r>
            <a:r>
              <a:rPr lang="de-DE" altLang="en-US" sz="1600" dirty="0">
                <a:solidFill>
                  <a:prstClr val="black"/>
                </a:solidFill>
              </a:rPr>
              <a:t>(14 of 15)</a:t>
            </a:r>
            <a:endParaRPr lang="en-US" dirty="0"/>
          </a:p>
        </p:txBody>
      </p:sp>
    </p:spTree>
    <p:extLst>
      <p:ext uri="{BB962C8B-B14F-4D97-AF65-F5344CB8AC3E}">
        <p14:creationId xmlns:p14="http://schemas.microsoft.com/office/powerpoint/2010/main" val="83188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9D40E27-E958-434F-9802-8DAE6179F480}"/>
              </a:ext>
            </a:extLst>
          </p:cNvPr>
          <p:cNvSpPr>
            <a:spLocks noGrp="1"/>
          </p:cNvSpPr>
          <p:nvPr>
            <p:ph type="sldNum" sz="quarter" idx="12"/>
          </p:nvPr>
        </p:nvSpPr>
        <p:spPr/>
        <p:txBody>
          <a:bodyPr/>
          <a:lstStyle/>
          <a:p>
            <a:fld id="{949EBC64-41CB-41B8-B6DF-9B1367312BD4}" type="slidenum">
              <a:rPr lang="en-US" smtClean="0"/>
              <a:t>16</a:t>
            </a:fld>
            <a:endParaRPr lang="en-US"/>
          </a:p>
        </p:txBody>
      </p:sp>
      <p:pic>
        <p:nvPicPr>
          <p:cNvPr id="6" name="Picture 5" descr="The difference between the two wage equations. The difference in log wage equals beta sub 1 times the difference in education plus the difference in error terms. The unobserved fixed effects are removed when we difference the equation between twins.">
            <a:extLst>
              <a:ext uri="{FF2B5EF4-FFF2-40B4-BE49-F238E27FC236}">
                <a16:creationId xmlns:a16="http://schemas.microsoft.com/office/drawing/2014/main" id="{753DAACB-7063-4CCF-9769-58CE2B321C8A}"/>
              </a:ext>
            </a:extLst>
          </p:cNvPr>
          <p:cNvPicPr>
            <a:picLocks noChangeAspect="1"/>
          </p:cNvPicPr>
          <p:nvPr/>
        </p:nvPicPr>
        <p:blipFill>
          <a:blip r:embed="rId2"/>
          <a:stretch>
            <a:fillRect/>
          </a:stretch>
        </p:blipFill>
        <p:spPr>
          <a:xfrm>
            <a:off x="1116185" y="5231057"/>
            <a:ext cx="8510043" cy="642515"/>
          </a:xfrm>
          <a:prstGeom prst="rect">
            <a:avLst/>
          </a:prstGeom>
        </p:spPr>
      </p:pic>
      <p:pic>
        <p:nvPicPr>
          <p:cNvPr id="5" name="Picture 4" descr="Two equations for twins 1 and 2 in a family. For twin 1, log wage sub i 1 equals beta sub 0 plus beta sub 1 times educ sub i 1 plus a sub i plus u sub i 1. For twin 2, log wage sub i 2 equals beta sub 0 plus beta sub 1 times educ sub i 2 plus a sub i plus u sub i 2. The fixed effects a sub i represent unobserved genetic and family characteristics that do not vary across twins.">
            <a:extLst>
              <a:ext uri="{FF2B5EF4-FFF2-40B4-BE49-F238E27FC236}">
                <a16:creationId xmlns:a16="http://schemas.microsoft.com/office/drawing/2014/main" id="{0BBC966F-5C52-4DDE-9BE9-3D5A7F7154AC}"/>
              </a:ext>
            </a:extLst>
          </p:cNvPr>
          <p:cNvPicPr>
            <a:picLocks noChangeAspect="1"/>
          </p:cNvPicPr>
          <p:nvPr/>
        </p:nvPicPr>
        <p:blipFill>
          <a:blip r:embed="rId3"/>
          <a:stretch>
            <a:fillRect/>
          </a:stretch>
        </p:blipFill>
        <p:spPr>
          <a:xfrm>
            <a:off x="1116185" y="3153878"/>
            <a:ext cx="8228117" cy="1717742"/>
          </a:xfrm>
          <a:prstGeom prst="rect">
            <a:avLst/>
          </a:prstGeom>
        </p:spPr>
      </p:pic>
      <p:sp>
        <p:nvSpPr>
          <p:cNvPr id="2" name="Content Placeholder 1">
            <a:extLst>
              <a:ext uri="{FF2B5EF4-FFF2-40B4-BE49-F238E27FC236}">
                <a16:creationId xmlns:a16="http://schemas.microsoft.com/office/drawing/2014/main" id="{F5A97CE3-2042-40F8-9EB6-BA031C14D6F7}"/>
              </a:ext>
            </a:extLst>
          </p:cNvPr>
          <p:cNvSpPr>
            <a:spLocks noGrp="1"/>
          </p:cNvSpPr>
          <p:nvPr>
            <p:ph idx="1"/>
          </p:nvPr>
        </p:nvSpPr>
        <p:spPr>
          <a:xfrm>
            <a:off x="838200" y="1463040"/>
            <a:ext cx="10515600" cy="1549983"/>
          </a:xfrm>
        </p:spPr>
        <p:txBody>
          <a:bodyPr/>
          <a:lstStyle/>
          <a:p>
            <a:r>
              <a:rPr lang="de-DE" altLang="en-US" b="1" dirty="0">
                <a:ea typeface="ＭＳ Ｐゴシック" panose="020B0600070205080204" pitchFamily="34" charset="-128"/>
                <a:cs typeface="Lucida Bright" panose="02040602050505020304" pitchFamily="18" charset="0"/>
              </a:rPr>
              <a:t>Applying panel data methods to other data structures</a:t>
            </a:r>
          </a:p>
          <a:p>
            <a:pPr lvl="1"/>
            <a:r>
              <a:rPr lang="de-DE" altLang="en-US" dirty="0">
                <a:ea typeface="Arial" panose="020B0604020202020204" pitchFamily="34" charset="0"/>
                <a:cs typeface="Lucida Bright" panose="02040602050505020304" pitchFamily="18" charset="0"/>
              </a:rPr>
              <a:t>Panel data methods can be used in other contexts where constant unobserved effects have to be removed.</a:t>
            </a:r>
          </a:p>
          <a:p>
            <a:r>
              <a:rPr lang="de-DE" altLang="en-US" dirty="0">
                <a:ea typeface="ＭＳ Ｐゴシック" panose="020B0600070205080204" pitchFamily="34" charset="-128"/>
                <a:cs typeface="Lucida Bright" panose="02040602050505020304" pitchFamily="18" charset="0"/>
              </a:rPr>
              <a:t>Example: Wage equations for twins</a:t>
            </a:r>
            <a:endParaRPr lang="en-US" dirty="0"/>
          </a:p>
        </p:txBody>
      </p:sp>
      <p:sp>
        <p:nvSpPr>
          <p:cNvPr id="4" name="Title 3">
            <a:extLst>
              <a:ext uri="{FF2B5EF4-FFF2-40B4-BE49-F238E27FC236}">
                <a16:creationId xmlns:a16="http://schemas.microsoft.com/office/drawing/2014/main" id="{03BE2BB4-7CEB-463C-9258-D743ED48C980}"/>
              </a:ext>
            </a:extLst>
          </p:cNvPr>
          <p:cNvSpPr>
            <a:spLocks noGrp="1"/>
          </p:cNvSpPr>
          <p:nvPr>
            <p:ph type="title"/>
          </p:nvPr>
        </p:nvSpPr>
        <p:spPr/>
        <p:txBody>
          <a:bodyPr/>
          <a:lstStyle/>
          <a:p>
            <a:r>
              <a:rPr lang="de-DE" altLang="en-US" dirty="0"/>
              <a:t>Advanced Panel Data Methods </a:t>
            </a:r>
            <a:r>
              <a:rPr lang="de-DE" altLang="en-US" sz="1600" dirty="0">
                <a:solidFill>
                  <a:prstClr val="black"/>
                </a:solidFill>
              </a:rPr>
              <a:t>(15 of 15)</a:t>
            </a:r>
            <a:endParaRPr lang="en-US" dirty="0"/>
          </a:p>
        </p:txBody>
      </p:sp>
    </p:spTree>
    <p:extLst>
      <p:ext uri="{BB962C8B-B14F-4D97-AF65-F5344CB8AC3E}">
        <p14:creationId xmlns:p14="http://schemas.microsoft.com/office/powerpoint/2010/main" val="1886989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D7B8647-DEE3-4853-B2C9-C2C19275D4D4}"/>
              </a:ext>
            </a:extLst>
          </p:cNvPr>
          <p:cNvSpPr>
            <a:spLocks noGrp="1"/>
          </p:cNvSpPr>
          <p:nvPr>
            <p:ph type="sldNum" sz="quarter" idx="12"/>
          </p:nvPr>
        </p:nvSpPr>
        <p:spPr/>
        <p:txBody>
          <a:bodyPr/>
          <a:lstStyle/>
          <a:p>
            <a:fld id="{949EBC64-41CB-41B8-B6DF-9B1367312BD4}" type="slidenum">
              <a:rPr lang="en-US" smtClean="0"/>
              <a:t>2</a:t>
            </a:fld>
            <a:endParaRPr lang="en-US"/>
          </a:p>
        </p:txBody>
      </p:sp>
      <p:sp>
        <p:nvSpPr>
          <p:cNvPr id="4" name="Content Placeholder 3">
            <a:extLst>
              <a:ext uri="{FF2B5EF4-FFF2-40B4-BE49-F238E27FC236}">
                <a16:creationId xmlns:a16="http://schemas.microsoft.com/office/drawing/2014/main" id="{EAE5FA87-50A0-4E2C-8F66-D7ECC2AF18E5}"/>
              </a:ext>
            </a:extLst>
          </p:cNvPr>
          <p:cNvSpPr>
            <a:spLocks noGrp="1"/>
          </p:cNvSpPr>
          <p:nvPr>
            <p:ph sz="half" idx="2"/>
          </p:nvPr>
        </p:nvSpPr>
        <p:spPr>
          <a:xfrm>
            <a:off x="838200" y="5134360"/>
            <a:ext cx="10515600" cy="929962"/>
          </a:xfrm>
        </p:spPr>
        <p:txBody>
          <a:bodyPr/>
          <a:lstStyle/>
          <a:p>
            <a:r>
              <a:rPr lang="de-DE" altLang="en-US" dirty="0">
                <a:ea typeface="ＭＳ Ｐゴシック" panose="020B0600070205080204" pitchFamily="34" charset="-128"/>
                <a:cs typeface="Lucida Bright" panose="02040602050505020304" pitchFamily="18" charset="0"/>
              </a:rPr>
              <a:t>Estimate time-demeaned equation by OLS</a:t>
            </a:r>
          </a:p>
          <a:p>
            <a:pPr lvl="1"/>
            <a:r>
              <a:rPr lang="de-DE" altLang="en-US" dirty="0">
                <a:ea typeface="Arial" panose="020B0604020202020204" pitchFamily="34" charset="0"/>
                <a:cs typeface="Lucida Bright" panose="02040602050505020304" pitchFamily="18" charset="0"/>
              </a:rPr>
              <a:t>Uses time variation within cross-sectional units (= within estimator)</a:t>
            </a:r>
            <a:endParaRPr lang="en-US" dirty="0"/>
          </a:p>
        </p:txBody>
      </p:sp>
      <p:pic>
        <p:nvPicPr>
          <p:cNvPr id="10" name="Picture 9" descr="An expression for y sub i t minus y bar sub i equal to beta sub 1 times x sub i t 1 minus x bar sub i 1 through beta subk k times x sub i t k minus x bar sub i k plus u sub i t minus u bar sub i. The fixed effect drops out because a sub i minus a bar sub i equals zero.">
            <a:extLst>
              <a:ext uri="{FF2B5EF4-FFF2-40B4-BE49-F238E27FC236}">
                <a16:creationId xmlns:a16="http://schemas.microsoft.com/office/drawing/2014/main" id="{B1D35D53-BF79-44F8-BE6B-7C0A0B5DD645}"/>
              </a:ext>
            </a:extLst>
          </p:cNvPr>
          <p:cNvPicPr>
            <a:picLocks noChangeAspect="1"/>
          </p:cNvPicPr>
          <p:nvPr/>
        </p:nvPicPr>
        <p:blipFill>
          <a:blip r:embed="rId2"/>
          <a:stretch>
            <a:fillRect/>
          </a:stretch>
        </p:blipFill>
        <p:spPr>
          <a:xfrm>
            <a:off x="1737095" y="4098692"/>
            <a:ext cx="7362121" cy="990698"/>
          </a:xfrm>
          <a:prstGeom prst="rect">
            <a:avLst/>
          </a:prstGeom>
        </p:spPr>
      </p:pic>
      <p:pic>
        <p:nvPicPr>
          <p:cNvPr id="9" name="Picture 8" descr="Time averages of the equation above. y bar sub i equals beta sub 1 times x bar sub i 1 through beta sub k times x bar sub i k plus a bar sub i plus u bar sub i.">
            <a:extLst>
              <a:ext uri="{FF2B5EF4-FFF2-40B4-BE49-F238E27FC236}">
                <a16:creationId xmlns:a16="http://schemas.microsoft.com/office/drawing/2014/main" id="{9660AA9C-40A6-45FC-93D6-148BA3D665DA}"/>
              </a:ext>
            </a:extLst>
          </p:cNvPr>
          <p:cNvPicPr>
            <a:picLocks noChangeAspect="1"/>
          </p:cNvPicPr>
          <p:nvPr/>
        </p:nvPicPr>
        <p:blipFill>
          <a:blip r:embed="rId3"/>
          <a:stretch>
            <a:fillRect/>
          </a:stretch>
        </p:blipFill>
        <p:spPr>
          <a:xfrm>
            <a:off x="1170266" y="3223374"/>
            <a:ext cx="6773893" cy="600610"/>
          </a:xfrm>
          <a:prstGeom prst="rect">
            <a:avLst/>
          </a:prstGeom>
        </p:spPr>
      </p:pic>
      <p:pic>
        <p:nvPicPr>
          <p:cNvPr id="8" name="Picture 7" descr="An equation for a fixed effects model. y sub i t equals beta sub one times x sub i t 1 through beta sub k times x sub i t k plus a sub i plus u sub i t. The index i ranges from 1 to N and the index t ranges from 1 through T. The term a sub i is a fixed effect that is potentially correlated with the explanatory variables.">
            <a:extLst>
              <a:ext uri="{FF2B5EF4-FFF2-40B4-BE49-F238E27FC236}">
                <a16:creationId xmlns:a16="http://schemas.microsoft.com/office/drawing/2014/main" id="{184CCD3F-4BE9-4F41-82CE-E9258749EFAD}"/>
              </a:ext>
            </a:extLst>
          </p:cNvPr>
          <p:cNvPicPr>
            <a:picLocks noChangeAspect="1"/>
          </p:cNvPicPr>
          <p:nvPr/>
        </p:nvPicPr>
        <p:blipFill>
          <a:blip r:embed="rId4"/>
          <a:stretch>
            <a:fillRect/>
          </a:stretch>
        </p:blipFill>
        <p:spPr>
          <a:xfrm>
            <a:off x="1170267" y="1903541"/>
            <a:ext cx="7386888" cy="860668"/>
          </a:xfrm>
          <a:prstGeom prst="rect">
            <a:avLst/>
          </a:prstGeom>
        </p:spPr>
      </p:pic>
      <p:sp>
        <p:nvSpPr>
          <p:cNvPr id="3" name="Content Placeholder 2">
            <a:extLst>
              <a:ext uri="{FF2B5EF4-FFF2-40B4-BE49-F238E27FC236}">
                <a16:creationId xmlns:a16="http://schemas.microsoft.com/office/drawing/2014/main" id="{13B530C5-393D-4A6C-8686-B45718C5A642}"/>
              </a:ext>
            </a:extLst>
          </p:cNvPr>
          <p:cNvSpPr>
            <a:spLocks noGrp="1"/>
          </p:cNvSpPr>
          <p:nvPr>
            <p:ph sz="half" idx="1"/>
          </p:nvPr>
        </p:nvSpPr>
        <p:spPr>
          <a:xfrm>
            <a:off x="838200" y="1456029"/>
            <a:ext cx="10515600" cy="537663"/>
          </a:xfrm>
        </p:spPr>
        <p:txBody>
          <a:bodyPr/>
          <a:lstStyle/>
          <a:p>
            <a:r>
              <a:rPr lang="de-DE" altLang="en-US" b="1" dirty="0">
                <a:ea typeface="ＭＳ Ｐゴシック" panose="020B0600070205080204" pitchFamily="34" charset="-128"/>
                <a:cs typeface="Lucida Bright" panose="02040602050505020304" pitchFamily="18" charset="0"/>
              </a:rPr>
              <a:t>Fixed effects estimation</a:t>
            </a:r>
            <a:endParaRPr lang="en-US" b="1" dirty="0"/>
          </a:p>
        </p:txBody>
      </p:sp>
      <p:sp>
        <p:nvSpPr>
          <p:cNvPr id="2" name="Title 1">
            <a:extLst>
              <a:ext uri="{FF2B5EF4-FFF2-40B4-BE49-F238E27FC236}">
                <a16:creationId xmlns:a16="http://schemas.microsoft.com/office/drawing/2014/main" id="{C749338A-9A18-4577-86DB-956D40C025DF}"/>
              </a:ext>
            </a:extLst>
          </p:cNvPr>
          <p:cNvSpPr>
            <a:spLocks noGrp="1"/>
          </p:cNvSpPr>
          <p:nvPr>
            <p:ph type="title"/>
          </p:nvPr>
        </p:nvSpPr>
        <p:spPr/>
        <p:txBody>
          <a:bodyPr/>
          <a:lstStyle/>
          <a:p>
            <a:r>
              <a:rPr lang="de-DE" altLang="en-US" dirty="0"/>
              <a:t>Advanced Panel Data Methods </a:t>
            </a:r>
            <a:r>
              <a:rPr lang="de-DE" altLang="en-US" sz="1600" dirty="0">
                <a:solidFill>
                  <a:prstClr val="black"/>
                </a:solidFill>
              </a:rPr>
              <a:t>(1 of 15)</a:t>
            </a:r>
            <a:endParaRPr lang="en-US" dirty="0"/>
          </a:p>
        </p:txBody>
      </p:sp>
    </p:spTree>
    <p:extLst>
      <p:ext uri="{BB962C8B-B14F-4D97-AF65-F5344CB8AC3E}">
        <p14:creationId xmlns:p14="http://schemas.microsoft.com/office/powerpoint/2010/main" val="4062541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E97EECF-A554-4BFF-A8DF-3ABFE62D7250}"/>
              </a:ext>
            </a:extLst>
          </p:cNvPr>
          <p:cNvSpPr>
            <a:spLocks noGrp="1"/>
          </p:cNvSpPr>
          <p:nvPr>
            <p:ph type="sldNum" sz="quarter" idx="12"/>
          </p:nvPr>
        </p:nvSpPr>
        <p:spPr/>
        <p:txBody>
          <a:bodyPr/>
          <a:lstStyle/>
          <a:p>
            <a:fld id="{949EBC64-41CB-41B8-B6DF-9B1367312BD4}" type="slidenum">
              <a:rPr lang="en-US" smtClean="0"/>
              <a:t>3</a:t>
            </a:fld>
            <a:endParaRPr lang="en-US"/>
          </a:p>
        </p:txBody>
      </p:sp>
      <p:pic>
        <p:nvPicPr>
          <p:cNvPr id="10" name="Picture 9" descr="Fixed effects estimates of the above equation. scrap hat sub it star equals minus .080 (standard error of .109) times d88 sub it star minus .247 (standard error of .133) times d89 sub i t star minus .252 (standard error of .151) times grant sub i t star minus .422 (standard error of .210) times grant sub i t minus 1 star. There are 162 observations and the R squared is .201. The stars on the variables indicate that they have been time-demeaned. The negative coefficients on the training grant variables indicate that getting a training grant improves productivity (by reducing the scrap rate).">
            <a:extLst>
              <a:ext uri="{FF2B5EF4-FFF2-40B4-BE49-F238E27FC236}">
                <a16:creationId xmlns:a16="http://schemas.microsoft.com/office/drawing/2014/main" id="{ABFA6FD8-617F-4F01-86C9-D88EDDF023D0}"/>
              </a:ext>
            </a:extLst>
          </p:cNvPr>
          <p:cNvPicPr>
            <a:picLocks noChangeAspect="1"/>
          </p:cNvPicPr>
          <p:nvPr/>
        </p:nvPicPr>
        <p:blipFill>
          <a:blip r:embed="rId2"/>
          <a:stretch>
            <a:fillRect/>
          </a:stretch>
        </p:blipFill>
        <p:spPr>
          <a:xfrm>
            <a:off x="1082930" y="4337072"/>
            <a:ext cx="10595766" cy="1207113"/>
          </a:xfrm>
          <a:prstGeom prst="rect">
            <a:avLst/>
          </a:prstGeom>
        </p:spPr>
      </p:pic>
      <p:sp>
        <p:nvSpPr>
          <p:cNvPr id="6" name="Content Placeholder 5">
            <a:extLst>
              <a:ext uri="{FF2B5EF4-FFF2-40B4-BE49-F238E27FC236}">
                <a16:creationId xmlns:a16="http://schemas.microsoft.com/office/drawing/2014/main" id="{BBF44559-6788-49F0-9D9E-67D9D1C63301}"/>
              </a:ext>
            </a:extLst>
          </p:cNvPr>
          <p:cNvSpPr>
            <a:spLocks noGrp="1"/>
          </p:cNvSpPr>
          <p:nvPr>
            <p:ph sz="half" idx="2"/>
          </p:nvPr>
        </p:nvSpPr>
        <p:spPr>
          <a:xfrm>
            <a:off x="838200" y="3445199"/>
            <a:ext cx="10515600" cy="578715"/>
          </a:xfrm>
        </p:spPr>
        <p:txBody>
          <a:bodyPr/>
          <a:lstStyle/>
          <a:p>
            <a:r>
              <a:rPr lang="de-DE" altLang="en-US" dirty="0">
                <a:cs typeface="Arial" panose="020B0604020202020204" pitchFamily="34" charset="0"/>
              </a:rPr>
              <a:t>Fixed-effects estimation using the years 1987, 1988, and 1989:</a:t>
            </a:r>
          </a:p>
        </p:txBody>
      </p:sp>
      <p:pic>
        <p:nvPicPr>
          <p:cNvPr id="5" name="Picture 4" descr="A regression in which scrap sub i t equals beta sub 1 times d88 sub i t plus beta sub 2 times d89 sub i t plus beta sub 3 times grant sub i t plus beta sub 4 times grant sub i t minus 1 plus a sub i plus u sub i t. The fixed effects a sub i control for any time-invariant reasons why one firm is more productive than another. These fixed effects may be correlated with the other explanatory variables.">
            <a:extLst>
              <a:ext uri="{FF2B5EF4-FFF2-40B4-BE49-F238E27FC236}">
                <a16:creationId xmlns:a16="http://schemas.microsoft.com/office/drawing/2014/main" id="{16642D82-D179-4467-92FE-A15DB4735B50}"/>
              </a:ext>
            </a:extLst>
          </p:cNvPr>
          <p:cNvPicPr>
            <a:picLocks noChangeAspect="1"/>
          </p:cNvPicPr>
          <p:nvPr/>
        </p:nvPicPr>
        <p:blipFill>
          <a:blip r:embed="rId3"/>
          <a:stretch>
            <a:fillRect/>
          </a:stretch>
        </p:blipFill>
        <p:spPr>
          <a:xfrm>
            <a:off x="1082930" y="2114155"/>
            <a:ext cx="8226843" cy="1017886"/>
          </a:xfrm>
          <a:prstGeom prst="rect">
            <a:avLst/>
          </a:prstGeom>
        </p:spPr>
      </p:pic>
      <p:sp>
        <p:nvSpPr>
          <p:cNvPr id="2" name="Content Placeholder 1">
            <a:extLst>
              <a:ext uri="{FF2B5EF4-FFF2-40B4-BE49-F238E27FC236}">
                <a16:creationId xmlns:a16="http://schemas.microsoft.com/office/drawing/2014/main" id="{1A4F4CE3-BA4C-4176-984C-989B612B1894}"/>
              </a:ext>
            </a:extLst>
          </p:cNvPr>
          <p:cNvSpPr>
            <a:spLocks noGrp="1"/>
          </p:cNvSpPr>
          <p:nvPr>
            <p:ph sz="half" idx="1"/>
          </p:nvPr>
        </p:nvSpPr>
        <p:spPr/>
        <p:txBody>
          <a:bodyPr/>
          <a:lstStyle/>
          <a:p>
            <a:r>
              <a:rPr lang="de-DE" altLang="en-US" b="1" dirty="0">
                <a:ea typeface="ＭＳ Ｐゴシック" panose="020B0600070205080204" pitchFamily="34" charset="-128"/>
                <a:cs typeface="Lucida Bright" panose="02040602050505020304" pitchFamily="18" charset="0"/>
              </a:rPr>
              <a:t>Example: Effect of training grants on firm scrap rate</a:t>
            </a:r>
            <a:endParaRPr lang="en-US" b="1" dirty="0"/>
          </a:p>
        </p:txBody>
      </p:sp>
      <p:sp>
        <p:nvSpPr>
          <p:cNvPr id="4" name="Title 3">
            <a:extLst>
              <a:ext uri="{FF2B5EF4-FFF2-40B4-BE49-F238E27FC236}">
                <a16:creationId xmlns:a16="http://schemas.microsoft.com/office/drawing/2014/main" id="{1A8671AC-C811-481E-9D6C-5A2663AEBBC3}"/>
              </a:ext>
            </a:extLst>
          </p:cNvPr>
          <p:cNvSpPr>
            <a:spLocks noGrp="1"/>
          </p:cNvSpPr>
          <p:nvPr>
            <p:ph type="title"/>
          </p:nvPr>
        </p:nvSpPr>
        <p:spPr/>
        <p:txBody>
          <a:bodyPr/>
          <a:lstStyle/>
          <a:p>
            <a:r>
              <a:rPr lang="de-DE" altLang="en-US" dirty="0"/>
              <a:t>Advanced Panel Data Methods </a:t>
            </a:r>
            <a:r>
              <a:rPr lang="de-DE" altLang="en-US" sz="1600" dirty="0">
                <a:solidFill>
                  <a:prstClr val="black"/>
                </a:solidFill>
              </a:rPr>
              <a:t>(2 of 15)</a:t>
            </a:r>
            <a:endParaRPr lang="en-US" dirty="0"/>
          </a:p>
        </p:txBody>
      </p:sp>
    </p:spTree>
    <p:extLst>
      <p:ext uri="{BB962C8B-B14F-4D97-AF65-F5344CB8AC3E}">
        <p14:creationId xmlns:p14="http://schemas.microsoft.com/office/powerpoint/2010/main" val="1085448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3D9AAA-05D3-4AD1-A27F-DB5858DE11D9}"/>
              </a:ext>
            </a:extLst>
          </p:cNvPr>
          <p:cNvSpPr>
            <a:spLocks noGrp="1"/>
          </p:cNvSpPr>
          <p:nvPr>
            <p:ph type="sldNum" sz="quarter" idx="12"/>
          </p:nvPr>
        </p:nvSpPr>
        <p:spPr/>
        <p:txBody>
          <a:bodyPr/>
          <a:lstStyle/>
          <a:p>
            <a:fld id="{949EBC64-41CB-41B8-B6DF-9B1367312BD4}" type="slidenum">
              <a:rPr lang="en-US" smtClean="0"/>
              <a:t>4</a:t>
            </a:fld>
            <a:endParaRPr lang="en-US"/>
          </a:p>
        </p:txBody>
      </p:sp>
      <p:sp>
        <p:nvSpPr>
          <p:cNvPr id="2" name="Content Placeholder 1">
            <a:extLst>
              <a:ext uri="{FF2B5EF4-FFF2-40B4-BE49-F238E27FC236}">
                <a16:creationId xmlns:a16="http://schemas.microsoft.com/office/drawing/2014/main" id="{D1121AB7-457A-479A-8446-A428512EFA50}"/>
              </a:ext>
            </a:extLst>
          </p:cNvPr>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Discussion of fixed effects estimator</a:t>
            </a:r>
          </a:p>
          <a:p>
            <a:pPr lvl="1"/>
            <a:r>
              <a:rPr lang="de-DE" altLang="en-US" dirty="0">
                <a:ea typeface="Arial" panose="020B0604020202020204" pitchFamily="34" charset="0"/>
                <a:cs typeface="Lucida Bright" panose="02040602050505020304" pitchFamily="18" charset="0"/>
              </a:rPr>
              <a:t>Strict exogeneity in the original model has to be assumed.</a:t>
            </a:r>
          </a:p>
          <a:p>
            <a:pPr lvl="1"/>
            <a:r>
              <a:rPr lang="de-DE" altLang="en-US" dirty="0">
                <a:ea typeface="Arial" panose="020B0604020202020204" pitchFamily="34" charset="0"/>
                <a:cs typeface="Lucida Bright" panose="02040602050505020304" pitchFamily="18" charset="0"/>
              </a:rPr>
              <a:t>The R-squared of the demeaned equation is inappropriate.</a:t>
            </a:r>
          </a:p>
          <a:p>
            <a:pPr lvl="1"/>
            <a:r>
              <a:rPr lang="de-DE" altLang="en-US" dirty="0">
                <a:ea typeface="Arial" panose="020B0604020202020204" pitchFamily="34" charset="0"/>
                <a:cs typeface="Lucida Bright" panose="02040602050505020304" pitchFamily="18" charset="0"/>
              </a:rPr>
              <a:t>The effect of time-invariant variables cannot be estimated.</a:t>
            </a:r>
          </a:p>
          <a:p>
            <a:pPr lvl="1"/>
            <a:r>
              <a:rPr lang="de-DE" altLang="en-US" dirty="0">
                <a:ea typeface="Arial" panose="020B0604020202020204" pitchFamily="34" charset="0"/>
                <a:cs typeface="Lucida Bright" panose="02040602050505020304" pitchFamily="18" charset="0"/>
              </a:rPr>
              <a:t>The effect of interactions with time-invariant variables can be estimated (e.g. the interaction of education with time dummies).</a:t>
            </a:r>
          </a:p>
          <a:p>
            <a:pPr lvl="1"/>
            <a:r>
              <a:rPr lang="de-DE" altLang="en-US" dirty="0">
                <a:ea typeface="Arial" panose="020B0604020202020204" pitchFamily="34" charset="0"/>
                <a:cs typeface="Lucida Bright" panose="02040602050505020304" pitchFamily="18" charset="0"/>
              </a:rPr>
              <a:t>If a full set of time dummies are included, the effect of variables whose change over time is constant cannot be estimated (e.g. experience).</a:t>
            </a:r>
          </a:p>
          <a:p>
            <a:pPr lvl="1"/>
            <a:r>
              <a:rPr lang="de-DE" altLang="en-US" dirty="0">
                <a:ea typeface="Arial" panose="020B0604020202020204" pitchFamily="34" charset="0"/>
                <a:cs typeface="Lucida Bright" panose="02040602050505020304" pitchFamily="18" charset="0"/>
              </a:rPr>
              <a:t>Degrees of freedom have to be adjusted because the N time averages are estimated in addition (resulting degrees of freedom = NT-N-k).</a:t>
            </a:r>
            <a:endParaRPr lang="en-US" dirty="0"/>
          </a:p>
        </p:txBody>
      </p:sp>
      <p:sp>
        <p:nvSpPr>
          <p:cNvPr id="4" name="Title 3">
            <a:extLst>
              <a:ext uri="{FF2B5EF4-FFF2-40B4-BE49-F238E27FC236}">
                <a16:creationId xmlns:a16="http://schemas.microsoft.com/office/drawing/2014/main" id="{301F4618-A3A1-4DDA-99CD-2A666D64175E}"/>
              </a:ext>
            </a:extLst>
          </p:cNvPr>
          <p:cNvSpPr>
            <a:spLocks noGrp="1"/>
          </p:cNvSpPr>
          <p:nvPr>
            <p:ph type="title"/>
          </p:nvPr>
        </p:nvSpPr>
        <p:spPr/>
        <p:txBody>
          <a:bodyPr/>
          <a:lstStyle/>
          <a:p>
            <a:r>
              <a:rPr lang="de-DE" altLang="en-US" dirty="0"/>
              <a:t>Advanced Panel Data Methods </a:t>
            </a:r>
            <a:r>
              <a:rPr lang="de-DE" altLang="en-US" sz="1600" dirty="0">
                <a:solidFill>
                  <a:prstClr val="black"/>
                </a:solidFill>
              </a:rPr>
              <a:t>(3 of 15)</a:t>
            </a:r>
            <a:endParaRPr lang="en-US" dirty="0"/>
          </a:p>
        </p:txBody>
      </p:sp>
    </p:spTree>
    <p:extLst>
      <p:ext uri="{BB962C8B-B14F-4D97-AF65-F5344CB8AC3E}">
        <p14:creationId xmlns:p14="http://schemas.microsoft.com/office/powerpoint/2010/main" val="205360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0960A82-B22A-4CCF-AF2B-518D8696A8B0}"/>
              </a:ext>
            </a:extLst>
          </p:cNvPr>
          <p:cNvSpPr>
            <a:spLocks noGrp="1"/>
          </p:cNvSpPr>
          <p:nvPr>
            <p:ph type="sldNum" sz="quarter" idx="12"/>
          </p:nvPr>
        </p:nvSpPr>
        <p:spPr/>
        <p:txBody>
          <a:bodyPr/>
          <a:lstStyle/>
          <a:p>
            <a:fld id="{949EBC64-41CB-41B8-B6DF-9B1367312BD4}" type="slidenum">
              <a:rPr lang="en-US" smtClean="0"/>
              <a:t>5</a:t>
            </a:fld>
            <a:endParaRPr lang="en-US"/>
          </a:p>
        </p:txBody>
      </p:sp>
      <p:pic>
        <p:nvPicPr>
          <p:cNvPr id="9" name="Picture 8" descr="An equation characterizing the fixed effects. a hat sub i equals y bar sub i minus beta hat sub 1 times x bar sub i 1 through beta hat sub k times x bar sub i k. These represent the individual fixed effects for individuals i equal to 1 through N.">
            <a:extLst>
              <a:ext uri="{FF2B5EF4-FFF2-40B4-BE49-F238E27FC236}">
                <a16:creationId xmlns:a16="http://schemas.microsoft.com/office/drawing/2014/main" id="{DB3A6B24-471B-411F-9081-FCE462B407A9}"/>
              </a:ext>
            </a:extLst>
          </p:cNvPr>
          <p:cNvPicPr>
            <a:picLocks noChangeAspect="1"/>
          </p:cNvPicPr>
          <p:nvPr/>
        </p:nvPicPr>
        <p:blipFill>
          <a:blip r:embed="rId2"/>
          <a:stretch>
            <a:fillRect/>
          </a:stretch>
        </p:blipFill>
        <p:spPr>
          <a:xfrm>
            <a:off x="1246208" y="4979564"/>
            <a:ext cx="8408780" cy="658846"/>
          </a:xfrm>
          <a:prstGeom prst="rect">
            <a:avLst/>
          </a:prstGeom>
        </p:spPr>
      </p:pic>
      <p:sp>
        <p:nvSpPr>
          <p:cNvPr id="4" name="Content Placeholder 3">
            <a:extLst>
              <a:ext uri="{FF2B5EF4-FFF2-40B4-BE49-F238E27FC236}">
                <a16:creationId xmlns:a16="http://schemas.microsoft.com/office/drawing/2014/main" id="{D0B896FA-D93A-4ADC-B77F-9685C3BC5ACF}"/>
              </a:ext>
            </a:extLst>
          </p:cNvPr>
          <p:cNvSpPr>
            <a:spLocks noGrp="1"/>
          </p:cNvSpPr>
          <p:nvPr>
            <p:ph sz="half" idx="2"/>
          </p:nvPr>
        </p:nvSpPr>
        <p:spPr>
          <a:xfrm>
            <a:off x="838200" y="4409294"/>
            <a:ext cx="10515600" cy="542181"/>
          </a:xfrm>
        </p:spPr>
        <p:txBody>
          <a:bodyPr/>
          <a:lstStyle/>
          <a:p>
            <a:r>
              <a:rPr lang="de-DE" altLang="en-US" dirty="0">
                <a:ea typeface="Arial" panose="020B0604020202020204" pitchFamily="34" charset="0"/>
                <a:cs typeface="Lucida Bright" panose="02040602050505020304" pitchFamily="18" charset="0"/>
              </a:rPr>
              <a:t>After fixed effects estimation, the fixed effects can be estimated as:</a:t>
            </a:r>
            <a:endParaRPr lang="en-US" dirty="0"/>
          </a:p>
        </p:txBody>
      </p:sp>
      <p:pic>
        <p:nvPicPr>
          <p:cNvPr id="8" name="Picture 7" descr="A regression in which y sub i t equals a sub 1 times ind1 sub i t plus a sub 2 times ind2 sub i t through a sub N times indN sub i t plus beta sub 1 times x sub i t 1 through beta sub k times x sub i t k plus u i t. The variable ind1 sub i t is a dummy variable equal to 1 if the observation stems from individual 1 and 0 otherwise. The variable ind2 sub i t is a dummy variable equal to 1 if the observation stems from individual 1 and 0 otherwise. This continues up through variable indN sub i t. ">
            <a:extLst>
              <a:ext uri="{FF2B5EF4-FFF2-40B4-BE49-F238E27FC236}">
                <a16:creationId xmlns:a16="http://schemas.microsoft.com/office/drawing/2014/main" id="{63E32CC2-B908-43A1-93C0-106741925CF9}"/>
              </a:ext>
            </a:extLst>
          </p:cNvPr>
          <p:cNvPicPr>
            <a:picLocks noChangeAspect="1"/>
          </p:cNvPicPr>
          <p:nvPr/>
        </p:nvPicPr>
        <p:blipFill>
          <a:blip r:embed="rId3"/>
          <a:stretch>
            <a:fillRect/>
          </a:stretch>
        </p:blipFill>
        <p:spPr>
          <a:xfrm>
            <a:off x="1246208" y="2716054"/>
            <a:ext cx="10561922" cy="896575"/>
          </a:xfrm>
          <a:prstGeom prst="rect">
            <a:avLst/>
          </a:prstGeom>
        </p:spPr>
      </p:pic>
      <p:sp>
        <p:nvSpPr>
          <p:cNvPr id="3" name="Content Placeholder 2">
            <a:extLst>
              <a:ext uri="{FF2B5EF4-FFF2-40B4-BE49-F238E27FC236}">
                <a16:creationId xmlns:a16="http://schemas.microsoft.com/office/drawing/2014/main" id="{79670ADC-1787-4C78-AC04-5BC47A68B4D7}"/>
              </a:ext>
            </a:extLst>
          </p:cNvPr>
          <p:cNvSpPr>
            <a:spLocks noGrp="1"/>
          </p:cNvSpPr>
          <p:nvPr>
            <p:ph sz="half" idx="1"/>
          </p:nvPr>
        </p:nvSpPr>
        <p:spPr/>
        <p:txBody>
          <a:bodyPr/>
          <a:lstStyle/>
          <a:p>
            <a:r>
              <a:rPr lang="de-DE" altLang="en-US" b="1" dirty="0">
                <a:ea typeface="ＭＳ Ｐゴシック" panose="020B0600070205080204" pitchFamily="34" charset="-128"/>
                <a:cs typeface="Lucida Bright" panose="02040602050505020304" pitchFamily="18" charset="0"/>
              </a:rPr>
              <a:t>Interpretation of fixed effects as dummy variable regression</a:t>
            </a:r>
          </a:p>
          <a:p>
            <a:pPr lvl="1"/>
            <a:r>
              <a:rPr lang="de-DE" altLang="en-US" dirty="0">
                <a:ea typeface="Arial" panose="020B0604020202020204" pitchFamily="34" charset="0"/>
                <a:cs typeface="Lucida Bright" panose="02040602050505020304" pitchFamily="18" charset="0"/>
              </a:rPr>
              <a:t>The fixed effects estimator is equivalent to introducing a dummy for each individual in the original regression and using pooled OLS:</a:t>
            </a:r>
            <a:endParaRPr lang="en-US" dirty="0"/>
          </a:p>
        </p:txBody>
      </p:sp>
      <p:sp>
        <p:nvSpPr>
          <p:cNvPr id="2" name="Title 1">
            <a:extLst>
              <a:ext uri="{FF2B5EF4-FFF2-40B4-BE49-F238E27FC236}">
                <a16:creationId xmlns:a16="http://schemas.microsoft.com/office/drawing/2014/main" id="{8021BE33-58D7-4808-90F1-3D2BFF6E6306}"/>
              </a:ext>
            </a:extLst>
          </p:cNvPr>
          <p:cNvSpPr>
            <a:spLocks noGrp="1"/>
          </p:cNvSpPr>
          <p:nvPr>
            <p:ph type="title"/>
          </p:nvPr>
        </p:nvSpPr>
        <p:spPr/>
        <p:txBody>
          <a:bodyPr/>
          <a:lstStyle/>
          <a:p>
            <a:r>
              <a:rPr lang="de-DE" altLang="en-US" dirty="0"/>
              <a:t>Advanced Panel Data Methods </a:t>
            </a:r>
            <a:r>
              <a:rPr lang="de-DE" altLang="en-US" sz="1600" dirty="0">
                <a:solidFill>
                  <a:prstClr val="black"/>
                </a:solidFill>
              </a:rPr>
              <a:t>(4 of 15)</a:t>
            </a:r>
            <a:endParaRPr lang="en-US" dirty="0"/>
          </a:p>
        </p:txBody>
      </p:sp>
    </p:spTree>
    <p:extLst>
      <p:ext uri="{BB962C8B-B14F-4D97-AF65-F5344CB8AC3E}">
        <p14:creationId xmlns:p14="http://schemas.microsoft.com/office/powerpoint/2010/main" val="4139167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3D9AAA-05D3-4AD1-A27F-DB5858DE11D9}"/>
              </a:ext>
            </a:extLst>
          </p:cNvPr>
          <p:cNvSpPr>
            <a:spLocks noGrp="1"/>
          </p:cNvSpPr>
          <p:nvPr>
            <p:ph type="sldNum" sz="quarter" idx="12"/>
          </p:nvPr>
        </p:nvSpPr>
        <p:spPr/>
        <p:txBody>
          <a:bodyPr/>
          <a:lstStyle/>
          <a:p>
            <a:fld id="{949EBC64-41CB-41B8-B6DF-9B1367312BD4}" type="slidenum">
              <a:rPr lang="en-US" smtClean="0"/>
              <a:t>6</a:t>
            </a:fld>
            <a:endParaRPr lang="en-US"/>
          </a:p>
        </p:txBody>
      </p:sp>
      <p:sp>
        <p:nvSpPr>
          <p:cNvPr id="2" name="Content Placeholder 1">
            <a:extLst>
              <a:ext uri="{FF2B5EF4-FFF2-40B4-BE49-F238E27FC236}">
                <a16:creationId xmlns:a16="http://schemas.microsoft.com/office/drawing/2014/main" id="{D1121AB7-457A-479A-8446-A428512EFA50}"/>
              </a:ext>
            </a:extLst>
          </p:cNvPr>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Fixed effects or first differencing?</a:t>
            </a:r>
          </a:p>
          <a:p>
            <a:pPr lvl="1"/>
            <a:r>
              <a:rPr lang="de-DE" altLang="en-US" dirty="0">
                <a:ea typeface="Arial" panose="020B0604020202020204" pitchFamily="34" charset="0"/>
                <a:cs typeface="Lucida Bright" panose="02040602050505020304" pitchFamily="18" charset="0"/>
              </a:rPr>
              <a:t>Remember that first differencing can also be used if T &gt; 2.</a:t>
            </a:r>
          </a:p>
          <a:p>
            <a:pPr lvl="1"/>
            <a:r>
              <a:rPr lang="de-DE" altLang="en-US" dirty="0">
                <a:ea typeface="Arial" panose="020B0604020202020204" pitchFamily="34" charset="0"/>
                <a:cs typeface="Lucida Bright" panose="02040602050505020304" pitchFamily="18" charset="0"/>
              </a:rPr>
              <a:t>In the case T = 2, fixed effects and first differencing are identical.</a:t>
            </a:r>
          </a:p>
          <a:p>
            <a:pPr lvl="1"/>
            <a:r>
              <a:rPr lang="de-DE" altLang="en-US" dirty="0">
                <a:ea typeface="Arial" panose="020B0604020202020204" pitchFamily="34" charset="0"/>
                <a:cs typeface="Lucida Bright" panose="02040602050505020304" pitchFamily="18" charset="0"/>
              </a:rPr>
              <a:t>For T &gt; 2, fixed effects is more efficient if classical assumptions hold.</a:t>
            </a:r>
          </a:p>
          <a:p>
            <a:pPr lvl="1"/>
            <a:r>
              <a:rPr lang="de-DE" altLang="en-US" dirty="0">
                <a:ea typeface="Arial" panose="020B0604020202020204" pitchFamily="34" charset="0"/>
                <a:cs typeface="Lucida Bright" panose="02040602050505020304" pitchFamily="18" charset="0"/>
              </a:rPr>
              <a:t>First differencing may be better in the case of severe serial correlation in the errors, for example if the errors follow a random walk.</a:t>
            </a:r>
          </a:p>
          <a:p>
            <a:pPr lvl="1"/>
            <a:r>
              <a:rPr lang="de-DE" altLang="en-US" dirty="0">
                <a:ea typeface="Arial" panose="020B0604020202020204" pitchFamily="34" charset="0"/>
                <a:cs typeface="Lucida Bright" panose="02040602050505020304" pitchFamily="18" charset="0"/>
              </a:rPr>
              <a:t>If T is very large (and N not so large), the panel has a pronounced time series character and problems such as strong dependence arise.</a:t>
            </a:r>
          </a:p>
          <a:p>
            <a:pPr lvl="1"/>
            <a:r>
              <a:rPr lang="de-DE" altLang="en-US" dirty="0">
                <a:ea typeface="Arial" panose="020B0604020202020204" pitchFamily="34" charset="0"/>
                <a:cs typeface="Lucida Bright" panose="02040602050505020304" pitchFamily="18" charset="0"/>
              </a:rPr>
              <a:t>In these cases, it is probably better to use first differencing.</a:t>
            </a:r>
          </a:p>
          <a:p>
            <a:pPr lvl="1"/>
            <a:r>
              <a:rPr lang="de-DE" altLang="en-US" dirty="0">
                <a:ea typeface="Arial" panose="020B0604020202020204" pitchFamily="34" charset="0"/>
                <a:cs typeface="Lucida Bright" panose="02040602050505020304" pitchFamily="18" charset="0"/>
              </a:rPr>
              <a:t>Otherwise, it is a good idea to compute both and check robustness.</a:t>
            </a:r>
            <a:endParaRPr lang="en-US" dirty="0"/>
          </a:p>
        </p:txBody>
      </p:sp>
      <p:sp>
        <p:nvSpPr>
          <p:cNvPr id="4" name="Title 3">
            <a:extLst>
              <a:ext uri="{FF2B5EF4-FFF2-40B4-BE49-F238E27FC236}">
                <a16:creationId xmlns:a16="http://schemas.microsoft.com/office/drawing/2014/main" id="{301F4618-A3A1-4DDA-99CD-2A666D64175E}"/>
              </a:ext>
            </a:extLst>
          </p:cNvPr>
          <p:cNvSpPr>
            <a:spLocks noGrp="1"/>
          </p:cNvSpPr>
          <p:nvPr>
            <p:ph type="title"/>
          </p:nvPr>
        </p:nvSpPr>
        <p:spPr/>
        <p:txBody>
          <a:bodyPr/>
          <a:lstStyle/>
          <a:p>
            <a:r>
              <a:rPr lang="de-DE" altLang="en-US" dirty="0"/>
              <a:t>Advanced Panel Data Methods </a:t>
            </a:r>
            <a:r>
              <a:rPr lang="de-DE" altLang="en-US" sz="1600" dirty="0">
                <a:solidFill>
                  <a:prstClr val="black"/>
                </a:solidFill>
              </a:rPr>
              <a:t>(5 of 15)</a:t>
            </a:r>
            <a:endParaRPr lang="en-US" dirty="0"/>
          </a:p>
        </p:txBody>
      </p:sp>
    </p:spTree>
    <p:extLst>
      <p:ext uri="{BB962C8B-B14F-4D97-AF65-F5344CB8AC3E}">
        <p14:creationId xmlns:p14="http://schemas.microsoft.com/office/powerpoint/2010/main" val="3436661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3D9AAA-05D3-4AD1-A27F-DB5858DE11D9}"/>
              </a:ext>
            </a:extLst>
          </p:cNvPr>
          <p:cNvSpPr>
            <a:spLocks noGrp="1"/>
          </p:cNvSpPr>
          <p:nvPr>
            <p:ph type="sldNum" sz="quarter" idx="12"/>
          </p:nvPr>
        </p:nvSpPr>
        <p:spPr/>
        <p:txBody>
          <a:bodyPr/>
          <a:lstStyle/>
          <a:p>
            <a:fld id="{949EBC64-41CB-41B8-B6DF-9B1367312BD4}" type="slidenum">
              <a:rPr lang="en-US" smtClean="0"/>
              <a:t>7</a:t>
            </a:fld>
            <a:endParaRPr lang="en-US"/>
          </a:p>
        </p:txBody>
      </p:sp>
      <p:sp>
        <p:nvSpPr>
          <p:cNvPr id="2" name="Content Placeholder 1">
            <a:extLst>
              <a:ext uri="{FF2B5EF4-FFF2-40B4-BE49-F238E27FC236}">
                <a16:creationId xmlns:a16="http://schemas.microsoft.com/office/drawing/2014/main" id="{D1121AB7-457A-479A-8446-A428512EFA50}"/>
              </a:ext>
            </a:extLst>
          </p:cNvPr>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Unbalanced panels</a:t>
            </a:r>
          </a:p>
          <a:p>
            <a:pPr lvl="1"/>
            <a:r>
              <a:rPr lang="en-US" dirty="0"/>
              <a:t>An unbalanced panel is when not all cross-sectional units have the same number of observations.</a:t>
            </a:r>
          </a:p>
          <a:p>
            <a:pPr lvl="2"/>
            <a:r>
              <a:rPr lang="en-US" dirty="0"/>
              <a:t>Dropping units with only one time period does not cause bias or inconsistency.</a:t>
            </a:r>
          </a:p>
          <a:p>
            <a:pPr lvl="1"/>
            <a:endParaRPr lang="en-US" dirty="0"/>
          </a:p>
          <a:p>
            <a:r>
              <a:rPr lang="en-US" dirty="0"/>
              <a:t>Fixed effects (FE) or First Differencing (FD) with unbalanced panels</a:t>
            </a:r>
          </a:p>
          <a:p>
            <a:pPr lvl="1"/>
            <a:r>
              <a:rPr lang="en-US" dirty="0"/>
              <a:t>FE will preserve more data than FD when we have unbalanced panels, since FD requires that each observation have data available for both t and t-1.</a:t>
            </a:r>
          </a:p>
          <a:p>
            <a:pPr lvl="1"/>
            <a:r>
              <a:rPr lang="en-US" dirty="0"/>
              <a:t>For example, consider a scenario in which we have seven years of data, but data is missing for all even numbered years. Thus, we observe t=1,3,5,7. </a:t>
            </a:r>
          </a:p>
          <a:p>
            <a:pPr lvl="2"/>
            <a:r>
              <a:rPr lang="en-US" dirty="0"/>
              <a:t>FE will use time periods 1,3,5,7 </a:t>
            </a:r>
          </a:p>
          <a:p>
            <a:pPr lvl="2"/>
            <a:r>
              <a:rPr lang="en-US" dirty="0"/>
              <a:t>FD will lose all observations.</a:t>
            </a:r>
          </a:p>
          <a:p>
            <a:pPr lvl="2"/>
            <a:endParaRPr lang="en-US" dirty="0"/>
          </a:p>
        </p:txBody>
      </p:sp>
      <p:sp>
        <p:nvSpPr>
          <p:cNvPr id="4" name="Title 3">
            <a:extLst>
              <a:ext uri="{FF2B5EF4-FFF2-40B4-BE49-F238E27FC236}">
                <a16:creationId xmlns:a16="http://schemas.microsoft.com/office/drawing/2014/main" id="{301F4618-A3A1-4DDA-99CD-2A666D64175E}"/>
              </a:ext>
            </a:extLst>
          </p:cNvPr>
          <p:cNvSpPr>
            <a:spLocks noGrp="1"/>
          </p:cNvSpPr>
          <p:nvPr>
            <p:ph type="title"/>
          </p:nvPr>
        </p:nvSpPr>
        <p:spPr/>
        <p:txBody>
          <a:bodyPr/>
          <a:lstStyle/>
          <a:p>
            <a:r>
              <a:rPr lang="de-DE" altLang="en-US" dirty="0"/>
              <a:t>Advanced Panel Data Methods </a:t>
            </a:r>
            <a:r>
              <a:rPr lang="de-DE" altLang="en-US" sz="1600" dirty="0">
                <a:solidFill>
                  <a:prstClr val="black"/>
                </a:solidFill>
              </a:rPr>
              <a:t>(6 of 15)</a:t>
            </a:r>
            <a:endParaRPr lang="en-US" dirty="0"/>
          </a:p>
        </p:txBody>
      </p:sp>
    </p:spTree>
    <p:extLst>
      <p:ext uri="{BB962C8B-B14F-4D97-AF65-F5344CB8AC3E}">
        <p14:creationId xmlns:p14="http://schemas.microsoft.com/office/powerpoint/2010/main" val="803453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F506066-31BC-4B0A-8330-8ABE6DF7A17C}"/>
              </a:ext>
            </a:extLst>
          </p:cNvPr>
          <p:cNvSpPr>
            <a:spLocks noGrp="1"/>
          </p:cNvSpPr>
          <p:nvPr>
            <p:ph type="sldNum" sz="quarter" idx="12"/>
          </p:nvPr>
        </p:nvSpPr>
        <p:spPr/>
        <p:txBody>
          <a:bodyPr/>
          <a:lstStyle/>
          <a:p>
            <a:fld id="{949EBC64-41CB-41B8-B6DF-9B1367312BD4}" type="slidenum">
              <a:rPr lang="en-US" smtClean="0"/>
              <a:t>8</a:t>
            </a:fld>
            <a:endParaRPr lang="en-US"/>
          </a:p>
        </p:txBody>
      </p:sp>
      <p:pic>
        <p:nvPicPr>
          <p:cNvPr id="15" name="Picture 14" descr="An expression for serial correlation in the composite errors. The covariance between a sub i plus u sub i t and a sub i plus u sub i s equals the covariance between a sub i and a sub i which is equal to sigma squared sub a. This holds under the assumption that the idiosyncratic errors are serially uncorrelated. An example of this serial correlation in the composite error is in  a wage equation. For a given individual, the same unobserved  ability appears in the error term of each period. The error terms are thus correlated across time periods for this individual.">
            <a:extLst>
              <a:ext uri="{FF2B5EF4-FFF2-40B4-BE49-F238E27FC236}">
                <a16:creationId xmlns:a16="http://schemas.microsoft.com/office/drawing/2014/main" id="{DB7C4BE5-7FAF-4438-9307-5E8C83DEA8E2}"/>
              </a:ext>
            </a:extLst>
          </p:cNvPr>
          <p:cNvPicPr>
            <a:picLocks noChangeAspect="1"/>
          </p:cNvPicPr>
          <p:nvPr/>
        </p:nvPicPr>
        <p:blipFill>
          <a:blip r:embed="rId2"/>
          <a:stretch>
            <a:fillRect/>
          </a:stretch>
        </p:blipFill>
        <p:spPr>
          <a:xfrm>
            <a:off x="1219894" y="4523282"/>
            <a:ext cx="8266099" cy="1487774"/>
          </a:xfrm>
          <a:prstGeom prst="rect">
            <a:avLst/>
          </a:prstGeom>
        </p:spPr>
      </p:pic>
      <p:sp>
        <p:nvSpPr>
          <p:cNvPr id="4" name="Content Placeholder 3">
            <a:extLst>
              <a:ext uri="{FF2B5EF4-FFF2-40B4-BE49-F238E27FC236}">
                <a16:creationId xmlns:a16="http://schemas.microsoft.com/office/drawing/2014/main" id="{8FF79561-0F02-4865-9D2D-4746C60D2970}"/>
              </a:ext>
            </a:extLst>
          </p:cNvPr>
          <p:cNvSpPr>
            <a:spLocks noGrp="1"/>
          </p:cNvSpPr>
          <p:nvPr>
            <p:ph sz="half" idx="2"/>
          </p:nvPr>
        </p:nvSpPr>
        <p:spPr>
          <a:xfrm>
            <a:off x="838200" y="3640076"/>
            <a:ext cx="10515600" cy="901944"/>
          </a:xfrm>
        </p:spPr>
        <p:txBody>
          <a:bodyPr/>
          <a:lstStyle/>
          <a:p>
            <a:pPr lvl="1"/>
            <a:r>
              <a:rPr lang="de-DE" altLang="en-US" dirty="0">
                <a:cs typeface="Arial" panose="020B0604020202020204" pitchFamily="34" charset="0"/>
              </a:rPr>
              <a:t>The composite error a</a:t>
            </a:r>
            <a:r>
              <a:rPr lang="de-DE" altLang="en-US" baseline="-25000" dirty="0">
                <a:cs typeface="Arial" panose="020B0604020202020204" pitchFamily="34" charset="0"/>
              </a:rPr>
              <a:t>i</a:t>
            </a:r>
            <a:r>
              <a:rPr lang="de-DE" altLang="en-US" dirty="0">
                <a:cs typeface="Arial" panose="020B0604020202020204" pitchFamily="34" charset="0"/>
              </a:rPr>
              <a:t> + u</a:t>
            </a:r>
            <a:r>
              <a:rPr lang="de-DE" altLang="en-US" baseline="-25000" dirty="0">
                <a:cs typeface="Arial" panose="020B0604020202020204" pitchFamily="34" charset="0"/>
              </a:rPr>
              <a:t>it</a:t>
            </a:r>
            <a:r>
              <a:rPr lang="de-DE" altLang="en-US" dirty="0">
                <a:cs typeface="Arial" panose="020B0604020202020204" pitchFamily="34" charset="0"/>
              </a:rPr>
              <a:t> is uncorrelated with the explanatory variables but it is serially correlated for observations coming from the same i:</a:t>
            </a:r>
          </a:p>
          <a:p>
            <a:endParaRPr lang="en-US" dirty="0"/>
          </a:p>
        </p:txBody>
      </p:sp>
      <p:pic>
        <p:nvPicPr>
          <p:cNvPr id="14" name="Picture 13" descr="The random effects assumption. The covariance between x sub i t j and a sub i equals 0 for all j equal to 1 through k.">
            <a:extLst>
              <a:ext uri="{FF2B5EF4-FFF2-40B4-BE49-F238E27FC236}">
                <a16:creationId xmlns:a16="http://schemas.microsoft.com/office/drawing/2014/main" id="{C0817722-6D83-456C-86C6-D80625996333}"/>
              </a:ext>
            </a:extLst>
          </p:cNvPr>
          <p:cNvPicPr>
            <a:picLocks noChangeAspect="1"/>
          </p:cNvPicPr>
          <p:nvPr/>
        </p:nvPicPr>
        <p:blipFill>
          <a:blip r:embed="rId3"/>
          <a:stretch>
            <a:fillRect/>
          </a:stretch>
        </p:blipFill>
        <p:spPr>
          <a:xfrm>
            <a:off x="1060827" y="2793562"/>
            <a:ext cx="6425741" cy="499915"/>
          </a:xfrm>
          <a:prstGeom prst="rect">
            <a:avLst/>
          </a:prstGeom>
        </p:spPr>
      </p:pic>
      <p:pic>
        <p:nvPicPr>
          <p:cNvPr id="13" name="Picture 12" descr="The random effects model. y sub i t equals beta sub 0 plus beta sub 1 times x sub i t 1 through beta sub k times x sub i t k plus a sub i plus u sub i t. The individual effect a sub i is assumed to be random, meaning that it is completely unrelated to the explanatory variables.">
            <a:extLst>
              <a:ext uri="{FF2B5EF4-FFF2-40B4-BE49-F238E27FC236}">
                <a16:creationId xmlns:a16="http://schemas.microsoft.com/office/drawing/2014/main" id="{242B806F-3589-41A7-BB7B-5528E5757BE4}"/>
              </a:ext>
            </a:extLst>
          </p:cNvPr>
          <p:cNvPicPr>
            <a:picLocks noChangeAspect="1"/>
          </p:cNvPicPr>
          <p:nvPr/>
        </p:nvPicPr>
        <p:blipFill>
          <a:blip r:embed="rId4"/>
          <a:stretch>
            <a:fillRect/>
          </a:stretch>
        </p:blipFill>
        <p:spPr>
          <a:xfrm>
            <a:off x="1060827" y="1986531"/>
            <a:ext cx="9864025" cy="663925"/>
          </a:xfrm>
          <a:prstGeom prst="rect">
            <a:avLst/>
          </a:prstGeom>
        </p:spPr>
      </p:pic>
      <p:sp>
        <p:nvSpPr>
          <p:cNvPr id="3" name="Content Placeholder 2">
            <a:extLst>
              <a:ext uri="{FF2B5EF4-FFF2-40B4-BE49-F238E27FC236}">
                <a16:creationId xmlns:a16="http://schemas.microsoft.com/office/drawing/2014/main" id="{54EB17F3-3863-4590-8131-B27B0AB9E4E5}"/>
              </a:ext>
            </a:extLst>
          </p:cNvPr>
          <p:cNvSpPr>
            <a:spLocks noGrp="1"/>
          </p:cNvSpPr>
          <p:nvPr>
            <p:ph sz="half" idx="1"/>
          </p:nvPr>
        </p:nvSpPr>
        <p:spPr>
          <a:xfrm>
            <a:off x="838200" y="1456029"/>
            <a:ext cx="10515600" cy="507682"/>
          </a:xfrm>
        </p:spPr>
        <p:txBody>
          <a:bodyPr/>
          <a:lstStyle/>
          <a:p>
            <a:r>
              <a:rPr lang="en-US" b="1" dirty="0"/>
              <a:t>Random effects (RE) models</a:t>
            </a:r>
          </a:p>
        </p:txBody>
      </p:sp>
      <p:sp>
        <p:nvSpPr>
          <p:cNvPr id="2" name="Title 1">
            <a:extLst>
              <a:ext uri="{FF2B5EF4-FFF2-40B4-BE49-F238E27FC236}">
                <a16:creationId xmlns:a16="http://schemas.microsoft.com/office/drawing/2014/main" id="{198DAAAC-54D9-4F5D-BAE5-FE6FEB5DC57C}"/>
              </a:ext>
            </a:extLst>
          </p:cNvPr>
          <p:cNvSpPr>
            <a:spLocks noGrp="1"/>
          </p:cNvSpPr>
          <p:nvPr>
            <p:ph type="title"/>
          </p:nvPr>
        </p:nvSpPr>
        <p:spPr/>
        <p:txBody>
          <a:bodyPr/>
          <a:lstStyle/>
          <a:p>
            <a:r>
              <a:rPr lang="de-DE" altLang="en-US" dirty="0"/>
              <a:t>Advanced Panel Data Methods </a:t>
            </a:r>
            <a:r>
              <a:rPr lang="de-DE" altLang="en-US" sz="1600" dirty="0">
                <a:solidFill>
                  <a:prstClr val="black"/>
                </a:solidFill>
              </a:rPr>
              <a:t>(7 of 15)</a:t>
            </a:r>
            <a:endParaRPr lang="en-US" dirty="0"/>
          </a:p>
        </p:txBody>
      </p:sp>
    </p:spTree>
    <p:extLst>
      <p:ext uri="{BB962C8B-B14F-4D97-AF65-F5344CB8AC3E}">
        <p14:creationId xmlns:p14="http://schemas.microsoft.com/office/powerpoint/2010/main" val="1609809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5F20CB6-90E9-4E78-8104-01632BC08B67}"/>
              </a:ext>
            </a:extLst>
          </p:cNvPr>
          <p:cNvSpPr>
            <a:spLocks noGrp="1"/>
          </p:cNvSpPr>
          <p:nvPr>
            <p:ph type="sldNum" sz="quarter" idx="12"/>
          </p:nvPr>
        </p:nvSpPr>
        <p:spPr/>
        <p:txBody>
          <a:bodyPr/>
          <a:lstStyle/>
          <a:p>
            <a:fld id="{949EBC64-41CB-41B8-B6DF-9B1367312BD4}" type="slidenum">
              <a:rPr lang="en-US" smtClean="0"/>
              <a:t>9</a:t>
            </a:fld>
            <a:endParaRPr lang="en-US"/>
          </a:p>
        </p:txBody>
      </p:sp>
      <p:pic>
        <p:nvPicPr>
          <p:cNvPr id="5" name="Picture 4" descr="An expression for the random effects model. y sub i t minus lambda times y bar sub i equals beta sub 1 times x sub i t 1 minus lambda x bar sub i 1 through beta sub k times x sub i t k minus lambda x bar sub i k plus a sub i minus lambda times a bar sub i plus u sub i t minus lambda times u bar sub i. This expression uses quasi-demeaned data. ">
            <a:extLst>
              <a:ext uri="{FF2B5EF4-FFF2-40B4-BE49-F238E27FC236}">
                <a16:creationId xmlns:a16="http://schemas.microsoft.com/office/drawing/2014/main" id="{BD9B93FF-D3C0-4220-8F4C-D365EA786B54}"/>
              </a:ext>
            </a:extLst>
          </p:cNvPr>
          <p:cNvPicPr>
            <a:picLocks noChangeAspect="1"/>
          </p:cNvPicPr>
          <p:nvPr/>
        </p:nvPicPr>
        <p:blipFill>
          <a:blip r:embed="rId2"/>
          <a:stretch>
            <a:fillRect/>
          </a:stretch>
        </p:blipFill>
        <p:spPr>
          <a:xfrm>
            <a:off x="1066364" y="4257151"/>
            <a:ext cx="10059271" cy="1089693"/>
          </a:xfrm>
          <a:prstGeom prst="rect">
            <a:avLst/>
          </a:prstGeom>
        </p:spPr>
      </p:pic>
      <p:sp>
        <p:nvSpPr>
          <p:cNvPr id="2" name="Content Placeholder 1">
            <a:extLst>
              <a:ext uri="{FF2B5EF4-FFF2-40B4-BE49-F238E27FC236}">
                <a16:creationId xmlns:a16="http://schemas.microsoft.com/office/drawing/2014/main" id="{64D2DC26-F37C-4F66-8047-498729741440}"/>
              </a:ext>
            </a:extLst>
          </p:cNvPr>
          <p:cNvSpPr>
            <a:spLocks noGrp="1"/>
          </p:cNvSpPr>
          <p:nvPr>
            <p:ph idx="1"/>
          </p:nvPr>
        </p:nvSpPr>
        <p:spPr>
          <a:xfrm>
            <a:off x="838200" y="1463040"/>
            <a:ext cx="10515600" cy="2734206"/>
          </a:xfrm>
        </p:spPr>
        <p:txBody>
          <a:bodyPr/>
          <a:lstStyle/>
          <a:p>
            <a:r>
              <a:rPr lang="de-DE" altLang="en-US" b="1" dirty="0">
                <a:ea typeface="ＭＳ Ｐゴシック" panose="020B0600070205080204" pitchFamily="34" charset="-128"/>
                <a:cs typeface="Lucida Bright" panose="02040602050505020304" pitchFamily="18" charset="0"/>
              </a:rPr>
              <a:t>Estimation in the random effects model</a:t>
            </a:r>
          </a:p>
          <a:p>
            <a:pPr lvl="1"/>
            <a:r>
              <a:rPr lang="de-DE" altLang="en-US" dirty="0">
                <a:ea typeface="Arial" panose="020B0604020202020204" pitchFamily="34" charset="0"/>
                <a:cs typeface="Lucida Bright" panose="02040602050505020304" pitchFamily="18" charset="0"/>
              </a:rPr>
              <a:t>Under the random effects assumptions explanatory variables are exogenous so that pooled OLS provides consistent estimates.</a:t>
            </a:r>
          </a:p>
          <a:p>
            <a:pPr lvl="1"/>
            <a:r>
              <a:rPr lang="de-DE" altLang="en-US" dirty="0">
                <a:ea typeface="Arial" panose="020B0604020202020204" pitchFamily="34" charset="0"/>
                <a:cs typeface="Lucida Bright" panose="02040602050505020304" pitchFamily="18" charset="0"/>
              </a:rPr>
              <a:t>If OLS is used, standard errors have to be adjusted for the fact that errors are correlated over time for given i (= clustered standard errors).</a:t>
            </a:r>
          </a:p>
          <a:p>
            <a:pPr lvl="1"/>
            <a:r>
              <a:rPr lang="de-DE" altLang="en-US" dirty="0">
                <a:ea typeface="Arial" panose="020B0604020202020204" pitchFamily="34" charset="0"/>
                <a:cs typeface="Lucida Bright" panose="02040602050505020304" pitchFamily="18" charset="0"/>
              </a:rPr>
              <a:t>But, because of the serial correlation, OLS is not efficient.</a:t>
            </a:r>
          </a:p>
          <a:p>
            <a:pPr lvl="1"/>
            <a:r>
              <a:rPr lang="de-DE" altLang="en-US" dirty="0">
                <a:ea typeface="Arial" panose="020B0604020202020204" pitchFamily="34" charset="0"/>
                <a:cs typeface="Lucida Bright" panose="02040602050505020304" pitchFamily="18" charset="0"/>
              </a:rPr>
              <a:t>One can transform the model so that it satisfies the GM-assumptions:</a:t>
            </a:r>
            <a:endParaRPr lang="en-US" dirty="0"/>
          </a:p>
        </p:txBody>
      </p:sp>
      <p:sp>
        <p:nvSpPr>
          <p:cNvPr id="4" name="Title 3">
            <a:extLst>
              <a:ext uri="{FF2B5EF4-FFF2-40B4-BE49-F238E27FC236}">
                <a16:creationId xmlns:a16="http://schemas.microsoft.com/office/drawing/2014/main" id="{CFBB9E1B-7B0D-420F-859E-978B90783C5B}"/>
              </a:ext>
            </a:extLst>
          </p:cNvPr>
          <p:cNvSpPr>
            <a:spLocks noGrp="1"/>
          </p:cNvSpPr>
          <p:nvPr>
            <p:ph type="title"/>
          </p:nvPr>
        </p:nvSpPr>
        <p:spPr/>
        <p:txBody>
          <a:bodyPr/>
          <a:lstStyle/>
          <a:p>
            <a:r>
              <a:rPr lang="de-DE" altLang="en-US" dirty="0"/>
              <a:t>Advanced Panel Data Methods </a:t>
            </a:r>
            <a:r>
              <a:rPr lang="de-DE" altLang="en-US" sz="1600" dirty="0">
                <a:solidFill>
                  <a:prstClr val="black"/>
                </a:solidFill>
              </a:rPr>
              <a:t>(8 of 15)</a:t>
            </a:r>
            <a:endParaRPr lang="en-US" dirty="0"/>
          </a:p>
        </p:txBody>
      </p:sp>
    </p:spTree>
    <p:extLst>
      <p:ext uri="{BB962C8B-B14F-4D97-AF65-F5344CB8AC3E}">
        <p14:creationId xmlns:p14="http://schemas.microsoft.com/office/powerpoint/2010/main" val="282303883"/>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18072</TotalTime>
  <Words>1180</Words>
  <Application>Microsoft Office PowerPoint</Application>
  <PresentationFormat>Widescreen</PresentationFormat>
  <Paragraphs>107</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Tahoma</vt:lpstr>
      <vt:lpstr>Office Theme</vt:lpstr>
      <vt:lpstr>Chapter 14</vt:lpstr>
      <vt:lpstr>Advanced Panel Data Methods (1 of 15)</vt:lpstr>
      <vt:lpstr>Advanced Panel Data Methods (2 of 15)</vt:lpstr>
      <vt:lpstr>Advanced Panel Data Methods (3 of 15)</vt:lpstr>
      <vt:lpstr>Advanced Panel Data Methods (4 of 15)</vt:lpstr>
      <vt:lpstr>Advanced Panel Data Methods (5 of 15)</vt:lpstr>
      <vt:lpstr>Advanced Panel Data Methods (6 of 15)</vt:lpstr>
      <vt:lpstr>Advanced Panel Data Methods (7 of 15)</vt:lpstr>
      <vt:lpstr>Advanced Panel Data Methods (8 of 15)</vt:lpstr>
      <vt:lpstr>Advanced Panel Data Methods (9 of 15)</vt:lpstr>
      <vt:lpstr>Advanced Panel Data Methods (10 of 15)</vt:lpstr>
      <vt:lpstr>Advanced Panel Data Methods (11 of 15)</vt:lpstr>
      <vt:lpstr>Advanced Panel Data Methods (12 of 15)</vt:lpstr>
      <vt:lpstr>Advanced Panel Data Methods (13 of 15)</vt:lpstr>
      <vt:lpstr>Advanced Panel Data Methods (14 of 15)</vt:lpstr>
      <vt:lpstr>Advanced Panel Data Methods (15 of 15)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Foltz, Brandon C</dc:creator>
  <cp:lastModifiedBy>Schiesl, Matt J</cp:lastModifiedBy>
  <cp:revision>309</cp:revision>
  <dcterms:created xsi:type="dcterms:W3CDTF">2015-06-17T14:10:03Z</dcterms:created>
  <dcterms:modified xsi:type="dcterms:W3CDTF">2019-04-26T14:55:24Z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