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02"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itha Kamat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1E"/>
    <a:srgbClr val="E20000"/>
    <a:srgbClr val="CC0000"/>
    <a:srgbClr val="BF3B17"/>
    <a:srgbClr val="C03E16"/>
    <a:srgbClr val="BF2317"/>
    <a:srgbClr val="C11515"/>
    <a:srgbClr val="BF2F17"/>
    <a:srgbClr val="BD1D19"/>
    <a:srgbClr val="BC31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autoAdjust="0"/>
    <p:restoredTop sz="86410" autoAdjust="0"/>
  </p:normalViewPr>
  <p:slideViewPr>
    <p:cSldViewPr snapToGrid="0">
      <p:cViewPr varScale="1">
        <p:scale>
          <a:sx n="109" d="100"/>
          <a:sy n="109" d="100"/>
        </p:scale>
        <p:origin x="186" y="114"/>
      </p:cViewPr>
      <p:guideLst>
        <p:guide orient="horz" pos="2160"/>
        <p:guide pos="3840"/>
      </p:guideLst>
    </p:cSldViewPr>
  </p:slideViewPr>
  <p:outlineViewPr>
    <p:cViewPr>
      <p:scale>
        <a:sx n="33" d="100"/>
        <a:sy n="33" d="100"/>
      </p:scale>
      <p:origin x="0" y="-2509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4D6AC-7EC9-46DC-9BF9-22D63BF27C8D}"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3C1DF-5E15-4B5F-BDE0-920118E0A9B4}" type="slidenum">
              <a:rPr lang="en-US" smtClean="0"/>
              <a:t>‹#›</a:t>
            </a:fld>
            <a:endParaRPr lang="en-US"/>
          </a:p>
        </p:txBody>
      </p:sp>
    </p:spTree>
    <p:extLst>
      <p:ext uri="{BB962C8B-B14F-4D97-AF65-F5344CB8AC3E}">
        <p14:creationId xmlns:p14="http://schemas.microsoft.com/office/powerpoint/2010/main" val="39459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83C1DF-5E15-4B5F-BDE0-920118E0A9B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417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200" y="2534652"/>
            <a:ext cx="5386137" cy="1186447"/>
          </a:xfrm>
        </p:spPr>
        <p:txBody>
          <a:bodyPr anchor="b" anchorCtr="0">
            <a:noAutofit/>
          </a:bodyPr>
          <a:lstStyle>
            <a:lvl1pPr algn="l">
              <a:defRPr sz="3200"/>
            </a:lvl1pPr>
          </a:lstStyle>
          <a:p>
            <a:r>
              <a:rPr lang="en-US" dirty="0"/>
              <a:t>Introductory Econometrics: </a:t>
            </a:r>
            <a:br>
              <a:rPr lang="en-US" dirty="0"/>
            </a:br>
            <a:r>
              <a:rPr lang="en-US" dirty="0"/>
              <a:t>A Modern Approach (7e)</a:t>
            </a:r>
          </a:p>
        </p:txBody>
      </p:sp>
      <p:sp>
        <p:nvSpPr>
          <p:cNvPr id="3" name="Subtitle 2"/>
          <p:cNvSpPr>
            <a:spLocks noGrp="1"/>
          </p:cNvSpPr>
          <p:nvPr>
            <p:ph type="subTitle" idx="1" hasCustomPrompt="1"/>
          </p:nvPr>
        </p:nvSpPr>
        <p:spPr>
          <a:xfrm>
            <a:off x="838200" y="3962399"/>
            <a:ext cx="5386137" cy="737937"/>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Jeffrey M. Wooldridge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pic>
        <p:nvPicPr>
          <p:cNvPr id="15" name="Picture 14" descr="A close up of a logo&#10;&#10;Description automatically generated">
            <a:extLst>
              <a:ext uri="{FF2B5EF4-FFF2-40B4-BE49-F238E27FC236}">
                <a16:creationId xmlns:a16="http://schemas.microsoft.com/office/drawing/2014/main" id="{8BCEB295-3DBE-4E18-9984-C682BCE85A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8864" y="750317"/>
            <a:ext cx="4174869" cy="5218586"/>
          </a:xfrm>
          <a:prstGeom prst="rect">
            <a:avLst/>
          </a:prstGeom>
        </p:spPr>
      </p:pic>
    </p:spTree>
    <p:extLst>
      <p:ext uri="{BB962C8B-B14F-4D97-AF65-F5344CB8AC3E}">
        <p14:creationId xmlns:p14="http://schemas.microsoft.com/office/powerpoint/2010/main" val="323132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4425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1399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0079"/>
            <a:ext cx="6172200" cy="5303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838227"/>
            <a:ext cx="3932237" cy="41053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11128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0080"/>
            <a:ext cx="3932237" cy="1069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640080"/>
            <a:ext cx="6172200" cy="5228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1838227"/>
            <a:ext cx="3932237" cy="403076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18089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38200" y="640080"/>
            <a:ext cx="10515600" cy="7270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85052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40079"/>
            <a:ext cx="2628900" cy="53035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40079"/>
            <a:ext cx="7734300" cy="5303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15757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Slide Number Placeholder 2">
            <a:extLst>
              <a:ext uri="{FF2B5EF4-FFF2-40B4-BE49-F238E27FC236}">
                <a16:creationId xmlns:a16="http://schemas.microsoft.com/office/drawing/2014/main" id="{1D7286AD-3518-45AD-A265-C5B63D7EDA76}"/>
              </a:ext>
            </a:extLst>
          </p:cNvPr>
          <p:cNvSpPr>
            <a:spLocks noGrp="1"/>
          </p:cNvSpPr>
          <p:nvPr>
            <p:ph type="sldNum" sz="quarter" idx="10"/>
          </p:nvPr>
        </p:nvSpPr>
        <p:spPr>
          <a:xfrm>
            <a:off x="9203267" y="6489701"/>
            <a:ext cx="2844800" cy="365125"/>
          </a:xfrm>
        </p:spPr>
        <p:txBody>
          <a:bodyPr/>
          <a:lstStyle>
            <a:lvl1pPr algn="r">
              <a:defRPr sz="1200" b="1" i="0">
                <a:solidFill>
                  <a:srgbClr val="20358D"/>
                </a:solidFill>
                <a:latin typeface="Tahoma"/>
                <a:cs typeface="Tahoma"/>
              </a:defRPr>
            </a:lvl1pPr>
          </a:lstStyle>
          <a:p>
            <a:pPr>
              <a:defRPr/>
            </a:pPr>
            <a:fld id="{392FB42B-5611-4727-B682-AF4EEFA85E79}" type="slidenum">
              <a:rPr lang="en-US"/>
              <a:pPr>
                <a:defRPr/>
              </a:pPr>
              <a:t>‹#›</a:t>
            </a:fld>
            <a:endParaRPr lang="en-US"/>
          </a:p>
        </p:txBody>
      </p:sp>
    </p:spTree>
    <p:extLst>
      <p:ext uri="{BB962C8B-B14F-4D97-AF65-F5344CB8AC3E}">
        <p14:creationId xmlns:p14="http://schemas.microsoft.com/office/powerpoint/2010/main" val="50620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4pPr>
              <a:defRPr sz="20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8" name="Title Placeholder 1">
            <a:extLst>
              <a:ext uri="{FF2B5EF4-FFF2-40B4-BE49-F238E27FC236}">
                <a16:creationId xmlns:a16="http://schemas.microsoft.com/office/drawing/2014/main" id="{AC125E96-6450-45F8-9FC4-F2AC5FCB8159}"/>
              </a:ext>
            </a:extLst>
          </p:cNvPr>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479282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949EBC64-41CB-41B8-B6DF-9B1367312BD4}" type="slidenum">
              <a:rPr lang="en-US" smtClean="0"/>
              <a:t>‹#›</a:t>
            </a:fld>
            <a:endParaRPr lang="en-US"/>
          </a:p>
        </p:txBody>
      </p:sp>
      <p:sp>
        <p:nvSpPr>
          <p:cNvPr id="5" name="Table Placeholder 4">
            <a:extLst>
              <a:ext uri="{FF2B5EF4-FFF2-40B4-BE49-F238E27FC236}">
                <a16:creationId xmlns:a16="http://schemas.microsoft.com/office/drawing/2014/main" id="{CE4B1402-C760-4065-AEC8-6C7C03490FCA}"/>
              </a:ext>
            </a:extLst>
          </p:cNvPr>
          <p:cNvSpPr>
            <a:spLocks noGrp="1"/>
          </p:cNvSpPr>
          <p:nvPr>
            <p:ph type="tbl" sz="quarter" idx="13"/>
          </p:nvPr>
        </p:nvSpPr>
        <p:spPr>
          <a:xfrm>
            <a:off x="838200" y="1468191"/>
            <a:ext cx="10515600" cy="3741737"/>
          </a:xfrm>
        </p:spPr>
        <p:txBody>
          <a:bodyPr/>
          <a:lstStyle/>
          <a:p>
            <a:endParaRPr lang="en-US"/>
          </a:p>
        </p:txBody>
      </p:sp>
    </p:spTree>
    <p:extLst>
      <p:ext uri="{BB962C8B-B14F-4D97-AF65-F5344CB8AC3E}">
        <p14:creationId xmlns:p14="http://schemas.microsoft.com/office/powerpoint/2010/main" val="16818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hasCustomPrompt="1"/>
          </p:nvPr>
        </p:nvSpPr>
        <p:spPr>
          <a:xfrm>
            <a:off x="838200" y="1463040"/>
            <a:ext cx="5181600" cy="4572000"/>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6172200" y="1463040"/>
            <a:ext cx="5181600" cy="4572000"/>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224121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1"/>
          <p:cNvSpPr>
            <a:spLocks noGrp="1"/>
          </p:cNvSpPr>
          <p:nvPr>
            <p:ph sz="half" idx="1" hasCustomPrompt="1"/>
          </p:nvPr>
        </p:nvSpPr>
        <p:spPr>
          <a:xfrm>
            <a:off x="838200" y="1456029"/>
            <a:ext cx="10515600" cy="1316252"/>
          </a:xfrm>
        </p:spPr>
        <p:txBody>
          <a:bodyPr/>
          <a:lstStyle>
            <a:lvl1pPr>
              <a:defRPr/>
            </a:lvl1pPr>
          </a:lstStyle>
          <a:p>
            <a:pPr lvl="0"/>
            <a:r>
              <a:rPr lang="en-US"/>
              <a:t>Content Placeholder 1</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hasCustomPrompt="1"/>
          </p:nvPr>
        </p:nvSpPr>
        <p:spPr>
          <a:xfrm>
            <a:off x="838200" y="2995499"/>
            <a:ext cx="10515600" cy="1420094"/>
          </a:xfrm>
        </p:spPr>
        <p:txBody>
          <a:bodyPr/>
          <a:lstStyle>
            <a:lvl1pPr>
              <a:defRPr/>
            </a:lvl1pPr>
          </a:lstStyle>
          <a:p>
            <a:pPr lvl="0"/>
            <a:r>
              <a:rPr lang="en-US"/>
              <a:t>Content Placeholder 2</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hasCustomPrompt="1"/>
          </p:nvPr>
        </p:nvSpPr>
        <p:spPr>
          <a:xfrm>
            <a:off x="838200" y="4551998"/>
            <a:ext cx="10515600" cy="1420094"/>
          </a:xfrm>
        </p:spPr>
        <p:txBody>
          <a:bodyPr/>
          <a:lstStyle>
            <a:lvl1pPr>
              <a:defRPr/>
            </a:lvl1pPr>
          </a:lstStyle>
          <a:p>
            <a:pPr lvl="0"/>
            <a:r>
              <a:rPr lang="en-US"/>
              <a:t>Content Placeholder 3</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42057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472493"/>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38200"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2492"/>
            <a:ext cx="5035826" cy="20535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3919839"/>
            <a:ext cx="5035826" cy="2053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5000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A97922-68D1-4A28-85F3-CE1C535B35D2}"/>
              </a:ext>
            </a:extLst>
          </p:cNvPr>
          <p:cNvSpPr>
            <a:spLocks noGrp="1"/>
          </p:cNvSpPr>
          <p:nvPr>
            <p:ph sz="half" idx="14"/>
          </p:nvPr>
        </p:nvSpPr>
        <p:spPr>
          <a:xfrm>
            <a:off x="6317976" y="1471019"/>
            <a:ext cx="5035826"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5">
            <a:extLst>
              <a:ext uri="{FF2B5EF4-FFF2-40B4-BE49-F238E27FC236}">
                <a16:creationId xmlns:a16="http://schemas.microsoft.com/office/drawing/2014/main" id="{3CC27E8A-B85C-4DA8-8400-C5DD9CDACDE3}"/>
              </a:ext>
            </a:extLst>
          </p:cNvPr>
          <p:cNvSpPr>
            <a:spLocks noGrp="1"/>
          </p:cNvSpPr>
          <p:nvPr>
            <p:ph sz="half" idx="15"/>
          </p:nvPr>
        </p:nvSpPr>
        <p:spPr>
          <a:xfrm>
            <a:off x="6317976" y="2995499"/>
            <a:ext cx="5035826"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521CB01A-58A0-425F-A930-A35E44F53630}"/>
              </a:ext>
            </a:extLst>
          </p:cNvPr>
          <p:cNvSpPr>
            <a:spLocks noGrp="1"/>
          </p:cNvSpPr>
          <p:nvPr>
            <p:ph sz="quarter" idx="16"/>
          </p:nvPr>
        </p:nvSpPr>
        <p:spPr>
          <a:xfrm>
            <a:off x="6317976" y="4551998"/>
            <a:ext cx="5035826"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21774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Nin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1"/>
          <p:cNvSpPr>
            <a:spLocks noGrp="1"/>
          </p:cNvSpPr>
          <p:nvPr>
            <p:ph sz="half" idx="1"/>
          </p:nvPr>
        </p:nvSpPr>
        <p:spPr>
          <a:xfrm>
            <a:off x="838200"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half" idx="2"/>
          </p:nvPr>
        </p:nvSpPr>
        <p:spPr>
          <a:xfrm>
            <a:off x="838200"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9FF95CBC-B56A-442D-BB6F-B0C2C54B38AC}"/>
              </a:ext>
            </a:extLst>
          </p:cNvPr>
          <p:cNvSpPr>
            <a:spLocks noGrp="1"/>
          </p:cNvSpPr>
          <p:nvPr>
            <p:ph sz="quarter" idx="13"/>
          </p:nvPr>
        </p:nvSpPr>
        <p:spPr>
          <a:xfrm>
            <a:off x="838200"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4">
            <a:extLst>
              <a:ext uri="{FF2B5EF4-FFF2-40B4-BE49-F238E27FC236}">
                <a16:creationId xmlns:a16="http://schemas.microsoft.com/office/drawing/2014/main" id="{D12FFE69-8A81-407D-A4B6-C6F651E0EBB1}"/>
              </a:ext>
            </a:extLst>
          </p:cNvPr>
          <p:cNvSpPr>
            <a:spLocks noGrp="1"/>
          </p:cNvSpPr>
          <p:nvPr>
            <p:ph sz="half" idx="14"/>
          </p:nvPr>
        </p:nvSpPr>
        <p:spPr>
          <a:xfrm>
            <a:off x="4502426" y="1488570"/>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5">
            <a:extLst>
              <a:ext uri="{FF2B5EF4-FFF2-40B4-BE49-F238E27FC236}">
                <a16:creationId xmlns:a16="http://schemas.microsoft.com/office/drawing/2014/main" id="{939EBEFC-74FB-4864-A9C1-7F4A6C438D42}"/>
              </a:ext>
            </a:extLst>
          </p:cNvPr>
          <p:cNvSpPr>
            <a:spLocks noGrp="1"/>
          </p:cNvSpPr>
          <p:nvPr>
            <p:ph sz="half" idx="15"/>
          </p:nvPr>
        </p:nvSpPr>
        <p:spPr>
          <a:xfrm>
            <a:off x="4502426"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09799651-BA94-4F79-8B8B-22BE40E35BE3}"/>
              </a:ext>
            </a:extLst>
          </p:cNvPr>
          <p:cNvSpPr>
            <a:spLocks noGrp="1"/>
          </p:cNvSpPr>
          <p:nvPr>
            <p:ph sz="quarter" idx="16"/>
          </p:nvPr>
        </p:nvSpPr>
        <p:spPr>
          <a:xfrm>
            <a:off x="4502426"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7">
            <a:extLst>
              <a:ext uri="{FF2B5EF4-FFF2-40B4-BE49-F238E27FC236}">
                <a16:creationId xmlns:a16="http://schemas.microsoft.com/office/drawing/2014/main" id="{03C49D1E-4578-469C-B11F-063464DCCEEA}"/>
              </a:ext>
            </a:extLst>
          </p:cNvPr>
          <p:cNvSpPr>
            <a:spLocks noGrp="1"/>
          </p:cNvSpPr>
          <p:nvPr>
            <p:ph sz="half" idx="17"/>
          </p:nvPr>
        </p:nvSpPr>
        <p:spPr>
          <a:xfrm>
            <a:off x="8166652" y="1482774"/>
            <a:ext cx="3187148" cy="1316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8">
            <a:extLst>
              <a:ext uri="{FF2B5EF4-FFF2-40B4-BE49-F238E27FC236}">
                <a16:creationId xmlns:a16="http://schemas.microsoft.com/office/drawing/2014/main" id="{F291FBCD-33AA-48C9-81C6-4C086525CBD8}"/>
              </a:ext>
            </a:extLst>
          </p:cNvPr>
          <p:cNvSpPr>
            <a:spLocks noGrp="1"/>
          </p:cNvSpPr>
          <p:nvPr>
            <p:ph sz="half" idx="18"/>
          </p:nvPr>
        </p:nvSpPr>
        <p:spPr>
          <a:xfrm>
            <a:off x="8166652" y="2995499"/>
            <a:ext cx="3187148" cy="1420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9">
            <a:extLst>
              <a:ext uri="{FF2B5EF4-FFF2-40B4-BE49-F238E27FC236}">
                <a16:creationId xmlns:a16="http://schemas.microsoft.com/office/drawing/2014/main" id="{8389CB71-4AEB-432E-8E45-D9B850C56B7C}"/>
              </a:ext>
            </a:extLst>
          </p:cNvPr>
          <p:cNvSpPr>
            <a:spLocks noGrp="1"/>
          </p:cNvSpPr>
          <p:nvPr>
            <p:ph sz="quarter" idx="19"/>
          </p:nvPr>
        </p:nvSpPr>
        <p:spPr>
          <a:xfrm>
            <a:off x="8166652" y="4551998"/>
            <a:ext cx="3187148" cy="1420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30311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1"/>
          <p:cNvSpPr>
            <a:spLocks noGrp="1"/>
          </p:cNvSpPr>
          <p:nvPr>
            <p:ph type="title"/>
          </p:nvPr>
        </p:nvSpPr>
        <p:spPr>
          <a:xfrm>
            <a:off x="838200" y="640080"/>
            <a:ext cx="10515600" cy="727075"/>
          </a:xfrm>
        </p:spPr>
        <p:txBody>
          <a:bodyPr/>
          <a:lstStyle/>
          <a:p>
            <a:r>
              <a:rPr lang="en-US"/>
              <a:t>Click to edit Master title style</a:t>
            </a:r>
          </a:p>
        </p:txBody>
      </p:sp>
      <p:sp>
        <p:nvSpPr>
          <p:cNvPr id="3" name="Text Placeholder 2"/>
          <p:cNvSpPr>
            <a:spLocks noGrp="1"/>
          </p:cNvSpPr>
          <p:nvPr>
            <p:ph type="body" idx="1"/>
          </p:nvPr>
        </p:nvSpPr>
        <p:spPr>
          <a:xfrm>
            <a:off x="839788" y="1463040"/>
            <a:ext cx="5157787" cy="73988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98811"/>
            <a:ext cx="5157787" cy="3657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463040"/>
            <a:ext cx="5183188" cy="7398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98811"/>
            <a:ext cx="5183188"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49EBC64-41CB-41B8-B6DF-9B1367312BD4}" type="slidenum">
              <a:rPr lang="en-US" smtClean="0"/>
              <a:t>‹#›</a:t>
            </a:fld>
            <a:endParaRPr lang="en-US"/>
          </a:p>
        </p:txBody>
      </p:sp>
    </p:spTree>
    <p:extLst>
      <p:ext uri="{BB962C8B-B14F-4D97-AF65-F5344CB8AC3E}">
        <p14:creationId xmlns:p14="http://schemas.microsoft.com/office/powerpoint/2010/main" val="183772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1" y="1"/>
            <a:ext cx="12191996" cy="464388"/>
          </a:xfrm>
          <a:prstGeom prst="rect">
            <a:avLst/>
          </a:prstGeom>
          <a:solidFill>
            <a:schemeClr val="accent5">
              <a:lumMod val="50000"/>
              <a:alpha val="7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640080"/>
            <a:ext cx="10515600" cy="727075"/>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838200" y="1463040"/>
            <a:ext cx="10515600" cy="45720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726310" y="6448508"/>
            <a:ext cx="627490" cy="272967"/>
          </a:xfrm>
          <a:prstGeom prst="rect">
            <a:avLst/>
          </a:prstGeom>
        </p:spPr>
        <p:txBody>
          <a:bodyPr vert="horz" lIns="91440" tIns="45720" rIns="91440" bIns="45720" rtlCol="0" anchor="ctr"/>
          <a:lstStyle>
            <a:lvl1pPr algn="r">
              <a:defRPr sz="1200">
                <a:solidFill>
                  <a:schemeClr val="tx1">
                    <a:tint val="75000"/>
                  </a:schemeClr>
                </a:solidFill>
              </a:defRPr>
            </a:lvl1pPr>
          </a:lstStyle>
          <a:p>
            <a:fld id="{949EBC64-41CB-41B8-B6DF-9B1367312BD4}" type="slidenum">
              <a:rPr lang="en-US" smtClean="0"/>
              <a:t>‹#›</a:t>
            </a:fld>
            <a:endParaRPr lang="en-US"/>
          </a:p>
        </p:txBody>
      </p:sp>
      <p:pic>
        <p:nvPicPr>
          <p:cNvPr id="7" name="Picture 3"/>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464388"/>
            <a:ext cx="12226355" cy="111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userDrawn="1"/>
        </p:nvSpPr>
        <p:spPr>
          <a:xfrm>
            <a:off x="5825067" y="48578"/>
            <a:ext cx="5528733" cy="369332"/>
          </a:xfrm>
          <a:prstGeom prst="rect">
            <a:avLst/>
          </a:prstGeom>
        </p:spPr>
        <p:txBody>
          <a:bodyPr wrap="square">
            <a:spAutoFit/>
          </a:bodyPr>
          <a:lstStyle/>
          <a:p>
            <a:pPr algn="r"/>
            <a:r>
              <a:rPr lang="en-US" dirty="0">
                <a:solidFill>
                  <a:schemeClr val="bg1"/>
                </a:solidFill>
              </a:rPr>
              <a:t>Introductory Econometrics: A Modern Approach (7e)</a:t>
            </a:r>
          </a:p>
        </p:txBody>
      </p:sp>
      <p:sp>
        <p:nvSpPr>
          <p:cNvPr id="13" name="Rectangle 12"/>
          <p:cNvSpPr/>
          <p:nvPr userDrawn="1"/>
        </p:nvSpPr>
        <p:spPr>
          <a:xfrm flipV="1">
            <a:off x="0" y="6175652"/>
            <a:ext cx="12191997" cy="796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2396-7D4C-49BF-B272-BD0905747F2E}"/>
              </a:ext>
            </a:extLst>
          </p:cNvPr>
          <p:cNvSpPr/>
          <p:nvPr userDrawn="1"/>
        </p:nvSpPr>
        <p:spPr>
          <a:xfrm flipV="1">
            <a:off x="0" y="6248400"/>
            <a:ext cx="12191997" cy="14521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A07025C6-6755-4909-8B8F-839B8083CEDE}"/>
              </a:ext>
            </a:extLst>
          </p:cNvPr>
          <p:cNvSpPr txBox="1">
            <a:spLocks/>
          </p:cNvSpPr>
          <p:nvPr userDrawn="1"/>
        </p:nvSpPr>
        <p:spPr>
          <a:xfrm>
            <a:off x="838201" y="6448425"/>
            <a:ext cx="9508958" cy="40957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kern="1200">
                <a:solidFill>
                  <a:schemeClr val="tx1"/>
                </a:solidFill>
                <a:latin typeface="+mj-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cs typeface="Arial" panose="020B0604020202020204" pitchFamily="34" charset="0"/>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cs typeface="Arial" panose="020B0604020202020204" pitchFamily="34" charset="0"/>
            </a:endParaRPr>
          </a:p>
        </p:txBody>
      </p:sp>
    </p:spTree>
    <p:extLst>
      <p:ext uri="{BB962C8B-B14F-4D97-AF65-F5344CB8AC3E}">
        <p14:creationId xmlns:p14="http://schemas.microsoft.com/office/powerpoint/2010/main" val="391191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2" r:id="rId4"/>
    <p:sldLayoutId id="2147483660" r:id="rId5"/>
    <p:sldLayoutId id="2147483662" r:id="rId6"/>
    <p:sldLayoutId id="2147483661" r:id="rId7"/>
    <p:sldLayoutId id="2147483663"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Lst>
  <p:hf hdr="0" ftr="0" dt="0"/>
  <p:txStyles>
    <p:titleStyle>
      <a:lvl1pPr algn="l" defTabSz="914400" rtl="0" eaLnBrk="1" latinLnBrk="0" hangingPunct="1">
        <a:lnSpc>
          <a:spcPct val="90000"/>
        </a:lnSpc>
        <a:spcBef>
          <a:spcPct val="0"/>
        </a:spcBef>
        <a:buNone/>
        <a:defRPr sz="32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463550" indent="-238125"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688975" indent="-225425" algn="l" defTabSz="914400" rtl="0" eaLnBrk="1" latinLnBrk="0" hangingPunct="1">
        <a:lnSpc>
          <a:spcPct val="90000"/>
        </a:lnSpc>
        <a:spcBef>
          <a:spcPts val="0"/>
        </a:spcBef>
        <a:buFont typeface="Arial" panose="020B0604020202020204" pitchFamily="34" charset="0"/>
        <a:buChar char="•"/>
        <a:defRPr sz="2200" kern="1200">
          <a:solidFill>
            <a:schemeClr val="tx1"/>
          </a:solidFill>
          <a:latin typeface="+mn-lt"/>
          <a:ea typeface="+mn-ea"/>
          <a:cs typeface="+mn-cs"/>
        </a:defRPr>
      </a:lvl3pPr>
      <a:lvl4pPr marL="914400" indent="-225425"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4pPr>
      <a:lvl5pPr marL="1139825" indent="-225425"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lvl="0"/>
            <a:fld id="{949EBC64-41CB-41B8-B6DF-9B1367312BD4}" type="slidenum">
              <a:rPr lang="en-US" noProof="0" smtClean="0"/>
              <a:pPr lvl="0"/>
              <a:t>1</a:t>
            </a:fld>
            <a:endParaRPr lang="en-US" noProof="0" dirty="0"/>
          </a:p>
        </p:txBody>
      </p:sp>
      <p:sp>
        <p:nvSpPr>
          <p:cNvPr id="3" name="Subtitle 2">
            <a:extLst>
              <a:ext uri="{FF2B5EF4-FFF2-40B4-BE49-F238E27FC236}">
                <a16:creationId xmlns:a16="http://schemas.microsoft.com/office/drawing/2014/main" id="{37635CD3-4994-4DCF-AA0C-2B9B0A66D8A3}"/>
              </a:ext>
            </a:extLst>
          </p:cNvPr>
          <p:cNvSpPr>
            <a:spLocks noGrp="1"/>
          </p:cNvSpPr>
          <p:nvPr>
            <p:ph type="subTitle" idx="1"/>
          </p:nvPr>
        </p:nvSpPr>
        <p:spPr>
          <a:xfrm>
            <a:off x="838200" y="3962399"/>
            <a:ext cx="5386137" cy="829409"/>
          </a:xfrm>
        </p:spPr>
        <p:txBody>
          <a:bodyPr>
            <a:noAutofit/>
          </a:bodyPr>
          <a:lstStyle/>
          <a:p>
            <a:r>
              <a:rPr lang="de-DE" altLang="en-US" sz="2800" dirty="0"/>
              <a:t>Instrumental Variables Estimation and Two Stage Least Squares</a:t>
            </a:r>
            <a:endParaRPr lang="en-US" sz="2600" dirty="0"/>
          </a:p>
        </p:txBody>
      </p:sp>
      <p:sp>
        <p:nvSpPr>
          <p:cNvPr id="4" name="Title 3"/>
          <p:cNvSpPr>
            <a:spLocks noGrp="1"/>
          </p:cNvSpPr>
          <p:nvPr>
            <p:ph type="ctrTitle"/>
          </p:nvPr>
        </p:nvSpPr>
        <p:spPr/>
        <p:txBody>
          <a:bodyPr/>
          <a:lstStyle/>
          <a:p>
            <a:r>
              <a:rPr lang="en-US" dirty="0"/>
              <a:t>Chapter 15</a:t>
            </a:r>
          </a:p>
        </p:txBody>
      </p:sp>
    </p:spTree>
    <p:extLst>
      <p:ext uri="{BB962C8B-B14F-4D97-AF65-F5344CB8AC3E}">
        <p14:creationId xmlns:p14="http://schemas.microsoft.com/office/powerpoint/2010/main" val="313500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5A4CCC-0705-495E-B228-9F9638D5EF5C}"/>
              </a:ext>
            </a:extLst>
          </p:cNvPr>
          <p:cNvSpPr>
            <a:spLocks noGrp="1"/>
          </p:cNvSpPr>
          <p:nvPr>
            <p:ph type="sldNum" sz="quarter" idx="12"/>
          </p:nvPr>
        </p:nvSpPr>
        <p:spPr/>
        <p:txBody>
          <a:bodyPr/>
          <a:lstStyle/>
          <a:p>
            <a:fld id="{949EBC64-41CB-41B8-B6DF-9B1367312BD4}" type="slidenum">
              <a:rPr lang="en-US" smtClean="0"/>
              <a:t>10</a:t>
            </a:fld>
            <a:endParaRPr lang="en-US"/>
          </a:p>
        </p:txBody>
      </p:sp>
      <p:pic>
        <p:nvPicPr>
          <p:cNvPr id="6" name="Picture 5" descr="Sample analogs of the exogeneity conditions. The first is that 1 over n times the sum of u hat sub i 1 equals zero. This can be re-written as 1 over n times the sum of y sub i 1 minus beta hat sub 0 minus beta hat sub 1 times y sub i 2 minus beta hat sub 2 times z sub i 1 through beta hat sub k times z sub i k minus 1 equals zero. The next k equations are that 1 over n times the sum of z sub i j times u hat sub i 1 equals 0 for all j equal to 1 through k. There are k plus 1 equations to be estimated that allow us to obtain estimates for beta hat sub 0, beta hat sub 1 through beta hat sub k.">
            <a:extLst>
              <a:ext uri="{FF2B5EF4-FFF2-40B4-BE49-F238E27FC236}">
                <a16:creationId xmlns:a16="http://schemas.microsoft.com/office/drawing/2014/main" id="{B720510B-FE22-4656-9876-A8E3E2133E52}"/>
              </a:ext>
            </a:extLst>
          </p:cNvPr>
          <p:cNvPicPr>
            <a:picLocks noChangeAspect="1"/>
          </p:cNvPicPr>
          <p:nvPr/>
        </p:nvPicPr>
        <p:blipFill>
          <a:blip r:embed="rId2"/>
          <a:stretch>
            <a:fillRect/>
          </a:stretch>
        </p:blipFill>
        <p:spPr>
          <a:xfrm>
            <a:off x="992369" y="3203342"/>
            <a:ext cx="8418879" cy="2689458"/>
          </a:xfrm>
          <a:prstGeom prst="rect">
            <a:avLst/>
          </a:prstGeom>
        </p:spPr>
      </p:pic>
      <p:pic>
        <p:nvPicPr>
          <p:cNvPr id="5" name="Picture 4" descr="An expression for the exogeneity conditions. The covariance between z sub j and u sub 1 must equal 0 for all j equal to 1 through k. The expected value of u sub 1 must also equal 0.">
            <a:extLst>
              <a:ext uri="{FF2B5EF4-FFF2-40B4-BE49-F238E27FC236}">
                <a16:creationId xmlns:a16="http://schemas.microsoft.com/office/drawing/2014/main" id="{4BC96497-DD5F-40F6-82FA-A88D74495271}"/>
              </a:ext>
            </a:extLst>
          </p:cNvPr>
          <p:cNvPicPr>
            <a:picLocks noChangeAspect="1"/>
          </p:cNvPicPr>
          <p:nvPr/>
        </p:nvPicPr>
        <p:blipFill>
          <a:blip r:embed="rId3"/>
          <a:stretch>
            <a:fillRect/>
          </a:stretch>
        </p:blipFill>
        <p:spPr>
          <a:xfrm>
            <a:off x="992369" y="2063827"/>
            <a:ext cx="6679832" cy="822340"/>
          </a:xfrm>
          <a:prstGeom prst="rect">
            <a:avLst/>
          </a:prstGeom>
        </p:spPr>
      </p:pic>
      <p:sp>
        <p:nvSpPr>
          <p:cNvPr id="2" name="Content Placeholder 1">
            <a:extLst>
              <a:ext uri="{FF2B5EF4-FFF2-40B4-BE49-F238E27FC236}">
                <a16:creationId xmlns:a16="http://schemas.microsoft.com/office/drawing/2014/main" id="{0CBAD1B3-E29F-4FC2-BD9E-BB1A1B639232}"/>
              </a:ext>
            </a:extLst>
          </p:cNvPr>
          <p:cNvSpPr>
            <a:spLocks noGrp="1"/>
          </p:cNvSpPr>
          <p:nvPr>
            <p:ph idx="1"/>
          </p:nvPr>
        </p:nvSpPr>
        <p:spPr>
          <a:xfrm>
            <a:off x="838200" y="1463040"/>
            <a:ext cx="10515600" cy="619760"/>
          </a:xfrm>
        </p:spPr>
        <p:txBody>
          <a:bodyPr/>
          <a:lstStyle/>
          <a:p>
            <a:r>
              <a:rPr lang="de-DE" altLang="en-US" b="1" dirty="0">
                <a:ea typeface="ＭＳ Ｐゴシック" panose="020B0600070205080204" pitchFamily="34" charset="-128"/>
                <a:cs typeface="Lucida Bright" panose="02040602050505020304" pitchFamily="18" charset="0"/>
              </a:rPr>
              <a:t>Computing IV estimates in the multiple regression case:</a:t>
            </a:r>
            <a:endParaRPr lang="en-US" b="1" dirty="0"/>
          </a:p>
        </p:txBody>
      </p:sp>
      <p:sp>
        <p:nvSpPr>
          <p:cNvPr id="4" name="Title 3">
            <a:extLst>
              <a:ext uri="{FF2B5EF4-FFF2-40B4-BE49-F238E27FC236}">
                <a16:creationId xmlns:a16="http://schemas.microsoft.com/office/drawing/2014/main" id="{6C40258B-C5AD-45A6-8F8D-59CD9E63D76A}"/>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(9 of 15)</a:t>
            </a:r>
            <a:endParaRPr lang="en-US" dirty="0"/>
          </a:p>
        </p:txBody>
      </p:sp>
    </p:spTree>
    <p:extLst>
      <p:ext uri="{BB962C8B-B14F-4D97-AF65-F5344CB8AC3E}">
        <p14:creationId xmlns:p14="http://schemas.microsoft.com/office/powerpoint/2010/main" val="327170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EE8BA6A-25B9-42B1-BB48-C951FDD25993}"/>
              </a:ext>
            </a:extLst>
          </p:cNvPr>
          <p:cNvSpPr>
            <a:spLocks noGrp="1"/>
          </p:cNvSpPr>
          <p:nvPr>
            <p:ph type="sldNum" sz="quarter" idx="12"/>
          </p:nvPr>
        </p:nvSpPr>
        <p:spPr/>
        <p:txBody>
          <a:bodyPr/>
          <a:lstStyle/>
          <a:p>
            <a:fld id="{949EBC64-41CB-41B8-B6DF-9B1367312BD4}" type="slidenum">
              <a:rPr lang="en-US" smtClean="0"/>
              <a:t>11</a:t>
            </a:fld>
            <a:endParaRPr lang="en-US"/>
          </a:p>
        </p:txBody>
      </p:sp>
      <p:pic>
        <p:nvPicPr>
          <p:cNvPr id="10" name="Picture 9" descr="An equation for the second stage regression. y sub 1 equals beta sub 0 plus beta sub 1 times y hat sub 2 plus beta sub 2 plus z sub 1 through beta sub k times z sub k minus 1 plus an error term. The endogenous variable y sub 2 has been replaced by its predicted value y hat sub 2 from the first stage.">
            <a:extLst>
              <a:ext uri="{FF2B5EF4-FFF2-40B4-BE49-F238E27FC236}">
                <a16:creationId xmlns:a16="http://schemas.microsoft.com/office/drawing/2014/main" id="{AF2BDC98-A461-4034-ACCF-504F1861643D}"/>
              </a:ext>
            </a:extLst>
          </p:cNvPr>
          <p:cNvPicPr>
            <a:picLocks noChangeAspect="1"/>
          </p:cNvPicPr>
          <p:nvPr/>
        </p:nvPicPr>
        <p:blipFill>
          <a:blip r:embed="rId2"/>
          <a:stretch>
            <a:fillRect/>
          </a:stretch>
        </p:blipFill>
        <p:spPr>
          <a:xfrm>
            <a:off x="1509030" y="5285110"/>
            <a:ext cx="6010872" cy="352074"/>
          </a:xfrm>
          <a:prstGeom prst="rect">
            <a:avLst/>
          </a:prstGeom>
        </p:spPr>
      </p:pic>
      <p:sp>
        <p:nvSpPr>
          <p:cNvPr id="5" name="Content Placeholder 4">
            <a:extLst>
              <a:ext uri="{FF2B5EF4-FFF2-40B4-BE49-F238E27FC236}">
                <a16:creationId xmlns:a16="http://schemas.microsoft.com/office/drawing/2014/main" id="{D58BEB9B-B5B4-4753-9E3F-5D1B42336E4D}"/>
              </a:ext>
            </a:extLst>
          </p:cNvPr>
          <p:cNvSpPr>
            <a:spLocks noGrp="1"/>
          </p:cNvSpPr>
          <p:nvPr>
            <p:ph sz="quarter" idx="13"/>
          </p:nvPr>
        </p:nvSpPr>
        <p:spPr>
          <a:xfrm>
            <a:off x="838200" y="4704398"/>
            <a:ext cx="10515600" cy="560501"/>
          </a:xfrm>
        </p:spPr>
        <p:txBody>
          <a:bodyPr/>
          <a:lstStyle/>
          <a:p>
            <a:pPr lvl="1"/>
            <a:r>
              <a:rPr lang="en-US" dirty="0"/>
              <a:t>Second stage (OLS with y</a:t>
            </a:r>
            <a:r>
              <a:rPr lang="en-US" baseline="-25000" dirty="0"/>
              <a:t>2</a:t>
            </a:r>
            <a:r>
              <a:rPr lang="en-US" dirty="0"/>
              <a:t> replaced by its prediction from the first stage)</a:t>
            </a:r>
          </a:p>
        </p:txBody>
      </p:sp>
      <p:pic>
        <p:nvPicPr>
          <p:cNvPr id="9" name="Picture 8" descr="An expression for the first stage reduced form regression. y hat sub 2 equals pi hat sub 0 plus pi hat sub 1 times z sub 1 through pi hat sub k times z sub k. z sub k is the instrumental variable.">
            <a:extLst>
              <a:ext uri="{FF2B5EF4-FFF2-40B4-BE49-F238E27FC236}">
                <a16:creationId xmlns:a16="http://schemas.microsoft.com/office/drawing/2014/main" id="{5BBBA97F-B903-4D5F-8605-7F6E19B3E2CF}"/>
              </a:ext>
            </a:extLst>
          </p:cNvPr>
          <p:cNvPicPr>
            <a:picLocks noChangeAspect="1"/>
          </p:cNvPicPr>
          <p:nvPr/>
        </p:nvPicPr>
        <p:blipFill>
          <a:blip r:embed="rId3"/>
          <a:stretch>
            <a:fillRect/>
          </a:stretch>
        </p:blipFill>
        <p:spPr>
          <a:xfrm>
            <a:off x="1458233" y="3999551"/>
            <a:ext cx="7758442" cy="640136"/>
          </a:xfrm>
          <a:prstGeom prst="rect">
            <a:avLst/>
          </a:prstGeom>
        </p:spPr>
      </p:pic>
      <p:sp>
        <p:nvSpPr>
          <p:cNvPr id="4" name="Content Placeholder 3">
            <a:extLst>
              <a:ext uri="{FF2B5EF4-FFF2-40B4-BE49-F238E27FC236}">
                <a16:creationId xmlns:a16="http://schemas.microsoft.com/office/drawing/2014/main" id="{AB559014-7D52-4F03-AB42-5D88DAEC255A}"/>
              </a:ext>
            </a:extLst>
          </p:cNvPr>
          <p:cNvSpPr>
            <a:spLocks noGrp="1"/>
          </p:cNvSpPr>
          <p:nvPr>
            <p:ph sz="half" idx="2"/>
          </p:nvPr>
        </p:nvSpPr>
        <p:spPr>
          <a:xfrm>
            <a:off x="838200" y="3252388"/>
            <a:ext cx="10515600" cy="827975"/>
          </a:xfrm>
        </p:spPr>
        <p:txBody>
          <a:bodyPr/>
          <a:lstStyle/>
          <a:p>
            <a:pPr lvl="1"/>
            <a:r>
              <a:rPr lang="en-US" dirty="0"/>
              <a:t>First stage (reduced form regression):</a:t>
            </a:r>
          </a:p>
          <a:p>
            <a:pPr lvl="2"/>
            <a:r>
              <a:rPr lang="de-DE" sz="2000" dirty="0"/>
              <a:t>The endogenous explanatory variable y</a:t>
            </a:r>
            <a:r>
              <a:rPr lang="de-DE" sz="2000" baseline="-25000" dirty="0"/>
              <a:t>2</a:t>
            </a:r>
            <a:r>
              <a:rPr lang="de-DE" sz="2000" dirty="0"/>
              <a:t> is predicted using only exogenous information</a:t>
            </a:r>
            <a:endParaRPr lang="de-DE" sz="2400" baseline="-25000" dirty="0"/>
          </a:p>
          <a:p>
            <a:pPr lvl="2"/>
            <a:endParaRPr lang="en-US" dirty="0"/>
          </a:p>
        </p:txBody>
      </p:sp>
      <p:pic>
        <p:nvPicPr>
          <p:cNvPr id="7" name="Picture 6" descr="An equation in which y sub 1 equals beta sub 0 plus bet sub 1 times y sub 2 plus beta sub 2 times z sub 1 through beta sub k times z sub k minus 1 plus u sub 1. y sub 2 is an endogenous variable and z sub 1 through z sub k minus 1 are exogenous variables.">
            <a:extLst>
              <a:ext uri="{FF2B5EF4-FFF2-40B4-BE49-F238E27FC236}">
                <a16:creationId xmlns:a16="http://schemas.microsoft.com/office/drawing/2014/main" id="{18344432-324E-4176-9CF8-6B46DB18757A}"/>
              </a:ext>
            </a:extLst>
          </p:cNvPr>
          <p:cNvPicPr>
            <a:picLocks noChangeAspect="1"/>
          </p:cNvPicPr>
          <p:nvPr/>
        </p:nvPicPr>
        <p:blipFill>
          <a:blip r:embed="rId4"/>
          <a:stretch>
            <a:fillRect/>
          </a:stretch>
        </p:blipFill>
        <p:spPr>
          <a:xfrm>
            <a:off x="1458230" y="2611704"/>
            <a:ext cx="5658798" cy="390482"/>
          </a:xfrm>
          <a:prstGeom prst="rect">
            <a:avLst/>
          </a:prstGeom>
        </p:spPr>
      </p:pic>
      <p:sp>
        <p:nvSpPr>
          <p:cNvPr id="3" name="Content Placeholder 2">
            <a:extLst>
              <a:ext uri="{FF2B5EF4-FFF2-40B4-BE49-F238E27FC236}">
                <a16:creationId xmlns:a16="http://schemas.microsoft.com/office/drawing/2014/main" id="{47F0ABA5-CA80-41D5-9F76-C3409F9C005E}"/>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Two Stage Least Squares (2SLS) estimation</a:t>
            </a:r>
          </a:p>
          <a:p>
            <a:pPr lvl="1"/>
            <a:r>
              <a:rPr lang="de-DE" altLang="en-US" dirty="0">
                <a:ea typeface="Arial" panose="020B0604020202020204" pitchFamily="34" charset="0"/>
                <a:cs typeface="Lucida Bright" panose="02040602050505020304" pitchFamily="18" charset="0"/>
              </a:rPr>
              <a:t>It turns out that the IV estimator is equivalent to the following procedure, which has a much more intuitive interpretation:</a:t>
            </a:r>
            <a:endParaRPr lang="en-US" dirty="0"/>
          </a:p>
        </p:txBody>
      </p:sp>
      <p:sp>
        <p:nvSpPr>
          <p:cNvPr id="2" name="Title 1">
            <a:extLst>
              <a:ext uri="{FF2B5EF4-FFF2-40B4-BE49-F238E27FC236}">
                <a16:creationId xmlns:a16="http://schemas.microsoft.com/office/drawing/2014/main" id="{092792C7-345C-4614-97AA-7A78A57759F4}"/>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(10 of 15)</a:t>
            </a:r>
            <a:endParaRPr lang="en-US" dirty="0"/>
          </a:p>
        </p:txBody>
      </p:sp>
    </p:spTree>
    <p:extLst>
      <p:ext uri="{BB962C8B-B14F-4D97-AF65-F5344CB8AC3E}">
        <p14:creationId xmlns:p14="http://schemas.microsoft.com/office/powerpoint/2010/main" val="26926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F22828-802B-4FAA-8C08-D04386432709}"/>
              </a:ext>
            </a:extLst>
          </p:cNvPr>
          <p:cNvSpPr>
            <a:spLocks noGrp="1"/>
          </p:cNvSpPr>
          <p:nvPr>
            <p:ph type="sldNum" sz="quarter" idx="12"/>
          </p:nvPr>
        </p:nvSpPr>
        <p:spPr/>
        <p:txBody>
          <a:bodyPr/>
          <a:lstStyle/>
          <a:p>
            <a:fld id="{949EBC64-41CB-41B8-B6DF-9B1367312BD4}" type="slidenum">
              <a:rPr lang="en-US" smtClean="0"/>
              <a:t>12</a:t>
            </a:fld>
            <a:endParaRPr lang="en-US"/>
          </a:p>
        </p:txBody>
      </p:sp>
      <p:sp>
        <p:nvSpPr>
          <p:cNvPr id="2" name="Content Placeholder 1">
            <a:extLst>
              <a:ext uri="{FF2B5EF4-FFF2-40B4-BE49-F238E27FC236}">
                <a16:creationId xmlns:a16="http://schemas.microsoft.com/office/drawing/2014/main" id="{366566FD-DF3F-43F0-A37F-AC3727588DA6}"/>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Why does Two Stage Least Squares work?</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All variables in the second stage regression are exogenous because    y</a:t>
            </a:r>
            <a:r>
              <a:rPr lang="de-DE" altLang="en-US" baseline="-25000" dirty="0">
                <a:ea typeface="Arial" panose="020B0604020202020204" pitchFamily="34" charset="0"/>
                <a:cs typeface="Lucida Bright" panose="02040602050505020304" pitchFamily="18" charset="0"/>
              </a:rPr>
              <a:t>2</a:t>
            </a:r>
            <a:r>
              <a:rPr lang="de-DE" altLang="en-US" dirty="0">
                <a:ea typeface="Arial" panose="020B0604020202020204" pitchFamily="34" charset="0"/>
                <a:cs typeface="Lucida Bright" panose="02040602050505020304" pitchFamily="18" charset="0"/>
              </a:rPr>
              <a:t> was replaced by a prediction based on only exogenous information.</a:t>
            </a:r>
          </a:p>
          <a:p>
            <a:pPr lvl="1"/>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By using the prediction based on exogenous information, y</a:t>
            </a:r>
            <a:r>
              <a:rPr lang="de-DE" altLang="en-US" baseline="-25000" dirty="0">
                <a:ea typeface="Arial" panose="020B0604020202020204" pitchFamily="34" charset="0"/>
                <a:cs typeface="Lucida Bright" panose="02040602050505020304" pitchFamily="18" charset="0"/>
              </a:rPr>
              <a:t>2</a:t>
            </a:r>
            <a:r>
              <a:rPr lang="de-DE" altLang="en-US" dirty="0">
                <a:ea typeface="Arial" panose="020B0604020202020204" pitchFamily="34" charset="0"/>
                <a:cs typeface="Lucida Bright" panose="02040602050505020304" pitchFamily="18" charset="0"/>
              </a:rPr>
              <a:t> is purged of its endogenous part (the part that is related to the error term).</a:t>
            </a:r>
            <a:endParaRPr lang="en-US" dirty="0"/>
          </a:p>
        </p:txBody>
      </p:sp>
      <p:sp>
        <p:nvSpPr>
          <p:cNvPr id="4" name="Title 3">
            <a:extLst>
              <a:ext uri="{FF2B5EF4-FFF2-40B4-BE49-F238E27FC236}">
                <a16:creationId xmlns:a16="http://schemas.microsoft.com/office/drawing/2014/main" id="{A247B8E4-4498-4476-82A0-4868998B8E18}"/>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(11 of 15)</a:t>
            </a:r>
            <a:endParaRPr lang="en-US" dirty="0"/>
          </a:p>
        </p:txBody>
      </p:sp>
    </p:spTree>
    <p:extLst>
      <p:ext uri="{BB962C8B-B14F-4D97-AF65-F5344CB8AC3E}">
        <p14:creationId xmlns:p14="http://schemas.microsoft.com/office/powerpoint/2010/main" val="14391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F22828-802B-4FAA-8C08-D04386432709}"/>
              </a:ext>
            </a:extLst>
          </p:cNvPr>
          <p:cNvSpPr>
            <a:spLocks noGrp="1"/>
          </p:cNvSpPr>
          <p:nvPr>
            <p:ph type="sldNum" sz="quarter" idx="12"/>
          </p:nvPr>
        </p:nvSpPr>
        <p:spPr/>
        <p:txBody>
          <a:bodyPr/>
          <a:lstStyle/>
          <a:p>
            <a:fld id="{949EBC64-41CB-41B8-B6DF-9B1367312BD4}" type="slidenum">
              <a:rPr lang="en-US" smtClean="0"/>
              <a:t>13</a:t>
            </a:fld>
            <a:endParaRPr lang="en-US"/>
          </a:p>
        </p:txBody>
      </p:sp>
      <p:sp>
        <p:nvSpPr>
          <p:cNvPr id="2" name="Content Placeholder 1">
            <a:extLst>
              <a:ext uri="{FF2B5EF4-FFF2-40B4-BE49-F238E27FC236}">
                <a16:creationId xmlns:a16="http://schemas.microsoft.com/office/drawing/2014/main" id="{366566FD-DF3F-43F0-A37F-AC3727588DA6}"/>
              </a:ext>
            </a:extLst>
          </p:cNvPr>
          <p:cNvSpPr>
            <a:spLocks noGrp="1"/>
          </p:cNvSpPr>
          <p:nvPr>
            <p:ph idx="1"/>
          </p:nvPr>
        </p:nvSpPr>
        <p:spPr/>
        <p:txBody>
          <a:bodyPr/>
          <a:lstStyle/>
          <a:p>
            <a:r>
              <a:rPr lang="de-DE" altLang="en-US" b="1" dirty="0">
                <a:ea typeface="ＭＳ Ｐゴシック" panose="020B0600070205080204" pitchFamily="34" charset="-128"/>
                <a:cs typeface="Lucida Bright" panose="02040602050505020304" pitchFamily="18" charset="0"/>
              </a:rPr>
              <a:t>Properties of Two Stage Least Squares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The standard errors from the OLS second stage regression are wrong. However, it is not difficult to compute correct standard errors.</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If there is one endogenous variable and one instrument then 2SLS = IV.</a:t>
            </a:r>
          </a:p>
          <a:p>
            <a:endParaRPr lang="de-DE" altLang="en-US" dirty="0">
              <a:ea typeface="Arial" panose="020B0604020202020204" pitchFamily="34" charset="0"/>
              <a:cs typeface="Lucida Bright" panose="02040602050505020304" pitchFamily="18" charset="0"/>
            </a:endParaRPr>
          </a:p>
          <a:p>
            <a:r>
              <a:rPr lang="de-DE" altLang="en-US" dirty="0">
                <a:ea typeface="Arial" panose="020B0604020202020204" pitchFamily="34" charset="0"/>
                <a:cs typeface="Lucida Bright" panose="02040602050505020304" pitchFamily="18" charset="0"/>
              </a:rPr>
              <a:t>The 2SLS estimation can also be used if there is more than one endo-genous variable and at least as many instruments.</a:t>
            </a:r>
            <a:endParaRPr lang="en-US" dirty="0"/>
          </a:p>
        </p:txBody>
      </p:sp>
      <p:sp>
        <p:nvSpPr>
          <p:cNvPr id="4" name="Title 3">
            <a:extLst>
              <a:ext uri="{FF2B5EF4-FFF2-40B4-BE49-F238E27FC236}">
                <a16:creationId xmlns:a16="http://schemas.microsoft.com/office/drawing/2014/main" id="{A247B8E4-4498-4476-82A0-4868998B8E18}"/>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(12 of 15)</a:t>
            </a:r>
            <a:endParaRPr lang="en-US" dirty="0"/>
          </a:p>
        </p:txBody>
      </p:sp>
    </p:spTree>
    <p:extLst>
      <p:ext uri="{BB962C8B-B14F-4D97-AF65-F5344CB8AC3E}">
        <p14:creationId xmlns:p14="http://schemas.microsoft.com/office/powerpoint/2010/main" val="299693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F22828-802B-4FAA-8C08-D04386432709}"/>
              </a:ext>
            </a:extLst>
          </p:cNvPr>
          <p:cNvSpPr>
            <a:spLocks noGrp="1"/>
          </p:cNvSpPr>
          <p:nvPr>
            <p:ph type="sldNum" sz="quarter" idx="12"/>
          </p:nvPr>
        </p:nvSpPr>
        <p:spPr/>
        <p:txBody>
          <a:bodyPr/>
          <a:lstStyle/>
          <a:p>
            <a:fld id="{949EBC64-41CB-41B8-B6DF-9B1367312BD4}" type="slidenum">
              <a:rPr lang="en-US" smtClean="0"/>
              <a:t>14</a:t>
            </a:fld>
            <a:endParaRPr lang="en-US"/>
          </a:p>
        </p:txBody>
      </p:sp>
      <p:pic>
        <p:nvPicPr>
          <p:cNvPr id="8" name="Picture 7" descr="Second stage estimation results. log wage is predicted to equal .048 (standard error of .400) plus .061 (standard error of .031) times educ plus .044 (standard error of .013) times exper minus .0009 (standard error of .0004) times exper squared. The 2SLS estimate for education is both smaller and less precisely estimated than the OLS estimate.">
            <a:extLst>
              <a:ext uri="{FF2B5EF4-FFF2-40B4-BE49-F238E27FC236}">
                <a16:creationId xmlns:a16="http://schemas.microsoft.com/office/drawing/2014/main" id="{32AF443C-1EEB-42AD-BA8B-AE5ADE53D662}"/>
              </a:ext>
            </a:extLst>
          </p:cNvPr>
          <p:cNvPicPr>
            <a:picLocks noChangeAspect="1"/>
          </p:cNvPicPr>
          <p:nvPr/>
        </p:nvPicPr>
        <p:blipFill>
          <a:blip r:embed="rId2"/>
          <a:stretch>
            <a:fillRect/>
          </a:stretch>
        </p:blipFill>
        <p:spPr>
          <a:xfrm>
            <a:off x="1501778" y="4538175"/>
            <a:ext cx="8026558" cy="1479579"/>
          </a:xfrm>
          <a:prstGeom prst="rect">
            <a:avLst/>
          </a:prstGeom>
        </p:spPr>
      </p:pic>
      <p:sp>
        <p:nvSpPr>
          <p:cNvPr id="5" name="Content Placeholder 4">
            <a:extLst>
              <a:ext uri="{FF2B5EF4-FFF2-40B4-BE49-F238E27FC236}">
                <a16:creationId xmlns:a16="http://schemas.microsoft.com/office/drawing/2014/main" id="{2B0EF3BA-D626-4FBC-9E37-86DD620F25E0}"/>
              </a:ext>
            </a:extLst>
          </p:cNvPr>
          <p:cNvSpPr>
            <a:spLocks noGrp="1"/>
          </p:cNvSpPr>
          <p:nvPr>
            <p:ph sz="half" idx="2"/>
          </p:nvPr>
        </p:nvSpPr>
        <p:spPr>
          <a:xfrm>
            <a:off x="838200" y="4113099"/>
            <a:ext cx="10515600" cy="599554"/>
          </a:xfrm>
        </p:spPr>
        <p:txBody>
          <a:bodyPr/>
          <a:lstStyle/>
          <a:p>
            <a:pPr lvl="1"/>
            <a:r>
              <a:rPr lang="de-DE" altLang="en-US" dirty="0">
                <a:cs typeface="Arial" panose="020B0604020202020204" pitchFamily="34" charset="0"/>
              </a:rPr>
              <a:t>Two Stage Least Squares estimation results:</a:t>
            </a:r>
          </a:p>
          <a:p>
            <a:endParaRPr lang="en-US" dirty="0"/>
          </a:p>
        </p:txBody>
      </p:sp>
      <p:pic>
        <p:nvPicPr>
          <p:cNvPr id="7" name="Picture 6" descr="First stage regression results. educ hat equals 8.37 (standard error of .27) plus .085 (standard error of .026) times exper minus .002 (standard error of .001) times exper squared plus .185 (standard error of .024) times fatheduc plus .186 (standard error of .026) times motheduc. The significantly positive coefficients on fatheduc and motheduc suggest that parent's education are potential instruments for own education.">
            <a:extLst>
              <a:ext uri="{FF2B5EF4-FFF2-40B4-BE49-F238E27FC236}">
                <a16:creationId xmlns:a16="http://schemas.microsoft.com/office/drawing/2014/main" id="{FA3735FB-BAD0-4230-A737-2E08C8A22D1A}"/>
              </a:ext>
            </a:extLst>
          </p:cNvPr>
          <p:cNvPicPr>
            <a:picLocks noChangeAspect="1"/>
          </p:cNvPicPr>
          <p:nvPr/>
        </p:nvPicPr>
        <p:blipFill>
          <a:blip r:embed="rId3"/>
          <a:stretch>
            <a:fillRect/>
          </a:stretch>
        </p:blipFill>
        <p:spPr>
          <a:xfrm>
            <a:off x="1501778" y="2412974"/>
            <a:ext cx="9067980" cy="1308126"/>
          </a:xfrm>
          <a:prstGeom prst="rect">
            <a:avLst/>
          </a:prstGeom>
        </p:spPr>
      </p:pic>
      <p:sp>
        <p:nvSpPr>
          <p:cNvPr id="2" name="Content Placeholder 1">
            <a:extLst>
              <a:ext uri="{FF2B5EF4-FFF2-40B4-BE49-F238E27FC236}">
                <a16:creationId xmlns:a16="http://schemas.microsoft.com/office/drawing/2014/main" id="{366566FD-DF3F-43F0-A37F-AC3727588DA6}"/>
              </a:ext>
            </a:extLst>
          </p:cNvPr>
          <p:cNvSpPr>
            <a:spLocks noGrp="1"/>
          </p:cNvSpPr>
          <p:nvPr>
            <p:ph sz="half" idx="1"/>
          </p:nvPr>
        </p:nvSpPr>
        <p:spPr>
          <a:xfrm>
            <a:off x="838200" y="1456029"/>
            <a:ext cx="10515600" cy="868071"/>
          </a:xfrm>
        </p:spPr>
        <p:txBody>
          <a:bodyPr/>
          <a:lstStyle/>
          <a:p>
            <a:r>
              <a:rPr lang="de-DE" altLang="en-US" b="1" dirty="0">
                <a:ea typeface="ＭＳ Ｐゴシック" panose="020B0600070205080204" pitchFamily="34" charset="-128"/>
                <a:cs typeface="Lucida Bright" panose="02040602050505020304" pitchFamily="18" charset="0"/>
              </a:rPr>
              <a:t>Example: 2SLS in a wage equation using two instruments</a:t>
            </a:r>
          </a:p>
          <a:p>
            <a:pPr lvl="1"/>
            <a:r>
              <a:rPr lang="de-DE" altLang="en-US" dirty="0">
                <a:cs typeface="Arial" panose="020B0604020202020204" pitchFamily="34" charset="0"/>
              </a:rPr>
              <a:t>First stage regression (regress educ on all exogenous variables):</a:t>
            </a:r>
          </a:p>
        </p:txBody>
      </p:sp>
      <p:sp>
        <p:nvSpPr>
          <p:cNvPr id="4" name="Title 3">
            <a:extLst>
              <a:ext uri="{FF2B5EF4-FFF2-40B4-BE49-F238E27FC236}">
                <a16:creationId xmlns:a16="http://schemas.microsoft.com/office/drawing/2014/main" id="{A247B8E4-4498-4476-82A0-4868998B8E18}"/>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(13 of 15)</a:t>
            </a:r>
            <a:endParaRPr lang="en-US" dirty="0"/>
          </a:p>
        </p:txBody>
      </p:sp>
    </p:spTree>
    <p:extLst>
      <p:ext uri="{BB962C8B-B14F-4D97-AF65-F5344CB8AC3E}">
        <p14:creationId xmlns:p14="http://schemas.microsoft.com/office/powerpoint/2010/main" val="111374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813F28-1725-43EF-BA23-31287B44AE4D}"/>
              </a:ext>
            </a:extLst>
          </p:cNvPr>
          <p:cNvSpPr>
            <a:spLocks noGrp="1"/>
          </p:cNvSpPr>
          <p:nvPr>
            <p:ph type="sldNum" sz="quarter" idx="12"/>
          </p:nvPr>
        </p:nvSpPr>
        <p:spPr/>
        <p:txBody>
          <a:bodyPr/>
          <a:lstStyle/>
          <a:p>
            <a:fld id="{949EBC64-41CB-41B8-B6DF-9B1367312BD4}" type="slidenum">
              <a:rPr lang="en-US" smtClean="0"/>
              <a:t>15</a:t>
            </a:fld>
            <a:endParaRPr lang="en-US"/>
          </a:p>
        </p:txBody>
      </p:sp>
      <p:sp>
        <p:nvSpPr>
          <p:cNvPr id="2" name="Content Placeholder 1">
            <a:extLst>
              <a:ext uri="{FF2B5EF4-FFF2-40B4-BE49-F238E27FC236}">
                <a16:creationId xmlns:a16="http://schemas.microsoft.com/office/drawing/2014/main" id="{C67DC301-E10F-4771-9A58-71BF264979A4}"/>
              </a:ext>
            </a:extLst>
          </p:cNvPr>
          <p:cNvSpPr>
            <a:spLocks noGrp="1"/>
          </p:cNvSpPr>
          <p:nvPr>
            <p:ph idx="1"/>
          </p:nvPr>
        </p:nvSpPr>
        <p:spPr>
          <a:xfrm>
            <a:off x="838200" y="1463040"/>
            <a:ext cx="10515600" cy="4620260"/>
          </a:xfrm>
        </p:spPr>
        <p:txBody>
          <a:bodyPr/>
          <a:lstStyle/>
          <a:p>
            <a:r>
              <a:rPr lang="de-DE" altLang="en-US" b="1" dirty="0">
                <a:ea typeface="ＭＳ Ｐゴシック" panose="020B0600070205080204" pitchFamily="34" charset="-128"/>
                <a:cs typeface="Lucida Bright" panose="02040602050505020304" pitchFamily="18" charset="0"/>
              </a:rPr>
              <a:t>Using 2SLS/IV as a solution to errors-in-variables problems</a:t>
            </a:r>
          </a:p>
          <a:p>
            <a:pPr lvl="1"/>
            <a:r>
              <a:rPr lang="de-DE" altLang="en-US" dirty="0">
                <a:ea typeface="Arial" panose="020B0604020202020204" pitchFamily="34" charset="0"/>
                <a:cs typeface="Lucida Bright" panose="02040602050505020304" pitchFamily="18" charset="0"/>
              </a:rPr>
              <a:t>If a second measurement of the mismeasured variable is available, this can be used as an instrumental variable for the mismeasured variable.</a:t>
            </a:r>
          </a:p>
          <a:p>
            <a:endParaRPr lang="de-DE" altLang="en-US" dirty="0">
              <a:ea typeface="ＭＳ Ｐゴシック" panose="020B0600070205080204" pitchFamily="34" charset="-128"/>
              <a:cs typeface="Lucida Bright" panose="02040602050505020304" pitchFamily="18" charset="0"/>
            </a:endParaRPr>
          </a:p>
          <a:p>
            <a:r>
              <a:rPr lang="de-DE" altLang="en-US" b="1" dirty="0">
                <a:ea typeface="ＭＳ Ｐゴシック" panose="020B0600070205080204" pitchFamily="34" charset="-128"/>
                <a:cs typeface="Lucida Bright" panose="02040602050505020304" pitchFamily="18" charset="0"/>
              </a:rPr>
              <a:t>Statistical properties of 2SLS/IV-estimation</a:t>
            </a:r>
          </a:p>
          <a:p>
            <a:pPr lvl="1"/>
            <a:r>
              <a:rPr lang="de-DE" altLang="en-US" dirty="0">
                <a:ea typeface="Arial" panose="020B0604020202020204" pitchFamily="34" charset="0"/>
                <a:cs typeface="Lucida Bright" panose="02040602050505020304" pitchFamily="18" charset="0"/>
              </a:rPr>
              <a:t>Under assumptions completely analogous to OLS, but conditioning on z</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rather than on x</a:t>
            </a:r>
            <a:r>
              <a:rPr lang="de-DE" altLang="en-US" baseline="-25000" dirty="0">
                <a:ea typeface="Arial" panose="020B0604020202020204" pitchFamily="34" charset="0"/>
                <a:cs typeface="Lucida Bright" panose="02040602050505020304" pitchFamily="18" charset="0"/>
              </a:rPr>
              <a:t>i</a:t>
            </a:r>
            <a:r>
              <a:rPr lang="de-DE" altLang="en-US" dirty="0">
                <a:ea typeface="Arial" panose="020B0604020202020204" pitchFamily="34" charset="0"/>
                <a:cs typeface="Lucida Bright" panose="02040602050505020304" pitchFamily="18" charset="0"/>
              </a:rPr>
              <a:t>, 2SLS/IV is consistent and asymptotically normal.</a:t>
            </a:r>
          </a:p>
          <a:p>
            <a:pPr lvl="1"/>
            <a:endParaRPr lang="de-DE" altLang="en-US" dirty="0">
              <a:ea typeface="Arial" panose="020B0604020202020204" pitchFamily="34" charset="0"/>
              <a:cs typeface="Lucida Bright" panose="02040602050505020304" pitchFamily="18" charset="0"/>
            </a:endParaRPr>
          </a:p>
          <a:p>
            <a:r>
              <a:rPr lang="de-DE" altLang="en-US" b="1" dirty="0">
                <a:ea typeface="Arial" panose="020B0604020202020204" pitchFamily="34" charset="0"/>
                <a:cs typeface="Lucida Bright" panose="02040602050505020304" pitchFamily="18" charset="0"/>
              </a:rPr>
              <a:t>Other features of 2SLS/IV-estimation</a:t>
            </a:r>
          </a:p>
          <a:p>
            <a:pPr lvl="1"/>
            <a:r>
              <a:rPr lang="de-DE" altLang="en-US" dirty="0">
                <a:ea typeface="Arial" panose="020B0604020202020204" pitchFamily="34" charset="0"/>
                <a:cs typeface="Lucida Bright" panose="02040602050505020304" pitchFamily="18" charset="0"/>
              </a:rPr>
              <a:t>2SLS/IV is typically much less precise because there is more multicollinearity and less explanatory variation in the second stage regression.</a:t>
            </a:r>
          </a:p>
          <a:p>
            <a:pPr lvl="1"/>
            <a:r>
              <a:rPr lang="de-DE" altLang="en-US" dirty="0">
                <a:ea typeface="Arial" panose="020B0604020202020204" pitchFamily="34" charset="0"/>
                <a:cs typeface="Lucida Bright" panose="02040602050505020304" pitchFamily="18" charset="0"/>
              </a:rPr>
              <a:t>Corrections for heteroskedasticity/serial correlation analogous to OLS.</a:t>
            </a:r>
          </a:p>
          <a:p>
            <a:pPr lvl="1"/>
            <a:r>
              <a:rPr lang="de-DE" altLang="en-US" dirty="0">
                <a:ea typeface="Arial" panose="020B0604020202020204" pitchFamily="34" charset="0"/>
                <a:cs typeface="Lucida Bright" panose="02040602050505020304" pitchFamily="18" charset="0"/>
              </a:rPr>
              <a:t>2SLS/IV easily extends to time series and panel data situations.</a:t>
            </a:r>
          </a:p>
          <a:p>
            <a:endParaRPr lang="en-US" dirty="0"/>
          </a:p>
        </p:txBody>
      </p:sp>
      <p:sp>
        <p:nvSpPr>
          <p:cNvPr id="4" name="Title 3">
            <a:extLst>
              <a:ext uri="{FF2B5EF4-FFF2-40B4-BE49-F238E27FC236}">
                <a16:creationId xmlns:a16="http://schemas.microsoft.com/office/drawing/2014/main" id="{0DFF9BE5-66D2-41E5-9FAF-9B9B484E5353}"/>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(14 of 15)</a:t>
            </a:r>
            <a:endParaRPr lang="en-US" dirty="0"/>
          </a:p>
        </p:txBody>
      </p:sp>
    </p:spTree>
    <p:extLst>
      <p:ext uri="{BB962C8B-B14F-4D97-AF65-F5344CB8AC3E}">
        <p14:creationId xmlns:p14="http://schemas.microsoft.com/office/powerpoint/2010/main" val="225223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558ED9-1A58-4A71-8C5D-F1C401775241}"/>
              </a:ext>
            </a:extLst>
          </p:cNvPr>
          <p:cNvSpPr>
            <a:spLocks noGrp="1"/>
          </p:cNvSpPr>
          <p:nvPr>
            <p:ph type="sldNum" sz="quarter" idx="12"/>
          </p:nvPr>
        </p:nvSpPr>
        <p:spPr/>
        <p:txBody>
          <a:bodyPr/>
          <a:lstStyle/>
          <a:p>
            <a:fld id="{949EBC64-41CB-41B8-B6DF-9B1367312BD4}" type="slidenum">
              <a:rPr lang="en-US" smtClean="0"/>
              <a:t>16</a:t>
            </a:fld>
            <a:endParaRPr lang="en-US"/>
          </a:p>
        </p:txBody>
      </p:sp>
      <p:pic>
        <p:nvPicPr>
          <p:cNvPr id="22" name="Picture 21" descr="The test equation. y sub 1 equals beta sub 0 plus beta sub 1 times y sub 2 plus beta sub 2 times z sub 1 through beta sub k times z sub k minus 1 plus delta sub 1 times v hat sub 2 plus e sub 1. &#10;v hat sub 2 are the residuals from the first stage regression. If a hypothesis test on delta sub 1 equal to zero is rejected, we reject the null hypothesis that y sub 2 is exogenous.">
            <a:extLst>
              <a:ext uri="{FF2B5EF4-FFF2-40B4-BE49-F238E27FC236}">
                <a16:creationId xmlns:a16="http://schemas.microsoft.com/office/drawing/2014/main" id="{A9C4971E-014C-47DB-904A-6B925A6E8070}"/>
              </a:ext>
            </a:extLst>
          </p:cNvPr>
          <p:cNvPicPr>
            <a:picLocks noChangeAspect="1"/>
          </p:cNvPicPr>
          <p:nvPr/>
        </p:nvPicPr>
        <p:blipFill>
          <a:blip r:embed="rId2"/>
          <a:stretch>
            <a:fillRect/>
          </a:stretch>
        </p:blipFill>
        <p:spPr>
          <a:xfrm>
            <a:off x="1151366" y="4561638"/>
            <a:ext cx="10504318" cy="1365622"/>
          </a:xfrm>
          <a:prstGeom prst="rect">
            <a:avLst/>
          </a:prstGeom>
        </p:spPr>
      </p:pic>
      <p:pic>
        <p:nvPicPr>
          <p:cNvPr id="16" name="Picture 15" descr="The reduced form regression. y sub 2 equals pi sub 0 plus pi sub 1 times z sub 1 through pi sub k times z sub k plus v sub 2. The variable y sub 2 is exogenous if and only if the error term v sub 2 is uncorrelated with u sub 1. In other words, the parameter delta sub 1 is zero in the &#10;regression u sub 1 equal to delta sub 1 times v sub 2 plus e sub 1">
            <a:extLst>
              <a:ext uri="{FF2B5EF4-FFF2-40B4-BE49-F238E27FC236}">
                <a16:creationId xmlns:a16="http://schemas.microsoft.com/office/drawing/2014/main" id="{41BD79A8-A1CA-4629-B82B-876A098373D6}"/>
              </a:ext>
            </a:extLst>
          </p:cNvPr>
          <p:cNvPicPr>
            <a:picLocks noChangeAspect="1"/>
          </p:cNvPicPr>
          <p:nvPr/>
        </p:nvPicPr>
        <p:blipFill>
          <a:blip r:embed="rId3"/>
          <a:stretch>
            <a:fillRect/>
          </a:stretch>
        </p:blipFill>
        <p:spPr>
          <a:xfrm>
            <a:off x="1151366" y="2939961"/>
            <a:ext cx="5980694" cy="1621677"/>
          </a:xfrm>
          <a:prstGeom prst="rect">
            <a:avLst/>
          </a:prstGeom>
        </p:spPr>
      </p:pic>
      <p:pic>
        <p:nvPicPr>
          <p:cNvPr id="5" name="Picture 4" descr="An equation in which y sub 1 equals beta sub 0 plus beta sub 1 times y sub 2 plus beta sub 2 times z sub 1 through beta sub k times z sub k minus 1 plus u sub 1. We suspect y sub 2 of being endogenous.">
            <a:extLst>
              <a:ext uri="{FF2B5EF4-FFF2-40B4-BE49-F238E27FC236}">
                <a16:creationId xmlns:a16="http://schemas.microsoft.com/office/drawing/2014/main" id="{4F677350-629B-4DC2-8143-76C1AD870906}"/>
              </a:ext>
            </a:extLst>
          </p:cNvPr>
          <p:cNvPicPr>
            <a:picLocks noChangeAspect="1"/>
          </p:cNvPicPr>
          <p:nvPr/>
        </p:nvPicPr>
        <p:blipFill>
          <a:blip r:embed="rId4"/>
          <a:stretch>
            <a:fillRect/>
          </a:stretch>
        </p:blipFill>
        <p:spPr>
          <a:xfrm>
            <a:off x="1151366" y="2046059"/>
            <a:ext cx="6354333" cy="786490"/>
          </a:xfrm>
          <a:prstGeom prst="rect">
            <a:avLst/>
          </a:prstGeom>
        </p:spPr>
      </p:pic>
      <p:sp>
        <p:nvSpPr>
          <p:cNvPr id="2" name="Content Placeholder 1">
            <a:extLst>
              <a:ext uri="{FF2B5EF4-FFF2-40B4-BE49-F238E27FC236}">
                <a16:creationId xmlns:a16="http://schemas.microsoft.com/office/drawing/2014/main" id="{D3ED375D-19EA-413C-9540-3C257654D4BB}"/>
              </a:ext>
            </a:extLst>
          </p:cNvPr>
          <p:cNvSpPr>
            <a:spLocks noGrp="1"/>
          </p:cNvSpPr>
          <p:nvPr>
            <p:ph idx="1"/>
          </p:nvPr>
        </p:nvSpPr>
        <p:spPr>
          <a:xfrm>
            <a:off x="838200" y="1463040"/>
            <a:ext cx="10515600" cy="632460"/>
          </a:xfrm>
        </p:spPr>
        <p:txBody>
          <a:bodyPr/>
          <a:lstStyle/>
          <a:p>
            <a:r>
              <a:rPr lang="de-DE" altLang="en-US" b="1" dirty="0">
                <a:ea typeface="ＭＳ Ｐゴシック" panose="020B0600070205080204" pitchFamily="34" charset="-128"/>
                <a:cs typeface="Lucida Bright" panose="02040602050505020304" pitchFamily="18" charset="0"/>
              </a:rPr>
              <a:t>Testing for endogeneity of explanatory variables</a:t>
            </a:r>
            <a:endParaRPr lang="en-US" b="1" dirty="0"/>
          </a:p>
        </p:txBody>
      </p:sp>
      <p:sp>
        <p:nvSpPr>
          <p:cNvPr id="4" name="Title 3">
            <a:extLst>
              <a:ext uri="{FF2B5EF4-FFF2-40B4-BE49-F238E27FC236}">
                <a16:creationId xmlns:a16="http://schemas.microsoft.com/office/drawing/2014/main" id="{313AC79B-69FD-404F-8F9F-74D98E8EB5FB}"/>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(15 of 15)</a:t>
            </a:r>
            <a:endParaRPr lang="en-US" dirty="0"/>
          </a:p>
        </p:txBody>
      </p:sp>
    </p:spTree>
    <p:extLst>
      <p:ext uri="{BB962C8B-B14F-4D97-AF65-F5344CB8AC3E}">
        <p14:creationId xmlns:p14="http://schemas.microsoft.com/office/powerpoint/2010/main" val="42267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D7B8647-DEE3-4853-B2C9-C2C19275D4D4}"/>
              </a:ext>
            </a:extLst>
          </p:cNvPr>
          <p:cNvSpPr>
            <a:spLocks noGrp="1"/>
          </p:cNvSpPr>
          <p:nvPr>
            <p:ph type="sldNum" sz="quarter" idx="12"/>
          </p:nvPr>
        </p:nvSpPr>
        <p:spPr/>
        <p:txBody>
          <a:bodyPr/>
          <a:lstStyle/>
          <a:p>
            <a:fld id="{949EBC64-41CB-41B8-B6DF-9B1367312BD4}" type="slidenum">
              <a:rPr lang="en-US" smtClean="0"/>
              <a:t>2</a:t>
            </a:fld>
            <a:endParaRPr lang="en-US"/>
          </a:p>
        </p:txBody>
      </p:sp>
      <p:sp>
        <p:nvSpPr>
          <p:cNvPr id="3" name="Content Placeholder 2">
            <a:extLst>
              <a:ext uri="{FF2B5EF4-FFF2-40B4-BE49-F238E27FC236}">
                <a16:creationId xmlns:a16="http://schemas.microsoft.com/office/drawing/2014/main" id="{13B530C5-393D-4A6C-8686-B45718C5A642}"/>
              </a:ext>
            </a:extLst>
          </p:cNvPr>
          <p:cNvSpPr>
            <a:spLocks noGrp="1"/>
          </p:cNvSpPr>
          <p:nvPr>
            <p:ph sz="half" idx="1"/>
          </p:nvPr>
        </p:nvSpPr>
        <p:spPr>
          <a:xfrm>
            <a:off x="838200" y="1456029"/>
            <a:ext cx="10515600" cy="4107489"/>
          </a:xfrm>
        </p:spPr>
        <p:txBody>
          <a:bodyPr/>
          <a:lstStyle/>
          <a:p>
            <a:r>
              <a:rPr lang="de-DE" altLang="en-US" b="1" dirty="0">
                <a:ea typeface="ＭＳ Ｐゴシック" panose="020B0600070205080204" pitchFamily="34" charset="-128"/>
                <a:cs typeface="Lucida Bright" panose="02040602050505020304" pitchFamily="18" charset="0"/>
              </a:rPr>
              <a:t>The endogeneity problem is endemic in social sciences/economics</a:t>
            </a:r>
          </a:p>
          <a:p>
            <a:pPr lvl="1"/>
            <a:r>
              <a:rPr lang="de-DE" altLang="en-US" dirty="0">
                <a:ea typeface="Arial" panose="020B0604020202020204" pitchFamily="34" charset="0"/>
                <a:cs typeface="Lucida Bright" panose="02040602050505020304" pitchFamily="18" charset="0"/>
              </a:rPr>
              <a:t>In many cases important personal variables cannot be observed.</a:t>
            </a:r>
          </a:p>
          <a:p>
            <a:pPr lvl="1"/>
            <a:r>
              <a:rPr lang="de-DE" altLang="en-US" dirty="0">
                <a:ea typeface="Arial" panose="020B0604020202020204" pitchFamily="34" charset="0"/>
                <a:cs typeface="Lucida Bright" panose="02040602050505020304" pitchFamily="18" charset="0"/>
              </a:rPr>
              <a:t>These are often correlated with observed explanatory information.</a:t>
            </a:r>
          </a:p>
          <a:p>
            <a:pPr lvl="1"/>
            <a:r>
              <a:rPr lang="de-DE" altLang="en-US" dirty="0">
                <a:ea typeface="Arial" panose="020B0604020202020204" pitchFamily="34" charset="0"/>
                <a:cs typeface="Lucida Bright" panose="02040602050505020304" pitchFamily="18" charset="0"/>
              </a:rPr>
              <a:t>In addition, measurement error may also lead to endogeneity.</a:t>
            </a:r>
          </a:p>
          <a:p>
            <a:pPr lvl="1"/>
            <a:r>
              <a:rPr lang="de-DE" altLang="en-US" dirty="0">
                <a:ea typeface="Arial" panose="020B0604020202020204" pitchFamily="34" charset="0"/>
                <a:cs typeface="Lucida Bright" panose="02040602050505020304" pitchFamily="18" charset="0"/>
              </a:rPr>
              <a:t>Solutions to endogeneity problems considered so far:</a:t>
            </a:r>
          </a:p>
          <a:p>
            <a:pPr lvl="2"/>
            <a:r>
              <a:rPr lang="de-DE" altLang="en-US" dirty="0">
                <a:ea typeface="Arial" panose="020B0604020202020204" pitchFamily="34" charset="0"/>
                <a:cs typeface="Lucida Bright" panose="02040602050505020304" pitchFamily="18" charset="0"/>
              </a:rPr>
              <a:t>Proxy variables method for omitted regressors</a:t>
            </a:r>
          </a:p>
          <a:p>
            <a:pPr lvl="2"/>
            <a:r>
              <a:rPr lang="de-DE" altLang="en-US" dirty="0">
                <a:ea typeface="Arial" panose="020B0604020202020204" pitchFamily="34" charset="0"/>
                <a:cs typeface="Lucida Bright" panose="02040602050505020304" pitchFamily="18" charset="0"/>
              </a:rPr>
              <a:t>Fixed effects methods if 1) panel data is available, 2) endogeneity is time-constant, and 3) regressors are not time-constant</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Instrumental variables method (IV)</a:t>
            </a:r>
          </a:p>
          <a:p>
            <a:pPr lvl="1"/>
            <a:r>
              <a:rPr lang="de-DE" altLang="en-US" dirty="0">
                <a:ea typeface="Arial" panose="020B0604020202020204" pitchFamily="34" charset="0"/>
                <a:cs typeface="Lucida Bright" panose="02040602050505020304" pitchFamily="18" charset="0"/>
              </a:rPr>
              <a:t>IV is the most well-known method to address endogeneity problems.</a:t>
            </a:r>
            <a:endParaRPr lang="en-US" b="1" dirty="0"/>
          </a:p>
        </p:txBody>
      </p:sp>
      <p:sp>
        <p:nvSpPr>
          <p:cNvPr id="2" name="Title 1">
            <a:extLst>
              <a:ext uri="{FF2B5EF4-FFF2-40B4-BE49-F238E27FC236}">
                <a16:creationId xmlns:a16="http://schemas.microsoft.com/office/drawing/2014/main" id="{C749338A-9A18-4577-86DB-956D40C025DF}"/>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(1 of 15)</a:t>
            </a:r>
            <a:endParaRPr lang="en-US" dirty="0"/>
          </a:p>
        </p:txBody>
      </p:sp>
    </p:spTree>
    <p:extLst>
      <p:ext uri="{BB962C8B-B14F-4D97-AF65-F5344CB8AC3E}">
        <p14:creationId xmlns:p14="http://schemas.microsoft.com/office/powerpoint/2010/main" val="406254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7F7208E-0F94-4649-AD69-D0AEF90894D4}"/>
              </a:ext>
            </a:extLst>
          </p:cNvPr>
          <p:cNvSpPr>
            <a:spLocks noGrp="1"/>
          </p:cNvSpPr>
          <p:nvPr>
            <p:ph type="sldNum" sz="quarter" idx="12"/>
          </p:nvPr>
        </p:nvSpPr>
        <p:spPr/>
        <p:txBody>
          <a:bodyPr/>
          <a:lstStyle/>
          <a:p>
            <a:fld id="{949EBC64-41CB-41B8-B6DF-9B1367312BD4}" type="slidenum">
              <a:rPr lang="en-US" smtClean="0"/>
              <a:t>3</a:t>
            </a:fld>
            <a:endParaRPr lang="en-US"/>
          </a:p>
        </p:txBody>
      </p:sp>
      <p:pic>
        <p:nvPicPr>
          <p:cNvPr id="8" name="Picture 7" descr="The simple regression model y sub i equals beta sub 0 plus beta sub 1 times x sub plus u sub i. We assume that the covariance between x sub i and u sub i equals 0.">
            <a:extLst>
              <a:ext uri="{FF2B5EF4-FFF2-40B4-BE49-F238E27FC236}">
                <a16:creationId xmlns:a16="http://schemas.microsoft.com/office/drawing/2014/main" id="{A125F183-C9CF-4E03-A634-9450C497EE95}"/>
              </a:ext>
            </a:extLst>
          </p:cNvPr>
          <p:cNvPicPr>
            <a:picLocks noChangeAspect="1"/>
          </p:cNvPicPr>
          <p:nvPr/>
        </p:nvPicPr>
        <p:blipFill>
          <a:blip r:embed="rId2"/>
          <a:stretch>
            <a:fillRect/>
          </a:stretch>
        </p:blipFill>
        <p:spPr>
          <a:xfrm>
            <a:off x="1159464" y="5401971"/>
            <a:ext cx="7088583" cy="581738"/>
          </a:xfrm>
          <a:prstGeom prst="rect">
            <a:avLst/>
          </a:prstGeom>
        </p:spPr>
      </p:pic>
      <p:sp>
        <p:nvSpPr>
          <p:cNvPr id="5" name="Content Placeholder 4">
            <a:extLst>
              <a:ext uri="{FF2B5EF4-FFF2-40B4-BE49-F238E27FC236}">
                <a16:creationId xmlns:a16="http://schemas.microsoft.com/office/drawing/2014/main" id="{999C0FF5-F7FC-42A3-BB88-EF79FC2ED43C}"/>
              </a:ext>
            </a:extLst>
          </p:cNvPr>
          <p:cNvSpPr>
            <a:spLocks noGrp="1"/>
          </p:cNvSpPr>
          <p:nvPr>
            <p:ph sz="quarter" idx="13"/>
          </p:nvPr>
        </p:nvSpPr>
        <p:spPr>
          <a:xfrm>
            <a:off x="838200" y="4945698"/>
            <a:ext cx="10515600" cy="553402"/>
          </a:xfrm>
        </p:spPr>
        <p:txBody>
          <a:bodyPr/>
          <a:lstStyle/>
          <a:p>
            <a:r>
              <a:rPr lang="de-DE" altLang="en-US" dirty="0">
                <a:ea typeface="ＭＳ Ｐゴシック" panose="020B0600070205080204" pitchFamily="34" charset="-128"/>
                <a:cs typeface="Lucida Bright" panose="02040602050505020304" pitchFamily="18" charset="0"/>
              </a:rPr>
              <a:t>Reconsideration of OLS in a simple regression model</a:t>
            </a:r>
            <a:endParaRPr lang="en-US" dirty="0"/>
          </a:p>
        </p:txBody>
      </p:sp>
      <p:sp>
        <p:nvSpPr>
          <p:cNvPr id="4" name="Content Placeholder 3">
            <a:extLst>
              <a:ext uri="{FF2B5EF4-FFF2-40B4-BE49-F238E27FC236}">
                <a16:creationId xmlns:a16="http://schemas.microsoft.com/office/drawing/2014/main" id="{7DF59E01-55D8-4741-A80C-3402AC6ED06A}"/>
              </a:ext>
            </a:extLst>
          </p:cNvPr>
          <p:cNvSpPr>
            <a:spLocks noGrp="1"/>
          </p:cNvSpPr>
          <p:nvPr>
            <p:ph sz="half" idx="2"/>
          </p:nvPr>
        </p:nvSpPr>
        <p:spPr>
          <a:xfrm>
            <a:off x="838200" y="3299039"/>
            <a:ext cx="10515600" cy="1607299"/>
          </a:xfrm>
        </p:spPr>
        <p:txBody>
          <a:bodyPr/>
          <a:lstStyle/>
          <a:p>
            <a:r>
              <a:rPr lang="de-DE" altLang="en-US" dirty="0">
                <a:ea typeface="ＭＳ Ｐゴシック" panose="020B0600070205080204" pitchFamily="34" charset="-128"/>
                <a:cs typeface="Lucida Bright" panose="02040602050505020304" pitchFamily="18" charset="0"/>
              </a:rPr>
              <a:t>Definition of a instrumental variable:</a:t>
            </a:r>
          </a:p>
          <a:p>
            <a:pPr marL="225425" lvl="1" indent="0">
              <a:buNone/>
            </a:pPr>
            <a:r>
              <a:rPr lang="de-DE" altLang="en-US" dirty="0">
                <a:ea typeface="Arial" panose="020B0604020202020204" pitchFamily="34" charset="0"/>
                <a:cs typeface="Lucida Bright" panose="02040602050505020304" pitchFamily="18" charset="0"/>
              </a:rPr>
              <a:t>1) It does not appear in the regression</a:t>
            </a:r>
          </a:p>
          <a:p>
            <a:pPr marL="225425" lvl="1" indent="0">
              <a:buNone/>
            </a:pPr>
            <a:r>
              <a:rPr lang="de-DE" altLang="en-US" dirty="0">
                <a:ea typeface="Arial" panose="020B0604020202020204" pitchFamily="34" charset="0"/>
                <a:cs typeface="Lucida Bright" panose="02040602050505020304" pitchFamily="18" charset="0"/>
              </a:rPr>
              <a:t>2) It is highly correlated with the endogenous variable</a:t>
            </a:r>
          </a:p>
          <a:p>
            <a:pPr marL="225425" lvl="1" indent="0">
              <a:buNone/>
            </a:pPr>
            <a:r>
              <a:rPr lang="de-DE" altLang="en-US" dirty="0">
                <a:ea typeface="Arial" panose="020B0604020202020204" pitchFamily="34" charset="0"/>
                <a:cs typeface="Lucida Bright" panose="02040602050505020304" pitchFamily="18" charset="0"/>
              </a:rPr>
              <a:t>3) It is uncorrelated with the error term</a:t>
            </a:r>
            <a:endParaRPr lang="en-US" dirty="0"/>
          </a:p>
        </p:txBody>
      </p:sp>
      <p:pic>
        <p:nvPicPr>
          <p:cNvPr id="7" name="Picture 6" descr="An equation in which log wage sub i equals beta sub 0 plus beta sub 1 times educ sub i plus u sub i. The error term contains unobserved factors such as innate ability that are correlated with education.">
            <a:extLst>
              <a:ext uri="{FF2B5EF4-FFF2-40B4-BE49-F238E27FC236}">
                <a16:creationId xmlns:a16="http://schemas.microsoft.com/office/drawing/2014/main" id="{461816FB-0622-40EA-9DBE-41A996D0011D}"/>
              </a:ext>
            </a:extLst>
          </p:cNvPr>
          <p:cNvPicPr>
            <a:picLocks noChangeAspect="1"/>
          </p:cNvPicPr>
          <p:nvPr/>
        </p:nvPicPr>
        <p:blipFill>
          <a:blip r:embed="rId3"/>
          <a:stretch>
            <a:fillRect/>
          </a:stretch>
        </p:blipFill>
        <p:spPr>
          <a:xfrm>
            <a:off x="1159464" y="2300221"/>
            <a:ext cx="8129961" cy="948017"/>
          </a:xfrm>
          <a:prstGeom prst="rect">
            <a:avLst/>
          </a:prstGeom>
        </p:spPr>
      </p:pic>
      <p:sp>
        <p:nvSpPr>
          <p:cNvPr id="3" name="Content Placeholder 2">
            <a:extLst>
              <a:ext uri="{FF2B5EF4-FFF2-40B4-BE49-F238E27FC236}">
                <a16:creationId xmlns:a16="http://schemas.microsoft.com/office/drawing/2014/main" id="{098919FE-7E7C-479A-A4F8-584DB95FB0A1}"/>
              </a:ext>
            </a:extLst>
          </p:cNvPr>
          <p:cNvSpPr>
            <a:spLocks noGrp="1"/>
          </p:cNvSpPr>
          <p:nvPr>
            <p:ph sz="half" idx="1"/>
          </p:nvPr>
        </p:nvSpPr>
        <p:spPr/>
        <p:txBody>
          <a:bodyPr/>
          <a:lstStyle/>
          <a:p>
            <a:r>
              <a:rPr lang="de-DE" altLang="en-US" b="1" dirty="0">
                <a:ea typeface="ＭＳ Ｐゴシック" panose="020B0600070205080204" pitchFamily="34" charset="-128"/>
                <a:cs typeface="Lucida Bright" panose="02040602050505020304" pitchFamily="18" charset="0"/>
              </a:rPr>
              <a:t>Motivation: Omitted Variables in a Simple Regression Model</a:t>
            </a:r>
          </a:p>
          <a:p>
            <a:r>
              <a:rPr lang="de-DE" altLang="en-US" dirty="0">
                <a:ea typeface="ＭＳ Ｐゴシック" panose="020B0600070205080204" pitchFamily="34" charset="-128"/>
                <a:cs typeface="Lucida Bright" panose="02040602050505020304" pitchFamily="18" charset="0"/>
              </a:rPr>
              <a:t>Example: Education in a wage equation</a:t>
            </a:r>
            <a:endParaRPr lang="en-US" dirty="0"/>
          </a:p>
        </p:txBody>
      </p:sp>
      <p:sp>
        <p:nvSpPr>
          <p:cNvPr id="2" name="Title 1">
            <a:extLst>
              <a:ext uri="{FF2B5EF4-FFF2-40B4-BE49-F238E27FC236}">
                <a16:creationId xmlns:a16="http://schemas.microsoft.com/office/drawing/2014/main" id="{489085CD-AF57-4F54-8C69-31F6B4C47B3A}"/>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(2 of 15)</a:t>
            </a:r>
            <a:endParaRPr lang="en-US" dirty="0"/>
          </a:p>
        </p:txBody>
      </p:sp>
    </p:spTree>
    <p:extLst>
      <p:ext uri="{BB962C8B-B14F-4D97-AF65-F5344CB8AC3E}">
        <p14:creationId xmlns:p14="http://schemas.microsoft.com/office/powerpoint/2010/main" val="330537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41C5BA-D3AE-460F-A9B5-58B093A7F394}"/>
              </a:ext>
            </a:extLst>
          </p:cNvPr>
          <p:cNvSpPr>
            <a:spLocks noGrp="1"/>
          </p:cNvSpPr>
          <p:nvPr>
            <p:ph type="sldNum" sz="quarter" idx="12"/>
          </p:nvPr>
        </p:nvSpPr>
        <p:spPr/>
        <p:txBody>
          <a:bodyPr/>
          <a:lstStyle/>
          <a:p>
            <a:fld id="{949EBC64-41CB-41B8-B6DF-9B1367312BD4}" type="slidenum">
              <a:rPr lang="en-US" smtClean="0"/>
              <a:t>4</a:t>
            </a:fld>
            <a:endParaRPr lang="en-US"/>
          </a:p>
        </p:txBody>
      </p:sp>
      <p:sp>
        <p:nvSpPr>
          <p:cNvPr id="4" name="Content Placeholder 3">
            <a:extLst>
              <a:ext uri="{FF2B5EF4-FFF2-40B4-BE49-F238E27FC236}">
                <a16:creationId xmlns:a16="http://schemas.microsoft.com/office/drawing/2014/main" id="{77481AE0-CFC3-425A-A9FF-50227E21B91E}"/>
              </a:ext>
            </a:extLst>
          </p:cNvPr>
          <p:cNvSpPr>
            <a:spLocks noGrp="1"/>
          </p:cNvSpPr>
          <p:nvPr>
            <p:ph sz="half" idx="2"/>
          </p:nvPr>
        </p:nvSpPr>
        <p:spPr>
          <a:xfrm>
            <a:off x="838200" y="4866363"/>
            <a:ext cx="10515600" cy="1225772"/>
          </a:xfrm>
        </p:spPr>
        <p:txBody>
          <a:bodyPr/>
          <a:lstStyle/>
          <a:p>
            <a:pPr marL="225425" lvl="1" indent="0">
              <a:buNone/>
            </a:pPr>
            <a:r>
              <a:rPr lang="de-DE" altLang="en-US" dirty="0">
                <a:cs typeface="Arial" panose="020B0604020202020204" pitchFamily="34" charset="0"/>
              </a:rPr>
              <a:t>This holds as long as the data are such that sample variances and covariances converge to their theoretical counterparts as n goes to infinity; i.e. if the LLN holds. OLS will basically be consistent if, and only if, exogeneity holds.</a:t>
            </a:r>
          </a:p>
        </p:txBody>
      </p:sp>
      <p:pic>
        <p:nvPicPr>
          <p:cNvPr id="8" name="Picture 7" descr="A derivation of the consistency of the OLS slope estimator in the simple regression model. The covariance between x sub i and y sub i minus beta sub 0 minus beta sub 1 times x sub i equals 0. This is equal to the covariance between x sub i and y sub i minus beta sub 1 times the variance of x sub i. Rearrange this to beta sub 1 equal to the covariance between x sub i and y sub i over the variance of x sub i. The sample analog to this is beta hat sub 1 equal to the sample covariance between x sub i and y sub i over the sample variance of x sub i.">
            <a:extLst>
              <a:ext uri="{FF2B5EF4-FFF2-40B4-BE49-F238E27FC236}">
                <a16:creationId xmlns:a16="http://schemas.microsoft.com/office/drawing/2014/main" id="{E80DCF60-C683-4BFB-9F34-D3F2DD9500CC}"/>
              </a:ext>
            </a:extLst>
          </p:cNvPr>
          <p:cNvPicPr>
            <a:picLocks noChangeAspect="1"/>
          </p:cNvPicPr>
          <p:nvPr/>
        </p:nvPicPr>
        <p:blipFill>
          <a:blip r:embed="rId2"/>
          <a:stretch>
            <a:fillRect/>
          </a:stretch>
        </p:blipFill>
        <p:spPr>
          <a:xfrm>
            <a:off x="1301473" y="2839315"/>
            <a:ext cx="7071973" cy="1755800"/>
          </a:xfrm>
          <a:prstGeom prst="rect">
            <a:avLst/>
          </a:prstGeom>
        </p:spPr>
      </p:pic>
      <p:pic>
        <p:nvPicPr>
          <p:cNvPr id="7" name="Picture 6" descr="An expression for exogeneity. The covariance between x sub i and u sub i equals 0.">
            <a:extLst>
              <a:ext uri="{FF2B5EF4-FFF2-40B4-BE49-F238E27FC236}">
                <a16:creationId xmlns:a16="http://schemas.microsoft.com/office/drawing/2014/main" id="{89B9B8B8-7C3A-415A-B9EC-BB8998FEA202}"/>
              </a:ext>
            </a:extLst>
          </p:cNvPr>
          <p:cNvPicPr>
            <a:picLocks noChangeAspect="1"/>
          </p:cNvPicPr>
          <p:nvPr/>
        </p:nvPicPr>
        <p:blipFill>
          <a:blip r:embed="rId3"/>
          <a:stretch>
            <a:fillRect/>
          </a:stretch>
        </p:blipFill>
        <p:spPr>
          <a:xfrm>
            <a:off x="1191736" y="2130616"/>
            <a:ext cx="3645724" cy="493819"/>
          </a:xfrm>
          <a:prstGeom prst="rect">
            <a:avLst/>
          </a:prstGeom>
        </p:spPr>
      </p:pic>
      <p:sp>
        <p:nvSpPr>
          <p:cNvPr id="3" name="Content Placeholder 2">
            <a:extLst>
              <a:ext uri="{FF2B5EF4-FFF2-40B4-BE49-F238E27FC236}">
                <a16:creationId xmlns:a16="http://schemas.microsoft.com/office/drawing/2014/main" id="{3AE384F6-4BE3-4FF2-950A-D70D117D0AF9}"/>
              </a:ext>
            </a:extLst>
          </p:cNvPr>
          <p:cNvSpPr>
            <a:spLocks noGrp="1"/>
          </p:cNvSpPr>
          <p:nvPr>
            <p:ph sz="half" idx="1"/>
          </p:nvPr>
        </p:nvSpPr>
        <p:spPr>
          <a:xfrm>
            <a:off x="838200" y="1456029"/>
            <a:ext cx="10515600" cy="585713"/>
          </a:xfrm>
        </p:spPr>
        <p:txBody>
          <a:bodyPr/>
          <a:lstStyle/>
          <a:p>
            <a:r>
              <a:rPr lang="de-DE" altLang="en-US" b="1" dirty="0">
                <a:ea typeface="ＭＳ Ｐゴシック" panose="020B0600070205080204" pitchFamily="34" charset="-128"/>
                <a:cs typeface="Lucida Bright" panose="02040602050505020304" pitchFamily="18" charset="0"/>
              </a:rPr>
              <a:t>A simple consistency proof for OLS under exogeneity:</a:t>
            </a:r>
            <a:endParaRPr lang="en-US" b="1" dirty="0"/>
          </a:p>
        </p:txBody>
      </p:sp>
      <p:sp>
        <p:nvSpPr>
          <p:cNvPr id="2" name="Title 1">
            <a:extLst>
              <a:ext uri="{FF2B5EF4-FFF2-40B4-BE49-F238E27FC236}">
                <a16:creationId xmlns:a16="http://schemas.microsoft.com/office/drawing/2014/main" id="{C7DBD83C-5A77-40C3-9738-89748D7104CB}"/>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(3 of 15)</a:t>
            </a:r>
            <a:endParaRPr lang="en-US" dirty="0"/>
          </a:p>
        </p:txBody>
      </p:sp>
    </p:spTree>
    <p:extLst>
      <p:ext uri="{BB962C8B-B14F-4D97-AF65-F5344CB8AC3E}">
        <p14:creationId xmlns:p14="http://schemas.microsoft.com/office/powerpoint/2010/main" val="205990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707108-9B79-486A-97DB-C8DEC1AF27B2}"/>
              </a:ext>
            </a:extLst>
          </p:cNvPr>
          <p:cNvSpPr>
            <a:spLocks noGrp="1"/>
          </p:cNvSpPr>
          <p:nvPr>
            <p:ph type="sldNum" sz="quarter" idx="12"/>
          </p:nvPr>
        </p:nvSpPr>
        <p:spPr/>
        <p:txBody>
          <a:bodyPr/>
          <a:lstStyle/>
          <a:p>
            <a:fld id="{949EBC64-41CB-41B8-B6DF-9B1367312BD4}" type="slidenum">
              <a:rPr lang="en-US" smtClean="0"/>
              <a:t>5</a:t>
            </a:fld>
            <a:endParaRPr lang="en-US"/>
          </a:p>
        </p:txBody>
      </p:sp>
      <p:pic>
        <p:nvPicPr>
          <p:cNvPr id="13" name="Picture 12" descr="An expression for the IV estimator. beta hat sub IV equals the sum from i equal to 1 through n of z sub i minus z bar times y sub i minus y bar divided by the sum from i equal to 1 through n of z sub i minus z bar times x sub i minus x bar.">
            <a:extLst>
              <a:ext uri="{FF2B5EF4-FFF2-40B4-BE49-F238E27FC236}">
                <a16:creationId xmlns:a16="http://schemas.microsoft.com/office/drawing/2014/main" id="{2E3F2290-374B-44A9-A671-2697D5D399F6}"/>
              </a:ext>
            </a:extLst>
          </p:cNvPr>
          <p:cNvPicPr>
            <a:picLocks noChangeAspect="1"/>
          </p:cNvPicPr>
          <p:nvPr/>
        </p:nvPicPr>
        <p:blipFill>
          <a:blip r:embed="rId2"/>
          <a:stretch>
            <a:fillRect/>
          </a:stretch>
        </p:blipFill>
        <p:spPr>
          <a:xfrm>
            <a:off x="2926549" y="4947189"/>
            <a:ext cx="5072312" cy="658425"/>
          </a:xfrm>
          <a:prstGeom prst="rect">
            <a:avLst/>
          </a:prstGeom>
        </p:spPr>
      </p:pic>
      <p:pic>
        <p:nvPicPr>
          <p:cNvPr id="12" name="Picture 11" descr="An expression for the IV estimator. beta hat sub IV equals the sample covariance between z sub i and y sub i divided by the sample covariance between z sub i and x sub i. This shows that the instrumental variable must be correlated with the explanatory variable it is instrumenting.">
            <a:extLst>
              <a:ext uri="{FF2B5EF4-FFF2-40B4-BE49-F238E27FC236}">
                <a16:creationId xmlns:a16="http://schemas.microsoft.com/office/drawing/2014/main" id="{47BED0C9-570F-4E12-B7E9-A6CEA8CFBEAA}"/>
              </a:ext>
            </a:extLst>
          </p:cNvPr>
          <p:cNvPicPr>
            <a:picLocks noChangeAspect="1"/>
          </p:cNvPicPr>
          <p:nvPr/>
        </p:nvPicPr>
        <p:blipFill>
          <a:blip r:embed="rId3"/>
          <a:stretch>
            <a:fillRect/>
          </a:stretch>
        </p:blipFill>
        <p:spPr>
          <a:xfrm>
            <a:off x="1140267" y="3807720"/>
            <a:ext cx="4700423" cy="902286"/>
          </a:xfrm>
          <a:prstGeom prst="rect">
            <a:avLst/>
          </a:prstGeom>
        </p:spPr>
      </p:pic>
      <p:pic>
        <p:nvPicPr>
          <p:cNvPr id="6" name="Picture 5" descr="A derivation of the population IV estimator. The covariance between z sub i and y sub i minus beta sub 0 minus beta sub 1 times x sub i equals 0. This is rearranged to the covariance of z sub i and y sub i minus beta sub 1 times the covariance of z sub i and x sub i. Solving for beta sub 1 yields beta sub 1 equal to the covariance of z sub i and y sub i over the covariance of z sub i and x sub i.">
            <a:extLst>
              <a:ext uri="{FF2B5EF4-FFF2-40B4-BE49-F238E27FC236}">
                <a16:creationId xmlns:a16="http://schemas.microsoft.com/office/drawing/2014/main" id="{DF31A02A-FD65-4BB8-874A-C179E73732C1}"/>
              </a:ext>
            </a:extLst>
          </p:cNvPr>
          <p:cNvPicPr>
            <a:picLocks noChangeAspect="1"/>
          </p:cNvPicPr>
          <p:nvPr/>
        </p:nvPicPr>
        <p:blipFill>
          <a:blip r:embed="rId4"/>
          <a:stretch>
            <a:fillRect/>
          </a:stretch>
        </p:blipFill>
        <p:spPr>
          <a:xfrm>
            <a:off x="1140267" y="2771892"/>
            <a:ext cx="6858594" cy="798645"/>
          </a:xfrm>
          <a:prstGeom prst="rect">
            <a:avLst/>
          </a:prstGeom>
        </p:spPr>
      </p:pic>
      <p:pic>
        <p:nvPicPr>
          <p:cNvPr id="5" name="Picture 4" descr="A necessary condition for the instrumental variable z. The covariance between z sub i and u sub i must equal 0. We assume the instrument is necessary since the covariance between x sub i and u sub i is not equal to zero.">
            <a:extLst>
              <a:ext uri="{FF2B5EF4-FFF2-40B4-BE49-F238E27FC236}">
                <a16:creationId xmlns:a16="http://schemas.microsoft.com/office/drawing/2014/main" id="{802A4E6F-159F-441A-8887-6CCA710BC51C}"/>
              </a:ext>
            </a:extLst>
          </p:cNvPr>
          <p:cNvPicPr>
            <a:picLocks noChangeAspect="1"/>
          </p:cNvPicPr>
          <p:nvPr/>
        </p:nvPicPr>
        <p:blipFill>
          <a:blip r:embed="rId5"/>
          <a:stretch>
            <a:fillRect/>
          </a:stretch>
        </p:blipFill>
        <p:spPr>
          <a:xfrm>
            <a:off x="1140267" y="1943346"/>
            <a:ext cx="8132769" cy="591363"/>
          </a:xfrm>
          <a:prstGeom prst="rect">
            <a:avLst/>
          </a:prstGeom>
        </p:spPr>
      </p:pic>
      <p:sp>
        <p:nvSpPr>
          <p:cNvPr id="2" name="Content Placeholder 1">
            <a:extLst>
              <a:ext uri="{FF2B5EF4-FFF2-40B4-BE49-F238E27FC236}">
                <a16:creationId xmlns:a16="http://schemas.microsoft.com/office/drawing/2014/main" id="{92F6706B-1405-4B7A-9856-CAC3B1541865}"/>
              </a:ext>
            </a:extLst>
          </p:cNvPr>
          <p:cNvSpPr>
            <a:spLocks noGrp="1"/>
          </p:cNvSpPr>
          <p:nvPr>
            <p:ph idx="1"/>
          </p:nvPr>
        </p:nvSpPr>
        <p:spPr>
          <a:xfrm>
            <a:off x="838200" y="1463040"/>
            <a:ext cx="10515600" cy="578702"/>
          </a:xfrm>
        </p:spPr>
        <p:txBody>
          <a:bodyPr/>
          <a:lstStyle/>
          <a:p>
            <a:r>
              <a:rPr lang="de-DE" altLang="en-US" b="1" dirty="0">
                <a:ea typeface="ＭＳ Ｐゴシック" panose="020B0600070205080204" pitchFamily="34" charset="-128"/>
                <a:cs typeface="Lucida Bright" panose="02040602050505020304" pitchFamily="18" charset="0"/>
              </a:rPr>
              <a:t>Assume existence of an instrumental variable z:</a:t>
            </a:r>
            <a:endParaRPr lang="en-US" b="1" dirty="0"/>
          </a:p>
        </p:txBody>
      </p:sp>
      <p:sp>
        <p:nvSpPr>
          <p:cNvPr id="4" name="Title 3">
            <a:extLst>
              <a:ext uri="{FF2B5EF4-FFF2-40B4-BE49-F238E27FC236}">
                <a16:creationId xmlns:a16="http://schemas.microsoft.com/office/drawing/2014/main" id="{F3B2441B-399D-463C-8B72-2FC0CE1B789B}"/>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(4 of 15)</a:t>
            </a:r>
            <a:endParaRPr lang="en-US" dirty="0"/>
          </a:p>
        </p:txBody>
      </p:sp>
    </p:spTree>
    <p:extLst>
      <p:ext uri="{BB962C8B-B14F-4D97-AF65-F5344CB8AC3E}">
        <p14:creationId xmlns:p14="http://schemas.microsoft.com/office/powerpoint/2010/main" val="394829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707108-9B79-486A-97DB-C8DEC1AF27B2}"/>
              </a:ext>
            </a:extLst>
          </p:cNvPr>
          <p:cNvSpPr>
            <a:spLocks noGrp="1"/>
          </p:cNvSpPr>
          <p:nvPr>
            <p:ph type="sldNum" sz="quarter" idx="12"/>
          </p:nvPr>
        </p:nvSpPr>
        <p:spPr/>
        <p:txBody>
          <a:bodyPr/>
          <a:lstStyle/>
          <a:p>
            <a:fld id="{949EBC64-41CB-41B8-B6DF-9B1367312BD4}" type="slidenum">
              <a:rPr lang="en-US" smtClean="0"/>
              <a:t>6</a:t>
            </a:fld>
            <a:endParaRPr lang="en-US"/>
          </a:p>
        </p:txBody>
      </p:sp>
      <p:pic>
        <p:nvPicPr>
          <p:cNvPr id="9" name="Picture 8" descr="Instrumental variables estimation of the wage equation. log wage is predicted to be .441 (standard error of .446) plus .059 (standard error of .035) times educ. There are 428 observations. The R squared, defined as 1 minus RSS sub IV over TSS equals .093. The estimated return to education decreases, as expected. The estimated return is also much less precisely estimated.">
            <a:extLst>
              <a:ext uri="{FF2B5EF4-FFF2-40B4-BE49-F238E27FC236}">
                <a16:creationId xmlns:a16="http://schemas.microsoft.com/office/drawing/2014/main" id="{72342FBE-6F15-4CEC-B6F0-5531222F711E}"/>
              </a:ext>
            </a:extLst>
          </p:cNvPr>
          <p:cNvPicPr>
            <a:picLocks noChangeAspect="1"/>
          </p:cNvPicPr>
          <p:nvPr/>
        </p:nvPicPr>
        <p:blipFill>
          <a:blip r:embed="rId2"/>
          <a:stretch>
            <a:fillRect/>
          </a:stretch>
        </p:blipFill>
        <p:spPr>
          <a:xfrm>
            <a:off x="982911" y="4543708"/>
            <a:ext cx="7937680" cy="1511939"/>
          </a:xfrm>
          <a:prstGeom prst="rect">
            <a:avLst/>
          </a:prstGeom>
        </p:spPr>
      </p:pic>
      <p:pic>
        <p:nvPicPr>
          <p:cNvPr id="8" name="Picture 7" descr="A regression in which education equals 10.24 (standard error of .28) plus .269 (standard error of .029) times father's education (fatheduc). There are 428 observations and the R squared is .173. Is father's education a good IV? First, it does not appear as a regressor in the original equation. Second, it is significantly correlated with the endogenous variable educ. The last condition is whether or not it is correlated with the error term. We cannot be sure of this last condition.">
            <a:extLst>
              <a:ext uri="{FF2B5EF4-FFF2-40B4-BE49-F238E27FC236}">
                <a16:creationId xmlns:a16="http://schemas.microsoft.com/office/drawing/2014/main" id="{FA12015F-9A01-4D63-B89E-9C77AE12AE38}"/>
              </a:ext>
            </a:extLst>
          </p:cNvPr>
          <p:cNvPicPr>
            <a:picLocks noChangeAspect="1"/>
          </p:cNvPicPr>
          <p:nvPr/>
        </p:nvPicPr>
        <p:blipFill>
          <a:blip r:embed="rId3"/>
          <a:stretch>
            <a:fillRect/>
          </a:stretch>
        </p:blipFill>
        <p:spPr>
          <a:xfrm>
            <a:off x="982911" y="3150403"/>
            <a:ext cx="8340051" cy="1383912"/>
          </a:xfrm>
          <a:prstGeom prst="rect">
            <a:avLst/>
          </a:prstGeom>
        </p:spPr>
      </p:pic>
      <p:pic>
        <p:nvPicPr>
          <p:cNvPr id="7" name="Picture 6" descr="OLS estimate of the log wage equation. log wage equals -.185 (standard error of .185) plus .109 (standard error of .014) times educ. There are 428 observations and the R squared is .118. Given the likely endogeneity of education, it is probable that the return to education is overestimated.">
            <a:extLst>
              <a:ext uri="{FF2B5EF4-FFF2-40B4-BE49-F238E27FC236}">
                <a16:creationId xmlns:a16="http://schemas.microsoft.com/office/drawing/2014/main" id="{A44B2C27-913A-4037-A060-84F25F293FC9}"/>
              </a:ext>
            </a:extLst>
          </p:cNvPr>
          <p:cNvPicPr>
            <a:picLocks noChangeAspect="1"/>
          </p:cNvPicPr>
          <p:nvPr/>
        </p:nvPicPr>
        <p:blipFill>
          <a:blip r:embed="rId4"/>
          <a:stretch>
            <a:fillRect/>
          </a:stretch>
        </p:blipFill>
        <p:spPr>
          <a:xfrm>
            <a:off x="982911" y="1966586"/>
            <a:ext cx="7846232" cy="1072989"/>
          </a:xfrm>
          <a:prstGeom prst="rect">
            <a:avLst/>
          </a:prstGeom>
        </p:spPr>
      </p:pic>
      <p:sp>
        <p:nvSpPr>
          <p:cNvPr id="2" name="Content Placeholder 1">
            <a:extLst>
              <a:ext uri="{FF2B5EF4-FFF2-40B4-BE49-F238E27FC236}">
                <a16:creationId xmlns:a16="http://schemas.microsoft.com/office/drawing/2014/main" id="{92F6706B-1405-4B7A-9856-CAC3B1541865}"/>
              </a:ext>
            </a:extLst>
          </p:cNvPr>
          <p:cNvSpPr>
            <a:spLocks noGrp="1"/>
          </p:cNvSpPr>
          <p:nvPr>
            <p:ph idx="1"/>
          </p:nvPr>
        </p:nvSpPr>
        <p:spPr>
          <a:xfrm>
            <a:off x="838200" y="1463040"/>
            <a:ext cx="10515600" cy="578702"/>
          </a:xfrm>
        </p:spPr>
        <p:txBody>
          <a:bodyPr/>
          <a:lstStyle/>
          <a:p>
            <a:r>
              <a:rPr lang="de-DE" altLang="en-US" b="1" dirty="0">
                <a:ea typeface="ＭＳ Ｐゴシック" panose="020B0600070205080204" pitchFamily="34" charset="-128"/>
                <a:cs typeface="Lucida Bright" panose="02040602050505020304" pitchFamily="18" charset="0"/>
              </a:rPr>
              <a:t>Example: Father‘s education as an IV for education</a:t>
            </a:r>
            <a:endParaRPr lang="en-US" b="1" dirty="0"/>
          </a:p>
        </p:txBody>
      </p:sp>
      <p:sp>
        <p:nvSpPr>
          <p:cNvPr id="4" name="Title 3">
            <a:extLst>
              <a:ext uri="{FF2B5EF4-FFF2-40B4-BE49-F238E27FC236}">
                <a16:creationId xmlns:a16="http://schemas.microsoft.com/office/drawing/2014/main" id="{F3B2441B-399D-463C-8B72-2FC0CE1B789B}"/>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(5 of 15)</a:t>
            </a:r>
            <a:endParaRPr lang="en-US" dirty="0"/>
          </a:p>
        </p:txBody>
      </p:sp>
    </p:spTree>
    <p:extLst>
      <p:ext uri="{BB962C8B-B14F-4D97-AF65-F5344CB8AC3E}">
        <p14:creationId xmlns:p14="http://schemas.microsoft.com/office/powerpoint/2010/main" val="178473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1F7471-5B86-438C-8CCE-AE9C165345D9}"/>
              </a:ext>
            </a:extLst>
          </p:cNvPr>
          <p:cNvSpPr>
            <a:spLocks noGrp="1"/>
          </p:cNvSpPr>
          <p:nvPr>
            <p:ph type="sldNum" sz="quarter" idx="12"/>
          </p:nvPr>
        </p:nvSpPr>
        <p:spPr/>
        <p:txBody>
          <a:bodyPr/>
          <a:lstStyle/>
          <a:p>
            <a:fld id="{949EBC64-41CB-41B8-B6DF-9B1367312BD4}" type="slidenum">
              <a:rPr lang="en-US" smtClean="0"/>
              <a:t>7</a:t>
            </a:fld>
            <a:endParaRPr lang="en-US"/>
          </a:p>
        </p:txBody>
      </p:sp>
      <p:sp>
        <p:nvSpPr>
          <p:cNvPr id="2" name="Content Placeholder 1">
            <a:extLst>
              <a:ext uri="{FF2B5EF4-FFF2-40B4-BE49-F238E27FC236}">
                <a16:creationId xmlns:a16="http://schemas.microsoft.com/office/drawing/2014/main" id="{A61334D9-87ED-49A3-8044-47B7E71DC76B}"/>
              </a:ext>
            </a:extLst>
          </p:cNvPr>
          <p:cNvSpPr>
            <a:spLocks noGrp="1"/>
          </p:cNvSpPr>
          <p:nvPr>
            <p:ph idx="1"/>
          </p:nvPr>
        </p:nvSpPr>
        <p:spPr>
          <a:xfrm>
            <a:off x="838200" y="1275149"/>
            <a:ext cx="10515600" cy="4799973"/>
          </a:xfrm>
        </p:spPr>
        <p:txBody>
          <a:bodyPr/>
          <a:lstStyle/>
          <a:p>
            <a:r>
              <a:rPr lang="de-DE" altLang="en-US" b="1" dirty="0">
                <a:ea typeface="ＭＳ Ｐゴシック" panose="020B0600070205080204" pitchFamily="34" charset="-128"/>
                <a:cs typeface="Lucida Bright" panose="02040602050505020304" pitchFamily="18" charset="0"/>
              </a:rPr>
              <a:t>Other IVs for education that have been used in the literature:</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The number of siblings:</a:t>
            </a:r>
          </a:p>
          <a:p>
            <a:pPr lvl="1"/>
            <a:r>
              <a:rPr lang="de-DE" altLang="en-US" dirty="0">
                <a:ea typeface="Arial" panose="020B0604020202020204" pitchFamily="34" charset="0"/>
                <a:cs typeface="Lucida Bright" panose="02040602050505020304" pitchFamily="18" charset="0"/>
              </a:rPr>
              <a:t>1) No wage determinant, 2) Correlated with education because of resource constraints in hh, 3) Uncorrelated with innate ability</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College proximity when 16 years old:</a:t>
            </a:r>
          </a:p>
          <a:p>
            <a:pPr lvl="1"/>
            <a:r>
              <a:rPr lang="de-DE" altLang="en-US" dirty="0">
                <a:ea typeface="Arial" panose="020B0604020202020204" pitchFamily="34" charset="0"/>
                <a:cs typeface="Lucida Bright" panose="02040602050505020304" pitchFamily="18" charset="0"/>
              </a:rPr>
              <a:t>1) No wage determinant, 2) Correlated with education because more education if lived near college, 3) Uncorrelated with error (?)</a:t>
            </a:r>
          </a:p>
          <a:p>
            <a:endParaRPr lang="de-DE" altLang="en-US" dirty="0">
              <a:ea typeface="ＭＳ Ｐゴシック" panose="020B0600070205080204" pitchFamily="34" charset="-128"/>
              <a:cs typeface="Lucida Bright" panose="02040602050505020304" pitchFamily="18" charset="0"/>
            </a:endParaRPr>
          </a:p>
          <a:p>
            <a:r>
              <a:rPr lang="de-DE" altLang="en-US" dirty="0">
                <a:ea typeface="ＭＳ Ｐゴシック" panose="020B0600070205080204" pitchFamily="34" charset="-128"/>
                <a:cs typeface="Lucida Bright" panose="02040602050505020304" pitchFamily="18" charset="0"/>
              </a:rPr>
              <a:t>Month of birth:</a:t>
            </a:r>
          </a:p>
          <a:p>
            <a:pPr lvl="1"/>
            <a:r>
              <a:rPr lang="de-DE" altLang="en-US" dirty="0">
                <a:ea typeface="Arial" panose="020B0604020202020204" pitchFamily="34" charset="0"/>
                <a:cs typeface="Lucida Bright" panose="02040602050505020304" pitchFamily="18" charset="0"/>
              </a:rPr>
              <a:t>1) No wage determinant, 2) Correlated with education because of compulsory school attendance laws, 3) Uncorrelated with error</a:t>
            </a:r>
            <a:endParaRPr lang="en-US" dirty="0"/>
          </a:p>
        </p:txBody>
      </p:sp>
      <p:sp>
        <p:nvSpPr>
          <p:cNvPr id="4" name="Title 3">
            <a:extLst>
              <a:ext uri="{FF2B5EF4-FFF2-40B4-BE49-F238E27FC236}">
                <a16:creationId xmlns:a16="http://schemas.microsoft.com/office/drawing/2014/main" id="{4EA1410B-D548-4D5C-985F-C338C4CC6DCD}"/>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(6 of 15)</a:t>
            </a:r>
            <a:endParaRPr lang="en-US" dirty="0"/>
          </a:p>
        </p:txBody>
      </p:sp>
    </p:spTree>
    <p:extLst>
      <p:ext uri="{BB962C8B-B14F-4D97-AF65-F5344CB8AC3E}">
        <p14:creationId xmlns:p14="http://schemas.microsoft.com/office/powerpoint/2010/main" val="297548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1F7471-5B86-438C-8CCE-AE9C165345D9}"/>
              </a:ext>
            </a:extLst>
          </p:cNvPr>
          <p:cNvSpPr>
            <a:spLocks noGrp="1"/>
          </p:cNvSpPr>
          <p:nvPr>
            <p:ph type="sldNum" sz="quarter" idx="12"/>
          </p:nvPr>
        </p:nvSpPr>
        <p:spPr/>
        <p:txBody>
          <a:bodyPr/>
          <a:lstStyle/>
          <a:p>
            <a:fld id="{949EBC64-41CB-41B8-B6DF-9B1367312BD4}" type="slidenum">
              <a:rPr lang="en-US" smtClean="0"/>
              <a:t>8</a:t>
            </a:fld>
            <a:endParaRPr lang="en-US"/>
          </a:p>
        </p:txBody>
      </p:sp>
      <p:pic>
        <p:nvPicPr>
          <p:cNvPr id="7" name="Picture 6" descr="An inequality stating when IV will yield less consistent estimates than OLS. This will be true when the correlation between z and u over the correlation between z and x exceeds the correlation between x and u. For example if the correlation between z and u is .03 and the correlation between x and u is .1, then OLS will be preferred if the correlation between z and x is less than .3.">
            <a:extLst>
              <a:ext uri="{FF2B5EF4-FFF2-40B4-BE49-F238E27FC236}">
                <a16:creationId xmlns:a16="http://schemas.microsoft.com/office/drawing/2014/main" id="{65DB8D24-E65D-4D37-89C2-3880DF6844A6}"/>
              </a:ext>
            </a:extLst>
          </p:cNvPr>
          <p:cNvPicPr>
            <a:picLocks noChangeAspect="1"/>
          </p:cNvPicPr>
          <p:nvPr/>
        </p:nvPicPr>
        <p:blipFill>
          <a:blip r:embed="rId2"/>
          <a:stretch>
            <a:fillRect/>
          </a:stretch>
        </p:blipFill>
        <p:spPr>
          <a:xfrm>
            <a:off x="1269452" y="5125056"/>
            <a:ext cx="7449958" cy="621846"/>
          </a:xfrm>
          <a:prstGeom prst="rect">
            <a:avLst/>
          </a:prstGeom>
        </p:spPr>
      </p:pic>
      <p:pic>
        <p:nvPicPr>
          <p:cNvPr id="6" name="Picture 5" descr="An expression for the inconsistency in the IV estimator. plim of beta hat sub 1 IV equals beta sub 1 plus the correlation of z and u over the correlation of z and x times sigma sub u over sigma sub x. There will be no inconsistency if z and u are uncorrelated - i.e. if the instrument is truly exogenous. However, any correlation between z and u will be larger when the correlation between z and x is small (i.e. z is a weak instrument).">
            <a:extLst>
              <a:ext uri="{FF2B5EF4-FFF2-40B4-BE49-F238E27FC236}">
                <a16:creationId xmlns:a16="http://schemas.microsoft.com/office/drawing/2014/main" id="{6E7205D8-6DA6-43D6-A660-79CC4C0A6CDF}"/>
              </a:ext>
            </a:extLst>
          </p:cNvPr>
          <p:cNvPicPr>
            <a:picLocks noChangeAspect="1"/>
          </p:cNvPicPr>
          <p:nvPr/>
        </p:nvPicPr>
        <p:blipFill>
          <a:blip r:embed="rId3"/>
          <a:stretch>
            <a:fillRect/>
          </a:stretch>
        </p:blipFill>
        <p:spPr>
          <a:xfrm>
            <a:off x="1269452" y="3511025"/>
            <a:ext cx="7273158" cy="1231499"/>
          </a:xfrm>
          <a:prstGeom prst="rect">
            <a:avLst/>
          </a:prstGeom>
        </p:spPr>
      </p:pic>
      <p:pic>
        <p:nvPicPr>
          <p:cNvPr id="5" name="Picture 4" descr="An expression for the inconsistency in OLS. plim of beta hat sub 1 OLS equals beta sub 1 plus the correlation between x and u times sigma sub u over sigma sub x.">
            <a:extLst>
              <a:ext uri="{FF2B5EF4-FFF2-40B4-BE49-F238E27FC236}">
                <a16:creationId xmlns:a16="http://schemas.microsoft.com/office/drawing/2014/main" id="{B9864017-D9D8-480F-805A-179D2287EE31}"/>
              </a:ext>
            </a:extLst>
          </p:cNvPr>
          <p:cNvPicPr>
            <a:picLocks noChangeAspect="1"/>
          </p:cNvPicPr>
          <p:nvPr/>
        </p:nvPicPr>
        <p:blipFill>
          <a:blip r:embed="rId4"/>
          <a:stretch>
            <a:fillRect/>
          </a:stretch>
        </p:blipFill>
        <p:spPr>
          <a:xfrm>
            <a:off x="1269452" y="2647122"/>
            <a:ext cx="4291956" cy="518205"/>
          </a:xfrm>
          <a:prstGeom prst="rect">
            <a:avLst/>
          </a:prstGeom>
        </p:spPr>
      </p:pic>
      <p:sp>
        <p:nvSpPr>
          <p:cNvPr id="2" name="Content Placeholder 1">
            <a:extLst>
              <a:ext uri="{FF2B5EF4-FFF2-40B4-BE49-F238E27FC236}">
                <a16:creationId xmlns:a16="http://schemas.microsoft.com/office/drawing/2014/main" id="{A61334D9-87ED-49A3-8044-47B7E71DC76B}"/>
              </a:ext>
            </a:extLst>
          </p:cNvPr>
          <p:cNvSpPr>
            <a:spLocks noGrp="1"/>
          </p:cNvSpPr>
          <p:nvPr>
            <p:ph idx="1"/>
          </p:nvPr>
        </p:nvSpPr>
        <p:spPr>
          <a:xfrm>
            <a:off x="838200" y="1275149"/>
            <a:ext cx="10515600" cy="1255109"/>
          </a:xfrm>
        </p:spPr>
        <p:txBody>
          <a:bodyPr/>
          <a:lstStyle/>
          <a:p>
            <a:r>
              <a:rPr lang="de-DE" altLang="en-US" b="1" dirty="0">
                <a:ea typeface="ＭＳ Ｐゴシック" panose="020B0600070205080204" pitchFamily="34" charset="-128"/>
                <a:cs typeface="Lucida Bright" panose="02040602050505020304" pitchFamily="18" charset="0"/>
              </a:rPr>
              <a:t>Properties of IV with a poor instrumental variable</a:t>
            </a:r>
          </a:p>
          <a:p>
            <a:pPr lvl="1"/>
            <a:r>
              <a:rPr lang="de-DE" altLang="en-US" dirty="0">
                <a:ea typeface="Arial" panose="020B0604020202020204" pitchFamily="34" charset="0"/>
                <a:cs typeface="Lucida Bright" panose="02040602050505020304" pitchFamily="18" charset="0"/>
              </a:rPr>
              <a:t>IV may be much more inconsistent than OLS if the instrumental variable is not completely exogenous and only weakly related to x</a:t>
            </a:r>
            <a:endParaRPr lang="en-US" dirty="0"/>
          </a:p>
        </p:txBody>
      </p:sp>
      <p:sp>
        <p:nvSpPr>
          <p:cNvPr id="4" name="Title 3">
            <a:extLst>
              <a:ext uri="{FF2B5EF4-FFF2-40B4-BE49-F238E27FC236}">
                <a16:creationId xmlns:a16="http://schemas.microsoft.com/office/drawing/2014/main" id="{4EA1410B-D548-4D5C-985F-C338C4CC6DCD}"/>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(7 of 15)</a:t>
            </a:r>
            <a:endParaRPr lang="en-US" dirty="0"/>
          </a:p>
        </p:txBody>
      </p:sp>
    </p:spTree>
    <p:extLst>
      <p:ext uri="{BB962C8B-B14F-4D97-AF65-F5344CB8AC3E}">
        <p14:creationId xmlns:p14="http://schemas.microsoft.com/office/powerpoint/2010/main" val="330204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2EB3809-5E62-4CBB-A3D7-DC4BC335942E}"/>
              </a:ext>
            </a:extLst>
          </p:cNvPr>
          <p:cNvSpPr>
            <a:spLocks noGrp="1"/>
          </p:cNvSpPr>
          <p:nvPr>
            <p:ph type="sldNum" sz="quarter" idx="12"/>
          </p:nvPr>
        </p:nvSpPr>
        <p:spPr/>
        <p:txBody>
          <a:bodyPr/>
          <a:lstStyle/>
          <a:p>
            <a:fld id="{949EBC64-41CB-41B8-B6DF-9B1367312BD4}" type="slidenum">
              <a:rPr lang="en-US" smtClean="0"/>
              <a:t>9</a:t>
            </a:fld>
            <a:endParaRPr lang="en-US"/>
          </a:p>
        </p:txBody>
      </p:sp>
      <p:pic>
        <p:nvPicPr>
          <p:cNvPr id="14" name="Picture 13" descr="An equation in which y sub 2 equals pi sub 0 plus pi sub 1 times z sub 1 through pi sub k times z sub k plus v sub 2. This is known as the reduced form regression. In the regression of the endogenous explanatory variable on all exogenous variables, the instrumental variable (z sub k in this case) must have a non-zero coefficient.">
            <a:extLst>
              <a:ext uri="{FF2B5EF4-FFF2-40B4-BE49-F238E27FC236}">
                <a16:creationId xmlns:a16="http://schemas.microsoft.com/office/drawing/2014/main" id="{9E7ED2C1-B0F5-4217-A149-8CC0AAEFEF40}"/>
              </a:ext>
            </a:extLst>
          </p:cNvPr>
          <p:cNvPicPr>
            <a:picLocks noChangeAspect="1"/>
          </p:cNvPicPr>
          <p:nvPr/>
        </p:nvPicPr>
        <p:blipFill>
          <a:blip r:embed="rId2"/>
          <a:stretch>
            <a:fillRect/>
          </a:stretch>
        </p:blipFill>
        <p:spPr>
          <a:xfrm>
            <a:off x="1468944" y="4670387"/>
            <a:ext cx="8083997" cy="1463167"/>
          </a:xfrm>
          <a:prstGeom prst="rect">
            <a:avLst/>
          </a:prstGeom>
        </p:spPr>
      </p:pic>
      <p:sp>
        <p:nvSpPr>
          <p:cNvPr id="4" name="Content Placeholder 3">
            <a:extLst>
              <a:ext uri="{FF2B5EF4-FFF2-40B4-BE49-F238E27FC236}">
                <a16:creationId xmlns:a16="http://schemas.microsoft.com/office/drawing/2014/main" id="{ABFBD534-ABD6-498E-A4A0-193B8F7C8B81}"/>
              </a:ext>
            </a:extLst>
          </p:cNvPr>
          <p:cNvSpPr>
            <a:spLocks noGrp="1"/>
          </p:cNvSpPr>
          <p:nvPr>
            <p:ph sz="half" idx="2"/>
          </p:nvPr>
        </p:nvSpPr>
        <p:spPr>
          <a:xfrm>
            <a:off x="838200" y="3033598"/>
            <a:ext cx="10515600" cy="1636789"/>
          </a:xfrm>
        </p:spPr>
        <p:txBody>
          <a:bodyPr/>
          <a:lstStyle/>
          <a:p>
            <a:r>
              <a:rPr lang="de-DE" altLang="en-US" dirty="0">
                <a:ea typeface="ＭＳ Ｐゴシック" panose="020B0600070205080204" pitchFamily="34" charset="-128"/>
                <a:cs typeface="Lucida Bright" panose="02040602050505020304" pitchFamily="18" charset="0"/>
              </a:rPr>
              <a:t>Conditions for instrumental variable z</a:t>
            </a:r>
            <a:r>
              <a:rPr lang="de-DE" altLang="en-US" baseline="-25000" dirty="0">
                <a:ea typeface="ＭＳ Ｐゴシック" panose="020B0600070205080204" pitchFamily="34" charset="-128"/>
                <a:cs typeface="Lucida Bright" panose="02040602050505020304" pitchFamily="18" charset="0"/>
              </a:rPr>
              <a:t>k:</a:t>
            </a:r>
            <a:endParaRPr lang="de-DE" altLang="en-US" dirty="0">
              <a:ea typeface="ＭＳ Ｐゴシック" panose="020B0600070205080204" pitchFamily="34" charset="-128"/>
              <a:cs typeface="Lucida Bright" panose="02040602050505020304" pitchFamily="18" charset="0"/>
            </a:endParaRPr>
          </a:p>
          <a:p>
            <a:pPr lvl="1"/>
            <a:r>
              <a:rPr lang="de-DE" altLang="en-US" dirty="0">
                <a:ea typeface="Arial" panose="020B0604020202020204" pitchFamily="34" charset="0"/>
                <a:cs typeface="Lucida Bright" panose="02040602050505020304" pitchFamily="18" charset="0"/>
              </a:rPr>
              <a:t>1) Does not appear in regression equation</a:t>
            </a:r>
          </a:p>
          <a:p>
            <a:pPr lvl="1"/>
            <a:r>
              <a:rPr lang="de-DE" altLang="en-US" dirty="0">
                <a:ea typeface="Arial" panose="020B0604020202020204" pitchFamily="34" charset="0"/>
                <a:cs typeface="Lucida Bright" panose="02040602050505020304" pitchFamily="18" charset="0"/>
              </a:rPr>
              <a:t>2) Is uncorrelated with error term</a:t>
            </a:r>
          </a:p>
          <a:p>
            <a:pPr lvl="1"/>
            <a:r>
              <a:rPr lang="de-DE" altLang="en-US" dirty="0">
                <a:ea typeface="Arial" panose="020B0604020202020204" pitchFamily="34" charset="0"/>
                <a:cs typeface="Lucida Bright" panose="02040602050505020304" pitchFamily="18" charset="0"/>
              </a:rPr>
              <a:t>3) Is partially correlated with endogenous explanatory variable</a:t>
            </a:r>
            <a:endParaRPr lang="en-US" dirty="0"/>
          </a:p>
        </p:txBody>
      </p:sp>
      <p:pic>
        <p:nvPicPr>
          <p:cNvPr id="7" name="Picture 6" descr="An equation in which y sub 1 equals beta sub 0 plus beta sub 1 times y sub 2 plus beta sub 2 times z sub 1 through beta sub k times z sub k minus 1 plus u sub 1. y sub 2 is an endogenous variable and z sub 1 through z sub k minus 1 are exogenous variables.">
            <a:extLst>
              <a:ext uri="{FF2B5EF4-FFF2-40B4-BE49-F238E27FC236}">
                <a16:creationId xmlns:a16="http://schemas.microsoft.com/office/drawing/2014/main" id="{166F56FE-0CB1-46E8-9037-487E99BC1466}"/>
              </a:ext>
            </a:extLst>
          </p:cNvPr>
          <p:cNvPicPr>
            <a:picLocks noChangeAspect="1"/>
          </p:cNvPicPr>
          <p:nvPr/>
        </p:nvPicPr>
        <p:blipFill>
          <a:blip r:embed="rId3"/>
          <a:stretch>
            <a:fillRect/>
          </a:stretch>
        </p:blipFill>
        <p:spPr>
          <a:xfrm>
            <a:off x="1468944" y="2002714"/>
            <a:ext cx="5466515" cy="992784"/>
          </a:xfrm>
          <a:prstGeom prst="rect">
            <a:avLst/>
          </a:prstGeom>
        </p:spPr>
      </p:pic>
      <p:sp>
        <p:nvSpPr>
          <p:cNvPr id="3" name="Content Placeholder 2">
            <a:extLst>
              <a:ext uri="{FF2B5EF4-FFF2-40B4-BE49-F238E27FC236}">
                <a16:creationId xmlns:a16="http://schemas.microsoft.com/office/drawing/2014/main" id="{6B4EC0C4-9AAC-4112-9C2B-0F01608C02EA}"/>
              </a:ext>
            </a:extLst>
          </p:cNvPr>
          <p:cNvSpPr>
            <a:spLocks noGrp="1"/>
          </p:cNvSpPr>
          <p:nvPr>
            <p:ph sz="half" idx="1"/>
          </p:nvPr>
        </p:nvSpPr>
        <p:spPr>
          <a:xfrm>
            <a:off x="838200" y="1456029"/>
            <a:ext cx="10515600" cy="610766"/>
          </a:xfrm>
        </p:spPr>
        <p:txBody>
          <a:bodyPr/>
          <a:lstStyle/>
          <a:p>
            <a:r>
              <a:rPr lang="de-DE" altLang="en-US" b="1" dirty="0">
                <a:ea typeface="ＭＳ Ｐゴシック" panose="020B0600070205080204" pitchFamily="34" charset="-128"/>
                <a:cs typeface="Lucida Bright" panose="02040602050505020304" pitchFamily="18" charset="0"/>
              </a:rPr>
              <a:t>IV estimation in the multiple regression model</a:t>
            </a:r>
            <a:endParaRPr lang="en-US" b="1" dirty="0"/>
          </a:p>
        </p:txBody>
      </p:sp>
      <p:sp>
        <p:nvSpPr>
          <p:cNvPr id="2" name="Title 1">
            <a:extLst>
              <a:ext uri="{FF2B5EF4-FFF2-40B4-BE49-F238E27FC236}">
                <a16:creationId xmlns:a16="http://schemas.microsoft.com/office/drawing/2014/main" id="{2F61A2AB-C646-46C8-AEA3-6BB342B43204}"/>
              </a:ext>
            </a:extLst>
          </p:cNvPr>
          <p:cNvSpPr>
            <a:spLocks noGrp="1"/>
          </p:cNvSpPr>
          <p:nvPr>
            <p:ph type="title"/>
          </p:nvPr>
        </p:nvSpPr>
        <p:spPr/>
        <p:txBody>
          <a:bodyPr/>
          <a:lstStyle/>
          <a:p>
            <a:r>
              <a:rPr lang="de-DE" altLang="en-US" dirty="0"/>
              <a:t>Instrumental Variables and Two Stage Least Squares</a:t>
            </a:r>
            <a:r>
              <a:rPr lang="en-US" altLang="en-US" dirty="0"/>
              <a:t> </a:t>
            </a:r>
            <a:r>
              <a:rPr lang="de-DE" altLang="en-US" sz="1600" dirty="0">
                <a:solidFill>
                  <a:prstClr val="black"/>
                </a:solidFill>
              </a:rPr>
              <a:t>(8 of 15)</a:t>
            </a:r>
            <a:endParaRPr lang="en-US" dirty="0"/>
          </a:p>
        </p:txBody>
      </p:sp>
    </p:spTree>
    <p:extLst>
      <p:ext uri="{BB962C8B-B14F-4D97-AF65-F5344CB8AC3E}">
        <p14:creationId xmlns:p14="http://schemas.microsoft.com/office/powerpoint/2010/main" val="4202385361"/>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18165</TotalTime>
  <Words>949</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Tahoma</vt:lpstr>
      <vt:lpstr>Office Theme</vt:lpstr>
      <vt:lpstr>Chapter 15</vt:lpstr>
      <vt:lpstr>Instrumental Variables and Two Stage Least Squares (1 of 15)</vt:lpstr>
      <vt:lpstr>Instrumental Variables and Two Stage Least Squares (2 of 15)</vt:lpstr>
      <vt:lpstr>Instrumental Variables and Two Stage Least Squares (3 of 15)</vt:lpstr>
      <vt:lpstr>Instrumental Variables and Two Stage Least Squares (4 of 15)</vt:lpstr>
      <vt:lpstr>Instrumental Variables and Two Stage Least Squares (5 of 15)</vt:lpstr>
      <vt:lpstr>Instrumental Variables and Two Stage Least Squares (6 of 15)</vt:lpstr>
      <vt:lpstr>Instrumental Variables and Two Stage Least Squares (7 of 15)</vt:lpstr>
      <vt:lpstr>Instrumental Variables and Two Stage Least Squares (8 of 15)</vt:lpstr>
      <vt:lpstr>Instrumental Variables and Two Stage Least Squares (9 of 15)</vt:lpstr>
      <vt:lpstr>Instrumental Variables and Two Stage Least Squares (10 of 15)</vt:lpstr>
      <vt:lpstr>Instrumental Variables and Two Stage Least Squares (11 of 15)</vt:lpstr>
      <vt:lpstr>Instrumental Variables and Two Stage Least Squares (12 of 15)</vt:lpstr>
      <vt:lpstr>Instrumental Variables and Two Stage Least Squares (13 of 15)</vt:lpstr>
      <vt:lpstr>Instrumental Variables and Two Stage Least Squares (14 of 15)</vt:lpstr>
      <vt:lpstr>Instrumental Variables and Two Stage Least Squares (15 of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Foltz, Brandon C</dc:creator>
  <cp:lastModifiedBy>Schiesl, Matt J</cp:lastModifiedBy>
  <cp:revision>319</cp:revision>
  <dcterms:created xsi:type="dcterms:W3CDTF">2015-06-17T14:10:03Z</dcterms:created>
  <dcterms:modified xsi:type="dcterms:W3CDTF">2019-04-26T15:01:32Z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