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2"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829409"/>
          </a:xfrm>
        </p:spPr>
        <p:txBody>
          <a:bodyPr>
            <a:noAutofit/>
          </a:bodyPr>
          <a:lstStyle/>
          <a:p>
            <a:r>
              <a:rPr lang="de-DE" altLang="en-US" sz="2800" dirty="0"/>
              <a:t>Simultaneous Equations Models</a:t>
            </a:r>
            <a:endParaRPr lang="en-US" sz="2600" dirty="0"/>
          </a:p>
        </p:txBody>
      </p:sp>
      <p:sp>
        <p:nvSpPr>
          <p:cNvPr id="4" name="Title 3"/>
          <p:cNvSpPr>
            <a:spLocks noGrp="1"/>
          </p:cNvSpPr>
          <p:nvPr>
            <p:ph type="ctrTitle"/>
          </p:nvPr>
        </p:nvSpPr>
        <p:spPr/>
        <p:txBody>
          <a:bodyPr/>
          <a:lstStyle/>
          <a:p>
            <a:r>
              <a:rPr lang="en-US" dirty="0"/>
              <a:t>Chapter 16</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8656CB-C5C7-4B96-9808-9EE781F33F8F}"/>
              </a:ext>
            </a:extLst>
          </p:cNvPr>
          <p:cNvSpPr>
            <a:spLocks noGrp="1"/>
          </p:cNvSpPr>
          <p:nvPr>
            <p:ph type="sldNum" sz="quarter" idx="12"/>
          </p:nvPr>
        </p:nvSpPr>
        <p:spPr/>
        <p:txBody>
          <a:bodyPr/>
          <a:lstStyle/>
          <a:p>
            <a:fld id="{949EBC64-41CB-41B8-B6DF-9B1367312BD4}" type="slidenum">
              <a:rPr lang="en-US" smtClean="0"/>
              <a:t>10</a:t>
            </a:fld>
            <a:endParaRPr lang="en-US"/>
          </a:p>
        </p:txBody>
      </p:sp>
      <p:pic>
        <p:nvPicPr>
          <p:cNvPr id="6" name="Picture 5" descr="A wage offer equation. Log wage equals alpha sub 2 times hours plus beta sub 20 plus bet sub 21 times educ plus beta sub 22 times exper plus beta sub 23 times exper squared plus u sub 2. This equation is identified because it has unique instruments (exper and exper squared) and does not include the instruments from the hours equation.">
            <a:extLst>
              <a:ext uri="{FF2B5EF4-FFF2-40B4-BE49-F238E27FC236}">
                <a16:creationId xmlns:a16="http://schemas.microsoft.com/office/drawing/2014/main" id="{41C5C70D-8243-49DC-8D54-99ED6D314293}"/>
              </a:ext>
            </a:extLst>
          </p:cNvPr>
          <p:cNvPicPr>
            <a:picLocks noChangeAspect="1"/>
          </p:cNvPicPr>
          <p:nvPr/>
        </p:nvPicPr>
        <p:blipFill>
          <a:blip r:embed="rId2"/>
          <a:stretch>
            <a:fillRect/>
          </a:stretch>
        </p:blipFill>
        <p:spPr>
          <a:xfrm>
            <a:off x="838200" y="4140108"/>
            <a:ext cx="8596105" cy="1469263"/>
          </a:xfrm>
          <a:prstGeom prst="rect">
            <a:avLst/>
          </a:prstGeom>
        </p:spPr>
      </p:pic>
      <p:pic>
        <p:nvPicPr>
          <p:cNvPr id="5" name="Picture 4" descr="The labor supply equation. hours equals alpha sub 1 times log wage plus beta sub 10 plus beta sub 11 times educ plus beta sub 12 times age plus beta sub 13 times kidslt6 plus beta sub 14 times nwifeinc plus u sub 1. Hours and wages are endogenous. The supply equation is identified because it has unique instruments (age, kidslt6, and nwifeinc) nd does not include exper and exper squared.">
            <a:extLst>
              <a:ext uri="{FF2B5EF4-FFF2-40B4-BE49-F238E27FC236}">
                <a16:creationId xmlns:a16="http://schemas.microsoft.com/office/drawing/2014/main" id="{A3930143-575E-46AD-9866-BA3D7B892488}"/>
              </a:ext>
            </a:extLst>
          </p:cNvPr>
          <p:cNvPicPr>
            <a:picLocks noChangeAspect="1"/>
          </p:cNvPicPr>
          <p:nvPr/>
        </p:nvPicPr>
        <p:blipFill>
          <a:blip r:embed="rId3"/>
          <a:stretch>
            <a:fillRect/>
          </a:stretch>
        </p:blipFill>
        <p:spPr>
          <a:xfrm>
            <a:off x="838200" y="2264766"/>
            <a:ext cx="9650804" cy="1438781"/>
          </a:xfrm>
          <a:prstGeom prst="rect">
            <a:avLst/>
          </a:prstGeom>
        </p:spPr>
      </p:pic>
      <p:sp>
        <p:nvSpPr>
          <p:cNvPr id="2" name="Content Placeholder 1">
            <a:extLst>
              <a:ext uri="{FF2B5EF4-FFF2-40B4-BE49-F238E27FC236}">
                <a16:creationId xmlns:a16="http://schemas.microsoft.com/office/drawing/2014/main" id="{AF46D77E-3EB8-4901-801B-D7C3026F68D1}"/>
              </a:ext>
            </a:extLst>
          </p:cNvPr>
          <p:cNvSpPr>
            <a:spLocks noGrp="1"/>
          </p:cNvSpPr>
          <p:nvPr>
            <p:ph idx="1"/>
          </p:nvPr>
        </p:nvSpPr>
        <p:spPr>
          <a:xfrm>
            <a:off x="838200" y="1463040"/>
            <a:ext cx="10515600" cy="526398"/>
          </a:xfrm>
        </p:spPr>
        <p:txBody>
          <a:bodyPr/>
          <a:lstStyle/>
          <a:p>
            <a:r>
              <a:rPr lang="de-DE" altLang="en-US" b="1" dirty="0">
                <a:ea typeface="ＭＳ Ｐゴシック" panose="020B0600070205080204" pitchFamily="34" charset="-128"/>
                <a:cs typeface="Lucida Bright" panose="02040602050505020304" pitchFamily="18" charset="0"/>
              </a:rPr>
              <a:t>Example: Labor supply of married, working women</a:t>
            </a:r>
            <a:endParaRPr lang="en-US" b="1" dirty="0"/>
          </a:p>
        </p:txBody>
      </p:sp>
      <p:sp>
        <p:nvSpPr>
          <p:cNvPr id="4" name="Title 3">
            <a:extLst>
              <a:ext uri="{FF2B5EF4-FFF2-40B4-BE49-F238E27FC236}">
                <a16:creationId xmlns:a16="http://schemas.microsoft.com/office/drawing/2014/main" id="{C047F313-B9F2-4BA7-AED4-4D4C138AE337}"/>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(9 of 14)</a:t>
            </a:r>
            <a:endParaRPr lang="en-US" dirty="0"/>
          </a:p>
        </p:txBody>
      </p:sp>
    </p:spTree>
    <p:extLst>
      <p:ext uri="{BB962C8B-B14F-4D97-AF65-F5344CB8AC3E}">
        <p14:creationId xmlns:p14="http://schemas.microsoft.com/office/powerpoint/2010/main" val="35512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9129085-D499-4D5C-98D0-40D149847651}"/>
              </a:ext>
            </a:extLst>
          </p:cNvPr>
          <p:cNvSpPr>
            <a:spLocks noGrp="1"/>
          </p:cNvSpPr>
          <p:nvPr>
            <p:ph type="sldNum" sz="quarter" idx="12"/>
          </p:nvPr>
        </p:nvSpPr>
        <p:spPr/>
        <p:txBody>
          <a:bodyPr/>
          <a:lstStyle/>
          <a:p>
            <a:fld id="{949EBC64-41CB-41B8-B6DF-9B1367312BD4}" type="slidenum">
              <a:rPr lang="en-US" smtClean="0"/>
              <a:t>11</a:t>
            </a:fld>
            <a:endParaRPr lang="en-US"/>
          </a:p>
        </p:txBody>
      </p:sp>
      <p:sp>
        <p:nvSpPr>
          <p:cNvPr id="5" name="Content Placeholder 4">
            <a:extLst>
              <a:ext uri="{FF2B5EF4-FFF2-40B4-BE49-F238E27FC236}">
                <a16:creationId xmlns:a16="http://schemas.microsoft.com/office/drawing/2014/main" id="{E0B96DE4-3F73-4A32-893A-B673DCC5A21A}"/>
              </a:ext>
            </a:extLst>
          </p:cNvPr>
          <p:cNvSpPr>
            <a:spLocks noGrp="1"/>
          </p:cNvSpPr>
          <p:nvPr>
            <p:ph sz="quarter" idx="13"/>
          </p:nvPr>
        </p:nvSpPr>
        <p:spPr>
          <a:xfrm>
            <a:off x="838200" y="5528180"/>
            <a:ext cx="10515600" cy="526629"/>
          </a:xfrm>
        </p:spPr>
        <p:txBody>
          <a:bodyPr/>
          <a:lstStyle/>
          <a:p>
            <a:pPr marL="463550" lvl="2" indent="0">
              <a:buNone/>
            </a:pPr>
            <a:r>
              <a:rPr lang="de-DE" altLang="en-US" dirty="0">
                <a:cs typeface="Arial" panose="020B0604020202020204" pitchFamily="34" charset="0"/>
              </a:rPr>
              <a:t>The same argument applies to the identification of the wage offer function. </a:t>
            </a:r>
          </a:p>
          <a:p>
            <a:endParaRPr lang="en-US" dirty="0"/>
          </a:p>
        </p:txBody>
      </p:sp>
      <p:pic>
        <p:nvPicPr>
          <p:cNvPr id="9" name="Picture 8" descr="A condition for identifying the labor supply equation If pi sub 25 and pi sub 26 are both equal to zero in the reduced form, then the labor supply function is identified. This is equivalent to saying if beta sub 22 and beta sub 23 both equal to zero in the original system of equations.">
            <a:extLst>
              <a:ext uri="{FF2B5EF4-FFF2-40B4-BE49-F238E27FC236}">
                <a16:creationId xmlns:a16="http://schemas.microsoft.com/office/drawing/2014/main" id="{7FA8E968-378D-4A10-89A4-13485DBF7EBF}"/>
              </a:ext>
            </a:extLst>
          </p:cNvPr>
          <p:cNvPicPr>
            <a:picLocks noChangeAspect="1"/>
          </p:cNvPicPr>
          <p:nvPr/>
        </p:nvPicPr>
        <p:blipFill>
          <a:blip r:embed="rId2"/>
          <a:stretch>
            <a:fillRect/>
          </a:stretch>
        </p:blipFill>
        <p:spPr>
          <a:xfrm>
            <a:off x="1788420" y="4476468"/>
            <a:ext cx="8864352" cy="841321"/>
          </a:xfrm>
          <a:prstGeom prst="rect">
            <a:avLst/>
          </a:prstGeom>
        </p:spPr>
      </p:pic>
      <p:sp>
        <p:nvSpPr>
          <p:cNvPr id="4" name="Content Placeholder 3">
            <a:extLst>
              <a:ext uri="{FF2B5EF4-FFF2-40B4-BE49-F238E27FC236}">
                <a16:creationId xmlns:a16="http://schemas.microsoft.com/office/drawing/2014/main" id="{ECD4BE26-5330-4805-A532-FE7E7EEDF7EB}"/>
              </a:ext>
            </a:extLst>
          </p:cNvPr>
          <p:cNvSpPr>
            <a:spLocks noGrp="1"/>
          </p:cNvSpPr>
          <p:nvPr>
            <p:ph sz="half" idx="2"/>
          </p:nvPr>
        </p:nvSpPr>
        <p:spPr>
          <a:xfrm>
            <a:off x="838199" y="3668171"/>
            <a:ext cx="10515600" cy="760955"/>
          </a:xfrm>
        </p:spPr>
        <p:txBody>
          <a:bodyPr/>
          <a:lstStyle/>
          <a:p>
            <a:pPr marL="463550" lvl="2" indent="0">
              <a:buNone/>
            </a:pPr>
            <a:r>
              <a:rPr lang="de-DE" altLang="en-US" dirty="0">
                <a:cs typeface="Arial" panose="020B0604020202020204" pitchFamily="34" charset="0"/>
              </a:rPr>
              <a:t>Note that this equation can be consistently estimated by OLS as it contains only exogenous variables.</a:t>
            </a:r>
            <a:endParaRPr lang="en-US" dirty="0"/>
          </a:p>
        </p:txBody>
      </p:sp>
      <p:pic>
        <p:nvPicPr>
          <p:cNvPr id="7" name="Picture 6" descr="An equation in which log wage equals pi sub 20 plus pi sub 21 times educ plus pi sub 22 times age plus pi sub 23 times kidslt6 plus pi sub 24 times nwifeinc plus pi sub 25 times exper plus pi sub 26 times exper squared plus v sub 2.">
            <a:extLst>
              <a:ext uri="{FF2B5EF4-FFF2-40B4-BE49-F238E27FC236}">
                <a16:creationId xmlns:a16="http://schemas.microsoft.com/office/drawing/2014/main" id="{1E968873-691F-4FB7-BA1D-BBBAE0BEDDAD}"/>
              </a:ext>
            </a:extLst>
          </p:cNvPr>
          <p:cNvPicPr>
            <a:picLocks noChangeAspect="1"/>
          </p:cNvPicPr>
          <p:nvPr/>
        </p:nvPicPr>
        <p:blipFill>
          <a:blip r:embed="rId3"/>
          <a:stretch>
            <a:fillRect/>
          </a:stretch>
        </p:blipFill>
        <p:spPr>
          <a:xfrm>
            <a:off x="2208294" y="2688014"/>
            <a:ext cx="6218459" cy="652329"/>
          </a:xfrm>
          <a:prstGeom prst="rect">
            <a:avLst/>
          </a:prstGeom>
        </p:spPr>
      </p:pic>
      <p:sp>
        <p:nvSpPr>
          <p:cNvPr id="3" name="Content Placeholder 2">
            <a:extLst>
              <a:ext uri="{FF2B5EF4-FFF2-40B4-BE49-F238E27FC236}">
                <a16:creationId xmlns:a16="http://schemas.microsoft.com/office/drawing/2014/main" id="{2364BE22-9B0B-42EF-B7E6-A3147348A811}"/>
              </a:ext>
            </a:extLst>
          </p:cNvPr>
          <p:cNvSpPr>
            <a:spLocks noGrp="1"/>
          </p:cNvSpPr>
          <p:nvPr>
            <p:ph sz="half" idx="1"/>
          </p:nvPr>
        </p:nvSpPr>
        <p:spPr>
          <a:xfrm>
            <a:off x="838199" y="1456029"/>
            <a:ext cx="10764795" cy="1316252"/>
          </a:xfrm>
        </p:spPr>
        <p:txBody>
          <a:bodyPr/>
          <a:lstStyle/>
          <a:p>
            <a:r>
              <a:rPr lang="de-DE" altLang="en-US" b="1" dirty="0">
                <a:ea typeface="ＭＳ Ｐゴシック" panose="020B0600070205080204" pitchFamily="34" charset="-128"/>
                <a:cs typeface="Lucida Bright" panose="02040602050505020304" pitchFamily="18" charset="0"/>
              </a:rPr>
              <a:t>Example: Labor supply of married, working women (cont.)</a:t>
            </a:r>
          </a:p>
          <a:p>
            <a:pPr marL="463550" lvl="2" indent="0">
              <a:buNone/>
            </a:pPr>
            <a:r>
              <a:rPr lang="de-DE" altLang="en-US" dirty="0">
                <a:cs typeface="Arial" panose="020B0604020202020204" pitchFamily="34" charset="0"/>
              </a:rPr>
              <a:t>The rank condition, i.e. the condition that exogenous variables excluded from the equation are included in the other equation can be tested using reduced form equations.</a:t>
            </a:r>
          </a:p>
          <a:p>
            <a:pPr lvl="1"/>
            <a:endParaRPr lang="en-US" dirty="0"/>
          </a:p>
        </p:txBody>
      </p:sp>
      <p:sp>
        <p:nvSpPr>
          <p:cNvPr id="2" name="Title 1">
            <a:extLst>
              <a:ext uri="{FF2B5EF4-FFF2-40B4-BE49-F238E27FC236}">
                <a16:creationId xmlns:a16="http://schemas.microsoft.com/office/drawing/2014/main" id="{242D326F-4D01-4DFB-9400-3E872A9E0E3B}"/>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(10 of 14)</a:t>
            </a:r>
            <a:endParaRPr lang="en-US" dirty="0"/>
          </a:p>
        </p:txBody>
      </p:sp>
    </p:spTree>
    <p:extLst>
      <p:ext uri="{BB962C8B-B14F-4D97-AF65-F5344CB8AC3E}">
        <p14:creationId xmlns:p14="http://schemas.microsoft.com/office/powerpoint/2010/main" val="197844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42B278-EFBB-4DBC-8AC1-4290A7E81E4E}"/>
              </a:ext>
            </a:extLst>
          </p:cNvPr>
          <p:cNvSpPr>
            <a:spLocks noGrp="1"/>
          </p:cNvSpPr>
          <p:nvPr>
            <p:ph type="sldNum" sz="quarter" idx="12"/>
          </p:nvPr>
        </p:nvSpPr>
        <p:spPr/>
        <p:txBody>
          <a:bodyPr/>
          <a:lstStyle/>
          <a:p>
            <a:fld id="{949EBC64-41CB-41B8-B6DF-9B1367312BD4}" type="slidenum">
              <a:rPr lang="en-US" smtClean="0"/>
              <a:t>12</a:t>
            </a:fld>
            <a:endParaRPr lang="en-US"/>
          </a:p>
        </p:txBody>
      </p:sp>
      <p:sp>
        <p:nvSpPr>
          <p:cNvPr id="2" name="Content Placeholder 1">
            <a:extLst>
              <a:ext uri="{FF2B5EF4-FFF2-40B4-BE49-F238E27FC236}">
                <a16:creationId xmlns:a16="http://schemas.microsoft.com/office/drawing/2014/main" id="{8A466A7D-3827-4545-BD40-BF4251A30D8C}"/>
              </a:ext>
            </a:extLst>
          </p:cNvPr>
          <p:cNvSpPr>
            <a:spLocks noGrp="1"/>
          </p:cNvSpPr>
          <p:nvPr>
            <p:ph idx="1"/>
          </p:nvPr>
        </p:nvSpPr>
        <p:spPr>
          <a:xfrm>
            <a:off x="838200" y="1223319"/>
            <a:ext cx="10515600" cy="4811721"/>
          </a:xfrm>
        </p:spPr>
        <p:txBody>
          <a:bodyPr/>
          <a:lstStyle/>
          <a:p>
            <a:r>
              <a:rPr lang="de-DE" altLang="en-US" b="1" dirty="0">
                <a:ea typeface="ＭＳ Ｐゴシック" panose="020B0600070205080204" pitchFamily="34" charset="-128"/>
                <a:cs typeface="Lucida Bright" panose="02040602050505020304" pitchFamily="18" charset="0"/>
              </a:rPr>
              <a:t>Estimation of simultaneous equation systems by 2SLS</a:t>
            </a:r>
          </a:p>
          <a:p>
            <a:pPr lvl="1"/>
            <a:r>
              <a:rPr lang="de-DE" altLang="en-US" dirty="0">
                <a:ea typeface="Arial" panose="020B0604020202020204" pitchFamily="34" charset="0"/>
                <a:cs typeface="Lucida Bright" panose="02040602050505020304" pitchFamily="18" charset="0"/>
              </a:rPr>
              <a:t>Given the identification condition holds, the parameters of a simultaneous equations system can be consistenly estimated by 2SLS.</a:t>
            </a:r>
          </a:p>
          <a:p>
            <a:pPr lvl="1"/>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For this, in a first stage, each endogenous variable is regressed on the full list of exogenous variables (reduced form regressions).</a:t>
            </a:r>
          </a:p>
          <a:p>
            <a:pPr lvl="1"/>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In a second stage, the system equations are estimated by OLS but with the endogenous regressors being replaced by predictions from stage one.</a:t>
            </a:r>
          </a:p>
          <a:p>
            <a:pPr lvl="1"/>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If not all equations are identified, one can estimate only the identified ones.</a:t>
            </a:r>
          </a:p>
          <a:p>
            <a:pPr lvl="1"/>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If certain additional conditions hold, one can also use more efficient system estimation methods (Three Stage Least Squares, 3SLS).</a:t>
            </a:r>
            <a:endParaRPr lang="en-US" dirty="0"/>
          </a:p>
        </p:txBody>
      </p:sp>
      <p:sp>
        <p:nvSpPr>
          <p:cNvPr id="4" name="Title 3">
            <a:extLst>
              <a:ext uri="{FF2B5EF4-FFF2-40B4-BE49-F238E27FC236}">
                <a16:creationId xmlns:a16="http://schemas.microsoft.com/office/drawing/2014/main" id="{EFF9DC74-7D9D-4BE6-8BC0-1CC76DA40624}"/>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(11 of 14)</a:t>
            </a:r>
            <a:endParaRPr lang="en-US" dirty="0"/>
          </a:p>
        </p:txBody>
      </p:sp>
    </p:spTree>
    <p:extLst>
      <p:ext uri="{BB962C8B-B14F-4D97-AF65-F5344CB8AC3E}">
        <p14:creationId xmlns:p14="http://schemas.microsoft.com/office/powerpoint/2010/main" val="160316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CF8CD7-2035-4012-9232-4F8D8EB57603}"/>
              </a:ext>
            </a:extLst>
          </p:cNvPr>
          <p:cNvSpPr>
            <a:spLocks noGrp="1"/>
          </p:cNvSpPr>
          <p:nvPr>
            <p:ph type="sldNum" sz="quarter" idx="12"/>
          </p:nvPr>
        </p:nvSpPr>
        <p:spPr/>
        <p:txBody>
          <a:bodyPr/>
          <a:lstStyle/>
          <a:p>
            <a:fld id="{949EBC64-41CB-41B8-B6DF-9B1367312BD4}" type="slidenum">
              <a:rPr lang="en-US" smtClean="0"/>
              <a:t>13</a:t>
            </a:fld>
            <a:endParaRPr lang="en-US"/>
          </a:p>
        </p:txBody>
      </p:sp>
      <p:pic>
        <p:nvPicPr>
          <p:cNvPr id="7" name="Picture 6" descr="An equation in which predicte dlog wage equals -.656 (standard error of .338) plus .00013 (standard error of .00025) times hours plus .110 (standard error of .016) times educ plus .035 (standard error of .019) times exper minus .00071 (standard error of .00045) times exper squared. There are 428 observations.">
            <a:extLst>
              <a:ext uri="{FF2B5EF4-FFF2-40B4-BE49-F238E27FC236}">
                <a16:creationId xmlns:a16="http://schemas.microsoft.com/office/drawing/2014/main" id="{D8DA6A83-EBC6-4702-B8C6-345DB6D83BBD}"/>
              </a:ext>
            </a:extLst>
          </p:cNvPr>
          <p:cNvPicPr>
            <a:picLocks noChangeAspect="1"/>
          </p:cNvPicPr>
          <p:nvPr/>
        </p:nvPicPr>
        <p:blipFill>
          <a:blip r:embed="rId2"/>
          <a:stretch>
            <a:fillRect/>
          </a:stretch>
        </p:blipFill>
        <p:spPr>
          <a:xfrm>
            <a:off x="1442034" y="4103316"/>
            <a:ext cx="6468782" cy="1413454"/>
          </a:xfrm>
          <a:prstGeom prst="rect">
            <a:avLst/>
          </a:prstGeom>
        </p:spPr>
      </p:pic>
      <p:pic>
        <p:nvPicPr>
          <p:cNvPr id="6" name="Picture 5" descr="An equation in which hours hat equals 2,225.66 (standard error of 574.56) plus 1,639.56 (standard error of 470.58) times log wage minus 183.75 (standard error of 59.10) times educ minus 7.81 (standard error of 9.38) times age minus (standard error of 182.93) times kidslt6 minus 10.17 (standard error of 6.61) times nwifeinc. There are 428 observations">
            <a:extLst>
              <a:ext uri="{FF2B5EF4-FFF2-40B4-BE49-F238E27FC236}">
                <a16:creationId xmlns:a16="http://schemas.microsoft.com/office/drawing/2014/main" id="{F616FBBC-B487-4360-8E82-8EACB5073923}"/>
              </a:ext>
            </a:extLst>
          </p:cNvPr>
          <p:cNvPicPr>
            <a:picLocks noChangeAspect="1"/>
          </p:cNvPicPr>
          <p:nvPr/>
        </p:nvPicPr>
        <p:blipFill>
          <a:blip r:embed="rId3"/>
          <a:stretch>
            <a:fillRect/>
          </a:stretch>
        </p:blipFill>
        <p:spPr>
          <a:xfrm>
            <a:off x="1442034" y="2100347"/>
            <a:ext cx="7914069" cy="1470756"/>
          </a:xfrm>
          <a:prstGeom prst="rect">
            <a:avLst/>
          </a:prstGeom>
        </p:spPr>
      </p:pic>
      <p:sp>
        <p:nvSpPr>
          <p:cNvPr id="2" name="Content Placeholder 1">
            <a:extLst>
              <a:ext uri="{FF2B5EF4-FFF2-40B4-BE49-F238E27FC236}">
                <a16:creationId xmlns:a16="http://schemas.microsoft.com/office/drawing/2014/main" id="{F046F8C4-1365-4D01-9695-2BE2A1B5AFF0}"/>
              </a:ext>
            </a:extLst>
          </p:cNvPr>
          <p:cNvSpPr>
            <a:spLocks noGrp="1"/>
          </p:cNvSpPr>
          <p:nvPr>
            <p:ph idx="1"/>
          </p:nvPr>
        </p:nvSpPr>
        <p:spPr>
          <a:xfrm>
            <a:off x="838200" y="1463040"/>
            <a:ext cx="10515600" cy="514041"/>
          </a:xfrm>
        </p:spPr>
        <p:txBody>
          <a:bodyPr/>
          <a:lstStyle/>
          <a:p>
            <a:r>
              <a:rPr lang="de-DE" altLang="en-US" b="1" dirty="0">
                <a:ea typeface="ＭＳ Ｐゴシック" panose="020B0600070205080204" pitchFamily="34" charset="-128"/>
                <a:cs typeface="Lucida Bright" panose="02040602050505020304" pitchFamily="18" charset="0"/>
              </a:rPr>
              <a:t>Example: Labor supply of married, working women using 2SLS</a:t>
            </a:r>
            <a:endParaRPr lang="en-US" b="1" dirty="0"/>
          </a:p>
        </p:txBody>
      </p:sp>
      <p:sp>
        <p:nvSpPr>
          <p:cNvPr id="4" name="Title 3">
            <a:extLst>
              <a:ext uri="{FF2B5EF4-FFF2-40B4-BE49-F238E27FC236}">
                <a16:creationId xmlns:a16="http://schemas.microsoft.com/office/drawing/2014/main" id="{2385EFEF-F86A-46B1-A2FE-4C459D1DA2E5}"/>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(12 of 14)</a:t>
            </a:r>
            <a:endParaRPr lang="en-US" dirty="0"/>
          </a:p>
        </p:txBody>
      </p:sp>
    </p:spTree>
    <p:extLst>
      <p:ext uri="{BB962C8B-B14F-4D97-AF65-F5344CB8AC3E}">
        <p14:creationId xmlns:p14="http://schemas.microsoft.com/office/powerpoint/2010/main" val="3955596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3DA00F-8E99-477B-B585-F7293E15602B}"/>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Systems with more than two equations</a:t>
            </a:r>
          </a:p>
          <a:p>
            <a:pPr lvl="1"/>
            <a:r>
              <a:rPr lang="de-DE" altLang="en-US" dirty="0">
                <a:ea typeface="Arial" panose="020B0604020202020204" pitchFamily="34" charset="0"/>
                <a:cs typeface="Lucida Bright" panose="02040602050505020304" pitchFamily="18" charset="0"/>
              </a:rPr>
              <a:t>A necessary condition for identification of an equation is that there are more excluded exog. var. than endog. regressors (= order condition).</a:t>
            </a:r>
          </a:p>
          <a:p>
            <a:pPr lvl="1"/>
            <a:r>
              <a:rPr lang="de-DE" altLang="en-US" dirty="0">
                <a:ea typeface="Arial" panose="020B0604020202020204" pitchFamily="34" charset="0"/>
                <a:cs typeface="Lucida Bright" panose="02040602050505020304" pitchFamily="18" charset="0"/>
              </a:rPr>
              <a:t>There is also a rank condition (but it is much more complicated).</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Simultaneous equations models with time series</a:t>
            </a:r>
          </a:p>
          <a:p>
            <a:pPr lvl="1"/>
            <a:r>
              <a:rPr lang="de-DE" altLang="en-US" dirty="0">
                <a:ea typeface="Arial" panose="020B0604020202020204" pitchFamily="34" charset="0"/>
                <a:cs typeface="Lucida Bright" panose="02040602050505020304" pitchFamily="18" charset="0"/>
              </a:rPr>
              <a:t>Among the earliest applications of SEMs was the estimation of large systems of simultaneous equations for macroeconomic time series.</a:t>
            </a:r>
          </a:p>
          <a:p>
            <a:pPr lvl="1"/>
            <a:r>
              <a:rPr lang="de-DE" altLang="en-US" dirty="0">
                <a:ea typeface="Arial" panose="020B0604020202020204" pitchFamily="34" charset="0"/>
                <a:cs typeface="Lucida Bright" panose="02040602050505020304" pitchFamily="18" charset="0"/>
              </a:rPr>
              <a:t>For a number of reasons, such systems are seldom estimated now.</a:t>
            </a:r>
          </a:p>
          <a:p>
            <a:pPr lvl="1"/>
            <a:r>
              <a:rPr lang="de-DE" altLang="en-US" dirty="0">
                <a:ea typeface="Arial" panose="020B0604020202020204" pitchFamily="34" charset="0"/>
                <a:cs typeface="Lucida Bright" panose="02040602050505020304" pitchFamily="18" charset="0"/>
              </a:rPr>
              <a:t>The main problem is that most time series are not weakly dependent.</a:t>
            </a:r>
          </a:p>
          <a:p>
            <a:pPr lvl="1"/>
            <a:r>
              <a:rPr lang="de-DE" altLang="en-US" dirty="0">
                <a:ea typeface="Arial" panose="020B0604020202020204" pitchFamily="34" charset="0"/>
                <a:cs typeface="Lucida Bright" panose="02040602050505020304" pitchFamily="18" charset="0"/>
              </a:rPr>
              <a:t>Another problem is the lack of enough exogenous variables.</a:t>
            </a:r>
            <a:endParaRPr lang="en-US" dirty="0"/>
          </a:p>
        </p:txBody>
      </p:sp>
      <p:sp>
        <p:nvSpPr>
          <p:cNvPr id="3" name="Slide Number Placeholder 2">
            <a:extLst>
              <a:ext uri="{FF2B5EF4-FFF2-40B4-BE49-F238E27FC236}">
                <a16:creationId xmlns:a16="http://schemas.microsoft.com/office/drawing/2014/main" id="{C29FF298-ED12-4D07-B85C-BF5223A3FAB0}"/>
              </a:ext>
            </a:extLst>
          </p:cNvPr>
          <p:cNvSpPr>
            <a:spLocks noGrp="1"/>
          </p:cNvSpPr>
          <p:nvPr>
            <p:ph type="sldNum" sz="quarter" idx="12"/>
          </p:nvPr>
        </p:nvSpPr>
        <p:spPr/>
        <p:txBody>
          <a:bodyPr/>
          <a:lstStyle/>
          <a:p>
            <a:fld id="{949EBC64-41CB-41B8-B6DF-9B1367312BD4}" type="slidenum">
              <a:rPr lang="en-US" smtClean="0"/>
              <a:t>14</a:t>
            </a:fld>
            <a:endParaRPr lang="en-US"/>
          </a:p>
        </p:txBody>
      </p:sp>
      <p:sp>
        <p:nvSpPr>
          <p:cNvPr id="4" name="Title 3">
            <a:extLst>
              <a:ext uri="{FF2B5EF4-FFF2-40B4-BE49-F238E27FC236}">
                <a16:creationId xmlns:a16="http://schemas.microsoft.com/office/drawing/2014/main" id="{823B39FE-E42D-44F6-A37A-A7E7839ACEDC}"/>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(13 of 14)</a:t>
            </a:r>
            <a:endParaRPr lang="en-US" dirty="0"/>
          </a:p>
        </p:txBody>
      </p:sp>
    </p:spTree>
    <p:extLst>
      <p:ext uri="{BB962C8B-B14F-4D97-AF65-F5344CB8AC3E}">
        <p14:creationId xmlns:p14="http://schemas.microsoft.com/office/powerpoint/2010/main" val="292736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338273-ECFB-46A5-A018-5099F83A4F30}"/>
              </a:ext>
            </a:extLst>
          </p:cNvPr>
          <p:cNvSpPr>
            <a:spLocks noGrp="1"/>
          </p:cNvSpPr>
          <p:nvPr>
            <p:ph type="sldNum" sz="quarter" idx="12"/>
          </p:nvPr>
        </p:nvSpPr>
        <p:spPr/>
        <p:txBody>
          <a:bodyPr/>
          <a:lstStyle/>
          <a:p>
            <a:fld id="{949EBC64-41CB-41B8-B6DF-9B1367312BD4}" type="slidenum">
              <a:rPr lang="en-US" smtClean="0"/>
              <a:t>15</a:t>
            </a:fld>
            <a:endParaRPr lang="en-US"/>
          </a:p>
        </p:txBody>
      </p:sp>
      <p:pic>
        <p:nvPicPr>
          <p:cNvPr id="10" name="Picture 9" descr="A summary of the endogenous and exogenous variables. The endogenous variables are C sub t, I sub t, and Y sub t. The exogenous variables are T sub t, G sub t, and r sub t. There is some debate over whether these variables are really exogenous.">
            <a:extLst>
              <a:ext uri="{FF2B5EF4-FFF2-40B4-BE49-F238E27FC236}">
                <a16:creationId xmlns:a16="http://schemas.microsoft.com/office/drawing/2014/main" id="{4FE7A947-5FF3-490C-BF6B-7BA0F309CB2C}"/>
              </a:ext>
            </a:extLst>
          </p:cNvPr>
          <p:cNvPicPr>
            <a:picLocks noChangeAspect="1"/>
          </p:cNvPicPr>
          <p:nvPr/>
        </p:nvPicPr>
        <p:blipFill>
          <a:blip r:embed="rId2"/>
          <a:stretch>
            <a:fillRect/>
          </a:stretch>
        </p:blipFill>
        <p:spPr>
          <a:xfrm>
            <a:off x="1084280" y="5170455"/>
            <a:ext cx="8748518" cy="603556"/>
          </a:xfrm>
          <a:prstGeom prst="rect">
            <a:avLst/>
          </a:prstGeom>
        </p:spPr>
      </p:pic>
      <p:pic>
        <p:nvPicPr>
          <p:cNvPr id="9" name="Picture 8" descr="The income equation. Y sub t equals C sub t plus I sub t plus G sub t. G sub t is government spending.">
            <a:extLst>
              <a:ext uri="{FF2B5EF4-FFF2-40B4-BE49-F238E27FC236}">
                <a16:creationId xmlns:a16="http://schemas.microsoft.com/office/drawing/2014/main" id="{5AE11272-6602-4F7E-A1BD-6BB8FDFACAA9}"/>
              </a:ext>
            </a:extLst>
          </p:cNvPr>
          <p:cNvPicPr>
            <a:picLocks noChangeAspect="1"/>
          </p:cNvPicPr>
          <p:nvPr/>
        </p:nvPicPr>
        <p:blipFill>
          <a:blip r:embed="rId3"/>
          <a:stretch>
            <a:fillRect/>
          </a:stretch>
        </p:blipFill>
        <p:spPr>
          <a:xfrm>
            <a:off x="1084280" y="4234973"/>
            <a:ext cx="6730567" cy="414564"/>
          </a:xfrm>
          <a:prstGeom prst="rect">
            <a:avLst/>
          </a:prstGeom>
        </p:spPr>
      </p:pic>
      <p:pic>
        <p:nvPicPr>
          <p:cNvPr id="8" name="Picture 7" descr="The investment equation. I sub t equals gamma sub 0 plus gamma sub 1 times r sub t plus u sub t 2.">
            <a:extLst>
              <a:ext uri="{FF2B5EF4-FFF2-40B4-BE49-F238E27FC236}">
                <a16:creationId xmlns:a16="http://schemas.microsoft.com/office/drawing/2014/main" id="{CDEDFC70-1E53-4CE0-A89B-3260C9C6EFC8}"/>
              </a:ext>
            </a:extLst>
          </p:cNvPr>
          <p:cNvPicPr>
            <a:picLocks noChangeAspect="1"/>
          </p:cNvPicPr>
          <p:nvPr/>
        </p:nvPicPr>
        <p:blipFill>
          <a:blip r:embed="rId4"/>
          <a:stretch>
            <a:fillRect/>
          </a:stretch>
        </p:blipFill>
        <p:spPr>
          <a:xfrm>
            <a:off x="1084280" y="3336070"/>
            <a:ext cx="4785775" cy="377985"/>
          </a:xfrm>
          <a:prstGeom prst="rect">
            <a:avLst/>
          </a:prstGeom>
        </p:spPr>
      </p:pic>
      <p:pic>
        <p:nvPicPr>
          <p:cNvPr id="7" name="Picture 6" descr="The consumption equation. C sub t equals beta sub 0 plus beta sub 1 times Y sub t minus T sub t plus beta sub 2 times r sub t plus u sub t minus 1. T sub t represents taxes and r sub t represents interest rates.">
            <a:extLst>
              <a:ext uri="{FF2B5EF4-FFF2-40B4-BE49-F238E27FC236}">
                <a16:creationId xmlns:a16="http://schemas.microsoft.com/office/drawing/2014/main" id="{275C2388-FAFD-4D49-A344-8918F56B9198}"/>
              </a:ext>
            </a:extLst>
          </p:cNvPr>
          <p:cNvPicPr>
            <a:picLocks noChangeAspect="1"/>
          </p:cNvPicPr>
          <p:nvPr/>
        </p:nvPicPr>
        <p:blipFill>
          <a:blip r:embed="rId5"/>
          <a:stretch>
            <a:fillRect/>
          </a:stretch>
        </p:blipFill>
        <p:spPr>
          <a:xfrm>
            <a:off x="1084280" y="2271127"/>
            <a:ext cx="7206097" cy="1005927"/>
          </a:xfrm>
          <a:prstGeom prst="rect">
            <a:avLst/>
          </a:prstGeom>
        </p:spPr>
      </p:pic>
      <p:sp>
        <p:nvSpPr>
          <p:cNvPr id="2" name="Content Placeholder 1">
            <a:extLst>
              <a:ext uri="{FF2B5EF4-FFF2-40B4-BE49-F238E27FC236}">
                <a16:creationId xmlns:a16="http://schemas.microsoft.com/office/drawing/2014/main" id="{D8225C29-6DB1-4A17-8F75-7A10BD580937}"/>
              </a:ext>
            </a:extLst>
          </p:cNvPr>
          <p:cNvSpPr>
            <a:spLocks noGrp="1"/>
          </p:cNvSpPr>
          <p:nvPr>
            <p:ph idx="1"/>
          </p:nvPr>
        </p:nvSpPr>
        <p:spPr>
          <a:xfrm>
            <a:off x="838200" y="1463040"/>
            <a:ext cx="10515600" cy="526398"/>
          </a:xfrm>
        </p:spPr>
        <p:txBody>
          <a:bodyPr/>
          <a:lstStyle/>
          <a:p>
            <a:r>
              <a:rPr lang="de-DE" altLang="en-US" b="1" dirty="0">
                <a:ea typeface="ＭＳ Ｐゴシック" panose="020B0600070205080204" pitchFamily="34" charset="-128"/>
                <a:cs typeface="Lucida Bright" panose="02040602050505020304" pitchFamily="18" charset="0"/>
              </a:rPr>
              <a:t>Example: A simple Keynesian model of aggregate demand</a:t>
            </a:r>
          </a:p>
          <a:p>
            <a:endParaRPr lang="en-US" dirty="0"/>
          </a:p>
        </p:txBody>
      </p:sp>
      <p:sp>
        <p:nvSpPr>
          <p:cNvPr id="4" name="Title 3">
            <a:extLst>
              <a:ext uri="{FF2B5EF4-FFF2-40B4-BE49-F238E27FC236}">
                <a16:creationId xmlns:a16="http://schemas.microsoft.com/office/drawing/2014/main" id="{8E12DD84-5D9C-45BA-B32C-25180705B016}"/>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(14 of 14)</a:t>
            </a:r>
            <a:endParaRPr lang="en-US" dirty="0"/>
          </a:p>
        </p:txBody>
      </p:sp>
    </p:spTree>
    <p:extLst>
      <p:ext uri="{BB962C8B-B14F-4D97-AF65-F5344CB8AC3E}">
        <p14:creationId xmlns:p14="http://schemas.microsoft.com/office/powerpoint/2010/main" val="213393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a:t>
            </a:fld>
            <a:endParaRPr lang="en-US"/>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4107489"/>
          </a:xfrm>
        </p:spPr>
        <p:txBody>
          <a:bodyPr/>
          <a:lstStyle/>
          <a:p>
            <a:r>
              <a:rPr lang="de-DE" altLang="en-US" b="1" dirty="0">
                <a:ea typeface="ＭＳ Ｐゴシック" panose="020B0600070205080204" pitchFamily="34" charset="-128"/>
                <a:cs typeface="Lucida Bright" panose="02040602050505020304" pitchFamily="18" charset="0"/>
              </a:rPr>
              <a:t>Simultaneity is another important form of endogeneity</a:t>
            </a:r>
          </a:p>
          <a:p>
            <a:pPr lvl="1"/>
            <a:r>
              <a:rPr lang="de-DE" altLang="en-US" dirty="0">
                <a:ea typeface="Arial" panose="020B0604020202020204" pitchFamily="34" charset="0"/>
                <a:cs typeface="Lucida Bright" panose="02040602050505020304" pitchFamily="18" charset="0"/>
              </a:rPr>
              <a:t>Simultaneity occurs if at least two variables are jointly determined.</a:t>
            </a:r>
          </a:p>
          <a:p>
            <a:pPr lvl="1"/>
            <a:r>
              <a:rPr lang="de-DE" altLang="en-US" dirty="0">
                <a:ea typeface="Arial" panose="020B0604020202020204" pitchFamily="34" charset="0"/>
                <a:cs typeface="Lucida Bright" panose="02040602050505020304" pitchFamily="18" charset="0"/>
              </a:rPr>
              <a:t>A typical case is when observed outcomes are the result of separate behavioral mechanisms that are coordinated in an equilibrium.</a:t>
            </a:r>
          </a:p>
          <a:p>
            <a:pPr lvl="1"/>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The prototypical case is a system of demand and supply equations:</a:t>
            </a:r>
          </a:p>
          <a:p>
            <a:pPr lvl="2"/>
            <a:r>
              <a:rPr lang="de-DE" altLang="en-US" dirty="0">
                <a:ea typeface="Arial" panose="020B0604020202020204" pitchFamily="34" charset="0"/>
                <a:cs typeface="Lucida Bright" panose="02040602050505020304" pitchFamily="18" charset="0"/>
              </a:rPr>
              <a:t>D(p) = how high would demand be if the price was set to p?</a:t>
            </a:r>
          </a:p>
          <a:p>
            <a:pPr lvl="2"/>
            <a:r>
              <a:rPr lang="de-DE" altLang="en-US" dirty="0">
                <a:ea typeface="Arial" panose="020B0604020202020204" pitchFamily="34" charset="0"/>
                <a:cs typeface="Lucida Bright" panose="02040602050505020304" pitchFamily="18" charset="0"/>
              </a:rPr>
              <a:t>S(p) = how high would supply be if the price was set to p?</a:t>
            </a:r>
          </a:p>
          <a:p>
            <a:pPr lvl="2"/>
            <a:r>
              <a:rPr lang="de-DE" altLang="en-US" dirty="0">
                <a:ea typeface="Arial" panose="020B0604020202020204" pitchFamily="34" charset="0"/>
                <a:cs typeface="Lucida Bright" panose="02040602050505020304" pitchFamily="18" charset="0"/>
              </a:rPr>
              <a:t>Both mechanisms have a ceteris paribus interpretation.</a:t>
            </a:r>
          </a:p>
          <a:p>
            <a:pPr lvl="2"/>
            <a:r>
              <a:rPr lang="de-DE" altLang="en-US" dirty="0">
                <a:ea typeface="Arial" panose="020B0604020202020204" pitchFamily="34" charset="0"/>
                <a:cs typeface="Lucida Bright" panose="02040602050505020304" pitchFamily="18" charset="0"/>
              </a:rPr>
              <a:t>Observed quantity and price will be determined in equilibrium.</a:t>
            </a:r>
          </a:p>
          <a:p>
            <a:pPr lvl="1"/>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Simultaneous equations systems can be estimated by 2SLS/IV</a:t>
            </a: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(1 of 14)</a:t>
            </a:r>
            <a:endParaRPr lang="en-US" dirty="0"/>
          </a:p>
        </p:txBody>
      </p:sp>
    </p:spTree>
    <p:extLst>
      <p:ext uri="{BB962C8B-B14F-4D97-AF65-F5344CB8AC3E}">
        <p14:creationId xmlns:p14="http://schemas.microsoft.com/office/powerpoint/2010/main" val="406254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5AB39B-FAE5-405C-AC6B-2D80204D834F}"/>
              </a:ext>
            </a:extLst>
          </p:cNvPr>
          <p:cNvSpPr>
            <a:spLocks noGrp="1"/>
          </p:cNvSpPr>
          <p:nvPr>
            <p:ph type="sldNum" sz="quarter" idx="12"/>
          </p:nvPr>
        </p:nvSpPr>
        <p:spPr/>
        <p:txBody>
          <a:bodyPr/>
          <a:lstStyle/>
          <a:p>
            <a:fld id="{949EBC64-41CB-41B8-B6DF-9B1367312BD4}" type="slidenum">
              <a:rPr lang="en-US" smtClean="0"/>
              <a:t>3</a:t>
            </a:fld>
            <a:endParaRPr lang="en-US"/>
          </a:p>
        </p:txBody>
      </p:sp>
      <p:sp>
        <p:nvSpPr>
          <p:cNvPr id="2" name="Content Placeholder 1">
            <a:extLst>
              <a:ext uri="{FF2B5EF4-FFF2-40B4-BE49-F238E27FC236}">
                <a16:creationId xmlns:a16="http://schemas.microsoft.com/office/drawing/2014/main" id="{26585B37-7325-4893-921C-63EE3C301C64}"/>
              </a:ext>
            </a:extLst>
          </p:cNvPr>
          <p:cNvSpPr>
            <a:spLocks noGrp="1"/>
          </p:cNvSpPr>
          <p:nvPr>
            <p:ph idx="1"/>
          </p:nvPr>
        </p:nvSpPr>
        <p:spPr>
          <a:xfrm>
            <a:off x="838200" y="1463040"/>
            <a:ext cx="10515600" cy="575080"/>
          </a:xfrm>
        </p:spPr>
        <p:txBody>
          <a:bodyPr/>
          <a:lstStyle/>
          <a:p>
            <a:r>
              <a:rPr lang="de-DE" altLang="en-US" b="1" dirty="0">
                <a:ea typeface="ＭＳ Ｐゴシック" panose="020B0600070205080204" pitchFamily="34" charset="-128"/>
                <a:cs typeface="Lucida Bright" panose="02040602050505020304" pitchFamily="18" charset="0"/>
              </a:rPr>
              <a:t>Example: Labor demand and supply in agriculture</a:t>
            </a:r>
          </a:p>
        </p:txBody>
      </p:sp>
      <p:pic>
        <p:nvPicPr>
          <p:cNvPr id="6" name="Picture 5" descr="An equation for labor demand. h sub d equals alpha sub 2 times w plus beta sub 2 times z sub 2 plus u sub 2. h sub d is annual hours demanded by employers in a given county if the average hourly wage paid to workers is w. alpha sub 2 is the labor demand elasticity. z sub 2 represents observed demand shifters such as agricultural land area. u sub 2 represents unobserved demand shifters such as food market shocks.">
            <a:extLst>
              <a:ext uri="{FF2B5EF4-FFF2-40B4-BE49-F238E27FC236}">
                <a16:creationId xmlns:a16="http://schemas.microsoft.com/office/drawing/2014/main" id="{2E4783BA-55D2-4CF7-9352-0FB2AD60255D}"/>
              </a:ext>
            </a:extLst>
          </p:cNvPr>
          <p:cNvPicPr>
            <a:picLocks noChangeAspect="1"/>
          </p:cNvPicPr>
          <p:nvPr/>
        </p:nvPicPr>
        <p:blipFill>
          <a:blip r:embed="rId2"/>
          <a:stretch>
            <a:fillRect/>
          </a:stretch>
        </p:blipFill>
        <p:spPr>
          <a:xfrm>
            <a:off x="1561937" y="4085249"/>
            <a:ext cx="8419306" cy="1469263"/>
          </a:xfrm>
          <a:prstGeom prst="rect">
            <a:avLst/>
          </a:prstGeom>
        </p:spPr>
      </p:pic>
      <p:pic>
        <p:nvPicPr>
          <p:cNvPr id="5" name="Picture 4" descr="An equation for labor supply. h sub s equals alpha sub 1 times w plus beta sub 1 times z sub 1 plus u sub 1. h sub 1 is the annual labor hours supplied by workers in a given country if the average hourly wage offered to such workers is w. alpha sub 1 is the labor supply elasticity. z sub 1 represents the observed supply shifters such as the manufacturing wage. u sub 1 are unobserved supply shifters such as immigration flows.">
            <a:extLst>
              <a:ext uri="{FF2B5EF4-FFF2-40B4-BE49-F238E27FC236}">
                <a16:creationId xmlns:a16="http://schemas.microsoft.com/office/drawing/2014/main" id="{7E01710E-5669-42A8-B1B4-44370F38898B}"/>
              </a:ext>
            </a:extLst>
          </p:cNvPr>
          <p:cNvPicPr>
            <a:picLocks noChangeAspect="1"/>
          </p:cNvPicPr>
          <p:nvPr/>
        </p:nvPicPr>
        <p:blipFill>
          <a:blip r:embed="rId3"/>
          <a:stretch>
            <a:fillRect/>
          </a:stretch>
        </p:blipFill>
        <p:spPr>
          <a:xfrm>
            <a:off x="1561937" y="2227639"/>
            <a:ext cx="8407113" cy="1347333"/>
          </a:xfrm>
          <a:prstGeom prst="rect">
            <a:avLst/>
          </a:prstGeom>
        </p:spPr>
      </p:pic>
      <p:sp>
        <p:nvSpPr>
          <p:cNvPr id="4" name="Title 3">
            <a:extLst>
              <a:ext uri="{FF2B5EF4-FFF2-40B4-BE49-F238E27FC236}">
                <a16:creationId xmlns:a16="http://schemas.microsoft.com/office/drawing/2014/main" id="{69C2425A-8545-461D-91D3-0776BF164863}"/>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(2 of 14)</a:t>
            </a:r>
            <a:endParaRPr lang="en-US" dirty="0"/>
          </a:p>
        </p:txBody>
      </p:sp>
    </p:spTree>
    <p:extLst>
      <p:ext uri="{BB962C8B-B14F-4D97-AF65-F5344CB8AC3E}">
        <p14:creationId xmlns:p14="http://schemas.microsoft.com/office/powerpoint/2010/main" val="118672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5AB39B-FAE5-405C-AC6B-2D80204D834F}"/>
              </a:ext>
            </a:extLst>
          </p:cNvPr>
          <p:cNvSpPr>
            <a:spLocks noGrp="1"/>
          </p:cNvSpPr>
          <p:nvPr>
            <p:ph type="sldNum" sz="quarter" idx="12"/>
          </p:nvPr>
        </p:nvSpPr>
        <p:spPr/>
        <p:txBody>
          <a:bodyPr/>
          <a:lstStyle/>
          <a:p>
            <a:fld id="{949EBC64-41CB-41B8-B6DF-9B1367312BD4}" type="slidenum">
              <a:rPr lang="en-US" smtClean="0"/>
              <a:t>4</a:t>
            </a:fld>
            <a:endParaRPr lang="en-US"/>
          </a:p>
        </p:txBody>
      </p:sp>
      <p:pic>
        <p:nvPicPr>
          <p:cNvPr id="8" name="Picture 7" descr="The simultaneous equations model (SEM) for labor demand and supply. h sub i equals alpha sub 1 times w sub i plus beta sub 1 times z sub i 1 plus u sub i 1. h sub i also equals alpha sub 2 times w sub i plus beta sub 1 times z sub i 2 plus u sub i 2. h sub i and w sub i are endogenous variables. z sub i 1 and z sub i 2 are exogenous variables. u sub i 1 and u sub i 2 are structural error terms that are uncorrelated with the exogenous variables. Without separate exogenous variables in each equation, the two equations could never be distinguished/separately identified.">
            <a:extLst>
              <a:ext uri="{FF2B5EF4-FFF2-40B4-BE49-F238E27FC236}">
                <a16:creationId xmlns:a16="http://schemas.microsoft.com/office/drawing/2014/main" id="{346BEB73-99AC-43B8-805D-2AFEA5E286FB}"/>
              </a:ext>
            </a:extLst>
          </p:cNvPr>
          <p:cNvPicPr>
            <a:picLocks noChangeAspect="1"/>
          </p:cNvPicPr>
          <p:nvPr/>
        </p:nvPicPr>
        <p:blipFill>
          <a:blip r:embed="rId2"/>
          <a:stretch>
            <a:fillRect/>
          </a:stretch>
        </p:blipFill>
        <p:spPr>
          <a:xfrm>
            <a:off x="1271044" y="3697642"/>
            <a:ext cx="8453724" cy="2384867"/>
          </a:xfrm>
          <a:prstGeom prst="rect">
            <a:avLst/>
          </a:prstGeom>
        </p:spPr>
      </p:pic>
      <p:pic>
        <p:nvPicPr>
          <p:cNvPr id="7" name="Picture 6" descr="The equilibrium condition. h sub i s equals h sub i d. This equality occurs at an equilibrium labor quantity h sub i and wage w sub i in each county.">
            <a:extLst>
              <a:ext uri="{FF2B5EF4-FFF2-40B4-BE49-F238E27FC236}">
                <a16:creationId xmlns:a16="http://schemas.microsoft.com/office/drawing/2014/main" id="{98404297-7F74-4CFF-B55E-30673EA2E193}"/>
              </a:ext>
            </a:extLst>
          </p:cNvPr>
          <p:cNvPicPr>
            <a:picLocks noChangeAspect="1"/>
          </p:cNvPicPr>
          <p:nvPr/>
        </p:nvPicPr>
        <p:blipFill>
          <a:blip r:embed="rId3"/>
          <a:stretch>
            <a:fillRect/>
          </a:stretch>
        </p:blipFill>
        <p:spPr>
          <a:xfrm>
            <a:off x="1271044" y="2978106"/>
            <a:ext cx="7160875" cy="389110"/>
          </a:xfrm>
          <a:prstGeom prst="rect">
            <a:avLst/>
          </a:prstGeom>
        </p:spPr>
      </p:pic>
      <p:sp>
        <p:nvSpPr>
          <p:cNvPr id="2" name="Content Placeholder 1">
            <a:extLst>
              <a:ext uri="{FF2B5EF4-FFF2-40B4-BE49-F238E27FC236}">
                <a16:creationId xmlns:a16="http://schemas.microsoft.com/office/drawing/2014/main" id="{26585B37-7325-4893-921C-63EE3C301C64}"/>
              </a:ext>
            </a:extLst>
          </p:cNvPr>
          <p:cNvSpPr>
            <a:spLocks noGrp="1"/>
          </p:cNvSpPr>
          <p:nvPr>
            <p:ph idx="1"/>
          </p:nvPr>
        </p:nvSpPr>
        <p:spPr>
          <a:xfrm>
            <a:off x="838200" y="1463039"/>
            <a:ext cx="10515600" cy="1465511"/>
          </a:xfrm>
        </p:spPr>
        <p:txBody>
          <a:bodyPr/>
          <a:lstStyle/>
          <a:p>
            <a:r>
              <a:rPr lang="de-DE" altLang="en-US" b="1" dirty="0">
                <a:ea typeface="ＭＳ Ｐゴシック" panose="020B0600070205080204" pitchFamily="34" charset="-128"/>
                <a:cs typeface="Lucida Bright" panose="02040602050505020304" pitchFamily="18" charset="0"/>
              </a:rPr>
              <a:t>Example: Labor demand and supply in agriculture (cont.)</a:t>
            </a:r>
          </a:p>
          <a:p>
            <a:pPr marL="463550" lvl="2" indent="0">
              <a:buNone/>
            </a:pPr>
            <a:r>
              <a:rPr lang="de-DE" altLang="en-US" dirty="0">
                <a:cs typeface="Arial" panose="020B0604020202020204" pitchFamily="34" charset="0"/>
              </a:rPr>
              <a:t>Competition on the labor market in each county i will lead to a county wage w</a:t>
            </a:r>
            <a:r>
              <a:rPr lang="de-DE" altLang="en-US" baseline="-25000" dirty="0">
                <a:cs typeface="Arial" panose="020B0604020202020204" pitchFamily="34" charset="0"/>
              </a:rPr>
              <a:t>i</a:t>
            </a:r>
            <a:r>
              <a:rPr lang="de-DE" altLang="en-US" dirty="0">
                <a:cs typeface="Arial" panose="020B0604020202020204" pitchFamily="34" charset="0"/>
              </a:rPr>
              <a:t> so that the total num-ber of hours h</a:t>
            </a:r>
            <a:r>
              <a:rPr lang="de-DE" altLang="en-US" baseline="-25000" dirty="0">
                <a:cs typeface="Arial" panose="020B0604020202020204" pitchFamily="34" charset="0"/>
              </a:rPr>
              <a:t>is</a:t>
            </a:r>
            <a:r>
              <a:rPr lang="de-DE" altLang="en-US" dirty="0">
                <a:cs typeface="Arial" panose="020B0604020202020204" pitchFamily="34" charset="0"/>
              </a:rPr>
              <a:t> supplied by workers in this county equals the total number of hours h</a:t>
            </a:r>
            <a:r>
              <a:rPr lang="de-DE" altLang="en-US" baseline="-25000" dirty="0">
                <a:cs typeface="Arial" panose="020B0604020202020204" pitchFamily="34" charset="0"/>
              </a:rPr>
              <a:t>id</a:t>
            </a:r>
            <a:r>
              <a:rPr lang="de-DE" altLang="en-US" dirty="0">
                <a:cs typeface="Arial" panose="020B0604020202020204" pitchFamily="34" charset="0"/>
              </a:rPr>
              <a:t> demanded by agricultural employers in this county:</a:t>
            </a:r>
          </a:p>
          <a:p>
            <a:endParaRPr lang="de-DE" altLang="en-US" dirty="0">
              <a:ea typeface="ＭＳ Ｐゴシック" panose="020B0600070205080204" pitchFamily="34" charset="-128"/>
              <a:cs typeface="Lucida Bright" panose="02040602050505020304" pitchFamily="18" charset="0"/>
            </a:endParaRPr>
          </a:p>
        </p:txBody>
      </p:sp>
      <p:sp>
        <p:nvSpPr>
          <p:cNvPr id="4" name="Title 3">
            <a:extLst>
              <a:ext uri="{FF2B5EF4-FFF2-40B4-BE49-F238E27FC236}">
                <a16:creationId xmlns:a16="http://schemas.microsoft.com/office/drawing/2014/main" id="{69C2425A-8545-461D-91D3-0776BF164863}"/>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(3 of 14)</a:t>
            </a:r>
            <a:endParaRPr lang="en-US" dirty="0"/>
          </a:p>
        </p:txBody>
      </p:sp>
    </p:spTree>
    <p:extLst>
      <p:ext uri="{BB962C8B-B14F-4D97-AF65-F5344CB8AC3E}">
        <p14:creationId xmlns:p14="http://schemas.microsoft.com/office/powerpoint/2010/main" val="338309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836313C-D490-44A8-9A44-76271A47824A}"/>
              </a:ext>
            </a:extLst>
          </p:cNvPr>
          <p:cNvSpPr>
            <a:spLocks noGrp="1"/>
          </p:cNvSpPr>
          <p:nvPr>
            <p:ph type="sldNum" sz="quarter" idx="12"/>
          </p:nvPr>
        </p:nvSpPr>
        <p:spPr/>
        <p:txBody>
          <a:bodyPr/>
          <a:lstStyle/>
          <a:p>
            <a:fld id="{949EBC64-41CB-41B8-B6DF-9B1367312BD4}" type="slidenum">
              <a:rPr lang="en-US" smtClean="0"/>
              <a:t>5</a:t>
            </a:fld>
            <a:endParaRPr lang="en-US"/>
          </a:p>
        </p:txBody>
      </p:sp>
      <p:sp>
        <p:nvSpPr>
          <p:cNvPr id="4" name="Content Placeholder 3">
            <a:extLst>
              <a:ext uri="{FF2B5EF4-FFF2-40B4-BE49-F238E27FC236}">
                <a16:creationId xmlns:a16="http://schemas.microsoft.com/office/drawing/2014/main" id="{0ED69E68-5F07-4147-A09D-BE025753FE4A}"/>
              </a:ext>
            </a:extLst>
          </p:cNvPr>
          <p:cNvSpPr>
            <a:spLocks noGrp="1"/>
          </p:cNvSpPr>
          <p:nvPr>
            <p:ph sz="half" idx="2"/>
          </p:nvPr>
        </p:nvSpPr>
        <p:spPr>
          <a:xfrm>
            <a:off x="580768" y="4056879"/>
            <a:ext cx="10773032" cy="2015417"/>
          </a:xfrm>
        </p:spPr>
        <p:txBody>
          <a:bodyPr/>
          <a:lstStyle/>
          <a:p>
            <a:pPr lvl="2"/>
            <a:r>
              <a:rPr lang="de-DE" altLang="en-US" sz="2000" dirty="0">
                <a:cs typeface="Arial" panose="020B0604020202020204" pitchFamily="34" charset="0"/>
              </a:rPr>
              <a:t>polpc will not be exogenous because the number of police officers will dependent on how high the murder rate is (“reverse causation</a:t>
            </a:r>
            <a:r>
              <a:rPr lang="en-US" altLang="en-US" sz="2000" dirty="0">
                <a:cs typeface="Arial" panose="020B0604020202020204" pitchFamily="34" charset="0"/>
              </a:rPr>
              <a:t>”</a:t>
            </a:r>
            <a:r>
              <a:rPr lang="de-DE" altLang="en-US" sz="2000" dirty="0">
                <a:cs typeface="Arial" panose="020B0604020202020204" pitchFamily="34" charset="0"/>
              </a:rPr>
              <a:t>).</a:t>
            </a:r>
          </a:p>
          <a:p>
            <a:pPr marL="463550" lvl="2" indent="0">
              <a:buNone/>
            </a:pPr>
            <a:endParaRPr lang="de-DE" altLang="en-US" sz="2000" dirty="0">
              <a:cs typeface="Arial" panose="020B0604020202020204" pitchFamily="34" charset="0"/>
            </a:endParaRPr>
          </a:p>
          <a:p>
            <a:pPr lvl="2"/>
            <a:r>
              <a:rPr lang="de-DE" altLang="en-US" sz="2000" dirty="0">
                <a:cs typeface="Arial" panose="020B0604020202020204" pitchFamily="34" charset="0"/>
              </a:rPr>
              <a:t>The interesting equation for policy purposes is the first one. City governments will want to know by how much the murder rate decreases if the number of police officers is exogenously increased. This will be hard to measure because the number of police officers is not exogenously chosen (it depends on how much crime there is in the city, see second equation).</a:t>
            </a:r>
            <a:endParaRPr lang="en-US" sz="2000" dirty="0"/>
          </a:p>
        </p:txBody>
      </p:sp>
      <p:pic>
        <p:nvPicPr>
          <p:cNvPr id="8" name="Picture 7" descr="The behavioral equation of the city government. polpc equals alpha sub 2 times murdpc plus beta sub 20 plus other factors.">
            <a:extLst>
              <a:ext uri="{FF2B5EF4-FFF2-40B4-BE49-F238E27FC236}">
                <a16:creationId xmlns:a16="http://schemas.microsoft.com/office/drawing/2014/main" id="{A2C5EA53-B5BE-4F97-B0C1-3C3CCC4DF885}"/>
              </a:ext>
            </a:extLst>
          </p:cNvPr>
          <p:cNvPicPr>
            <a:picLocks noChangeAspect="1"/>
          </p:cNvPicPr>
          <p:nvPr/>
        </p:nvPicPr>
        <p:blipFill>
          <a:blip r:embed="rId2"/>
          <a:stretch>
            <a:fillRect/>
          </a:stretch>
        </p:blipFill>
        <p:spPr>
          <a:xfrm>
            <a:off x="1267566" y="3230496"/>
            <a:ext cx="7358510" cy="591363"/>
          </a:xfrm>
          <a:prstGeom prst="rect">
            <a:avLst/>
          </a:prstGeom>
        </p:spPr>
      </p:pic>
      <p:pic>
        <p:nvPicPr>
          <p:cNvPr id="7" name="Picture 6" descr="The behavioral equation of the murderer population. murdpc equals alpha sub 1 times polpc plus beta sub 10 plus beta sub 11 times incpc plus u sub 1. murdpc is murders per capita, polpc is police officers per capita, and incpc is income per capita.">
            <a:extLst>
              <a:ext uri="{FF2B5EF4-FFF2-40B4-BE49-F238E27FC236}">
                <a16:creationId xmlns:a16="http://schemas.microsoft.com/office/drawing/2014/main" id="{92048E86-C20B-4524-8CA4-04960ACFADFB}"/>
              </a:ext>
            </a:extLst>
          </p:cNvPr>
          <p:cNvPicPr>
            <a:picLocks noChangeAspect="1"/>
          </p:cNvPicPr>
          <p:nvPr/>
        </p:nvPicPr>
        <p:blipFill>
          <a:blip r:embed="rId3"/>
          <a:stretch>
            <a:fillRect/>
          </a:stretch>
        </p:blipFill>
        <p:spPr>
          <a:xfrm>
            <a:off x="1212698" y="1863161"/>
            <a:ext cx="7468247" cy="1255885"/>
          </a:xfrm>
          <a:prstGeom prst="rect">
            <a:avLst/>
          </a:prstGeom>
        </p:spPr>
      </p:pic>
      <p:sp>
        <p:nvSpPr>
          <p:cNvPr id="3" name="Content Placeholder 2">
            <a:extLst>
              <a:ext uri="{FF2B5EF4-FFF2-40B4-BE49-F238E27FC236}">
                <a16:creationId xmlns:a16="http://schemas.microsoft.com/office/drawing/2014/main" id="{7E993F7C-E0D4-4B20-B2F1-9DAF7938DBBB}"/>
              </a:ext>
            </a:extLst>
          </p:cNvPr>
          <p:cNvSpPr>
            <a:spLocks noGrp="1"/>
          </p:cNvSpPr>
          <p:nvPr>
            <p:ph sz="half" idx="1"/>
          </p:nvPr>
        </p:nvSpPr>
        <p:spPr>
          <a:xfrm>
            <a:off x="838200" y="1456029"/>
            <a:ext cx="10515600" cy="619906"/>
          </a:xfrm>
        </p:spPr>
        <p:txBody>
          <a:bodyPr/>
          <a:lstStyle/>
          <a:p>
            <a:r>
              <a:rPr lang="de-DE" altLang="en-US" b="1" dirty="0">
                <a:ea typeface="ＭＳ Ｐゴシック" panose="020B0600070205080204" pitchFamily="34" charset="-128"/>
                <a:cs typeface="Lucida Bright" panose="02040602050505020304" pitchFamily="18" charset="0"/>
              </a:rPr>
              <a:t>Example: Murder rates and the size of the police force</a:t>
            </a:r>
            <a:endParaRPr lang="en-US" b="1" dirty="0"/>
          </a:p>
        </p:txBody>
      </p:sp>
      <p:sp>
        <p:nvSpPr>
          <p:cNvPr id="2" name="Title 1">
            <a:extLst>
              <a:ext uri="{FF2B5EF4-FFF2-40B4-BE49-F238E27FC236}">
                <a16:creationId xmlns:a16="http://schemas.microsoft.com/office/drawing/2014/main" id="{042F3077-BECF-4A0B-8F84-8A04D5DC4352}"/>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(4 of 14)</a:t>
            </a:r>
            <a:endParaRPr lang="en-US" dirty="0"/>
          </a:p>
        </p:txBody>
      </p:sp>
    </p:spTree>
    <p:extLst>
      <p:ext uri="{BB962C8B-B14F-4D97-AF65-F5344CB8AC3E}">
        <p14:creationId xmlns:p14="http://schemas.microsoft.com/office/powerpoint/2010/main" val="163621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53E70C-184F-4B1E-B147-D30C3F21DE90}"/>
              </a:ext>
            </a:extLst>
          </p:cNvPr>
          <p:cNvSpPr>
            <a:spLocks noGrp="1"/>
          </p:cNvSpPr>
          <p:nvPr>
            <p:ph type="sldNum" sz="quarter" idx="12"/>
          </p:nvPr>
        </p:nvSpPr>
        <p:spPr/>
        <p:txBody>
          <a:bodyPr/>
          <a:lstStyle/>
          <a:p>
            <a:fld id="{949EBC64-41CB-41B8-B6DF-9B1367312BD4}" type="slidenum">
              <a:rPr lang="en-US" smtClean="0"/>
              <a:t>6</a:t>
            </a:fld>
            <a:endParaRPr lang="en-US"/>
          </a:p>
        </p:txBody>
      </p:sp>
      <p:pic>
        <p:nvPicPr>
          <p:cNvPr id="9" name="Picture 8" descr="The reduced form of the equation for y sub 2. y sub 2 equals pi sub 21 times z sub 1 plus pi sub 22 times z sub 2 plus v sub 2.">
            <a:extLst>
              <a:ext uri="{FF2B5EF4-FFF2-40B4-BE49-F238E27FC236}">
                <a16:creationId xmlns:a16="http://schemas.microsoft.com/office/drawing/2014/main" id="{FBF87665-DA7A-440F-84E2-C152CFBAC587}"/>
              </a:ext>
            </a:extLst>
          </p:cNvPr>
          <p:cNvPicPr>
            <a:picLocks noChangeAspect="1"/>
          </p:cNvPicPr>
          <p:nvPr/>
        </p:nvPicPr>
        <p:blipFill>
          <a:blip r:embed="rId2"/>
          <a:stretch>
            <a:fillRect/>
          </a:stretch>
        </p:blipFill>
        <p:spPr>
          <a:xfrm>
            <a:off x="1273662" y="5088357"/>
            <a:ext cx="6370872" cy="377985"/>
          </a:xfrm>
          <a:prstGeom prst="rect">
            <a:avLst/>
          </a:prstGeom>
        </p:spPr>
      </p:pic>
      <p:pic>
        <p:nvPicPr>
          <p:cNvPr id="8" name="Picture 7" descr="An equation in which y sub 1 has been substituted into y sub 2. y sub 2 equals alpha sub 2 times beta sub 1 over 1 minus alpha sub 2 times alpha sub 1 times z sub 1 plus beta sub 2 over 1 minus alpha sub 2 times alpha sub 1 times z sub 2 plus alpha sub 2 times u sub 1 plus u sub 2 over 1 minus alpha sub 2 times alpha sub 1">
            <a:extLst>
              <a:ext uri="{FF2B5EF4-FFF2-40B4-BE49-F238E27FC236}">
                <a16:creationId xmlns:a16="http://schemas.microsoft.com/office/drawing/2014/main" id="{A7721A0F-DFAA-4D46-9B2D-9831D6E3260B}"/>
              </a:ext>
            </a:extLst>
          </p:cNvPr>
          <p:cNvPicPr>
            <a:picLocks noChangeAspect="1"/>
          </p:cNvPicPr>
          <p:nvPr/>
        </p:nvPicPr>
        <p:blipFill>
          <a:blip r:embed="rId3"/>
          <a:stretch>
            <a:fillRect/>
          </a:stretch>
        </p:blipFill>
        <p:spPr>
          <a:xfrm>
            <a:off x="1273662" y="4115645"/>
            <a:ext cx="6437934" cy="670618"/>
          </a:xfrm>
          <a:prstGeom prst="rect">
            <a:avLst/>
          </a:prstGeom>
        </p:spPr>
      </p:pic>
      <p:sp>
        <p:nvSpPr>
          <p:cNvPr id="4" name="Content Placeholder 3">
            <a:extLst>
              <a:ext uri="{FF2B5EF4-FFF2-40B4-BE49-F238E27FC236}">
                <a16:creationId xmlns:a16="http://schemas.microsoft.com/office/drawing/2014/main" id="{6AE1896E-B700-4B2A-835E-20A504DE2EB6}"/>
              </a:ext>
            </a:extLst>
          </p:cNvPr>
          <p:cNvSpPr>
            <a:spLocks noGrp="1"/>
          </p:cNvSpPr>
          <p:nvPr>
            <p:ph sz="half" idx="2"/>
          </p:nvPr>
        </p:nvSpPr>
        <p:spPr>
          <a:xfrm>
            <a:off x="838200" y="3429000"/>
            <a:ext cx="10515600" cy="433501"/>
          </a:xfrm>
        </p:spPr>
        <p:txBody>
          <a:bodyPr/>
          <a:lstStyle/>
          <a:p>
            <a:pPr marL="225425" lvl="1" indent="0">
              <a:buNone/>
            </a:pPr>
            <a:r>
              <a:rPr lang="en-US" dirty="0"/>
              <a:t>Insert the first equation into the second</a:t>
            </a:r>
          </a:p>
        </p:txBody>
      </p:sp>
      <p:pic>
        <p:nvPicPr>
          <p:cNvPr id="7" name="Picture 6" descr="A simultaneous equations model. y sub 1 equals alpha sub 1 times y sub 2 plus beta sub 1 times z sub 1 plus u sub 1. y sub 2 equals alpha sub 2 times y sub 1 plus bet sub 2 times z sub 2 plus u sub 2. The variable y sub 2 is correlated with the error u sub 1 because u sub 1 is indirectly a part of y sub 2. OLS applied to this equation will therefore be inconsistent.">
            <a:extLst>
              <a:ext uri="{FF2B5EF4-FFF2-40B4-BE49-F238E27FC236}">
                <a16:creationId xmlns:a16="http://schemas.microsoft.com/office/drawing/2014/main" id="{59F92A19-20A9-441E-981A-FBDC227C7EDF}"/>
              </a:ext>
            </a:extLst>
          </p:cNvPr>
          <p:cNvPicPr>
            <a:picLocks noChangeAspect="1"/>
          </p:cNvPicPr>
          <p:nvPr/>
        </p:nvPicPr>
        <p:blipFill>
          <a:blip r:embed="rId4"/>
          <a:stretch>
            <a:fillRect/>
          </a:stretch>
        </p:blipFill>
        <p:spPr>
          <a:xfrm>
            <a:off x="1273662" y="2127638"/>
            <a:ext cx="7346317" cy="1030313"/>
          </a:xfrm>
          <a:prstGeom prst="rect">
            <a:avLst/>
          </a:prstGeom>
        </p:spPr>
      </p:pic>
      <p:sp>
        <p:nvSpPr>
          <p:cNvPr id="3" name="Content Placeholder 2">
            <a:extLst>
              <a:ext uri="{FF2B5EF4-FFF2-40B4-BE49-F238E27FC236}">
                <a16:creationId xmlns:a16="http://schemas.microsoft.com/office/drawing/2014/main" id="{6DA13914-1274-4B2C-8002-30F25AB3D377}"/>
              </a:ext>
            </a:extLst>
          </p:cNvPr>
          <p:cNvSpPr>
            <a:spLocks noGrp="1"/>
          </p:cNvSpPr>
          <p:nvPr>
            <p:ph sz="half" idx="1"/>
          </p:nvPr>
        </p:nvSpPr>
        <p:spPr>
          <a:xfrm>
            <a:off x="838200" y="1456029"/>
            <a:ext cx="10515600" cy="558122"/>
          </a:xfrm>
        </p:spPr>
        <p:txBody>
          <a:bodyPr/>
          <a:lstStyle/>
          <a:p>
            <a:r>
              <a:rPr lang="de-DE" altLang="en-US" b="1" dirty="0">
                <a:ea typeface="ＭＳ Ｐゴシック" panose="020B0600070205080204" pitchFamily="34" charset="-128"/>
                <a:cs typeface="Lucida Bright" panose="02040602050505020304" pitchFamily="18" charset="0"/>
              </a:rPr>
              <a:t>Simultaneity bias in OLS</a:t>
            </a:r>
          </a:p>
          <a:p>
            <a:endParaRPr lang="en-US" dirty="0"/>
          </a:p>
        </p:txBody>
      </p:sp>
      <p:sp>
        <p:nvSpPr>
          <p:cNvPr id="2" name="Title 1">
            <a:extLst>
              <a:ext uri="{FF2B5EF4-FFF2-40B4-BE49-F238E27FC236}">
                <a16:creationId xmlns:a16="http://schemas.microsoft.com/office/drawing/2014/main" id="{39B11DCB-0A06-4A5A-8C49-8520A0732565}"/>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(5 of 14)</a:t>
            </a:r>
            <a:endParaRPr lang="en-US" dirty="0"/>
          </a:p>
        </p:txBody>
      </p:sp>
    </p:spTree>
    <p:extLst>
      <p:ext uri="{BB962C8B-B14F-4D97-AF65-F5344CB8AC3E}">
        <p14:creationId xmlns:p14="http://schemas.microsoft.com/office/powerpoint/2010/main" val="5285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53E70C-184F-4B1E-B147-D30C3F21DE90}"/>
              </a:ext>
            </a:extLst>
          </p:cNvPr>
          <p:cNvSpPr>
            <a:spLocks noGrp="1"/>
          </p:cNvSpPr>
          <p:nvPr>
            <p:ph type="sldNum" sz="quarter" idx="12"/>
          </p:nvPr>
        </p:nvSpPr>
        <p:spPr/>
        <p:txBody>
          <a:bodyPr/>
          <a:lstStyle/>
          <a:p>
            <a:fld id="{949EBC64-41CB-41B8-B6DF-9B1367312BD4}" type="slidenum">
              <a:rPr lang="en-US" smtClean="0"/>
              <a:t>7</a:t>
            </a:fld>
            <a:endParaRPr lang="en-US"/>
          </a:p>
        </p:txBody>
      </p:sp>
      <p:sp>
        <p:nvSpPr>
          <p:cNvPr id="4" name="Content Placeholder 3">
            <a:extLst>
              <a:ext uri="{FF2B5EF4-FFF2-40B4-BE49-F238E27FC236}">
                <a16:creationId xmlns:a16="http://schemas.microsoft.com/office/drawing/2014/main" id="{6AE1896E-B700-4B2A-835E-20A504DE2EB6}"/>
              </a:ext>
            </a:extLst>
          </p:cNvPr>
          <p:cNvSpPr>
            <a:spLocks noGrp="1"/>
          </p:cNvSpPr>
          <p:nvPr>
            <p:ph sz="half" idx="2"/>
          </p:nvPr>
        </p:nvSpPr>
        <p:spPr>
          <a:xfrm>
            <a:off x="838200" y="4126046"/>
            <a:ext cx="10515600" cy="1940026"/>
          </a:xfrm>
        </p:spPr>
        <p:txBody>
          <a:bodyPr/>
          <a:lstStyle/>
          <a:p>
            <a:r>
              <a:rPr lang="de-DE" altLang="en-US" dirty="0">
                <a:ea typeface="ＭＳ Ｐゴシック" panose="020B0600070205080204" pitchFamily="34" charset="-128"/>
                <a:cs typeface="Lucida Bright" panose="02040602050505020304" pitchFamily="18" charset="0"/>
              </a:rPr>
              <a:t>Which of the two equations is identified?</a:t>
            </a:r>
          </a:p>
          <a:p>
            <a:pPr lvl="1"/>
            <a:r>
              <a:rPr lang="de-DE" altLang="en-US" dirty="0">
                <a:ea typeface="Arial" panose="020B0604020202020204" pitchFamily="34" charset="0"/>
                <a:cs typeface="Lucida Bright" panose="02040602050505020304" pitchFamily="18" charset="0"/>
              </a:rPr>
              <a:t>The supply function cannot be consistently estimated because one of the regressors is endogenous and we do not have an instrument.</a:t>
            </a:r>
          </a:p>
          <a:p>
            <a:pPr lvl="1"/>
            <a:r>
              <a:rPr lang="de-DE" altLang="en-US" dirty="0">
                <a:ea typeface="Arial" panose="020B0604020202020204" pitchFamily="34" charset="0"/>
                <a:cs typeface="Lucida Bright" panose="02040602050505020304" pitchFamily="18" charset="0"/>
              </a:rPr>
              <a:t>The demand function can be consistently estimated because we can take z</a:t>
            </a:r>
            <a:r>
              <a:rPr lang="de-DE" altLang="en-US" baseline="-25000" dirty="0">
                <a:ea typeface="Arial" panose="020B0604020202020204" pitchFamily="34" charset="0"/>
                <a:cs typeface="Lucida Bright" panose="02040602050505020304" pitchFamily="18" charset="0"/>
              </a:rPr>
              <a:t>1</a:t>
            </a:r>
            <a:r>
              <a:rPr lang="de-DE" altLang="en-US" dirty="0">
                <a:ea typeface="Arial" panose="020B0604020202020204" pitchFamily="34" charset="0"/>
                <a:cs typeface="Lucida Bright" panose="02040602050505020304" pitchFamily="18" charset="0"/>
              </a:rPr>
              <a:t> as an instrument for the endogenous price variable.</a:t>
            </a:r>
            <a:endParaRPr lang="en-US" dirty="0"/>
          </a:p>
        </p:txBody>
      </p:sp>
      <p:pic>
        <p:nvPicPr>
          <p:cNvPr id="10" name="Picture 9" descr="An equation for the demand for milk. q equals alpha sub 2 times p plus u sub 2.">
            <a:extLst>
              <a:ext uri="{FF2B5EF4-FFF2-40B4-BE49-F238E27FC236}">
                <a16:creationId xmlns:a16="http://schemas.microsoft.com/office/drawing/2014/main" id="{CD92A1B3-751F-4698-85AA-C488DFD3362D}"/>
              </a:ext>
            </a:extLst>
          </p:cNvPr>
          <p:cNvPicPr>
            <a:picLocks noChangeAspect="1"/>
          </p:cNvPicPr>
          <p:nvPr/>
        </p:nvPicPr>
        <p:blipFill>
          <a:blip r:embed="rId2"/>
          <a:stretch>
            <a:fillRect/>
          </a:stretch>
        </p:blipFill>
        <p:spPr>
          <a:xfrm>
            <a:off x="1203061" y="3446465"/>
            <a:ext cx="3901778" cy="384081"/>
          </a:xfrm>
          <a:prstGeom prst="rect">
            <a:avLst/>
          </a:prstGeom>
        </p:spPr>
      </p:pic>
      <p:pic>
        <p:nvPicPr>
          <p:cNvPr id="5" name="Picture 4" descr="An equation for the supply of milk q equals alpha sub 1 times p plus beta sub 1 times z sub 1 plus u sub 1. An example of an exogenous variable for the supply of milk could be the price of cattle feed.">
            <a:extLst>
              <a:ext uri="{FF2B5EF4-FFF2-40B4-BE49-F238E27FC236}">
                <a16:creationId xmlns:a16="http://schemas.microsoft.com/office/drawing/2014/main" id="{F7754C07-30B9-4515-BE5A-48BC96D2E39C}"/>
              </a:ext>
            </a:extLst>
          </p:cNvPr>
          <p:cNvPicPr>
            <a:picLocks noChangeAspect="1"/>
          </p:cNvPicPr>
          <p:nvPr/>
        </p:nvPicPr>
        <p:blipFill>
          <a:blip r:embed="rId3"/>
          <a:stretch>
            <a:fillRect/>
          </a:stretch>
        </p:blipFill>
        <p:spPr>
          <a:xfrm>
            <a:off x="1203061" y="2446637"/>
            <a:ext cx="7413379" cy="938865"/>
          </a:xfrm>
          <a:prstGeom prst="rect">
            <a:avLst/>
          </a:prstGeom>
        </p:spPr>
      </p:pic>
      <p:sp>
        <p:nvSpPr>
          <p:cNvPr id="3" name="Content Placeholder 2">
            <a:extLst>
              <a:ext uri="{FF2B5EF4-FFF2-40B4-BE49-F238E27FC236}">
                <a16:creationId xmlns:a16="http://schemas.microsoft.com/office/drawing/2014/main" id="{6DA13914-1274-4B2C-8002-30F25AB3D377}"/>
              </a:ext>
            </a:extLst>
          </p:cNvPr>
          <p:cNvSpPr>
            <a:spLocks noGrp="1"/>
          </p:cNvSpPr>
          <p:nvPr>
            <p:ph sz="half" idx="1"/>
          </p:nvPr>
        </p:nvSpPr>
        <p:spPr>
          <a:xfrm>
            <a:off x="838200" y="1456028"/>
            <a:ext cx="10515600" cy="990609"/>
          </a:xfrm>
        </p:spPr>
        <p:txBody>
          <a:bodyPr/>
          <a:lstStyle/>
          <a:p>
            <a:r>
              <a:rPr lang="de-DE" altLang="en-US" b="1" dirty="0">
                <a:ea typeface="ＭＳ Ｐゴシック" panose="020B0600070205080204" pitchFamily="34" charset="-128"/>
                <a:cs typeface="Lucida Bright" panose="02040602050505020304" pitchFamily="18" charset="0"/>
              </a:rPr>
              <a:t>Identification in simultaneous equations systems</a:t>
            </a:r>
          </a:p>
          <a:p>
            <a:r>
              <a:rPr lang="de-DE" altLang="en-US" dirty="0">
                <a:ea typeface="ＭＳ Ｐゴシック" panose="020B0600070205080204" pitchFamily="34" charset="-128"/>
                <a:cs typeface="Lucida Bright" panose="02040602050505020304" pitchFamily="18" charset="0"/>
              </a:rPr>
              <a:t>Example: Supply and demand system</a:t>
            </a:r>
            <a:endParaRPr lang="en-US" dirty="0"/>
          </a:p>
        </p:txBody>
      </p:sp>
      <p:sp>
        <p:nvSpPr>
          <p:cNvPr id="2" name="Title 1">
            <a:extLst>
              <a:ext uri="{FF2B5EF4-FFF2-40B4-BE49-F238E27FC236}">
                <a16:creationId xmlns:a16="http://schemas.microsoft.com/office/drawing/2014/main" id="{39B11DCB-0A06-4A5A-8C49-8520A0732565}"/>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(6 of 14)</a:t>
            </a:r>
            <a:endParaRPr lang="en-US" dirty="0"/>
          </a:p>
        </p:txBody>
      </p:sp>
    </p:spTree>
    <p:extLst>
      <p:ext uri="{BB962C8B-B14F-4D97-AF65-F5344CB8AC3E}">
        <p14:creationId xmlns:p14="http://schemas.microsoft.com/office/powerpoint/2010/main" val="382220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3500120-CA0C-4E22-A811-778F8725D7C2}"/>
              </a:ext>
            </a:extLst>
          </p:cNvPr>
          <p:cNvSpPr>
            <a:spLocks noGrp="1"/>
          </p:cNvSpPr>
          <p:nvPr>
            <p:ph type="sldNum" sz="quarter" idx="12"/>
          </p:nvPr>
        </p:nvSpPr>
        <p:spPr/>
        <p:txBody>
          <a:bodyPr/>
          <a:lstStyle/>
          <a:p>
            <a:fld id="{949EBC64-41CB-41B8-B6DF-9B1367312BD4}" type="slidenum">
              <a:rPr lang="en-US" smtClean="0"/>
              <a:t>8</a:t>
            </a:fld>
            <a:endParaRPr lang="en-US"/>
          </a:p>
        </p:txBody>
      </p:sp>
      <p:sp>
        <p:nvSpPr>
          <p:cNvPr id="4" name="Content Placeholder 3">
            <a:extLst>
              <a:ext uri="{FF2B5EF4-FFF2-40B4-BE49-F238E27FC236}">
                <a16:creationId xmlns:a16="http://schemas.microsoft.com/office/drawing/2014/main" id="{475E983A-C740-4918-ABA0-856F6E79E78E}"/>
              </a:ext>
            </a:extLst>
          </p:cNvPr>
          <p:cNvSpPr>
            <a:spLocks noGrp="1"/>
          </p:cNvSpPr>
          <p:nvPr>
            <p:ph sz="half" idx="2"/>
          </p:nvPr>
        </p:nvSpPr>
        <p:spPr>
          <a:xfrm>
            <a:off x="8106032" y="2072966"/>
            <a:ext cx="3398109" cy="3962074"/>
          </a:xfrm>
        </p:spPr>
        <p:txBody>
          <a:bodyPr/>
          <a:lstStyle/>
          <a:p>
            <a:r>
              <a:rPr lang="de-DE" altLang="en-US" sz="2000" dirty="0">
                <a:cs typeface="Arial" panose="020B0604020202020204" pitchFamily="34" charset="0"/>
              </a:rPr>
              <a:t>Intuitively, it is clear why the demand equation can be identified:</a:t>
            </a:r>
          </a:p>
          <a:p>
            <a:endParaRPr lang="de-DE" altLang="en-US" sz="2000" dirty="0">
              <a:cs typeface="Arial" panose="020B0604020202020204" pitchFamily="34" charset="0"/>
            </a:endParaRPr>
          </a:p>
          <a:p>
            <a:r>
              <a:rPr lang="de-DE" altLang="en-US" sz="2000" dirty="0">
                <a:cs typeface="Arial" panose="020B0604020202020204" pitchFamily="34" charset="0"/>
              </a:rPr>
              <a:t>We have an observed variable z</a:t>
            </a:r>
            <a:r>
              <a:rPr lang="de-DE" altLang="en-US" sz="2000" baseline="-25000" dirty="0">
                <a:cs typeface="Arial" panose="020B0604020202020204" pitchFamily="34" charset="0"/>
              </a:rPr>
              <a:t>1</a:t>
            </a:r>
            <a:r>
              <a:rPr lang="de-DE" altLang="en-US" sz="2000" dirty="0">
                <a:cs typeface="Arial" panose="020B0604020202020204" pitchFamily="34" charset="0"/>
              </a:rPr>
              <a:t> that shifts the supply equation while not affecting the demand equation.</a:t>
            </a:r>
          </a:p>
          <a:p>
            <a:endParaRPr lang="de-DE" altLang="en-US" sz="2000" dirty="0">
              <a:cs typeface="Arial" panose="020B0604020202020204" pitchFamily="34" charset="0"/>
            </a:endParaRPr>
          </a:p>
          <a:p>
            <a:r>
              <a:rPr lang="de-DE" altLang="en-US" sz="2000" dirty="0">
                <a:cs typeface="Arial" panose="020B0604020202020204" pitchFamily="34" charset="0"/>
              </a:rPr>
              <a:t>In this way the demand equation can be traced out.</a:t>
            </a:r>
            <a:endParaRPr lang="en-US" sz="2000" dirty="0"/>
          </a:p>
        </p:txBody>
      </p:sp>
      <p:pic>
        <p:nvPicPr>
          <p:cNvPr id="6" name="Picture 5" descr="A diagram depicting the demand and supply equations. Price is on the vertical axis and quantity is n the horizontal axis. A single demand equation is drawn with a negative slope. Three supply equations are drawn with a positive slope. There are three supply equations because we have a variable z sub 1 that allows us to shift the supply curve.">
            <a:extLst>
              <a:ext uri="{FF2B5EF4-FFF2-40B4-BE49-F238E27FC236}">
                <a16:creationId xmlns:a16="http://schemas.microsoft.com/office/drawing/2014/main" id="{3EC5562C-D563-43DF-8CAD-EBE489EB5EF9}"/>
              </a:ext>
            </a:extLst>
          </p:cNvPr>
          <p:cNvPicPr>
            <a:picLocks noChangeAspect="1"/>
          </p:cNvPicPr>
          <p:nvPr/>
        </p:nvPicPr>
        <p:blipFill>
          <a:blip r:embed="rId2"/>
          <a:stretch>
            <a:fillRect/>
          </a:stretch>
        </p:blipFill>
        <p:spPr>
          <a:xfrm>
            <a:off x="1069774" y="2072966"/>
            <a:ext cx="6294853" cy="4011148"/>
          </a:xfrm>
          <a:prstGeom prst="rect">
            <a:avLst/>
          </a:prstGeom>
        </p:spPr>
      </p:pic>
      <p:sp>
        <p:nvSpPr>
          <p:cNvPr id="3" name="Content Placeholder 2">
            <a:extLst>
              <a:ext uri="{FF2B5EF4-FFF2-40B4-BE49-F238E27FC236}">
                <a16:creationId xmlns:a16="http://schemas.microsoft.com/office/drawing/2014/main" id="{348EC488-9083-45F6-AF0E-24BCE7377947}"/>
              </a:ext>
            </a:extLst>
          </p:cNvPr>
          <p:cNvSpPr>
            <a:spLocks noGrp="1"/>
          </p:cNvSpPr>
          <p:nvPr>
            <p:ph sz="half" idx="1"/>
          </p:nvPr>
        </p:nvSpPr>
        <p:spPr>
          <a:xfrm>
            <a:off x="838200" y="1463040"/>
            <a:ext cx="9022492" cy="514041"/>
          </a:xfrm>
        </p:spPr>
        <p:txBody>
          <a:bodyPr/>
          <a:lstStyle/>
          <a:p>
            <a:r>
              <a:rPr lang="de-DE" altLang="en-US" b="1" dirty="0">
                <a:ea typeface="ＭＳ Ｐゴシック" panose="020B0600070205080204" pitchFamily="34" charset="-128"/>
                <a:cs typeface="Lucida Bright" panose="02040602050505020304" pitchFamily="18" charset="0"/>
              </a:rPr>
              <a:t>Graphical illustration of identification problem</a:t>
            </a:r>
          </a:p>
        </p:txBody>
      </p:sp>
      <p:sp>
        <p:nvSpPr>
          <p:cNvPr id="2" name="Title 1">
            <a:extLst>
              <a:ext uri="{FF2B5EF4-FFF2-40B4-BE49-F238E27FC236}">
                <a16:creationId xmlns:a16="http://schemas.microsoft.com/office/drawing/2014/main" id="{0CD4C4E1-7BAE-4B60-8D78-92F5B9920138}"/>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(7 of 14)</a:t>
            </a:r>
            <a:endParaRPr lang="en-US" dirty="0"/>
          </a:p>
        </p:txBody>
      </p:sp>
    </p:spTree>
    <p:extLst>
      <p:ext uri="{BB962C8B-B14F-4D97-AF65-F5344CB8AC3E}">
        <p14:creationId xmlns:p14="http://schemas.microsoft.com/office/powerpoint/2010/main" val="158376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59DA5C-892D-47A5-B066-1B5C59FD1371}"/>
              </a:ext>
            </a:extLst>
          </p:cNvPr>
          <p:cNvSpPr>
            <a:spLocks noGrp="1"/>
          </p:cNvSpPr>
          <p:nvPr>
            <p:ph type="sldNum" sz="quarter" idx="12"/>
          </p:nvPr>
        </p:nvSpPr>
        <p:spPr/>
        <p:txBody>
          <a:bodyPr/>
          <a:lstStyle/>
          <a:p>
            <a:fld id="{949EBC64-41CB-41B8-B6DF-9B1367312BD4}" type="slidenum">
              <a:rPr lang="en-US" smtClean="0"/>
              <a:t>9</a:t>
            </a:fld>
            <a:endParaRPr lang="en-US"/>
          </a:p>
        </p:txBody>
      </p:sp>
      <p:sp>
        <p:nvSpPr>
          <p:cNvPr id="4" name="Content Placeholder 3">
            <a:extLst>
              <a:ext uri="{FF2B5EF4-FFF2-40B4-BE49-F238E27FC236}">
                <a16:creationId xmlns:a16="http://schemas.microsoft.com/office/drawing/2014/main" id="{00748A6A-F30B-4A1C-AE0E-AF41098B2E5F}"/>
              </a:ext>
            </a:extLst>
          </p:cNvPr>
          <p:cNvSpPr>
            <a:spLocks noGrp="1"/>
          </p:cNvSpPr>
          <p:nvPr>
            <p:ph sz="half" idx="2"/>
          </p:nvPr>
        </p:nvSpPr>
        <p:spPr>
          <a:xfrm>
            <a:off x="838200" y="3429000"/>
            <a:ext cx="10515600" cy="2662886"/>
          </a:xfrm>
        </p:spPr>
        <p:txBody>
          <a:bodyPr/>
          <a:lstStyle/>
          <a:p>
            <a:r>
              <a:rPr lang="de-DE" altLang="en-US" dirty="0">
                <a:ea typeface="ＭＳ Ｐゴシック" panose="020B0600070205080204" pitchFamily="34" charset="-128"/>
                <a:cs typeface="Lucida Bright" panose="02040602050505020304" pitchFamily="18" charset="0"/>
              </a:rPr>
              <a:t>Order condition</a:t>
            </a:r>
          </a:p>
          <a:p>
            <a:pPr lvl="1"/>
            <a:r>
              <a:rPr lang="de-DE" altLang="en-US" dirty="0">
                <a:ea typeface="Arial" panose="020B0604020202020204" pitchFamily="34" charset="0"/>
                <a:cs typeface="Lucida Bright" panose="02040602050505020304" pitchFamily="18" charset="0"/>
              </a:rPr>
              <a:t>A necessary condition for the first equation to be identified is that at least one of all exogenous variables is excluded from this equation.</a:t>
            </a:r>
          </a:p>
          <a:p>
            <a:pPr lvl="1"/>
            <a:endParaRPr lang="de-DE" altLang="en-US" dirty="0">
              <a:ea typeface="Arial" panose="020B0604020202020204" pitchFamily="34" charset="0"/>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Rank condition</a:t>
            </a:r>
          </a:p>
          <a:p>
            <a:pPr lvl="1"/>
            <a:r>
              <a:rPr lang="de-DE" altLang="en-US" dirty="0">
                <a:ea typeface="Arial" panose="020B0604020202020204" pitchFamily="34" charset="0"/>
                <a:cs typeface="Lucida Bright" panose="02040602050505020304" pitchFamily="18" charset="0"/>
              </a:rPr>
              <a:t>The first equation is identified if, and only if, the second equation contains at least one exogenous variable that is excluded from the first equation.</a:t>
            </a:r>
            <a:endParaRPr lang="en-US" dirty="0"/>
          </a:p>
        </p:txBody>
      </p:sp>
      <p:pic>
        <p:nvPicPr>
          <p:cNvPr id="8" name="Picture 7" descr="An equation in which y sub 2 equals beta sub 20 plus alpha sub 2 times y sub 1 plus beta sub 21 times z sub 21 plus beta sub 22 times z sub 22 through beta sub 2 k2 times z sub 2 k2 plus u sub 2.">
            <a:extLst>
              <a:ext uri="{FF2B5EF4-FFF2-40B4-BE49-F238E27FC236}">
                <a16:creationId xmlns:a16="http://schemas.microsoft.com/office/drawing/2014/main" id="{EB84A010-04E5-4D3A-8AB8-B15D323F1DDE}"/>
              </a:ext>
            </a:extLst>
          </p:cNvPr>
          <p:cNvPicPr>
            <a:picLocks noChangeAspect="1"/>
          </p:cNvPicPr>
          <p:nvPr/>
        </p:nvPicPr>
        <p:blipFill>
          <a:blip r:embed="rId2"/>
          <a:stretch>
            <a:fillRect/>
          </a:stretch>
        </p:blipFill>
        <p:spPr>
          <a:xfrm>
            <a:off x="1236694" y="2735393"/>
            <a:ext cx="7638981" cy="323914"/>
          </a:xfrm>
          <a:prstGeom prst="rect">
            <a:avLst/>
          </a:prstGeom>
        </p:spPr>
      </p:pic>
      <p:pic>
        <p:nvPicPr>
          <p:cNvPr id="7" name="Picture 6" descr="An equation in which y sub 1 equals beta sub 10 plus alpha sub 1 times y sub 2 plus beta sub 11 times z sub 11 plus beta sub 12 times z sub 12 through beta sub 1 k1 times z sub 1 k1 plus u sub 1.">
            <a:extLst>
              <a:ext uri="{FF2B5EF4-FFF2-40B4-BE49-F238E27FC236}">
                <a16:creationId xmlns:a16="http://schemas.microsoft.com/office/drawing/2014/main" id="{FFF2055B-F499-4064-A78C-BA5A7B8E03AF}"/>
              </a:ext>
            </a:extLst>
          </p:cNvPr>
          <p:cNvPicPr>
            <a:picLocks noChangeAspect="1"/>
          </p:cNvPicPr>
          <p:nvPr/>
        </p:nvPicPr>
        <p:blipFill>
          <a:blip r:embed="rId3"/>
          <a:stretch>
            <a:fillRect/>
          </a:stretch>
        </p:blipFill>
        <p:spPr>
          <a:xfrm>
            <a:off x="1236694" y="2150179"/>
            <a:ext cx="7638981" cy="323914"/>
          </a:xfrm>
          <a:prstGeom prst="rect">
            <a:avLst/>
          </a:prstGeom>
        </p:spPr>
      </p:pic>
      <p:sp>
        <p:nvSpPr>
          <p:cNvPr id="3" name="Content Placeholder 2">
            <a:extLst>
              <a:ext uri="{FF2B5EF4-FFF2-40B4-BE49-F238E27FC236}">
                <a16:creationId xmlns:a16="http://schemas.microsoft.com/office/drawing/2014/main" id="{3F315520-6BC2-40FD-84F3-6FC90673C002}"/>
              </a:ext>
            </a:extLst>
          </p:cNvPr>
          <p:cNvSpPr>
            <a:spLocks noGrp="1"/>
          </p:cNvSpPr>
          <p:nvPr>
            <p:ph sz="half" idx="1"/>
          </p:nvPr>
        </p:nvSpPr>
        <p:spPr>
          <a:xfrm>
            <a:off x="838200" y="1456029"/>
            <a:ext cx="10515600" cy="582836"/>
          </a:xfrm>
        </p:spPr>
        <p:txBody>
          <a:bodyPr/>
          <a:lstStyle/>
          <a:p>
            <a:r>
              <a:rPr lang="de-DE" altLang="en-US" b="1" dirty="0">
                <a:ea typeface="ＭＳ Ｐゴシック" panose="020B0600070205080204" pitchFamily="34" charset="-128"/>
                <a:cs typeface="Lucida Bright" panose="02040602050505020304" pitchFamily="18" charset="0"/>
              </a:rPr>
              <a:t>General rules for identification in simultaneous equation systems</a:t>
            </a:r>
            <a:endParaRPr lang="en-US" b="1" dirty="0"/>
          </a:p>
        </p:txBody>
      </p:sp>
      <p:sp>
        <p:nvSpPr>
          <p:cNvPr id="2" name="Title 1">
            <a:extLst>
              <a:ext uri="{FF2B5EF4-FFF2-40B4-BE49-F238E27FC236}">
                <a16:creationId xmlns:a16="http://schemas.microsoft.com/office/drawing/2014/main" id="{05896C53-8F07-489A-A469-93657634AAD9}"/>
              </a:ext>
            </a:extLst>
          </p:cNvPr>
          <p:cNvSpPr>
            <a:spLocks noGrp="1"/>
          </p:cNvSpPr>
          <p:nvPr>
            <p:ph type="title"/>
          </p:nvPr>
        </p:nvSpPr>
        <p:spPr/>
        <p:txBody>
          <a:bodyPr/>
          <a:lstStyle/>
          <a:p>
            <a:r>
              <a:rPr lang="de-DE" altLang="en-US" dirty="0"/>
              <a:t>Simultaneous Equations Models</a:t>
            </a:r>
            <a:r>
              <a:rPr lang="en-US" altLang="en-US" dirty="0"/>
              <a:t> </a:t>
            </a:r>
            <a:r>
              <a:rPr lang="de-DE" altLang="en-US" sz="1600" dirty="0">
                <a:solidFill>
                  <a:prstClr val="black"/>
                </a:solidFill>
              </a:rPr>
              <a:t>(8 of 14)</a:t>
            </a:r>
            <a:endParaRPr lang="en-US" dirty="0"/>
          </a:p>
        </p:txBody>
      </p:sp>
    </p:spTree>
    <p:extLst>
      <p:ext uri="{BB962C8B-B14F-4D97-AF65-F5344CB8AC3E}">
        <p14:creationId xmlns:p14="http://schemas.microsoft.com/office/powerpoint/2010/main" val="154730485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18241</TotalTime>
  <Words>925</Words>
  <Application>Microsoft Office PowerPoint</Application>
  <PresentationFormat>Widescreen</PresentationFormat>
  <Paragraphs>95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Tahoma</vt:lpstr>
      <vt:lpstr>Office Theme</vt:lpstr>
      <vt:lpstr>Chapter 16</vt:lpstr>
      <vt:lpstr>Simultaneous Equations Models (1 of 14)</vt:lpstr>
      <vt:lpstr>Simultaneous Equations Models (2 of 14)</vt:lpstr>
      <vt:lpstr>Simultaneous Equations Models (3 of 14)</vt:lpstr>
      <vt:lpstr>Simultaneous Equations Models (4 of 14)</vt:lpstr>
      <vt:lpstr>Simultaneous Equations Models (5 of 14)</vt:lpstr>
      <vt:lpstr>Simultaneous Equations Models (6 of 14)</vt:lpstr>
      <vt:lpstr>Simultaneous Equations Models (7 of 14)</vt:lpstr>
      <vt:lpstr>Simultaneous Equations Models (8 of 14)</vt:lpstr>
      <vt:lpstr>Simultaneous Equations Models (9 of 14)</vt:lpstr>
      <vt:lpstr>Simultaneous Equations Models (10 of 14)</vt:lpstr>
      <vt:lpstr>Simultaneous Equations Models (11 of 14)</vt:lpstr>
      <vt:lpstr>Simultaneous Equations Models (12 of 14)</vt:lpstr>
      <vt:lpstr>Simultaneous Equations Models (13 of 14)</vt:lpstr>
      <vt:lpstr>Simultaneous Equations Models (14 of 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328</cp:revision>
  <dcterms:created xsi:type="dcterms:W3CDTF">2015-06-17T14:10:03Z</dcterms:created>
  <dcterms:modified xsi:type="dcterms:W3CDTF">2019-04-26T15:10:17Z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