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02"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6410" autoAdjust="0"/>
  </p:normalViewPr>
  <p:slideViewPr>
    <p:cSldViewPr snapToGrid="0">
      <p:cViewPr varScale="1">
        <p:scale>
          <a:sx n="109" d="100"/>
          <a:sy n="109" d="100"/>
        </p:scale>
        <p:origin x="384"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 Id="rId5" Type="http://schemas.openxmlformats.org/officeDocument/2006/relationships/image" Target="../media/image56.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899747"/>
          </a:xfrm>
        </p:spPr>
        <p:txBody>
          <a:bodyPr>
            <a:noAutofit/>
          </a:bodyPr>
          <a:lstStyle/>
          <a:p>
            <a:r>
              <a:rPr lang="de-DE" altLang="en-US" sz="2800" dirty="0"/>
              <a:t>Limited Dependent Variable Models and Sample Selection Corrections</a:t>
            </a:r>
            <a:endParaRPr lang="en-US" sz="2600" dirty="0"/>
          </a:p>
        </p:txBody>
      </p:sp>
      <p:sp>
        <p:nvSpPr>
          <p:cNvPr id="4" name="Title 3"/>
          <p:cNvSpPr>
            <a:spLocks noGrp="1"/>
          </p:cNvSpPr>
          <p:nvPr>
            <p:ph type="ctrTitle"/>
          </p:nvPr>
        </p:nvSpPr>
        <p:spPr/>
        <p:txBody>
          <a:bodyPr/>
          <a:lstStyle/>
          <a:p>
            <a:r>
              <a:rPr lang="en-US" dirty="0"/>
              <a:t>Chapter 17</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10</a:t>
            </a:fld>
            <a:endParaRPr lang="en-US"/>
          </a:p>
        </p:txBody>
      </p:sp>
      <p:pic>
        <p:nvPicPr>
          <p:cNvPr id="9" name="Picture 8" descr="The biggest difference between the LPM and Logit/Probit is that partial effects are nonconstant in Logit/Probit. The probability of working given that there are no kids younger than 6 is estimated to be 0.707. The probability of working given that there is one kid younger than 6 is estimated to be 0.373. The probability of working given that there are two kids younger than 6 is 0.117. There is a larger decrease in working probability from child 0 to child 1 than from child 1 to child 2.&#10;"/>
          <p:cNvPicPr>
            <a:picLocks noChangeAspect="1"/>
          </p:cNvPicPr>
          <p:nvPr/>
        </p:nvPicPr>
        <p:blipFill>
          <a:blip r:embed="rId2"/>
          <a:stretch>
            <a:fillRect/>
          </a:stretch>
        </p:blipFill>
        <p:spPr>
          <a:xfrm>
            <a:off x="7653030" y="2067986"/>
            <a:ext cx="4359803" cy="2221877"/>
          </a:xfrm>
          <a:prstGeom prst="rect">
            <a:avLst/>
          </a:prstGeom>
        </p:spPr>
      </p:pic>
      <p:graphicFrame>
        <p:nvGraphicFramePr>
          <p:cNvPr id="7" name="Content Placeholder 6"/>
          <p:cNvGraphicFramePr>
            <a:graphicFrameLocks noGrp="1"/>
          </p:cNvGraphicFramePr>
          <p:nvPr>
            <p:ph sz="half" idx="2"/>
            <p:extLst>
              <p:ext uri="{D42A27DB-BD31-4B8C-83A1-F6EECF244321}">
                <p14:modId xmlns:p14="http://schemas.microsoft.com/office/powerpoint/2010/main" val="3731202390"/>
              </p:ext>
            </p:extLst>
          </p:nvPr>
        </p:nvGraphicFramePr>
        <p:xfrm>
          <a:off x="838200" y="2068515"/>
          <a:ext cx="6515100" cy="3840480"/>
        </p:xfrm>
        <a:graphic>
          <a:graphicData uri="http://schemas.openxmlformats.org/drawingml/2006/table">
            <a:tbl>
              <a:tblPr firstRow="1" bandRow="1">
                <a:tableStyleId>{5940675A-B579-460E-94D1-54222C63F5DA}</a:tableStyleId>
              </a:tblPr>
              <a:tblGrid>
                <a:gridCol w="1917526">
                  <a:extLst>
                    <a:ext uri="{9D8B030D-6E8A-4147-A177-3AD203B41FA5}">
                      <a16:colId xmlns:a16="http://schemas.microsoft.com/office/drawing/2014/main" val="1497731535"/>
                    </a:ext>
                  </a:extLst>
                </a:gridCol>
                <a:gridCol w="1578279">
                  <a:extLst>
                    <a:ext uri="{9D8B030D-6E8A-4147-A177-3AD203B41FA5}">
                      <a16:colId xmlns:a16="http://schemas.microsoft.com/office/drawing/2014/main" val="3234934324"/>
                    </a:ext>
                  </a:extLst>
                </a:gridCol>
                <a:gridCol w="1578280">
                  <a:extLst>
                    <a:ext uri="{9D8B030D-6E8A-4147-A177-3AD203B41FA5}">
                      <a16:colId xmlns:a16="http://schemas.microsoft.com/office/drawing/2014/main" val="2479116492"/>
                    </a:ext>
                  </a:extLst>
                </a:gridCol>
                <a:gridCol w="1441015">
                  <a:extLst>
                    <a:ext uri="{9D8B030D-6E8A-4147-A177-3AD203B41FA5}">
                      <a16:colId xmlns:a16="http://schemas.microsoft.com/office/drawing/2014/main" val="1468609413"/>
                    </a:ext>
                  </a:extLst>
                </a:gridCol>
              </a:tblGrid>
              <a:tr h="0">
                <a:tc>
                  <a:txBody>
                    <a:bodyPr/>
                    <a:lstStyle/>
                    <a:p>
                      <a:r>
                        <a:rPr lang="en-US" sz="900" dirty="0"/>
                        <a:t>Independent</a:t>
                      </a:r>
                      <a:r>
                        <a:rPr lang="en-US" sz="900" baseline="0" dirty="0"/>
                        <a:t> Variables</a:t>
                      </a:r>
                      <a:endParaRPr lang="en-US" sz="900" dirty="0"/>
                    </a:p>
                  </a:txBody>
                  <a:tcPr/>
                </a:tc>
                <a:tc>
                  <a:txBody>
                    <a:bodyPr/>
                    <a:lstStyle/>
                    <a:p>
                      <a:r>
                        <a:rPr lang="en-US" sz="900" dirty="0"/>
                        <a:t>LPM (OLS)</a:t>
                      </a:r>
                    </a:p>
                  </a:txBody>
                  <a:tcPr/>
                </a:tc>
                <a:tc>
                  <a:txBody>
                    <a:bodyPr/>
                    <a:lstStyle/>
                    <a:p>
                      <a:r>
                        <a:rPr lang="en-US" sz="900" dirty="0"/>
                        <a:t>Logit (MLE)</a:t>
                      </a:r>
                    </a:p>
                  </a:txBody>
                  <a:tcPr/>
                </a:tc>
                <a:tc>
                  <a:txBody>
                    <a:bodyPr/>
                    <a:lstStyle/>
                    <a:p>
                      <a:r>
                        <a:rPr lang="en-US" sz="900" dirty="0" err="1"/>
                        <a:t>Probit</a:t>
                      </a:r>
                      <a:r>
                        <a:rPr lang="en-US" sz="900" dirty="0"/>
                        <a:t> (MLE)</a:t>
                      </a:r>
                    </a:p>
                  </a:txBody>
                  <a:tcPr/>
                </a:tc>
                <a:extLst>
                  <a:ext uri="{0D108BD9-81ED-4DB2-BD59-A6C34878D82A}">
                    <a16:rowId xmlns:a16="http://schemas.microsoft.com/office/drawing/2014/main" val="1727009794"/>
                  </a:ext>
                </a:extLst>
              </a:tr>
              <a:tr h="0">
                <a:tc>
                  <a:txBody>
                    <a:bodyPr/>
                    <a:lstStyle/>
                    <a:p>
                      <a:r>
                        <a:rPr lang="en-US" sz="900" dirty="0" err="1"/>
                        <a:t>nwifeinc</a:t>
                      </a:r>
                      <a:endParaRPr lang="en-US" sz="900" dirty="0"/>
                    </a:p>
                  </a:txBody>
                  <a:tcPr/>
                </a:tc>
                <a:tc>
                  <a:txBody>
                    <a:bodyPr/>
                    <a:lstStyle/>
                    <a:p>
                      <a:pPr algn="ctr"/>
                      <a:r>
                        <a:rPr lang="en-US" sz="900" dirty="0"/>
                        <a:t>-.0034</a:t>
                      </a:r>
                    </a:p>
                    <a:p>
                      <a:pPr algn="ctr"/>
                      <a:r>
                        <a:rPr lang="en-US" sz="900" dirty="0"/>
                        <a:t>(.0015)</a:t>
                      </a:r>
                    </a:p>
                  </a:txBody>
                  <a:tcPr/>
                </a:tc>
                <a:tc>
                  <a:txBody>
                    <a:bodyPr/>
                    <a:lstStyle/>
                    <a:p>
                      <a:pPr algn="ctr"/>
                      <a:r>
                        <a:rPr lang="en-US" sz="900" dirty="0"/>
                        <a:t>-.021</a:t>
                      </a:r>
                    </a:p>
                    <a:p>
                      <a:pPr algn="ctr"/>
                      <a:r>
                        <a:rPr lang="en-US" sz="900" dirty="0"/>
                        <a:t>(.008)</a:t>
                      </a:r>
                    </a:p>
                  </a:txBody>
                  <a:tcPr/>
                </a:tc>
                <a:tc>
                  <a:txBody>
                    <a:bodyPr/>
                    <a:lstStyle/>
                    <a:p>
                      <a:pPr algn="ctr"/>
                      <a:r>
                        <a:rPr lang="en-US" sz="900" dirty="0"/>
                        <a:t>-.012</a:t>
                      </a:r>
                    </a:p>
                    <a:p>
                      <a:pPr algn="ctr"/>
                      <a:r>
                        <a:rPr lang="en-US" sz="900" dirty="0"/>
                        <a:t>(.005)</a:t>
                      </a:r>
                    </a:p>
                  </a:txBody>
                  <a:tcPr/>
                </a:tc>
                <a:extLst>
                  <a:ext uri="{0D108BD9-81ED-4DB2-BD59-A6C34878D82A}">
                    <a16:rowId xmlns:a16="http://schemas.microsoft.com/office/drawing/2014/main" val="2913255242"/>
                  </a:ext>
                </a:extLst>
              </a:tr>
              <a:tr h="0">
                <a:tc>
                  <a:txBody>
                    <a:bodyPr/>
                    <a:lstStyle/>
                    <a:p>
                      <a:r>
                        <a:rPr lang="en-US" sz="900" dirty="0" err="1"/>
                        <a:t>educ</a:t>
                      </a:r>
                      <a:endParaRPr lang="en-US" sz="900" dirty="0"/>
                    </a:p>
                  </a:txBody>
                  <a:tcPr/>
                </a:tc>
                <a:tc>
                  <a:txBody>
                    <a:bodyPr/>
                    <a:lstStyle/>
                    <a:p>
                      <a:pPr algn="ctr"/>
                      <a:r>
                        <a:rPr lang="en-US" sz="900" dirty="0"/>
                        <a:t>.038</a:t>
                      </a:r>
                    </a:p>
                    <a:p>
                      <a:pPr algn="ctr"/>
                      <a:r>
                        <a:rPr lang="en-US" sz="900" dirty="0"/>
                        <a:t>(.007)</a:t>
                      </a:r>
                    </a:p>
                  </a:txBody>
                  <a:tcPr/>
                </a:tc>
                <a:tc>
                  <a:txBody>
                    <a:bodyPr/>
                    <a:lstStyle/>
                    <a:p>
                      <a:pPr algn="ctr"/>
                      <a:r>
                        <a:rPr lang="en-US" sz="900" dirty="0"/>
                        <a:t>.221</a:t>
                      </a:r>
                    </a:p>
                    <a:p>
                      <a:pPr algn="ctr"/>
                      <a:r>
                        <a:rPr lang="en-US" sz="900" dirty="0"/>
                        <a:t>(.043)</a:t>
                      </a:r>
                    </a:p>
                  </a:txBody>
                  <a:tcPr/>
                </a:tc>
                <a:tc>
                  <a:txBody>
                    <a:bodyPr/>
                    <a:lstStyle/>
                    <a:p>
                      <a:pPr algn="ctr"/>
                      <a:r>
                        <a:rPr lang="en-US" sz="900" dirty="0"/>
                        <a:t>.131</a:t>
                      </a:r>
                    </a:p>
                    <a:p>
                      <a:pPr algn="ctr"/>
                      <a:r>
                        <a:rPr lang="en-US" sz="900" dirty="0"/>
                        <a:t>(.025)</a:t>
                      </a:r>
                    </a:p>
                  </a:txBody>
                  <a:tcPr/>
                </a:tc>
                <a:extLst>
                  <a:ext uri="{0D108BD9-81ED-4DB2-BD59-A6C34878D82A}">
                    <a16:rowId xmlns:a16="http://schemas.microsoft.com/office/drawing/2014/main" val="1431918280"/>
                  </a:ext>
                </a:extLst>
              </a:tr>
              <a:tr h="0">
                <a:tc>
                  <a:txBody>
                    <a:bodyPr/>
                    <a:lstStyle/>
                    <a:p>
                      <a:r>
                        <a:rPr lang="en-US" sz="900" dirty="0" err="1"/>
                        <a:t>exper</a:t>
                      </a:r>
                      <a:endParaRPr lang="en-US" sz="900" dirty="0"/>
                    </a:p>
                  </a:txBody>
                  <a:tcPr/>
                </a:tc>
                <a:tc>
                  <a:txBody>
                    <a:bodyPr/>
                    <a:lstStyle/>
                    <a:p>
                      <a:pPr algn="ctr"/>
                      <a:r>
                        <a:rPr lang="en-US" sz="900" dirty="0"/>
                        <a:t>.039</a:t>
                      </a:r>
                    </a:p>
                    <a:p>
                      <a:pPr algn="ctr"/>
                      <a:r>
                        <a:rPr lang="en-US" sz="900" dirty="0"/>
                        <a:t>(.006)</a:t>
                      </a:r>
                    </a:p>
                  </a:txBody>
                  <a:tcPr/>
                </a:tc>
                <a:tc>
                  <a:txBody>
                    <a:bodyPr/>
                    <a:lstStyle/>
                    <a:p>
                      <a:pPr algn="ctr"/>
                      <a:r>
                        <a:rPr lang="en-US" sz="900" dirty="0"/>
                        <a:t>.206</a:t>
                      </a:r>
                    </a:p>
                    <a:p>
                      <a:pPr algn="ctr"/>
                      <a:r>
                        <a:rPr lang="en-US" sz="900" dirty="0"/>
                        <a:t>(.032)</a:t>
                      </a:r>
                    </a:p>
                  </a:txBody>
                  <a:tcPr/>
                </a:tc>
                <a:tc>
                  <a:txBody>
                    <a:bodyPr/>
                    <a:lstStyle/>
                    <a:p>
                      <a:pPr algn="ctr"/>
                      <a:r>
                        <a:rPr lang="en-US" sz="900" dirty="0"/>
                        <a:t>.123</a:t>
                      </a:r>
                    </a:p>
                    <a:p>
                      <a:pPr algn="ctr"/>
                      <a:r>
                        <a:rPr lang="en-US" sz="900" dirty="0"/>
                        <a:t>(.019)</a:t>
                      </a:r>
                    </a:p>
                  </a:txBody>
                  <a:tcPr/>
                </a:tc>
                <a:extLst>
                  <a:ext uri="{0D108BD9-81ED-4DB2-BD59-A6C34878D82A}">
                    <a16:rowId xmlns:a16="http://schemas.microsoft.com/office/drawing/2014/main" val="241942714"/>
                  </a:ext>
                </a:extLst>
              </a:tr>
              <a:tr h="0">
                <a:tc>
                  <a:txBody>
                    <a:bodyPr/>
                    <a:lstStyle/>
                    <a:p>
                      <a:r>
                        <a:rPr lang="en-US" sz="900" dirty="0"/>
                        <a:t>exper</a:t>
                      </a:r>
                      <a:r>
                        <a:rPr lang="en-US" sz="900" baseline="30000" dirty="0"/>
                        <a:t>2</a:t>
                      </a:r>
                      <a:endParaRPr lang="en-US" sz="900" dirty="0"/>
                    </a:p>
                  </a:txBody>
                  <a:tcPr/>
                </a:tc>
                <a:tc>
                  <a:txBody>
                    <a:bodyPr/>
                    <a:lstStyle/>
                    <a:p>
                      <a:pPr algn="ctr"/>
                      <a:r>
                        <a:rPr lang="en-US" sz="900" dirty="0"/>
                        <a:t>-.00060</a:t>
                      </a:r>
                    </a:p>
                    <a:p>
                      <a:pPr algn="ctr"/>
                      <a:r>
                        <a:rPr lang="en-US" sz="900" dirty="0"/>
                        <a:t>(.00019)</a:t>
                      </a:r>
                    </a:p>
                  </a:txBody>
                  <a:tcPr/>
                </a:tc>
                <a:tc>
                  <a:txBody>
                    <a:bodyPr/>
                    <a:lstStyle/>
                    <a:p>
                      <a:pPr algn="ctr"/>
                      <a:r>
                        <a:rPr lang="en-US" sz="900" dirty="0"/>
                        <a:t>-.0032</a:t>
                      </a:r>
                    </a:p>
                    <a:p>
                      <a:pPr algn="ctr"/>
                      <a:r>
                        <a:rPr lang="en-US" sz="900" dirty="0"/>
                        <a:t>(.0010)</a:t>
                      </a:r>
                    </a:p>
                  </a:txBody>
                  <a:tcPr/>
                </a:tc>
                <a:tc>
                  <a:txBody>
                    <a:bodyPr/>
                    <a:lstStyle/>
                    <a:p>
                      <a:pPr algn="ctr"/>
                      <a:r>
                        <a:rPr lang="en-US" sz="900" dirty="0"/>
                        <a:t>-.0019</a:t>
                      </a:r>
                    </a:p>
                    <a:p>
                      <a:pPr algn="ctr"/>
                      <a:r>
                        <a:rPr lang="en-US" sz="900" dirty="0"/>
                        <a:t>(.0006)</a:t>
                      </a:r>
                    </a:p>
                  </a:txBody>
                  <a:tcPr/>
                </a:tc>
                <a:extLst>
                  <a:ext uri="{0D108BD9-81ED-4DB2-BD59-A6C34878D82A}">
                    <a16:rowId xmlns:a16="http://schemas.microsoft.com/office/drawing/2014/main" val="2252209898"/>
                  </a:ext>
                </a:extLst>
              </a:tr>
              <a:tr h="0">
                <a:tc>
                  <a:txBody>
                    <a:bodyPr/>
                    <a:lstStyle/>
                    <a:p>
                      <a:r>
                        <a:rPr lang="en-US" sz="900" dirty="0"/>
                        <a:t>age</a:t>
                      </a:r>
                    </a:p>
                  </a:txBody>
                  <a:tcPr/>
                </a:tc>
                <a:tc>
                  <a:txBody>
                    <a:bodyPr/>
                    <a:lstStyle/>
                    <a:p>
                      <a:pPr algn="ctr"/>
                      <a:r>
                        <a:rPr lang="en-US" sz="900" dirty="0"/>
                        <a:t>-.016</a:t>
                      </a:r>
                    </a:p>
                    <a:p>
                      <a:pPr algn="ctr"/>
                      <a:r>
                        <a:rPr lang="en-US" sz="900" dirty="0"/>
                        <a:t>(.002)</a:t>
                      </a:r>
                    </a:p>
                  </a:txBody>
                  <a:tcPr/>
                </a:tc>
                <a:tc>
                  <a:txBody>
                    <a:bodyPr/>
                    <a:lstStyle/>
                    <a:p>
                      <a:pPr algn="ctr"/>
                      <a:r>
                        <a:rPr lang="en-US" sz="900" dirty="0"/>
                        <a:t>-.088</a:t>
                      </a:r>
                    </a:p>
                    <a:p>
                      <a:pPr algn="ctr"/>
                      <a:r>
                        <a:rPr lang="en-US" sz="900" dirty="0"/>
                        <a:t>(.015)</a:t>
                      </a:r>
                    </a:p>
                  </a:txBody>
                  <a:tcPr/>
                </a:tc>
                <a:tc>
                  <a:txBody>
                    <a:bodyPr/>
                    <a:lstStyle/>
                    <a:p>
                      <a:pPr algn="ctr"/>
                      <a:r>
                        <a:rPr lang="en-US" sz="900" dirty="0"/>
                        <a:t>-.053</a:t>
                      </a:r>
                    </a:p>
                    <a:p>
                      <a:pPr algn="ctr"/>
                      <a:r>
                        <a:rPr lang="en-US" sz="900" dirty="0"/>
                        <a:t>(.008)</a:t>
                      </a:r>
                    </a:p>
                  </a:txBody>
                  <a:tcPr/>
                </a:tc>
                <a:extLst>
                  <a:ext uri="{0D108BD9-81ED-4DB2-BD59-A6C34878D82A}">
                    <a16:rowId xmlns:a16="http://schemas.microsoft.com/office/drawing/2014/main" val="388364368"/>
                  </a:ext>
                </a:extLst>
              </a:tr>
              <a:tr h="0">
                <a:tc>
                  <a:txBody>
                    <a:bodyPr/>
                    <a:lstStyle/>
                    <a:p>
                      <a:r>
                        <a:rPr lang="en-US" sz="900" dirty="0"/>
                        <a:t>kidslt6</a:t>
                      </a:r>
                    </a:p>
                  </a:txBody>
                  <a:tcPr/>
                </a:tc>
                <a:tc>
                  <a:txBody>
                    <a:bodyPr/>
                    <a:lstStyle/>
                    <a:p>
                      <a:pPr algn="ctr"/>
                      <a:r>
                        <a:rPr lang="en-US" sz="900" dirty="0"/>
                        <a:t>-.262</a:t>
                      </a:r>
                    </a:p>
                    <a:p>
                      <a:pPr algn="ctr"/>
                      <a:r>
                        <a:rPr lang="en-US" sz="900" dirty="0"/>
                        <a:t>(.032)</a:t>
                      </a:r>
                    </a:p>
                  </a:txBody>
                  <a:tcPr/>
                </a:tc>
                <a:tc>
                  <a:txBody>
                    <a:bodyPr/>
                    <a:lstStyle/>
                    <a:p>
                      <a:pPr algn="ctr"/>
                      <a:r>
                        <a:rPr lang="en-US" sz="900" dirty="0"/>
                        <a:t>-1.443</a:t>
                      </a:r>
                    </a:p>
                    <a:p>
                      <a:pPr algn="ctr"/>
                      <a:r>
                        <a:rPr lang="en-US" sz="900" dirty="0"/>
                        <a:t>(.204)</a:t>
                      </a:r>
                    </a:p>
                  </a:txBody>
                  <a:tcPr/>
                </a:tc>
                <a:tc>
                  <a:txBody>
                    <a:bodyPr/>
                    <a:lstStyle/>
                    <a:p>
                      <a:pPr algn="ctr"/>
                      <a:r>
                        <a:rPr lang="en-US" sz="900" dirty="0"/>
                        <a:t>-.868</a:t>
                      </a:r>
                    </a:p>
                    <a:p>
                      <a:pPr algn="ctr"/>
                      <a:r>
                        <a:rPr lang="en-US" sz="900" dirty="0"/>
                        <a:t>(.119)</a:t>
                      </a:r>
                    </a:p>
                  </a:txBody>
                  <a:tcPr/>
                </a:tc>
                <a:extLst>
                  <a:ext uri="{0D108BD9-81ED-4DB2-BD59-A6C34878D82A}">
                    <a16:rowId xmlns:a16="http://schemas.microsoft.com/office/drawing/2014/main" val="3083479938"/>
                  </a:ext>
                </a:extLst>
              </a:tr>
              <a:tr h="0">
                <a:tc>
                  <a:txBody>
                    <a:bodyPr/>
                    <a:lstStyle/>
                    <a:p>
                      <a:r>
                        <a:rPr lang="en-US" sz="900" dirty="0"/>
                        <a:t>kidsage6</a:t>
                      </a:r>
                    </a:p>
                  </a:txBody>
                  <a:tcPr/>
                </a:tc>
                <a:tc>
                  <a:txBody>
                    <a:bodyPr/>
                    <a:lstStyle/>
                    <a:p>
                      <a:pPr algn="ctr"/>
                      <a:r>
                        <a:rPr lang="en-US" sz="900" dirty="0"/>
                        <a:t>.013</a:t>
                      </a:r>
                    </a:p>
                    <a:p>
                      <a:pPr algn="ctr"/>
                      <a:r>
                        <a:rPr lang="en-US" sz="900" dirty="0"/>
                        <a:t>(.014)</a:t>
                      </a:r>
                    </a:p>
                  </a:txBody>
                  <a:tcPr/>
                </a:tc>
                <a:tc>
                  <a:txBody>
                    <a:bodyPr/>
                    <a:lstStyle/>
                    <a:p>
                      <a:pPr algn="ctr"/>
                      <a:r>
                        <a:rPr lang="en-US" sz="900" dirty="0"/>
                        <a:t>.060</a:t>
                      </a:r>
                    </a:p>
                    <a:p>
                      <a:pPr algn="ctr"/>
                      <a:r>
                        <a:rPr lang="en-US" sz="900" dirty="0"/>
                        <a:t>(.075)</a:t>
                      </a:r>
                    </a:p>
                  </a:txBody>
                  <a:tcPr/>
                </a:tc>
                <a:tc>
                  <a:txBody>
                    <a:bodyPr/>
                    <a:lstStyle/>
                    <a:p>
                      <a:pPr algn="ctr"/>
                      <a:r>
                        <a:rPr lang="en-US" sz="900" dirty="0"/>
                        <a:t>.036</a:t>
                      </a:r>
                    </a:p>
                    <a:p>
                      <a:pPr algn="ctr"/>
                      <a:r>
                        <a:rPr lang="en-US" sz="900" dirty="0"/>
                        <a:t>(.043)</a:t>
                      </a:r>
                    </a:p>
                  </a:txBody>
                  <a:tcPr/>
                </a:tc>
                <a:extLst>
                  <a:ext uri="{0D108BD9-81ED-4DB2-BD59-A6C34878D82A}">
                    <a16:rowId xmlns:a16="http://schemas.microsoft.com/office/drawing/2014/main" val="1520510556"/>
                  </a:ext>
                </a:extLst>
              </a:tr>
              <a:tr h="0">
                <a:tc>
                  <a:txBody>
                    <a:bodyPr/>
                    <a:lstStyle/>
                    <a:p>
                      <a:r>
                        <a:rPr lang="en-US" sz="900" dirty="0"/>
                        <a:t>constant</a:t>
                      </a:r>
                    </a:p>
                  </a:txBody>
                  <a:tcPr/>
                </a:tc>
                <a:tc>
                  <a:txBody>
                    <a:bodyPr/>
                    <a:lstStyle/>
                    <a:p>
                      <a:pPr algn="ctr"/>
                      <a:r>
                        <a:rPr lang="en-US" sz="900" dirty="0"/>
                        <a:t>.586</a:t>
                      </a:r>
                    </a:p>
                    <a:p>
                      <a:pPr algn="ctr"/>
                      <a:r>
                        <a:rPr lang="en-US" sz="900" dirty="0"/>
                        <a:t>(.152)</a:t>
                      </a:r>
                    </a:p>
                  </a:txBody>
                  <a:tcPr/>
                </a:tc>
                <a:tc>
                  <a:txBody>
                    <a:bodyPr/>
                    <a:lstStyle/>
                    <a:p>
                      <a:pPr algn="ctr"/>
                      <a:r>
                        <a:rPr lang="en-US" sz="900" dirty="0"/>
                        <a:t>.425</a:t>
                      </a:r>
                    </a:p>
                    <a:p>
                      <a:pPr algn="ctr"/>
                      <a:r>
                        <a:rPr lang="en-US" sz="900" dirty="0"/>
                        <a:t>(.860)</a:t>
                      </a:r>
                    </a:p>
                  </a:txBody>
                  <a:tcPr/>
                </a:tc>
                <a:tc>
                  <a:txBody>
                    <a:bodyPr/>
                    <a:lstStyle/>
                    <a:p>
                      <a:pPr algn="ctr"/>
                      <a:r>
                        <a:rPr lang="en-US" sz="900" dirty="0"/>
                        <a:t>.270</a:t>
                      </a:r>
                    </a:p>
                    <a:p>
                      <a:pPr algn="ctr"/>
                      <a:r>
                        <a:rPr lang="en-US" sz="900" dirty="0"/>
                        <a:t>(.509)</a:t>
                      </a:r>
                    </a:p>
                  </a:txBody>
                  <a:tcPr/>
                </a:tc>
                <a:extLst>
                  <a:ext uri="{0D108BD9-81ED-4DB2-BD59-A6C34878D82A}">
                    <a16:rowId xmlns:a16="http://schemas.microsoft.com/office/drawing/2014/main" val="473635088"/>
                  </a:ext>
                </a:extLst>
              </a:tr>
              <a:tr h="0">
                <a:tc>
                  <a:txBody>
                    <a:bodyPr/>
                    <a:lstStyle/>
                    <a:p>
                      <a:r>
                        <a:rPr lang="en-US" sz="900" dirty="0"/>
                        <a:t>Percent correctly predicted</a:t>
                      </a:r>
                    </a:p>
                  </a:txBody>
                  <a:tcPr/>
                </a:tc>
                <a:tc>
                  <a:txBody>
                    <a:bodyPr/>
                    <a:lstStyle/>
                    <a:p>
                      <a:pPr algn="ctr"/>
                      <a:r>
                        <a:rPr lang="en-US" sz="900" dirty="0"/>
                        <a:t>73.4</a:t>
                      </a:r>
                    </a:p>
                  </a:txBody>
                  <a:tcPr/>
                </a:tc>
                <a:tc>
                  <a:txBody>
                    <a:bodyPr/>
                    <a:lstStyle/>
                    <a:p>
                      <a:pPr algn="ctr"/>
                      <a:r>
                        <a:rPr lang="en-US" sz="900" dirty="0"/>
                        <a:t>73.6</a:t>
                      </a:r>
                    </a:p>
                  </a:txBody>
                  <a:tcPr/>
                </a:tc>
                <a:tc>
                  <a:txBody>
                    <a:bodyPr/>
                    <a:lstStyle/>
                    <a:p>
                      <a:pPr algn="ctr"/>
                      <a:r>
                        <a:rPr lang="en-US" sz="900" dirty="0"/>
                        <a:t>73.4</a:t>
                      </a:r>
                    </a:p>
                  </a:txBody>
                  <a:tcPr/>
                </a:tc>
                <a:extLst>
                  <a:ext uri="{0D108BD9-81ED-4DB2-BD59-A6C34878D82A}">
                    <a16:rowId xmlns:a16="http://schemas.microsoft.com/office/drawing/2014/main" val="582422016"/>
                  </a:ext>
                </a:extLst>
              </a:tr>
              <a:tr h="0">
                <a:tc>
                  <a:txBody>
                    <a:bodyPr/>
                    <a:lstStyle/>
                    <a:p>
                      <a:r>
                        <a:rPr lang="en-US" sz="900" dirty="0"/>
                        <a:t>Log-likelihood</a:t>
                      </a:r>
                      <a:r>
                        <a:rPr lang="en-US" sz="900" baseline="0" dirty="0"/>
                        <a:t> value</a:t>
                      </a:r>
                      <a:endParaRPr lang="en-US" sz="900" dirty="0"/>
                    </a:p>
                  </a:txBody>
                  <a:tcPr/>
                </a:tc>
                <a:tc>
                  <a:txBody>
                    <a:bodyPr/>
                    <a:lstStyle/>
                    <a:p>
                      <a:pPr algn="ctr"/>
                      <a:r>
                        <a:rPr lang="en-US" sz="900" dirty="0"/>
                        <a:t>-</a:t>
                      </a:r>
                    </a:p>
                  </a:txBody>
                  <a:tcPr/>
                </a:tc>
                <a:tc>
                  <a:txBody>
                    <a:bodyPr/>
                    <a:lstStyle/>
                    <a:p>
                      <a:pPr algn="ctr"/>
                      <a:r>
                        <a:rPr lang="en-US" sz="900" dirty="0"/>
                        <a:t>-401.77</a:t>
                      </a:r>
                    </a:p>
                  </a:txBody>
                  <a:tcPr/>
                </a:tc>
                <a:tc>
                  <a:txBody>
                    <a:bodyPr/>
                    <a:lstStyle/>
                    <a:p>
                      <a:pPr algn="ctr"/>
                      <a:r>
                        <a:rPr lang="en-US" sz="900" dirty="0"/>
                        <a:t>-401.30</a:t>
                      </a:r>
                    </a:p>
                  </a:txBody>
                  <a:tcPr/>
                </a:tc>
                <a:extLst>
                  <a:ext uri="{0D108BD9-81ED-4DB2-BD59-A6C34878D82A}">
                    <a16:rowId xmlns:a16="http://schemas.microsoft.com/office/drawing/2014/main" val="1811415949"/>
                  </a:ext>
                </a:extLst>
              </a:tr>
              <a:tr h="0">
                <a:tc>
                  <a:txBody>
                    <a:bodyPr/>
                    <a:lstStyle/>
                    <a:p>
                      <a:r>
                        <a:rPr lang="en-US" sz="900" dirty="0"/>
                        <a:t>Pseudo</a:t>
                      </a:r>
                      <a:r>
                        <a:rPr lang="en-US" sz="900" baseline="0" dirty="0"/>
                        <a:t> R-Squared</a:t>
                      </a:r>
                      <a:endParaRPr lang="en-US" sz="900" dirty="0"/>
                    </a:p>
                  </a:txBody>
                  <a:tcPr/>
                </a:tc>
                <a:tc>
                  <a:txBody>
                    <a:bodyPr/>
                    <a:lstStyle/>
                    <a:p>
                      <a:pPr algn="ctr"/>
                      <a:r>
                        <a:rPr lang="en-US" sz="900" dirty="0"/>
                        <a:t>.264</a:t>
                      </a:r>
                    </a:p>
                  </a:txBody>
                  <a:tcPr/>
                </a:tc>
                <a:tc>
                  <a:txBody>
                    <a:bodyPr/>
                    <a:lstStyle/>
                    <a:p>
                      <a:pPr algn="ctr"/>
                      <a:r>
                        <a:rPr lang="en-US" sz="900" dirty="0"/>
                        <a:t>.220</a:t>
                      </a:r>
                    </a:p>
                  </a:txBody>
                  <a:tcPr/>
                </a:tc>
                <a:tc>
                  <a:txBody>
                    <a:bodyPr/>
                    <a:lstStyle/>
                    <a:p>
                      <a:pPr algn="ctr"/>
                      <a:r>
                        <a:rPr lang="en-US" sz="900" dirty="0"/>
                        <a:t>.221</a:t>
                      </a:r>
                    </a:p>
                  </a:txBody>
                  <a:tcPr/>
                </a:tc>
                <a:extLst>
                  <a:ext uri="{0D108BD9-81ED-4DB2-BD59-A6C34878D82A}">
                    <a16:rowId xmlns:a16="http://schemas.microsoft.com/office/drawing/2014/main" val="3442845609"/>
                  </a:ext>
                </a:extLst>
              </a:tr>
            </a:tbl>
          </a:graphicData>
        </a:graphic>
      </p:graphicFrame>
      <p:pic>
        <p:nvPicPr>
          <p:cNvPr id="8" name="Picture 7" descr="A table depicting LPM, Logit, and Probit estimates of the married women's labor force participation equation, where the dependent variable is a binary indicator for being in the labor force. The estimates are in general not comparable across models. "/>
          <p:cNvPicPr>
            <a:picLocks noChangeAspect="1"/>
          </p:cNvPicPr>
          <p:nvPr/>
        </p:nvPicPr>
        <p:blipFill>
          <a:blip r:embed="rId3"/>
          <a:stretch>
            <a:fillRect/>
          </a:stretch>
        </p:blipFill>
        <p:spPr>
          <a:xfrm>
            <a:off x="825674" y="1979112"/>
            <a:ext cx="6814830" cy="4145860"/>
          </a:xfrm>
          <a:prstGeom prst="rect">
            <a:avLst/>
          </a:prstGeom>
        </p:spPr>
      </p:pic>
      <p:sp>
        <p:nvSpPr>
          <p:cNvPr id="3" name="Content Placeholder 2"/>
          <p:cNvSpPr>
            <a:spLocks noGrp="1"/>
          </p:cNvSpPr>
          <p:nvPr>
            <p:ph sz="half" idx="1"/>
          </p:nvPr>
        </p:nvSpPr>
        <p:spPr>
          <a:xfrm>
            <a:off x="838200" y="1456029"/>
            <a:ext cx="10515600" cy="523083"/>
          </a:xfrm>
        </p:spPr>
        <p:txBody>
          <a:bodyPr/>
          <a:lstStyle/>
          <a:p>
            <a:r>
              <a:rPr lang="de-DE" altLang="en-US" b="1" dirty="0">
                <a:ea typeface="ＭＳ Ｐゴシック" panose="020B0600070205080204" pitchFamily="34" charset="-128"/>
                <a:cs typeface="Lucida Bright" panose="02040602050505020304" pitchFamily="18" charset="0"/>
              </a:rPr>
              <a:t>Example: Married women</a:t>
            </a:r>
            <a:r>
              <a:rPr lang="en-US" altLang="en-US" b="1" dirty="0">
                <a:ea typeface="ＭＳ Ｐゴシック" panose="020B0600070205080204" pitchFamily="34" charset="-128"/>
                <a:cs typeface="Lucida Bright" panose="02040602050505020304" pitchFamily="18" charset="0"/>
              </a:rPr>
              <a:t>’</a:t>
            </a:r>
            <a:r>
              <a:rPr lang="de-DE" altLang="en-US" b="1" dirty="0">
                <a:ea typeface="ＭＳ Ｐゴシック" panose="020B0600070205080204" pitchFamily="34" charset="-128"/>
                <a:cs typeface="Lucida Bright" panose="02040602050505020304" pitchFamily="18" charset="0"/>
              </a:rPr>
              <a:t>s labor force participation</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(9 of 31)</a:t>
            </a:r>
            <a:endParaRPr lang="en-US" dirty="0"/>
          </a:p>
        </p:txBody>
      </p:sp>
    </p:spTree>
    <p:extLst>
      <p:ext uri="{BB962C8B-B14F-4D97-AF65-F5344CB8AC3E}">
        <p14:creationId xmlns:p14="http://schemas.microsoft.com/office/powerpoint/2010/main" val="125359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11</a:t>
            </a:fld>
            <a:endParaRPr lang="en-US"/>
          </a:p>
        </p:txBody>
      </p:sp>
      <p:pic>
        <p:nvPicPr>
          <p:cNvPr id="8" name="Picture 7" descr="The observed value of the dependent variable. y equals the maximum of 0 and y star. Thus, the final outcome of the dependent variable is either positive or zero."/>
          <p:cNvPicPr>
            <a:picLocks noChangeAspect="1"/>
          </p:cNvPicPr>
          <p:nvPr/>
        </p:nvPicPr>
        <p:blipFill>
          <a:blip r:embed="rId2"/>
          <a:stretch>
            <a:fillRect/>
          </a:stretch>
        </p:blipFill>
        <p:spPr>
          <a:xfrm>
            <a:off x="1495198" y="5462222"/>
            <a:ext cx="7577985" cy="377985"/>
          </a:xfrm>
          <a:prstGeom prst="rect">
            <a:avLst/>
          </a:prstGeom>
        </p:spPr>
      </p:pic>
      <p:pic>
        <p:nvPicPr>
          <p:cNvPr id="7" name="Picture 6" descr="An equation for the Tobit model. y star equals x beta plus u. u has a normal distribution with mean 0 and variance sigma squared, conditional upn x."/>
          <p:cNvPicPr>
            <a:picLocks noChangeAspect="1"/>
          </p:cNvPicPr>
          <p:nvPr/>
        </p:nvPicPr>
        <p:blipFill>
          <a:blip r:embed="rId3"/>
          <a:stretch>
            <a:fillRect/>
          </a:stretch>
        </p:blipFill>
        <p:spPr>
          <a:xfrm>
            <a:off x="1440329" y="4420152"/>
            <a:ext cx="7632854" cy="804742"/>
          </a:xfrm>
          <a:prstGeom prst="rect">
            <a:avLst/>
          </a:prstGeom>
        </p:spPr>
      </p:pic>
      <p:sp>
        <p:nvSpPr>
          <p:cNvPr id="4" name="Content Placeholder 3"/>
          <p:cNvSpPr>
            <a:spLocks noGrp="1"/>
          </p:cNvSpPr>
          <p:nvPr>
            <p:ph sz="half" idx="2"/>
          </p:nvPr>
        </p:nvSpPr>
        <p:spPr>
          <a:xfrm>
            <a:off x="838200" y="3970751"/>
            <a:ext cx="10515600" cy="538620"/>
          </a:xfrm>
        </p:spPr>
        <p:txBody>
          <a:bodyPr/>
          <a:lstStyle/>
          <a:p>
            <a:r>
              <a:rPr lang="de-DE" altLang="en-US" dirty="0">
                <a:ea typeface="ＭＳ Ｐゴシック" panose="020B0600070205080204" pitchFamily="34" charset="-128"/>
                <a:cs typeface="Lucida Bright" panose="02040602050505020304" pitchFamily="18" charset="0"/>
              </a:rPr>
              <a:t>Definition of the Tobit model</a:t>
            </a:r>
            <a:endParaRPr lang="en-US" dirty="0"/>
          </a:p>
        </p:txBody>
      </p:sp>
      <p:sp>
        <p:nvSpPr>
          <p:cNvPr id="3" name="Content Placeholder 2"/>
          <p:cNvSpPr>
            <a:spLocks noGrp="1"/>
          </p:cNvSpPr>
          <p:nvPr>
            <p:ph sz="half" idx="1"/>
          </p:nvPr>
        </p:nvSpPr>
        <p:spPr>
          <a:xfrm>
            <a:off x="838200" y="1456028"/>
            <a:ext cx="10515600" cy="2201571"/>
          </a:xfrm>
        </p:spPr>
        <p:txBody>
          <a:bodyPr/>
          <a:lstStyle/>
          <a:p>
            <a:r>
              <a:rPr lang="de-DE" altLang="en-US" b="1" dirty="0">
                <a:ea typeface="ＭＳ Ｐゴシック" panose="020B0600070205080204" pitchFamily="34" charset="-128"/>
                <a:cs typeface="Lucida Bright" panose="02040602050505020304" pitchFamily="18" charset="0"/>
              </a:rPr>
              <a:t>The Tobit model for corner solution responses</a:t>
            </a:r>
          </a:p>
          <a:p>
            <a:pPr lvl="1"/>
            <a:r>
              <a:rPr lang="de-DE" altLang="en-US" dirty="0">
                <a:ea typeface="Arial" panose="020B0604020202020204" pitchFamily="34" charset="0"/>
                <a:cs typeface="Lucida Bright" panose="02040602050505020304" pitchFamily="18" charset="0"/>
              </a:rPr>
              <a:t>In many economic contexts, decision problems are such that either a positive amount or a zero amount is chosen (e.g. demand for alcohol).</a:t>
            </a:r>
          </a:p>
          <a:p>
            <a:pPr lvl="1"/>
            <a:r>
              <a:rPr lang="de-DE" altLang="en-US" dirty="0">
                <a:ea typeface="Arial" panose="020B0604020202020204" pitchFamily="34" charset="0"/>
                <a:cs typeface="Lucida Bright" panose="02040602050505020304" pitchFamily="18" charset="0"/>
              </a:rPr>
              <a:t>A linear regression model may be inadequate in such cases as predictions may be negative and effects of explanatory variables are linear.</a:t>
            </a:r>
          </a:p>
          <a:p>
            <a:pPr lvl="1"/>
            <a:r>
              <a:rPr lang="de-DE" altLang="en-US" dirty="0">
                <a:ea typeface="Arial" panose="020B0604020202020204" pitchFamily="34" charset="0"/>
                <a:cs typeface="Lucida Bright" panose="02040602050505020304" pitchFamily="18" charset="0"/>
              </a:rPr>
              <a:t>The Tobit model also makes use of a latent variable formulation.</a:t>
            </a:r>
            <a:endParaRPr lang="en-US"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(10 of 31)</a:t>
            </a:r>
            <a:endParaRPr lang="en-US" dirty="0"/>
          </a:p>
        </p:txBody>
      </p:sp>
    </p:spTree>
    <p:extLst>
      <p:ext uri="{BB962C8B-B14F-4D97-AF65-F5344CB8AC3E}">
        <p14:creationId xmlns:p14="http://schemas.microsoft.com/office/powerpoint/2010/main" val="169988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12</a:t>
            </a:fld>
            <a:endParaRPr lang="en-US"/>
          </a:p>
        </p:txBody>
      </p:sp>
      <p:sp>
        <p:nvSpPr>
          <p:cNvPr id="5" name="Content Placeholder 4"/>
          <p:cNvSpPr>
            <a:spLocks noGrp="1"/>
          </p:cNvSpPr>
          <p:nvPr>
            <p:ph sz="quarter" idx="13"/>
          </p:nvPr>
        </p:nvSpPr>
        <p:spPr>
          <a:xfrm>
            <a:off x="838200" y="5021146"/>
            <a:ext cx="10515600" cy="1097240"/>
          </a:xfrm>
        </p:spPr>
        <p:txBody>
          <a:bodyPr/>
          <a:lstStyle/>
          <a:p>
            <a:pPr lvl="1"/>
            <a:r>
              <a:rPr lang="de-DE" altLang="en-US" dirty="0">
                <a:cs typeface="Arial" panose="020B0604020202020204" pitchFamily="34" charset="0"/>
              </a:rPr>
              <a:t>As in the Logit/Probit case, the maximization problem is highly nonlinear. It cannot be solved analy-tically and has to be solved with the help of computer software using e.g. Newton-Raphson methods.</a:t>
            </a:r>
            <a:endParaRPr lang="en-US" dirty="0"/>
          </a:p>
        </p:txBody>
      </p:sp>
      <p:pic>
        <p:nvPicPr>
          <p:cNvPr id="8" name="Picture 7" descr="An expression for solving the Tobit model. We maximize the log-likelihood using the density function described above. We choose beta hat 0, beta hat 1, through beta hat k and sigma hat to maximize the log likelihod functon."/>
          <p:cNvPicPr>
            <a:picLocks noChangeAspect="1"/>
          </p:cNvPicPr>
          <p:nvPr/>
        </p:nvPicPr>
        <p:blipFill>
          <a:blip r:embed="rId2"/>
          <a:stretch>
            <a:fillRect/>
          </a:stretch>
        </p:blipFill>
        <p:spPr>
          <a:xfrm>
            <a:off x="1338737" y="4183693"/>
            <a:ext cx="7151228" cy="688908"/>
          </a:xfrm>
          <a:prstGeom prst="rect">
            <a:avLst/>
          </a:prstGeom>
        </p:spPr>
      </p:pic>
      <p:sp>
        <p:nvSpPr>
          <p:cNvPr id="4" name="Content Placeholder 3"/>
          <p:cNvSpPr>
            <a:spLocks noGrp="1"/>
          </p:cNvSpPr>
          <p:nvPr>
            <p:ph sz="half" idx="2"/>
          </p:nvPr>
        </p:nvSpPr>
        <p:spPr>
          <a:xfrm>
            <a:off x="838200" y="3058129"/>
            <a:ext cx="10515600" cy="1125564"/>
          </a:xfrm>
        </p:spPr>
        <p:txBody>
          <a:bodyPr/>
          <a:lstStyle/>
          <a:p>
            <a:pPr lvl="1"/>
            <a:r>
              <a:rPr lang="de-DE" altLang="en-US" dirty="0">
                <a:cs typeface="Arial" panose="020B0604020202020204" pitchFamily="34" charset="0"/>
              </a:rPr>
              <a:t>For positive outcomes, the normal density is used. For zero outcomes the probability is one minus the probability that the latent variable is greater than zero (see Probit).</a:t>
            </a:r>
            <a:endParaRPr lang="en-US" dirty="0"/>
          </a:p>
        </p:txBody>
      </p:sp>
      <p:pic>
        <p:nvPicPr>
          <p:cNvPr id="7" name="Picture 6" descr="The density function for the Tobit model. f of y sub i given x sub i, beta, and sigma has two possible forms. If y sub i is greater than zero, this equals the normal density evaluated at y sub i minus x sub i times beta. This is defined as 2 times pi times sigma squared to the minus .5 power times the exponential of minus yi minus xi times beta squared over 2 times sigma squared. When yi equals zero, the Tobit density function is simply 1 minus Phi of x sub i times beta over sigma. Recall that Phi of x sub i times beta over sigma is the normal cumulative density function evaluated at this value. In other words, the density is defined as 1 minus the pobability that the latent variable is greater than zero."/>
          <p:cNvPicPr>
            <a:picLocks noChangeAspect="1"/>
          </p:cNvPicPr>
          <p:nvPr/>
        </p:nvPicPr>
        <p:blipFill>
          <a:blip r:embed="rId3"/>
          <a:stretch>
            <a:fillRect/>
          </a:stretch>
        </p:blipFill>
        <p:spPr>
          <a:xfrm>
            <a:off x="1338737" y="2002132"/>
            <a:ext cx="7760881" cy="932769"/>
          </a:xfrm>
          <a:prstGeom prst="rect">
            <a:avLst/>
          </a:prstGeom>
        </p:spPr>
      </p:pic>
      <p:sp>
        <p:nvSpPr>
          <p:cNvPr id="3" name="Content Placeholder 2"/>
          <p:cNvSpPr>
            <a:spLocks noGrp="1"/>
          </p:cNvSpPr>
          <p:nvPr>
            <p:ph sz="half" idx="1"/>
          </p:nvPr>
        </p:nvSpPr>
        <p:spPr>
          <a:xfrm>
            <a:off x="838200" y="1456029"/>
            <a:ext cx="10515600" cy="485505"/>
          </a:xfrm>
        </p:spPr>
        <p:txBody>
          <a:bodyPr/>
          <a:lstStyle/>
          <a:p>
            <a:r>
              <a:rPr lang="de-DE" altLang="en-US" b="1" dirty="0">
                <a:ea typeface="ＭＳ Ｐゴシック" panose="020B0600070205080204" pitchFamily="34" charset="-128"/>
                <a:cs typeface="Lucida Bright" panose="02040602050505020304" pitchFamily="18" charset="0"/>
              </a:rPr>
              <a:t>Maximum likelihood estimation of the Tobit model</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(11 of 31)</a:t>
            </a:r>
            <a:endParaRPr lang="en-US" dirty="0"/>
          </a:p>
        </p:txBody>
      </p:sp>
    </p:spTree>
    <p:extLst>
      <p:ext uri="{BB962C8B-B14F-4D97-AF65-F5344CB8AC3E}">
        <p14:creationId xmlns:p14="http://schemas.microsoft.com/office/powerpoint/2010/main" val="5698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13</a:t>
            </a:fld>
            <a:endParaRPr lang="en-US"/>
          </a:p>
        </p:txBody>
      </p:sp>
      <p:pic>
        <p:nvPicPr>
          <p:cNvPr id="9" name="Picture 8" descr="A definition of the inverse Mills ratio. Lambda of c equals lowercase phi of c divided by uppercase Phi of c. This is the normal pdf divided by the normal cdf, both evaluated at c. Since these are both probabilities, their ratio must be strictly positive."/>
          <p:cNvPicPr>
            <a:picLocks noChangeAspect="1"/>
          </p:cNvPicPr>
          <p:nvPr/>
        </p:nvPicPr>
        <p:blipFill>
          <a:blip r:embed="rId2"/>
          <a:stretch>
            <a:fillRect/>
          </a:stretch>
        </p:blipFill>
        <p:spPr>
          <a:xfrm>
            <a:off x="1578345" y="5650526"/>
            <a:ext cx="6882981" cy="377985"/>
          </a:xfrm>
          <a:prstGeom prst="rect">
            <a:avLst/>
          </a:prstGeom>
        </p:spPr>
      </p:pic>
      <p:pic>
        <p:nvPicPr>
          <p:cNvPr id="8" name="Picture 7" descr="The conditional mean for positive outcomes in the Tobit model. The expected value of y given that y is positive and x is equal to x beta plus sigma times lambda of x beta over sigma. The mean for only the positive outcomes is the usual linear regression (x beta) plus an extra term (this is again a reason why OLS on only the positive values would yield biased estimates)"/>
          <p:cNvPicPr>
            <a:picLocks noChangeAspect="1"/>
          </p:cNvPicPr>
          <p:nvPr/>
        </p:nvPicPr>
        <p:blipFill>
          <a:blip r:embed="rId3"/>
          <a:stretch>
            <a:fillRect/>
          </a:stretch>
        </p:blipFill>
        <p:spPr>
          <a:xfrm>
            <a:off x="1578345" y="4495732"/>
            <a:ext cx="8394920" cy="1018120"/>
          </a:xfrm>
          <a:prstGeom prst="rect">
            <a:avLst/>
          </a:prstGeom>
        </p:spPr>
      </p:pic>
      <p:sp>
        <p:nvSpPr>
          <p:cNvPr id="4" name="Content Placeholder 3"/>
          <p:cNvSpPr>
            <a:spLocks noGrp="1"/>
          </p:cNvSpPr>
          <p:nvPr>
            <p:ph sz="half" idx="2"/>
          </p:nvPr>
        </p:nvSpPr>
        <p:spPr>
          <a:xfrm>
            <a:off x="838200" y="3997581"/>
            <a:ext cx="10515600" cy="461685"/>
          </a:xfrm>
        </p:spPr>
        <p:txBody>
          <a:bodyPr/>
          <a:lstStyle/>
          <a:p>
            <a:pPr lvl="1"/>
            <a:r>
              <a:rPr lang="de-DE" altLang="en-US" dirty="0">
                <a:cs typeface="Arial" panose="020B0604020202020204" pitchFamily="34" charset="0"/>
              </a:rPr>
              <a:t>Conditional mean for positive outcomes:</a:t>
            </a:r>
            <a:endParaRPr lang="en-US" dirty="0"/>
          </a:p>
        </p:txBody>
      </p:sp>
      <p:pic>
        <p:nvPicPr>
          <p:cNvPr id="7" name="Picture 6" descr="An equation for the conditional mean for all outcomes in the Tobit model. The expected value of y given x equals the probability that y is greater than 0 given x times the expected value of y given y greater than 0 and x plus the probability that y equals 0 given x times 0. This is equal to Phi of x beta over sigma times the expected value of y given y greater than 0 and x. In other words, the mean for all outcomes is a scaled version of the mean for only the positive outcomes. This is why a regression using only the positive outcomes would yield incorrect estimates."/>
          <p:cNvPicPr>
            <a:picLocks noChangeAspect="1"/>
          </p:cNvPicPr>
          <p:nvPr/>
        </p:nvPicPr>
        <p:blipFill>
          <a:blip r:embed="rId4"/>
          <a:stretch>
            <a:fillRect/>
          </a:stretch>
        </p:blipFill>
        <p:spPr>
          <a:xfrm>
            <a:off x="1578345" y="2519083"/>
            <a:ext cx="8108383" cy="1432684"/>
          </a:xfrm>
          <a:prstGeom prst="rect">
            <a:avLst/>
          </a:prstGeom>
        </p:spPr>
      </p:pic>
      <p:sp>
        <p:nvSpPr>
          <p:cNvPr id="3" name="Content Placeholder 2"/>
          <p:cNvSpPr>
            <a:spLocks noGrp="1"/>
          </p:cNvSpPr>
          <p:nvPr>
            <p:ph sz="half" idx="1"/>
          </p:nvPr>
        </p:nvSpPr>
        <p:spPr>
          <a:xfrm>
            <a:off x="838200" y="1456029"/>
            <a:ext cx="10515600" cy="1063054"/>
          </a:xfrm>
        </p:spPr>
        <p:txBody>
          <a:bodyPr/>
          <a:lstStyle/>
          <a:p>
            <a:r>
              <a:rPr lang="de-DE" altLang="en-US" b="1" dirty="0">
                <a:ea typeface="ＭＳ Ｐゴシック" panose="020B0600070205080204" pitchFamily="34" charset="-128"/>
                <a:cs typeface="Lucida Bright" panose="02040602050505020304" pitchFamily="18" charset="0"/>
              </a:rPr>
              <a:t>Interpretation of the coefficients in the Tobit model</a:t>
            </a:r>
          </a:p>
          <a:p>
            <a:pPr lvl="1"/>
            <a:r>
              <a:rPr lang="de-DE" altLang="en-US" dirty="0">
                <a:cs typeface="Arial" panose="020B0604020202020204" pitchFamily="34" charset="0"/>
              </a:rPr>
              <a:t>Conditional mean for all outcomes:</a:t>
            </a:r>
          </a:p>
          <a:p>
            <a:pPr lvl="1"/>
            <a:endParaRPr lang="de-DE" altLang="en-US" b="1" dirty="0">
              <a:ea typeface="ＭＳ Ｐゴシック" panose="020B0600070205080204" pitchFamily="34" charset="-128"/>
              <a:cs typeface="Lucida Bright" panose="02040602050505020304" pitchFamily="18" charset="0"/>
            </a:endParaRPr>
          </a:p>
          <a:p>
            <a:endParaRPr lang="en-US"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(12 of 31)</a:t>
            </a:r>
            <a:endParaRPr lang="en-US" dirty="0"/>
          </a:p>
        </p:txBody>
      </p:sp>
    </p:spTree>
    <p:extLst>
      <p:ext uri="{BB962C8B-B14F-4D97-AF65-F5344CB8AC3E}">
        <p14:creationId xmlns:p14="http://schemas.microsoft.com/office/powerpoint/2010/main" val="273115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14</a:t>
            </a:fld>
            <a:endParaRPr lang="en-US"/>
          </a:p>
        </p:txBody>
      </p:sp>
      <p:pic>
        <p:nvPicPr>
          <p:cNvPr id="12" name="Picture 11" descr="The partial derivative of the expected value of y given x with respect to x sub j equals beta sub j times Phi of x beta over sigma. Again, the term Phi of x beta over sigma is an adjustment factor that is between 0 and 1."/>
          <p:cNvPicPr>
            <a:picLocks noChangeAspect="1"/>
          </p:cNvPicPr>
          <p:nvPr/>
        </p:nvPicPr>
        <p:blipFill>
          <a:blip r:embed="rId2"/>
          <a:stretch>
            <a:fillRect/>
          </a:stretch>
        </p:blipFill>
        <p:spPr>
          <a:xfrm>
            <a:off x="1544200" y="5394271"/>
            <a:ext cx="6334293" cy="658425"/>
          </a:xfrm>
          <a:prstGeom prst="rect">
            <a:avLst/>
          </a:prstGeom>
        </p:spPr>
      </p:pic>
      <p:sp>
        <p:nvSpPr>
          <p:cNvPr id="5" name="Content Placeholder 4"/>
          <p:cNvSpPr>
            <a:spLocks noGrp="1"/>
          </p:cNvSpPr>
          <p:nvPr>
            <p:ph sz="quarter" idx="13"/>
          </p:nvPr>
        </p:nvSpPr>
        <p:spPr>
          <a:xfrm>
            <a:off x="838200" y="4840671"/>
            <a:ext cx="10515600" cy="433361"/>
          </a:xfrm>
        </p:spPr>
        <p:txBody>
          <a:bodyPr/>
          <a:lstStyle/>
          <a:p>
            <a:pPr lvl="1"/>
            <a:r>
              <a:rPr lang="de-DE" altLang="en-US" dirty="0">
                <a:cs typeface="Arial" panose="020B0604020202020204" pitchFamily="34" charset="0"/>
              </a:rPr>
              <a:t>On the mean of all possible outcomes including zero:</a:t>
            </a:r>
            <a:endParaRPr lang="en-US" dirty="0"/>
          </a:p>
        </p:txBody>
      </p:sp>
      <p:pic>
        <p:nvPicPr>
          <p:cNvPr id="11" name="Picture 10" descr="The partial derivative of the expected value of y given that y is positive and x with respect to x sub j is equal to beta sub j times 1 minus lambda of x beta over sigma times x beta over sigma plus lambda of x beta over sigma. This term multiplying beta sub j is an adjustment factor that can be shown to be between 0 and 1."/>
          <p:cNvPicPr>
            <a:picLocks noChangeAspect="1"/>
          </p:cNvPicPr>
          <p:nvPr/>
        </p:nvPicPr>
        <p:blipFill>
          <a:blip r:embed="rId3"/>
          <a:stretch>
            <a:fillRect/>
          </a:stretch>
        </p:blipFill>
        <p:spPr>
          <a:xfrm>
            <a:off x="1544200" y="3432132"/>
            <a:ext cx="8553429" cy="1152244"/>
          </a:xfrm>
          <a:prstGeom prst="rect">
            <a:avLst/>
          </a:prstGeom>
        </p:spPr>
      </p:pic>
      <p:sp>
        <p:nvSpPr>
          <p:cNvPr id="4" name="Content Placeholder 3"/>
          <p:cNvSpPr>
            <a:spLocks noGrp="1"/>
          </p:cNvSpPr>
          <p:nvPr>
            <p:ph sz="half" idx="2"/>
          </p:nvPr>
        </p:nvSpPr>
        <p:spPr>
          <a:xfrm>
            <a:off x="838200" y="3264958"/>
            <a:ext cx="10515600" cy="436633"/>
          </a:xfrm>
        </p:spPr>
        <p:txBody>
          <a:bodyPr/>
          <a:lstStyle/>
          <a:p>
            <a:pPr lvl="1"/>
            <a:r>
              <a:rPr lang="de-DE" altLang="en-US" dirty="0">
                <a:cs typeface="Arial" panose="020B0604020202020204" pitchFamily="34" charset="0"/>
              </a:rPr>
              <a:t>On the mean for positive outcomes:</a:t>
            </a:r>
            <a:endParaRPr lang="en-US" dirty="0"/>
          </a:p>
        </p:txBody>
      </p:sp>
      <p:pic>
        <p:nvPicPr>
          <p:cNvPr id="10" name="Picture 9" descr="The partial effect for a non-zero outcome. The partial derivative of the probability that y is positive given x with respect to x sub j equals beta sub j over sigma times phi of x beta over sigma. Of not is that the partial effect depends not only on the explanatory variables, but also on the error variance."/>
          <p:cNvPicPr>
            <a:picLocks noChangeAspect="1"/>
          </p:cNvPicPr>
          <p:nvPr/>
        </p:nvPicPr>
        <p:blipFill>
          <a:blip r:embed="rId4"/>
          <a:stretch>
            <a:fillRect/>
          </a:stretch>
        </p:blipFill>
        <p:spPr>
          <a:xfrm>
            <a:off x="1544200" y="2309238"/>
            <a:ext cx="7901101" cy="719390"/>
          </a:xfrm>
          <a:prstGeom prst="rect">
            <a:avLst/>
          </a:prstGeom>
        </p:spPr>
      </p:pic>
      <p:sp>
        <p:nvSpPr>
          <p:cNvPr id="3" name="Content Placeholder 2"/>
          <p:cNvSpPr>
            <a:spLocks noGrp="1"/>
          </p:cNvSpPr>
          <p:nvPr>
            <p:ph sz="half" idx="1"/>
          </p:nvPr>
        </p:nvSpPr>
        <p:spPr>
          <a:xfrm>
            <a:off x="838200" y="1456029"/>
            <a:ext cx="10515600" cy="886338"/>
          </a:xfrm>
        </p:spPr>
        <p:txBody>
          <a:bodyPr/>
          <a:lstStyle/>
          <a:p>
            <a:r>
              <a:rPr lang="de-DE" altLang="en-US" b="1" dirty="0">
                <a:ea typeface="ＭＳ Ｐゴシック" panose="020B0600070205080204" pitchFamily="34" charset="-128"/>
                <a:cs typeface="Lucida Bright" panose="02040602050505020304" pitchFamily="18" charset="0"/>
              </a:rPr>
              <a:t>Partial effects of interest in the Tobit model </a:t>
            </a:r>
          </a:p>
          <a:p>
            <a:pPr lvl="1"/>
            <a:r>
              <a:rPr lang="de-DE" altLang="en-US" dirty="0">
                <a:cs typeface="Arial" panose="020B0604020202020204" pitchFamily="34" charset="0"/>
              </a:rPr>
              <a:t>On the probability for a nonzero outcome:</a:t>
            </a:r>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(13 of 31)</a:t>
            </a:r>
            <a:endParaRPr lang="en-US" dirty="0"/>
          </a:p>
        </p:txBody>
      </p:sp>
    </p:spTree>
    <p:extLst>
      <p:ext uri="{BB962C8B-B14F-4D97-AF65-F5344CB8AC3E}">
        <p14:creationId xmlns:p14="http://schemas.microsoft.com/office/powerpoint/2010/main" val="2501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15</a:t>
            </a:fld>
            <a:endParaRPr lang="en-US"/>
          </a:p>
        </p:txBody>
      </p:sp>
      <p:pic>
        <p:nvPicPr>
          <p:cNvPr id="9" name="Picture 8" descr="An expression for the estimated average partial effect for all possible outcomes including zero. APE hat sub 3 j equals 1 over n times the sum (from i equal to 1 through n) of beta hat sub j times Phi of x sub i times beta hat over sigma hat."/>
          <p:cNvPicPr>
            <a:picLocks noChangeAspect="1"/>
          </p:cNvPicPr>
          <p:nvPr/>
        </p:nvPicPr>
        <p:blipFill>
          <a:blip r:embed="rId2"/>
          <a:stretch>
            <a:fillRect/>
          </a:stretch>
        </p:blipFill>
        <p:spPr>
          <a:xfrm>
            <a:off x="1317559" y="5236170"/>
            <a:ext cx="3712786" cy="670618"/>
          </a:xfrm>
          <a:prstGeom prst="rect">
            <a:avLst/>
          </a:prstGeom>
        </p:spPr>
      </p:pic>
      <p:sp>
        <p:nvSpPr>
          <p:cNvPr id="5" name="Content Placeholder 4"/>
          <p:cNvSpPr>
            <a:spLocks noGrp="1"/>
          </p:cNvSpPr>
          <p:nvPr>
            <p:ph sz="quarter" idx="13"/>
          </p:nvPr>
        </p:nvSpPr>
        <p:spPr>
          <a:xfrm>
            <a:off x="838200" y="4778041"/>
            <a:ext cx="10515600" cy="433361"/>
          </a:xfrm>
        </p:spPr>
        <p:txBody>
          <a:bodyPr/>
          <a:lstStyle/>
          <a:p>
            <a:pPr lvl="1"/>
            <a:r>
              <a:rPr lang="de-DE" altLang="en-US" dirty="0">
                <a:cs typeface="Arial" panose="020B0604020202020204" pitchFamily="34" charset="0"/>
              </a:rPr>
              <a:t>On the mean of all possible outcomes including zero:</a:t>
            </a:r>
            <a:endParaRPr lang="en-US" dirty="0"/>
          </a:p>
        </p:txBody>
      </p:sp>
      <p:pic>
        <p:nvPicPr>
          <p:cNvPr id="8" name="Picture 7" descr="An expression for the estimated average partial effect for positive outcomes. APE hat sub 2 j equals 1 over n times the sum (from i equal 1 through n) of beta hat sub j times 1 minus lambda of x sub i times beta hat over sigma hat times x sub i times beta hat over sigma hat plus lambda of x sub i times beta hat over sigma hat."/>
          <p:cNvPicPr>
            <a:picLocks noChangeAspect="1"/>
          </p:cNvPicPr>
          <p:nvPr/>
        </p:nvPicPr>
        <p:blipFill>
          <a:blip r:embed="rId3"/>
          <a:stretch>
            <a:fillRect/>
          </a:stretch>
        </p:blipFill>
        <p:spPr>
          <a:xfrm>
            <a:off x="1317559" y="3806121"/>
            <a:ext cx="6864691" cy="688908"/>
          </a:xfrm>
          <a:prstGeom prst="rect">
            <a:avLst/>
          </a:prstGeom>
        </p:spPr>
      </p:pic>
      <p:sp>
        <p:nvSpPr>
          <p:cNvPr id="4" name="Content Placeholder 3"/>
          <p:cNvSpPr>
            <a:spLocks noGrp="1"/>
          </p:cNvSpPr>
          <p:nvPr>
            <p:ph sz="half" idx="2"/>
          </p:nvPr>
        </p:nvSpPr>
        <p:spPr>
          <a:xfrm>
            <a:off x="838200" y="3264958"/>
            <a:ext cx="10515600" cy="436633"/>
          </a:xfrm>
        </p:spPr>
        <p:txBody>
          <a:bodyPr/>
          <a:lstStyle/>
          <a:p>
            <a:pPr lvl="1"/>
            <a:r>
              <a:rPr lang="de-DE" altLang="en-US" dirty="0">
                <a:cs typeface="Arial" panose="020B0604020202020204" pitchFamily="34" charset="0"/>
              </a:rPr>
              <a:t>On the mean for positive outcomes:</a:t>
            </a:r>
            <a:endParaRPr lang="en-US" dirty="0"/>
          </a:p>
        </p:txBody>
      </p:sp>
      <p:pic>
        <p:nvPicPr>
          <p:cNvPr id="7" name="Picture 6" descr="An expression for the estimated average partial effect for a non-zero outcome. APE hat sub 1 j equals 1 over n times the sum (from i equal 1 through n) of beta hat sub j over sigma hat times phi of x sub i times beta hat over sigma hat."/>
          <p:cNvPicPr>
            <a:picLocks noChangeAspect="1"/>
          </p:cNvPicPr>
          <p:nvPr/>
        </p:nvPicPr>
        <p:blipFill>
          <a:blip r:embed="rId4"/>
          <a:stretch>
            <a:fillRect/>
          </a:stretch>
        </p:blipFill>
        <p:spPr>
          <a:xfrm>
            <a:off x="1317559" y="2360109"/>
            <a:ext cx="4145639" cy="670618"/>
          </a:xfrm>
          <a:prstGeom prst="rect">
            <a:avLst/>
          </a:prstGeom>
        </p:spPr>
      </p:pic>
      <p:sp>
        <p:nvSpPr>
          <p:cNvPr id="3" name="Content Placeholder 2"/>
          <p:cNvSpPr>
            <a:spLocks noGrp="1"/>
          </p:cNvSpPr>
          <p:nvPr>
            <p:ph sz="half" idx="1"/>
          </p:nvPr>
        </p:nvSpPr>
        <p:spPr>
          <a:xfrm>
            <a:off x="838200" y="1456029"/>
            <a:ext cx="10515600" cy="886338"/>
          </a:xfrm>
        </p:spPr>
        <p:txBody>
          <a:bodyPr/>
          <a:lstStyle/>
          <a:p>
            <a:r>
              <a:rPr lang="de-DE" altLang="en-US" b="1" dirty="0">
                <a:ea typeface="ＭＳ Ｐゴシック" panose="020B0600070205080204" pitchFamily="34" charset="-128"/>
                <a:cs typeface="Lucida Bright" panose="02040602050505020304" pitchFamily="18" charset="0"/>
              </a:rPr>
              <a:t>Estimation of average partial effects in the Tobit model </a:t>
            </a:r>
          </a:p>
          <a:p>
            <a:pPr lvl="1"/>
            <a:r>
              <a:rPr lang="de-DE" altLang="en-US" dirty="0">
                <a:cs typeface="Arial" panose="020B0604020202020204" pitchFamily="34" charset="0"/>
              </a:rPr>
              <a:t>On the probability for a nonzero outcome:</a:t>
            </a:r>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(14 of 31)</a:t>
            </a:r>
            <a:endParaRPr lang="en-US" dirty="0"/>
          </a:p>
        </p:txBody>
      </p:sp>
    </p:spTree>
    <p:extLst>
      <p:ext uri="{BB962C8B-B14F-4D97-AF65-F5344CB8AC3E}">
        <p14:creationId xmlns:p14="http://schemas.microsoft.com/office/powerpoint/2010/main" val="341984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16</a:t>
            </a:fld>
            <a:endParaRPr lang="en-US"/>
          </a:p>
        </p:txBody>
      </p:sp>
      <p:sp>
        <p:nvSpPr>
          <p:cNvPr id="10" name="Content Placeholder 4"/>
          <p:cNvSpPr>
            <a:spLocks noGrp="1"/>
          </p:cNvSpPr>
          <p:nvPr>
            <p:ph sz="half" idx="1"/>
          </p:nvPr>
        </p:nvSpPr>
        <p:spPr>
          <a:xfrm>
            <a:off x="5649238" y="2055459"/>
            <a:ext cx="6100176" cy="3990696"/>
          </a:xfrm>
        </p:spPr>
        <p:txBody>
          <a:bodyPr/>
          <a:lstStyle/>
          <a:p>
            <a:pPr>
              <a:lnSpc>
                <a:spcPct val="100000"/>
              </a:lnSpc>
              <a:spcBef>
                <a:spcPct val="0"/>
              </a:spcBef>
            </a:pPr>
            <a:r>
              <a:rPr lang="de-DE" altLang="en-US" sz="1700" dirty="0">
                <a:cs typeface="Arial" panose="020B0604020202020204" pitchFamily="34" charset="0"/>
              </a:rPr>
              <a:t>Because of the different scaling factors involved, Tobit coefficients are not comparable to OLS coefficients.</a:t>
            </a:r>
          </a:p>
          <a:p>
            <a:pPr>
              <a:lnSpc>
                <a:spcPct val="100000"/>
              </a:lnSpc>
              <a:spcBef>
                <a:spcPct val="0"/>
              </a:spcBef>
            </a:pPr>
            <a:endParaRPr lang="de-DE" altLang="en-US" sz="1700" dirty="0">
              <a:cs typeface="Arial" panose="020B0604020202020204" pitchFamily="34" charset="0"/>
            </a:endParaRPr>
          </a:p>
          <a:p>
            <a:pPr>
              <a:lnSpc>
                <a:spcPct val="100000"/>
              </a:lnSpc>
              <a:spcBef>
                <a:spcPct val="0"/>
              </a:spcBef>
            </a:pPr>
            <a:r>
              <a:rPr lang="de-DE" altLang="en-US" sz="1700" dirty="0">
                <a:cs typeface="Arial" panose="020B0604020202020204" pitchFamily="34" charset="0"/>
              </a:rPr>
              <a:t>To compare Tobit and OLS, one has to compare average partial effects (or partial effects at the average). It turns out that partial effects of Tobit and OLS are different in a number of cases.</a:t>
            </a:r>
          </a:p>
          <a:p>
            <a:pPr>
              <a:lnSpc>
                <a:spcPct val="100000"/>
              </a:lnSpc>
              <a:spcBef>
                <a:spcPct val="0"/>
              </a:spcBef>
            </a:pPr>
            <a:endParaRPr lang="de-DE" altLang="en-US" sz="1700" dirty="0">
              <a:cs typeface="Arial" panose="020B0604020202020204" pitchFamily="34" charset="0"/>
            </a:endParaRPr>
          </a:p>
          <a:p>
            <a:pPr>
              <a:lnSpc>
                <a:spcPct val="100000"/>
              </a:lnSpc>
              <a:spcBef>
                <a:spcPct val="0"/>
              </a:spcBef>
            </a:pPr>
            <a:r>
              <a:rPr lang="de-DE" altLang="en-US" sz="1700" dirty="0">
                <a:cs typeface="Arial" panose="020B0604020202020204" pitchFamily="34" charset="0"/>
              </a:rPr>
              <a:t>Another difference between Tobit and OLS is that, due to the linearity of the model, OLS assumes constant partial effects, whereas partial effects are nonconstant in Tobit.</a:t>
            </a:r>
          </a:p>
          <a:p>
            <a:pPr>
              <a:lnSpc>
                <a:spcPct val="100000"/>
              </a:lnSpc>
              <a:spcBef>
                <a:spcPct val="0"/>
              </a:spcBef>
            </a:pPr>
            <a:endParaRPr lang="de-DE" altLang="en-US" sz="1700" dirty="0">
              <a:cs typeface="Arial" panose="020B0604020202020204" pitchFamily="34" charset="0"/>
            </a:endParaRPr>
          </a:p>
          <a:p>
            <a:pPr>
              <a:lnSpc>
                <a:spcPct val="100000"/>
              </a:lnSpc>
              <a:spcBef>
                <a:spcPct val="0"/>
              </a:spcBef>
            </a:pPr>
            <a:r>
              <a:rPr lang="de-DE" altLang="en-US" sz="1700" dirty="0">
                <a:cs typeface="Arial" panose="020B0604020202020204" pitchFamily="34" charset="0"/>
              </a:rPr>
              <a:t>In the given example, OLS yields negative annual hours for 39 out of 753 women. This is not much but it may be a reason to view the linear model as misspecified.</a:t>
            </a:r>
            <a:endParaRPr lang="en-US" sz="1700" b="1" dirty="0"/>
          </a:p>
        </p:txBody>
      </p:sp>
      <p:graphicFrame>
        <p:nvGraphicFramePr>
          <p:cNvPr id="7" name="Content Placeholder 3"/>
          <p:cNvGraphicFramePr>
            <a:graphicFrameLocks noGrp="1"/>
          </p:cNvGraphicFramePr>
          <p:nvPr>
            <p:ph sz="half" idx="2"/>
            <p:extLst>
              <p:ext uri="{D42A27DB-BD31-4B8C-83A1-F6EECF244321}">
                <p14:modId xmlns:p14="http://schemas.microsoft.com/office/powerpoint/2010/main" val="283660299"/>
              </p:ext>
            </p:extLst>
          </p:nvPr>
        </p:nvGraphicFramePr>
        <p:xfrm>
          <a:off x="838200" y="2068515"/>
          <a:ext cx="3107499" cy="3977640"/>
        </p:xfrm>
        <a:graphic>
          <a:graphicData uri="http://schemas.openxmlformats.org/drawingml/2006/table">
            <a:tbl>
              <a:tblPr firstRow="1" bandRow="1">
                <a:tableStyleId>{5940675A-B579-460E-94D1-54222C63F5DA}</a:tableStyleId>
              </a:tblPr>
              <a:tblGrid>
                <a:gridCol w="1174342">
                  <a:extLst>
                    <a:ext uri="{9D8B030D-6E8A-4147-A177-3AD203B41FA5}">
                      <a16:colId xmlns:a16="http://schemas.microsoft.com/office/drawing/2014/main" val="1497731535"/>
                    </a:ext>
                  </a:extLst>
                </a:gridCol>
                <a:gridCol w="966578">
                  <a:extLst>
                    <a:ext uri="{9D8B030D-6E8A-4147-A177-3AD203B41FA5}">
                      <a16:colId xmlns:a16="http://schemas.microsoft.com/office/drawing/2014/main" val="3234934324"/>
                    </a:ext>
                  </a:extLst>
                </a:gridCol>
                <a:gridCol w="966579">
                  <a:extLst>
                    <a:ext uri="{9D8B030D-6E8A-4147-A177-3AD203B41FA5}">
                      <a16:colId xmlns:a16="http://schemas.microsoft.com/office/drawing/2014/main" val="2479116492"/>
                    </a:ext>
                  </a:extLst>
                </a:gridCol>
              </a:tblGrid>
              <a:tr h="134851">
                <a:tc>
                  <a:txBody>
                    <a:bodyPr/>
                    <a:lstStyle/>
                    <a:p>
                      <a:r>
                        <a:rPr lang="en-US" sz="900" dirty="0"/>
                        <a:t>Independent</a:t>
                      </a:r>
                      <a:r>
                        <a:rPr lang="en-US" sz="900" baseline="0" dirty="0"/>
                        <a:t> Variables</a:t>
                      </a:r>
                      <a:endParaRPr lang="en-US" sz="900" dirty="0"/>
                    </a:p>
                  </a:txBody>
                  <a:tcPr/>
                </a:tc>
                <a:tc>
                  <a:txBody>
                    <a:bodyPr/>
                    <a:lstStyle/>
                    <a:p>
                      <a:r>
                        <a:rPr lang="en-US" sz="900" dirty="0"/>
                        <a:t>Linear (OLS)</a:t>
                      </a:r>
                    </a:p>
                  </a:txBody>
                  <a:tcPr/>
                </a:tc>
                <a:tc>
                  <a:txBody>
                    <a:bodyPr/>
                    <a:lstStyle/>
                    <a:p>
                      <a:r>
                        <a:rPr lang="en-US" sz="900" dirty="0"/>
                        <a:t>Tobit (MLE)</a:t>
                      </a:r>
                    </a:p>
                  </a:txBody>
                  <a:tcPr/>
                </a:tc>
                <a:extLst>
                  <a:ext uri="{0D108BD9-81ED-4DB2-BD59-A6C34878D82A}">
                    <a16:rowId xmlns:a16="http://schemas.microsoft.com/office/drawing/2014/main" val="1727009794"/>
                  </a:ext>
                </a:extLst>
              </a:tr>
              <a:tr h="215761">
                <a:tc>
                  <a:txBody>
                    <a:bodyPr/>
                    <a:lstStyle/>
                    <a:p>
                      <a:r>
                        <a:rPr lang="en-US" sz="900" dirty="0" err="1"/>
                        <a:t>Nwifeinc</a:t>
                      </a:r>
                      <a:endParaRPr lang="en-US" sz="900" dirty="0"/>
                    </a:p>
                  </a:txBody>
                  <a:tcPr/>
                </a:tc>
                <a:tc>
                  <a:txBody>
                    <a:bodyPr/>
                    <a:lstStyle/>
                    <a:p>
                      <a:pPr algn="ctr"/>
                      <a:r>
                        <a:rPr lang="en-US" sz="900" dirty="0"/>
                        <a:t>-3.45</a:t>
                      </a:r>
                    </a:p>
                    <a:p>
                      <a:pPr algn="ctr"/>
                      <a:r>
                        <a:rPr lang="en-US" sz="900" dirty="0"/>
                        <a:t>(2.24)</a:t>
                      </a:r>
                    </a:p>
                  </a:txBody>
                  <a:tcPr/>
                </a:tc>
                <a:tc>
                  <a:txBody>
                    <a:bodyPr/>
                    <a:lstStyle/>
                    <a:p>
                      <a:pPr algn="ctr"/>
                      <a:r>
                        <a:rPr lang="en-US" sz="900" dirty="0"/>
                        <a:t>-8.81</a:t>
                      </a:r>
                    </a:p>
                    <a:p>
                      <a:pPr algn="ctr"/>
                      <a:r>
                        <a:rPr lang="en-US" sz="900" dirty="0"/>
                        <a:t>(4.46)</a:t>
                      </a:r>
                    </a:p>
                  </a:txBody>
                  <a:tcPr/>
                </a:tc>
                <a:extLst>
                  <a:ext uri="{0D108BD9-81ED-4DB2-BD59-A6C34878D82A}">
                    <a16:rowId xmlns:a16="http://schemas.microsoft.com/office/drawing/2014/main" val="2913255242"/>
                  </a:ext>
                </a:extLst>
              </a:tr>
              <a:tr h="215761">
                <a:tc>
                  <a:txBody>
                    <a:bodyPr/>
                    <a:lstStyle/>
                    <a:p>
                      <a:r>
                        <a:rPr lang="en-US" sz="900" dirty="0" err="1"/>
                        <a:t>educ</a:t>
                      </a:r>
                      <a:endParaRPr lang="en-US" sz="900" dirty="0"/>
                    </a:p>
                  </a:txBody>
                  <a:tcPr/>
                </a:tc>
                <a:tc>
                  <a:txBody>
                    <a:bodyPr/>
                    <a:lstStyle/>
                    <a:p>
                      <a:pPr algn="ctr"/>
                      <a:r>
                        <a:rPr lang="en-US" sz="900" dirty="0"/>
                        <a:t>28.76</a:t>
                      </a:r>
                    </a:p>
                    <a:p>
                      <a:pPr algn="ctr"/>
                      <a:r>
                        <a:rPr lang="en-US" sz="900" dirty="0"/>
                        <a:t>(13.04)</a:t>
                      </a:r>
                    </a:p>
                  </a:txBody>
                  <a:tcPr/>
                </a:tc>
                <a:tc>
                  <a:txBody>
                    <a:bodyPr/>
                    <a:lstStyle/>
                    <a:p>
                      <a:pPr algn="ctr"/>
                      <a:r>
                        <a:rPr lang="en-US" sz="900" dirty="0"/>
                        <a:t>80.65</a:t>
                      </a:r>
                    </a:p>
                    <a:p>
                      <a:pPr algn="ctr"/>
                      <a:r>
                        <a:rPr lang="en-US" sz="900" dirty="0"/>
                        <a:t>(21.58)</a:t>
                      </a:r>
                    </a:p>
                  </a:txBody>
                  <a:tcPr/>
                </a:tc>
                <a:extLst>
                  <a:ext uri="{0D108BD9-81ED-4DB2-BD59-A6C34878D82A}">
                    <a16:rowId xmlns:a16="http://schemas.microsoft.com/office/drawing/2014/main" val="1431918280"/>
                  </a:ext>
                </a:extLst>
              </a:tr>
              <a:tr h="215761">
                <a:tc>
                  <a:txBody>
                    <a:bodyPr/>
                    <a:lstStyle/>
                    <a:p>
                      <a:r>
                        <a:rPr lang="en-US" sz="900" dirty="0" err="1"/>
                        <a:t>exper</a:t>
                      </a:r>
                      <a:endParaRPr lang="en-US" sz="900" dirty="0"/>
                    </a:p>
                  </a:txBody>
                  <a:tcPr/>
                </a:tc>
                <a:tc>
                  <a:txBody>
                    <a:bodyPr/>
                    <a:lstStyle/>
                    <a:p>
                      <a:pPr algn="ctr"/>
                      <a:r>
                        <a:rPr lang="en-US" sz="900" dirty="0"/>
                        <a:t>65.67</a:t>
                      </a:r>
                    </a:p>
                    <a:p>
                      <a:pPr algn="ctr"/>
                      <a:r>
                        <a:rPr lang="en-US" sz="900" dirty="0"/>
                        <a:t>(10.79)</a:t>
                      </a:r>
                    </a:p>
                  </a:txBody>
                  <a:tcPr/>
                </a:tc>
                <a:tc>
                  <a:txBody>
                    <a:bodyPr/>
                    <a:lstStyle/>
                    <a:p>
                      <a:pPr algn="ctr"/>
                      <a:r>
                        <a:rPr lang="en-US" sz="900" dirty="0"/>
                        <a:t>131.56</a:t>
                      </a:r>
                    </a:p>
                    <a:p>
                      <a:pPr algn="ctr"/>
                      <a:r>
                        <a:rPr lang="en-US" sz="900" dirty="0"/>
                        <a:t>(17.28)</a:t>
                      </a:r>
                    </a:p>
                  </a:txBody>
                  <a:tcPr/>
                </a:tc>
                <a:extLst>
                  <a:ext uri="{0D108BD9-81ED-4DB2-BD59-A6C34878D82A}">
                    <a16:rowId xmlns:a16="http://schemas.microsoft.com/office/drawing/2014/main" val="241942714"/>
                  </a:ext>
                </a:extLst>
              </a:tr>
              <a:tr h="215761">
                <a:tc>
                  <a:txBody>
                    <a:bodyPr/>
                    <a:lstStyle/>
                    <a:p>
                      <a:r>
                        <a:rPr lang="en-US" sz="900" dirty="0"/>
                        <a:t>exper</a:t>
                      </a:r>
                      <a:r>
                        <a:rPr lang="en-US" sz="900" baseline="30000" dirty="0"/>
                        <a:t>2</a:t>
                      </a:r>
                      <a:endParaRPr lang="en-US" sz="900" dirty="0"/>
                    </a:p>
                  </a:txBody>
                  <a:tcPr/>
                </a:tc>
                <a:tc>
                  <a:txBody>
                    <a:bodyPr/>
                    <a:lstStyle/>
                    <a:p>
                      <a:pPr algn="ctr"/>
                      <a:r>
                        <a:rPr lang="en-US" sz="900" dirty="0"/>
                        <a:t>-.700</a:t>
                      </a:r>
                    </a:p>
                    <a:p>
                      <a:pPr algn="ctr"/>
                      <a:r>
                        <a:rPr lang="en-US" sz="900" dirty="0"/>
                        <a:t>(.372)</a:t>
                      </a:r>
                    </a:p>
                  </a:txBody>
                  <a:tcPr/>
                </a:tc>
                <a:tc>
                  <a:txBody>
                    <a:bodyPr/>
                    <a:lstStyle/>
                    <a:p>
                      <a:pPr algn="ctr"/>
                      <a:r>
                        <a:rPr lang="en-US" sz="900" dirty="0"/>
                        <a:t>-1.86</a:t>
                      </a:r>
                    </a:p>
                    <a:p>
                      <a:pPr algn="ctr"/>
                      <a:r>
                        <a:rPr lang="en-US" sz="900" dirty="0"/>
                        <a:t>(0.54)</a:t>
                      </a:r>
                    </a:p>
                  </a:txBody>
                  <a:tcPr/>
                </a:tc>
                <a:extLst>
                  <a:ext uri="{0D108BD9-81ED-4DB2-BD59-A6C34878D82A}">
                    <a16:rowId xmlns:a16="http://schemas.microsoft.com/office/drawing/2014/main" val="2252209898"/>
                  </a:ext>
                </a:extLst>
              </a:tr>
              <a:tr h="215761">
                <a:tc>
                  <a:txBody>
                    <a:bodyPr/>
                    <a:lstStyle/>
                    <a:p>
                      <a:r>
                        <a:rPr lang="en-US" sz="900" dirty="0"/>
                        <a:t>age</a:t>
                      </a:r>
                    </a:p>
                  </a:txBody>
                  <a:tcPr/>
                </a:tc>
                <a:tc>
                  <a:txBody>
                    <a:bodyPr/>
                    <a:lstStyle/>
                    <a:p>
                      <a:pPr algn="ctr"/>
                      <a:r>
                        <a:rPr lang="en-US" sz="900" dirty="0"/>
                        <a:t>-30.51</a:t>
                      </a:r>
                    </a:p>
                    <a:p>
                      <a:pPr algn="ctr"/>
                      <a:r>
                        <a:rPr lang="en-US" sz="900" dirty="0"/>
                        <a:t>(4.24)</a:t>
                      </a:r>
                    </a:p>
                  </a:txBody>
                  <a:tcPr/>
                </a:tc>
                <a:tc>
                  <a:txBody>
                    <a:bodyPr/>
                    <a:lstStyle/>
                    <a:p>
                      <a:pPr algn="ctr"/>
                      <a:r>
                        <a:rPr lang="en-US" sz="900" dirty="0"/>
                        <a:t>-54.41</a:t>
                      </a:r>
                    </a:p>
                    <a:p>
                      <a:pPr algn="ctr"/>
                      <a:r>
                        <a:rPr lang="en-US" sz="900" dirty="0"/>
                        <a:t>(7.42)</a:t>
                      </a:r>
                    </a:p>
                  </a:txBody>
                  <a:tcPr/>
                </a:tc>
                <a:extLst>
                  <a:ext uri="{0D108BD9-81ED-4DB2-BD59-A6C34878D82A}">
                    <a16:rowId xmlns:a16="http://schemas.microsoft.com/office/drawing/2014/main" val="388364368"/>
                  </a:ext>
                </a:extLst>
              </a:tr>
              <a:tr h="215761">
                <a:tc>
                  <a:txBody>
                    <a:bodyPr/>
                    <a:lstStyle/>
                    <a:p>
                      <a:r>
                        <a:rPr lang="en-US" sz="900" dirty="0"/>
                        <a:t>kidslt6</a:t>
                      </a:r>
                    </a:p>
                  </a:txBody>
                  <a:tcPr/>
                </a:tc>
                <a:tc>
                  <a:txBody>
                    <a:bodyPr/>
                    <a:lstStyle/>
                    <a:p>
                      <a:pPr algn="ctr"/>
                      <a:r>
                        <a:rPr lang="en-US" sz="900" dirty="0"/>
                        <a:t>-442.09</a:t>
                      </a:r>
                    </a:p>
                    <a:p>
                      <a:pPr algn="ctr"/>
                      <a:r>
                        <a:rPr lang="en-US" sz="900" dirty="0"/>
                        <a:t>(57.46)</a:t>
                      </a:r>
                    </a:p>
                  </a:txBody>
                  <a:tcPr/>
                </a:tc>
                <a:tc>
                  <a:txBody>
                    <a:bodyPr/>
                    <a:lstStyle/>
                    <a:p>
                      <a:pPr algn="ctr"/>
                      <a:r>
                        <a:rPr lang="en-US" sz="900" dirty="0"/>
                        <a:t>-894.02</a:t>
                      </a:r>
                    </a:p>
                    <a:p>
                      <a:pPr algn="ctr"/>
                      <a:r>
                        <a:rPr lang="en-US" sz="900" dirty="0"/>
                        <a:t>(111.88)</a:t>
                      </a:r>
                    </a:p>
                  </a:txBody>
                  <a:tcPr/>
                </a:tc>
                <a:extLst>
                  <a:ext uri="{0D108BD9-81ED-4DB2-BD59-A6C34878D82A}">
                    <a16:rowId xmlns:a16="http://schemas.microsoft.com/office/drawing/2014/main" val="3083479938"/>
                  </a:ext>
                </a:extLst>
              </a:tr>
              <a:tr h="215761">
                <a:tc>
                  <a:txBody>
                    <a:bodyPr/>
                    <a:lstStyle/>
                    <a:p>
                      <a:r>
                        <a:rPr lang="en-US" sz="900" dirty="0"/>
                        <a:t>kidsage6</a:t>
                      </a:r>
                    </a:p>
                  </a:txBody>
                  <a:tcPr/>
                </a:tc>
                <a:tc>
                  <a:txBody>
                    <a:bodyPr/>
                    <a:lstStyle/>
                    <a:p>
                      <a:pPr algn="ctr"/>
                      <a:r>
                        <a:rPr lang="en-US" sz="900" dirty="0"/>
                        <a:t>-32.78</a:t>
                      </a:r>
                    </a:p>
                    <a:p>
                      <a:pPr algn="ctr"/>
                      <a:r>
                        <a:rPr lang="en-US" sz="900" dirty="0"/>
                        <a:t>(22.80)</a:t>
                      </a:r>
                    </a:p>
                  </a:txBody>
                  <a:tcPr/>
                </a:tc>
                <a:tc>
                  <a:txBody>
                    <a:bodyPr/>
                    <a:lstStyle/>
                    <a:p>
                      <a:pPr algn="ctr"/>
                      <a:r>
                        <a:rPr lang="en-US" sz="900" dirty="0"/>
                        <a:t>-16.22</a:t>
                      </a:r>
                    </a:p>
                    <a:p>
                      <a:pPr algn="ctr"/>
                      <a:r>
                        <a:rPr lang="en-US" sz="900" dirty="0"/>
                        <a:t>(38.64)</a:t>
                      </a:r>
                    </a:p>
                  </a:txBody>
                  <a:tcPr/>
                </a:tc>
                <a:extLst>
                  <a:ext uri="{0D108BD9-81ED-4DB2-BD59-A6C34878D82A}">
                    <a16:rowId xmlns:a16="http://schemas.microsoft.com/office/drawing/2014/main" val="1520510556"/>
                  </a:ext>
                </a:extLst>
              </a:tr>
              <a:tr h="215761">
                <a:tc>
                  <a:txBody>
                    <a:bodyPr/>
                    <a:lstStyle/>
                    <a:p>
                      <a:r>
                        <a:rPr lang="en-US" sz="900" dirty="0"/>
                        <a:t>constant</a:t>
                      </a:r>
                    </a:p>
                  </a:txBody>
                  <a:tcPr/>
                </a:tc>
                <a:tc>
                  <a:txBody>
                    <a:bodyPr/>
                    <a:lstStyle/>
                    <a:p>
                      <a:pPr algn="ctr"/>
                      <a:r>
                        <a:rPr lang="en-US" sz="900" dirty="0"/>
                        <a:t>1,330.48</a:t>
                      </a:r>
                    </a:p>
                    <a:p>
                      <a:pPr algn="ctr"/>
                      <a:r>
                        <a:rPr lang="en-US" sz="900" dirty="0"/>
                        <a:t>(274.88)</a:t>
                      </a:r>
                    </a:p>
                  </a:txBody>
                  <a:tcPr/>
                </a:tc>
                <a:tc>
                  <a:txBody>
                    <a:bodyPr/>
                    <a:lstStyle/>
                    <a:p>
                      <a:pPr algn="ctr"/>
                      <a:r>
                        <a:rPr lang="en-US" sz="900" dirty="0"/>
                        <a:t>965.31</a:t>
                      </a:r>
                    </a:p>
                    <a:p>
                      <a:pPr algn="ctr"/>
                      <a:r>
                        <a:rPr lang="en-US" sz="900" dirty="0"/>
                        <a:t>(446.44)</a:t>
                      </a:r>
                    </a:p>
                  </a:txBody>
                  <a:tcPr/>
                </a:tc>
                <a:extLst>
                  <a:ext uri="{0D108BD9-81ED-4DB2-BD59-A6C34878D82A}">
                    <a16:rowId xmlns:a16="http://schemas.microsoft.com/office/drawing/2014/main" val="473635088"/>
                  </a:ext>
                </a:extLst>
              </a:tr>
              <a:tr h="134851">
                <a:tc>
                  <a:txBody>
                    <a:bodyPr/>
                    <a:lstStyle/>
                    <a:p>
                      <a:r>
                        <a:rPr lang="en-US" sz="900" dirty="0"/>
                        <a:t>Log-likelihood</a:t>
                      </a:r>
                      <a:r>
                        <a:rPr lang="en-US" sz="900" baseline="0" dirty="0"/>
                        <a:t> value</a:t>
                      </a:r>
                      <a:endParaRPr lang="en-US" sz="900" dirty="0"/>
                    </a:p>
                  </a:txBody>
                  <a:tcPr/>
                </a:tc>
                <a:tc>
                  <a:txBody>
                    <a:bodyPr/>
                    <a:lstStyle/>
                    <a:p>
                      <a:pPr algn="ctr"/>
                      <a:r>
                        <a:rPr lang="en-US" sz="900" dirty="0"/>
                        <a:t>-</a:t>
                      </a:r>
                    </a:p>
                  </a:txBody>
                  <a:tcPr/>
                </a:tc>
                <a:tc>
                  <a:txBody>
                    <a:bodyPr/>
                    <a:lstStyle/>
                    <a:p>
                      <a:pPr algn="ctr"/>
                      <a:r>
                        <a:rPr lang="en-US" sz="900" dirty="0"/>
                        <a:t>-3,819.09</a:t>
                      </a:r>
                    </a:p>
                  </a:txBody>
                  <a:tcPr/>
                </a:tc>
                <a:extLst>
                  <a:ext uri="{0D108BD9-81ED-4DB2-BD59-A6C34878D82A}">
                    <a16:rowId xmlns:a16="http://schemas.microsoft.com/office/drawing/2014/main" val="1811415949"/>
                  </a:ext>
                </a:extLst>
              </a:tr>
              <a:tr h="134851">
                <a:tc>
                  <a:txBody>
                    <a:bodyPr/>
                    <a:lstStyle/>
                    <a:p>
                      <a:r>
                        <a:rPr lang="en-US" sz="900" baseline="0" dirty="0"/>
                        <a:t>R-Squared</a:t>
                      </a:r>
                      <a:endParaRPr lang="en-US" sz="900" dirty="0"/>
                    </a:p>
                  </a:txBody>
                  <a:tcPr/>
                </a:tc>
                <a:tc>
                  <a:txBody>
                    <a:bodyPr/>
                    <a:lstStyle/>
                    <a:p>
                      <a:pPr algn="ctr"/>
                      <a:r>
                        <a:rPr lang="en-US" sz="900" dirty="0"/>
                        <a:t>.266</a:t>
                      </a:r>
                    </a:p>
                  </a:txBody>
                  <a:tcPr/>
                </a:tc>
                <a:tc>
                  <a:txBody>
                    <a:bodyPr/>
                    <a:lstStyle/>
                    <a:p>
                      <a:pPr algn="ctr"/>
                      <a:r>
                        <a:rPr lang="en-US" sz="900" dirty="0"/>
                        <a:t>.274</a:t>
                      </a:r>
                    </a:p>
                  </a:txBody>
                  <a:tcPr/>
                </a:tc>
                <a:extLst>
                  <a:ext uri="{0D108BD9-81ED-4DB2-BD59-A6C34878D82A}">
                    <a16:rowId xmlns:a16="http://schemas.microsoft.com/office/drawing/2014/main" val="3442845609"/>
                  </a:ext>
                </a:extLst>
              </a:tr>
              <a:tr h="134851">
                <a:tc>
                  <a:txBody>
                    <a:bodyPr/>
                    <a:lstStyle/>
                    <a:p>
                      <a:r>
                        <a:rPr lang="el-GR" sz="900" dirty="0"/>
                        <a:t>σ</a:t>
                      </a:r>
                      <a:r>
                        <a:rPr lang="en-US" sz="900" dirty="0"/>
                        <a:t> hat </a:t>
                      </a:r>
                    </a:p>
                  </a:txBody>
                  <a:tcPr/>
                </a:tc>
                <a:tc>
                  <a:txBody>
                    <a:bodyPr/>
                    <a:lstStyle/>
                    <a:p>
                      <a:pPr algn="ctr"/>
                      <a:r>
                        <a:rPr lang="en-US" sz="900" dirty="0"/>
                        <a:t>750.18</a:t>
                      </a:r>
                    </a:p>
                  </a:txBody>
                  <a:tcPr/>
                </a:tc>
                <a:tc>
                  <a:txBody>
                    <a:bodyPr/>
                    <a:lstStyle/>
                    <a:p>
                      <a:pPr algn="ctr"/>
                      <a:r>
                        <a:rPr lang="en-US" sz="900" dirty="0"/>
                        <a:t>1,122.02</a:t>
                      </a:r>
                    </a:p>
                  </a:txBody>
                  <a:tcPr/>
                </a:tc>
                <a:extLst>
                  <a:ext uri="{0D108BD9-81ED-4DB2-BD59-A6C34878D82A}">
                    <a16:rowId xmlns:a16="http://schemas.microsoft.com/office/drawing/2014/main" val="3939146604"/>
                  </a:ext>
                </a:extLst>
              </a:tr>
            </a:tbl>
          </a:graphicData>
        </a:graphic>
      </p:graphicFrame>
      <p:pic>
        <p:nvPicPr>
          <p:cNvPr id="4" name="Picture 3"/>
          <p:cNvPicPr>
            <a:picLocks noChangeAspect="1"/>
          </p:cNvPicPr>
          <p:nvPr/>
        </p:nvPicPr>
        <p:blipFill>
          <a:blip r:embed="rId2"/>
          <a:stretch>
            <a:fillRect/>
          </a:stretch>
        </p:blipFill>
        <p:spPr>
          <a:xfrm>
            <a:off x="816986" y="1979112"/>
            <a:ext cx="4832252" cy="4179499"/>
          </a:xfrm>
          <a:prstGeom prst="rect">
            <a:avLst/>
          </a:prstGeom>
        </p:spPr>
      </p:pic>
      <p:sp>
        <p:nvSpPr>
          <p:cNvPr id="3" name="Content Placeholder 2"/>
          <p:cNvSpPr>
            <a:spLocks noGrp="1"/>
          </p:cNvSpPr>
          <p:nvPr>
            <p:ph sz="half" idx="1"/>
          </p:nvPr>
        </p:nvSpPr>
        <p:spPr>
          <a:xfrm>
            <a:off x="838200" y="1456029"/>
            <a:ext cx="10515600" cy="523083"/>
          </a:xfrm>
        </p:spPr>
        <p:txBody>
          <a:bodyPr/>
          <a:lstStyle/>
          <a:p>
            <a:r>
              <a:rPr lang="de-DE" altLang="en-US" b="1" dirty="0">
                <a:ea typeface="ＭＳ Ｐゴシック" panose="020B0600070205080204" pitchFamily="34" charset="-128"/>
                <a:cs typeface="Lucida Bright" panose="02040602050505020304" pitchFamily="18" charset="0"/>
              </a:rPr>
              <a:t>Example: Annual hours worked of married women</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(15 of 31)</a:t>
            </a:r>
            <a:endParaRPr lang="en-US" dirty="0"/>
          </a:p>
        </p:txBody>
      </p:sp>
    </p:spTree>
    <p:extLst>
      <p:ext uri="{BB962C8B-B14F-4D97-AF65-F5344CB8AC3E}">
        <p14:creationId xmlns:p14="http://schemas.microsoft.com/office/powerpoint/2010/main" val="251704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17</a:t>
            </a:fld>
            <a:endParaRPr lang="en-US"/>
          </a:p>
        </p:txBody>
      </p:sp>
      <p:sp>
        <p:nvSpPr>
          <p:cNvPr id="2" name="Content Placeholder 1"/>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Specification issues in Tobit/Logit/Probit models</a:t>
            </a:r>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A restriction of the Tobit model is that explanatory variables influence positive outcomes and the probability of positive outcomes in the same way.</a:t>
            </a:r>
          </a:p>
          <a:p>
            <a:pPr lvl="1"/>
            <a:r>
              <a:rPr lang="de-DE" altLang="en-US" dirty="0">
                <a:ea typeface="Arial" panose="020B0604020202020204" pitchFamily="34" charset="0"/>
                <a:cs typeface="Lucida Bright" panose="02040602050505020304" pitchFamily="18" charset="0"/>
              </a:rPr>
              <a:t>This may be unrealistic in many cases, for example, when modeling the relationship between the amount of life insurance and a person‘s age.</a:t>
            </a:r>
          </a:p>
          <a:p>
            <a:pPr lvl="1"/>
            <a:r>
              <a:rPr lang="de-DE" altLang="en-US" dirty="0">
                <a:ea typeface="Arial" panose="020B0604020202020204" pitchFamily="34" charset="0"/>
                <a:cs typeface="Lucida Bright" panose="02040602050505020304" pitchFamily="18" charset="0"/>
              </a:rPr>
              <a:t>For such cases, more advanced so-called hurdle models can be used.</a:t>
            </a:r>
          </a:p>
          <a:p>
            <a:r>
              <a:rPr lang="de-DE" altLang="en-US" dirty="0">
                <a:ea typeface="Arial" panose="020B0604020202020204" pitchFamily="34" charset="0"/>
                <a:cs typeface="Lucida Bright" panose="02040602050505020304" pitchFamily="18" charset="0"/>
              </a:rPr>
              <a:t>As in Logit/Probit models, heteroskedasticity may be an issue in Tobit.</a:t>
            </a:r>
          </a:p>
          <a:p>
            <a:r>
              <a:rPr lang="de-DE" altLang="en-US" dirty="0">
                <a:ea typeface="Arial" panose="020B0604020202020204" pitchFamily="34" charset="0"/>
                <a:cs typeface="Lucida Bright" panose="02040602050505020304" pitchFamily="18" charset="0"/>
              </a:rPr>
              <a:t>ML estimates may be wrong if distributional assumptions do not hold.</a:t>
            </a:r>
          </a:p>
          <a:p>
            <a:r>
              <a:rPr lang="de-DE" altLang="en-US" dirty="0">
                <a:ea typeface="Arial" panose="020B0604020202020204" pitchFamily="34" charset="0"/>
                <a:cs typeface="Lucida Bright" panose="02040602050505020304" pitchFamily="18" charset="0"/>
              </a:rPr>
              <a:t>There are methods to deal with endogeneity in Logit/Probit/Tobit.</a:t>
            </a:r>
          </a:p>
          <a:p>
            <a:r>
              <a:rPr lang="de-DE" altLang="en-US" dirty="0">
                <a:ea typeface="Arial" panose="020B0604020202020204" pitchFamily="34" charset="0"/>
                <a:cs typeface="Lucida Bright" panose="02040602050505020304" pitchFamily="18" charset="0"/>
              </a:rPr>
              <a:t>Logit/Probit/Tobit models are also available for panel/time series data.</a:t>
            </a:r>
            <a:endParaRPr lang="en-US" dirty="0"/>
          </a:p>
        </p:txBody>
      </p:sp>
      <p:sp>
        <p:nvSpPr>
          <p:cNvPr id="4" name="Title 3"/>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(16 of 31)</a:t>
            </a:r>
            <a:endParaRPr lang="en-US" dirty="0"/>
          </a:p>
        </p:txBody>
      </p:sp>
    </p:spTree>
    <p:extLst>
      <p:ext uri="{BB962C8B-B14F-4D97-AF65-F5344CB8AC3E}">
        <p14:creationId xmlns:p14="http://schemas.microsoft.com/office/powerpoint/2010/main" val="89624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18</a:t>
            </a:fld>
            <a:endParaRPr lang="en-US"/>
          </a:p>
        </p:txBody>
      </p:sp>
      <p:pic>
        <p:nvPicPr>
          <p:cNvPr id="9" name="Picture 8" descr="The density function for the Poisson model. The probability that y equals h given x equals the exponential of the negative exponential of x beta times ehte exponential of x beta raised to the power h over h factorial. h is an integer equal to 0, 1, 2, etc."/>
          <p:cNvPicPr>
            <a:picLocks noChangeAspect="1"/>
          </p:cNvPicPr>
          <p:nvPr/>
        </p:nvPicPr>
        <p:blipFill>
          <a:blip r:embed="rId2"/>
          <a:stretch>
            <a:fillRect/>
          </a:stretch>
        </p:blipFill>
        <p:spPr>
          <a:xfrm>
            <a:off x="1312381" y="5214059"/>
            <a:ext cx="7395089" cy="329213"/>
          </a:xfrm>
          <a:prstGeom prst="rect">
            <a:avLst/>
          </a:prstGeom>
        </p:spPr>
      </p:pic>
      <p:sp>
        <p:nvSpPr>
          <p:cNvPr id="5" name="Content Placeholder 4"/>
          <p:cNvSpPr>
            <a:spLocks noGrp="1"/>
          </p:cNvSpPr>
          <p:nvPr>
            <p:ph sz="quarter" idx="13"/>
          </p:nvPr>
        </p:nvSpPr>
        <p:spPr>
          <a:xfrm>
            <a:off x="838199" y="4731630"/>
            <a:ext cx="10735849" cy="433361"/>
          </a:xfrm>
        </p:spPr>
        <p:txBody>
          <a:bodyPr/>
          <a:lstStyle/>
          <a:p>
            <a:pPr marL="0" lvl="2" indent="0">
              <a:buNone/>
            </a:pPr>
            <a:r>
              <a:rPr lang="de-DE" altLang="en-US" dirty="0">
                <a:cs typeface="Arial" panose="020B0604020202020204" pitchFamily="34" charset="0"/>
              </a:rPr>
              <a:t>The Poisson regression model models a count variable as a function of explanatory variables:</a:t>
            </a:r>
            <a:endParaRPr lang="en-US" dirty="0"/>
          </a:p>
        </p:txBody>
      </p:sp>
      <p:pic>
        <p:nvPicPr>
          <p:cNvPr id="8" name="Picture 7" descr="An expression for the mean of the dependent variable. Mu of x equals the exponential of x beta which equals the exponential of beta sub 0 plus beta sub 1 times x sub 1 through beta sub k times x sub k. This is strictly positive."/>
          <p:cNvPicPr>
            <a:picLocks noChangeAspect="1"/>
          </p:cNvPicPr>
          <p:nvPr/>
        </p:nvPicPr>
        <p:blipFill>
          <a:blip r:embed="rId3"/>
          <a:stretch>
            <a:fillRect/>
          </a:stretch>
        </p:blipFill>
        <p:spPr>
          <a:xfrm>
            <a:off x="1312381" y="3959588"/>
            <a:ext cx="6108721" cy="329213"/>
          </a:xfrm>
          <a:prstGeom prst="rect">
            <a:avLst/>
          </a:prstGeom>
        </p:spPr>
      </p:pic>
      <p:sp>
        <p:nvSpPr>
          <p:cNvPr id="4" name="Content Placeholder 3"/>
          <p:cNvSpPr>
            <a:spLocks noGrp="1"/>
          </p:cNvSpPr>
          <p:nvPr>
            <p:ph sz="half" idx="2"/>
          </p:nvPr>
        </p:nvSpPr>
        <p:spPr>
          <a:xfrm>
            <a:off x="838199" y="3484817"/>
            <a:ext cx="10515600" cy="409184"/>
          </a:xfrm>
        </p:spPr>
        <p:txBody>
          <a:bodyPr/>
          <a:lstStyle/>
          <a:p>
            <a:pPr marL="0" lvl="2" indent="0">
              <a:buNone/>
            </a:pPr>
            <a:r>
              <a:rPr lang="de-DE" altLang="en-US" dirty="0">
                <a:cs typeface="Arial" panose="020B0604020202020204" pitchFamily="34" charset="0"/>
              </a:rPr>
              <a:t>Model the mean of the dependent variable as a function of explanatory variables: </a:t>
            </a:r>
          </a:p>
          <a:p>
            <a:endParaRPr lang="en-US" dirty="0"/>
          </a:p>
        </p:txBody>
      </p:sp>
      <p:pic>
        <p:nvPicPr>
          <p:cNvPr id="7" name="Picture 6" descr="An expression for the poisson regression model. The probability that y equals h is equal to the exponential of minus mu times mu to the h power over h factorial. h is an integer ranging from 0, 1, 2, etc. The value mu is the expected value of the dependent variable y and is strictly positive."/>
          <p:cNvPicPr>
            <a:picLocks noChangeAspect="1"/>
          </p:cNvPicPr>
          <p:nvPr/>
        </p:nvPicPr>
        <p:blipFill>
          <a:blip r:embed="rId4"/>
          <a:stretch>
            <a:fillRect/>
          </a:stretch>
        </p:blipFill>
        <p:spPr>
          <a:xfrm>
            <a:off x="1312381" y="1991638"/>
            <a:ext cx="6059949" cy="1237595"/>
          </a:xfrm>
          <a:prstGeom prst="rect">
            <a:avLst/>
          </a:prstGeom>
        </p:spPr>
      </p:pic>
      <p:sp>
        <p:nvSpPr>
          <p:cNvPr id="3" name="Content Placeholder 2"/>
          <p:cNvSpPr>
            <a:spLocks noGrp="1"/>
          </p:cNvSpPr>
          <p:nvPr>
            <p:ph sz="half" idx="1"/>
          </p:nvPr>
        </p:nvSpPr>
        <p:spPr>
          <a:xfrm>
            <a:off x="838200" y="1456029"/>
            <a:ext cx="10515600" cy="485505"/>
          </a:xfrm>
        </p:spPr>
        <p:txBody>
          <a:bodyPr/>
          <a:lstStyle/>
          <a:p>
            <a:r>
              <a:rPr lang="de-DE" altLang="en-US" b="1" dirty="0">
                <a:ea typeface="ＭＳ Ｐゴシック" panose="020B0600070205080204" pitchFamily="34" charset="-128"/>
                <a:cs typeface="Lucida Bright" panose="02040602050505020304" pitchFamily="18" charset="0"/>
              </a:rPr>
              <a:t>The Poisson regression model for count data</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(17 of 31)</a:t>
            </a:r>
            <a:endParaRPr lang="en-US" dirty="0"/>
          </a:p>
        </p:txBody>
      </p:sp>
    </p:spTree>
    <p:extLst>
      <p:ext uri="{BB962C8B-B14F-4D97-AF65-F5344CB8AC3E}">
        <p14:creationId xmlns:p14="http://schemas.microsoft.com/office/powerpoint/2010/main" val="261873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19</a:t>
            </a:fld>
            <a:endParaRPr lang="en-US"/>
          </a:p>
        </p:txBody>
      </p:sp>
      <p:sp>
        <p:nvSpPr>
          <p:cNvPr id="5" name="Content Placeholder 4"/>
          <p:cNvSpPr>
            <a:spLocks noGrp="1"/>
          </p:cNvSpPr>
          <p:nvPr>
            <p:ph sz="quarter" idx="13"/>
          </p:nvPr>
        </p:nvSpPr>
        <p:spPr>
          <a:xfrm>
            <a:off x="838199" y="4731630"/>
            <a:ext cx="10735849" cy="1418649"/>
          </a:xfrm>
        </p:spPr>
        <p:txBody>
          <a:bodyPr/>
          <a:lstStyle/>
          <a:p>
            <a:pPr lvl="1"/>
            <a:r>
              <a:rPr lang="de-DE" altLang="en-US" sz="2000" dirty="0">
                <a:ea typeface="Arial" panose="020B0604020202020204" pitchFamily="34" charset="0"/>
                <a:cs typeface="Lucida Bright" panose="02040602050505020304" pitchFamily="18" charset="0"/>
              </a:rPr>
              <a:t>A limitation of the model is that it assumes the expected value of y is equal to the variance of y (a feature of the Poisson distribution).</a:t>
            </a:r>
          </a:p>
          <a:p>
            <a:pPr lvl="1"/>
            <a:r>
              <a:rPr lang="de-DE" altLang="en-US" sz="2000" dirty="0">
                <a:ea typeface="Arial" panose="020B0604020202020204" pitchFamily="34" charset="0"/>
                <a:cs typeface="Lucida Bright" panose="02040602050505020304" pitchFamily="18" charset="0"/>
              </a:rPr>
              <a:t>But ML estimators in the Poisson regression model are consistent and asymptotically normal even if the Poisson distribution does not hold.</a:t>
            </a:r>
            <a:endParaRPr lang="en-US" sz="2000" dirty="0"/>
          </a:p>
        </p:txBody>
      </p:sp>
      <p:pic>
        <p:nvPicPr>
          <p:cNvPr id="11" name="Picture 10" descr="Maximum likelihood estimation of the Poisson model. Maximize the log likelihood function equal to the sum (from i equal to 1 through n) of the log probability that y equals y sub i given x sub i, which is equal to the sum of y sub i times x sub i times beta minus the exponential of x sub i times beta."/>
          <p:cNvPicPr>
            <a:picLocks noChangeAspect="1"/>
          </p:cNvPicPr>
          <p:nvPr/>
        </p:nvPicPr>
        <p:blipFill>
          <a:blip r:embed="rId2"/>
          <a:stretch>
            <a:fillRect/>
          </a:stretch>
        </p:blipFill>
        <p:spPr>
          <a:xfrm>
            <a:off x="1218678" y="3740470"/>
            <a:ext cx="7224386" cy="682811"/>
          </a:xfrm>
          <a:prstGeom prst="rect">
            <a:avLst/>
          </a:prstGeom>
        </p:spPr>
      </p:pic>
      <p:sp>
        <p:nvSpPr>
          <p:cNvPr id="4" name="Content Placeholder 3"/>
          <p:cNvSpPr>
            <a:spLocks noGrp="1"/>
          </p:cNvSpPr>
          <p:nvPr>
            <p:ph sz="half" idx="2"/>
          </p:nvPr>
        </p:nvSpPr>
        <p:spPr>
          <a:xfrm>
            <a:off x="838200" y="3131990"/>
            <a:ext cx="10515600" cy="409184"/>
          </a:xfrm>
        </p:spPr>
        <p:txBody>
          <a:bodyPr/>
          <a:lstStyle/>
          <a:p>
            <a:pPr marL="0" lvl="2" indent="0">
              <a:buNone/>
            </a:pPr>
            <a:r>
              <a:rPr lang="de-DE" altLang="en-US" dirty="0">
                <a:ea typeface="ＭＳ Ｐゴシック" panose="020B0600070205080204" pitchFamily="34" charset="-128"/>
                <a:cs typeface="Lucida Bright" panose="02040602050505020304" pitchFamily="18" charset="0"/>
              </a:rPr>
              <a:t>Maximum likelihood estimation of the Poisson regression model</a:t>
            </a:r>
            <a:endParaRPr lang="en-US" dirty="0"/>
          </a:p>
        </p:txBody>
      </p:sp>
      <p:pic>
        <p:nvPicPr>
          <p:cNvPr id="10" name="Picture 9" descr="The partial derivative of mu of x with respect to x sub j equals the exponential of x beta times beta sub j. This is equal to mu of x times beta sub j. beta sub j is thus equal to the partial derivative of mu of x over mu of x with respect to x sub j. Another way to interpret this is by what percentage foes the mean outcome change if x sub j is increased by one unit?"/>
          <p:cNvPicPr>
            <a:picLocks noChangeAspect="1"/>
          </p:cNvPicPr>
          <p:nvPr/>
        </p:nvPicPr>
        <p:blipFill>
          <a:blip r:embed="rId3"/>
          <a:stretch>
            <a:fillRect/>
          </a:stretch>
        </p:blipFill>
        <p:spPr>
          <a:xfrm>
            <a:off x="1125026" y="2030408"/>
            <a:ext cx="8163252" cy="902286"/>
          </a:xfrm>
          <a:prstGeom prst="rect">
            <a:avLst/>
          </a:prstGeom>
        </p:spPr>
      </p:pic>
      <p:sp>
        <p:nvSpPr>
          <p:cNvPr id="3" name="Content Placeholder 2"/>
          <p:cNvSpPr>
            <a:spLocks noGrp="1"/>
          </p:cNvSpPr>
          <p:nvPr>
            <p:ph sz="half" idx="1"/>
          </p:nvPr>
        </p:nvSpPr>
        <p:spPr>
          <a:xfrm>
            <a:off x="838200" y="1456029"/>
            <a:ext cx="10515600" cy="485505"/>
          </a:xfrm>
        </p:spPr>
        <p:txBody>
          <a:bodyPr/>
          <a:lstStyle/>
          <a:p>
            <a:r>
              <a:rPr lang="de-DE" altLang="en-US" b="1" dirty="0">
                <a:ea typeface="ＭＳ Ｐゴシック" panose="020B0600070205080204" pitchFamily="34" charset="-128"/>
                <a:cs typeface="Lucida Bright" panose="02040602050505020304" pitchFamily="18" charset="0"/>
              </a:rPr>
              <a:t>Interpretation of the coefficients of the Poisson regression</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(18 of 31)</a:t>
            </a:r>
            <a:endParaRPr lang="en-US" dirty="0"/>
          </a:p>
        </p:txBody>
      </p:sp>
    </p:spTree>
    <p:extLst>
      <p:ext uri="{BB962C8B-B14F-4D97-AF65-F5344CB8AC3E}">
        <p14:creationId xmlns:p14="http://schemas.microsoft.com/office/powerpoint/2010/main" val="377444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2</a:t>
            </a:fld>
            <a:endParaRPr lang="en-US"/>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a:xfrm>
            <a:off x="838200" y="1456029"/>
            <a:ext cx="10515600" cy="4107489"/>
          </a:xfrm>
        </p:spPr>
        <p:txBody>
          <a:bodyPr/>
          <a:lstStyle/>
          <a:p>
            <a:r>
              <a:rPr lang="de-DE" altLang="en-US" b="1" dirty="0">
                <a:ea typeface="ＭＳ Ｐゴシック" panose="020B0600070205080204" pitchFamily="34" charset="-128"/>
                <a:cs typeface="Lucida Bright" panose="02040602050505020304" pitchFamily="18" charset="0"/>
              </a:rPr>
              <a:t>Limited dependent variables (LDV)</a:t>
            </a:r>
          </a:p>
          <a:p>
            <a:pPr lvl="1"/>
            <a:r>
              <a:rPr lang="de-DE" altLang="en-US" dirty="0">
                <a:ea typeface="Arial" panose="020B0604020202020204" pitchFamily="34" charset="0"/>
                <a:cs typeface="Lucida Bright" panose="02040602050505020304" pitchFamily="18" charset="0"/>
              </a:rPr>
              <a:t>LDV are is substantively restricted</a:t>
            </a:r>
          </a:p>
          <a:p>
            <a:pPr lvl="2"/>
            <a:r>
              <a:rPr lang="de-DE" altLang="en-US" dirty="0">
                <a:ea typeface="Arial" panose="020B0604020202020204" pitchFamily="34" charset="0"/>
                <a:cs typeface="Lucida Bright" panose="02040602050505020304" pitchFamily="18" charset="0"/>
              </a:rPr>
              <a:t>Binary vavariables whose range riables, e.g. employed/not employed</a:t>
            </a:r>
          </a:p>
          <a:p>
            <a:pPr lvl="2"/>
            <a:r>
              <a:rPr lang="de-DE" altLang="en-US" dirty="0">
                <a:ea typeface="Arial" panose="020B0604020202020204" pitchFamily="34" charset="0"/>
                <a:cs typeface="Lucida Bright" panose="02040602050505020304" pitchFamily="18" charset="0"/>
              </a:rPr>
              <a:t>Nonnegative variables, e.g. wages, prices, interest rates</a:t>
            </a:r>
          </a:p>
          <a:p>
            <a:pPr lvl="2"/>
            <a:r>
              <a:rPr lang="de-DE" altLang="en-US" dirty="0">
                <a:ea typeface="Arial" panose="020B0604020202020204" pitchFamily="34" charset="0"/>
                <a:cs typeface="Lucida Bright" panose="02040602050505020304" pitchFamily="18" charset="0"/>
              </a:rPr>
              <a:t>Nonnegative variables with excess zeros, e.g. labor supply</a:t>
            </a:r>
          </a:p>
          <a:p>
            <a:pPr lvl="2"/>
            <a:r>
              <a:rPr lang="de-DE" altLang="en-US" dirty="0">
                <a:ea typeface="Arial" panose="020B0604020202020204" pitchFamily="34" charset="0"/>
                <a:cs typeface="Lucida Bright" panose="02040602050505020304" pitchFamily="18" charset="0"/>
              </a:rPr>
              <a:t>Count variables, e.g. the number of arrests in a year</a:t>
            </a:r>
          </a:p>
          <a:p>
            <a:pPr lvl="2"/>
            <a:r>
              <a:rPr lang="de-DE" altLang="en-US" dirty="0">
                <a:ea typeface="Arial" panose="020B0604020202020204" pitchFamily="34" charset="0"/>
                <a:cs typeface="Lucida Bright" panose="02040602050505020304" pitchFamily="18" charset="0"/>
              </a:rPr>
              <a:t>Censored variables, e.g. unemployment durations</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Sample selection models</a:t>
            </a:r>
          </a:p>
          <a:p>
            <a:pPr lvl="1"/>
            <a:r>
              <a:rPr lang="de-DE" altLang="en-US" dirty="0">
                <a:ea typeface="Arial" panose="020B0604020202020204" pitchFamily="34" charset="0"/>
                <a:cs typeface="Lucida Bright" panose="02040602050505020304" pitchFamily="18" charset="0"/>
              </a:rPr>
              <a:t>The sample used to infer population relationships is endogenously selected, e.g. wage offer regression but data only about working women.</a:t>
            </a: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sz="2400" dirty="0"/>
              <a:t>Limited Dependent Variable Models and Sample Selection Corrections</a:t>
            </a:r>
            <a:r>
              <a:rPr lang="en-US" altLang="en-US" dirty="0"/>
              <a:t> </a:t>
            </a:r>
            <a:r>
              <a:rPr lang="de-DE" altLang="en-US" sz="1600" dirty="0">
                <a:solidFill>
                  <a:prstClr val="black"/>
                </a:solidFill>
              </a:rPr>
              <a:t>(1 of 31)</a:t>
            </a:r>
            <a:endParaRPr lang="en-US" dirty="0"/>
          </a:p>
        </p:txBody>
      </p:sp>
    </p:spTree>
    <p:extLst>
      <p:ext uri="{BB962C8B-B14F-4D97-AF65-F5344CB8AC3E}">
        <p14:creationId xmlns:p14="http://schemas.microsoft.com/office/powerpoint/2010/main" val="406254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20</a:t>
            </a:fld>
            <a:endParaRPr lang="en-US"/>
          </a:p>
        </p:txBody>
      </p:sp>
      <p:sp>
        <p:nvSpPr>
          <p:cNvPr id="10" name="Content Placeholder 4"/>
          <p:cNvSpPr>
            <a:spLocks noGrp="1"/>
          </p:cNvSpPr>
          <p:nvPr>
            <p:ph sz="half" idx="1"/>
          </p:nvPr>
        </p:nvSpPr>
        <p:spPr>
          <a:xfrm>
            <a:off x="5649238" y="2055459"/>
            <a:ext cx="6100176" cy="3990696"/>
          </a:xfrm>
        </p:spPr>
        <p:txBody>
          <a:bodyPr/>
          <a:lstStyle/>
          <a:p>
            <a:pPr>
              <a:lnSpc>
                <a:spcPct val="100000"/>
              </a:lnSpc>
              <a:spcBef>
                <a:spcPct val="0"/>
              </a:spcBef>
            </a:pPr>
            <a:r>
              <a:rPr lang="de-DE" altLang="en-US" sz="1700" dirty="0">
                <a:cs typeface="Arial" panose="020B0604020202020204" pitchFamily="34" charset="0"/>
              </a:rPr>
              <a:t>The expected number of arrests was 2.4 percentage points lower if the average sentence length was 1 month higher.</a:t>
            </a:r>
          </a:p>
          <a:p>
            <a:pPr>
              <a:lnSpc>
                <a:spcPct val="100000"/>
              </a:lnSpc>
              <a:spcBef>
                <a:spcPct val="0"/>
              </a:spcBef>
            </a:pPr>
            <a:r>
              <a:rPr lang="de-DE" altLang="en-US" sz="1700" dirty="0">
                <a:cs typeface="Arial" panose="020B0604020202020204" pitchFamily="34" charset="0"/>
              </a:rPr>
              <a:t>If the assumption of a Poisson distribution does not hold, ML is still consistent and asymptotically normal. This is called Quasi-Maximum Likelihood estimation (QML).</a:t>
            </a:r>
          </a:p>
          <a:p>
            <a:pPr>
              <a:lnSpc>
                <a:spcPct val="100000"/>
              </a:lnSpc>
              <a:spcBef>
                <a:spcPct val="0"/>
              </a:spcBef>
            </a:pPr>
            <a:r>
              <a:rPr lang="de-DE" altLang="en-US" sz="1700" dirty="0">
                <a:cs typeface="Arial" panose="020B0604020202020204" pitchFamily="34" charset="0"/>
              </a:rPr>
              <a:t>If the distributional assumptions do not hold and QML is used, standard errors are wrong. One then has to compute robust standard errors (this has not been done here).</a:t>
            </a:r>
          </a:p>
          <a:p>
            <a:pPr>
              <a:lnSpc>
                <a:spcPct val="100000"/>
              </a:lnSpc>
              <a:spcBef>
                <a:spcPct val="0"/>
              </a:spcBef>
            </a:pPr>
            <a:r>
              <a:rPr lang="de-DE" sz="1700" dirty="0">
                <a:cs typeface="Arial" panose="020B0604020202020204" pitchFamily="34" charset="0"/>
              </a:rPr>
              <a:t>Because sigma hat equals 1.232, </a:t>
            </a:r>
            <a:r>
              <a:rPr lang="de-DE" altLang="en-US" sz="1700" dirty="0">
                <a:cs typeface="Arial" panose="020B0604020202020204" pitchFamily="34" charset="0"/>
              </a:rPr>
              <a:t>there is evidence for overdispersion – in other words the expected value and variance are not equal to one another.</a:t>
            </a:r>
          </a:p>
          <a:p>
            <a:pPr>
              <a:lnSpc>
                <a:spcPct val="100000"/>
              </a:lnSpc>
              <a:spcBef>
                <a:spcPct val="0"/>
              </a:spcBef>
            </a:pPr>
            <a:r>
              <a:rPr lang="de-DE" altLang="en-US" sz="1700" dirty="0">
                <a:cs typeface="Arial" panose="020B0604020202020204" pitchFamily="34" charset="0"/>
              </a:rPr>
              <a:t>This is evidence that the Poisson distribution does not hold and robust standard errors have to be computed.</a:t>
            </a:r>
          </a:p>
          <a:p>
            <a:pPr>
              <a:lnSpc>
                <a:spcPct val="100000"/>
              </a:lnSpc>
              <a:spcBef>
                <a:spcPct val="0"/>
              </a:spcBef>
            </a:pPr>
            <a:r>
              <a:rPr lang="de-DE" altLang="en-US" sz="1700" dirty="0">
                <a:cs typeface="Arial" panose="020B0604020202020204" pitchFamily="34" charset="0"/>
              </a:rPr>
              <a:t>Alternatively one can inflate standard errors by sigma hat.</a:t>
            </a:r>
            <a:endParaRPr lang="en-US" sz="1700" dirty="0"/>
          </a:p>
        </p:txBody>
      </p:sp>
      <p:graphicFrame>
        <p:nvGraphicFramePr>
          <p:cNvPr id="7" name="Content Placeholder 3"/>
          <p:cNvGraphicFramePr>
            <a:graphicFrameLocks noGrp="1"/>
          </p:cNvGraphicFramePr>
          <p:nvPr>
            <p:ph sz="half" idx="2"/>
            <p:extLst>
              <p:ext uri="{D42A27DB-BD31-4B8C-83A1-F6EECF244321}">
                <p14:modId xmlns:p14="http://schemas.microsoft.com/office/powerpoint/2010/main" val="1474747892"/>
              </p:ext>
            </p:extLst>
          </p:nvPr>
        </p:nvGraphicFramePr>
        <p:xfrm>
          <a:off x="838200" y="2068515"/>
          <a:ext cx="3884112" cy="3840480"/>
        </p:xfrm>
        <a:graphic>
          <a:graphicData uri="http://schemas.openxmlformats.org/drawingml/2006/table">
            <a:tbl>
              <a:tblPr firstRow="1" bandRow="1">
                <a:tableStyleId>{5940675A-B579-460E-94D1-54222C63F5DA}</a:tableStyleId>
              </a:tblPr>
              <a:tblGrid>
                <a:gridCol w="1335287">
                  <a:extLst>
                    <a:ext uri="{9D8B030D-6E8A-4147-A177-3AD203B41FA5}">
                      <a16:colId xmlns:a16="http://schemas.microsoft.com/office/drawing/2014/main" val="1497731535"/>
                    </a:ext>
                  </a:extLst>
                </a:gridCol>
                <a:gridCol w="1020650">
                  <a:extLst>
                    <a:ext uri="{9D8B030D-6E8A-4147-A177-3AD203B41FA5}">
                      <a16:colId xmlns:a16="http://schemas.microsoft.com/office/drawing/2014/main" val="3234934324"/>
                    </a:ext>
                  </a:extLst>
                </a:gridCol>
                <a:gridCol w="1528175">
                  <a:extLst>
                    <a:ext uri="{9D8B030D-6E8A-4147-A177-3AD203B41FA5}">
                      <a16:colId xmlns:a16="http://schemas.microsoft.com/office/drawing/2014/main" val="2479116492"/>
                    </a:ext>
                  </a:extLst>
                </a:gridCol>
              </a:tblGrid>
              <a:tr h="0">
                <a:tc>
                  <a:txBody>
                    <a:bodyPr/>
                    <a:lstStyle/>
                    <a:p>
                      <a:r>
                        <a:rPr lang="en-US" sz="700" dirty="0"/>
                        <a:t>Independent</a:t>
                      </a:r>
                      <a:r>
                        <a:rPr lang="en-US" sz="700" baseline="0" dirty="0"/>
                        <a:t> Variables</a:t>
                      </a:r>
                      <a:endParaRPr lang="en-US" sz="700" dirty="0"/>
                    </a:p>
                  </a:txBody>
                  <a:tcPr/>
                </a:tc>
                <a:tc>
                  <a:txBody>
                    <a:bodyPr/>
                    <a:lstStyle/>
                    <a:p>
                      <a:r>
                        <a:rPr lang="en-US" sz="700" dirty="0"/>
                        <a:t>Linear (OLS)</a:t>
                      </a:r>
                    </a:p>
                  </a:txBody>
                  <a:tcPr/>
                </a:tc>
                <a:tc>
                  <a:txBody>
                    <a:bodyPr/>
                    <a:lstStyle/>
                    <a:p>
                      <a:r>
                        <a:rPr lang="en-US" sz="700" dirty="0"/>
                        <a:t>Exponential (Poisson QMLE)</a:t>
                      </a:r>
                    </a:p>
                  </a:txBody>
                  <a:tcPr/>
                </a:tc>
                <a:extLst>
                  <a:ext uri="{0D108BD9-81ED-4DB2-BD59-A6C34878D82A}">
                    <a16:rowId xmlns:a16="http://schemas.microsoft.com/office/drawing/2014/main" val="1727009794"/>
                  </a:ext>
                </a:extLst>
              </a:tr>
              <a:tr h="0">
                <a:tc>
                  <a:txBody>
                    <a:bodyPr/>
                    <a:lstStyle/>
                    <a:p>
                      <a:r>
                        <a:rPr lang="en-US" sz="700" dirty="0" err="1"/>
                        <a:t>Pcnv</a:t>
                      </a:r>
                      <a:endParaRPr lang="en-US" sz="700" dirty="0"/>
                    </a:p>
                  </a:txBody>
                  <a:tcPr/>
                </a:tc>
                <a:tc>
                  <a:txBody>
                    <a:bodyPr/>
                    <a:lstStyle/>
                    <a:p>
                      <a:pPr algn="ctr"/>
                      <a:r>
                        <a:rPr lang="en-US" sz="700" dirty="0"/>
                        <a:t>-1.32</a:t>
                      </a:r>
                    </a:p>
                    <a:p>
                      <a:pPr algn="ctr"/>
                      <a:r>
                        <a:rPr lang="en-US" sz="700" dirty="0"/>
                        <a:t>(.040)</a:t>
                      </a:r>
                    </a:p>
                  </a:txBody>
                  <a:tcPr/>
                </a:tc>
                <a:tc>
                  <a:txBody>
                    <a:bodyPr/>
                    <a:lstStyle/>
                    <a:p>
                      <a:pPr algn="ctr"/>
                      <a:r>
                        <a:rPr lang="en-US" sz="700" dirty="0"/>
                        <a:t>-.402</a:t>
                      </a:r>
                    </a:p>
                    <a:p>
                      <a:pPr algn="ctr"/>
                      <a:r>
                        <a:rPr lang="en-US" sz="700" dirty="0"/>
                        <a:t>(.085)</a:t>
                      </a:r>
                    </a:p>
                  </a:txBody>
                  <a:tcPr/>
                </a:tc>
                <a:extLst>
                  <a:ext uri="{0D108BD9-81ED-4DB2-BD59-A6C34878D82A}">
                    <a16:rowId xmlns:a16="http://schemas.microsoft.com/office/drawing/2014/main" val="2913255242"/>
                  </a:ext>
                </a:extLst>
              </a:tr>
              <a:tr h="0">
                <a:tc>
                  <a:txBody>
                    <a:bodyPr/>
                    <a:lstStyle/>
                    <a:p>
                      <a:r>
                        <a:rPr lang="en-US" sz="700" dirty="0" err="1"/>
                        <a:t>Avgsen</a:t>
                      </a:r>
                      <a:endParaRPr lang="en-US" sz="700" dirty="0"/>
                    </a:p>
                  </a:txBody>
                  <a:tcPr/>
                </a:tc>
                <a:tc>
                  <a:txBody>
                    <a:bodyPr/>
                    <a:lstStyle/>
                    <a:p>
                      <a:pPr algn="ctr"/>
                      <a:r>
                        <a:rPr lang="en-US" sz="700" dirty="0"/>
                        <a:t>-.011</a:t>
                      </a:r>
                    </a:p>
                    <a:p>
                      <a:pPr algn="ctr"/>
                      <a:r>
                        <a:rPr lang="en-US" sz="700" dirty="0"/>
                        <a:t>(.012)</a:t>
                      </a:r>
                    </a:p>
                  </a:txBody>
                  <a:tcPr/>
                </a:tc>
                <a:tc>
                  <a:txBody>
                    <a:bodyPr/>
                    <a:lstStyle/>
                    <a:p>
                      <a:pPr algn="ctr"/>
                      <a:r>
                        <a:rPr lang="en-US" sz="700" dirty="0"/>
                        <a:t>-.024</a:t>
                      </a:r>
                    </a:p>
                    <a:p>
                      <a:pPr algn="ctr"/>
                      <a:r>
                        <a:rPr lang="en-US" sz="700" dirty="0"/>
                        <a:t>(.020)</a:t>
                      </a:r>
                    </a:p>
                  </a:txBody>
                  <a:tcPr/>
                </a:tc>
                <a:extLst>
                  <a:ext uri="{0D108BD9-81ED-4DB2-BD59-A6C34878D82A}">
                    <a16:rowId xmlns:a16="http://schemas.microsoft.com/office/drawing/2014/main" val="1431918280"/>
                  </a:ext>
                </a:extLst>
              </a:tr>
              <a:tr h="0">
                <a:tc>
                  <a:txBody>
                    <a:bodyPr/>
                    <a:lstStyle/>
                    <a:p>
                      <a:r>
                        <a:rPr lang="en-US" sz="700" dirty="0" err="1"/>
                        <a:t>Tottime</a:t>
                      </a:r>
                      <a:endParaRPr lang="en-US" sz="700" dirty="0"/>
                    </a:p>
                  </a:txBody>
                  <a:tcPr/>
                </a:tc>
                <a:tc>
                  <a:txBody>
                    <a:bodyPr/>
                    <a:lstStyle/>
                    <a:p>
                      <a:pPr algn="ctr"/>
                      <a:r>
                        <a:rPr lang="en-US" sz="700" dirty="0"/>
                        <a:t>.012</a:t>
                      </a:r>
                    </a:p>
                    <a:p>
                      <a:pPr algn="ctr"/>
                      <a:r>
                        <a:rPr lang="en-US" sz="700" dirty="0"/>
                        <a:t>(.009)</a:t>
                      </a:r>
                    </a:p>
                  </a:txBody>
                  <a:tcPr/>
                </a:tc>
                <a:tc>
                  <a:txBody>
                    <a:bodyPr/>
                    <a:lstStyle/>
                    <a:p>
                      <a:pPr algn="ctr"/>
                      <a:r>
                        <a:rPr lang="en-US" sz="700" dirty="0"/>
                        <a:t>.024</a:t>
                      </a:r>
                    </a:p>
                    <a:p>
                      <a:pPr algn="ctr"/>
                      <a:r>
                        <a:rPr lang="en-US" sz="700" dirty="0"/>
                        <a:t>(.015)</a:t>
                      </a:r>
                    </a:p>
                  </a:txBody>
                  <a:tcPr/>
                </a:tc>
                <a:extLst>
                  <a:ext uri="{0D108BD9-81ED-4DB2-BD59-A6C34878D82A}">
                    <a16:rowId xmlns:a16="http://schemas.microsoft.com/office/drawing/2014/main" val="241942714"/>
                  </a:ext>
                </a:extLst>
              </a:tr>
              <a:tr h="0">
                <a:tc>
                  <a:txBody>
                    <a:bodyPr/>
                    <a:lstStyle/>
                    <a:p>
                      <a:r>
                        <a:rPr lang="en-US" sz="700" dirty="0"/>
                        <a:t>Ptime86</a:t>
                      </a:r>
                    </a:p>
                  </a:txBody>
                  <a:tcPr/>
                </a:tc>
                <a:tc>
                  <a:txBody>
                    <a:bodyPr/>
                    <a:lstStyle/>
                    <a:p>
                      <a:pPr algn="ctr"/>
                      <a:r>
                        <a:rPr lang="en-US" sz="700" dirty="0"/>
                        <a:t>-.041</a:t>
                      </a:r>
                    </a:p>
                    <a:p>
                      <a:pPr algn="ctr"/>
                      <a:r>
                        <a:rPr lang="en-US" sz="700" dirty="0"/>
                        <a:t>(.009)</a:t>
                      </a:r>
                    </a:p>
                  </a:txBody>
                  <a:tcPr/>
                </a:tc>
                <a:tc>
                  <a:txBody>
                    <a:bodyPr/>
                    <a:lstStyle/>
                    <a:p>
                      <a:pPr algn="ctr"/>
                      <a:r>
                        <a:rPr lang="en-US" sz="700" dirty="0"/>
                        <a:t>-.099</a:t>
                      </a:r>
                    </a:p>
                    <a:p>
                      <a:pPr algn="ctr"/>
                      <a:r>
                        <a:rPr lang="en-US" sz="700" dirty="0"/>
                        <a:t>(.021)</a:t>
                      </a:r>
                    </a:p>
                  </a:txBody>
                  <a:tcPr/>
                </a:tc>
                <a:extLst>
                  <a:ext uri="{0D108BD9-81ED-4DB2-BD59-A6C34878D82A}">
                    <a16:rowId xmlns:a16="http://schemas.microsoft.com/office/drawing/2014/main" val="2252209898"/>
                  </a:ext>
                </a:extLst>
              </a:tr>
              <a:tr h="0">
                <a:tc>
                  <a:txBody>
                    <a:bodyPr/>
                    <a:lstStyle/>
                    <a:p>
                      <a:r>
                        <a:rPr lang="en-US" sz="700" dirty="0"/>
                        <a:t>Qemp86</a:t>
                      </a:r>
                    </a:p>
                  </a:txBody>
                  <a:tcPr/>
                </a:tc>
                <a:tc>
                  <a:txBody>
                    <a:bodyPr/>
                    <a:lstStyle/>
                    <a:p>
                      <a:pPr algn="ctr"/>
                      <a:r>
                        <a:rPr lang="en-US" sz="700" dirty="0"/>
                        <a:t>-.051</a:t>
                      </a:r>
                    </a:p>
                    <a:p>
                      <a:pPr algn="ctr"/>
                      <a:r>
                        <a:rPr lang="en-US" sz="700" dirty="0"/>
                        <a:t>(.014)</a:t>
                      </a:r>
                    </a:p>
                  </a:txBody>
                  <a:tcPr/>
                </a:tc>
                <a:tc>
                  <a:txBody>
                    <a:bodyPr/>
                    <a:lstStyle/>
                    <a:p>
                      <a:pPr algn="ctr"/>
                      <a:r>
                        <a:rPr lang="en-US" sz="700" dirty="0"/>
                        <a:t>-.038</a:t>
                      </a:r>
                    </a:p>
                    <a:p>
                      <a:pPr algn="ctr"/>
                      <a:r>
                        <a:rPr lang="en-US" sz="700" dirty="0"/>
                        <a:t>(.029)</a:t>
                      </a:r>
                    </a:p>
                  </a:txBody>
                  <a:tcPr/>
                </a:tc>
                <a:extLst>
                  <a:ext uri="{0D108BD9-81ED-4DB2-BD59-A6C34878D82A}">
                    <a16:rowId xmlns:a16="http://schemas.microsoft.com/office/drawing/2014/main" val="388364368"/>
                  </a:ext>
                </a:extLst>
              </a:tr>
              <a:tr h="0">
                <a:tc>
                  <a:txBody>
                    <a:bodyPr/>
                    <a:lstStyle/>
                    <a:p>
                      <a:r>
                        <a:rPr lang="en-US" sz="700" dirty="0"/>
                        <a:t>Inc86</a:t>
                      </a:r>
                    </a:p>
                  </a:txBody>
                  <a:tcPr/>
                </a:tc>
                <a:tc>
                  <a:txBody>
                    <a:bodyPr/>
                    <a:lstStyle/>
                    <a:p>
                      <a:pPr algn="ctr"/>
                      <a:r>
                        <a:rPr lang="en-US" sz="700" dirty="0"/>
                        <a:t>-.0015</a:t>
                      </a:r>
                    </a:p>
                    <a:p>
                      <a:pPr algn="ctr"/>
                      <a:r>
                        <a:rPr lang="en-US" sz="700" dirty="0"/>
                        <a:t>(.0003)</a:t>
                      </a:r>
                    </a:p>
                  </a:txBody>
                  <a:tcPr/>
                </a:tc>
                <a:tc>
                  <a:txBody>
                    <a:bodyPr/>
                    <a:lstStyle/>
                    <a:p>
                      <a:pPr algn="ctr"/>
                      <a:r>
                        <a:rPr lang="en-US" sz="700" dirty="0"/>
                        <a:t>-.0081</a:t>
                      </a:r>
                    </a:p>
                    <a:p>
                      <a:pPr algn="ctr"/>
                      <a:r>
                        <a:rPr lang="en-US" sz="700" dirty="0"/>
                        <a:t>(.0010)</a:t>
                      </a:r>
                    </a:p>
                  </a:txBody>
                  <a:tcPr/>
                </a:tc>
                <a:extLst>
                  <a:ext uri="{0D108BD9-81ED-4DB2-BD59-A6C34878D82A}">
                    <a16:rowId xmlns:a16="http://schemas.microsoft.com/office/drawing/2014/main" val="3083479938"/>
                  </a:ext>
                </a:extLst>
              </a:tr>
              <a:tr h="0">
                <a:tc>
                  <a:txBody>
                    <a:bodyPr/>
                    <a:lstStyle/>
                    <a:p>
                      <a:r>
                        <a:rPr lang="en-US" sz="700" dirty="0"/>
                        <a:t>Black</a:t>
                      </a:r>
                    </a:p>
                  </a:txBody>
                  <a:tcPr/>
                </a:tc>
                <a:tc>
                  <a:txBody>
                    <a:bodyPr/>
                    <a:lstStyle/>
                    <a:p>
                      <a:pPr algn="ctr"/>
                      <a:r>
                        <a:rPr lang="en-US" sz="700" dirty="0"/>
                        <a:t>.327</a:t>
                      </a:r>
                    </a:p>
                    <a:p>
                      <a:pPr algn="ctr"/>
                      <a:r>
                        <a:rPr lang="en-US" sz="700" dirty="0"/>
                        <a:t>(.045)</a:t>
                      </a:r>
                    </a:p>
                  </a:txBody>
                  <a:tcPr/>
                </a:tc>
                <a:tc>
                  <a:txBody>
                    <a:bodyPr/>
                    <a:lstStyle/>
                    <a:p>
                      <a:pPr algn="ctr"/>
                      <a:r>
                        <a:rPr lang="en-US" sz="700" dirty="0"/>
                        <a:t>.661</a:t>
                      </a:r>
                    </a:p>
                    <a:p>
                      <a:pPr algn="ctr"/>
                      <a:r>
                        <a:rPr lang="en-US" sz="700" dirty="0"/>
                        <a:t>(.074)</a:t>
                      </a:r>
                    </a:p>
                  </a:txBody>
                  <a:tcPr/>
                </a:tc>
                <a:extLst>
                  <a:ext uri="{0D108BD9-81ED-4DB2-BD59-A6C34878D82A}">
                    <a16:rowId xmlns:a16="http://schemas.microsoft.com/office/drawing/2014/main" val="1520510556"/>
                  </a:ext>
                </a:extLst>
              </a:tr>
              <a:tr h="0">
                <a:tc>
                  <a:txBody>
                    <a:bodyPr/>
                    <a:lstStyle/>
                    <a:p>
                      <a:r>
                        <a:rPr lang="en-US" sz="700" dirty="0" err="1"/>
                        <a:t>Hispan</a:t>
                      </a:r>
                      <a:endParaRPr lang="en-US" sz="700" dirty="0"/>
                    </a:p>
                  </a:txBody>
                  <a:tcPr/>
                </a:tc>
                <a:tc>
                  <a:txBody>
                    <a:bodyPr/>
                    <a:lstStyle/>
                    <a:p>
                      <a:pPr algn="ctr"/>
                      <a:r>
                        <a:rPr lang="en-US" sz="700" dirty="0"/>
                        <a:t>.194</a:t>
                      </a:r>
                    </a:p>
                    <a:p>
                      <a:pPr algn="ctr"/>
                      <a:r>
                        <a:rPr lang="en-US" sz="700" dirty="0"/>
                        <a:t>(.040)</a:t>
                      </a:r>
                    </a:p>
                  </a:txBody>
                  <a:tcPr/>
                </a:tc>
                <a:tc>
                  <a:txBody>
                    <a:bodyPr/>
                    <a:lstStyle/>
                    <a:p>
                      <a:pPr algn="ctr"/>
                      <a:r>
                        <a:rPr lang="en-US" sz="700" dirty="0"/>
                        <a:t>.500</a:t>
                      </a:r>
                    </a:p>
                    <a:p>
                      <a:pPr algn="ctr"/>
                      <a:r>
                        <a:rPr lang="en-US" sz="700" dirty="0"/>
                        <a:t>(.074)</a:t>
                      </a:r>
                    </a:p>
                  </a:txBody>
                  <a:tcPr/>
                </a:tc>
                <a:extLst>
                  <a:ext uri="{0D108BD9-81ED-4DB2-BD59-A6C34878D82A}">
                    <a16:rowId xmlns:a16="http://schemas.microsoft.com/office/drawing/2014/main" val="473635088"/>
                  </a:ext>
                </a:extLst>
              </a:tr>
              <a:tr h="0">
                <a:tc>
                  <a:txBody>
                    <a:bodyPr/>
                    <a:lstStyle/>
                    <a:p>
                      <a:r>
                        <a:rPr lang="en-US" sz="700" dirty="0"/>
                        <a:t>Born60</a:t>
                      </a:r>
                    </a:p>
                  </a:txBody>
                  <a:tcPr/>
                </a:tc>
                <a:tc>
                  <a:txBody>
                    <a:bodyPr/>
                    <a:lstStyle/>
                    <a:p>
                      <a:pPr algn="ctr"/>
                      <a:r>
                        <a:rPr lang="en-US" sz="700" dirty="0"/>
                        <a:t>-.022</a:t>
                      </a:r>
                    </a:p>
                    <a:p>
                      <a:pPr algn="ctr"/>
                      <a:r>
                        <a:rPr lang="en-US" sz="700" dirty="0"/>
                        <a:t>(.033)</a:t>
                      </a:r>
                    </a:p>
                  </a:txBody>
                  <a:tcPr/>
                </a:tc>
                <a:tc>
                  <a:txBody>
                    <a:bodyPr/>
                    <a:lstStyle/>
                    <a:p>
                      <a:pPr algn="ctr"/>
                      <a:r>
                        <a:rPr lang="en-US" sz="700" dirty="0"/>
                        <a:t>-.051</a:t>
                      </a:r>
                    </a:p>
                    <a:p>
                      <a:pPr algn="ctr"/>
                      <a:r>
                        <a:rPr lang="en-US" sz="700" dirty="0"/>
                        <a:t>(.064)</a:t>
                      </a:r>
                    </a:p>
                  </a:txBody>
                  <a:tcPr/>
                </a:tc>
                <a:extLst>
                  <a:ext uri="{0D108BD9-81ED-4DB2-BD59-A6C34878D82A}">
                    <a16:rowId xmlns:a16="http://schemas.microsoft.com/office/drawing/2014/main" val="1811415949"/>
                  </a:ext>
                </a:extLst>
              </a:tr>
              <a:tr h="0">
                <a:tc>
                  <a:txBody>
                    <a:bodyPr/>
                    <a:lstStyle/>
                    <a:p>
                      <a:r>
                        <a:rPr lang="en-US" sz="700" baseline="0" dirty="0"/>
                        <a:t>Constant</a:t>
                      </a:r>
                      <a:endParaRPr lang="en-US" sz="700" dirty="0"/>
                    </a:p>
                  </a:txBody>
                  <a:tcPr/>
                </a:tc>
                <a:tc>
                  <a:txBody>
                    <a:bodyPr/>
                    <a:lstStyle/>
                    <a:p>
                      <a:pPr algn="ctr"/>
                      <a:r>
                        <a:rPr lang="en-US" sz="700" dirty="0"/>
                        <a:t>.577</a:t>
                      </a:r>
                    </a:p>
                    <a:p>
                      <a:pPr algn="ctr"/>
                      <a:r>
                        <a:rPr lang="en-US" sz="700" dirty="0"/>
                        <a:t>(.038)</a:t>
                      </a:r>
                    </a:p>
                  </a:txBody>
                  <a:tcPr/>
                </a:tc>
                <a:tc>
                  <a:txBody>
                    <a:bodyPr/>
                    <a:lstStyle/>
                    <a:p>
                      <a:pPr algn="ctr"/>
                      <a:r>
                        <a:rPr lang="en-US" sz="700" dirty="0"/>
                        <a:t>-.600</a:t>
                      </a:r>
                    </a:p>
                    <a:p>
                      <a:pPr algn="ctr"/>
                      <a:r>
                        <a:rPr lang="en-US" sz="700" dirty="0"/>
                        <a:t>(.067)</a:t>
                      </a:r>
                    </a:p>
                  </a:txBody>
                  <a:tcPr/>
                </a:tc>
                <a:extLst>
                  <a:ext uri="{0D108BD9-81ED-4DB2-BD59-A6C34878D82A}">
                    <a16:rowId xmlns:a16="http://schemas.microsoft.com/office/drawing/2014/main" val="3442845609"/>
                  </a:ext>
                </a:extLst>
              </a:tr>
              <a:tr h="0">
                <a:tc>
                  <a:txBody>
                    <a:bodyPr/>
                    <a:lstStyle/>
                    <a:p>
                      <a:r>
                        <a:rPr lang="en-US" sz="700" dirty="0"/>
                        <a:t>Log-likelihood</a:t>
                      </a:r>
                      <a:r>
                        <a:rPr lang="en-US" sz="700" baseline="0" dirty="0"/>
                        <a:t> value</a:t>
                      </a:r>
                      <a:endParaRPr lang="en-US" sz="700" dirty="0"/>
                    </a:p>
                  </a:txBody>
                  <a:tcPr/>
                </a:tc>
                <a:tc>
                  <a:txBody>
                    <a:bodyPr/>
                    <a:lstStyle/>
                    <a:p>
                      <a:pPr algn="ctr"/>
                      <a:r>
                        <a:rPr lang="en-US" sz="700" dirty="0"/>
                        <a:t>-</a:t>
                      </a:r>
                    </a:p>
                  </a:txBody>
                  <a:tcPr/>
                </a:tc>
                <a:tc>
                  <a:txBody>
                    <a:bodyPr/>
                    <a:lstStyle/>
                    <a:p>
                      <a:pPr algn="ctr"/>
                      <a:r>
                        <a:rPr lang="en-US" sz="700" dirty="0"/>
                        <a:t>-2,248.76</a:t>
                      </a:r>
                    </a:p>
                  </a:txBody>
                  <a:tcPr/>
                </a:tc>
                <a:extLst>
                  <a:ext uri="{0D108BD9-81ED-4DB2-BD59-A6C34878D82A}">
                    <a16:rowId xmlns:a16="http://schemas.microsoft.com/office/drawing/2014/main" val="3939146604"/>
                  </a:ext>
                </a:extLst>
              </a:tr>
              <a:tr h="0">
                <a:tc>
                  <a:txBody>
                    <a:bodyPr/>
                    <a:lstStyle/>
                    <a:p>
                      <a:r>
                        <a:rPr lang="en-US" sz="700" dirty="0"/>
                        <a:t>R-squared</a:t>
                      </a:r>
                    </a:p>
                  </a:txBody>
                  <a:tcPr/>
                </a:tc>
                <a:tc>
                  <a:txBody>
                    <a:bodyPr/>
                    <a:lstStyle/>
                    <a:p>
                      <a:pPr algn="ctr"/>
                      <a:r>
                        <a:rPr lang="en-US" sz="700" dirty="0"/>
                        <a:t>.073</a:t>
                      </a:r>
                    </a:p>
                  </a:txBody>
                  <a:tcPr/>
                </a:tc>
                <a:tc>
                  <a:txBody>
                    <a:bodyPr/>
                    <a:lstStyle/>
                    <a:p>
                      <a:pPr algn="ctr"/>
                      <a:r>
                        <a:rPr lang="en-US" sz="700" dirty="0"/>
                        <a:t>.077</a:t>
                      </a:r>
                    </a:p>
                  </a:txBody>
                  <a:tcPr/>
                </a:tc>
                <a:extLst>
                  <a:ext uri="{0D108BD9-81ED-4DB2-BD59-A6C34878D82A}">
                    <a16:rowId xmlns:a16="http://schemas.microsoft.com/office/drawing/2014/main" val="4271086563"/>
                  </a:ext>
                </a:extLst>
              </a:tr>
              <a:tr h="0">
                <a:tc>
                  <a:txBody>
                    <a:bodyPr/>
                    <a:lstStyle/>
                    <a:p>
                      <a:r>
                        <a:rPr lang="en-US" sz="700" dirty="0"/>
                        <a:t>Sigma hat</a:t>
                      </a:r>
                    </a:p>
                  </a:txBody>
                  <a:tcPr/>
                </a:tc>
                <a:tc>
                  <a:txBody>
                    <a:bodyPr/>
                    <a:lstStyle/>
                    <a:p>
                      <a:pPr algn="ctr"/>
                      <a:r>
                        <a:rPr lang="en-US" sz="700" dirty="0"/>
                        <a:t>.829</a:t>
                      </a:r>
                    </a:p>
                  </a:txBody>
                  <a:tcPr/>
                </a:tc>
                <a:tc>
                  <a:txBody>
                    <a:bodyPr/>
                    <a:lstStyle/>
                    <a:p>
                      <a:pPr algn="ctr"/>
                      <a:r>
                        <a:rPr lang="en-US" sz="700" dirty="0"/>
                        <a:t>1.232</a:t>
                      </a:r>
                    </a:p>
                  </a:txBody>
                  <a:tcPr/>
                </a:tc>
                <a:extLst>
                  <a:ext uri="{0D108BD9-81ED-4DB2-BD59-A6C34878D82A}">
                    <a16:rowId xmlns:a16="http://schemas.microsoft.com/office/drawing/2014/main" val="28894434"/>
                  </a:ext>
                </a:extLst>
              </a:tr>
            </a:tbl>
          </a:graphicData>
        </a:graphic>
      </p:graphicFrame>
      <p:pic>
        <p:nvPicPr>
          <p:cNvPr id="5" name="Picture 4"/>
          <p:cNvPicPr>
            <a:picLocks noChangeAspect="1"/>
          </p:cNvPicPr>
          <p:nvPr/>
        </p:nvPicPr>
        <p:blipFill>
          <a:blip r:embed="rId2"/>
          <a:stretch>
            <a:fillRect/>
          </a:stretch>
        </p:blipFill>
        <p:spPr>
          <a:xfrm>
            <a:off x="778224" y="2042933"/>
            <a:ext cx="4871014" cy="4094820"/>
          </a:xfrm>
          <a:prstGeom prst="rect">
            <a:avLst/>
          </a:prstGeom>
        </p:spPr>
      </p:pic>
      <p:sp>
        <p:nvSpPr>
          <p:cNvPr id="3" name="Content Placeholder 2"/>
          <p:cNvSpPr>
            <a:spLocks noGrp="1"/>
          </p:cNvSpPr>
          <p:nvPr>
            <p:ph sz="half" idx="1"/>
          </p:nvPr>
        </p:nvSpPr>
        <p:spPr>
          <a:xfrm>
            <a:off x="838200" y="1456029"/>
            <a:ext cx="10515600" cy="523083"/>
          </a:xfrm>
        </p:spPr>
        <p:txBody>
          <a:bodyPr/>
          <a:lstStyle/>
          <a:p>
            <a:r>
              <a:rPr lang="de-DE" altLang="en-US" b="1" dirty="0">
                <a:ea typeface="ＭＳ Ｐゴシック" panose="020B0600070205080204" pitchFamily="34" charset="-128"/>
                <a:cs typeface="Lucida Bright" panose="02040602050505020304" pitchFamily="18" charset="0"/>
              </a:rPr>
              <a:t>Example: Poisson regression for number of arrests</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(19 of 31)</a:t>
            </a:r>
            <a:endParaRPr lang="en-US" dirty="0"/>
          </a:p>
        </p:txBody>
      </p:sp>
    </p:spTree>
    <p:extLst>
      <p:ext uri="{BB962C8B-B14F-4D97-AF65-F5344CB8AC3E}">
        <p14:creationId xmlns:p14="http://schemas.microsoft.com/office/powerpoint/2010/main" val="3764428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21</a:t>
            </a:fld>
            <a:endParaRPr lang="en-US"/>
          </a:p>
        </p:txBody>
      </p:sp>
      <p:sp>
        <p:nvSpPr>
          <p:cNvPr id="4" name="Content Placeholder 3"/>
          <p:cNvSpPr>
            <a:spLocks noGrp="1"/>
          </p:cNvSpPr>
          <p:nvPr>
            <p:ph sz="half" idx="2"/>
          </p:nvPr>
        </p:nvSpPr>
        <p:spPr>
          <a:xfrm>
            <a:off x="838200" y="4523674"/>
            <a:ext cx="10515600" cy="1420094"/>
          </a:xfrm>
        </p:spPr>
        <p:txBody>
          <a:bodyPr/>
          <a:lstStyle/>
          <a:p>
            <a:pPr lvl="1"/>
            <a:r>
              <a:rPr lang="de-DE" altLang="en-US" dirty="0">
                <a:ea typeface="Arial" panose="020B0604020202020204" pitchFamily="34" charset="0"/>
                <a:cs typeface="Lucida Bright" panose="02040602050505020304" pitchFamily="18" charset="0"/>
              </a:rPr>
              <a:t>Regressing y</a:t>
            </a:r>
            <a:r>
              <a:rPr lang="de-DE" altLang="en-US" baseline="-25000" dirty="0">
                <a:ea typeface="Arial" panose="020B0604020202020204" pitchFamily="34" charset="0"/>
                <a:cs typeface="Lucida Bright" panose="02040602050505020304" pitchFamily="18" charset="0"/>
              </a:rPr>
              <a:t>i</a:t>
            </a:r>
            <a:r>
              <a:rPr lang="de-DE" altLang="en-US" dirty="0">
                <a:ea typeface="Arial" panose="020B0604020202020204" pitchFamily="34" charset="0"/>
                <a:cs typeface="Lucida Bright" panose="02040602050505020304" pitchFamily="18" charset="0"/>
              </a:rPr>
              <a:t> on x</a:t>
            </a:r>
            <a:r>
              <a:rPr lang="de-DE" altLang="en-US" baseline="-25000" dirty="0">
                <a:ea typeface="Arial" panose="020B0604020202020204" pitchFamily="34" charset="0"/>
                <a:cs typeface="Lucida Bright" panose="02040602050505020304" pitchFamily="18" charset="0"/>
              </a:rPr>
              <a:t>i</a:t>
            </a:r>
            <a:r>
              <a:rPr lang="de-DE" altLang="en-US" dirty="0">
                <a:ea typeface="Arial" panose="020B0604020202020204" pitchFamily="34" charset="0"/>
                <a:cs typeface="Lucida Bright" panose="02040602050505020304" pitchFamily="18" charset="0"/>
              </a:rPr>
              <a:t> would yield correct results but y</a:t>
            </a:r>
            <a:r>
              <a:rPr lang="de-DE" altLang="en-US" baseline="-25000" dirty="0">
                <a:ea typeface="Arial" panose="020B0604020202020204" pitchFamily="34" charset="0"/>
                <a:cs typeface="Lucida Bright" panose="02040602050505020304" pitchFamily="18" charset="0"/>
              </a:rPr>
              <a:t>i</a:t>
            </a:r>
            <a:r>
              <a:rPr lang="de-DE" altLang="en-US" dirty="0">
                <a:ea typeface="Arial" panose="020B0604020202020204" pitchFamily="34" charset="0"/>
                <a:cs typeface="Lucida Bright" panose="02040602050505020304" pitchFamily="18" charset="0"/>
              </a:rPr>
              <a:t> is unobserved.</a:t>
            </a:r>
          </a:p>
          <a:p>
            <a:pPr lvl="1"/>
            <a:r>
              <a:rPr lang="de-DE" altLang="en-US" dirty="0">
                <a:ea typeface="Arial" panose="020B0604020202020204" pitchFamily="34" charset="0"/>
                <a:cs typeface="Lucida Bright" panose="02040602050505020304" pitchFamily="18" charset="0"/>
              </a:rPr>
              <a:t>Regressing w</a:t>
            </a:r>
            <a:r>
              <a:rPr lang="de-DE" altLang="en-US" baseline="-25000" dirty="0">
                <a:ea typeface="Arial" panose="020B0604020202020204" pitchFamily="34" charset="0"/>
                <a:cs typeface="Lucida Bright" panose="02040602050505020304" pitchFamily="18" charset="0"/>
              </a:rPr>
              <a:t>i</a:t>
            </a:r>
            <a:r>
              <a:rPr lang="de-DE" altLang="en-US" dirty="0">
                <a:ea typeface="Arial" panose="020B0604020202020204" pitchFamily="34" charset="0"/>
                <a:cs typeface="Lucida Bright" panose="02040602050505020304" pitchFamily="18" charset="0"/>
              </a:rPr>
              <a:t> on x</a:t>
            </a:r>
            <a:r>
              <a:rPr lang="de-DE" altLang="en-US" baseline="-25000" dirty="0">
                <a:ea typeface="Arial" panose="020B0604020202020204" pitchFamily="34" charset="0"/>
                <a:cs typeface="Lucida Bright" panose="02040602050505020304" pitchFamily="18" charset="0"/>
              </a:rPr>
              <a:t>i</a:t>
            </a:r>
            <a:r>
              <a:rPr lang="de-DE" altLang="en-US" dirty="0">
                <a:ea typeface="Arial" panose="020B0604020202020204" pitchFamily="34" charset="0"/>
                <a:cs typeface="Lucida Bright" panose="02040602050505020304" pitchFamily="18" charset="0"/>
              </a:rPr>
              <a:t> will yield incorrect results (even if only the un-censored observations are used in this regression).</a:t>
            </a:r>
            <a:endParaRPr lang="en-US" dirty="0"/>
          </a:p>
        </p:txBody>
      </p:sp>
      <p:pic>
        <p:nvPicPr>
          <p:cNvPr id="8" name="Picture 7" descr="An equation for the observed outcome. w sub i equals the minimum of y sub i and c sub i. If the true outcome exceeds the censoring threshold, then only this censoring threshold is reported."/>
          <p:cNvPicPr>
            <a:picLocks noChangeAspect="1"/>
          </p:cNvPicPr>
          <p:nvPr/>
        </p:nvPicPr>
        <p:blipFill>
          <a:blip r:embed="rId2"/>
          <a:stretch>
            <a:fillRect/>
          </a:stretch>
        </p:blipFill>
        <p:spPr>
          <a:xfrm>
            <a:off x="1347910" y="3649457"/>
            <a:ext cx="7614564" cy="609653"/>
          </a:xfrm>
          <a:prstGeom prst="rect">
            <a:avLst/>
          </a:prstGeom>
        </p:spPr>
      </p:pic>
      <p:pic>
        <p:nvPicPr>
          <p:cNvPr id="7" name="Picture 6" descr="An equation for the true (unobserved) outcome. y sub i equals x sub i times beta plus u sub i. u sub i given x sub i and c sub i is distributed as a normal with mean 0 and variance sigma squared."/>
          <p:cNvPicPr>
            <a:picLocks noChangeAspect="1"/>
          </p:cNvPicPr>
          <p:nvPr/>
        </p:nvPicPr>
        <p:blipFill>
          <a:blip r:embed="rId3"/>
          <a:stretch>
            <a:fillRect/>
          </a:stretch>
        </p:blipFill>
        <p:spPr>
          <a:xfrm>
            <a:off x="1347910" y="2979176"/>
            <a:ext cx="6139204" cy="634039"/>
          </a:xfrm>
          <a:prstGeom prst="rect">
            <a:avLst/>
          </a:prstGeom>
        </p:spPr>
      </p:pic>
      <p:sp>
        <p:nvSpPr>
          <p:cNvPr id="3" name="Content Placeholder 2"/>
          <p:cNvSpPr>
            <a:spLocks noGrp="1"/>
          </p:cNvSpPr>
          <p:nvPr>
            <p:ph sz="half" idx="1"/>
          </p:nvPr>
        </p:nvSpPr>
        <p:spPr>
          <a:xfrm>
            <a:off x="838200" y="1456029"/>
            <a:ext cx="10515600" cy="1587796"/>
          </a:xfrm>
        </p:spPr>
        <p:txBody>
          <a:bodyPr/>
          <a:lstStyle/>
          <a:p>
            <a:r>
              <a:rPr lang="de-DE" altLang="en-US" b="1" dirty="0">
                <a:ea typeface="ＭＳ Ｐゴシック" panose="020B0600070205080204" pitchFamily="34" charset="-128"/>
                <a:cs typeface="Lucida Bright" panose="02040602050505020304" pitchFamily="18" charset="0"/>
              </a:rPr>
              <a:t>The censored regression model</a:t>
            </a:r>
          </a:p>
          <a:p>
            <a:pPr lvl="1"/>
            <a:r>
              <a:rPr lang="de-DE" altLang="en-US" dirty="0">
                <a:ea typeface="Arial" panose="020B0604020202020204" pitchFamily="34" charset="0"/>
                <a:cs typeface="Lucida Bright" panose="02040602050505020304" pitchFamily="18" charset="0"/>
              </a:rPr>
              <a:t>In many cases, the dependent variable is censored in the sense that values are only reported up to a certain level (e.g. top coded wealth).</a:t>
            </a:r>
          </a:p>
          <a:p>
            <a:pPr lvl="1"/>
            <a:r>
              <a:rPr lang="de-DE" altLang="en-US" dirty="0">
                <a:ea typeface="Arial" panose="020B0604020202020204" pitchFamily="34" charset="0"/>
                <a:cs typeface="Lucida Bright" panose="02040602050505020304" pitchFamily="18" charset="0"/>
              </a:rPr>
              <a:t>Censored normal regression model:</a:t>
            </a:r>
            <a:endParaRPr lang="en-US"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(20 of 31)</a:t>
            </a:r>
            <a:endParaRPr lang="en-US" dirty="0"/>
          </a:p>
        </p:txBody>
      </p:sp>
    </p:spTree>
    <p:extLst>
      <p:ext uri="{BB962C8B-B14F-4D97-AF65-F5344CB8AC3E}">
        <p14:creationId xmlns:p14="http://schemas.microsoft.com/office/powerpoint/2010/main" val="1536897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22</a:t>
            </a:fld>
            <a:endParaRPr lang="en-US"/>
          </a:p>
        </p:txBody>
      </p:sp>
      <p:pic>
        <p:nvPicPr>
          <p:cNvPr id="9" name="Picture 8" descr="An expression for maximum likelihood estimation. We choose beta hat sub 0, beta hat sub 1 through beta hat sub k and sigma hat to maximize the sum (from i equal to 1 through n) of the log of f of w sub i given x sub i and c sub i."/>
          <p:cNvPicPr>
            <a:picLocks noChangeAspect="1"/>
          </p:cNvPicPr>
          <p:nvPr/>
        </p:nvPicPr>
        <p:blipFill>
          <a:blip r:embed="rId2"/>
          <a:stretch>
            <a:fillRect/>
          </a:stretch>
        </p:blipFill>
        <p:spPr>
          <a:xfrm>
            <a:off x="1255388" y="5173250"/>
            <a:ext cx="7419475" cy="682811"/>
          </a:xfrm>
          <a:prstGeom prst="rect">
            <a:avLst/>
          </a:prstGeom>
        </p:spPr>
      </p:pic>
      <p:sp>
        <p:nvSpPr>
          <p:cNvPr id="5" name="Content Placeholder 4"/>
          <p:cNvSpPr>
            <a:spLocks noGrp="1"/>
          </p:cNvSpPr>
          <p:nvPr>
            <p:ph sz="quarter" idx="13"/>
          </p:nvPr>
        </p:nvSpPr>
        <p:spPr>
          <a:xfrm>
            <a:off x="838200" y="4736165"/>
            <a:ext cx="10515600" cy="458413"/>
          </a:xfrm>
        </p:spPr>
        <p:txBody>
          <a:bodyPr/>
          <a:lstStyle/>
          <a:p>
            <a:pPr marL="0" lvl="2" indent="0">
              <a:buNone/>
            </a:pPr>
            <a:r>
              <a:rPr lang="de-DE" altLang="en-US" dirty="0">
                <a:cs typeface="Arial" panose="020B0604020202020204" pitchFamily="34" charset="0"/>
              </a:rPr>
              <a:t>Maximization of log-likelihood:</a:t>
            </a:r>
            <a:endParaRPr lang="en-US" dirty="0"/>
          </a:p>
        </p:txBody>
      </p:sp>
      <p:pic>
        <p:nvPicPr>
          <p:cNvPr id="8" name="Picture 7" descr="The density function for the censored regression model. f of w sub i given x sub i, beta, and sigma is equal to one of two expressions. When w sub i is less than c sub i, the density equals the normal density: 2 times pi times sigma squared to the minus .5 power times the exponential of minus w sub i minus x sub i times beta squared over 2 times sigma squared. When w sub i equals c sub i, the density function is 1 minus Phi of c sub i minus x sub i times beta over sigma."/>
          <p:cNvPicPr>
            <a:picLocks noChangeAspect="1"/>
          </p:cNvPicPr>
          <p:nvPr/>
        </p:nvPicPr>
        <p:blipFill>
          <a:blip r:embed="rId3"/>
          <a:stretch>
            <a:fillRect/>
          </a:stretch>
        </p:blipFill>
        <p:spPr>
          <a:xfrm>
            <a:off x="1255388" y="3607496"/>
            <a:ext cx="7980356" cy="926672"/>
          </a:xfrm>
          <a:prstGeom prst="rect">
            <a:avLst/>
          </a:prstGeom>
        </p:spPr>
      </p:pic>
      <p:sp>
        <p:nvSpPr>
          <p:cNvPr id="4" name="Content Placeholder 3"/>
          <p:cNvSpPr>
            <a:spLocks noGrp="1"/>
          </p:cNvSpPr>
          <p:nvPr>
            <p:ph sz="half" idx="2"/>
          </p:nvPr>
        </p:nvSpPr>
        <p:spPr>
          <a:xfrm>
            <a:off x="838200" y="3120759"/>
            <a:ext cx="10515600" cy="486737"/>
          </a:xfrm>
        </p:spPr>
        <p:txBody>
          <a:bodyPr/>
          <a:lstStyle/>
          <a:p>
            <a:pPr marL="0" lvl="2" indent="0">
              <a:buNone/>
            </a:pPr>
            <a:r>
              <a:rPr lang="de-DE" altLang="en-US" dirty="0">
                <a:cs typeface="Arial" panose="020B0604020202020204" pitchFamily="34" charset="0"/>
              </a:rPr>
              <a:t>Probability/density function of observed outcome conditional on explanatory variables:</a:t>
            </a:r>
          </a:p>
          <a:p>
            <a:endParaRPr lang="en-US" dirty="0"/>
          </a:p>
        </p:txBody>
      </p:sp>
      <p:pic>
        <p:nvPicPr>
          <p:cNvPr id="7" name="Picture 6" descr="An equation in which the probability that w sub i equals c sub i given x sub i is equal to the probability that y sub i is greater than or equal to c sub i given x sub i. This can be re-stated as the probability that u sub i is greater than or equal to c sub i minus x sub i times beta. This equals 1 minus Phi of c sub i minus x sub i times beta over sigma."/>
          <p:cNvPicPr>
            <a:picLocks noChangeAspect="1"/>
          </p:cNvPicPr>
          <p:nvPr/>
        </p:nvPicPr>
        <p:blipFill>
          <a:blip r:embed="rId4"/>
          <a:stretch>
            <a:fillRect/>
          </a:stretch>
        </p:blipFill>
        <p:spPr>
          <a:xfrm>
            <a:off x="1255388" y="2042934"/>
            <a:ext cx="5096698" cy="707197"/>
          </a:xfrm>
          <a:prstGeom prst="rect">
            <a:avLst/>
          </a:prstGeom>
        </p:spPr>
      </p:pic>
      <p:sp>
        <p:nvSpPr>
          <p:cNvPr id="3" name="Content Placeholder 2"/>
          <p:cNvSpPr>
            <a:spLocks noGrp="1"/>
          </p:cNvSpPr>
          <p:nvPr>
            <p:ph sz="half" idx="1"/>
          </p:nvPr>
        </p:nvSpPr>
        <p:spPr>
          <a:xfrm>
            <a:off x="838200" y="1456029"/>
            <a:ext cx="10515600" cy="498031"/>
          </a:xfrm>
        </p:spPr>
        <p:txBody>
          <a:bodyPr/>
          <a:lstStyle/>
          <a:p>
            <a:r>
              <a:rPr lang="de-DE" altLang="en-US" b="1" dirty="0">
                <a:ea typeface="ＭＳ Ｐゴシック" panose="020B0600070205080204" pitchFamily="34" charset="-128"/>
                <a:cs typeface="Lucida Bright" panose="02040602050505020304" pitchFamily="18" charset="0"/>
              </a:rPr>
              <a:t>Maximum likelihood estimation of the censored regression model</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(21 of 31)</a:t>
            </a:r>
            <a:endParaRPr lang="en-US" dirty="0"/>
          </a:p>
        </p:txBody>
      </p:sp>
    </p:spTree>
    <p:extLst>
      <p:ext uri="{BB962C8B-B14F-4D97-AF65-F5344CB8AC3E}">
        <p14:creationId xmlns:p14="http://schemas.microsoft.com/office/powerpoint/2010/main" val="400993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23</a:t>
            </a:fld>
            <a:endParaRPr lang="en-US"/>
          </a:p>
        </p:txBody>
      </p:sp>
      <p:sp>
        <p:nvSpPr>
          <p:cNvPr id="10" name="Content Placeholder 4"/>
          <p:cNvSpPr>
            <a:spLocks noGrp="1"/>
          </p:cNvSpPr>
          <p:nvPr>
            <p:ph sz="half" idx="1"/>
          </p:nvPr>
        </p:nvSpPr>
        <p:spPr>
          <a:xfrm>
            <a:off x="5820033" y="2055459"/>
            <a:ext cx="5929382" cy="3990696"/>
          </a:xfrm>
        </p:spPr>
        <p:txBody>
          <a:bodyPr/>
          <a:lstStyle/>
          <a:p>
            <a:pPr>
              <a:lnSpc>
                <a:spcPct val="100000"/>
              </a:lnSpc>
              <a:spcBef>
                <a:spcPct val="0"/>
              </a:spcBef>
            </a:pPr>
            <a:r>
              <a:rPr lang="de-DE" altLang="en-US" sz="1600" dirty="0">
                <a:cs typeface="Arial" panose="020B0604020202020204" pitchFamily="34" charset="0"/>
              </a:rPr>
              <a:t>The variable durat measures the time in months until a prison inmate is arrested after being released from prison. Of 1,445 inmates, 893 had not been arrested during the time they were followed. Their time out of prison is censored (because its end, if there was one, was not observed).</a:t>
            </a:r>
          </a:p>
          <a:p>
            <a:pPr>
              <a:lnSpc>
                <a:spcPct val="100000"/>
              </a:lnSpc>
              <a:spcBef>
                <a:spcPct val="0"/>
              </a:spcBef>
            </a:pPr>
            <a:endParaRPr lang="de-DE" sz="1600" dirty="0">
              <a:cs typeface="Arial" panose="020B0604020202020204" pitchFamily="34" charset="0"/>
            </a:endParaRPr>
          </a:p>
          <a:p>
            <a:pPr>
              <a:lnSpc>
                <a:spcPct val="100000"/>
              </a:lnSpc>
              <a:spcBef>
                <a:spcPct val="0"/>
              </a:spcBef>
            </a:pPr>
            <a:r>
              <a:rPr lang="de-DE" altLang="en-US" sz="1600" dirty="0">
                <a:cs typeface="Arial" panose="020B0604020202020204" pitchFamily="34" charset="0"/>
              </a:rPr>
              <a:t>For example, if the time in prison was one month longer, this reduced the expected duration until the next arrest by about 1.9%.</a:t>
            </a:r>
          </a:p>
          <a:p>
            <a:pPr>
              <a:lnSpc>
                <a:spcPct val="100000"/>
              </a:lnSpc>
              <a:spcBef>
                <a:spcPct val="0"/>
              </a:spcBef>
            </a:pPr>
            <a:endParaRPr lang="de-DE" sz="1600" dirty="0">
              <a:cs typeface="Arial" panose="020B0604020202020204" pitchFamily="34" charset="0"/>
            </a:endParaRPr>
          </a:p>
          <a:p>
            <a:pPr>
              <a:lnSpc>
                <a:spcPct val="100000"/>
              </a:lnSpc>
              <a:spcBef>
                <a:spcPct val="0"/>
              </a:spcBef>
            </a:pPr>
            <a:r>
              <a:rPr lang="de-DE" altLang="en-US" sz="1600" dirty="0">
                <a:cs typeface="Arial" panose="020B0604020202020204" pitchFamily="34" charset="0"/>
              </a:rPr>
              <a:t>In the censored regression model, the coefficients can be di-rectly interpreted. This is contrary to the Tobit model, where coefficients cannot be directly interpreted. The censored regression model and the Tobit model have a similar structure, but in the Tobit model, the outcome is of a nonlinear nature whereas in the censored regression model, the outcome is linear but incompletely observed.</a:t>
            </a:r>
            <a:endParaRPr lang="en-US" sz="1600" dirty="0"/>
          </a:p>
        </p:txBody>
      </p:sp>
      <p:graphicFrame>
        <p:nvGraphicFramePr>
          <p:cNvPr id="7" name="Content Placeholder 3"/>
          <p:cNvGraphicFramePr>
            <a:graphicFrameLocks noGrp="1"/>
          </p:cNvGraphicFramePr>
          <p:nvPr>
            <p:ph sz="half" idx="2"/>
            <p:extLst>
              <p:ext uri="{D42A27DB-BD31-4B8C-83A1-F6EECF244321}">
                <p14:modId xmlns:p14="http://schemas.microsoft.com/office/powerpoint/2010/main" val="961326922"/>
              </p:ext>
            </p:extLst>
          </p:nvPr>
        </p:nvGraphicFramePr>
        <p:xfrm>
          <a:off x="838200" y="2068515"/>
          <a:ext cx="2863462" cy="3947160"/>
        </p:xfrm>
        <a:graphic>
          <a:graphicData uri="http://schemas.openxmlformats.org/drawingml/2006/table">
            <a:tbl>
              <a:tblPr firstRow="1" bandRow="1">
                <a:tableStyleId>{5940675A-B579-460E-94D1-54222C63F5DA}</a:tableStyleId>
              </a:tblPr>
              <a:tblGrid>
                <a:gridCol w="1335287">
                  <a:extLst>
                    <a:ext uri="{9D8B030D-6E8A-4147-A177-3AD203B41FA5}">
                      <a16:colId xmlns:a16="http://schemas.microsoft.com/office/drawing/2014/main" val="1497731535"/>
                    </a:ext>
                  </a:extLst>
                </a:gridCol>
                <a:gridCol w="1528175">
                  <a:extLst>
                    <a:ext uri="{9D8B030D-6E8A-4147-A177-3AD203B41FA5}">
                      <a16:colId xmlns:a16="http://schemas.microsoft.com/office/drawing/2014/main" val="2479116492"/>
                    </a:ext>
                  </a:extLst>
                </a:gridCol>
              </a:tblGrid>
              <a:tr h="0">
                <a:tc>
                  <a:txBody>
                    <a:bodyPr/>
                    <a:lstStyle/>
                    <a:p>
                      <a:r>
                        <a:rPr lang="en-US" sz="700" dirty="0"/>
                        <a:t>Independent</a:t>
                      </a:r>
                      <a:r>
                        <a:rPr lang="en-US" sz="700" baseline="0" dirty="0"/>
                        <a:t> Variables</a:t>
                      </a:r>
                      <a:endParaRPr lang="en-US" sz="700" dirty="0"/>
                    </a:p>
                  </a:txBody>
                  <a:tcPr/>
                </a:tc>
                <a:tc>
                  <a:txBody>
                    <a:bodyPr/>
                    <a:lstStyle/>
                    <a:p>
                      <a:r>
                        <a:rPr lang="en-US" sz="700" dirty="0"/>
                        <a:t>Coefficient (Standard Error)</a:t>
                      </a:r>
                    </a:p>
                  </a:txBody>
                  <a:tcPr/>
                </a:tc>
                <a:extLst>
                  <a:ext uri="{0D108BD9-81ED-4DB2-BD59-A6C34878D82A}">
                    <a16:rowId xmlns:a16="http://schemas.microsoft.com/office/drawing/2014/main" val="1727009794"/>
                  </a:ext>
                </a:extLst>
              </a:tr>
              <a:tr h="0">
                <a:tc>
                  <a:txBody>
                    <a:bodyPr/>
                    <a:lstStyle/>
                    <a:p>
                      <a:r>
                        <a:rPr lang="en-US" sz="700" dirty="0" err="1"/>
                        <a:t>Workprg</a:t>
                      </a:r>
                      <a:endParaRPr lang="en-US" sz="700" dirty="0"/>
                    </a:p>
                  </a:txBody>
                  <a:tcPr/>
                </a:tc>
                <a:tc>
                  <a:txBody>
                    <a:bodyPr/>
                    <a:lstStyle/>
                    <a:p>
                      <a:pPr algn="ctr"/>
                      <a:r>
                        <a:rPr lang="en-US" sz="700" dirty="0"/>
                        <a:t>-.063</a:t>
                      </a:r>
                    </a:p>
                    <a:p>
                      <a:pPr algn="ctr"/>
                      <a:r>
                        <a:rPr lang="en-US" sz="700" dirty="0"/>
                        <a:t>(.120)</a:t>
                      </a:r>
                    </a:p>
                  </a:txBody>
                  <a:tcPr/>
                </a:tc>
                <a:extLst>
                  <a:ext uri="{0D108BD9-81ED-4DB2-BD59-A6C34878D82A}">
                    <a16:rowId xmlns:a16="http://schemas.microsoft.com/office/drawing/2014/main" val="2913255242"/>
                  </a:ext>
                </a:extLst>
              </a:tr>
              <a:tr h="0">
                <a:tc>
                  <a:txBody>
                    <a:bodyPr/>
                    <a:lstStyle/>
                    <a:p>
                      <a:r>
                        <a:rPr lang="en-US" sz="700" dirty="0"/>
                        <a:t>Priors</a:t>
                      </a:r>
                    </a:p>
                  </a:txBody>
                  <a:tcPr/>
                </a:tc>
                <a:tc>
                  <a:txBody>
                    <a:bodyPr/>
                    <a:lstStyle/>
                    <a:p>
                      <a:pPr algn="ctr"/>
                      <a:r>
                        <a:rPr lang="en-US" sz="700" dirty="0"/>
                        <a:t>-.137</a:t>
                      </a:r>
                    </a:p>
                    <a:p>
                      <a:pPr algn="ctr"/>
                      <a:r>
                        <a:rPr lang="en-US" sz="700" dirty="0"/>
                        <a:t>(.021)</a:t>
                      </a:r>
                    </a:p>
                  </a:txBody>
                  <a:tcPr/>
                </a:tc>
                <a:extLst>
                  <a:ext uri="{0D108BD9-81ED-4DB2-BD59-A6C34878D82A}">
                    <a16:rowId xmlns:a16="http://schemas.microsoft.com/office/drawing/2014/main" val="1431918280"/>
                  </a:ext>
                </a:extLst>
              </a:tr>
              <a:tr h="0">
                <a:tc>
                  <a:txBody>
                    <a:bodyPr/>
                    <a:lstStyle/>
                    <a:p>
                      <a:r>
                        <a:rPr lang="en-US" sz="700" dirty="0" err="1"/>
                        <a:t>Tserved</a:t>
                      </a:r>
                      <a:endParaRPr lang="en-US" sz="700" dirty="0"/>
                    </a:p>
                  </a:txBody>
                  <a:tcPr/>
                </a:tc>
                <a:tc>
                  <a:txBody>
                    <a:bodyPr/>
                    <a:lstStyle/>
                    <a:p>
                      <a:pPr algn="ctr"/>
                      <a:r>
                        <a:rPr lang="en-US" sz="700" dirty="0"/>
                        <a:t>-.019</a:t>
                      </a:r>
                    </a:p>
                    <a:p>
                      <a:pPr algn="ctr"/>
                      <a:r>
                        <a:rPr lang="en-US" sz="700" dirty="0"/>
                        <a:t>(.003)</a:t>
                      </a:r>
                    </a:p>
                  </a:txBody>
                  <a:tcPr/>
                </a:tc>
                <a:extLst>
                  <a:ext uri="{0D108BD9-81ED-4DB2-BD59-A6C34878D82A}">
                    <a16:rowId xmlns:a16="http://schemas.microsoft.com/office/drawing/2014/main" val="241942714"/>
                  </a:ext>
                </a:extLst>
              </a:tr>
              <a:tr h="0">
                <a:tc>
                  <a:txBody>
                    <a:bodyPr/>
                    <a:lstStyle/>
                    <a:p>
                      <a:r>
                        <a:rPr lang="en-US" sz="700" dirty="0"/>
                        <a:t>Felon</a:t>
                      </a:r>
                    </a:p>
                  </a:txBody>
                  <a:tcPr/>
                </a:tc>
                <a:tc>
                  <a:txBody>
                    <a:bodyPr/>
                    <a:lstStyle/>
                    <a:p>
                      <a:pPr algn="ctr"/>
                      <a:r>
                        <a:rPr lang="en-US" sz="700" dirty="0"/>
                        <a:t>.444</a:t>
                      </a:r>
                    </a:p>
                    <a:p>
                      <a:pPr algn="ctr"/>
                      <a:r>
                        <a:rPr lang="en-US" sz="700" dirty="0"/>
                        <a:t>(.145)</a:t>
                      </a:r>
                    </a:p>
                  </a:txBody>
                  <a:tcPr/>
                </a:tc>
                <a:extLst>
                  <a:ext uri="{0D108BD9-81ED-4DB2-BD59-A6C34878D82A}">
                    <a16:rowId xmlns:a16="http://schemas.microsoft.com/office/drawing/2014/main" val="2252209898"/>
                  </a:ext>
                </a:extLst>
              </a:tr>
              <a:tr h="0">
                <a:tc>
                  <a:txBody>
                    <a:bodyPr/>
                    <a:lstStyle/>
                    <a:p>
                      <a:r>
                        <a:rPr lang="en-US" sz="700" dirty="0"/>
                        <a:t>Alcohol</a:t>
                      </a:r>
                    </a:p>
                  </a:txBody>
                  <a:tcPr/>
                </a:tc>
                <a:tc>
                  <a:txBody>
                    <a:bodyPr/>
                    <a:lstStyle/>
                    <a:p>
                      <a:pPr algn="ctr"/>
                      <a:r>
                        <a:rPr lang="en-US" sz="700" dirty="0"/>
                        <a:t>-.635</a:t>
                      </a:r>
                    </a:p>
                    <a:p>
                      <a:pPr algn="ctr"/>
                      <a:r>
                        <a:rPr lang="en-US" sz="700" dirty="0"/>
                        <a:t>(.144)</a:t>
                      </a:r>
                    </a:p>
                  </a:txBody>
                  <a:tcPr/>
                </a:tc>
                <a:extLst>
                  <a:ext uri="{0D108BD9-81ED-4DB2-BD59-A6C34878D82A}">
                    <a16:rowId xmlns:a16="http://schemas.microsoft.com/office/drawing/2014/main" val="388364368"/>
                  </a:ext>
                </a:extLst>
              </a:tr>
              <a:tr h="0">
                <a:tc>
                  <a:txBody>
                    <a:bodyPr/>
                    <a:lstStyle/>
                    <a:p>
                      <a:r>
                        <a:rPr lang="en-US" sz="700" dirty="0"/>
                        <a:t>Drugs</a:t>
                      </a:r>
                    </a:p>
                  </a:txBody>
                  <a:tcPr/>
                </a:tc>
                <a:tc>
                  <a:txBody>
                    <a:bodyPr/>
                    <a:lstStyle/>
                    <a:p>
                      <a:pPr algn="ctr"/>
                      <a:r>
                        <a:rPr lang="en-US" sz="700" dirty="0"/>
                        <a:t>-.298</a:t>
                      </a:r>
                    </a:p>
                    <a:p>
                      <a:pPr algn="ctr"/>
                      <a:r>
                        <a:rPr lang="en-US" sz="700" dirty="0"/>
                        <a:t>(.133)</a:t>
                      </a:r>
                    </a:p>
                  </a:txBody>
                  <a:tcPr/>
                </a:tc>
                <a:extLst>
                  <a:ext uri="{0D108BD9-81ED-4DB2-BD59-A6C34878D82A}">
                    <a16:rowId xmlns:a16="http://schemas.microsoft.com/office/drawing/2014/main" val="3083479938"/>
                  </a:ext>
                </a:extLst>
              </a:tr>
              <a:tr h="0">
                <a:tc>
                  <a:txBody>
                    <a:bodyPr/>
                    <a:lstStyle/>
                    <a:p>
                      <a:r>
                        <a:rPr lang="en-US" sz="700" dirty="0"/>
                        <a:t>Black</a:t>
                      </a:r>
                    </a:p>
                  </a:txBody>
                  <a:tcPr/>
                </a:tc>
                <a:tc>
                  <a:txBody>
                    <a:bodyPr/>
                    <a:lstStyle/>
                    <a:p>
                      <a:pPr algn="ctr"/>
                      <a:r>
                        <a:rPr lang="en-US" sz="700" dirty="0"/>
                        <a:t>-.543</a:t>
                      </a:r>
                    </a:p>
                    <a:p>
                      <a:pPr algn="ctr"/>
                      <a:r>
                        <a:rPr lang="en-US" sz="700" dirty="0"/>
                        <a:t>(.117)</a:t>
                      </a:r>
                    </a:p>
                  </a:txBody>
                  <a:tcPr/>
                </a:tc>
                <a:extLst>
                  <a:ext uri="{0D108BD9-81ED-4DB2-BD59-A6C34878D82A}">
                    <a16:rowId xmlns:a16="http://schemas.microsoft.com/office/drawing/2014/main" val="1520510556"/>
                  </a:ext>
                </a:extLst>
              </a:tr>
              <a:tr h="0">
                <a:tc>
                  <a:txBody>
                    <a:bodyPr/>
                    <a:lstStyle/>
                    <a:p>
                      <a:r>
                        <a:rPr lang="en-US" sz="700" dirty="0"/>
                        <a:t>Married</a:t>
                      </a:r>
                    </a:p>
                  </a:txBody>
                  <a:tcPr/>
                </a:tc>
                <a:tc>
                  <a:txBody>
                    <a:bodyPr/>
                    <a:lstStyle/>
                    <a:p>
                      <a:pPr algn="ctr"/>
                      <a:r>
                        <a:rPr lang="en-US" sz="700" dirty="0"/>
                        <a:t>.341</a:t>
                      </a:r>
                    </a:p>
                    <a:p>
                      <a:pPr algn="ctr"/>
                      <a:r>
                        <a:rPr lang="en-US" sz="700" dirty="0"/>
                        <a:t>(.140)</a:t>
                      </a:r>
                    </a:p>
                  </a:txBody>
                  <a:tcPr/>
                </a:tc>
                <a:extLst>
                  <a:ext uri="{0D108BD9-81ED-4DB2-BD59-A6C34878D82A}">
                    <a16:rowId xmlns:a16="http://schemas.microsoft.com/office/drawing/2014/main" val="473635088"/>
                  </a:ext>
                </a:extLst>
              </a:tr>
              <a:tr h="0">
                <a:tc>
                  <a:txBody>
                    <a:bodyPr/>
                    <a:lstStyle/>
                    <a:p>
                      <a:r>
                        <a:rPr lang="en-US" sz="700" dirty="0" err="1"/>
                        <a:t>Educ</a:t>
                      </a:r>
                      <a:endParaRPr lang="en-US" sz="700" dirty="0"/>
                    </a:p>
                  </a:txBody>
                  <a:tcPr/>
                </a:tc>
                <a:tc>
                  <a:txBody>
                    <a:bodyPr/>
                    <a:lstStyle/>
                    <a:p>
                      <a:pPr algn="ctr"/>
                      <a:r>
                        <a:rPr lang="en-US" sz="700" dirty="0"/>
                        <a:t>.023</a:t>
                      </a:r>
                    </a:p>
                    <a:p>
                      <a:pPr algn="ctr"/>
                      <a:r>
                        <a:rPr lang="en-US" sz="700" dirty="0"/>
                        <a:t>(.025)</a:t>
                      </a:r>
                    </a:p>
                  </a:txBody>
                  <a:tcPr/>
                </a:tc>
                <a:extLst>
                  <a:ext uri="{0D108BD9-81ED-4DB2-BD59-A6C34878D82A}">
                    <a16:rowId xmlns:a16="http://schemas.microsoft.com/office/drawing/2014/main" val="1811415949"/>
                  </a:ext>
                </a:extLst>
              </a:tr>
              <a:tr h="0">
                <a:tc>
                  <a:txBody>
                    <a:bodyPr/>
                    <a:lstStyle/>
                    <a:p>
                      <a:r>
                        <a:rPr lang="en-US" sz="700" baseline="0" dirty="0"/>
                        <a:t>Age</a:t>
                      </a:r>
                      <a:endParaRPr lang="en-US" sz="700" dirty="0"/>
                    </a:p>
                  </a:txBody>
                  <a:tcPr/>
                </a:tc>
                <a:tc>
                  <a:txBody>
                    <a:bodyPr/>
                    <a:lstStyle/>
                    <a:p>
                      <a:pPr algn="ctr"/>
                      <a:r>
                        <a:rPr lang="en-US" sz="700" dirty="0"/>
                        <a:t>.0039</a:t>
                      </a:r>
                    </a:p>
                    <a:p>
                      <a:pPr algn="ctr"/>
                      <a:r>
                        <a:rPr lang="en-US" sz="700" dirty="0"/>
                        <a:t>(.0006)</a:t>
                      </a:r>
                    </a:p>
                  </a:txBody>
                  <a:tcPr/>
                </a:tc>
                <a:extLst>
                  <a:ext uri="{0D108BD9-81ED-4DB2-BD59-A6C34878D82A}">
                    <a16:rowId xmlns:a16="http://schemas.microsoft.com/office/drawing/2014/main" val="3442845609"/>
                  </a:ext>
                </a:extLst>
              </a:tr>
              <a:tr h="0">
                <a:tc>
                  <a:txBody>
                    <a:bodyPr/>
                    <a:lstStyle/>
                    <a:p>
                      <a:r>
                        <a:rPr lang="en-US" sz="700" dirty="0"/>
                        <a:t>Constant</a:t>
                      </a:r>
                    </a:p>
                  </a:txBody>
                  <a:tcPr/>
                </a:tc>
                <a:tc>
                  <a:txBody>
                    <a:bodyPr/>
                    <a:lstStyle/>
                    <a:p>
                      <a:pPr algn="ctr"/>
                      <a:r>
                        <a:rPr lang="en-US" sz="700" dirty="0"/>
                        <a:t>4.009</a:t>
                      </a:r>
                    </a:p>
                    <a:p>
                      <a:pPr algn="ctr"/>
                      <a:r>
                        <a:rPr lang="en-US" sz="700" dirty="0"/>
                        <a:t>(.348)</a:t>
                      </a:r>
                    </a:p>
                  </a:txBody>
                  <a:tcPr/>
                </a:tc>
                <a:extLst>
                  <a:ext uri="{0D108BD9-81ED-4DB2-BD59-A6C34878D82A}">
                    <a16:rowId xmlns:a16="http://schemas.microsoft.com/office/drawing/2014/main" val="3939146604"/>
                  </a:ext>
                </a:extLst>
              </a:tr>
              <a:tr h="0">
                <a:tc>
                  <a:txBody>
                    <a:bodyPr/>
                    <a:lstStyle/>
                    <a:p>
                      <a:r>
                        <a:rPr lang="en-US" sz="700" dirty="0"/>
                        <a:t>Log-likelihood</a:t>
                      </a:r>
                      <a:r>
                        <a:rPr lang="en-US" sz="700" baseline="0" dirty="0"/>
                        <a:t> value</a:t>
                      </a:r>
                      <a:endParaRPr lang="en-US" sz="700" dirty="0"/>
                    </a:p>
                  </a:txBody>
                  <a:tcPr/>
                </a:tc>
                <a:tc>
                  <a:txBody>
                    <a:bodyPr/>
                    <a:lstStyle/>
                    <a:p>
                      <a:pPr algn="ctr"/>
                      <a:r>
                        <a:rPr lang="en-US" sz="700" dirty="0"/>
                        <a:t>-1,597.06</a:t>
                      </a:r>
                    </a:p>
                  </a:txBody>
                  <a:tcPr/>
                </a:tc>
                <a:extLst>
                  <a:ext uri="{0D108BD9-81ED-4DB2-BD59-A6C34878D82A}">
                    <a16:rowId xmlns:a16="http://schemas.microsoft.com/office/drawing/2014/main" val="4271086563"/>
                  </a:ext>
                </a:extLst>
              </a:tr>
              <a:tr h="0">
                <a:tc>
                  <a:txBody>
                    <a:bodyPr/>
                    <a:lstStyle/>
                    <a:p>
                      <a:r>
                        <a:rPr lang="en-US" sz="700" dirty="0"/>
                        <a:t>Sigma hat</a:t>
                      </a:r>
                    </a:p>
                  </a:txBody>
                  <a:tcPr/>
                </a:tc>
                <a:tc>
                  <a:txBody>
                    <a:bodyPr/>
                    <a:lstStyle/>
                    <a:p>
                      <a:pPr algn="ctr"/>
                      <a:r>
                        <a:rPr lang="en-US" sz="700" dirty="0"/>
                        <a:t>1.810</a:t>
                      </a:r>
                    </a:p>
                  </a:txBody>
                  <a:tcPr/>
                </a:tc>
                <a:extLst>
                  <a:ext uri="{0D108BD9-81ED-4DB2-BD59-A6C34878D82A}">
                    <a16:rowId xmlns:a16="http://schemas.microsoft.com/office/drawing/2014/main" val="28894434"/>
                  </a:ext>
                </a:extLst>
              </a:tr>
            </a:tbl>
          </a:graphicData>
        </a:graphic>
      </p:graphicFrame>
      <p:pic>
        <p:nvPicPr>
          <p:cNvPr id="4" name="Picture 3"/>
          <p:cNvPicPr>
            <a:picLocks noChangeAspect="1"/>
          </p:cNvPicPr>
          <p:nvPr/>
        </p:nvPicPr>
        <p:blipFill>
          <a:blip r:embed="rId2"/>
          <a:stretch>
            <a:fillRect/>
          </a:stretch>
        </p:blipFill>
        <p:spPr>
          <a:xfrm>
            <a:off x="838199" y="2055459"/>
            <a:ext cx="4882979" cy="3990696"/>
          </a:xfrm>
          <a:prstGeom prst="rect">
            <a:avLst/>
          </a:prstGeom>
        </p:spPr>
      </p:pic>
      <p:sp>
        <p:nvSpPr>
          <p:cNvPr id="3" name="Content Placeholder 2"/>
          <p:cNvSpPr>
            <a:spLocks noGrp="1"/>
          </p:cNvSpPr>
          <p:nvPr>
            <p:ph sz="half" idx="1"/>
          </p:nvPr>
        </p:nvSpPr>
        <p:spPr>
          <a:xfrm>
            <a:off x="838200" y="1456029"/>
            <a:ext cx="10515600" cy="523083"/>
          </a:xfrm>
        </p:spPr>
        <p:txBody>
          <a:bodyPr/>
          <a:lstStyle/>
          <a:p>
            <a:r>
              <a:rPr lang="de-DE" altLang="en-US" b="1" dirty="0">
                <a:ea typeface="ＭＳ Ｐゴシック" panose="020B0600070205080204" pitchFamily="34" charset="-128"/>
                <a:cs typeface="Lucida Bright" panose="02040602050505020304" pitchFamily="18" charset="0"/>
              </a:rPr>
              <a:t>Example: Censored regression estimation of criminal recidivism</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(22 of 31)</a:t>
            </a:r>
            <a:endParaRPr lang="en-US" dirty="0"/>
          </a:p>
        </p:txBody>
      </p:sp>
    </p:spTree>
    <p:extLst>
      <p:ext uri="{BB962C8B-B14F-4D97-AF65-F5344CB8AC3E}">
        <p14:creationId xmlns:p14="http://schemas.microsoft.com/office/powerpoint/2010/main" val="353929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24</a:t>
            </a:fld>
            <a:endParaRPr lang="en-US"/>
          </a:p>
        </p:txBody>
      </p:sp>
      <p:sp>
        <p:nvSpPr>
          <p:cNvPr id="4" name="Content Placeholder 3"/>
          <p:cNvSpPr>
            <a:spLocks noGrp="1"/>
          </p:cNvSpPr>
          <p:nvPr>
            <p:ph sz="half" idx="2"/>
          </p:nvPr>
        </p:nvSpPr>
        <p:spPr>
          <a:xfrm>
            <a:off x="838200" y="4955059"/>
            <a:ext cx="10515600" cy="976184"/>
          </a:xfrm>
        </p:spPr>
        <p:txBody>
          <a:bodyPr/>
          <a:lstStyle/>
          <a:p>
            <a:r>
              <a:rPr lang="de-DE" altLang="en-US" dirty="0">
                <a:ea typeface="Arial" panose="020B0604020202020204" pitchFamily="34" charset="0"/>
                <a:cs typeface="Lucida Bright" panose="02040602050505020304" pitchFamily="18" charset="0"/>
              </a:rPr>
              <a:t>Applying OLS would not yield correct results because MLR.2 is violated.</a:t>
            </a:r>
            <a:endParaRPr lang="en-US" dirty="0"/>
          </a:p>
        </p:txBody>
      </p:sp>
      <p:pic>
        <p:nvPicPr>
          <p:cNvPr id="8" name="Picture 7" descr="An equation n which y sub i equals x sub i times beta plus u sub i. The distribution of u sub i conditional on x sub i is a normal with mean 0 and variance sigma squared. We only observe the pair x sub i , y sub i if y sub i is less than or equal to some value c sub i."/>
          <p:cNvPicPr>
            <a:picLocks noChangeAspect="1"/>
          </p:cNvPicPr>
          <p:nvPr/>
        </p:nvPicPr>
        <p:blipFill>
          <a:blip r:embed="rId2"/>
          <a:stretch>
            <a:fillRect/>
          </a:stretch>
        </p:blipFill>
        <p:spPr>
          <a:xfrm>
            <a:off x="3140899" y="3709402"/>
            <a:ext cx="4328535" cy="883997"/>
          </a:xfrm>
          <a:prstGeom prst="rect">
            <a:avLst/>
          </a:prstGeom>
        </p:spPr>
      </p:pic>
      <p:sp>
        <p:nvSpPr>
          <p:cNvPr id="3" name="Content Placeholder 2"/>
          <p:cNvSpPr>
            <a:spLocks noGrp="1"/>
          </p:cNvSpPr>
          <p:nvPr>
            <p:ph sz="half" idx="1"/>
          </p:nvPr>
        </p:nvSpPr>
        <p:spPr>
          <a:xfrm>
            <a:off x="838200" y="1456028"/>
            <a:ext cx="10515600" cy="2164501"/>
          </a:xfrm>
        </p:spPr>
        <p:txBody>
          <a:bodyPr/>
          <a:lstStyle/>
          <a:p>
            <a:r>
              <a:rPr lang="de-DE" altLang="en-US" b="1" dirty="0">
                <a:ea typeface="ＭＳ Ｐゴシック" panose="020B0600070205080204" pitchFamily="34" charset="-128"/>
                <a:cs typeface="Lucida Bright" panose="02040602050505020304" pitchFamily="18" charset="0"/>
              </a:rPr>
              <a:t>Truncated regression models</a:t>
            </a:r>
          </a:p>
          <a:p>
            <a:pPr lvl="1"/>
            <a:r>
              <a:rPr lang="de-DE" altLang="en-US" dirty="0">
                <a:ea typeface="Arial" panose="020B0604020202020204" pitchFamily="34" charset="0"/>
                <a:cs typeface="Lucida Bright" panose="02040602050505020304" pitchFamily="18" charset="0"/>
              </a:rPr>
              <a:t>In a truncated regression model the outcome and the explanatory variables are only observed if the outcome is less or equal some value c</a:t>
            </a:r>
            <a:r>
              <a:rPr lang="de-DE" altLang="en-US" baseline="-25000" dirty="0">
                <a:ea typeface="Arial" panose="020B0604020202020204" pitchFamily="34" charset="0"/>
                <a:cs typeface="Lucida Bright" panose="02040602050505020304" pitchFamily="18" charset="0"/>
              </a:rPr>
              <a:t>i.</a:t>
            </a:r>
          </a:p>
          <a:p>
            <a:pPr lvl="1"/>
            <a:r>
              <a:rPr lang="de-DE" altLang="en-US" dirty="0">
                <a:ea typeface="Arial" panose="020B0604020202020204" pitchFamily="34" charset="0"/>
                <a:cs typeface="Lucida Bright" panose="02040602050505020304" pitchFamily="18" charset="0"/>
              </a:rPr>
              <a:t>In this case, the sample is not a random sample from the population (because some units will never be a part of the sample).</a:t>
            </a:r>
          </a:p>
          <a:p>
            <a:pPr lvl="1"/>
            <a:r>
              <a:rPr lang="de-DE" altLang="en-US" dirty="0">
                <a:ea typeface="Arial" panose="020B0604020202020204" pitchFamily="34" charset="0"/>
                <a:cs typeface="Lucida Bright" panose="02040602050505020304" pitchFamily="18" charset="0"/>
              </a:rPr>
              <a:t>Truncated normal regression model:</a:t>
            </a:r>
            <a:endParaRPr lang="en-US"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(23 of 31)</a:t>
            </a:r>
            <a:endParaRPr lang="en-US" dirty="0"/>
          </a:p>
        </p:txBody>
      </p:sp>
    </p:spTree>
    <p:extLst>
      <p:ext uri="{BB962C8B-B14F-4D97-AF65-F5344CB8AC3E}">
        <p14:creationId xmlns:p14="http://schemas.microsoft.com/office/powerpoint/2010/main" val="4931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25</a:t>
            </a:fld>
            <a:endParaRPr lang="en-US"/>
          </a:p>
        </p:txBody>
      </p:sp>
      <p:sp>
        <p:nvSpPr>
          <p:cNvPr id="5" name="Content Placeholder 4"/>
          <p:cNvSpPr>
            <a:spLocks noGrp="1"/>
          </p:cNvSpPr>
          <p:nvPr>
            <p:ph sz="half" idx="2"/>
          </p:nvPr>
        </p:nvSpPr>
        <p:spPr>
          <a:xfrm>
            <a:off x="7426410" y="2014152"/>
            <a:ext cx="3927389" cy="4020888"/>
          </a:xfrm>
        </p:spPr>
        <p:txBody>
          <a:bodyPr/>
          <a:lstStyle/>
          <a:p>
            <a:pPr marL="0" indent="0">
              <a:buNone/>
            </a:pPr>
            <a:r>
              <a:rPr lang="de-DE" altLang="en-US" sz="2000" dirty="0">
                <a:cs typeface="Arial" panose="020B0604020202020204" pitchFamily="34" charset="0"/>
              </a:rPr>
              <a:t>One is interested in the relationship between income and education in the whole population but sampling was done so that only individuals with in-come below $50,000 were sampled.</a:t>
            </a:r>
          </a:p>
          <a:p>
            <a:endParaRPr lang="de-DE" sz="2000" dirty="0">
              <a:cs typeface="Arial" panose="020B0604020202020204" pitchFamily="34" charset="0"/>
            </a:endParaRPr>
          </a:p>
          <a:p>
            <a:pPr marL="0" indent="0">
              <a:buNone/>
            </a:pPr>
            <a:r>
              <a:rPr lang="de-DE" altLang="en-US" sz="2000" dirty="0">
                <a:cs typeface="Arial" panose="020B0604020202020204" pitchFamily="34" charset="0"/>
              </a:rPr>
              <a:t>Direct application of OLS would lead to an underestimation of the slope coefficient because high incomes  are omitted.</a:t>
            </a:r>
            <a:endParaRPr lang="en-US" sz="2000" dirty="0"/>
          </a:p>
        </p:txBody>
      </p:sp>
      <p:pic>
        <p:nvPicPr>
          <p:cNvPr id="6" name="Picture 5" descr="A diagram relating income on the vertical axis to education on the horizontal axis. There is a truncation at 50,000 dollars. This means that only those individuals with incomes below 50,000 dollars are included in the sample. However, there are a number of data points above this income level that are not included in the sample. As a result, the true regression line has a steeper positive slope than the truncated regression line."/>
          <p:cNvPicPr>
            <a:picLocks noChangeAspect="1"/>
          </p:cNvPicPr>
          <p:nvPr/>
        </p:nvPicPr>
        <p:blipFill>
          <a:blip r:embed="rId2"/>
          <a:stretch>
            <a:fillRect/>
          </a:stretch>
        </p:blipFill>
        <p:spPr>
          <a:xfrm>
            <a:off x="632704" y="2014151"/>
            <a:ext cx="6116390" cy="4020889"/>
          </a:xfrm>
          <a:prstGeom prst="rect">
            <a:avLst/>
          </a:prstGeom>
        </p:spPr>
      </p:pic>
      <p:sp>
        <p:nvSpPr>
          <p:cNvPr id="2" name="Content Placeholder 1"/>
          <p:cNvSpPr>
            <a:spLocks noGrp="1"/>
          </p:cNvSpPr>
          <p:nvPr>
            <p:ph sz="half" idx="1"/>
          </p:nvPr>
        </p:nvSpPr>
        <p:spPr>
          <a:xfrm>
            <a:off x="838200" y="1463040"/>
            <a:ext cx="10515600" cy="551111"/>
          </a:xfrm>
        </p:spPr>
        <p:txBody>
          <a:bodyPr/>
          <a:lstStyle/>
          <a:p>
            <a:r>
              <a:rPr lang="de-DE" altLang="en-US" b="1" dirty="0">
                <a:ea typeface="ＭＳ Ｐゴシック" panose="020B0600070205080204" pitchFamily="34" charset="-128"/>
                <a:cs typeface="Lucida Bright" panose="02040602050505020304" pitchFamily="18" charset="0"/>
              </a:rPr>
              <a:t>Example: A regression based on a truncated sample</a:t>
            </a:r>
          </a:p>
          <a:p>
            <a:endParaRPr lang="en-US" dirty="0"/>
          </a:p>
        </p:txBody>
      </p:sp>
      <p:sp>
        <p:nvSpPr>
          <p:cNvPr id="4" name="Title 3"/>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(24 of 31)</a:t>
            </a:r>
            <a:endParaRPr lang="en-US" dirty="0"/>
          </a:p>
        </p:txBody>
      </p:sp>
    </p:spTree>
    <p:extLst>
      <p:ext uri="{BB962C8B-B14F-4D97-AF65-F5344CB8AC3E}">
        <p14:creationId xmlns:p14="http://schemas.microsoft.com/office/powerpoint/2010/main" val="1012843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26</a:t>
            </a:fld>
            <a:endParaRPr lang="en-US"/>
          </a:p>
        </p:txBody>
      </p:sp>
      <p:sp>
        <p:nvSpPr>
          <p:cNvPr id="5" name="Content Placeholder 4"/>
          <p:cNvSpPr>
            <a:spLocks noGrp="1"/>
          </p:cNvSpPr>
          <p:nvPr>
            <p:ph sz="quarter" idx="13"/>
          </p:nvPr>
        </p:nvSpPr>
        <p:spPr>
          <a:xfrm>
            <a:off x="838200" y="5020905"/>
            <a:ext cx="10515600" cy="854978"/>
          </a:xfrm>
        </p:spPr>
        <p:txBody>
          <a:bodyPr/>
          <a:lstStyle/>
          <a:p>
            <a:pPr marL="0" lvl="2" indent="0">
              <a:buNone/>
            </a:pPr>
            <a:r>
              <a:rPr lang="de-DE" altLang="en-US" dirty="0">
                <a:ea typeface="ＭＳ Ｐゴシック" panose="020B0600070205080204" pitchFamily="34" charset="-128"/>
                <a:cs typeface="Lucida Bright" panose="02040602050505020304" pitchFamily="18" charset="0"/>
              </a:rPr>
              <a:t>As in the censored regression model, nonnormality or heteroskedasticity in the truncated regression model lead to inconsistency.</a:t>
            </a:r>
            <a:endParaRPr lang="en-US" dirty="0"/>
          </a:p>
        </p:txBody>
      </p:sp>
      <p:pic>
        <p:nvPicPr>
          <p:cNvPr id="11" name="Picture 10" descr="Maximum likelihood estimation. Choose beta hat sub 0, beta hat sub 1 through beta hat sub k and sigma hat to maximize the sum (from i equal to 1 through n) of the log of g of y sub i given x sub i and c sub i."/>
          <p:cNvPicPr>
            <a:picLocks noChangeAspect="1"/>
          </p:cNvPicPr>
          <p:nvPr/>
        </p:nvPicPr>
        <p:blipFill>
          <a:blip r:embed="rId2"/>
          <a:stretch>
            <a:fillRect/>
          </a:stretch>
        </p:blipFill>
        <p:spPr>
          <a:xfrm>
            <a:off x="1008960" y="3759372"/>
            <a:ext cx="7340220" cy="688908"/>
          </a:xfrm>
          <a:prstGeom prst="rect">
            <a:avLst/>
          </a:prstGeom>
        </p:spPr>
      </p:pic>
      <p:sp>
        <p:nvSpPr>
          <p:cNvPr id="4" name="Content Placeholder 3"/>
          <p:cNvSpPr>
            <a:spLocks noGrp="1"/>
          </p:cNvSpPr>
          <p:nvPr>
            <p:ph sz="half" idx="2"/>
          </p:nvPr>
        </p:nvSpPr>
        <p:spPr>
          <a:xfrm>
            <a:off x="838200" y="3120759"/>
            <a:ext cx="10515600" cy="486737"/>
          </a:xfrm>
        </p:spPr>
        <p:txBody>
          <a:bodyPr/>
          <a:lstStyle/>
          <a:p>
            <a:pPr marL="0" lvl="2" indent="0">
              <a:buNone/>
            </a:pPr>
            <a:r>
              <a:rPr lang="de-DE" altLang="en-US" sz="2400" dirty="0">
                <a:cs typeface="Arial" panose="020B0604020202020204" pitchFamily="34" charset="0"/>
              </a:rPr>
              <a:t>Likelihood maximization:</a:t>
            </a:r>
            <a:endParaRPr lang="en-US" dirty="0"/>
          </a:p>
        </p:txBody>
      </p:sp>
      <p:pic>
        <p:nvPicPr>
          <p:cNvPr id="10" name="Picture 9" descr="The density function for the truncated regression model. g of y sub i given x sub i and c sub i equals f of y sub i given x sub i times beta and sigma squared over the probability that y sub i is less than or equal to c sub i given x sub i. This is equal to the normal probability density function divided by the normal cumulative density function, both evaluated at mean of x sub i times beta and variance of sigma squared."/>
          <p:cNvPicPr>
            <a:picLocks noChangeAspect="1"/>
          </p:cNvPicPr>
          <p:nvPr/>
        </p:nvPicPr>
        <p:blipFill>
          <a:blip r:embed="rId3"/>
          <a:stretch>
            <a:fillRect/>
          </a:stretch>
        </p:blipFill>
        <p:spPr>
          <a:xfrm>
            <a:off x="1029555" y="2109946"/>
            <a:ext cx="10010500" cy="670618"/>
          </a:xfrm>
          <a:prstGeom prst="rect">
            <a:avLst/>
          </a:prstGeom>
        </p:spPr>
      </p:pic>
      <p:sp>
        <p:nvSpPr>
          <p:cNvPr id="3" name="Content Placeholder 2"/>
          <p:cNvSpPr>
            <a:spLocks noGrp="1"/>
          </p:cNvSpPr>
          <p:nvPr>
            <p:ph sz="half" idx="1"/>
          </p:nvPr>
        </p:nvSpPr>
        <p:spPr>
          <a:xfrm>
            <a:off x="838200" y="1456029"/>
            <a:ext cx="10515600" cy="498031"/>
          </a:xfrm>
        </p:spPr>
        <p:txBody>
          <a:bodyPr/>
          <a:lstStyle/>
          <a:p>
            <a:r>
              <a:rPr lang="de-DE" altLang="en-US" b="1" dirty="0">
                <a:ea typeface="ＭＳ Ｐゴシック" panose="020B0600070205080204" pitchFamily="34" charset="-128"/>
                <a:cs typeface="Lucida Bright" panose="02040602050505020304" pitchFamily="18" charset="0"/>
              </a:rPr>
              <a:t>Maximum likelihood estimation of the truncated regression model</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(25 of 31)</a:t>
            </a:r>
            <a:endParaRPr lang="en-US" dirty="0"/>
          </a:p>
        </p:txBody>
      </p:sp>
    </p:spTree>
    <p:extLst>
      <p:ext uri="{BB962C8B-B14F-4D97-AF65-F5344CB8AC3E}">
        <p14:creationId xmlns:p14="http://schemas.microsoft.com/office/powerpoint/2010/main" val="4244312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27</a:t>
            </a:fld>
            <a:endParaRPr lang="en-US"/>
          </a:p>
        </p:txBody>
      </p:sp>
      <p:pic>
        <p:nvPicPr>
          <p:cNvPr id="12" name="Picture 11" descr="The condition for the consistency of OLS. This requires that the correlation between s times x sub j and s times u is equal to the expected value of s times x sub j times u, which is equal to zero. "/>
          <p:cNvPicPr>
            <a:picLocks noChangeAspect="1"/>
          </p:cNvPicPr>
          <p:nvPr/>
        </p:nvPicPr>
        <p:blipFill>
          <a:blip r:embed="rId2"/>
          <a:stretch>
            <a:fillRect/>
          </a:stretch>
        </p:blipFill>
        <p:spPr>
          <a:xfrm>
            <a:off x="1045348" y="5418305"/>
            <a:ext cx="6468417" cy="377985"/>
          </a:xfrm>
          <a:prstGeom prst="rect">
            <a:avLst/>
          </a:prstGeom>
        </p:spPr>
      </p:pic>
      <p:pic>
        <p:nvPicPr>
          <p:cNvPr id="9" name="Picture 8" descr="First define s sub i as a sample selection indicator. s sub i equals 1 if the observation is part of the sample and s sub i equals 0 otherwise. We can then write the regression model as s sub i times y sub i equal to s ub i times x sub i times beta plus s sub i times u sub i. This is the regression based on the selected sample."/>
          <p:cNvPicPr>
            <a:picLocks noChangeAspect="1"/>
          </p:cNvPicPr>
          <p:nvPr/>
        </p:nvPicPr>
        <p:blipFill>
          <a:blip r:embed="rId3"/>
          <a:stretch>
            <a:fillRect/>
          </a:stretch>
        </p:blipFill>
        <p:spPr>
          <a:xfrm>
            <a:off x="1150768" y="4140194"/>
            <a:ext cx="5950212" cy="999831"/>
          </a:xfrm>
          <a:prstGeom prst="rect">
            <a:avLst/>
          </a:prstGeom>
        </p:spPr>
      </p:pic>
      <p:pic>
        <p:nvPicPr>
          <p:cNvPr id="8" name="Picture 7" descr="The population regression model. y equals x beta plus u. The expected value of u given x is zero."/>
          <p:cNvPicPr>
            <a:picLocks noChangeAspect="1"/>
          </p:cNvPicPr>
          <p:nvPr/>
        </p:nvPicPr>
        <p:blipFill>
          <a:blip r:embed="rId4"/>
          <a:stretch>
            <a:fillRect/>
          </a:stretch>
        </p:blipFill>
        <p:spPr>
          <a:xfrm>
            <a:off x="1150768" y="3585998"/>
            <a:ext cx="5145470" cy="377985"/>
          </a:xfrm>
          <a:prstGeom prst="rect">
            <a:avLst/>
          </a:prstGeom>
        </p:spPr>
      </p:pic>
      <p:sp>
        <p:nvSpPr>
          <p:cNvPr id="4" name="Content Placeholder 3"/>
          <p:cNvSpPr>
            <a:spLocks noGrp="1"/>
          </p:cNvSpPr>
          <p:nvPr>
            <p:ph sz="half" idx="2"/>
          </p:nvPr>
        </p:nvSpPr>
        <p:spPr>
          <a:xfrm>
            <a:off x="838200" y="2997192"/>
            <a:ext cx="10515600" cy="486737"/>
          </a:xfrm>
        </p:spPr>
        <p:txBody>
          <a:bodyPr/>
          <a:lstStyle/>
          <a:p>
            <a:r>
              <a:rPr lang="de-DE" altLang="en-US" dirty="0">
                <a:ea typeface="ＭＳ Ｐゴシック" panose="020B0600070205080204" pitchFamily="34" charset="-128"/>
                <a:cs typeface="Lucida Bright" panose="02040602050505020304" pitchFamily="18" charset="0"/>
              </a:rPr>
              <a:t>When is OLS on the selected sample consistent?</a:t>
            </a:r>
          </a:p>
        </p:txBody>
      </p:sp>
      <p:sp>
        <p:nvSpPr>
          <p:cNvPr id="3" name="Content Placeholder 2"/>
          <p:cNvSpPr>
            <a:spLocks noGrp="1"/>
          </p:cNvSpPr>
          <p:nvPr>
            <p:ph sz="half" idx="1"/>
          </p:nvPr>
        </p:nvSpPr>
        <p:spPr>
          <a:xfrm>
            <a:off x="838200" y="1456029"/>
            <a:ext cx="10515600" cy="1213030"/>
          </a:xfrm>
        </p:spPr>
        <p:txBody>
          <a:bodyPr/>
          <a:lstStyle/>
          <a:p>
            <a:r>
              <a:rPr lang="de-DE" altLang="en-US" b="1" dirty="0">
                <a:ea typeface="ＭＳ Ｐゴシック" panose="020B0600070205080204" pitchFamily="34" charset="-128"/>
                <a:cs typeface="Lucida Bright" panose="02040602050505020304" pitchFamily="18" charset="0"/>
              </a:rPr>
              <a:t>Sample selection corrections</a:t>
            </a:r>
          </a:p>
          <a:p>
            <a:pPr lvl="1"/>
            <a:r>
              <a:rPr lang="de-DE" altLang="en-US" dirty="0">
                <a:ea typeface="Arial" panose="020B0604020202020204" pitchFamily="34" charset="0"/>
                <a:cs typeface="Lucida Bright" panose="02040602050505020304" pitchFamily="18" charset="0"/>
              </a:rPr>
              <a:t>The question is under which assumptions a sample with nonrandom sample selection can be used to infer relationships in the population.</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(26 of 31)</a:t>
            </a:r>
            <a:endParaRPr lang="en-US" dirty="0"/>
          </a:p>
        </p:txBody>
      </p:sp>
    </p:spTree>
    <p:extLst>
      <p:ext uri="{BB962C8B-B14F-4D97-AF65-F5344CB8AC3E}">
        <p14:creationId xmlns:p14="http://schemas.microsoft.com/office/powerpoint/2010/main" val="13613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28</a:t>
            </a:fld>
            <a:endParaRPr lang="en-US"/>
          </a:p>
        </p:txBody>
      </p:sp>
      <p:sp>
        <p:nvSpPr>
          <p:cNvPr id="2" name="Content Placeholder 1"/>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Three cases in which OLS on the selected sample is consistent</a:t>
            </a:r>
          </a:p>
          <a:p>
            <a:pPr lvl="1"/>
            <a:r>
              <a:rPr lang="de-DE" altLang="en-US" dirty="0">
                <a:ea typeface="Arial" panose="020B0604020202020204" pitchFamily="34" charset="0"/>
                <a:cs typeface="Lucida Bright" panose="02040602050505020304" pitchFamily="18" charset="0"/>
              </a:rPr>
              <a:t>Selection is independent of explanatory variables and the error term.</a:t>
            </a:r>
          </a:p>
          <a:p>
            <a:pPr lvl="1"/>
            <a:r>
              <a:rPr lang="de-DE" altLang="en-US" dirty="0">
                <a:ea typeface="Arial" panose="020B0604020202020204" pitchFamily="34" charset="0"/>
                <a:cs typeface="Lucida Bright" panose="02040602050505020304" pitchFamily="18" charset="0"/>
              </a:rPr>
              <a:t>Selection is completely determined by explanatory variables.</a:t>
            </a:r>
          </a:p>
          <a:p>
            <a:pPr lvl="1"/>
            <a:r>
              <a:rPr lang="de-DE" altLang="en-US" dirty="0">
                <a:ea typeface="Arial" panose="020B0604020202020204" pitchFamily="34" charset="0"/>
                <a:cs typeface="Lucida Bright" panose="02040602050505020304" pitchFamily="18" charset="0"/>
              </a:rPr>
              <a:t>Selection depends on the explanatory variables and other factors that are uncorrelated with the error term.</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Similar results apply to IV/2SLS estimation</a:t>
            </a:r>
          </a:p>
          <a:p>
            <a:pPr lvl="1"/>
            <a:r>
              <a:rPr lang="de-DE" altLang="en-US" dirty="0">
                <a:ea typeface="Arial" panose="020B0604020202020204" pitchFamily="34" charset="0"/>
                <a:cs typeface="Lucida Bright" panose="02040602050505020304" pitchFamily="18" charset="0"/>
              </a:rPr>
              <a:t>Instead of for explanatory variables, the conditions have to hold for the full list of exogenous variables that are used in the model.</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Sample selection and nonlinear models estimated by ML</a:t>
            </a:r>
          </a:p>
          <a:p>
            <a:pPr lvl="1"/>
            <a:r>
              <a:rPr lang="de-DE" altLang="en-US" dirty="0">
                <a:ea typeface="Arial" panose="020B0604020202020204" pitchFamily="34" charset="0"/>
                <a:cs typeface="Lucida Bright" panose="02040602050505020304" pitchFamily="18" charset="0"/>
              </a:rPr>
              <a:t>Consistency if sample selection is only determined by explanatory variables.</a:t>
            </a:r>
            <a:endParaRPr lang="en-US" dirty="0"/>
          </a:p>
        </p:txBody>
      </p:sp>
      <p:sp>
        <p:nvSpPr>
          <p:cNvPr id="4" name="Title 3"/>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(27 of 31)</a:t>
            </a:r>
            <a:endParaRPr lang="en-US" dirty="0"/>
          </a:p>
        </p:txBody>
      </p:sp>
    </p:spTree>
    <p:extLst>
      <p:ext uri="{BB962C8B-B14F-4D97-AF65-F5344CB8AC3E}">
        <p14:creationId xmlns:p14="http://schemas.microsoft.com/office/powerpoint/2010/main" val="3274869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29</a:t>
            </a:fld>
            <a:endParaRPr lang="en-US"/>
          </a:p>
        </p:txBody>
      </p:sp>
      <p:sp>
        <p:nvSpPr>
          <p:cNvPr id="2" name="Content Placeholder 1"/>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Incidental truncation (Heckman model)</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Example: Wage offer function using sample of working women</a:t>
            </a:r>
          </a:p>
          <a:p>
            <a:pPr lvl="1"/>
            <a:r>
              <a:rPr lang="de-DE" altLang="en-US" dirty="0">
                <a:ea typeface="Arial" panose="020B0604020202020204" pitchFamily="34" charset="0"/>
                <a:cs typeface="Lucida Bright" panose="02040602050505020304" pitchFamily="18" charset="0"/>
              </a:rPr>
              <a:t>One is interested in the wage of a woman with certain characteristics would be offered on the labor market if she decided to work.</a:t>
            </a:r>
          </a:p>
          <a:p>
            <a:pPr lvl="1"/>
            <a:r>
              <a:rPr lang="de-DE" altLang="en-US" dirty="0">
                <a:ea typeface="Arial" panose="020B0604020202020204" pitchFamily="34" charset="0"/>
                <a:cs typeface="Lucida Bright" panose="02040602050505020304" pitchFamily="18" charset="0"/>
              </a:rPr>
              <a:t>Unfortunately, one only observes the wages of women who actually work, i.e. who have accepted the wage offered to them.</a:t>
            </a:r>
          </a:p>
          <a:p>
            <a:pPr lvl="1"/>
            <a:r>
              <a:rPr lang="de-DE" altLang="en-US" dirty="0">
                <a:ea typeface="Arial" panose="020B0604020202020204" pitchFamily="34" charset="0"/>
                <a:cs typeface="Lucida Bright" panose="02040602050505020304" pitchFamily="18" charset="0"/>
              </a:rPr>
              <a:t>The sample is truncated because women who do not work (but who would be offered a wage if they asked for it) are never in the sample.</a:t>
            </a:r>
          </a:p>
          <a:p>
            <a:pPr lvl="1"/>
            <a:r>
              <a:rPr lang="de-DE" altLang="en-US" dirty="0">
                <a:ea typeface="Arial" panose="020B0604020202020204" pitchFamily="34" charset="0"/>
                <a:cs typeface="Lucida Bright" panose="02040602050505020304" pitchFamily="18" charset="0"/>
              </a:rPr>
              <a:t>Truncation of this kind is called incidental truncation because it depends on another variable (here: labor force participation).</a:t>
            </a:r>
            <a:endParaRPr lang="en-US" dirty="0"/>
          </a:p>
        </p:txBody>
      </p:sp>
      <p:sp>
        <p:nvSpPr>
          <p:cNvPr id="4" name="Title 3"/>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(28 of 31)</a:t>
            </a:r>
            <a:endParaRPr lang="en-US" dirty="0"/>
          </a:p>
        </p:txBody>
      </p:sp>
    </p:spTree>
    <p:extLst>
      <p:ext uri="{BB962C8B-B14F-4D97-AF65-F5344CB8AC3E}">
        <p14:creationId xmlns:p14="http://schemas.microsoft.com/office/powerpoint/2010/main" val="316578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3</a:t>
            </a:fld>
            <a:endParaRPr lang="en-US"/>
          </a:p>
        </p:txBody>
      </p:sp>
      <p:pic>
        <p:nvPicPr>
          <p:cNvPr id="4" name="Picture 3" descr="A nonlinear model for a binary response variable. The probability that y equals 1 given x is equal to G of beta sub 0 plus beta sub 1 times x sub 1 through beta sub k times x sub k). The function G is a cumulative distribution function such that G of z is between 0 and 1. The response probability is defined as a function of the explanatory variables x. We utilize the shorthand vector notation so that x times beta is equal to beta sub zero plus beta sub 1 times x sub 1 through beta sub k times x sub k."/>
          <p:cNvPicPr>
            <a:picLocks noChangeAspect="1"/>
          </p:cNvPicPr>
          <p:nvPr/>
        </p:nvPicPr>
        <p:blipFill>
          <a:blip r:embed="rId2"/>
          <a:stretch>
            <a:fillRect/>
          </a:stretch>
        </p:blipFill>
        <p:spPr>
          <a:xfrm>
            <a:off x="1856070" y="4496844"/>
            <a:ext cx="7577985" cy="1639966"/>
          </a:xfrm>
          <a:prstGeom prst="rect">
            <a:avLst/>
          </a:prstGeom>
        </p:spPr>
      </p:pic>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a:xfrm>
            <a:off x="838200" y="1456029"/>
            <a:ext cx="10515600" cy="3078393"/>
          </a:xfrm>
        </p:spPr>
        <p:txBody>
          <a:bodyPr/>
          <a:lstStyle/>
          <a:p>
            <a:r>
              <a:rPr lang="de-DE" altLang="en-US" b="1" dirty="0">
                <a:ea typeface="ＭＳ Ｐゴシック" panose="020B0600070205080204" pitchFamily="34" charset="-128"/>
                <a:cs typeface="Lucida Bright" panose="02040602050505020304" pitchFamily="18" charset="0"/>
              </a:rPr>
              <a:t>Logit and Probit models for binary response</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Disadvantages of the LPM for binary dependent variables</a:t>
            </a:r>
          </a:p>
          <a:p>
            <a:pPr lvl="1"/>
            <a:r>
              <a:rPr lang="de-DE" altLang="en-US" dirty="0">
                <a:ea typeface="Arial" panose="020B0604020202020204" pitchFamily="34" charset="0"/>
                <a:cs typeface="Lucida Bright" panose="02040602050505020304" pitchFamily="18" charset="0"/>
              </a:rPr>
              <a:t>Predictions sometimes lie outside the unit interval</a:t>
            </a:r>
          </a:p>
          <a:p>
            <a:pPr lvl="1"/>
            <a:r>
              <a:rPr lang="de-DE" altLang="en-US" dirty="0">
                <a:ea typeface="Arial" panose="020B0604020202020204" pitchFamily="34" charset="0"/>
                <a:cs typeface="Lucida Bright" panose="02040602050505020304" pitchFamily="18" charset="0"/>
              </a:rPr>
              <a:t>Partial effects of explanatory variables are constant</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Nonlinear models for binary response</a:t>
            </a:r>
          </a:p>
          <a:p>
            <a:pPr lvl="1"/>
            <a:r>
              <a:rPr lang="de-DE" altLang="en-US" dirty="0">
                <a:ea typeface="Arial" panose="020B0604020202020204" pitchFamily="34" charset="0"/>
                <a:cs typeface="Lucida Bright" panose="02040602050505020304" pitchFamily="18" charset="0"/>
              </a:rPr>
              <a:t>Response probability is a nonlinear function of explanat. variables</a:t>
            </a: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sz="2400" dirty="0"/>
              <a:t>Limited Dependent Variable Models and Sample Selection Corrections</a:t>
            </a:r>
            <a:r>
              <a:rPr lang="en-US" altLang="en-US" dirty="0"/>
              <a:t> </a:t>
            </a:r>
            <a:r>
              <a:rPr lang="de-DE" altLang="en-US" sz="1600" dirty="0">
                <a:solidFill>
                  <a:prstClr val="black"/>
                </a:solidFill>
              </a:rPr>
              <a:t>(2 of 31)</a:t>
            </a:r>
            <a:endParaRPr lang="en-US" dirty="0"/>
          </a:p>
        </p:txBody>
      </p:sp>
    </p:spTree>
    <p:extLst>
      <p:ext uri="{BB962C8B-B14F-4D97-AF65-F5344CB8AC3E}">
        <p14:creationId xmlns:p14="http://schemas.microsoft.com/office/powerpoint/2010/main" val="63372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30</a:t>
            </a:fld>
            <a:endParaRPr lang="en-US"/>
          </a:p>
        </p:txBody>
      </p:sp>
      <p:pic>
        <p:nvPicPr>
          <p:cNvPr id="13" name="Picture 12" descr="An expression for the selection bias in OLS. The expected value of y given x, z, and s equal to 1 is x beta plus rho times lambda of z times gamma. Running the regression on the truncated sample suffers from omitted variable bias. For example, if the correlation of unobserved wage determinants and unobserved determinants of the work decision is positive, the women observed working will have higher wages than expected from their characteristics (positive selection)"/>
          <p:cNvPicPr>
            <a:picLocks noChangeAspect="1"/>
          </p:cNvPicPr>
          <p:nvPr/>
        </p:nvPicPr>
        <p:blipFill>
          <a:blip r:embed="rId2"/>
          <a:stretch>
            <a:fillRect/>
          </a:stretch>
        </p:blipFill>
        <p:spPr>
          <a:xfrm>
            <a:off x="1215020" y="4521550"/>
            <a:ext cx="9077731" cy="1444877"/>
          </a:xfrm>
          <a:prstGeom prst="rect">
            <a:avLst/>
          </a:prstGeom>
        </p:spPr>
      </p:pic>
      <p:sp>
        <p:nvSpPr>
          <p:cNvPr id="4" name="Content Placeholder 3"/>
          <p:cNvSpPr>
            <a:spLocks noGrp="1"/>
          </p:cNvSpPr>
          <p:nvPr>
            <p:ph sz="half" idx="2"/>
          </p:nvPr>
        </p:nvSpPr>
        <p:spPr>
          <a:xfrm>
            <a:off x="838200" y="3885186"/>
            <a:ext cx="10515600" cy="563247"/>
          </a:xfrm>
        </p:spPr>
        <p:txBody>
          <a:bodyPr/>
          <a:lstStyle/>
          <a:p>
            <a:r>
              <a:rPr lang="de-DE" altLang="en-US" dirty="0">
                <a:ea typeface="ＭＳ Ｐゴシック" panose="020B0600070205080204" pitchFamily="34" charset="-128"/>
                <a:cs typeface="Lucida Bright" panose="02040602050505020304" pitchFamily="18" charset="0"/>
              </a:rPr>
              <a:t>Selection bias in OLS</a:t>
            </a:r>
          </a:p>
          <a:p>
            <a:endParaRPr lang="en-US" dirty="0"/>
          </a:p>
        </p:txBody>
      </p:sp>
      <p:pic>
        <p:nvPicPr>
          <p:cNvPr id="12" name="Picture 11" descr="The joint distribution of the error terms. The joint distribution of u and v given x and z is a normal with a mean of 0 and variance rho. &#10;"/>
          <p:cNvPicPr>
            <a:picLocks noChangeAspect="1"/>
          </p:cNvPicPr>
          <p:nvPr/>
        </p:nvPicPr>
        <p:blipFill>
          <a:blip r:embed="rId3"/>
          <a:stretch>
            <a:fillRect/>
          </a:stretch>
        </p:blipFill>
        <p:spPr>
          <a:xfrm>
            <a:off x="1157355" y="3076050"/>
            <a:ext cx="7712108" cy="804742"/>
          </a:xfrm>
          <a:prstGeom prst="rect">
            <a:avLst/>
          </a:prstGeom>
        </p:spPr>
      </p:pic>
      <p:pic>
        <p:nvPicPr>
          <p:cNvPr id="8" name="Picture 7" descr="The selection equation (for example whether or not someone is in the labor force). s equals the indicator vairbale 1 that is equal to 1 if z times gamme plus v is greater than or equal to 0."/>
          <p:cNvPicPr>
            <a:picLocks noChangeAspect="1"/>
          </p:cNvPicPr>
          <p:nvPr/>
        </p:nvPicPr>
        <p:blipFill>
          <a:blip r:embed="rId4"/>
          <a:stretch>
            <a:fillRect/>
          </a:stretch>
        </p:blipFill>
        <p:spPr>
          <a:xfrm>
            <a:off x="1157355" y="2510015"/>
            <a:ext cx="6474513" cy="377985"/>
          </a:xfrm>
          <a:prstGeom prst="rect">
            <a:avLst/>
          </a:prstGeom>
        </p:spPr>
      </p:pic>
      <p:pic>
        <p:nvPicPr>
          <p:cNvPr id="7" name="Picture 6" descr="The population regression y equal to x beta plus u"/>
          <p:cNvPicPr>
            <a:picLocks noChangeAspect="1"/>
          </p:cNvPicPr>
          <p:nvPr/>
        </p:nvPicPr>
        <p:blipFill>
          <a:blip r:embed="rId5"/>
          <a:stretch>
            <a:fillRect/>
          </a:stretch>
        </p:blipFill>
        <p:spPr>
          <a:xfrm>
            <a:off x="1157355" y="1989207"/>
            <a:ext cx="5206435" cy="377985"/>
          </a:xfrm>
          <a:prstGeom prst="rect">
            <a:avLst/>
          </a:prstGeom>
        </p:spPr>
      </p:pic>
      <p:sp>
        <p:nvSpPr>
          <p:cNvPr id="3" name="Content Placeholder 2"/>
          <p:cNvSpPr>
            <a:spLocks noGrp="1"/>
          </p:cNvSpPr>
          <p:nvPr>
            <p:ph sz="half" idx="1"/>
          </p:nvPr>
        </p:nvSpPr>
        <p:spPr>
          <a:xfrm>
            <a:off x="838200" y="1456029"/>
            <a:ext cx="10515600" cy="483982"/>
          </a:xfrm>
        </p:spPr>
        <p:txBody>
          <a:bodyPr/>
          <a:lstStyle/>
          <a:p>
            <a:r>
              <a:rPr lang="de-DE" altLang="en-US" b="1" dirty="0">
                <a:ea typeface="ＭＳ Ｐゴシック" panose="020B0600070205080204" pitchFamily="34" charset="-128"/>
                <a:cs typeface="Lucida Bright" panose="02040602050505020304" pitchFamily="18" charset="0"/>
              </a:rPr>
              <a:t>Definition of Heckman model</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(29 of 31)</a:t>
            </a:r>
            <a:endParaRPr lang="en-US" dirty="0"/>
          </a:p>
        </p:txBody>
      </p:sp>
    </p:spTree>
    <p:extLst>
      <p:ext uri="{BB962C8B-B14F-4D97-AF65-F5344CB8AC3E}">
        <p14:creationId xmlns:p14="http://schemas.microsoft.com/office/powerpoint/2010/main" val="3473286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31</a:t>
            </a:fld>
            <a:endParaRPr lang="en-US"/>
          </a:p>
        </p:txBody>
      </p:sp>
      <p:pic>
        <p:nvPicPr>
          <p:cNvPr id="9" name="Picture 8" descr="The OLS regression augmented by the estimated correction term. y sub i equals beta sub 0 plus beta sub 1 times x sub 1 i through beta sub k times x sub k i plus rho times lambda hat plus an error term. There have to be explanatory variables in the selection equation that are not in the main equation (exclusion restrictions), otherwise there is multicollinearity because the inverse Mills ratio is almost linear in z."/>
          <p:cNvPicPr>
            <a:picLocks noChangeAspect="1"/>
          </p:cNvPicPr>
          <p:nvPr/>
        </p:nvPicPr>
        <p:blipFill>
          <a:blip r:embed="rId2"/>
          <a:stretch>
            <a:fillRect/>
          </a:stretch>
        </p:blipFill>
        <p:spPr>
          <a:xfrm>
            <a:off x="1243773" y="4724363"/>
            <a:ext cx="7456054" cy="1329043"/>
          </a:xfrm>
          <a:prstGeom prst="rect">
            <a:avLst/>
          </a:prstGeom>
        </p:spPr>
      </p:pic>
      <p:sp>
        <p:nvSpPr>
          <p:cNvPr id="5" name="Content Placeholder 4"/>
          <p:cNvSpPr>
            <a:spLocks noGrp="1"/>
          </p:cNvSpPr>
          <p:nvPr>
            <p:ph sz="quarter" idx="13"/>
          </p:nvPr>
        </p:nvSpPr>
        <p:spPr>
          <a:xfrm>
            <a:off x="838200" y="4006185"/>
            <a:ext cx="10515600" cy="514272"/>
          </a:xfrm>
        </p:spPr>
        <p:txBody>
          <a:bodyPr/>
          <a:lstStyle/>
          <a:p>
            <a:r>
              <a:rPr lang="de-DE" altLang="en-US" dirty="0">
                <a:cs typeface="Arial" panose="020B0604020202020204" pitchFamily="34" charset="0"/>
              </a:rPr>
              <a:t>2) Include estimated correction term in regression:</a:t>
            </a:r>
          </a:p>
        </p:txBody>
      </p:sp>
      <p:pic>
        <p:nvPicPr>
          <p:cNvPr id="8" name="Picture 7" descr="The inverse Mills ratio defined as lambda hat equal to lowercase phi of z times gamma hat over uppercase Phi of z times gamma hat. We use the estimated Probit coefficients to compute this value."/>
          <p:cNvPicPr>
            <a:picLocks noChangeAspect="1"/>
          </p:cNvPicPr>
          <p:nvPr/>
        </p:nvPicPr>
        <p:blipFill>
          <a:blip r:embed="rId3"/>
          <a:stretch>
            <a:fillRect/>
          </a:stretch>
        </p:blipFill>
        <p:spPr>
          <a:xfrm>
            <a:off x="1243773" y="3397261"/>
            <a:ext cx="7108552" cy="377985"/>
          </a:xfrm>
          <a:prstGeom prst="rect">
            <a:avLst/>
          </a:prstGeom>
        </p:spPr>
      </p:pic>
      <p:pic>
        <p:nvPicPr>
          <p:cNvPr id="7" name="Picture 6" descr="The probability that s equals 1 given z is equal to Phi of z times gamma. Here we use a probit model to estimate the work decision using all observations (those working and those not working)."/>
          <p:cNvPicPr>
            <a:picLocks noChangeAspect="1"/>
          </p:cNvPicPr>
          <p:nvPr/>
        </p:nvPicPr>
        <p:blipFill>
          <a:blip r:embed="rId4"/>
          <a:stretch>
            <a:fillRect/>
          </a:stretch>
        </p:blipFill>
        <p:spPr>
          <a:xfrm>
            <a:off x="1243773" y="2604489"/>
            <a:ext cx="7035394" cy="597460"/>
          </a:xfrm>
          <a:prstGeom prst="rect">
            <a:avLst/>
          </a:prstGeom>
        </p:spPr>
      </p:pic>
      <p:sp>
        <p:nvSpPr>
          <p:cNvPr id="4" name="Content Placeholder 3"/>
          <p:cNvSpPr>
            <a:spLocks noGrp="1"/>
          </p:cNvSpPr>
          <p:nvPr>
            <p:ph sz="half" idx="2"/>
          </p:nvPr>
        </p:nvSpPr>
        <p:spPr>
          <a:xfrm>
            <a:off x="838200" y="2078312"/>
            <a:ext cx="10515600" cy="526177"/>
          </a:xfrm>
        </p:spPr>
        <p:txBody>
          <a:bodyPr/>
          <a:lstStyle/>
          <a:p>
            <a:r>
              <a:rPr lang="de-DE" altLang="en-US" dirty="0">
                <a:cs typeface="Arial" panose="020B0604020202020204" pitchFamily="34" charset="0"/>
              </a:rPr>
              <a:t>1) Estimation of correction term:</a:t>
            </a:r>
          </a:p>
          <a:p>
            <a:endParaRPr lang="en-US" dirty="0"/>
          </a:p>
        </p:txBody>
      </p:sp>
      <p:sp>
        <p:nvSpPr>
          <p:cNvPr id="3" name="Content Placeholder 2"/>
          <p:cNvSpPr>
            <a:spLocks noGrp="1"/>
          </p:cNvSpPr>
          <p:nvPr>
            <p:ph sz="half" idx="1"/>
          </p:nvPr>
        </p:nvSpPr>
        <p:spPr>
          <a:xfrm>
            <a:off x="838200" y="1456029"/>
            <a:ext cx="10515600" cy="533409"/>
          </a:xfrm>
        </p:spPr>
        <p:txBody>
          <a:bodyPr/>
          <a:lstStyle/>
          <a:p>
            <a:r>
              <a:rPr lang="de-DE" altLang="en-US" b="1" dirty="0">
                <a:ea typeface="ＭＳ Ｐゴシック" panose="020B0600070205080204" pitchFamily="34" charset="-128"/>
                <a:cs typeface="Lucida Bright" panose="02040602050505020304" pitchFamily="18" charset="0"/>
              </a:rPr>
              <a:t>Estimation of Heckman model</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(30 of 31)</a:t>
            </a:r>
            <a:endParaRPr lang="en-US" dirty="0"/>
          </a:p>
        </p:txBody>
      </p:sp>
    </p:spTree>
    <p:extLst>
      <p:ext uri="{BB962C8B-B14F-4D97-AF65-F5344CB8AC3E}">
        <p14:creationId xmlns:p14="http://schemas.microsoft.com/office/powerpoint/2010/main" val="257243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32</a:t>
            </a:fld>
            <a:endParaRPr lang="en-US"/>
          </a:p>
        </p:txBody>
      </p:sp>
      <p:sp>
        <p:nvSpPr>
          <p:cNvPr id="10" name="Content Placeholder 4"/>
          <p:cNvSpPr>
            <a:spLocks noGrp="1"/>
          </p:cNvSpPr>
          <p:nvPr>
            <p:ph sz="half" idx="1"/>
          </p:nvPr>
        </p:nvSpPr>
        <p:spPr>
          <a:xfrm>
            <a:off x="7213600" y="2055459"/>
            <a:ext cx="4535814" cy="3990696"/>
          </a:xfrm>
        </p:spPr>
        <p:txBody>
          <a:bodyPr/>
          <a:lstStyle/>
          <a:p>
            <a:pPr>
              <a:lnSpc>
                <a:spcPct val="100000"/>
              </a:lnSpc>
              <a:spcBef>
                <a:spcPct val="0"/>
              </a:spcBef>
            </a:pPr>
            <a:r>
              <a:rPr lang="de-DE" altLang="en-US" sz="1800" dirty="0">
                <a:cs typeface="Arial" panose="020B0604020202020204" pitchFamily="34" charset="0"/>
              </a:rPr>
              <a:t>The standard errors of the two-step Heckman method are actually wrong and have to be corrected (not done here). One can also use a maximum likelihood procedure.</a:t>
            </a:r>
          </a:p>
          <a:p>
            <a:pPr>
              <a:lnSpc>
                <a:spcPct val="100000"/>
              </a:lnSpc>
              <a:spcBef>
                <a:spcPct val="0"/>
              </a:spcBef>
            </a:pPr>
            <a:endParaRPr lang="en-US" sz="1700" dirty="0"/>
          </a:p>
          <a:p>
            <a:pPr>
              <a:lnSpc>
                <a:spcPct val="100000"/>
              </a:lnSpc>
              <a:spcBef>
                <a:spcPct val="0"/>
              </a:spcBef>
            </a:pPr>
            <a:r>
              <a:rPr lang="de-DE" altLang="en-US" sz="1800" dirty="0">
                <a:cs typeface="Arial" panose="020B0604020202020204" pitchFamily="34" charset="0"/>
              </a:rPr>
              <a:t>There is no significant sample selection. This is the reason why OLS and Heckman estimates (“Heckit</a:t>
            </a:r>
            <a:r>
              <a:rPr lang="en-US" altLang="en-US" sz="1800" dirty="0">
                <a:cs typeface="Arial" panose="020B0604020202020204" pitchFamily="34" charset="0"/>
              </a:rPr>
              <a:t>”</a:t>
            </a:r>
            <a:r>
              <a:rPr lang="de-DE" altLang="en-US" sz="1800" dirty="0">
                <a:cs typeface="Arial" panose="020B0604020202020204" pitchFamily="34" charset="0"/>
              </a:rPr>
              <a:t>) are so similar.</a:t>
            </a:r>
          </a:p>
          <a:p>
            <a:pPr>
              <a:lnSpc>
                <a:spcPct val="100000"/>
              </a:lnSpc>
              <a:spcBef>
                <a:spcPct val="0"/>
              </a:spcBef>
            </a:pPr>
            <a:endParaRPr lang="en-US" sz="1700" dirty="0"/>
          </a:p>
        </p:txBody>
      </p:sp>
      <p:graphicFrame>
        <p:nvGraphicFramePr>
          <p:cNvPr id="7" name="Content Placeholder 3"/>
          <p:cNvGraphicFramePr>
            <a:graphicFrameLocks noGrp="1"/>
          </p:cNvGraphicFramePr>
          <p:nvPr>
            <p:ph sz="half" idx="2"/>
            <p:extLst>
              <p:ext uri="{D42A27DB-BD31-4B8C-83A1-F6EECF244321}">
                <p14:modId xmlns:p14="http://schemas.microsoft.com/office/powerpoint/2010/main" val="1008609081"/>
              </p:ext>
            </p:extLst>
          </p:nvPr>
        </p:nvGraphicFramePr>
        <p:xfrm>
          <a:off x="838200" y="2068515"/>
          <a:ext cx="3884112" cy="2118360"/>
        </p:xfrm>
        <a:graphic>
          <a:graphicData uri="http://schemas.openxmlformats.org/drawingml/2006/table">
            <a:tbl>
              <a:tblPr firstRow="1" bandRow="1">
                <a:tableStyleId>{5940675A-B579-460E-94D1-54222C63F5DA}</a:tableStyleId>
              </a:tblPr>
              <a:tblGrid>
                <a:gridCol w="1335287">
                  <a:extLst>
                    <a:ext uri="{9D8B030D-6E8A-4147-A177-3AD203B41FA5}">
                      <a16:colId xmlns:a16="http://schemas.microsoft.com/office/drawing/2014/main" val="1497731535"/>
                    </a:ext>
                  </a:extLst>
                </a:gridCol>
                <a:gridCol w="1020650">
                  <a:extLst>
                    <a:ext uri="{9D8B030D-6E8A-4147-A177-3AD203B41FA5}">
                      <a16:colId xmlns:a16="http://schemas.microsoft.com/office/drawing/2014/main" val="3234934324"/>
                    </a:ext>
                  </a:extLst>
                </a:gridCol>
                <a:gridCol w="1528175">
                  <a:extLst>
                    <a:ext uri="{9D8B030D-6E8A-4147-A177-3AD203B41FA5}">
                      <a16:colId xmlns:a16="http://schemas.microsoft.com/office/drawing/2014/main" val="2479116492"/>
                    </a:ext>
                  </a:extLst>
                </a:gridCol>
              </a:tblGrid>
              <a:tr h="0">
                <a:tc>
                  <a:txBody>
                    <a:bodyPr/>
                    <a:lstStyle/>
                    <a:p>
                      <a:r>
                        <a:rPr lang="en-US" sz="700" dirty="0"/>
                        <a:t>Independent</a:t>
                      </a:r>
                      <a:r>
                        <a:rPr lang="en-US" sz="700" baseline="0" dirty="0"/>
                        <a:t> Variables</a:t>
                      </a:r>
                      <a:endParaRPr lang="en-US" sz="700" dirty="0"/>
                    </a:p>
                  </a:txBody>
                  <a:tcPr/>
                </a:tc>
                <a:tc>
                  <a:txBody>
                    <a:bodyPr/>
                    <a:lstStyle/>
                    <a:p>
                      <a:r>
                        <a:rPr lang="en-US" sz="700" dirty="0"/>
                        <a:t>OLS</a:t>
                      </a:r>
                    </a:p>
                  </a:txBody>
                  <a:tcPr/>
                </a:tc>
                <a:tc>
                  <a:txBody>
                    <a:bodyPr/>
                    <a:lstStyle/>
                    <a:p>
                      <a:pPr algn="ctr"/>
                      <a:r>
                        <a:rPr lang="en-US" sz="700" dirty="0" err="1"/>
                        <a:t>Heckit</a:t>
                      </a:r>
                      <a:endParaRPr lang="en-US" sz="700" dirty="0"/>
                    </a:p>
                  </a:txBody>
                  <a:tcPr/>
                </a:tc>
                <a:extLst>
                  <a:ext uri="{0D108BD9-81ED-4DB2-BD59-A6C34878D82A}">
                    <a16:rowId xmlns:a16="http://schemas.microsoft.com/office/drawing/2014/main" val="1727009794"/>
                  </a:ext>
                </a:extLst>
              </a:tr>
              <a:tr h="0">
                <a:tc>
                  <a:txBody>
                    <a:bodyPr/>
                    <a:lstStyle/>
                    <a:p>
                      <a:r>
                        <a:rPr lang="en-US" sz="700" dirty="0" err="1"/>
                        <a:t>Educ</a:t>
                      </a:r>
                      <a:endParaRPr lang="en-US" sz="700" dirty="0"/>
                    </a:p>
                  </a:txBody>
                  <a:tcPr/>
                </a:tc>
                <a:tc>
                  <a:txBody>
                    <a:bodyPr/>
                    <a:lstStyle/>
                    <a:p>
                      <a:pPr algn="ctr"/>
                      <a:r>
                        <a:rPr lang="en-US" sz="700" dirty="0"/>
                        <a:t>.108</a:t>
                      </a:r>
                    </a:p>
                    <a:p>
                      <a:pPr algn="ctr"/>
                      <a:r>
                        <a:rPr lang="en-US" sz="700" dirty="0"/>
                        <a:t>(.014)</a:t>
                      </a:r>
                    </a:p>
                  </a:txBody>
                  <a:tcPr/>
                </a:tc>
                <a:tc>
                  <a:txBody>
                    <a:bodyPr/>
                    <a:lstStyle/>
                    <a:p>
                      <a:pPr algn="ctr"/>
                      <a:r>
                        <a:rPr lang="en-US" sz="700" dirty="0"/>
                        <a:t>.109</a:t>
                      </a:r>
                    </a:p>
                    <a:p>
                      <a:pPr algn="ctr"/>
                      <a:r>
                        <a:rPr lang="en-US" sz="700" dirty="0"/>
                        <a:t>(.016)</a:t>
                      </a:r>
                    </a:p>
                  </a:txBody>
                  <a:tcPr/>
                </a:tc>
                <a:extLst>
                  <a:ext uri="{0D108BD9-81ED-4DB2-BD59-A6C34878D82A}">
                    <a16:rowId xmlns:a16="http://schemas.microsoft.com/office/drawing/2014/main" val="2913255242"/>
                  </a:ext>
                </a:extLst>
              </a:tr>
              <a:tr h="0">
                <a:tc>
                  <a:txBody>
                    <a:bodyPr/>
                    <a:lstStyle/>
                    <a:p>
                      <a:r>
                        <a:rPr lang="en-US" sz="700" dirty="0" err="1"/>
                        <a:t>Exper</a:t>
                      </a:r>
                      <a:endParaRPr lang="en-US" sz="700" dirty="0"/>
                    </a:p>
                  </a:txBody>
                  <a:tcPr/>
                </a:tc>
                <a:tc>
                  <a:txBody>
                    <a:bodyPr/>
                    <a:lstStyle/>
                    <a:p>
                      <a:pPr algn="ctr"/>
                      <a:r>
                        <a:rPr lang="en-US" sz="700" dirty="0"/>
                        <a:t>.042</a:t>
                      </a:r>
                    </a:p>
                    <a:p>
                      <a:pPr algn="ctr"/>
                      <a:r>
                        <a:rPr lang="en-US" sz="700" dirty="0"/>
                        <a:t>(.012)</a:t>
                      </a:r>
                    </a:p>
                  </a:txBody>
                  <a:tcPr/>
                </a:tc>
                <a:tc>
                  <a:txBody>
                    <a:bodyPr/>
                    <a:lstStyle/>
                    <a:p>
                      <a:pPr algn="ctr"/>
                      <a:r>
                        <a:rPr lang="en-US" sz="700" dirty="0"/>
                        <a:t>.044</a:t>
                      </a:r>
                    </a:p>
                    <a:p>
                      <a:pPr algn="ctr"/>
                      <a:r>
                        <a:rPr lang="en-US" sz="700" dirty="0"/>
                        <a:t>(.016)</a:t>
                      </a:r>
                    </a:p>
                  </a:txBody>
                  <a:tcPr/>
                </a:tc>
                <a:extLst>
                  <a:ext uri="{0D108BD9-81ED-4DB2-BD59-A6C34878D82A}">
                    <a16:rowId xmlns:a16="http://schemas.microsoft.com/office/drawing/2014/main" val="1431918280"/>
                  </a:ext>
                </a:extLst>
              </a:tr>
              <a:tr h="0">
                <a:tc>
                  <a:txBody>
                    <a:bodyPr/>
                    <a:lstStyle/>
                    <a:p>
                      <a:r>
                        <a:rPr lang="en-US" sz="700" dirty="0" err="1"/>
                        <a:t>Exper</a:t>
                      </a:r>
                      <a:r>
                        <a:rPr lang="en-US" sz="700" baseline="0" dirty="0"/>
                        <a:t> squared</a:t>
                      </a:r>
                      <a:endParaRPr lang="en-US" sz="700" dirty="0"/>
                    </a:p>
                  </a:txBody>
                  <a:tcPr/>
                </a:tc>
                <a:tc>
                  <a:txBody>
                    <a:bodyPr/>
                    <a:lstStyle/>
                    <a:p>
                      <a:pPr algn="ctr"/>
                      <a:r>
                        <a:rPr lang="en-US" sz="700" dirty="0"/>
                        <a:t>-.00081</a:t>
                      </a:r>
                    </a:p>
                    <a:p>
                      <a:pPr algn="ctr"/>
                      <a:r>
                        <a:rPr lang="en-US" sz="700" dirty="0"/>
                        <a:t>(.00039)</a:t>
                      </a:r>
                    </a:p>
                  </a:txBody>
                  <a:tcPr/>
                </a:tc>
                <a:tc>
                  <a:txBody>
                    <a:bodyPr/>
                    <a:lstStyle/>
                    <a:p>
                      <a:pPr algn="ctr"/>
                      <a:r>
                        <a:rPr lang="en-US" sz="700" dirty="0"/>
                        <a:t>-.00086</a:t>
                      </a:r>
                    </a:p>
                    <a:p>
                      <a:pPr algn="ctr"/>
                      <a:r>
                        <a:rPr lang="en-US" sz="700" dirty="0"/>
                        <a:t>(.00044)</a:t>
                      </a:r>
                    </a:p>
                  </a:txBody>
                  <a:tcPr/>
                </a:tc>
                <a:extLst>
                  <a:ext uri="{0D108BD9-81ED-4DB2-BD59-A6C34878D82A}">
                    <a16:rowId xmlns:a16="http://schemas.microsoft.com/office/drawing/2014/main" val="241942714"/>
                  </a:ext>
                </a:extLst>
              </a:tr>
              <a:tr h="0">
                <a:tc>
                  <a:txBody>
                    <a:bodyPr/>
                    <a:lstStyle/>
                    <a:p>
                      <a:r>
                        <a:rPr lang="en-US" sz="700" dirty="0"/>
                        <a:t>Constant</a:t>
                      </a:r>
                    </a:p>
                  </a:txBody>
                  <a:tcPr/>
                </a:tc>
                <a:tc>
                  <a:txBody>
                    <a:bodyPr/>
                    <a:lstStyle/>
                    <a:p>
                      <a:pPr algn="ctr"/>
                      <a:r>
                        <a:rPr lang="en-US" sz="700" dirty="0"/>
                        <a:t>-.522</a:t>
                      </a:r>
                    </a:p>
                    <a:p>
                      <a:pPr algn="ctr"/>
                      <a:r>
                        <a:rPr lang="en-US" sz="700" dirty="0"/>
                        <a:t>(.199)</a:t>
                      </a:r>
                    </a:p>
                  </a:txBody>
                  <a:tcPr/>
                </a:tc>
                <a:tc>
                  <a:txBody>
                    <a:bodyPr/>
                    <a:lstStyle/>
                    <a:p>
                      <a:pPr algn="ctr"/>
                      <a:r>
                        <a:rPr lang="en-US" sz="700" dirty="0"/>
                        <a:t>-.578</a:t>
                      </a:r>
                    </a:p>
                    <a:p>
                      <a:pPr algn="ctr"/>
                      <a:r>
                        <a:rPr lang="en-US" sz="700" dirty="0"/>
                        <a:t>(.307)</a:t>
                      </a:r>
                    </a:p>
                  </a:txBody>
                  <a:tcPr/>
                </a:tc>
                <a:extLst>
                  <a:ext uri="{0D108BD9-81ED-4DB2-BD59-A6C34878D82A}">
                    <a16:rowId xmlns:a16="http://schemas.microsoft.com/office/drawing/2014/main" val="2252209898"/>
                  </a:ext>
                </a:extLst>
              </a:tr>
              <a:tr h="0">
                <a:tc>
                  <a:txBody>
                    <a:bodyPr/>
                    <a:lstStyle/>
                    <a:p>
                      <a:r>
                        <a:rPr lang="en-US" sz="700" dirty="0"/>
                        <a:t>Lambda hat</a:t>
                      </a:r>
                    </a:p>
                  </a:txBody>
                  <a:tcPr/>
                </a:tc>
                <a:tc>
                  <a:txBody>
                    <a:bodyPr/>
                    <a:lstStyle/>
                    <a:p>
                      <a:pPr algn="ctr"/>
                      <a:r>
                        <a:rPr lang="en-US" sz="700" dirty="0"/>
                        <a:t>-</a:t>
                      </a:r>
                    </a:p>
                  </a:txBody>
                  <a:tcPr/>
                </a:tc>
                <a:tc>
                  <a:txBody>
                    <a:bodyPr/>
                    <a:lstStyle/>
                    <a:p>
                      <a:pPr algn="ctr"/>
                      <a:r>
                        <a:rPr lang="en-US" sz="700" dirty="0"/>
                        <a:t>.032</a:t>
                      </a:r>
                    </a:p>
                    <a:p>
                      <a:pPr algn="ctr"/>
                      <a:r>
                        <a:rPr lang="en-US" sz="700" dirty="0"/>
                        <a:t>(.134)</a:t>
                      </a:r>
                    </a:p>
                  </a:txBody>
                  <a:tcPr/>
                </a:tc>
                <a:extLst>
                  <a:ext uri="{0D108BD9-81ED-4DB2-BD59-A6C34878D82A}">
                    <a16:rowId xmlns:a16="http://schemas.microsoft.com/office/drawing/2014/main" val="388364368"/>
                  </a:ext>
                </a:extLst>
              </a:tr>
              <a:tr h="0">
                <a:tc>
                  <a:txBody>
                    <a:bodyPr/>
                    <a:lstStyle/>
                    <a:p>
                      <a:r>
                        <a:rPr lang="en-US" sz="700" dirty="0"/>
                        <a:t>Sample size</a:t>
                      </a:r>
                    </a:p>
                  </a:txBody>
                  <a:tcPr/>
                </a:tc>
                <a:tc>
                  <a:txBody>
                    <a:bodyPr/>
                    <a:lstStyle/>
                    <a:p>
                      <a:pPr algn="ctr"/>
                      <a:r>
                        <a:rPr lang="en-US" sz="700" dirty="0"/>
                        <a:t>428</a:t>
                      </a:r>
                    </a:p>
                  </a:txBody>
                  <a:tcPr/>
                </a:tc>
                <a:tc>
                  <a:txBody>
                    <a:bodyPr/>
                    <a:lstStyle/>
                    <a:p>
                      <a:pPr algn="ctr"/>
                      <a:r>
                        <a:rPr lang="en-US" sz="700" dirty="0"/>
                        <a:t>428</a:t>
                      </a:r>
                    </a:p>
                  </a:txBody>
                  <a:tcPr/>
                </a:tc>
                <a:extLst>
                  <a:ext uri="{0D108BD9-81ED-4DB2-BD59-A6C34878D82A}">
                    <a16:rowId xmlns:a16="http://schemas.microsoft.com/office/drawing/2014/main" val="3083479938"/>
                  </a:ext>
                </a:extLst>
              </a:tr>
              <a:tr h="0">
                <a:tc>
                  <a:txBody>
                    <a:bodyPr/>
                    <a:lstStyle/>
                    <a:p>
                      <a:r>
                        <a:rPr lang="en-US" sz="700" dirty="0"/>
                        <a:t>R squared</a:t>
                      </a:r>
                    </a:p>
                  </a:txBody>
                  <a:tcPr/>
                </a:tc>
                <a:tc>
                  <a:txBody>
                    <a:bodyPr/>
                    <a:lstStyle/>
                    <a:p>
                      <a:pPr algn="ctr"/>
                      <a:r>
                        <a:rPr lang="en-US" sz="700" dirty="0"/>
                        <a:t>.157</a:t>
                      </a:r>
                    </a:p>
                  </a:txBody>
                  <a:tcPr/>
                </a:tc>
                <a:tc>
                  <a:txBody>
                    <a:bodyPr/>
                    <a:lstStyle/>
                    <a:p>
                      <a:pPr algn="ctr"/>
                      <a:r>
                        <a:rPr lang="en-US" sz="700" dirty="0"/>
                        <a:t>.157</a:t>
                      </a:r>
                    </a:p>
                  </a:txBody>
                  <a:tcPr/>
                </a:tc>
                <a:extLst>
                  <a:ext uri="{0D108BD9-81ED-4DB2-BD59-A6C34878D82A}">
                    <a16:rowId xmlns:a16="http://schemas.microsoft.com/office/drawing/2014/main" val="1520510556"/>
                  </a:ext>
                </a:extLst>
              </a:tr>
            </a:tbl>
          </a:graphicData>
        </a:graphic>
      </p:graphicFrame>
      <p:pic>
        <p:nvPicPr>
          <p:cNvPr id="4" name="Picture 3"/>
          <p:cNvPicPr>
            <a:picLocks noChangeAspect="1"/>
          </p:cNvPicPr>
          <p:nvPr/>
        </p:nvPicPr>
        <p:blipFill>
          <a:blip r:embed="rId2"/>
          <a:stretch>
            <a:fillRect/>
          </a:stretch>
        </p:blipFill>
        <p:spPr>
          <a:xfrm>
            <a:off x="633247" y="1979112"/>
            <a:ext cx="6266301" cy="3862888"/>
          </a:xfrm>
          <a:prstGeom prst="rect">
            <a:avLst/>
          </a:prstGeom>
        </p:spPr>
      </p:pic>
      <p:sp>
        <p:nvSpPr>
          <p:cNvPr id="3" name="Content Placeholder 2"/>
          <p:cNvSpPr>
            <a:spLocks noGrp="1"/>
          </p:cNvSpPr>
          <p:nvPr>
            <p:ph sz="half" idx="1"/>
          </p:nvPr>
        </p:nvSpPr>
        <p:spPr>
          <a:xfrm>
            <a:off x="838200" y="1456029"/>
            <a:ext cx="10515600" cy="523083"/>
          </a:xfrm>
        </p:spPr>
        <p:txBody>
          <a:bodyPr/>
          <a:lstStyle/>
          <a:p>
            <a:r>
              <a:rPr lang="de-DE" altLang="en-US" b="1" dirty="0">
                <a:ea typeface="ＭＳ Ｐゴシック" panose="020B0600070205080204" pitchFamily="34" charset="-128"/>
                <a:cs typeface="Lucida Bright" panose="02040602050505020304" pitchFamily="18" charset="0"/>
              </a:rPr>
              <a:t>Example: Wage offer equation for married women</a:t>
            </a:r>
            <a:endParaRPr lang="en-US" b="1"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(31 of 31)</a:t>
            </a:r>
            <a:endParaRPr lang="en-US" dirty="0"/>
          </a:p>
        </p:txBody>
      </p:sp>
    </p:spTree>
    <p:extLst>
      <p:ext uri="{BB962C8B-B14F-4D97-AF65-F5344CB8AC3E}">
        <p14:creationId xmlns:p14="http://schemas.microsoft.com/office/powerpoint/2010/main" val="103487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4</a:t>
            </a:fld>
            <a:endParaRPr lang="en-US"/>
          </a:p>
        </p:txBody>
      </p:sp>
      <p:pic>
        <p:nvPicPr>
          <p:cNvPr id="11" name="Picture 10" descr="An operationalization of the latent variable formulation. The probability that y equals 1 given x equals the probability that y star is greater than 0 given x. Plugging in the value y star equal to x beta plus e, we re-state this as the probability that e is greater than minus x beta. This equals 1 minus G of minus x beta, which in turn equals G of x beta."/>
          <p:cNvPicPr>
            <a:picLocks noChangeAspect="1"/>
          </p:cNvPicPr>
          <p:nvPr/>
        </p:nvPicPr>
        <p:blipFill>
          <a:blip r:embed="rId2"/>
          <a:stretch>
            <a:fillRect/>
          </a:stretch>
        </p:blipFill>
        <p:spPr>
          <a:xfrm>
            <a:off x="1476292" y="5151167"/>
            <a:ext cx="4889416" cy="731583"/>
          </a:xfrm>
          <a:prstGeom prst="rect">
            <a:avLst/>
          </a:prstGeom>
        </p:spPr>
      </p:pic>
      <p:pic>
        <p:nvPicPr>
          <p:cNvPr id="10" name="Picture 9" descr="A latent variable formulation of the Logit and Probit models. y star equals x beta plus e and y equals the indicator function 1 of y star greater than 0. If the latent variable y star is larger than zero, then y takes on the value 1. If the latent variable y star is less than or equal to zero, y takes on the value of 0. y star can thus be interpreted as the propensity to have y = 1."/>
          <p:cNvPicPr>
            <a:picLocks noChangeAspect="1"/>
          </p:cNvPicPr>
          <p:nvPr/>
        </p:nvPicPr>
        <p:blipFill>
          <a:blip r:embed="rId3"/>
          <a:stretch>
            <a:fillRect/>
          </a:stretch>
        </p:blipFill>
        <p:spPr>
          <a:xfrm>
            <a:off x="1476292" y="3957246"/>
            <a:ext cx="7328027" cy="1231499"/>
          </a:xfrm>
          <a:prstGeom prst="rect">
            <a:avLst/>
          </a:prstGeom>
        </p:spPr>
      </p:pic>
      <p:sp>
        <p:nvSpPr>
          <p:cNvPr id="5" name="Content Placeholder 4"/>
          <p:cNvSpPr>
            <a:spLocks noGrp="1"/>
          </p:cNvSpPr>
          <p:nvPr>
            <p:ph sz="half" idx="2"/>
          </p:nvPr>
        </p:nvSpPr>
        <p:spPr>
          <a:xfrm>
            <a:off x="838200" y="3452389"/>
            <a:ext cx="10515600" cy="499263"/>
          </a:xfrm>
        </p:spPr>
        <p:txBody>
          <a:bodyPr/>
          <a:lstStyle/>
          <a:p>
            <a:r>
              <a:rPr lang="de-DE" altLang="en-US" dirty="0">
                <a:ea typeface="ＭＳ Ｐゴシック" panose="020B0600070205080204" pitchFamily="34" charset="-128"/>
                <a:cs typeface="Lucida Bright" panose="02040602050505020304" pitchFamily="18" charset="0"/>
              </a:rPr>
              <a:t>Latent variable formulation of the Logit and Probit models</a:t>
            </a:r>
          </a:p>
          <a:p>
            <a:endParaRPr lang="en-US" dirty="0"/>
          </a:p>
        </p:txBody>
      </p:sp>
      <p:pic>
        <p:nvPicPr>
          <p:cNvPr id="9" name="Picture 8" descr="The cumulative density function (cdf) for the Logit model. G of z equals Lambda (uppercase) of z, where Lambda is the cdf of the logistic distribution. This equals the exponential of z divided by 1 plus the exponential of z."/>
          <p:cNvPicPr>
            <a:picLocks noChangeAspect="1"/>
          </p:cNvPicPr>
          <p:nvPr/>
        </p:nvPicPr>
        <p:blipFill>
          <a:blip r:embed="rId4"/>
          <a:stretch>
            <a:fillRect/>
          </a:stretch>
        </p:blipFill>
        <p:spPr>
          <a:xfrm>
            <a:off x="1256818" y="2746662"/>
            <a:ext cx="7766977" cy="493819"/>
          </a:xfrm>
          <a:prstGeom prst="rect">
            <a:avLst/>
          </a:prstGeom>
        </p:spPr>
      </p:pic>
      <p:pic>
        <p:nvPicPr>
          <p:cNvPr id="8" name="Picture 7" descr="The cumulative density function (cdf) for the Probit model. G of z equals Phi (uppercase) of z, where Phi is the cdf of the standard normal distribution. This is equal to the integral from minus infinity to z of lowercase phi of v times dv. Lowercase phi is the probability density function of the normal distribution."/>
          <p:cNvPicPr>
            <a:picLocks noChangeAspect="1"/>
          </p:cNvPicPr>
          <p:nvPr/>
        </p:nvPicPr>
        <p:blipFill>
          <a:blip r:embed="rId5"/>
          <a:stretch>
            <a:fillRect/>
          </a:stretch>
        </p:blipFill>
        <p:spPr>
          <a:xfrm>
            <a:off x="1256818" y="1967778"/>
            <a:ext cx="7724301" cy="566977"/>
          </a:xfrm>
          <a:prstGeom prst="rect">
            <a:avLst/>
          </a:prstGeom>
        </p:spPr>
      </p:pic>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a:xfrm>
            <a:off x="838200" y="1456029"/>
            <a:ext cx="10515600" cy="498031"/>
          </a:xfrm>
        </p:spPr>
        <p:txBody>
          <a:bodyPr/>
          <a:lstStyle/>
          <a:p>
            <a:r>
              <a:rPr lang="de-DE" altLang="en-US" b="1" dirty="0">
                <a:ea typeface="ＭＳ Ｐゴシック" panose="020B0600070205080204" pitchFamily="34" charset="-128"/>
                <a:cs typeface="Lucida Bright" panose="02040602050505020304" pitchFamily="18" charset="0"/>
              </a:rPr>
              <a:t>Choices for the link function</a:t>
            </a:r>
            <a:endParaRPr lang="de-DE" altLang="en-US" b="1"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sz="2400" dirty="0"/>
              <a:t>Limited Dependent Variable Models and Sample Selection Corrections</a:t>
            </a:r>
            <a:r>
              <a:rPr lang="en-US" altLang="en-US" dirty="0"/>
              <a:t> </a:t>
            </a:r>
            <a:r>
              <a:rPr lang="de-DE" altLang="en-US" sz="1600" dirty="0">
                <a:solidFill>
                  <a:prstClr val="black"/>
                </a:solidFill>
              </a:rPr>
              <a:t>(3 of 31)</a:t>
            </a:r>
            <a:endParaRPr lang="en-US" dirty="0"/>
          </a:p>
        </p:txBody>
      </p:sp>
    </p:spTree>
    <p:extLst>
      <p:ext uri="{BB962C8B-B14F-4D97-AF65-F5344CB8AC3E}">
        <p14:creationId xmlns:p14="http://schemas.microsoft.com/office/powerpoint/2010/main" val="231028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5</a:t>
            </a:fld>
            <a:endParaRPr lang="en-US"/>
          </a:p>
        </p:txBody>
      </p:sp>
      <p:sp>
        <p:nvSpPr>
          <p:cNvPr id="5" name="Content Placeholder 4"/>
          <p:cNvSpPr>
            <a:spLocks noGrp="1"/>
          </p:cNvSpPr>
          <p:nvPr>
            <p:ph sz="half" idx="2"/>
          </p:nvPr>
        </p:nvSpPr>
        <p:spPr>
          <a:xfrm>
            <a:off x="838200" y="5475074"/>
            <a:ext cx="10515600" cy="499263"/>
          </a:xfrm>
        </p:spPr>
        <p:txBody>
          <a:bodyPr/>
          <a:lstStyle/>
          <a:p>
            <a:r>
              <a:rPr lang="de-DE" altLang="en-US" dirty="0">
                <a:ea typeface="ＭＳ Ｐゴシック" panose="020B0600070205080204" pitchFamily="34" charset="-128"/>
                <a:cs typeface="Lucida Bright" panose="02040602050505020304" pitchFamily="18" charset="0"/>
              </a:rPr>
              <a:t>Partial effects are nonlinear and depend on the level of x.  </a:t>
            </a:r>
          </a:p>
        </p:txBody>
      </p:sp>
      <p:pic>
        <p:nvPicPr>
          <p:cNvPr id="7" name="Picture 6" descr="An interpretation of the coefficient for discrete explanatory variables. Here we assume that explanatory variable x sub k is discrete and increases by one unit from c sub k to c sub k plus 1. The marginal effect is given by G of beta sub zero plus beta sub 1 times x sub 1 through beta sub k times c sub k plus 1 minus G of beta sub 0 plus beta sub 1 times x sub 1 through beta sub k times c sub k."/>
          <p:cNvPicPr>
            <a:picLocks noChangeAspect="1"/>
          </p:cNvPicPr>
          <p:nvPr/>
        </p:nvPicPr>
        <p:blipFill>
          <a:blip r:embed="rId2"/>
          <a:stretch>
            <a:fillRect/>
          </a:stretch>
        </p:blipFill>
        <p:spPr>
          <a:xfrm>
            <a:off x="1147339" y="3971333"/>
            <a:ext cx="7638950" cy="1353429"/>
          </a:xfrm>
          <a:prstGeom prst="rect">
            <a:avLst/>
          </a:prstGeom>
        </p:spPr>
      </p:pic>
      <p:pic>
        <p:nvPicPr>
          <p:cNvPr id="4" name="Picture 3" descr="An interpretation of the coefficient for continuous explanatory variables. The partial change in the probability that y equals 1 given x over the partial change in x sub j equals lowercase g of x beta times beta sub j. Lowercase g of z equals the the partial derivative of uppercase G of z with respect to z, which is greater than zero. If uppercase G of z is the cumulative density function evaluated at z, then lowercase g is the probabilty density function evaluated at z. This partial effect tells us how the pobability that y equals 1 changes when the explanatory variable x sub j changes by one unit."/>
          <p:cNvPicPr>
            <a:picLocks noChangeAspect="1"/>
          </p:cNvPicPr>
          <p:nvPr/>
        </p:nvPicPr>
        <p:blipFill>
          <a:blip r:embed="rId3"/>
          <a:stretch>
            <a:fillRect/>
          </a:stretch>
        </p:blipFill>
        <p:spPr>
          <a:xfrm>
            <a:off x="1147339" y="2042934"/>
            <a:ext cx="6815919" cy="1621677"/>
          </a:xfrm>
          <a:prstGeom prst="rect">
            <a:avLst/>
          </a:prstGeom>
        </p:spPr>
      </p:pic>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a:xfrm>
            <a:off x="838200" y="1456029"/>
            <a:ext cx="10515600" cy="498031"/>
          </a:xfrm>
        </p:spPr>
        <p:txBody>
          <a:bodyPr/>
          <a:lstStyle/>
          <a:p>
            <a:r>
              <a:rPr lang="de-DE" altLang="en-US" b="1" dirty="0">
                <a:ea typeface="ＭＳ Ｐゴシック" panose="020B0600070205080204" pitchFamily="34" charset="-128"/>
                <a:cs typeface="Lucida Bright" panose="02040602050505020304" pitchFamily="18" charset="0"/>
              </a:rPr>
              <a:t>Interpretation of coefficients in Logit and Probit models</a:t>
            </a:r>
            <a:endParaRPr lang="de-DE" altLang="en-US" b="1"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sz="2400" dirty="0"/>
              <a:t>Limited Dependent Variable Models and Sample Selection Corrections</a:t>
            </a:r>
            <a:r>
              <a:rPr lang="en-US" altLang="en-US" dirty="0"/>
              <a:t> </a:t>
            </a:r>
            <a:r>
              <a:rPr lang="de-DE" altLang="en-US" sz="1600" dirty="0">
                <a:solidFill>
                  <a:prstClr val="black"/>
                </a:solidFill>
              </a:rPr>
              <a:t>(4 of 31)</a:t>
            </a:r>
            <a:endParaRPr lang="en-US" dirty="0"/>
          </a:p>
        </p:txBody>
      </p:sp>
    </p:spTree>
    <p:extLst>
      <p:ext uri="{BB962C8B-B14F-4D97-AF65-F5344CB8AC3E}">
        <p14:creationId xmlns:p14="http://schemas.microsoft.com/office/powerpoint/2010/main" val="281920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6</a:t>
            </a:fld>
            <a:endParaRPr lang="en-US"/>
          </a:p>
        </p:txBody>
      </p:sp>
      <p:sp>
        <p:nvSpPr>
          <p:cNvPr id="5" name="Content Placeholder 4"/>
          <p:cNvSpPr>
            <a:spLocks noGrp="1"/>
          </p:cNvSpPr>
          <p:nvPr>
            <p:ph sz="half" idx="2"/>
          </p:nvPr>
        </p:nvSpPr>
        <p:spPr>
          <a:xfrm>
            <a:off x="838200" y="4691888"/>
            <a:ext cx="10515600" cy="1169715"/>
          </a:xfrm>
        </p:spPr>
        <p:txBody>
          <a:bodyPr/>
          <a:lstStyle/>
          <a:p>
            <a:r>
              <a:rPr lang="de-DE" altLang="en-US" dirty="0">
                <a:ea typeface="ＭＳ Ｐゴシック" panose="020B0600070205080204" pitchFamily="34" charset="-128"/>
                <a:cs typeface="Lucida Bright" panose="02040602050505020304" pitchFamily="18" charset="0"/>
              </a:rPr>
              <a:t>Properties of maximum likelihood estimators</a:t>
            </a:r>
          </a:p>
          <a:p>
            <a:pPr lvl="1"/>
            <a:r>
              <a:rPr lang="de-DE" altLang="en-US" dirty="0">
                <a:ea typeface="Arial" panose="020B0604020202020204" pitchFamily="34" charset="0"/>
                <a:cs typeface="Lucida Bright" panose="02040602050505020304" pitchFamily="18" charset="0"/>
              </a:rPr>
              <a:t>Maximum likelihood estimators are consistent, asymptotically normal, and asymptotically efficient if the distributional assumptions hold.</a:t>
            </a:r>
            <a:endParaRPr lang="en-US" dirty="0"/>
          </a:p>
        </p:txBody>
      </p:sp>
      <p:pic>
        <p:nvPicPr>
          <p:cNvPr id="13" name="Picture 12" descr="The procedure for maximum likelihood estimation. We choose beta hat sub 0, beta hat sub 1, through beta hat sub k to maximize the log likelihood function."/>
          <p:cNvPicPr>
            <a:picLocks noChangeAspect="1"/>
          </p:cNvPicPr>
          <p:nvPr/>
        </p:nvPicPr>
        <p:blipFill>
          <a:blip r:embed="rId2"/>
          <a:stretch>
            <a:fillRect/>
          </a:stretch>
        </p:blipFill>
        <p:spPr>
          <a:xfrm>
            <a:off x="1175796" y="4085950"/>
            <a:ext cx="7815749" cy="414564"/>
          </a:xfrm>
          <a:prstGeom prst="rect">
            <a:avLst/>
          </a:prstGeom>
        </p:spPr>
      </p:pic>
      <p:pic>
        <p:nvPicPr>
          <p:cNvPr id="12" name="Picture 11" descr="The log likelihood function. log of L of beta equals the log of the product (from i equal to 1 through n) of f of y sub i given x sub i. This can be re-written as the sum (from i equal to 1 through n) of the log of f of y sub i given x sub i), assuming random sampling."/>
          <p:cNvPicPr>
            <a:picLocks noChangeAspect="1"/>
          </p:cNvPicPr>
          <p:nvPr/>
        </p:nvPicPr>
        <p:blipFill>
          <a:blip r:embed="rId3"/>
          <a:stretch>
            <a:fillRect/>
          </a:stretch>
        </p:blipFill>
        <p:spPr>
          <a:xfrm>
            <a:off x="1175796" y="2937606"/>
            <a:ext cx="8212024" cy="835224"/>
          </a:xfrm>
          <a:prstGeom prst="rect">
            <a:avLst/>
          </a:prstGeom>
        </p:spPr>
      </p:pic>
      <p:pic>
        <p:nvPicPr>
          <p:cNvPr id="4" name="Picture 3" descr="The probability density function for a probit/logit model. f of y sub i given x sub i equals G of x sub i beta to the power y sub i times 1 minus G of x sub i beta to the power 1 minus y sub i. This gives us the probability that individual i's outcome is y sub i given that their characteristics are x sub i."/>
          <p:cNvPicPr>
            <a:picLocks noChangeAspect="1"/>
          </p:cNvPicPr>
          <p:nvPr/>
        </p:nvPicPr>
        <p:blipFill>
          <a:blip r:embed="rId4"/>
          <a:stretch>
            <a:fillRect/>
          </a:stretch>
        </p:blipFill>
        <p:spPr>
          <a:xfrm>
            <a:off x="1175796" y="2042934"/>
            <a:ext cx="8212024" cy="810838"/>
          </a:xfrm>
          <a:prstGeom prst="rect">
            <a:avLst/>
          </a:prstGeom>
        </p:spPr>
      </p:pic>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a:xfrm>
            <a:off x="838200" y="1456029"/>
            <a:ext cx="10515600" cy="498031"/>
          </a:xfrm>
        </p:spPr>
        <p:txBody>
          <a:bodyPr/>
          <a:lstStyle/>
          <a:p>
            <a:r>
              <a:rPr lang="de-DE" altLang="en-US" b="1" dirty="0">
                <a:ea typeface="ＭＳ Ｐゴシック" panose="020B0600070205080204" pitchFamily="34" charset="-128"/>
                <a:cs typeface="Lucida Bright" panose="02040602050505020304" pitchFamily="18" charset="0"/>
              </a:rPr>
              <a:t>Maximum likelihood estimation of Logit and Probit models</a:t>
            </a:r>
            <a:endParaRPr lang="de-DE" altLang="en-US" b="1"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sz="2400" dirty="0"/>
              <a:t>Limited Dependent Variable Models and Sample Selection Corrections</a:t>
            </a:r>
            <a:r>
              <a:rPr lang="en-US" altLang="en-US" dirty="0"/>
              <a:t> </a:t>
            </a:r>
            <a:r>
              <a:rPr lang="de-DE" altLang="en-US" sz="1600" dirty="0">
                <a:solidFill>
                  <a:prstClr val="black"/>
                </a:solidFill>
              </a:rPr>
              <a:t>(5 of 31)</a:t>
            </a:r>
            <a:endParaRPr lang="en-US" dirty="0"/>
          </a:p>
        </p:txBody>
      </p:sp>
    </p:spTree>
    <p:extLst>
      <p:ext uri="{BB962C8B-B14F-4D97-AF65-F5344CB8AC3E}">
        <p14:creationId xmlns:p14="http://schemas.microsoft.com/office/powerpoint/2010/main" val="237038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7</a:t>
            </a:fld>
            <a:endParaRPr lang="en-US"/>
          </a:p>
        </p:txBody>
      </p:sp>
      <p:pic>
        <p:nvPicPr>
          <p:cNvPr id="8" name="Picture 7" descr="An expression for the likelihood ratio test. LR equals 2 times the difference between the unrestricted and restricted log likelihoods. This statistic is distributed as a chi square with q degrees of freedom. The null hypothesis that the q hypotheses hold is rejected if the growth in maximized likelihood is too large when going from the restricted to the unrestricted model"/>
          <p:cNvPicPr>
            <a:picLocks noChangeAspect="1"/>
          </p:cNvPicPr>
          <p:nvPr/>
        </p:nvPicPr>
        <p:blipFill>
          <a:blip r:embed="rId2"/>
          <a:stretch>
            <a:fillRect/>
          </a:stretch>
        </p:blipFill>
        <p:spPr>
          <a:xfrm>
            <a:off x="1620842" y="3807187"/>
            <a:ext cx="8045841" cy="1453745"/>
          </a:xfrm>
          <a:prstGeom prst="rect">
            <a:avLst/>
          </a:prstGeom>
        </p:spPr>
      </p:pic>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a:xfrm>
            <a:off x="838200" y="1456029"/>
            <a:ext cx="10515600" cy="2126415"/>
          </a:xfrm>
        </p:spPr>
        <p:txBody>
          <a:bodyPr/>
          <a:lstStyle/>
          <a:p>
            <a:r>
              <a:rPr lang="de-DE" altLang="en-US" b="1" dirty="0">
                <a:ea typeface="ＭＳ Ｐゴシック" panose="020B0600070205080204" pitchFamily="34" charset="-128"/>
                <a:cs typeface="Lucida Bright" panose="02040602050505020304" pitchFamily="18" charset="0"/>
              </a:rPr>
              <a:t>Hypothesis testing after maximum likelihood estimation</a:t>
            </a:r>
          </a:p>
          <a:p>
            <a:pPr lvl="1"/>
            <a:r>
              <a:rPr lang="de-DE" altLang="en-US" dirty="0">
                <a:ea typeface="Arial" panose="020B0604020202020204" pitchFamily="34" charset="0"/>
                <a:cs typeface="Lucida Bright" panose="02040602050505020304" pitchFamily="18" charset="0"/>
              </a:rPr>
              <a:t>The usual t-tests and confidence intervals can be used.</a:t>
            </a:r>
          </a:p>
          <a:p>
            <a:pPr lvl="1"/>
            <a:r>
              <a:rPr lang="de-DE" altLang="en-US" dirty="0">
                <a:ea typeface="Arial" panose="020B0604020202020204" pitchFamily="34" charset="0"/>
                <a:cs typeface="Lucida Bright" panose="02040602050505020304" pitchFamily="18" charset="0"/>
              </a:rPr>
              <a:t>There are three alternatives to test multiple hypotheses:</a:t>
            </a:r>
          </a:p>
          <a:p>
            <a:pPr lvl="2"/>
            <a:r>
              <a:rPr lang="de-DE" altLang="en-US" dirty="0">
                <a:ea typeface="Arial" panose="020B0604020202020204" pitchFamily="34" charset="0"/>
                <a:cs typeface="Lucida Bright" panose="02040602050505020304" pitchFamily="18" charset="0"/>
              </a:rPr>
              <a:t>Lagrange multiplier or score test (not discussed here)</a:t>
            </a:r>
          </a:p>
          <a:p>
            <a:pPr lvl="2"/>
            <a:r>
              <a:rPr lang="de-DE" altLang="en-US" dirty="0">
                <a:ea typeface="Arial" panose="020B0604020202020204" pitchFamily="34" charset="0"/>
                <a:cs typeface="Lucida Bright" panose="02040602050505020304" pitchFamily="18" charset="0"/>
              </a:rPr>
              <a:t>Wald test (requires only estimation of unrestricted model)</a:t>
            </a:r>
          </a:p>
          <a:p>
            <a:pPr lvl="2"/>
            <a:r>
              <a:rPr lang="de-DE" altLang="en-US" dirty="0">
                <a:ea typeface="Arial" panose="020B0604020202020204" pitchFamily="34" charset="0"/>
                <a:cs typeface="Lucida Bright" panose="02040602050505020304" pitchFamily="18" charset="0"/>
              </a:rPr>
              <a:t>Likelihood ratio test (restricted and unrestricted models needed)</a:t>
            </a:r>
            <a:endParaRPr lang="de-DE" altLang="en-US" b="1"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sz="2400" dirty="0"/>
              <a:t>Limited Dependent Variable Models and Sample Selection Corrections</a:t>
            </a:r>
            <a:r>
              <a:rPr lang="en-US" altLang="en-US" dirty="0"/>
              <a:t> </a:t>
            </a:r>
            <a:r>
              <a:rPr lang="de-DE" altLang="en-US" sz="1600" dirty="0">
                <a:solidFill>
                  <a:prstClr val="black"/>
                </a:solidFill>
              </a:rPr>
              <a:t>(6 of 31)</a:t>
            </a:r>
            <a:endParaRPr lang="en-US" dirty="0"/>
          </a:p>
        </p:txBody>
      </p:sp>
    </p:spTree>
    <p:extLst>
      <p:ext uri="{BB962C8B-B14F-4D97-AF65-F5344CB8AC3E}">
        <p14:creationId xmlns:p14="http://schemas.microsoft.com/office/powerpoint/2010/main" val="8440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8</a:t>
            </a:fld>
            <a:endParaRPr lang="en-US"/>
          </a:p>
        </p:txBody>
      </p:sp>
      <p:pic>
        <p:nvPicPr>
          <p:cNvPr id="9" name="Picture 8" descr="A correlation based goodness of fit measure. The correlation between y sub i and y tilde sub i, where y tilde sub i is defined as 1 if the predicted probability of success exceeds 0.5 Another measure is the correlation between y sub i and G of x sub i times beta hat - the correlation between the true values and the predicted probabilities."/>
          <p:cNvPicPr>
            <a:picLocks noChangeAspect="1"/>
          </p:cNvPicPr>
          <p:nvPr/>
        </p:nvPicPr>
        <p:blipFill>
          <a:blip r:embed="rId2"/>
          <a:stretch>
            <a:fillRect/>
          </a:stretch>
        </p:blipFill>
        <p:spPr>
          <a:xfrm>
            <a:off x="1537293" y="5187313"/>
            <a:ext cx="7584081" cy="804742"/>
          </a:xfrm>
          <a:prstGeom prst="rect">
            <a:avLst/>
          </a:prstGeom>
        </p:spPr>
      </p:pic>
      <p:sp>
        <p:nvSpPr>
          <p:cNvPr id="5" name="Content Placeholder 4"/>
          <p:cNvSpPr>
            <a:spLocks noGrp="1"/>
          </p:cNvSpPr>
          <p:nvPr>
            <p:ph sz="quarter" idx="13"/>
          </p:nvPr>
        </p:nvSpPr>
        <p:spPr>
          <a:xfrm>
            <a:off x="838200" y="4677258"/>
            <a:ext cx="10515600" cy="533569"/>
          </a:xfrm>
        </p:spPr>
        <p:txBody>
          <a:bodyPr/>
          <a:lstStyle/>
          <a:p>
            <a:r>
              <a:rPr lang="de-DE" altLang="en-US" dirty="0">
                <a:ea typeface="Arial" panose="020B0604020202020204" pitchFamily="34" charset="0"/>
                <a:cs typeface="Lucida Bright" panose="02040602050505020304" pitchFamily="18" charset="0"/>
              </a:rPr>
              <a:t>Correlation based measures</a:t>
            </a:r>
            <a:endParaRPr lang="en-US" dirty="0"/>
          </a:p>
        </p:txBody>
      </p:sp>
      <p:pic>
        <p:nvPicPr>
          <p:cNvPr id="8" name="Picture 7" descr="An expression for the psuedo R squared. R tilde squared equals 1 minus the unrestriced log likelihood (L sub ur) over the log likelihood of a model without any explanatory variables (L sub 0). Here, we compare the maximized log-likelihood of the model we estimate to one that assumes the dependent variable is a constant."/>
          <p:cNvPicPr>
            <a:picLocks noChangeAspect="1"/>
          </p:cNvPicPr>
          <p:nvPr/>
        </p:nvPicPr>
        <p:blipFill>
          <a:blip r:embed="rId3"/>
          <a:stretch>
            <a:fillRect/>
          </a:stretch>
        </p:blipFill>
        <p:spPr>
          <a:xfrm>
            <a:off x="1537293" y="3669199"/>
            <a:ext cx="7051292" cy="1043941"/>
          </a:xfrm>
          <a:prstGeom prst="rect">
            <a:avLst/>
          </a:prstGeom>
        </p:spPr>
      </p:pic>
      <p:sp>
        <p:nvSpPr>
          <p:cNvPr id="4" name="Content Placeholder 3"/>
          <p:cNvSpPr>
            <a:spLocks noGrp="1"/>
          </p:cNvSpPr>
          <p:nvPr>
            <p:ph sz="half" idx="2"/>
          </p:nvPr>
        </p:nvSpPr>
        <p:spPr>
          <a:xfrm>
            <a:off x="838200" y="3357257"/>
            <a:ext cx="10515600" cy="511789"/>
          </a:xfrm>
        </p:spPr>
        <p:txBody>
          <a:bodyPr/>
          <a:lstStyle/>
          <a:p>
            <a:r>
              <a:rPr lang="de-DE" altLang="en-US" dirty="0">
                <a:ea typeface="Arial" panose="020B0604020202020204" pitchFamily="34" charset="0"/>
                <a:cs typeface="Lucida Bright" panose="02040602050505020304" pitchFamily="18" charset="0"/>
              </a:rPr>
              <a:t>Pseudo R-squared</a:t>
            </a:r>
            <a:endParaRPr lang="en-US" dirty="0"/>
          </a:p>
        </p:txBody>
      </p:sp>
      <p:pic>
        <p:nvPicPr>
          <p:cNvPr id="7" name="Picture 6" descr="An expression for the percent correctly predicted. y tilde sub i equals 1 if G of x sub i times beta hat is greater than or equal to .5 and 0 otherwise. Inidividual i's outcome is predicted to be equal to 1 if the probability for this event occurring is larger than 5. The percentage of correctly predicted y equal to 1 and y equal to 0 is then computed.  "/>
          <p:cNvPicPr>
            <a:picLocks noChangeAspect="1"/>
          </p:cNvPicPr>
          <p:nvPr/>
        </p:nvPicPr>
        <p:blipFill>
          <a:blip r:embed="rId4"/>
          <a:stretch>
            <a:fillRect/>
          </a:stretch>
        </p:blipFill>
        <p:spPr>
          <a:xfrm>
            <a:off x="1537293" y="2250428"/>
            <a:ext cx="7382896" cy="1024217"/>
          </a:xfrm>
          <a:prstGeom prst="rect">
            <a:avLst/>
          </a:prstGeom>
        </p:spPr>
      </p:pic>
      <p:sp>
        <p:nvSpPr>
          <p:cNvPr id="3" name="Content Placeholder 2"/>
          <p:cNvSpPr>
            <a:spLocks noGrp="1"/>
          </p:cNvSpPr>
          <p:nvPr>
            <p:ph sz="half" idx="1"/>
          </p:nvPr>
        </p:nvSpPr>
        <p:spPr>
          <a:xfrm>
            <a:off x="838200" y="1456029"/>
            <a:ext cx="10515600" cy="849972"/>
          </a:xfrm>
        </p:spPr>
        <p:txBody>
          <a:bodyPr/>
          <a:lstStyle/>
          <a:p>
            <a:r>
              <a:rPr lang="de-DE" altLang="en-US" b="1" dirty="0">
                <a:ea typeface="ＭＳ Ｐゴシック" panose="020B0600070205080204" pitchFamily="34" charset="-128"/>
                <a:cs typeface="Lucida Bright" panose="02040602050505020304" pitchFamily="18" charset="0"/>
              </a:rPr>
              <a:t>Goodness-of-fit measures for Logit and Probit models</a:t>
            </a:r>
          </a:p>
          <a:p>
            <a:pPr lvl="1"/>
            <a:r>
              <a:rPr lang="de-DE" altLang="en-US" dirty="0">
                <a:ea typeface="Arial" panose="020B0604020202020204" pitchFamily="34" charset="0"/>
                <a:cs typeface="Lucida Bright" panose="02040602050505020304" pitchFamily="18" charset="0"/>
              </a:rPr>
              <a:t>Percent correctly predicted</a:t>
            </a:r>
            <a:endParaRPr lang="en-US"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(7 of 31)</a:t>
            </a:r>
            <a:endParaRPr lang="en-US" dirty="0"/>
          </a:p>
        </p:txBody>
      </p:sp>
    </p:spTree>
    <p:extLst>
      <p:ext uri="{BB962C8B-B14F-4D97-AF65-F5344CB8AC3E}">
        <p14:creationId xmlns:p14="http://schemas.microsoft.com/office/powerpoint/2010/main" val="265031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9</a:t>
            </a:fld>
            <a:endParaRPr lang="en-US"/>
          </a:p>
        </p:txBody>
      </p:sp>
      <p:sp>
        <p:nvSpPr>
          <p:cNvPr id="5" name="Content Placeholder 4"/>
          <p:cNvSpPr>
            <a:spLocks noGrp="1"/>
          </p:cNvSpPr>
          <p:nvPr>
            <p:ph sz="quarter" idx="13"/>
          </p:nvPr>
        </p:nvSpPr>
        <p:spPr>
          <a:xfrm>
            <a:off x="838200" y="5541554"/>
            <a:ext cx="10515600" cy="533569"/>
          </a:xfrm>
        </p:spPr>
        <p:txBody>
          <a:bodyPr/>
          <a:lstStyle/>
          <a:p>
            <a:pPr lvl="1"/>
            <a:r>
              <a:rPr lang="de-DE" altLang="en-US" dirty="0">
                <a:ea typeface="Arial" panose="020B0604020202020204" pitchFamily="34" charset="0"/>
                <a:cs typeface="Lucida Bright" panose="02040602050505020304" pitchFamily="18" charset="0"/>
              </a:rPr>
              <a:t>Analogous formulas hold for discrete explanatory variables.</a:t>
            </a:r>
          </a:p>
        </p:txBody>
      </p:sp>
      <p:pic>
        <p:nvPicPr>
          <p:cNvPr id="11" name="Picture 10" descr="An equation for the average partial effect. APE hat sub j equals 1 over n times the sum (from i equal to 1 through n) of g of x sub i times beta hat multiplied by beta hat sub k. The partial effect of explanatory variable xj is computed for each individual in the sample and then averaged across all sample members (makes more sense)"/>
          <p:cNvPicPr>
            <a:picLocks noChangeAspect="1"/>
          </p:cNvPicPr>
          <p:nvPr/>
        </p:nvPicPr>
        <p:blipFill>
          <a:blip r:embed="rId2"/>
          <a:stretch>
            <a:fillRect/>
          </a:stretch>
        </p:blipFill>
        <p:spPr>
          <a:xfrm>
            <a:off x="1565693" y="4476217"/>
            <a:ext cx="8016935" cy="1018120"/>
          </a:xfrm>
          <a:prstGeom prst="rect">
            <a:avLst/>
          </a:prstGeom>
        </p:spPr>
      </p:pic>
      <p:sp>
        <p:nvSpPr>
          <p:cNvPr id="4" name="Content Placeholder 3"/>
          <p:cNvSpPr>
            <a:spLocks noGrp="1"/>
          </p:cNvSpPr>
          <p:nvPr>
            <p:ph sz="half" idx="2"/>
          </p:nvPr>
        </p:nvSpPr>
        <p:spPr>
          <a:xfrm>
            <a:off x="838200" y="3817300"/>
            <a:ext cx="10515600" cy="511789"/>
          </a:xfrm>
        </p:spPr>
        <p:txBody>
          <a:bodyPr/>
          <a:lstStyle/>
          <a:p>
            <a:pPr lvl="1"/>
            <a:r>
              <a:rPr lang="de-DE" altLang="en-US" dirty="0">
                <a:ea typeface="Arial" panose="020B0604020202020204" pitchFamily="34" charset="0"/>
                <a:cs typeface="Lucida Bright" panose="02040602050505020304" pitchFamily="18" charset="0"/>
              </a:rPr>
              <a:t>Average partial effects:</a:t>
            </a:r>
          </a:p>
        </p:txBody>
      </p:sp>
      <p:pic>
        <p:nvPicPr>
          <p:cNvPr id="10" name="Picture 9" descr="An equation for the partial effects at the average. PEA hat sub j equals g of x bar times beta hat multiplied by beta hat sub j. The partial effect of explanatory variable xj is considered for an “average” individual (this is problematic in the case of explanatory variables such as gender)"/>
          <p:cNvPicPr>
            <a:picLocks noChangeAspect="1"/>
          </p:cNvPicPr>
          <p:nvPr/>
        </p:nvPicPr>
        <p:blipFill>
          <a:blip r:embed="rId3"/>
          <a:stretch>
            <a:fillRect/>
          </a:stretch>
        </p:blipFill>
        <p:spPr>
          <a:xfrm>
            <a:off x="1565693" y="2702007"/>
            <a:ext cx="7181710" cy="1018120"/>
          </a:xfrm>
          <a:prstGeom prst="rect">
            <a:avLst/>
          </a:prstGeom>
        </p:spPr>
      </p:pic>
      <p:sp>
        <p:nvSpPr>
          <p:cNvPr id="3" name="Content Placeholder 2"/>
          <p:cNvSpPr>
            <a:spLocks noGrp="1"/>
          </p:cNvSpPr>
          <p:nvPr>
            <p:ph sz="half" idx="1"/>
          </p:nvPr>
        </p:nvSpPr>
        <p:spPr>
          <a:xfrm>
            <a:off x="838200" y="1456028"/>
            <a:ext cx="10515600" cy="1148807"/>
          </a:xfrm>
        </p:spPr>
        <p:txBody>
          <a:bodyPr/>
          <a:lstStyle/>
          <a:p>
            <a:r>
              <a:rPr lang="de-DE" altLang="en-US" b="1" dirty="0">
                <a:ea typeface="ＭＳ Ｐゴシック" panose="020B0600070205080204" pitchFamily="34" charset="-128"/>
                <a:cs typeface="Lucida Bright" panose="02040602050505020304" pitchFamily="18" charset="0"/>
              </a:rPr>
              <a:t>Reporting partial effects of explanatory variables</a:t>
            </a:r>
          </a:p>
          <a:p>
            <a:pPr lvl="1"/>
            <a:r>
              <a:rPr lang="de-DE" altLang="en-US" dirty="0">
                <a:ea typeface="Arial" panose="020B0604020202020204" pitchFamily="34" charset="0"/>
                <a:cs typeface="Lucida Bright" panose="02040602050505020304" pitchFamily="18" charset="0"/>
              </a:rPr>
              <a:t>The difficulty is that partial effects are not constant but depend on.</a:t>
            </a:r>
          </a:p>
          <a:p>
            <a:pPr lvl="1"/>
            <a:r>
              <a:rPr lang="de-DE" altLang="en-US" dirty="0">
                <a:ea typeface="Arial" panose="020B0604020202020204" pitchFamily="34" charset="0"/>
                <a:cs typeface="Lucida Bright" panose="02040602050505020304" pitchFamily="18" charset="0"/>
              </a:rPr>
              <a:t>Partial effects at the average:</a:t>
            </a:r>
            <a:endParaRPr lang="en-US" dirty="0"/>
          </a:p>
        </p:txBody>
      </p:sp>
      <p:sp>
        <p:nvSpPr>
          <p:cNvPr id="2" name="Title 1"/>
          <p:cNvSpPr>
            <a:spLocks noGrp="1"/>
          </p:cNvSpPr>
          <p:nvPr>
            <p:ph type="title"/>
          </p:nvPr>
        </p:nvSpPr>
        <p:spPr/>
        <p:txBody>
          <a:bodyPr/>
          <a:lstStyle/>
          <a:p>
            <a:r>
              <a:rPr lang="de-DE" altLang="en-US" sz="2400" dirty="0">
                <a:solidFill>
                  <a:prstClr val="black"/>
                </a:solidFill>
              </a:rPr>
              <a:t>Limited Dependent Variable Models and Sample Selection Corrections</a:t>
            </a:r>
            <a:r>
              <a:rPr lang="en-US" altLang="en-US" dirty="0">
                <a:solidFill>
                  <a:prstClr val="black"/>
                </a:solidFill>
              </a:rPr>
              <a:t> </a:t>
            </a:r>
            <a:r>
              <a:rPr lang="de-DE" altLang="en-US" sz="1600" dirty="0">
                <a:solidFill>
                  <a:prstClr val="black"/>
                </a:solidFill>
              </a:rPr>
              <a:t>(8 of 31)</a:t>
            </a:r>
            <a:endParaRPr lang="en-US" dirty="0"/>
          </a:p>
        </p:txBody>
      </p:sp>
    </p:spTree>
    <p:extLst>
      <p:ext uri="{BB962C8B-B14F-4D97-AF65-F5344CB8AC3E}">
        <p14:creationId xmlns:p14="http://schemas.microsoft.com/office/powerpoint/2010/main" val="233097313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18576</TotalTime>
  <Words>2834</Words>
  <Application>Microsoft Office PowerPoint</Application>
  <PresentationFormat>Widescreen</PresentationFormat>
  <Paragraphs>469</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Tahoma</vt:lpstr>
      <vt:lpstr>Office Theme</vt:lpstr>
      <vt:lpstr>Chapter 17</vt:lpstr>
      <vt:lpstr>Limited Dependent Variable Models and Sample Selection Corrections (1 of 31)</vt:lpstr>
      <vt:lpstr>Limited Dependent Variable Models and Sample Selection Corrections (2 of 31)</vt:lpstr>
      <vt:lpstr>Limited Dependent Variable Models and Sample Selection Corrections (3 of 31)</vt:lpstr>
      <vt:lpstr>Limited Dependent Variable Models and Sample Selection Corrections (4 of 31)</vt:lpstr>
      <vt:lpstr>Limited Dependent Variable Models and Sample Selection Corrections (5 of 31)</vt:lpstr>
      <vt:lpstr>Limited Dependent Variable Models and Sample Selection Corrections (6 of 31)</vt:lpstr>
      <vt:lpstr>Limited Dependent Variable Models and Sample Selection Corrections (7 of 31)</vt:lpstr>
      <vt:lpstr>Limited Dependent Variable Models and Sample Selection Corrections (8 of 31)</vt:lpstr>
      <vt:lpstr>Limited Dependent Variable Models and Sample Selection Corrections (9 of 31)</vt:lpstr>
      <vt:lpstr>Limited Dependent Variable Models and Sample Selection Corrections (10 of 31)</vt:lpstr>
      <vt:lpstr>Limited Dependent Variable Models and Sample Selection Corrections (11 of 31)</vt:lpstr>
      <vt:lpstr>Limited Dependent Variable Models and Sample Selection Corrections (12 of 31)</vt:lpstr>
      <vt:lpstr>Limited Dependent Variable Models and Sample Selection Corrections (13 of 31)</vt:lpstr>
      <vt:lpstr>Limited Dependent Variable Models and Sample Selection Corrections (14 of 31)</vt:lpstr>
      <vt:lpstr>Limited Dependent Variable Models and Sample Selection Corrections (15 of 31)</vt:lpstr>
      <vt:lpstr>Limited Dependent Variable Models and Sample Selection Corrections (16 of 31)</vt:lpstr>
      <vt:lpstr>Limited Dependent Variable Models and Sample Selection Corrections (17 of 31)</vt:lpstr>
      <vt:lpstr>Limited Dependent Variable Models and Sample Selection Corrections (18 of 31)</vt:lpstr>
      <vt:lpstr>Limited Dependent Variable Models and Sample Selection Corrections (19 of 31)</vt:lpstr>
      <vt:lpstr>Limited Dependent Variable Models and Sample Selection Corrections (20 of 31)</vt:lpstr>
      <vt:lpstr>Limited Dependent Variable Models and Sample Selection Corrections (21 of 31)</vt:lpstr>
      <vt:lpstr>Limited Dependent Variable Models and Sample Selection Corrections (22 of 31)</vt:lpstr>
      <vt:lpstr>Limited Dependent Variable Models and Sample Selection Corrections (23 of 31)</vt:lpstr>
      <vt:lpstr>Limited Dependent Variable Models and Sample Selection Corrections (24 of 31)</vt:lpstr>
      <vt:lpstr>Limited Dependent Variable Models and Sample Selection Corrections (25 of 31)</vt:lpstr>
      <vt:lpstr>Limited Dependent Variable Models and Sample Selection Corrections (26 of 31)</vt:lpstr>
      <vt:lpstr>Limited Dependent Variable Models and Sample Selection Corrections (27 of 31)</vt:lpstr>
      <vt:lpstr>Limited Dependent Variable Models and Sample Selection Corrections (28 of 31)</vt:lpstr>
      <vt:lpstr>Limited Dependent Variable Models and Sample Selection Corrections (29 of 31)</vt:lpstr>
      <vt:lpstr>Limited Dependent Variable Models and Sample Selection Corrections (30 of 31)</vt:lpstr>
      <vt:lpstr>Limited Dependent Variable Models and Sample Selection Corrections (31 of 31)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350</cp:revision>
  <dcterms:created xsi:type="dcterms:W3CDTF">2015-06-17T14:10:03Z</dcterms:created>
  <dcterms:modified xsi:type="dcterms:W3CDTF">2019-04-26T15:13:22Z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