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02" r:id="rId2"/>
    <p:sldId id="376" r:id="rId3"/>
    <p:sldId id="377" r:id="rId4"/>
    <p:sldId id="378" r:id="rId5"/>
    <p:sldId id="379" r:id="rId6"/>
    <p:sldId id="380" r:id="rId7"/>
    <p:sldId id="381" r:id="rId8"/>
    <p:sldId id="382" r:id="rId9"/>
    <p:sldId id="383" r:id="rId10"/>
    <p:sldId id="384" r:id="rId11"/>
    <p:sldId id="385" r:id="rId12"/>
    <p:sldId id="386" r:id="rId13"/>
    <p:sldId id="387" r:id="rId14"/>
    <p:sldId id="388" r:id="rId15"/>
    <p:sldId id="389" r:id="rId16"/>
    <p:sldId id="390" r:id="rId17"/>
    <p:sldId id="391" r:id="rId18"/>
    <p:sldId id="39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itha Kamat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1E"/>
    <a:srgbClr val="E20000"/>
    <a:srgbClr val="CC0000"/>
    <a:srgbClr val="BF3B17"/>
    <a:srgbClr val="C03E16"/>
    <a:srgbClr val="BF2317"/>
    <a:srgbClr val="C11515"/>
    <a:srgbClr val="BF2F17"/>
    <a:srgbClr val="BD1D19"/>
    <a:srgbClr val="BC31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86" autoAdjust="0"/>
    <p:restoredTop sz="86410" autoAdjust="0"/>
  </p:normalViewPr>
  <p:slideViewPr>
    <p:cSldViewPr snapToGrid="0">
      <p:cViewPr varScale="1">
        <p:scale>
          <a:sx n="109" d="100"/>
          <a:sy n="109" d="100"/>
        </p:scale>
        <p:origin x="186" y="114"/>
      </p:cViewPr>
      <p:guideLst>
        <p:guide orient="horz" pos="2160"/>
        <p:guide pos="3840"/>
      </p:guideLst>
    </p:cSldViewPr>
  </p:slideViewPr>
  <p:outlineViewPr>
    <p:cViewPr>
      <p:scale>
        <a:sx n="33" d="100"/>
        <a:sy n="33" d="100"/>
      </p:scale>
      <p:origin x="0" y="-2509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4D6AC-7EC9-46DC-9BF9-22D63BF27C8D}" type="datetimeFigureOut">
              <a:rPr lang="en-US" smtClean="0"/>
              <a:t>4/26/2019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3C1DF-5E15-4B5F-BDE0-920118E0A9B4}" type="slidenum">
              <a:rPr lang="en-US" smtClean="0"/>
              <a:t>‹#›</a:t>
            </a:fld>
            <a:endParaRPr lang="en-US"/>
          </a:p>
        </p:txBody>
      </p:sp>
    </p:spTree>
    <p:extLst>
      <p:ext uri="{BB962C8B-B14F-4D97-AF65-F5344CB8AC3E}">
        <p14:creationId xmlns:p14="http://schemas.microsoft.com/office/powerpoint/2010/main" val="3945947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83C1DF-5E15-4B5F-BDE0-920118E0A9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74175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200" y="2534652"/>
            <a:ext cx="5386137" cy="1186447"/>
          </a:xfrm>
        </p:spPr>
        <p:txBody>
          <a:bodyPr anchor="b" anchorCtr="0">
            <a:noAutofit/>
          </a:bodyPr>
          <a:lstStyle>
            <a:lvl1pPr algn="l">
              <a:defRPr sz="3200"/>
            </a:lvl1pPr>
          </a:lstStyle>
          <a:p>
            <a:r>
              <a:rPr lang="en-US" dirty="0"/>
              <a:t>Introductory Econometrics: </a:t>
            </a:r>
            <a:br>
              <a:rPr lang="en-US" dirty="0"/>
            </a:br>
            <a:r>
              <a:rPr lang="en-US" dirty="0"/>
              <a:t>A Modern Approach (7e)</a:t>
            </a:r>
          </a:p>
        </p:txBody>
      </p:sp>
      <p:sp>
        <p:nvSpPr>
          <p:cNvPr id="3" name="Subtitle 2"/>
          <p:cNvSpPr>
            <a:spLocks noGrp="1"/>
          </p:cNvSpPr>
          <p:nvPr>
            <p:ph type="subTitle" idx="1" hasCustomPrompt="1"/>
          </p:nvPr>
        </p:nvSpPr>
        <p:spPr>
          <a:xfrm>
            <a:off x="838200" y="3962399"/>
            <a:ext cx="5386137" cy="737937"/>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Jeffrey M. Wooldridge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pic>
        <p:nvPicPr>
          <p:cNvPr id="15" name="Picture 14" descr="A close up of a logo&#10;&#10;Description automatically generated">
            <a:extLst>
              <a:ext uri="{FF2B5EF4-FFF2-40B4-BE49-F238E27FC236}">
                <a16:creationId xmlns:a16="http://schemas.microsoft.com/office/drawing/2014/main" id="{8BCEB295-3DBE-4E18-9984-C682BCE85A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8864" y="750317"/>
            <a:ext cx="4174869" cy="5218586"/>
          </a:xfrm>
          <a:prstGeom prst="rect">
            <a:avLst/>
          </a:prstGeom>
        </p:spPr>
      </p:pic>
    </p:spTree>
    <p:extLst>
      <p:ext uri="{BB962C8B-B14F-4D97-AF65-F5344CB8AC3E}">
        <p14:creationId xmlns:p14="http://schemas.microsoft.com/office/powerpoint/2010/main" val="323132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44425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813993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0079"/>
            <a:ext cx="6172200" cy="5303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838227"/>
            <a:ext cx="3932237" cy="41053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111289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640080"/>
            <a:ext cx="6172200" cy="522890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1838227"/>
            <a:ext cx="3932237" cy="403076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218089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38200" y="640080"/>
            <a:ext cx="10515600" cy="727075"/>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85052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40079"/>
            <a:ext cx="2628900" cy="53035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640079"/>
            <a:ext cx="7734300" cy="5303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315757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Slide Number Placeholder 2">
            <a:extLst>
              <a:ext uri="{FF2B5EF4-FFF2-40B4-BE49-F238E27FC236}">
                <a16:creationId xmlns:a16="http://schemas.microsoft.com/office/drawing/2014/main" id="{1D7286AD-3518-45AD-A265-C5B63D7EDA76}"/>
              </a:ext>
            </a:extLst>
          </p:cNvPr>
          <p:cNvSpPr>
            <a:spLocks noGrp="1"/>
          </p:cNvSpPr>
          <p:nvPr>
            <p:ph type="sldNum" sz="quarter" idx="10"/>
          </p:nvPr>
        </p:nvSpPr>
        <p:spPr>
          <a:xfrm>
            <a:off x="9203267" y="6489701"/>
            <a:ext cx="2844800" cy="365125"/>
          </a:xfrm>
        </p:spPr>
        <p:txBody>
          <a:bodyPr/>
          <a:lstStyle>
            <a:lvl1pPr algn="r">
              <a:defRPr sz="1200" b="1" i="0">
                <a:solidFill>
                  <a:srgbClr val="20358D"/>
                </a:solidFill>
                <a:latin typeface="Tahoma"/>
                <a:cs typeface="Tahoma"/>
              </a:defRPr>
            </a:lvl1pPr>
          </a:lstStyle>
          <a:p>
            <a:pPr>
              <a:defRPr/>
            </a:pPr>
            <a:fld id="{392FB42B-5611-4727-B682-AF4EEFA85E79}" type="slidenum">
              <a:rPr lang="en-US"/>
              <a:pPr>
                <a:defRPr/>
              </a:pPr>
              <a:t>‹#›</a:t>
            </a:fld>
            <a:endParaRPr lang="en-US"/>
          </a:p>
        </p:txBody>
      </p:sp>
    </p:spTree>
    <p:extLst>
      <p:ext uri="{BB962C8B-B14F-4D97-AF65-F5344CB8AC3E}">
        <p14:creationId xmlns:p14="http://schemas.microsoft.com/office/powerpoint/2010/main" val="506209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vl2pPr>
              <a:defRPr sz="2400"/>
            </a:lvl2pPr>
            <a:lvl4pPr>
              <a:defRPr sz="20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
        <p:nvSpPr>
          <p:cNvPr id="8" name="Title Placeholder 1">
            <a:extLst>
              <a:ext uri="{FF2B5EF4-FFF2-40B4-BE49-F238E27FC236}">
                <a16:creationId xmlns:a16="http://schemas.microsoft.com/office/drawing/2014/main" id="{AC125E96-6450-45F8-9FC4-F2AC5FCB8159}"/>
              </a:ext>
            </a:extLst>
          </p:cNvPr>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Tree>
    <p:extLst>
      <p:ext uri="{BB962C8B-B14F-4D97-AF65-F5344CB8AC3E}">
        <p14:creationId xmlns:p14="http://schemas.microsoft.com/office/powerpoint/2010/main" val="47928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
        <p:nvSpPr>
          <p:cNvPr id="5" name="Table Placeholder 4">
            <a:extLst>
              <a:ext uri="{FF2B5EF4-FFF2-40B4-BE49-F238E27FC236}">
                <a16:creationId xmlns:a16="http://schemas.microsoft.com/office/drawing/2014/main" id="{CE4B1402-C760-4065-AEC8-6C7C03490FCA}"/>
              </a:ext>
            </a:extLst>
          </p:cNvPr>
          <p:cNvSpPr>
            <a:spLocks noGrp="1"/>
          </p:cNvSpPr>
          <p:nvPr>
            <p:ph type="tbl" sz="quarter" idx="13"/>
          </p:nvPr>
        </p:nvSpPr>
        <p:spPr>
          <a:xfrm>
            <a:off x="838200" y="1468191"/>
            <a:ext cx="10515600" cy="3741737"/>
          </a:xfrm>
        </p:spPr>
        <p:txBody>
          <a:bodyPr/>
          <a:lstStyle/>
          <a:p>
            <a:endParaRPr lang="en-US"/>
          </a:p>
        </p:txBody>
      </p:sp>
    </p:spTree>
    <p:extLst>
      <p:ext uri="{BB962C8B-B14F-4D97-AF65-F5344CB8AC3E}">
        <p14:creationId xmlns:p14="http://schemas.microsoft.com/office/powerpoint/2010/main" val="1681875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hasCustomPrompt="1"/>
          </p:nvPr>
        </p:nvSpPr>
        <p:spPr>
          <a:xfrm>
            <a:off x="838200" y="1463040"/>
            <a:ext cx="5181600" cy="4572000"/>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6172200" y="1463040"/>
            <a:ext cx="5181600" cy="4572000"/>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224121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1"/>
          <p:cNvSpPr>
            <a:spLocks noGrp="1"/>
          </p:cNvSpPr>
          <p:nvPr>
            <p:ph sz="half" idx="1" hasCustomPrompt="1"/>
          </p:nvPr>
        </p:nvSpPr>
        <p:spPr>
          <a:xfrm>
            <a:off x="838200" y="1456029"/>
            <a:ext cx="10515600" cy="1316252"/>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838200" y="2995499"/>
            <a:ext cx="10515600" cy="1420094"/>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hasCustomPrompt="1"/>
          </p:nvPr>
        </p:nvSpPr>
        <p:spPr>
          <a:xfrm>
            <a:off x="838200" y="4551998"/>
            <a:ext cx="10515600" cy="1420094"/>
          </a:xfrm>
        </p:spPr>
        <p:txBody>
          <a:bodyPr/>
          <a:lstStyle>
            <a:lvl1pPr>
              <a:defRPr/>
            </a:lvl1pPr>
          </a:lstStyle>
          <a:p>
            <a:pPr lvl="0"/>
            <a:r>
              <a:rPr lang="en-US"/>
              <a:t>Content Placeholder 3</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420574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472493"/>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8200"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2492"/>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5000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6">
            <a:extLst>
              <a:ext uri="{FF2B5EF4-FFF2-40B4-BE49-F238E27FC236}">
                <a16:creationId xmlns:a16="http://schemas.microsoft.com/office/drawing/2014/main" id="{521CB01A-58A0-425F-A930-A35E44F53630}"/>
              </a:ext>
            </a:extLst>
          </p:cNvPr>
          <p:cNvSpPr>
            <a:spLocks noGrp="1"/>
          </p:cNvSpPr>
          <p:nvPr>
            <p:ph sz="quarter" idx="16"/>
          </p:nvPr>
        </p:nvSpPr>
        <p:spPr>
          <a:xfrm>
            <a:off x="6317976"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21774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Nin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4">
            <a:extLst>
              <a:ext uri="{FF2B5EF4-FFF2-40B4-BE49-F238E27FC236}">
                <a16:creationId xmlns:a16="http://schemas.microsoft.com/office/drawing/2014/main" id="{D12FFE69-8A81-407D-A4B6-C6F651E0EBB1}"/>
              </a:ext>
            </a:extLst>
          </p:cNvPr>
          <p:cNvSpPr>
            <a:spLocks noGrp="1"/>
          </p:cNvSpPr>
          <p:nvPr>
            <p:ph sz="half" idx="14"/>
          </p:nvPr>
        </p:nvSpPr>
        <p:spPr>
          <a:xfrm>
            <a:off x="4502426"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5">
            <a:extLst>
              <a:ext uri="{FF2B5EF4-FFF2-40B4-BE49-F238E27FC236}">
                <a16:creationId xmlns:a16="http://schemas.microsoft.com/office/drawing/2014/main" id="{939EBEFC-74FB-4864-A9C1-7F4A6C438D42}"/>
              </a:ext>
            </a:extLst>
          </p:cNvPr>
          <p:cNvSpPr>
            <a:spLocks noGrp="1"/>
          </p:cNvSpPr>
          <p:nvPr>
            <p:ph sz="half" idx="15"/>
          </p:nvPr>
        </p:nvSpPr>
        <p:spPr>
          <a:xfrm>
            <a:off x="4502426"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6">
            <a:extLst>
              <a:ext uri="{FF2B5EF4-FFF2-40B4-BE49-F238E27FC236}">
                <a16:creationId xmlns:a16="http://schemas.microsoft.com/office/drawing/2014/main" id="{09799651-BA94-4F79-8B8B-22BE40E35BE3}"/>
              </a:ext>
            </a:extLst>
          </p:cNvPr>
          <p:cNvSpPr>
            <a:spLocks noGrp="1"/>
          </p:cNvSpPr>
          <p:nvPr>
            <p:ph sz="quarter" idx="16"/>
          </p:nvPr>
        </p:nvSpPr>
        <p:spPr>
          <a:xfrm>
            <a:off x="4502426"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7">
            <a:extLst>
              <a:ext uri="{FF2B5EF4-FFF2-40B4-BE49-F238E27FC236}">
                <a16:creationId xmlns:a16="http://schemas.microsoft.com/office/drawing/2014/main" id="{03C49D1E-4578-469C-B11F-063464DCCEEA}"/>
              </a:ext>
            </a:extLst>
          </p:cNvPr>
          <p:cNvSpPr>
            <a:spLocks noGrp="1"/>
          </p:cNvSpPr>
          <p:nvPr>
            <p:ph sz="half" idx="17"/>
          </p:nvPr>
        </p:nvSpPr>
        <p:spPr>
          <a:xfrm>
            <a:off x="8166652" y="1482774"/>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8">
            <a:extLst>
              <a:ext uri="{FF2B5EF4-FFF2-40B4-BE49-F238E27FC236}">
                <a16:creationId xmlns:a16="http://schemas.microsoft.com/office/drawing/2014/main" id="{F291FBCD-33AA-48C9-81C6-4C086525CBD8}"/>
              </a:ext>
            </a:extLst>
          </p:cNvPr>
          <p:cNvSpPr>
            <a:spLocks noGrp="1"/>
          </p:cNvSpPr>
          <p:nvPr>
            <p:ph sz="half" idx="18"/>
          </p:nvPr>
        </p:nvSpPr>
        <p:spPr>
          <a:xfrm>
            <a:off x="8166652"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9">
            <a:extLst>
              <a:ext uri="{FF2B5EF4-FFF2-40B4-BE49-F238E27FC236}">
                <a16:creationId xmlns:a16="http://schemas.microsoft.com/office/drawing/2014/main" id="{8389CB71-4AEB-432E-8E45-D9B850C56B7C}"/>
              </a:ext>
            </a:extLst>
          </p:cNvPr>
          <p:cNvSpPr>
            <a:spLocks noGrp="1"/>
          </p:cNvSpPr>
          <p:nvPr>
            <p:ph sz="quarter" idx="19"/>
          </p:nvPr>
        </p:nvSpPr>
        <p:spPr>
          <a:xfrm>
            <a:off x="8166652"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303118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1"/>
          <p:cNvSpPr>
            <a:spLocks noGrp="1"/>
          </p:cNvSpPr>
          <p:nvPr>
            <p:ph type="title"/>
          </p:nvPr>
        </p:nvSpPr>
        <p:spPr>
          <a:xfrm>
            <a:off x="838200" y="640080"/>
            <a:ext cx="10515600" cy="727075"/>
          </a:xfrm>
        </p:spPr>
        <p:txBody>
          <a:bodyPr/>
          <a:lstStyle/>
          <a:p>
            <a:r>
              <a:rPr lang="en-US"/>
              <a:t>Click to edit Master title style</a:t>
            </a:r>
          </a:p>
        </p:txBody>
      </p:sp>
      <p:sp>
        <p:nvSpPr>
          <p:cNvPr id="3" name="Text Placeholder 2"/>
          <p:cNvSpPr>
            <a:spLocks noGrp="1"/>
          </p:cNvSpPr>
          <p:nvPr>
            <p:ph type="body" idx="1"/>
          </p:nvPr>
        </p:nvSpPr>
        <p:spPr>
          <a:xfrm>
            <a:off x="839788" y="1463040"/>
            <a:ext cx="5157787" cy="73988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298811"/>
            <a:ext cx="5157787" cy="3657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463040"/>
            <a:ext cx="5183188" cy="73988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298811"/>
            <a:ext cx="5183188"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837726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NUL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1" y="1"/>
            <a:ext cx="12191996" cy="464388"/>
          </a:xfrm>
          <a:prstGeom prst="rect">
            <a:avLst/>
          </a:prstGeom>
          <a:solidFill>
            <a:schemeClr val="accent5">
              <a:lumMod val="50000"/>
              <a:alpha val="780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
        <p:nvSpPr>
          <p:cNvPr id="3" name="Text Placeholder 2"/>
          <p:cNvSpPr>
            <a:spLocks noGrp="1"/>
          </p:cNvSpPr>
          <p:nvPr>
            <p:ph type="body" idx="1"/>
          </p:nvPr>
        </p:nvSpPr>
        <p:spPr>
          <a:xfrm>
            <a:off x="838200" y="1463040"/>
            <a:ext cx="10515600" cy="45720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726310" y="6448508"/>
            <a:ext cx="627490" cy="272967"/>
          </a:xfrm>
          <a:prstGeom prst="rect">
            <a:avLst/>
          </a:prstGeom>
        </p:spPr>
        <p:txBody>
          <a:bodyPr vert="horz" lIns="91440" tIns="45720" rIns="91440" bIns="45720" rtlCol="0" anchor="ctr"/>
          <a:lstStyle>
            <a:lvl1pPr algn="r">
              <a:defRPr sz="1200">
                <a:solidFill>
                  <a:schemeClr val="tx1">
                    <a:tint val="75000"/>
                  </a:schemeClr>
                </a:solidFill>
              </a:defRPr>
            </a:lvl1pPr>
          </a:lstStyle>
          <a:p>
            <a:fld id="{949EBC64-41CB-41B8-B6DF-9B1367312BD4}" type="slidenum">
              <a:rPr lang="en-US" smtClean="0"/>
              <a:t>‹#›</a:t>
            </a:fld>
            <a:endParaRPr lang="en-US"/>
          </a:p>
        </p:txBody>
      </p:sp>
      <p:pic>
        <p:nvPicPr>
          <p:cNvPr id="7" name="Picture 3"/>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464388"/>
            <a:ext cx="12226355" cy="111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userDrawn="1"/>
        </p:nvSpPr>
        <p:spPr>
          <a:xfrm>
            <a:off x="5825067" y="48578"/>
            <a:ext cx="5528733" cy="369332"/>
          </a:xfrm>
          <a:prstGeom prst="rect">
            <a:avLst/>
          </a:prstGeom>
        </p:spPr>
        <p:txBody>
          <a:bodyPr wrap="square">
            <a:spAutoFit/>
          </a:bodyPr>
          <a:lstStyle/>
          <a:p>
            <a:pPr algn="r"/>
            <a:r>
              <a:rPr lang="en-US" dirty="0">
                <a:solidFill>
                  <a:schemeClr val="bg1"/>
                </a:solidFill>
              </a:rPr>
              <a:t>Introductory Econometrics: A Modern Approach (7e)</a:t>
            </a:r>
          </a:p>
        </p:txBody>
      </p:sp>
      <p:sp>
        <p:nvSpPr>
          <p:cNvPr id="13" name="Rectangle 12"/>
          <p:cNvSpPr/>
          <p:nvPr userDrawn="1"/>
        </p:nvSpPr>
        <p:spPr>
          <a:xfrm flipV="1">
            <a:off x="0" y="6175652"/>
            <a:ext cx="12191997" cy="7965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2396-7D4C-49BF-B272-BD0905747F2E}"/>
              </a:ext>
            </a:extLst>
          </p:cNvPr>
          <p:cNvSpPr/>
          <p:nvPr userDrawn="1"/>
        </p:nvSpPr>
        <p:spPr>
          <a:xfrm flipV="1">
            <a:off x="0" y="6248400"/>
            <a:ext cx="12191997" cy="14521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4">
            <a:extLst>
              <a:ext uri="{FF2B5EF4-FFF2-40B4-BE49-F238E27FC236}">
                <a16:creationId xmlns:a16="http://schemas.microsoft.com/office/drawing/2014/main" id="{A07025C6-6755-4909-8B8F-839B8083CEDE}"/>
              </a:ext>
            </a:extLst>
          </p:cNvPr>
          <p:cNvSpPr txBox="1">
            <a:spLocks/>
          </p:cNvSpPr>
          <p:nvPr userDrawn="1"/>
        </p:nvSpPr>
        <p:spPr>
          <a:xfrm>
            <a:off x="838201" y="6448425"/>
            <a:ext cx="9508958" cy="409575"/>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kern="1200">
                <a:solidFill>
                  <a:schemeClr val="tx1"/>
                </a:solidFill>
                <a:latin typeface="+mj-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000000"/>
                </a:solidFill>
                <a:cs typeface="Arial" panose="020B0604020202020204" pitchFamily="34" charset="0"/>
              </a:rPr>
              <a:t>© 2020  Cengage.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391191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2" r:id="rId4"/>
    <p:sldLayoutId id="2147483660" r:id="rId5"/>
    <p:sldLayoutId id="2147483662" r:id="rId6"/>
    <p:sldLayoutId id="2147483661" r:id="rId7"/>
    <p:sldLayoutId id="2147483663" r:id="rId8"/>
    <p:sldLayoutId id="2147483653" r:id="rId9"/>
    <p:sldLayoutId id="2147483654" r:id="rId10"/>
    <p:sldLayoutId id="2147483655" r:id="rId11"/>
    <p:sldLayoutId id="2147483656" r:id="rId12"/>
    <p:sldLayoutId id="2147483657" r:id="rId13"/>
    <p:sldLayoutId id="2147483658" r:id="rId14"/>
    <p:sldLayoutId id="2147483659" r:id="rId15"/>
    <p:sldLayoutId id="2147483665" r:id="rId16"/>
  </p:sldLayoutIdLst>
  <p:hf hdr="0" ftr="0" dt="0"/>
  <p:txStyles>
    <p:titleStyle>
      <a:lvl1pPr algn="l" defTabSz="914400" rtl="0" eaLnBrk="1" latinLnBrk="0" hangingPunct="1">
        <a:lnSpc>
          <a:spcPct val="90000"/>
        </a:lnSpc>
        <a:spcBef>
          <a:spcPct val="0"/>
        </a:spcBef>
        <a:buNone/>
        <a:defRPr sz="32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lvl="0"/>
            <a:fld id="{949EBC64-41CB-41B8-B6DF-9B1367312BD4}" type="slidenum">
              <a:rPr lang="en-US" noProof="0" smtClean="0"/>
              <a:pPr lvl="0"/>
              <a:t>1</a:t>
            </a:fld>
            <a:endParaRPr lang="en-US" noProof="0" dirty="0"/>
          </a:p>
        </p:txBody>
      </p:sp>
      <p:sp>
        <p:nvSpPr>
          <p:cNvPr id="3" name="Subtitle 2">
            <a:extLst>
              <a:ext uri="{FF2B5EF4-FFF2-40B4-BE49-F238E27FC236}">
                <a16:creationId xmlns:a16="http://schemas.microsoft.com/office/drawing/2014/main" id="{37635CD3-4994-4DCF-AA0C-2B9B0A66D8A3}"/>
              </a:ext>
            </a:extLst>
          </p:cNvPr>
          <p:cNvSpPr>
            <a:spLocks noGrp="1"/>
          </p:cNvSpPr>
          <p:nvPr>
            <p:ph type="subTitle" idx="1"/>
          </p:nvPr>
        </p:nvSpPr>
        <p:spPr>
          <a:xfrm>
            <a:off x="838200" y="3962399"/>
            <a:ext cx="5386137" cy="829409"/>
          </a:xfrm>
        </p:spPr>
        <p:txBody>
          <a:bodyPr>
            <a:noAutofit/>
          </a:bodyPr>
          <a:lstStyle/>
          <a:p>
            <a:r>
              <a:rPr lang="de-DE" altLang="en-US" sz="2800" dirty="0"/>
              <a:t>Advanced Time Series Topics</a:t>
            </a:r>
            <a:endParaRPr lang="en-US" sz="2600" dirty="0"/>
          </a:p>
        </p:txBody>
      </p:sp>
      <p:sp>
        <p:nvSpPr>
          <p:cNvPr id="4" name="Title 3"/>
          <p:cNvSpPr>
            <a:spLocks noGrp="1"/>
          </p:cNvSpPr>
          <p:nvPr>
            <p:ph type="ctrTitle"/>
          </p:nvPr>
        </p:nvSpPr>
        <p:spPr/>
        <p:txBody>
          <a:bodyPr/>
          <a:lstStyle/>
          <a:p>
            <a:r>
              <a:rPr lang="en-US" dirty="0"/>
              <a:t>Chapter 18</a:t>
            </a:r>
          </a:p>
        </p:txBody>
      </p:sp>
    </p:spTree>
    <p:extLst>
      <p:ext uri="{BB962C8B-B14F-4D97-AF65-F5344CB8AC3E}">
        <p14:creationId xmlns:p14="http://schemas.microsoft.com/office/powerpoint/2010/main" val="3135001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4F11BDC-78FE-4080-83EA-C3ABB589E07E}"/>
              </a:ext>
            </a:extLst>
          </p:cNvPr>
          <p:cNvSpPr>
            <a:spLocks noGrp="1"/>
          </p:cNvSpPr>
          <p:nvPr>
            <p:ph type="sldNum" sz="quarter" idx="12"/>
          </p:nvPr>
        </p:nvSpPr>
        <p:spPr/>
        <p:txBody>
          <a:bodyPr/>
          <a:lstStyle/>
          <a:p>
            <a:fld id="{949EBC64-41CB-41B8-B6DF-9B1367312BD4}" type="slidenum">
              <a:rPr lang="en-US" smtClean="0"/>
              <a:t>10</a:t>
            </a:fld>
            <a:endParaRPr lang="en-US"/>
          </a:p>
        </p:txBody>
      </p:sp>
      <p:sp>
        <p:nvSpPr>
          <p:cNvPr id="5" name="Content Placeholder 4">
            <a:extLst>
              <a:ext uri="{FF2B5EF4-FFF2-40B4-BE49-F238E27FC236}">
                <a16:creationId xmlns:a16="http://schemas.microsoft.com/office/drawing/2014/main" id="{02582468-C256-4D6C-9DF0-68C9EE1EB7A1}"/>
              </a:ext>
            </a:extLst>
          </p:cNvPr>
          <p:cNvSpPr>
            <a:spLocks noGrp="1"/>
          </p:cNvSpPr>
          <p:nvPr>
            <p:ph sz="quarter" idx="13"/>
          </p:nvPr>
        </p:nvSpPr>
        <p:spPr>
          <a:xfrm>
            <a:off x="838200" y="3669957"/>
            <a:ext cx="10515600" cy="2302135"/>
          </a:xfrm>
        </p:spPr>
        <p:txBody>
          <a:bodyPr/>
          <a:lstStyle/>
          <a:p>
            <a:r>
              <a:rPr lang="de-DE" altLang="en-US" dirty="0">
                <a:ea typeface="ＭＳ Ｐゴシック" panose="020B0600070205080204" pitchFamily="34" charset="-128"/>
                <a:cs typeface="Lucida Bright" panose="02040602050505020304" pitchFamily="18" charset="0"/>
              </a:rPr>
              <a:t>The cointegration relationship may include a time trend</a:t>
            </a:r>
          </a:p>
          <a:p>
            <a:pPr lvl="1"/>
            <a:r>
              <a:rPr lang="de-DE" altLang="en-US" dirty="0">
                <a:ea typeface="Arial" panose="020B0604020202020204" pitchFamily="34" charset="0"/>
                <a:cs typeface="Lucida Bright" panose="02040602050505020304" pitchFamily="18" charset="0"/>
              </a:rPr>
              <a:t>If the two series have differential time trends (drifts in this case), the deviation between them may still be I(0) but with a linear time trend.</a:t>
            </a:r>
          </a:p>
          <a:p>
            <a:pPr lvl="1"/>
            <a:endParaRPr lang="de-DE" altLang="en-US" dirty="0">
              <a:ea typeface="Arial" panose="020B0604020202020204" pitchFamily="34" charset="0"/>
              <a:cs typeface="Lucida Bright" panose="02040602050505020304" pitchFamily="18" charset="0"/>
            </a:endParaRPr>
          </a:p>
          <a:p>
            <a:pPr lvl="1"/>
            <a:r>
              <a:rPr lang="de-DE" altLang="en-US" dirty="0">
                <a:ea typeface="Arial" panose="020B0604020202020204" pitchFamily="34" charset="0"/>
                <a:cs typeface="Lucida Bright" panose="02040602050505020304" pitchFamily="18" charset="0"/>
              </a:rPr>
              <a:t>In this case one should include a time trend in the first stage regression but one has to use different critical values when testing residuals.</a:t>
            </a:r>
            <a:endParaRPr lang="en-US" dirty="0"/>
          </a:p>
        </p:txBody>
      </p:sp>
      <p:graphicFrame>
        <p:nvGraphicFramePr>
          <p:cNvPr id="7" name="Content Placeholder 3">
            <a:extLst>
              <a:ext uri="{FF2B5EF4-FFF2-40B4-BE49-F238E27FC236}">
                <a16:creationId xmlns:a16="http://schemas.microsoft.com/office/drawing/2014/main" id="{8B814E85-6976-41E3-8100-374A5DA8A1E8}"/>
              </a:ext>
            </a:extLst>
          </p:cNvPr>
          <p:cNvGraphicFramePr>
            <a:graphicFrameLocks noGrp="1"/>
          </p:cNvGraphicFramePr>
          <p:nvPr>
            <p:ph sz="half" idx="2"/>
            <p:extLst>
              <p:ext uri="{D42A27DB-BD31-4B8C-83A1-F6EECF244321}">
                <p14:modId xmlns:p14="http://schemas.microsoft.com/office/powerpoint/2010/main" val="1738888988"/>
              </p:ext>
            </p:extLst>
          </p:nvPr>
        </p:nvGraphicFramePr>
        <p:xfrm>
          <a:off x="1221261" y="2217137"/>
          <a:ext cx="7839357" cy="741680"/>
        </p:xfrm>
        <a:graphic>
          <a:graphicData uri="http://schemas.openxmlformats.org/drawingml/2006/table">
            <a:tbl>
              <a:tblPr firstRow="1" bandRow="1">
                <a:tableStyleId>{5940675A-B579-460E-94D1-54222C63F5DA}</a:tableStyleId>
              </a:tblPr>
              <a:tblGrid>
                <a:gridCol w="1817497">
                  <a:extLst>
                    <a:ext uri="{9D8B030D-6E8A-4147-A177-3AD203B41FA5}">
                      <a16:colId xmlns:a16="http://schemas.microsoft.com/office/drawing/2014/main" val="3558241783"/>
                    </a:ext>
                  </a:extLst>
                </a:gridCol>
                <a:gridCol w="1505465">
                  <a:extLst>
                    <a:ext uri="{9D8B030D-6E8A-4147-A177-3AD203B41FA5}">
                      <a16:colId xmlns:a16="http://schemas.microsoft.com/office/drawing/2014/main" val="257289475"/>
                    </a:ext>
                  </a:extLst>
                </a:gridCol>
                <a:gridCol w="1505465">
                  <a:extLst>
                    <a:ext uri="{9D8B030D-6E8A-4147-A177-3AD203B41FA5}">
                      <a16:colId xmlns:a16="http://schemas.microsoft.com/office/drawing/2014/main" val="2347764550"/>
                    </a:ext>
                  </a:extLst>
                </a:gridCol>
                <a:gridCol w="1505465">
                  <a:extLst>
                    <a:ext uri="{9D8B030D-6E8A-4147-A177-3AD203B41FA5}">
                      <a16:colId xmlns:a16="http://schemas.microsoft.com/office/drawing/2014/main" val="2227201766"/>
                    </a:ext>
                  </a:extLst>
                </a:gridCol>
                <a:gridCol w="1505465">
                  <a:extLst>
                    <a:ext uri="{9D8B030D-6E8A-4147-A177-3AD203B41FA5}">
                      <a16:colId xmlns:a16="http://schemas.microsoft.com/office/drawing/2014/main" val="2435226478"/>
                    </a:ext>
                  </a:extLst>
                </a:gridCol>
              </a:tblGrid>
              <a:tr h="370840">
                <a:tc>
                  <a:txBody>
                    <a:bodyPr/>
                    <a:lstStyle/>
                    <a:p>
                      <a:r>
                        <a:rPr lang="en-US" dirty="0"/>
                        <a:t>Significance level</a:t>
                      </a:r>
                    </a:p>
                  </a:txBody>
                  <a:tcPr/>
                </a:tc>
                <a:tc>
                  <a:txBody>
                    <a:bodyPr/>
                    <a:lstStyle/>
                    <a:p>
                      <a:r>
                        <a:rPr lang="en-US" dirty="0"/>
                        <a:t>1%</a:t>
                      </a:r>
                    </a:p>
                  </a:txBody>
                  <a:tcPr/>
                </a:tc>
                <a:tc>
                  <a:txBody>
                    <a:bodyPr/>
                    <a:lstStyle/>
                    <a:p>
                      <a:r>
                        <a:rPr lang="en-US" dirty="0"/>
                        <a:t>2.5%</a:t>
                      </a:r>
                    </a:p>
                  </a:txBody>
                  <a:tcPr/>
                </a:tc>
                <a:tc>
                  <a:txBody>
                    <a:bodyPr/>
                    <a:lstStyle/>
                    <a:p>
                      <a:r>
                        <a:rPr lang="en-US" dirty="0"/>
                        <a:t>5%</a:t>
                      </a:r>
                    </a:p>
                  </a:txBody>
                  <a:tcPr/>
                </a:tc>
                <a:tc>
                  <a:txBody>
                    <a:bodyPr/>
                    <a:lstStyle/>
                    <a:p>
                      <a:r>
                        <a:rPr lang="en-US" dirty="0"/>
                        <a:t>10%</a:t>
                      </a:r>
                    </a:p>
                  </a:txBody>
                  <a:tcPr/>
                </a:tc>
                <a:extLst>
                  <a:ext uri="{0D108BD9-81ED-4DB2-BD59-A6C34878D82A}">
                    <a16:rowId xmlns:a16="http://schemas.microsoft.com/office/drawing/2014/main" val="3568740821"/>
                  </a:ext>
                </a:extLst>
              </a:tr>
              <a:tr h="370840">
                <a:tc>
                  <a:txBody>
                    <a:bodyPr/>
                    <a:lstStyle/>
                    <a:p>
                      <a:r>
                        <a:rPr lang="en-US" dirty="0"/>
                        <a:t>Critical value</a:t>
                      </a:r>
                    </a:p>
                  </a:txBody>
                  <a:tcPr/>
                </a:tc>
                <a:tc>
                  <a:txBody>
                    <a:bodyPr/>
                    <a:lstStyle/>
                    <a:p>
                      <a:r>
                        <a:rPr lang="en-US" dirty="0"/>
                        <a:t>-3.90</a:t>
                      </a:r>
                    </a:p>
                  </a:txBody>
                  <a:tcPr/>
                </a:tc>
                <a:tc>
                  <a:txBody>
                    <a:bodyPr/>
                    <a:lstStyle/>
                    <a:p>
                      <a:r>
                        <a:rPr lang="en-US" dirty="0"/>
                        <a:t>-3.59</a:t>
                      </a:r>
                    </a:p>
                  </a:txBody>
                  <a:tcPr/>
                </a:tc>
                <a:tc>
                  <a:txBody>
                    <a:bodyPr/>
                    <a:lstStyle/>
                    <a:p>
                      <a:r>
                        <a:rPr lang="en-US" dirty="0"/>
                        <a:t>-3.34</a:t>
                      </a:r>
                    </a:p>
                  </a:txBody>
                  <a:tcPr/>
                </a:tc>
                <a:tc>
                  <a:txBody>
                    <a:bodyPr/>
                    <a:lstStyle/>
                    <a:p>
                      <a:r>
                        <a:rPr lang="en-US" dirty="0"/>
                        <a:t>-3.04</a:t>
                      </a:r>
                    </a:p>
                  </a:txBody>
                  <a:tcPr/>
                </a:tc>
                <a:extLst>
                  <a:ext uri="{0D108BD9-81ED-4DB2-BD59-A6C34878D82A}">
                    <a16:rowId xmlns:a16="http://schemas.microsoft.com/office/drawing/2014/main" val="4278364607"/>
                  </a:ext>
                </a:extLst>
              </a:tr>
            </a:tbl>
          </a:graphicData>
        </a:graphic>
      </p:graphicFrame>
      <p:pic>
        <p:nvPicPr>
          <p:cNvPr id="8" name="Picture 7" descr="A table showing critical values for the cointegration test with no time trend. Critical values are given for significance levels ranging from 1% to 10%.">
            <a:extLst>
              <a:ext uri="{FF2B5EF4-FFF2-40B4-BE49-F238E27FC236}">
                <a16:creationId xmlns:a16="http://schemas.microsoft.com/office/drawing/2014/main" id="{F3DA9415-AAE0-4605-B776-B32EFAA6D216}"/>
              </a:ext>
            </a:extLst>
          </p:cNvPr>
          <p:cNvPicPr>
            <a:picLocks noChangeAspect="1"/>
          </p:cNvPicPr>
          <p:nvPr/>
        </p:nvPicPr>
        <p:blipFill>
          <a:blip r:embed="rId2"/>
          <a:stretch>
            <a:fillRect/>
          </a:stretch>
        </p:blipFill>
        <p:spPr>
          <a:xfrm>
            <a:off x="1000566" y="1989438"/>
            <a:ext cx="10052803" cy="1439562"/>
          </a:xfrm>
          <a:prstGeom prst="rect">
            <a:avLst/>
          </a:prstGeom>
        </p:spPr>
      </p:pic>
      <p:sp>
        <p:nvSpPr>
          <p:cNvPr id="3" name="Content Placeholder 2">
            <a:extLst>
              <a:ext uri="{FF2B5EF4-FFF2-40B4-BE49-F238E27FC236}">
                <a16:creationId xmlns:a16="http://schemas.microsoft.com/office/drawing/2014/main" id="{DBF65637-C07C-4B97-8F8E-C36F1EC14EE8}"/>
              </a:ext>
            </a:extLst>
          </p:cNvPr>
          <p:cNvSpPr>
            <a:spLocks noGrp="1"/>
          </p:cNvSpPr>
          <p:nvPr>
            <p:ph sz="half" idx="1"/>
          </p:nvPr>
        </p:nvSpPr>
        <p:spPr>
          <a:xfrm>
            <a:off x="838200" y="1456029"/>
            <a:ext cx="10515600" cy="533409"/>
          </a:xfrm>
        </p:spPr>
        <p:txBody>
          <a:bodyPr/>
          <a:lstStyle/>
          <a:p>
            <a:r>
              <a:rPr lang="de-DE" altLang="en-US" b="1" dirty="0">
                <a:ea typeface="ＭＳ Ｐゴシック" panose="020B0600070205080204" pitchFamily="34" charset="-128"/>
                <a:cs typeface="Lucida Bright" panose="02040602050505020304" pitchFamily="18" charset="0"/>
              </a:rPr>
              <a:t>Critical values for cointegration test</a:t>
            </a:r>
            <a:endParaRPr lang="en-US" b="1" dirty="0"/>
          </a:p>
        </p:txBody>
      </p:sp>
      <p:sp>
        <p:nvSpPr>
          <p:cNvPr id="2" name="Title 1">
            <a:extLst>
              <a:ext uri="{FF2B5EF4-FFF2-40B4-BE49-F238E27FC236}">
                <a16:creationId xmlns:a16="http://schemas.microsoft.com/office/drawing/2014/main" id="{8C6ED304-B5C3-41C2-B12D-808F45E892DE}"/>
              </a:ext>
            </a:extLst>
          </p:cNvPr>
          <p:cNvSpPr>
            <a:spLocks noGrp="1"/>
          </p:cNvSpPr>
          <p:nvPr>
            <p:ph type="title"/>
          </p:nvPr>
        </p:nvSpPr>
        <p:spPr/>
        <p:txBody>
          <a:bodyPr/>
          <a:lstStyle/>
          <a:p>
            <a:r>
              <a:rPr lang="de-DE" altLang="en-US" dirty="0"/>
              <a:t>Advanced Time Series Topics</a:t>
            </a:r>
            <a:r>
              <a:rPr lang="en-US" altLang="en-US" dirty="0"/>
              <a:t> </a:t>
            </a:r>
            <a:r>
              <a:rPr lang="de-DE" altLang="en-US" sz="1600" dirty="0">
                <a:solidFill>
                  <a:prstClr val="black"/>
                </a:solidFill>
              </a:rPr>
              <a:t>(9 of 17)</a:t>
            </a:r>
            <a:endParaRPr lang="en-US" dirty="0"/>
          </a:p>
        </p:txBody>
      </p:sp>
    </p:spTree>
    <p:extLst>
      <p:ext uri="{BB962C8B-B14F-4D97-AF65-F5344CB8AC3E}">
        <p14:creationId xmlns:p14="http://schemas.microsoft.com/office/powerpoint/2010/main" val="1831364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BBA611-0983-49AD-9D05-5D4072E70246}"/>
              </a:ext>
            </a:extLst>
          </p:cNvPr>
          <p:cNvSpPr>
            <a:spLocks noGrp="1"/>
          </p:cNvSpPr>
          <p:nvPr>
            <p:ph type="sldNum" sz="quarter" idx="12"/>
          </p:nvPr>
        </p:nvSpPr>
        <p:spPr/>
        <p:txBody>
          <a:bodyPr/>
          <a:lstStyle/>
          <a:p>
            <a:fld id="{949EBC64-41CB-41B8-B6DF-9B1367312BD4}" type="slidenum">
              <a:rPr lang="en-US" smtClean="0"/>
              <a:t>11</a:t>
            </a:fld>
            <a:endParaRPr lang="en-US"/>
          </a:p>
        </p:txBody>
      </p:sp>
      <p:sp>
        <p:nvSpPr>
          <p:cNvPr id="5" name="Content Placeholder 4">
            <a:extLst>
              <a:ext uri="{FF2B5EF4-FFF2-40B4-BE49-F238E27FC236}">
                <a16:creationId xmlns:a16="http://schemas.microsoft.com/office/drawing/2014/main" id="{29978128-363B-4585-B5E1-AA90D25D03E1}"/>
              </a:ext>
            </a:extLst>
          </p:cNvPr>
          <p:cNvSpPr>
            <a:spLocks noGrp="1"/>
          </p:cNvSpPr>
          <p:nvPr>
            <p:ph sz="quarter" idx="13"/>
          </p:nvPr>
        </p:nvSpPr>
        <p:spPr>
          <a:xfrm>
            <a:off x="838200" y="3781170"/>
            <a:ext cx="10515600" cy="2001796"/>
          </a:xfrm>
        </p:spPr>
        <p:txBody>
          <a:bodyPr/>
          <a:lstStyle/>
          <a:p>
            <a:r>
              <a:rPr lang="de-DE" altLang="en-US" dirty="0">
                <a:ea typeface="ＭＳ Ｐゴシック" panose="020B0600070205080204" pitchFamily="34" charset="-128"/>
                <a:cs typeface="Lucida Bright" panose="02040602050505020304" pitchFamily="18" charset="0"/>
              </a:rPr>
              <a:t>Example: Cointegration between fertility and tax exemption</a:t>
            </a:r>
          </a:p>
          <a:p>
            <a:pPr lvl="1"/>
            <a:r>
              <a:rPr lang="de-DE" altLang="en-US" dirty="0">
                <a:ea typeface="Arial" panose="020B0604020202020204" pitchFamily="34" charset="0"/>
                <a:cs typeface="Lucida Bright" panose="02040602050505020304" pitchFamily="18" charset="0"/>
              </a:rPr>
              <a:t>DF-tests suggest that fertiliy and tax exemption have unit roots.</a:t>
            </a:r>
          </a:p>
          <a:p>
            <a:pPr lvl="1"/>
            <a:r>
              <a:rPr lang="de-DE" altLang="en-US" dirty="0">
                <a:ea typeface="Arial" panose="020B0604020202020204" pitchFamily="34" charset="0"/>
                <a:cs typeface="Lucida Bright" panose="02040602050505020304" pitchFamily="18" charset="0"/>
              </a:rPr>
              <a:t>Regressing fertility on tax exemption and a time trend and carrying out a cointegration test suggests there is no evidence for cointegration.</a:t>
            </a:r>
          </a:p>
          <a:p>
            <a:pPr lvl="1"/>
            <a:r>
              <a:rPr lang="de-DE" altLang="en-US" dirty="0">
                <a:ea typeface="Arial" panose="020B0604020202020204" pitchFamily="34" charset="0"/>
                <a:cs typeface="Lucida Bright" panose="02040602050505020304" pitchFamily="18" charset="0"/>
              </a:rPr>
              <a:t>This means that the regression in levels is probably spurious.</a:t>
            </a:r>
            <a:endParaRPr lang="en-US" dirty="0"/>
          </a:p>
        </p:txBody>
      </p:sp>
      <p:graphicFrame>
        <p:nvGraphicFramePr>
          <p:cNvPr id="7" name="Content Placeholder 6">
            <a:extLst>
              <a:ext uri="{FF2B5EF4-FFF2-40B4-BE49-F238E27FC236}">
                <a16:creationId xmlns:a16="http://schemas.microsoft.com/office/drawing/2014/main" id="{FCC4E75B-B1A6-41C9-8FCB-BBD9D3E8119B}"/>
              </a:ext>
            </a:extLst>
          </p:cNvPr>
          <p:cNvGraphicFramePr>
            <a:graphicFrameLocks noGrp="1"/>
          </p:cNvGraphicFramePr>
          <p:nvPr>
            <p:ph sz="half" idx="2"/>
            <p:extLst>
              <p:ext uri="{D42A27DB-BD31-4B8C-83A1-F6EECF244321}">
                <p14:modId xmlns:p14="http://schemas.microsoft.com/office/powerpoint/2010/main" val="1618985569"/>
              </p:ext>
            </p:extLst>
          </p:nvPr>
        </p:nvGraphicFramePr>
        <p:xfrm>
          <a:off x="1431324" y="2164809"/>
          <a:ext cx="6188493" cy="741680"/>
        </p:xfrm>
        <a:graphic>
          <a:graphicData uri="http://schemas.openxmlformats.org/drawingml/2006/table">
            <a:tbl>
              <a:tblPr firstRow="1" bandRow="1">
                <a:tableStyleId>{5940675A-B579-460E-94D1-54222C63F5DA}</a:tableStyleId>
              </a:tblPr>
              <a:tblGrid>
                <a:gridCol w="1817497">
                  <a:extLst>
                    <a:ext uri="{9D8B030D-6E8A-4147-A177-3AD203B41FA5}">
                      <a16:colId xmlns:a16="http://schemas.microsoft.com/office/drawing/2014/main" val="3504021867"/>
                    </a:ext>
                  </a:extLst>
                </a:gridCol>
                <a:gridCol w="1092749">
                  <a:extLst>
                    <a:ext uri="{9D8B030D-6E8A-4147-A177-3AD203B41FA5}">
                      <a16:colId xmlns:a16="http://schemas.microsoft.com/office/drawing/2014/main" val="4072118524"/>
                    </a:ext>
                  </a:extLst>
                </a:gridCol>
                <a:gridCol w="1092749">
                  <a:extLst>
                    <a:ext uri="{9D8B030D-6E8A-4147-A177-3AD203B41FA5}">
                      <a16:colId xmlns:a16="http://schemas.microsoft.com/office/drawing/2014/main" val="703830116"/>
                    </a:ext>
                  </a:extLst>
                </a:gridCol>
                <a:gridCol w="1092749">
                  <a:extLst>
                    <a:ext uri="{9D8B030D-6E8A-4147-A177-3AD203B41FA5}">
                      <a16:colId xmlns:a16="http://schemas.microsoft.com/office/drawing/2014/main" val="1729336412"/>
                    </a:ext>
                  </a:extLst>
                </a:gridCol>
                <a:gridCol w="1092749">
                  <a:extLst>
                    <a:ext uri="{9D8B030D-6E8A-4147-A177-3AD203B41FA5}">
                      <a16:colId xmlns:a16="http://schemas.microsoft.com/office/drawing/2014/main" val="1810455317"/>
                    </a:ext>
                  </a:extLst>
                </a:gridCol>
              </a:tblGrid>
              <a:tr h="370840">
                <a:tc>
                  <a:txBody>
                    <a:bodyPr/>
                    <a:lstStyle/>
                    <a:p>
                      <a:r>
                        <a:rPr lang="en-US" dirty="0"/>
                        <a:t>Significance level</a:t>
                      </a:r>
                    </a:p>
                  </a:txBody>
                  <a:tcPr/>
                </a:tc>
                <a:tc>
                  <a:txBody>
                    <a:bodyPr/>
                    <a:lstStyle/>
                    <a:p>
                      <a:r>
                        <a:rPr lang="en-US" dirty="0"/>
                        <a:t>1%</a:t>
                      </a:r>
                    </a:p>
                  </a:txBody>
                  <a:tcPr/>
                </a:tc>
                <a:tc>
                  <a:txBody>
                    <a:bodyPr/>
                    <a:lstStyle/>
                    <a:p>
                      <a:r>
                        <a:rPr lang="en-US" dirty="0"/>
                        <a:t>2.5%</a:t>
                      </a:r>
                    </a:p>
                  </a:txBody>
                  <a:tcPr/>
                </a:tc>
                <a:tc>
                  <a:txBody>
                    <a:bodyPr/>
                    <a:lstStyle/>
                    <a:p>
                      <a:r>
                        <a:rPr lang="en-US" dirty="0"/>
                        <a:t>5%</a:t>
                      </a:r>
                    </a:p>
                  </a:txBody>
                  <a:tcPr/>
                </a:tc>
                <a:tc>
                  <a:txBody>
                    <a:bodyPr/>
                    <a:lstStyle/>
                    <a:p>
                      <a:r>
                        <a:rPr lang="en-US" dirty="0"/>
                        <a:t>10%</a:t>
                      </a:r>
                    </a:p>
                  </a:txBody>
                  <a:tcPr/>
                </a:tc>
                <a:extLst>
                  <a:ext uri="{0D108BD9-81ED-4DB2-BD59-A6C34878D82A}">
                    <a16:rowId xmlns:a16="http://schemas.microsoft.com/office/drawing/2014/main" val="617021883"/>
                  </a:ext>
                </a:extLst>
              </a:tr>
              <a:tr h="370840">
                <a:tc>
                  <a:txBody>
                    <a:bodyPr/>
                    <a:lstStyle/>
                    <a:p>
                      <a:r>
                        <a:rPr lang="en-US" dirty="0"/>
                        <a:t>Critical value</a:t>
                      </a:r>
                    </a:p>
                  </a:txBody>
                  <a:tcPr/>
                </a:tc>
                <a:tc>
                  <a:txBody>
                    <a:bodyPr/>
                    <a:lstStyle/>
                    <a:p>
                      <a:r>
                        <a:rPr lang="en-US" dirty="0"/>
                        <a:t>-4.32</a:t>
                      </a:r>
                    </a:p>
                  </a:txBody>
                  <a:tcPr/>
                </a:tc>
                <a:tc>
                  <a:txBody>
                    <a:bodyPr/>
                    <a:lstStyle/>
                    <a:p>
                      <a:r>
                        <a:rPr lang="en-US" dirty="0"/>
                        <a:t>-4.03</a:t>
                      </a:r>
                    </a:p>
                  </a:txBody>
                  <a:tcPr/>
                </a:tc>
                <a:tc>
                  <a:txBody>
                    <a:bodyPr/>
                    <a:lstStyle/>
                    <a:p>
                      <a:r>
                        <a:rPr lang="en-US" dirty="0"/>
                        <a:t>-3.78</a:t>
                      </a:r>
                    </a:p>
                  </a:txBody>
                  <a:tcPr/>
                </a:tc>
                <a:tc>
                  <a:txBody>
                    <a:bodyPr/>
                    <a:lstStyle/>
                    <a:p>
                      <a:r>
                        <a:rPr lang="en-US" dirty="0"/>
                        <a:t>-3.50</a:t>
                      </a:r>
                    </a:p>
                  </a:txBody>
                  <a:tcPr/>
                </a:tc>
                <a:extLst>
                  <a:ext uri="{0D108BD9-81ED-4DB2-BD59-A6C34878D82A}">
                    <a16:rowId xmlns:a16="http://schemas.microsoft.com/office/drawing/2014/main" val="2655845824"/>
                  </a:ext>
                </a:extLst>
              </a:tr>
            </a:tbl>
          </a:graphicData>
        </a:graphic>
      </p:graphicFrame>
      <p:pic>
        <p:nvPicPr>
          <p:cNvPr id="8" name="Picture 7" descr="A table showing critical values for the cointegration test with a time trend. Critical values are given for significance levels ranging from 1% to 10%.">
            <a:extLst>
              <a:ext uri="{FF2B5EF4-FFF2-40B4-BE49-F238E27FC236}">
                <a16:creationId xmlns:a16="http://schemas.microsoft.com/office/drawing/2014/main" id="{FF5A0559-C0D1-4442-A817-1EA72026CCD7}"/>
              </a:ext>
            </a:extLst>
          </p:cNvPr>
          <p:cNvPicPr>
            <a:picLocks noChangeAspect="1"/>
          </p:cNvPicPr>
          <p:nvPr/>
        </p:nvPicPr>
        <p:blipFill>
          <a:blip r:embed="rId2"/>
          <a:stretch>
            <a:fillRect/>
          </a:stretch>
        </p:blipFill>
        <p:spPr>
          <a:xfrm>
            <a:off x="983197" y="1939675"/>
            <a:ext cx="9706666" cy="1420094"/>
          </a:xfrm>
          <a:prstGeom prst="rect">
            <a:avLst/>
          </a:prstGeom>
        </p:spPr>
      </p:pic>
      <p:sp>
        <p:nvSpPr>
          <p:cNvPr id="3" name="Content Placeholder 2">
            <a:extLst>
              <a:ext uri="{FF2B5EF4-FFF2-40B4-BE49-F238E27FC236}">
                <a16:creationId xmlns:a16="http://schemas.microsoft.com/office/drawing/2014/main" id="{E2D95351-E9BD-4C9D-AFE9-6BF174575B70}"/>
              </a:ext>
            </a:extLst>
          </p:cNvPr>
          <p:cNvSpPr>
            <a:spLocks noGrp="1"/>
          </p:cNvSpPr>
          <p:nvPr>
            <p:ph sz="half" idx="1"/>
          </p:nvPr>
        </p:nvSpPr>
        <p:spPr>
          <a:xfrm>
            <a:off x="838200" y="1456029"/>
            <a:ext cx="10515600" cy="619906"/>
          </a:xfrm>
        </p:spPr>
        <p:txBody>
          <a:bodyPr/>
          <a:lstStyle/>
          <a:p>
            <a:r>
              <a:rPr lang="de-DE" altLang="en-US" b="1" dirty="0">
                <a:ea typeface="ＭＳ Ｐゴシック" panose="020B0600070205080204" pitchFamily="34" charset="-128"/>
                <a:cs typeface="Lucida Bright" panose="02040602050505020304" pitchFamily="18" charset="0"/>
              </a:rPr>
              <a:t>Critical values for cointegration test including time trend</a:t>
            </a:r>
            <a:endParaRPr lang="en-US" b="1" dirty="0"/>
          </a:p>
        </p:txBody>
      </p:sp>
      <p:sp>
        <p:nvSpPr>
          <p:cNvPr id="2" name="Title 1">
            <a:extLst>
              <a:ext uri="{FF2B5EF4-FFF2-40B4-BE49-F238E27FC236}">
                <a16:creationId xmlns:a16="http://schemas.microsoft.com/office/drawing/2014/main" id="{40C260B9-6FCC-4683-A358-9A7BA6C29B11}"/>
              </a:ext>
            </a:extLst>
          </p:cNvPr>
          <p:cNvSpPr>
            <a:spLocks noGrp="1"/>
          </p:cNvSpPr>
          <p:nvPr>
            <p:ph type="title"/>
          </p:nvPr>
        </p:nvSpPr>
        <p:spPr/>
        <p:txBody>
          <a:bodyPr/>
          <a:lstStyle/>
          <a:p>
            <a:r>
              <a:rPr lang="de-DE" altLang="en-US" dirty="0"/>
              <a:t>Advanced Time Series Topics</a:t>
            </a:r>
            <a:r>
              <a:rPr lang="en-US" altLang="en-US" dirty="0"/>
              <a:t> </a:t>
            </a:r>
            <a:r>
              <a:rPr lang="de-DE" altLang="en-US" sz="1600" dirty="0">
                <a:solidFill>
                  <a:prstClr val="black"/>
                </a:solidFill>
              </a:rPr>
              <a:t>(10 of 17)</a:t>
            </a:r>
            <a:endParaRPr lang="en-US" dirty="0"/>
          </a:p>
        </p:txBody>
      </p:sp>
    </p:spTree>
    <p:extLst>
      <p:ext uri="{BB962C8B-B14F-4D97-AF65-F5344CB8AC3E}">
        <p14:creationId xmlns:p14="http://schemas.microsoft.com/office/powerpoint/2010/main" val="2057765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8FAE00-B950-4A7F-9FFE-FF15666E53CB}"/>
              </a:ext>
            </a:extLst>
          </p:cNvPr>
          <p:cNvSpPr>
            <a:spLocks noGrp="1"/>
          </p:cNvSpPr>
          <p:nvPr>
            <p:ph type="sldNum" sz="quarter" idx="12"/>
          </p:nvPr>
        </p:nvSpPr>
        <p:spPr/>
        <p:txBody>
          <a:bodyPr/>
          <a:lstStyle/>
          <a:p>
            <a:fld id="{949EBC64-41CB-41B8-B6DF-9B1367312BD4}" type="slidenum">
              <a:rPr lang="en-US" smtClean="0"/>
              <a:t>12</a:t>
            </a:fld>
            <a:endParaRPr lang="en-US"/>
          </a:p>
        </p:txBody>
      </p:sp>
      <p:pic>
        <p:nvPicPr>
          <p:cNvPr id="5" name="Picture 4" descr="An equation for an error correction model. The change in y sub t equals alpha sub 0 plus gamma sub 0 times the change in x sub t plus delta times y sub t minus 1 minus beta times x sub t minus 1 plus u sub t. Deviations from the long-term relationship directly feed back into the change of the variables.">
            <a:extLst>
              <a:ext uri="{FF2B5EF4-FFF2-40B4-BE49-F238E27FC236}">
                <a16:creationId xmlns:a16="http://schemas.microsoft.com/office/drawing/2014/main" id="{90B3F12E-B9C2-451A-9198-888358AE2545}"/>
              </a:ext>
            </a:extLst>
          </p:cNvPr>
          <p:cNvPicPr>
            <a:picLocks noChangeAspect="1"/>
          </p:cNvPicPr>
          <p:nvPr/>
        </p:nvPicPr>
        <p:blipFill>
          <a:blip r:embed="rId2"/>
          <a:stretch>
            <a:fillRect/>
          </a:stretch>
        </p:blipFill>
        <p:spPr>
          <a:xfrm>
            <a:off x="1436265" y="4806778"/>
            <a:ext cx="8761419" cy="922991"/>
          </a:xfrm>
          <a:prstGeom prst="rect">
            <a:avLst/>
          </a:prstGeom>
        </p:spPr>
      </p:pic>
      <p:sp>
        <p:nvSpPr>
          <p:cNvPr id="2" name="Content Placeholder 1">
            <a:extLst>
              <a:ext uri="{FF2B5EF4-FFF2-40B4-BE49-F238E27FC236}">
                <a16:creationId xmlns:a16="http://schemas.microsoft.com/office/drawing/2014/main" id="{A471DF15-E84A-45C2-9A18-1ADABCC7193F}"/>
              </a:ext>
            </a:extLst>
          </p:cNvPr>
          <p:cNvSpPr>
            <a:spLocks noGrp="1"/>
          </p:cNvSpPr>
          <p:nvPr>
            <p:ph idx="1"/>
          </p:nvPr>
        </p:nvSpPr>
        <p:spPr>
          <a:xfrm>
            <a:off x="838200" y="1463040"/>
            <a:ext cx="10515600" cy="3343738"/>
          </a:xfrm>
        </p:spPr>
        <p:txBody>
          <a:bodyPr/>
          <a:lstStyle/>
          <a:p>
            <a:r>
              <a:rPr lang="de-DE" altLang="en-US" b="1" dirty="0">
                <a:ea typeface="ＭＳ Ｐゴシック" panose="020B0600070205080204" pitchFamily="34" charset="-128"/>
                <a:cs typeface="Lucida Bright" panose="02040602050505020304" pitchFamily="18" charset="0"/>
              </a:rPr>
              <a:t>Summary of cointegration methods</a:t>
            </a:r>
          </a:p>
          <a:p>
            <a:pPr lvl="1"/>
            <a:r>
              <a:rPr lang="de-DE" altLang="en-US" dirty="0">
                <a:ea typeface="Arial" panose="020B0604020202020204" pitchFamily="34" charset="0"/>
                <a:cs typeface="Lucida Bright" panose="02040602050505020304" pitchFamily="18" charset="0"/>
              </a:rPr>
              <a:t>All concepts can be generalized to arbitrarily many time series.</a:t>
            </a:r>
          </a:p>
          <a:p>
            <a:pPr lvl="1"/>
            <a:r>
              <a:rPr lang="de-DE" altLang="en-US" dirty="0">
                <a:ea typeface="Arial" panose="020B0604020202020204" pitchFamily="34" charset="0"/>
                <a:cs typeface="Lucida Bright" panose="02040602050505020304" pitchFamily="18" charset="0"/>
              </a:rPr>
              <a:t>Cointegration is the leading methodology in empirical macro/finance as it models equilibrium relationships between nonstationary variables.</a:t>
            </a:r>
          </a:p>
          <a:p>
            <a:pPr lvl="1"/>
            <a:r>
              <a:rPr lang="de-DE" altLang="en-US" dirty="0">
                <a:ea typeface="Arial" panose="020B0604020202020204" pitchFamily="34" charset="0"/>
                <a:cs typeface="Lucida Bright" panose="02040602050505020304" pitchFamily="18" charset="0"/>
              </a:rPr>
              <a:t>Estimation and inference is complicated and requires extra care.</a:t>
            </a:r>
          </a:p>
          <a:p>
            <a:endParaRPr lang="de-DE" altLang="en-US" dirty="0">
              <a:ea typeface="ＭＳ Ｐゴシック" panose="020B0600070205080204" pitchFamily="34" charset="-128"/>
              <a:cs typeface="Lucida Bright" panose="02040602050505020304" pitchFamily="18" charset="0"/>
            </a:endParaRPr>
          </a:p>
          <a:p>
            <a:r>
              <a:rPr lang="de-DE" altLang="en-US" b="1" dirty="0">
                <a:ea typeface="ＭＳ Ｐゴシック" panose="020B0600070205080204" pitchFamily="34" charset="-128"/>
                <a:cs typeface="Lucida Bright" panose="02040602050505020304" pitchFamily="18" charset="0"/>
              </a:rPr>
              <a:t>Error correction models</a:t>
            </a:r>
          </a:p>
          <a:p>
            <a:pPr lvl="1"/>
            <a:r>
              <a:rPr lang="de-DE" altLang="en-US" dirty="0">
                <a:ea typeface="Arial" panose="020B0604020202020204" pitchFamily="34" charset="0"/>
                <a:cs typeface="Lucida Bright" panose="02040602050505020304" pitchFamily="18" charset="0"/>
              </a:rPr>
              <a:t>One can show that when variables are cointegrated, their short-term dynamics are related in a so-called error correction representation:</a:t>
            </a:r>
            <a:endParaRPr lang="en-US" dirty="0"/>
          </a:p>
        </p:txBody>
      </p:sp>
      <p:sp>
        <p:nvSpPr>
          <p:cNvPr id="4" name="Title 3">
            <a:extLst>
              <a:ext uri="{FF2B5EF4-FFF2-40B4-BE49-F238E27FC236}">
                <a16:creationId xmlns:a16="http://schemas.microsoft.com/office/drawing/2014/main" id="{71D1F424-3B68-4200-BFCE-3D4483E4DF72}"/>
              </a:ext>
            </a:extLst>
          </p:cNvPr>
          <p:cNvSpPr>
            <a:spLocks noGrp="1"/>
          </p:cNvSpPr>
          <p:nvPr>
            <p:ph type="title"/>
          </p:nvPr>
        </p:nvSpPr>
        <p:spPr/>
        <p:txBody>
          <a:bodyPr/>
          <a:lstStyle/>
          <a:p>
            <a:r>
              <a:rPr lang="de-DE" altLang="en-US" dirty="0"/>
              <a:t>Advanced Time Series Topics</a:t>
            </a:r>
            <a:r>
              <a:rPr lang="en-US" altLang="en-US" dirty="0"/>
              <a:t> </a:t>
            </a:r>
            <a:r>
              <a:rPr lang="de-DE" altLang="en-US" sz="1600" dirty="0">
                <a:solidFill>
                  <a:prstClr val="black"/>
                </a:solidFill>
              </a:rPr>
              <a:t>(11 of 17)</a:t>
            </a:r>
            <a:endParaRPr lang="en-US" dirty="0"/>
          </a:p>
        </p:txBody>
      </p:sp>
    </p:spTree>
    <p:extLst>
      <p:ext uri="{BB962C8B-B14F-4D97-AF65-F5344CB8AC3E}">
        <p14:creationId xmlns:p14="http://schemas.microsoft.com/office/powerpoint/2010/main" val="1520279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0EF8389-0F07-4DA6-B7A8-5577351FE4DF}"/>
              </a:ext>
            </a:extLst>
          </p:cNvPr>
          <p:cNvSpPr>
            <a:spLocks noGrp="1"/>
          </p:cNvSpPr>
          <p:nvPr>
            <p:ph type="sldNum" sz="quarter" idx="12"/>
          </p:nvPr>
        </p:nvSpPr>
        <p:spPr/>
        <p:txBody>
          <a:bodyPr/>
          <a:lstStyle/>
          <a:p>
            <a:fld id="{949EBC64-41CB-41B8-B6DF-9B1367312BD4}" type="slidenum">
              <a:rPr lang="en-US" smtClean="0"/>
              <a:t>13</a:t>
            </a:fld>
            <a:endParaRPr lang="en-US"/>
          </a:p>
        </p:txBody>
      </p:sp>
      <p:sp>
        <p:nvSpPr>
          <p:cNvPr id="4" name="Content Placeholder 3">
            <a:extLst>
              <a:ext uri="{FF2B5EF4-FFF2-40B4-BE49-F238E27FC236}">
                <a16:creationId xmlns:a16="http://schemas.microsoft.com/office/drawing/2014/main" id="{8B632AC5-EB7B-4256-9CEE-C50EC3D9EDDA}"/>
              </a:ext>
            </a:extLst>
          </p:cNvPr>
          <p:cNvSpPr>
            <a:spLocks noGrp="1"/>
          </p:cNvSpPr>
          <p:nvPr>
            <p:ph sz="half" idx="2"/>
          </p:nvPr>
        </p:nvSpPr>
        <p:spPr>
          <a:xfrm>
            <a:off x="838200" y="4728751"/>
            <a:ext cx="10515600" cy="819433"/>
          </a:xfrm>
        </p:spPr>
        <p:txBody>
          <a:bodyPr/>
          <a:lstStyle/>
          <a:p>
            <a:pPr lvl="1"/>
            <a:r>
              <a:rPr lang="de-DE" altLang="en-US" dirty="0">
                <a:ea typeface="Arial" panose="020B0604020202020204" pitchFamily="34" charset="0"/>
                <a:cs typeface="Lucida Bright" panose="02040602050505020304" pitchFamily="18" charset="0"/>
              </a:rPr>
              <a:t>Here, we only consider one-step-ahead forecasts, multiple-step-ahead forecasts are similar but more complicated (and also less precise).</a:t>
            </a:r>
            <a:endParaRPr lang="en-US" dirty="0"/>
          </a:p>
        </p:txBody>
      </p:sp>
      <p:pic>
        <p:nvPicPr>
          <p:cNvPr id="7" name="Picture 6" descr="An equation for the one-step ahead forecast of y. y hat sub t plus 1 equals the expected value of y sub t plus 1 given I sub t. I sub t represents all of the information available up to time period t.">
            <a:extLst>
              <a:ext uri="{FF2B5EF4-FFF2-40B4-BE49-F238E27FC236}">
                <a16:creationId xmlns:a16="http://schemas.microsoft.com/office/drawing/2014/main" id="{A3DD7A58-89B3-4B84-8233-E9BC702ED055}"/>
              </a:ext>
            </a:extLst>
          </p:cNvPr>
          <p:cNvPicPr>
            <a:picLocks noChangeAspect="1"/>
          </p:cNvPicPr>
          <p:nvPr/>
        </p:nvPicPr>
        <p:blipFill>
          <a:blip r:embed="rId2"/>
          <a:stretch>
            <a:fillRect/>
          </a:stretch>
        </p:blipFill>
        <p:spPr>
          <a:xfrm>
            <a:off x="1519980" y="3672329"/>
            <a:ext cx="8123678" cy="726675"/>
          </a:xfrm>
          <a:prstGeom prst="rect">
            <a:avLst/>
          </a:prstGeom>
        </p:spPr>
      </p:pic>
      <p:sp>
        <p:nvSpPr>
          <p:cNvPr id="3" name="Content Placeholder 2">
            <a:extLst>
              <a:ext uri="{FF2B5EF4-FFF2-40B4-BE49-F238E27FC236}">
                <a16:creationId xmlns:a16="http://schemas.microsoft.com/office/drawing/2014/main" id="{A55C4904-74C9-42D9-9F95-8287623D914E}"/>
              </a:ext>
            </a:extLst>
          </p:cNvPr>
          <p:cNvSpPr>
            <a:spLocks noGrp="1"/>
          </p:cNvSpPr>
          <p:nvPr>
            <p:ph sz="half" idx="1"/>
          </p:nvPr>
        </p:nvSpPr>
        <p:spPr>
          <a:xfrm>
            <a:off x="838200" y="1456028"/>
            <a:ext cx="10515600" cy="2238641"/>
          </a:xfrm>
        </p:spPr>
        <p:txBody>
          <a:bodyPr/>
          <a:lstStyle/>
          <a:p>
            <a:r>
              <a:rPr lang="de-DE" altLang="en-US" b="1" dirty="0">
                <a:ea typeface="ＭＳ Ｐゴシック" panose="020B0600070205080204" pitchFamily="34" charset="-128"/>
                <a:cs typeface="Lucida Bright" panose="02040602050505020304" pitchFamily="18" charset="0"/>
              </a:rPr>
              <a:t>Forecasting economic time series</a:t>
            </a:r>
          </a:p>
          <a:p>
            <a:pPr lvl="1"/>
            <a:r>
              <a:rPr lang="de-DE" altLang="en-US" dirty="0">
                <a:ea typeface="Arial" panose="020B0604020202020204" pitchFamily="34" charset="0"/>
                <a:cs typeface="Lucida Bright" panose="02040602050505020304" pitchFamily="18" charset="0"/>
              </a:rPr>
              <a:t>Forecasting economic time series is of great practical importance.</a:t>
            </a:r>
          </a:p>
          <a:p>
            <a:pPr lvl="1"/>
            <a:r>
              <a:rPr lang="de-DE" altLang="en-US" dirty="0">
                <a:ea typeface="Arial" panose="020B0604020202020204" pitchFamily="34" charset="0"/>
                <a:cs typeface="Lucida Bright" panose="02040602050505020304" pitchFamily="18" charset="0"/>
              </a:rPr>
              <a:t>In forecasting, one is not interested in modeling causal relationships, but in predicting future outcomes using currently available information.</a:t>
            </a:r>
          </a:p>
          <a:p>
            <a:pPr lvl="1"/>
            <a:r>
              <a:rPr lang="de-DE" altLang="en-US" dirty="0">
                <a:ea typeface="Arial" panose="020B0604020202020204" pitchFamily="34" charset="0"/>
                <a:cs typeface="Lucida Bright" panose="02040602050505020304" pitchFamily="18" charset="0"/>
              </a:rPr>
              <a:t>One can show that the forecasting rule with the minimum expected squared forecasting error is given by the conditional expectation.</a:t>
            </a:r>
            <a:endParaRPr lang="en-US" dirty="0"/>
          </a:p>
        </p:txBody>
      </p:sp>
      <p:sp>
        <p:nvSpPr>
          <p:cNvPr id="2" name="Title 1">
            <a:extLst>
              <a:ext uri="{FF2B5EF4-FFF2-40B4-BE49-F238E27FC236}">
                <a16:creationId xmlns:a16="http://schemas.microsoft.com/office/drawing/2014/main" id="{DC2FE6EB-192E-45F4-A97E-0393CFBC3CA2}"/>
              </a:ext>
            </a:extLst>
          </p:cNvPr>
          <p:cNvSpPr>
            <a:spLocks noGrp="1"/>
          </p:cNvSpPr>
          <p:nvPr>
            <p:ph type="title"/>
          </p:nvPr>
        </p:nvSpPr>
        <p:spPr/>
        <p:txBody>
          <a:bodyPr/>
          <a:lstStyle/>
          <a:p>
            <a:r>
              <a:rPr lang="de-DE" altLang="en-US" dirty="0"/>
              <a:t>Advanced Time Series Topics</a:t>
            </a:r>
            <a:r>
              <a:rPr lang="en-US" altLang="en-US" dirty="0"/>
              <a:t> </a:t>
            </a:r>
            <a:r>
              <a:rPr lang="de-DE" altLang="en-US" sz="1600" dirty="0">
                <a:solidFill>
                  <a:prstClr val="black"/>
                </a:solidFill>
              </a:rPr>
              <a:t>(12 of 17)</a:t>
            </a:r>
            <a:endParaRPr lang="en-US" dirty="0"/>
          </a:p>
        </p:txBody>
      </p:sp>
    </p:spTree>
    <p:extLst>
      <p:ext uri="{BB962C8B-B14F-4D97-AF65-F5344CB8AC3E}">
        <p14:creationId xmlns:p14="http://schemas.microsoft.com/office/powerpoint/2010/main" val="1291650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0EF8389-0F07-4DA6-B7A8-5577351FE4DF}"/>
              </a:ext>
            </a:extLst>
          </p:cNvPr>
          <p:cNvSpPr>
            <a:spLocks noGrp="1"/>
          </p:cNvSpPr>
          <p:nvPr>
            <p:ph type="sldNum" sz="quarter" idx="12"/>
          </p:nvPr>
        </p:nvSpPr>
        <p:spPr/>
        <p:txBody>
          <a:bodyPr/>
          <a:lstStyle/>
          <a:p>
            <a:fld id="{949EBC64-41CB-41B8-B6DF-9B1367312BD4}" type="slidenum">
              <a:rPr lang="en-US" smtClean="0"/>
              <a:t>14</a:t>
            </a:fld>
            <a:endParaRPr lang="en-US"/>
          </a:p>
        </p:txBody>
      </p:sp>
      <p:sp>
        <p:nvSpPr>
          <p:cNvPr id="4" name="Content Placeholder 3">
            <a:extLst>
              <a:ext uri="{FF2B5EF4-FFF2-40B4-BE49-F238E27FC236}">
                <a16:creationId xmlns:a16="http://schemas.microsoft.com/office/drawing/2014/main" id="{8B632AC5-EB7B-4256-9CEE-C50EC3D9EDDA}"/>
              </a:ext>
            </a:extLst>
          </p:cNvPr>
          <p:cNvSpPr>
            <a:spLocks noGrp="1"/>
          </p:cNvSpPr>
          <p:nvPr>
            <p:ph sz="half" idx="2"/>
          </p:nvPr>
        </p:nvSpPr>
        <p:spPr>
          <a:xfrm>
            <a:off x="838200" y="4085995"/>
            <a:ext cx="10515600" cy="1707301"/>
          </a:xfrm>
        </p:spPr>
        <p:txBody>
          <a:bodyPr/>
          <a:lstStyle/>
          <a:p>
            <a:pPr lvl="1"/>
            <a:r>
              <a:rPr lang="de-DE" altLang="en-US" dirty="0">
                <a:ea typeface="Arial" panose="020B0604020202020204" pitchFamily="34" charset="0"/>
                <a:cs typeface="Lucida Bright" panose="02040602050505020304" pitchFamily="18" charset="0"/>
              </a:rPr>
              <a:t>One may include the lagged value of arbitrarily many other variables.</a:t>
            </a:r>
          </a:p>
          <a:p>
            <a:pPr lvl="1"/>
            <a:r>
              <a:rPr lang="de-DE" altLang="en-US" dirty="0">
                <a:ea typeface="Arial" panose="020B0604020202020204" pitchFamily="34" charset="0"/>
                <a:cs typeface="Lucida Bright" panose="02040602050505020304" pitchFamily="18" charset="0"/>
              </a:rPr>
              <a:t>If enough lags have been included, the model is dynamically complete and there is no serial corr. in the error (but may be heteroskedasticity).</a:t>
            </a:r>
          </a:p>
          <a:p>
            <a:pPr lvl="1"/>
            <a:r>
              <a:rPr lang="de-DE" altLang="en-US" dirty="0">
                <a:ea typeface="Arial" panose="020B0604020202020204" pitchFamily="34" charset="0"/>
                <a:cs typeface="Lucida Bright" panose="02040602050505020304" pitchFamily="18" charset="0"/>
              </a:rPr>
              <a:t>OLS inference methods can be used if the error is conditionally normal.</a:t>
            </a:r>
            <a:endParaRPr lang="en-US" dirty="0"/>
          </a:p>
        </p:txBody>
      </p:sp>
      <p:pic>
        <p:nvPicPr>
          <p:cNvPr id="8" name="Picture 7" descr="The expected value of u sub t given I sub t minus 1 equals the expected value of y sub t given y sub t minus 1, z sub t minus 1, y sub t minus 2, z sub t minus 2, etc. is equal to 0.">
            <a:extLst>
              <a:ext uri="{FF2B5EF4-FFF2-40B4-BE49-F238E27FC236}">
                <a16:creationId xmlns:a16="http://schemas.microsoft.com/office/drawing/2014/main" id="{0909CAF4-CFB9-49CD-BAC3-E05F3D40D9C5}"/>
              </a:ext>
            </a:extLst>
          </p:cNvPr>
          <p:cNvPicPr>
            <a:picLocks noChangeAspect="1"/>
          </p:cNvPicPr>
          <p:nvPr/>
        </p:nvPicPr>
        <p:blipFill>
          <a:blip r:embed="rId2"/>
          <a:stretch>
            <a:fillRect/>
          </a:stretch>
        </p:blipFill>
        <p:spPr>
          <a:xfrm>
            <a:off x="1454166" y="3347727"/>
            <a:ext cx="6153269" cy="486852"/>
          </a:xfrm>
          <a:prstGeom prst="rect">
            <a:avLst/>
          </a:prstGeom>
        </p:spPr>
      </p:pic>
      <p:pic>
        <p:nvPicPr>
          <p:cNvPr id="5" name="Picture 4" descr="An equation in which y sub t equals delta sub 0 plus alpha sub 1 times y sub t minus 1 through alpha sub p times y sub t minus p plus gamma sub 1 times z sub t minus 1 through gamma sub p times z sub t minus p plus u sub t.">
            <a:extLst>
              <a:ext uri="{FF2B5EF4-FFF2-40B4-BE49-F238E27FC236}">
                <a16:creationId xmlns:a16="http://schemas.microsoft.com/office/drawing/2014/main" id="{B4C69993-FA0E-49EE-9706-E3B5C62F87F2}"/>
              </a:ext>
            </a:extLst>
          </p:cNvPr>
          <p:cNvPicPr>
            <a:picLocks noChangeAspect="1"/>
          </p:cNvPicPr>
          <p:nvPr/>
        </p:nvPicPr>
        <p:blipFill>
          <a:blip r:embed="rId3"/>
          <a:stretch>
            <a:fillRect/>
          </a:stretch>
        </p:blipFill>
        <p:spPr>
          <a:xfrm>
            <a:off x="1454165" y="2681145"/>
            <a:ext cx="7857259" cy="432758"/>
          </a:xfrm>
          <a:prstGeom prst="rect">
            <a:avLst/>
          </a:prstGeom>
        </p:spPr>
      </p:pic>
      <p:sp>
        <p:nvSpPr>
          <p:cNvPr id="3" name="Content Placeholder 2">
            <a:extLst>
              <a:ext uri="{FF2B5EF4-FFF2-40B4-BE49-F238E27FC236}">
                <a16:creationId xmlns:a16="http://schemas.microsoft.com/office/drawing/2014/main" id="{A55C4904-74C9-42D9-9F95-8287623D914E}"/>
              </a:ext>
            </a:extLst>
          </p:cNvPr>
          <p:cNvSpPr>
            <a:spLocks noGrp="1"/>
          </p:cNvSpPr>
          <p:nvPr>
            <p:ph sz="half" idx="1"/>
          </p:nvPr>
        </p:nvSpPr>
        <p:spPr>
          <a:xfrm>
            <a:off x="838200" y="1456028"/>
            <a:ext cx="10515600" cy="1315977"/>
          </a:xfrm>
        </p:spPr>
        <p:txBody>
          <a:bodyPr/>
          <a:lstStyle/>
          <a:p>
            <a:r>
              <a:rPr lang="de-DE" altLang="en-US" b="1" dirty="0">
                <a:ea typeface="ＭＳ Ｐゴシック" panose="020B0600070205080204" pitchFamily="34" charset="-128"/>
                <a:cs typeface="Lucida Bright" panose="02040602050505020304" pitchFamily="18" charset="0"/>
              </a:rPr>
              <a:t>Regression based forecast models</a:t>
            </a:r>
          </a:p>
          <a:p>
            <a:pPr lvl="1"/>
            <a:r>
              <a:rPr lang="de-DE" altLang="en-US" dirty="0">
                <a:ea typeface="Arial" panose="020B0604020202020204" pitchFamily="34" charset="0"/>
                <a:cs typeface="Lucida Bright" panose="02040602050505020304" pitchFamily="18" charset="0"/>
              </a:rPr>
              <a:t>Typical forecast models predict a variable in a linear regression using lagged values of the variable and lagged values of other variables.</a:t>
            </a:r>
            <a:endParaRPr lang="en-US" dirty="0"/>
          </a:p>
        </p:txBody>
      </p:sp>
      <p:sp>
        <p:nvSpPr>
          <p:cNvPr id="2" name="Title 1">
            <a:extLst>
              <a:ext uri="{FF2B5EF4-FFF2-40B4-BE49-F238E27FC236}">
                <a16:creationId xmlns:a16="http://schemas.microsoft.com/office/drawing/2014/main" id="{DC2FE6EB-192E-45F4-A97E-0393CFBC3CA2}"/>
              </a:ext>
            </a:extLst>
          </p:cNvPr>
          <p:cNvSpPr>
            <a:spLocks noGrp="1"/>
          </p:cNvSpPr>
          <p:nvPr>
            <p:ph type="title"/>
          </p:nvPr>
        </p:nvSpPr>
        <p:spPr/>
        <p:txBody>
          <a:bodyPr/>
          <a:lstStyle/>
          <a:p>
            <a:r>
              <a:rPr lang="de-DE" altLang="en-US" dirty="0"/>
              <a:t>Advanced Time Series Topics</a:t>
            </a:r>
            <a:r>
              <a:rPr lang="en-US" altLang="en-US" dirty="0"/>
              <a:t> </a:t>
            </a:r>
            <a:r>
              <a:rPr lang="de-DE" altLang="en-US" sz="1600" dirty="0">
                <a:solidFill>
                  <a:prstClr val="black"/>
                </a:solidFill>
              </a:rPr>
              <a:t>(13 of 17)</a:t>
            </a:r>
            <a:endParaRPr lang="en-US" dirty="0"/>
          </a:p>
        </p:txBody>
      </p:sp>
    </p:spTree>
    <p:extLst>
      <p:ext uri="{BB962C8B-B14F-4D97-AF65-F5344CB8AC3E}">
        <p14:creationId xmlns:p14="http://schemas.microsoft.com/office/powerpoint/2010/main" val="1709878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758783A-F369-4DB2-8C4D-766D9F578099}"/>
              </a:ext>
            </a:extLst>
          </p:cNvPr>
          <p:cNvSpPr>
            <a:spLocks noGrp="1"/>
          </p:cNvSpPr>
          <p:nvPr>
            <p:ph type="sldNum" sz="quarter" idx="12"/>
          </p:nvPr>
        </p:nvSpPr>
        <p:spPr/>
        <p:txBody>
          <a:bodyPr/>
          <a:lstStyle/>
          <a:p>
            <a:fld id="{949EBC64-41CB-41B8-B6DF-9B1367312BD4}" type="slidenum">
              <a:rPr lang="en-US" smtClean="0"/>
              <a:t>15</a:t>
            </a:fld>
            <a:endParaRPr lang="en-US"/>
          </a:p>
        </p:txBody>
      </p:sp>
      <p:pic>
        <p:nvPicPr>
          <p:cNvPr id="6" name="Picture 5" descr="An equation in which the forecast unemployment rate at time t equals 1.304 (standard error of .490) plus .647 (standard error of .084) times unem sub t minus 1 plus .184 (standard error of .041) times inf sub t minus 1. There are 48 observations and the adjusted R squared is .677. The lagged inflation rate significantly helps to predict current unemployment. Note that these regressions are not meant as causal equations. The hope is that the linear regressions approximate well the conditional expectation.">
            <a:extLst>
              <a:ext uri="{FF2B5EF4-FFF2-40B4-BE49-F238E27FC236}">
                <a16:creationId xmlns:a16="http://schemas.microsoft.com/office/drawing/2014/main" id="{E4B7042E-8A6B-4CE1-8499-B85C4E46D8E1}"/>
              </a:ext>
            </a:extLst>
          </p:cNvPr>
          <p:cNvPicPr>
            <a:picLocks noChangeAspect="1"/>
          </p:cNvPicPr>
          <p:nvPr/>
        </p:nvPicPr>
        <p:blipFill>
          <a:blip r:embed="rId2"/>
          <a:stretch>
            <a:fillRect/>
          </a:stretch>
        </p:blipFill>
        <p:spPr>
          <a:xfrm>
            <a:off x="1113589" y="3651669"/>
            <a:ext cx="9815411" cy="1877731"/>
          </a:xfrm>
          <a:prstGeom prst="rect">
            <a:avLst/>
          </a:prstGeom>
        </p:spPr>
      </p:pic>
      <p:pic>
        <p:nvPicPr>
          <p:cNvPr id="5" name="Picture 4" descr="An equation in which the forecast unemployment rate in time t equals 1.572 (standard error of .577) plus .732 (standard error of .097) times unem sub t minus 1. There are 48 observations and the adjusted R squared is .544">
            <a:extLst>
              <a:ext uri="{FF2B5EF4-FFF2-40B4-BE49-F238E27FC236}">
                <a16:creationId xmlns:a16="http://schemas.microsoft.com/office/drawing/2014/main" id="{42EDC982-2599-4D57-B9C9-92B8B703324E}"/>
              </a:ext>
            </a:extLst>
          </p:cNvPr>
          <p:cNvPicPr>
            <a:picLocks noChangeAspect="1"/>
          </p:cNvPicPr>
          <p:nvPr/>
        </p:nvPicPr>
        <p:blipFill>
          <a:blip r:embed="rId3"/>
          <a:stretch>
            <a:fillRect/>
          </a:stretch>
        </p:blipFill>
        <p:spPr>
          <a:xfrm>
            <a:off x="1263000" y="2127217"/>
            <a:ext cx="4377307" cy="920576"/>
          </a:xfrm>
          <a:prstGeom prst="rect">
            <a:avLst/>
          </a:prstGeom>
        </p:spPr>
      </p:pic>
      <p:sp>
        <p:nvSpPr>
          <p:cNvPr id="2" name="Content Placeholder 1">
            <a:extLst>
              <a:ext uri="{FF2B5EF4-FFF2-40B4-BE49-F238E27FC236}">
                <a16:creationId xmlns:a16="http://schemas.microsoft.com/office/drawing/2014/main" id="{D8264455-8896-4FF5-A629-23F9C26B17AE}"/>
              </a:ext>
            </a:extLst>
          </p:cNvPr>
          <p:cNvSpPr>
            <a:spLocks noGrp="1"/>
          </p:cNvSpPr>
          <p:nvPr>
            <p:ph idx="1"/>
          </p:nvPr>
        </p:nvSpPr>
        <p:spPr>
          <a:xfrm>
            <a:off x="838200" y="1463040"/>
            <a:ext cx="10515600" cy="575825"/>
          </a:xfrm>
        </p:spPr>
        <p:txBody>
          <a:bodyPr/>
          <a:lstStyle/>
          <a:p>
            <a:r>
              <a:rPr lang="de-DE" altLang="en-US" b="1" dirty="0">
                <a:ea typeface="ＭＳ Ｐゴシック" panose="020B0600070205080204" pitchFamily="34" charset="-128"/>
                <a:cs typeface="Lucida Bright" panose="02040602050505020304" pitchFamily="18" charset="0"/>
              </a:rPr>
              <a:t>Example: Forecasting the U.S. unemployment rate</a:t>
            </a:r>
            <a:endParaRPr lang="en-US" b="1" dirty="0"/>
          </a:p>
        </p:txBody>
      </p:sp>
      <p:sp>
        <p:nvSpPr>
          <p:cNvPr id="4" name="Title 3">
            <a:extLst>
              <a:ext uri="{FF2B5EF4-FFF2-40B4-BE49-F238E27FC236}">
                <a16:creationId xmlns:a16="http://schemas.microsoft.com/office/drawing/2014/main" id="{4101342A-E0B4-416B-8327-C0E110DBC54B}"/>
              </a:ext>
            </a:extLst>
          </p:cNvPr>
          <p:cNvSpPr>
            <a:spLocks noGrp="1"/>
          </p:cNvSpPr>
          <p:nvPr>
            <p:ph type="title"/>
          </p:nvPr>
        </p:nvSpPr>
        <p:spPr/>
        <p:txBody>
          <a:bodyPr/>
          <a:lstStyle/>
          <a:p>
            <a:r>
              <a:rPr lang="de-DE" altLang="en-US" dirty="0"/>
              <a:t>Advanced Time Series Topics</a:t>
            </a:r>
            <a:r>
              <a:rPr lang="en-US" altLang="en-US" dirty="0"/>
              <a:t> </a:t>
            </a:r>
            <a:r>
              <a:rPr lang="de-DE" altLang="en-US" sz="1600" dirty="0">
                <a:solidFill>
                  <a:prstClr val="black"/>
                </a:solidFill>
              </a:rPr>
              <a:t>(14 of 17)</a:t>
            </a:r>
            <a:endParaRPr lang="en-US" dirty="0"/>
          </a:p>
        </p:txBody>
      </p:sp>
    </p:spTree>
    <p:extLst>
      <p:ext uri="{BB962C8B-B14F-4D97-AF65-F5344CB8AC3E}">
        <p14:creationId xmlns:p14="http://schemas.microsoft.com/office/powerpoint/2010/main" val="785461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FDA664B-3636-412B-ABD6-AC81BD24F9E7}"/>
              </a:ext>
            </a:extLst>
          </p:cNvPr>
          <p:cNvSpPr>
            <a:spLocks noGrp="1"/>
          </p:cNvSpPr>
          <p:nvPr>
            <p:ph type="sldNum" sz="quarter" idx="12"/>
          </p:nvPr>
        </p:nvSpPr>
        <p:spPr/>
        <p:txBody>
          <a:bodyPr/>
          <a:lstStyle/>
          <a:p>
            <a:fld id="{949EBC64-41CB-41B8-B6DF-9B1367312BD4}" type="slidenum">
              <a:rPr lang="en-US" smtClean="0"/>
              <a:t>16</a:t>
            </a:fld>
            <a:endParaRPr lang="en-US"/>
          </a:p>
        </p:txBody>
      </p:sp>
      <p:sp>
        <p:nvSpPr>
          <p:cNvPr id="4" name="Content Placeholder 3">
            <a:extLst>
              <a:ext uri="{FF2B5EF4-FFF2-40B4-BE49-F238E27FC236}">
                <a16:creationId xmlns:a16="http://schemas.microsoft.com/office/drawing/2014/main" id="{A9DF30F4-7597-42B7-9D87-1DED03AF3284}"/>
              </a:ext>
            </a:extLst>
          </p:cNvPr>
          <p:cNvSpPr>
            <a:spLocks noGrp="1"/>
          </p:cNvSpPr>
          <p:nvPr>
            <p:ph sz="half" idx="2"/>
          </p:nvPr>
        </p:nvSpPr>
        <p:spPr>
          <a:xfrm>
            <a:off x="838200" y="3390918"/>
            <a:ext cx="10515600" cy="2700966"/>
          </a:xfrm>
        </p:spPr>
        <p:txBody>
          <a:bodyPr/>
          <a:lstStyle/>
          <a:p>
            <a:pPr>
              <a:lnSpc>
                <a:spcPts val="1900"/>
              </a:lnSpc>
              <a:spcBef>
                <a:spcPct val="0"/>
              </a:spcBef>
            </a:pPr>
            <a:r>
              <a:rPr lang="de-DE" altLang="en-US" sz="2400" dirty="0">
                <a:cs typeface="Arial" panose="020B0604020202020204" pitchFamily="34" charset="0"/>
              </a:rPr>
              <a:t>VAR models model a collection (vector) of time series as linear functions of their own past values and the past values of other series. They can be estimated eq. by eq. using OLS.</a:t>
            </a:r>
          </a:p>
          <a:p>
            <a:pPr>
              <a:lnSpc>
                <a:spcPts val="1500"/>
              </a:lnSpc>
              <a:spcBef>
                <a:spcPct val="0"/>
              </a:spcBef>
            </a:pPr>
            <a:endParaRPr lang="de-DE" altLang="en-US" sz="2400" dirty="0">
              <a:cs typeface="Arial" panose="020B0604020202020204" pitchFamily="34" charset="0"/>
            </a:endParaRPr>
          </a:p>
          <a:p>
            <a:pPr>
              <a:lnSpc>
                <a:spcPts val="1900"/>
              </a:lnSpc>
              <a:spcBef>
                <a:spcPct val="0"/>
              </a:spcBef>
            </a:pPr>
            <a:r>
              <a:rPr lang="de-DE" altLang="en-US" sz="2400" dirty="0">
                <a:cs typeface="Arial" panose="020B0604020202020204" pitchFamily="34" charset="0"/>
              </a:rPr>
              <a:t>Using an F-test, one can test whether the past values of a series helps to predict the values  of another series. If this is the case, the other series is caused by the first series in the sense of Granger-Causality.</a:t>
            </a:r>
          </a:p>
          <a:p>
            <a:pPr>
              <a:lnSpc>
                <a:spcPts val="1500"/>
              </a:lnSpc>
              <a:spcBef>
                <a:spcPct val="0"/>
              </a:spcBef>
            </a:pPr>
            <a:endParaRPr lang="de-DE" altLang="en-US" sz="2400" dirty="0">
              <a:cs typeface="Arial" panose="020B0604020202020204" pitchFamily="34" charset="0"/>
            </a:endParaRPr>
          </a:p>
          <a:p>
            <a:pPr>
              <a:lnSpc>
                <a:spcPts val="1900"/>
              </a:lnSpc>
              <a:spcBef>
                <a:spcPct val="0"/>
              </a:spcBef>
            </a:pPr>
            <a:r>
              <a:rPr lang="de-DE" altLang="en-US" sz="2400" dirty="0">
                <a:cs typeface="Arial" panose="020B0604020202020204" pitchFamily="34" charset="0"/>
              </a:rPr>
              <a:t>VAR models work for arbitrarily many simultaneously observed time series. They are widely used in practice. They are also well suited to model systems of variables that are related to each other through cointegration relationships.</a:t>
            </a:r>
            <a:endParaRPr lang="en-US" sz="2400" dirty="0"/>
          </a:p>
        </p:txBody>
      </p:sp>
      <p:pic>
        <p:nvPicPr>
          <p:cNvPr id="8" name="Picture 7" descr="An equation in which z sub t equals eta sub 0 plus beta sub 1 times y sub t minus 1 through beta sub p times y sub t minus p plus rho sub 1 times z sub t minus 1 through rho sub p times z sub t minus p plus v sub t.">
            <a:extLst>
              <a:ext uri="{FF2B5EF4-FFF2-40B4-BE49-F238E27FC236}">
                <a16:creationId xmlns:a16="http://schemas.microsoft.com/office/drawing/2014/main" id="{18D23184-A3F2-4D14-8C00-2115DE6AC32E}"/>
              </a:ext>
            </a:extLst>
          </p:cNvPr>
          <p:cNvPicPr>
            <a:picLocks noChangeAspect="1"/>
          </p:cNvPicPr>
          <p:nvPr/>
        </p:nvPicPr>
        <p:blipFill>
          <a:blip r:embed="rId2"/>
          <a:stretch>
            <a:fillRect/>
          </a:stretch>
        </p:blipFill>
        <p:spPr>
          <a:xfrm>
            <a:off x="1163536" y="2625713"/>
            <a:ext cx="8280026" cy="495079"/>
          </a:xfrm>
          <a:prstGeom prst="rect">
            <a:avLst/>
          </a:prstGeom>
        </p:spPr>
      </p:pic>
      <p:pic>
        <p:nvPicPr>
          <p:cNvPr id="7" name="Picture 6" descr="An equation in which y sub t equals delta sub 0 plus alpha sub 1 times y sub t minus 1 through alpha sub p times y sub t minus p plus gamma sub 1 times z sub t minus 1 through gamma sub p times z sub t minus p plus u sub t.">
            <a:extLst>
              <a:ext uri="{FF2B5EF4-FFF2-40B4-BE49-F238E27FC236}">
                <a16:creationId xmlns:a16="http://schemas.microsoft.com/office/drawing/2014/main" id="{1FB577F4-EDA1-4145-9043-F54C874BD8B1}"/>
              </a:ext>
            </a:extLst>
          </p:cNvPr>
          <p:cNvPicPr>
            <a:picLocks noChangeAspect="1"/>
          </p:cNvPicPr>
          <p:nvPr/>
        </p:nvPicPr>
        <p:blipFill>
          <a:blip r:embed="rId3"/>
          <a:stretch>
            <a:fillRect/>
          </a:stretch>
        </p:blipFill>
        <p:spPr>
          <a:xfrm>
            <a:off x="1175729" y="2024206"/>
            <a:ext cx="8265678" cy="466379"/>
          </a:xfrm>
          <a:prstGeom prst="rect">
            <a:avLst/>
          </a:prstGeom>
        </p:spPr>
      </p:pic>
      <p:sp>
        <p:nvSpPr>
          <p:cNvPr id="3" name="Content Placeholder 2">
            <a:extLst>
              <a:ext uri="{FF2B5EF4-FFF2-40B4-BE49-F238E27FC236}">
                <a16:creationId xmlns:a16="http://schemas.microsoft.com/office/drawing/2014/main" id="{72D685C6-B4D5-46C5-A16D-944994AB7C69}"/>
              </a:ext>
            </a:extLst>
          </p:cNvPr>
          <p:cNvSpPr>
            <a:spLocks noGrp="1"/>
          </p:cNvSpPr>
          <p:nvPr>
            <p:ph sz="half" idx="1"/>
          </p:nvPr>
        </p:nvSpPr>
        <p:spPr>
          <a:xfrm>
            <a:off x="838200" y="1456029"/>
            <a:ext cx="10515600" cy="545766"/>
          </a:xfrm>
        </p:spPr>
        <p:txBody>
          <a:bodyPr/>
          <a:lstStyle/>
          <a:p>
            <a:r>
              <a:rPr lang="de-DE" altLang="en-US" b="1" dirty="0">
                <a:ea typeface="ＭＳ Ｐゴシック" panose="020B0600070205080204" pitchFamily="34" charset="-128"/>
                <a:cs typeface="Lucida Bright" panose="02040602050505020304" pitchFamily="18" charset="0"/>
              </a:rPr>
              <a:t>Vector autoregressive models (VAR)</a:t>
            </a:r>
            <a:endParaRPr lang="en-US" b="1" dirty="0"/>
          </a:p>
        </p:txBody>
      </p:sp>
      <p:sp>
        <p:nvSpPr>
          <p:cNvPr id="2" name="Title 1">
            <a:extLst>
              <a:ext uri="{FF2B5EF4-FFF2-40B4-BE49-F238E27FC236}">
                <a16:creationId xmlns:a16="http://schemas.microsoft.com/office/drawing/2014/main" id="{1E26984E-7604-4841-AD81-5F24834CC871}"/>
              </a:ext>
            </a:extLst>
          </p:cNvPr>
          <p:cNvSpPr>
            <a:spLocks noGrp="1"/>
          </p:cNvSpPr>
          <p:nvPr>
            <p:ph type="title"/>
          </p:nvPr>
        </p:nvSpPr>
        <p:spPr/>
        <p:txBody>
          <a:bodyPr/>
          <a:lstStyle/>
          <a:p>
            <a:r>
              <a:rPr lang="de-DE" altLang="en-US" dirty="0"/>
              <a:t>Advanced Time Series Topics</a:t>
            </a:r>
            <a:r>
              <a:rPr lang="en-US" altLang="en-US" dirty="0"/>
              <a:t> </a:t>
            </a:r>
            <a:r>
              <a:rPr lang="de-DE" altLang="en-US" sz="1600" dirty="0">
                <a:solidFill>
                  <a:prstClr val="black"/>
                </a:solidFill>
              </a:rPr>
              <a:t>(15 of 17)</a:t>
            </a:r>
            <a:endParaRPr lang="en-US" dirty="0"/>
          </a:p>
        </p:txBody>
      </p:sp>
    </p:spTree>
    <p:extLst>
      <p:ext uri="{BB962C8B-B14F-4D97-AF65-F5344CB8AC3E}">
        <p14:creationId xmlns:p14="http://schemas.microsoft.com/office/powerpoint/2010/main" val="1462401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0A43F2-D26C-44E9-9928-1004BB0DC660}"/>
              </a:ext>
            </a:extLst>
          </p:cNvPr>
          <p:cNvSpPr>
            <a:spLocks noGrp="1"/>
          </p:cNvSpPr>
          <p:nvPr>
            <p:ph type="sldNum" sz="quarter" idx="12"/>
          </p:nvPr>
        </p:nvSpPr>
        <p:spPr/>
        <p:txBody>
          <a:bodyPr/>
          <a:lstStyle/>
          <a:p>
            <a:fld id="{949EBC64-41CB-41B8-B6DF-9B1367312BD4}" type="slidenum">
              <a:rPr lang="en-US" smtClean="0"/>
              <a:t>17</a:t>
            </a:fld>
            <a:endParaRPr lang="en-US"/>
          </a:p>
        </p:txBody>
      </p:sp>
      <p:pic>
        <p:nvPicPr>
          <p:cNvPr id="19" name="Picture 18" descr="Two forecast evaluation measures. The mean absolute deviation (MAE) equals 1 over m times the sum (from h equal to 0 through m minus 1) of the absolute value of e hat sub n plus h plus 1. The &#10;root mean square error (RMSE) equals the square root of 1 over m times the sum (from h equal to zero through m minus 1) of e hat sub n plus h plus 1 squared.">
            <a:extLst>
              <a:ext uri="{FF2B5EF4-FFF2-40B4-BE49-F238E27FC236}">
                <a16:creationId xmlns:a16="http://schemas.microsoft.com/office/drawing/2014/main" id="{992D33E5-AE6C-4B3B-ADBB-71B7351A6321}"/>
              </a:ext>
            </a:extLst>
          </p:cNvPr>
          <p:cNvPicPr>
            <a:picLocks noChangeAspect="1"/>
          </p:cNvPicPr>
          <p:nvPr/>
        </p:nvPicPr>
        <p:blipFill>
          <a:blip r:embed="rId2"/>
          <a:stretch>
            <a:fillRect/>
          </a:stretch>
        </p:blipFill>
        <p:spPr>
          <a:xfrm>
            <a:off x="1630293" y="4226013"/>
            <a:ext cx="8931414" cy="1841152"/>
          </a:xfrm>
          <a:prstGeom prst="rect">
            <a:avLst/>
          </a:prstGeom>
        </p:spPr>
      </p:pic>
      <p:sp>
        <p:nvSpPr>
          <p:cNvPr id="5" name="Content Placeholder 4">
            <a:extLst>
              <a:ext uri="{FF2B5EF4-FFF2-40B4-BE49-F238E27FC236}">
                <a16:creationId xmlns:a16="http://schemas.microsoft.com/office/drawing/2014/main" id="{D1029CD2-6099-4BC6-93E6-452C3DE15F84}"/>
              </a:ext>
            </a:extLst>
          </p:cNvPr>
          <p:cNvSpPr>
            <a:spLocks noGrp="1"/>
          </p:cNvSpPr>
          <p:nvPr>
            <p:ph sz="half" idx="1"/>
          </p:nvPr>
        </p:nvSpPr>
        <p:spPr>
          <a:xfrm>
            <a:off x="838200" y="1456028"/>
            <a:ext cx="10515600" cy="2992404"/>
          </a:xfrm>
        </p:spPr>
        <p:txBody>
          <a:bodyPr/>
          <a:lstStyle/>
          <a:p>
            <a:r>
              <a:rPr lang="de-DE" altLang="en-US" b="1" dirty="0">
                <a:ea typeface="ＭＳ Ｐゴシック" panose="020B0600070205080204" pitchFamily="34" charset="-128"/>
                <a:cs typeface="Lucida Bright" panose="02040602050505020304" pitchFamily="18" charset="0"/>
              </a:rPr>
              <a:t>Evaluating forecast quality of one-step-ahead forecasts</a:t>
            </a:r>
          </a:p>
          <a:p>
            <a:pPr lvl="1"/>
            <a:r>
              <a:rPr lang="de-DE" altLang="en-US" dirty="0">
                <a:ea typeface="Arial" panose="020B0604020202020204" pitchFamily="34" charset="0"/>
                <a:cs typeface="Lucida Bright" panose="02040602050505020304" pitchFamily="18" charset="0"/>
              </a:rPr>
              <a:t>One can measure how good the forecasted values fit the actual values over the whole sample (in-sample criteria, e.g. R-squared).</a:t>
            </a:r>
          </a:p>
          <a:p>
            <a:pPr lvl="1"/>
            <a:r>
              <a:rPr lang="de-DE" altLang="en-US" dirty="0">
                <a:ea typeface="Arial" panose="020B0604020202020204" pitchFamily="34" charset="0"/>
                <a:cs typeface="Lucida Bright" panose="02040602050505020304" pitchFamily="18" charset="0"/>
              </a:rPr>
              <a:t>It is better, however, to evaluate the forecasting performance when forecasting out-of-sample values (out-of-sample criteria).</a:t>
            </a:r>
          </a:p>
          <a:p>
            <a:pPr lvl="1"/>
            <a:r>
              <a:rPr lang="de-DE" altLang="en-US" dirty="0">
                <a:ea typeface="Arial" panose="020B0604020202020204" pitchFamily="34" charset="0"/>
                <a:cs typeface="Lucida Bright" panose="02040602050505020304" pitchFamily="18" charset="0"/>
              </a:rPr>
              <a:t>For this purpose, use first n observations for estimation, and the remaining m observations to calculate forecast errors e</a:t>
            </a:r>
            <a:r>
              <a:rPr lang="de-DE" altLang="en-US" baseline="-25000" dirty="0">
                <a:ea typeface="Arial" panose="020B0604020202020204" pitchFamily="34" charset="0"/>
                <a:cs typeface="Lucida Bright" panose="02040602050505020304" pitchFamily="18" charset="0"/>
              </a:rPr>
              <a:t>n+h+1.</a:t>
            </a:r>
          </a:p>
          <a:p>
            <a:pPr lvl="1"/>
            <a:r>
              <a:rPr lang="de-DE" altLang="en-US" dirty="0">
                <a:ea typeface="Arial" panose="020B0604020202020204" pitchFamily="34" charset="0"/>
                <a:cs typeface="Lucida Bright" panose="02040602050505020304" pitchFamily="18" charset="0"/>
              </a:rPr>
              <a:t>There are different forecast evaluation measures, e.g.</a:t>
            </a:r>
            <a:endParaRPr lang="en-US" dirty="0"/>
          </a:p>
        </p:txBody>
      </p:sp>
      <p:sp>
        <p:nvSpPr>
          <p:cNvPr id="4" name="Title 3">
            <a:extLst>
              <a:ext uri="{FF2B5EF4-FFF2-40B4-BE49-F238E27FC236}">
                <a16:creationId xmlns:a16="http://schemas.microsoft.com/office/drawing/2014/main" id="{71D74228-4E63-4652-B168-94BFC39FF4B4}"/>
              </a:ext>
            </a:extLst>
          </p:cNvPr>
          <p:cNvSpPr>
            <a:spLocks noGrp="1"/>
          </p:cNvSpPr>
          <p:nvPr>
            <p:ph type="title"/>
          </p:nvPr>
        </p:nvSpPr>
        <p:spPr/>
        <p:txBody>
          <a:bodyPr/>
          <a:lstStyle/>
          <a:p>
            <a:r>
              <a:rPr lang="de-DE" altLang="en-US" dirty="0"/>
              <a:t>Advanced Time Series Topics</a:t>
            </a:r>
            <a:r>
              <a:rPr lang="en-US" altLang="en-US" dirty="0"/>
              <a:t> </a:t>
            </a:r>
            <a:r>
              <a:rPr lang="de-DE" altLang="en-US" sz="1600" dirty="0">
                <a:solidFill>
                  <a:prstClr val="black"/>
                </a:solidFill>
              </a:rPr>
              <a:t>(16 of 17)</a:t>
            </a:r>
            <a:endParaRPr lang="en-US" dirty="0"/>
          </a:p>
        </p:txBody>
      </p:sp>
    </p:spTree>
    <p:extLst>
      <p:ext uri="{BB962C8B-B14F-4D97-AF65-F5344CB8AC3E}">
        <p14:creationId xmlns:p14="http://schemas.microsoft.com/office/powerpoint/2010/main" val="1280029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2500CFB-2C52-4EA4-BBFD-0EB3B6B14B64}"/>
              </a:ext>
            </a:extLst>
          </p:cNvPr>
          <p:cNvSpPr>
            <a:spLocks noGrp="1"/>
          </p:cNvSpPr>
          <p:nvPr>
            <p:ph type="sldNum" sz="quarter" idx="12"/>
          </p:nvPr>
        </p:nvSpPr>
        <p:spPr/>
        <p:txBody>
          <a:bodyPr/>
          <a:lstStyle/>
          <a:p>
            <a:fld id="{949EBC64-41CB-41B8-B6DF-9B1367312BD4}" type="slidenum">
              <a:rPr lang="en-US" smtClean="0"/>
              <a:t>18</a:t>
            </a:fld>
            <a:endParaRPr lang="en-US"/>
          </a:p>
        </p:txBody>
      </p:sp>
      <p:sp>
        <p:nvSpPr>
          <p:cNvPr id="2" name="Content Placeholder 1">
            <a:extLst>
              <a:ext uri="{FF2B5EF4-FFF2-40B4-BE49-F238E27FC236}">
                <a16:creationId xmlns:a16="http://schemas.microsoft.com/office/drawing/2014/main" id="{E191BAD0-71C1-4C43-B855-B9BAF2BE7C31}"/>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Further topics in forecasting time series</a:t>
            </a:r>
          </a:p>
          <a:p>
            <a:pPr lvl="1"/>
            <a:r>
              <a:rPr lang="de-DE" altLang="en-US" dirty="0">
                <a:ea typeface="Arial" panose="020B0604020202020204" pitchFamily="34" charset="0"/>
                <a:cs typeface="Lucida Bright" panose="02040602050505020304" pitchFamily="18" charset="0"/>
              </a:rPr>
              <a:t>Multiple-step forecasts are possible, but necessarily less precise.</a:t>
            </a:r>
          </a:p>
          <a:p>
            <a:pPr lvl="1"/>
            <a:r>
              <a:rPr lang="de-DE" altLang="en-US" dirty="0">
                <a:ea typeface="Arial" panose="020B0604020202020204" pitchFamily="34" charset="0"/>
                <a:cs typeface="Lucida Bright" panose="02040602050505020304" pitchFamily="18" charset="0"/>
              </a:rPr>
              <a:t>Forecasts may make use of deterministic trends, but the error made  by extrapolating time trends too far into the future may be large.</a:t>
            </a:r>
          </a:p>
          <a:p>
            <a:pPr lvl="1"/>
            <a:r>
              <a:rPr lang="de-DE" altLang="en-US" dirty="0">
                <a:ea typeface="Arial" panose="020B0604020202020204" pitchFamily="34" charset="0"/>
                <a:cs typeface="Lucida Bright" panose="02040602050505020304" pitchFamily="18" charset="0"/>
              </a:rPr>
              <a:t>Similarly, seasonal patterns may be incorporated into forecasts.</a:t>
            </a:r>
          </a:p>
          <a:p>
            <a:pPr lvl="1"/>
            <a:r>
              <a:rPr lang="de-DE" altLang="en-US" dirty="0">
                <a:ea typeface="Arial" panose="020B0604020202020204" pitchFamily="34" charset="0"/>
                <a:cs typeface="Lucida Bright" panose="02040602050505020304" pitchFamily="18" charset="0"/>
              </a:rPr>
              <a:t>Forecasting integrated time series is either based on regressions in levels, or on adding predicted changes (which are I(0)) to base levels.</a:t>
            </a:r>
          </a:p>
          <a:p>
            <a:pPr lvl="1"/>
            <a:r>
              <a:rPr lang="de-DE" altLang="en-US" dirty="0">
                <a:ea typeface="Arial" panose="020B0604020202020204" pitchFamily="34" charset="0"/>
                <a:cs typeface="Lucida Bright" panose="02040602050505020304" pitchFamily="18" charset="0"/>
              </a:rPr>
              <a:t>It is possible to calculate confidence intervals for the point forecasts.</a:t>
            </a:r>
          </a:p>
          <a:p>
            <a:pPr lvl="1"/>
            <a:r>
              <a:rPr lang="de-DE" altLang="en-US" dirty="0">
                <a:ea typeface="Arial" panose="020B0604020202020204" pitchFamily="34" charset="0"/>
                <a:cs typeface="Lucida Bright" panose="02040602050505020304" pitchFamily="18" charset="0"/>
              </a:rPr>
              <a:t>Forecast intervals for nonintegrated series converge to the unconditional variance, whereas for integrated series, they are unbounded.</a:t>
            </a:r>
          </a:p>
          <a:p>
            <a:endParaRPr lang="en-US" dirty="0"/>
          </a:p>
        </p:txBody>
      </p:sp>
      <p:sp>
        <p:nvSpPr>
          <p:cNvPr id="4" name="Title 3">
            <a:extLst>
              <a:ext uri="{FF2B5EF4-FFF2-40B4-BE49-F238E27FC236}">
                <a16:creationId xmlns:a16="http://schemas.microsoft.com/office/drawing/2014/main" id="{22363C04-70B4-4C25-A019-4D5BD3BE0979}"/>
              </a:ext>
            </a:extLst>
          </p:cNvPr>
          <p:cNvSpPr>
            <a:spLocks noGrp="1"/>
          </p:cNvSpPr>
          <p:nvPr>
            <p:ph type="title"/>
          </p:nvPr>
        </p:nvSpPr>
        <p:spPr/>
        <p:txBody>
          <a:bodyPr/>
          <a:lstStyle/>
          <a:p>
            <a:r>
              <a:rPr lang="de-DE" altLang="en-US" dirty="0"/>
              <a:t>Advanced Time Series Topics</a:t>
            </a:r>
            <a:r>
              <a:rPr lang="en-US" altLang="en-US" dirty="0"/>
              <a:t> </a:t>
            </a:r>
            <a:r>
              <a:rPr lang="de-DE" altLang="en-US" sz="1600" dirty="0">
                <a:solidFill>
                  <a:prstClr val="black"/>
                </a:solidFill>
              </a:rPr>
              <a:t>(17 of 17)</a:t>
            </a:r>
            <a:endParaRPr lang="en-US" dirty="0"/>
          </a:p>
        </p:txBody>
      </p:sp>
    </p:spTree>
    <p:extLst>
      <p:ext uri="{BB962C8B-B14F-4D97-AF65-F5344CB8AC3E}">
        <p14:creationId xmlns:p14="http://schemas.microsoft.com/office/powerpoint/2010/main" val="1464050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7B8647-DEE3-4853-B2C9-C2C19275D4D4}"/>
              </a:ext>
            </a:extLst>
          </p:cNvPr>
          <p:cNvSpPr>
            <a:spLocks noGrp="1"/>
          </p:cNvSpPr>
          <p:nvPr>
            <p:ph type="sldNum" sz="quarter" idx="12"/>
          </p:nvPr>
        </p:nvSpPr>
        <p:spPr/>
        <p:txBody>
          <a:bodyPr/>
          <a:lstStyle/>
          <a:p>
            <a:fld id="{949EBC64-41CB-41B8-B6DF-9B1367312BD4}" type="slidenum">
              <a:rPr lang="en-US" smtClean="0"/>
              <a:t>2</a:t>
            </a:fld>
            <a:endParaRPr lang="en-US"/>
          </a:p>
        </p:txBody>
      </p:sp>
      <p:sp>
        <p:nvSpPr>
          <p:cNvPr id="5" name="Content Placeholder 4">
            <a:extLst>
              <a:ext uri="{FF2B5EF4-FFF2-40B4-BE49-F238E27FC236}">
                <a16:creationId xmlns:a16="http://schemas.microsoft.com/office/drawing/2014/main" id="{B284BAD0-8E7C-4687-8614-BE9BBB40925A}"/>
              </a:ext>
            </a:extLst>
          </p:cNvPr>
          <p:cNvSpPr>
            <a:spLocks noGrp="1"/>
          </p:cNvSpPr>
          <p:nvPr>
            <p:ph sz="quarter" idx="13"/>
          </p:nvPr>
        </p:nvSpPr>
        <p:spPr>
          <a:xfrm>
            <a:off x="838200" y="4893521"/>
            <a:ext cx="10515600" cy="1121360"/>
          </a:xfrm>
        </p:spPr>
        <p:txBody>
          <a:bodyPr/>
          <a:lstStyle/>
          <a:p>
            <a:pPr lvl="1"/>
            <a:r>
              <a:rPr lang="de-DE" altLang="en-US" dirty="0">
                <a:ea typeface="Arial" panose="020B0604020202020204" pitchFamily="34" charset="0"/>
                <a:cs typeface="Lucida Bright" panose="02040602050505020304" pitchFamily="18" charset="0"/>
              </a:rPr>
              <a:t>One can use the t-statistic to test the hypothesis, but under the null, it has not got the t-distribution but the Dickey-Fuller distribution.</a:t>
            </a:r>
          </a:p>
          <a:p>
            <a:pPr lvl="1"/>
            <a:r>
              <a:rPr lang="de-DE" altLang="en-US" dirty="0">
                <a:ea typeface="Arial" panose="020B0604020202020204" pitchFamily="34" charset="0"/>
                <a:cs typeface="Lucida Bright" panose="02040602050505020304" pitchFamily="18" charset="0"/>
              </a:rPr>
              <a:t>The Dickey-Fuller distribution has to be looked up in tables.</a:t>
            </a:r>
            <a:endParaRPr lang="en-US" dirty="0"/>
          </a:p>
        </p:txBody>
      </p:sp>
      <p:pic>
        <p:nvPicPr>
          <p:cNvPr id="8" name="Picture 7" descr="The null and alternative hypotheses for the Dickey-Fuller test. The null hypothesis is H sub 0, rho equal to 1. The alternative hypothesis is H sub 1, rho less than 1. Under the null hypothesis, the data series has a unit root. Under the alternative, it is a stable AR(1) process.">
            <a:extLst>
              <a:ext uri="{FF2B5EF4-FFF2-40B4-BE49-F238E27FC236}">
                <a16:creationId xmlns:a16="http://schemas.microsoft.com/office/drawing/2014/main" id="{5A964E54-1A3A-487A-A21D-6D0D30998A3C}"/>
              </a:ext>
            </a:extLst>
          </p:cNvPr>
          <p:cNvPicPr>
            <a:picLocks noChangeAspect="1"/>
          </p:cNvPicPr>
          <p:nvPr/>
        </p:nvPicPr>
        <p:blipFill>
          <a:blip r:embed="rId2"/>
          <a:stretch>
            <a:fillRect/>
          </a:stretch>
        </p:blipFill>
        <p:spPr>
          <a:xfrm>
            <a:off x="1286447" y="3965552"/>
            <a:ext cx="8711136" cy="670614"/>
          </a:xfrm>
          <a:prstGeom prst="rect">
            <a:avLst/>
          </a:prstGeom>
        </p:spPr>
      </p:pic>
      <p:pic>
        <p:nvPicPr>
          <p:cNvPr id="7" name="Picture 6" descr="An equation in which y sub t equals alpha plus rho times y sub t minus 1 plus e sub t. t equals 1, 2, etc. This represents an AR(1) series.">
            <a:extLst>
              <a:ext uri="{FF2B5EF4-FFF2-40B4-BE49-F238E27FC236}">
                <a16:creationId xmlns:a16="http://schemas.microsoft.com/office/drawing/2014/main" id="{43FDE4B1-78AF-4BB2-955B-FB29CAAF5031}"/>
              </a:ext>
            </a:extLst>
          </p:cNvPr>
          <p:cNvPicPr>
            <a:picLocks noChangeAspect="1"/>
          </p:cNvPicPr>
          <p:nvPr/>
        </p:nvPicPr>
        <p:blipFill>
          <a:blip r:embed="rId3"/>
          <a:stretch>
            <a:fillRect/>
          </a:stretch>
        </p:blipFill>
        <p:spPr>
          <a:xfrm>
            <a:off x="1286447" y="3310570"/>
            <a:ext cx="9213277" cy="468216"/>
          </a:xfrm>
          <a:prstGeom prst="rect">
            <a:avLst/>
          </a:prstGeom>
        </p:spPr>
      </p:pic>
      <p:sp>
        <p:nvSpPr>
          <p:cNvPr id="4" name="Content Placeholder 3">
            <a:extLst>
              <a:ext uri="{FF2B5EF4-FFF2-40B4-BE49-F238E27FC236}">
                <a16:creationId xmlns:a16="http://schemas.microsoft.com/office/drawing/2014/main" id="{950F1F88-1BF8-40BB-B061-1790FF7319DD}"/>
              </a:ext>
            </a:extLst>
          </p:cNvPr>
          <p:cNvSpPr>
            <a:spLocks noGrp="1"/>
          </p:cNvSpPr>
          <p:nvPr>
            <p:ph sz="half" idx="2"/>
          </p:nvPr>
        </p:nvSpPr>
        <p:spPr>
          <a:xfrm>
            <a:off x="838200" y="2720074"/>
            <a:ext cx="10515600" cy="551932"/>
          </a:xfrm>
        </p:spPr>
        <p:txBody>
          <a:bodyPr/>
          <a:lstStyle/>
          <a:p>
            <a:r>
              <a:rPr lang="de-DE" altLang="en-US" dirty="0">
                <a:ea typeface="ＭＳ Ｐゴシック" panose="020B0600070205080204" pitchFamily="34" charset="-128"/>
                <a:cs typeface="Lucida Bright" panose="02040602050505020304" pitchFamily="18" charset="0"/>
              </a:rPr>
              <a:t>Dickey-Fuller test</a:t>
            </a:r>
            <a:endParaRPr lang="en-US" dirty="0"/>
          </a:p>
        </p:txBody>
      </p:sp>
      <p:sp>
        <p:nvSpPr>
          <p:cNvPr id="3" name="Content Placeholder 2">
            <a:extLst>
              <a:ext uri="{FF2B5EF4-FFF2-40B4-BE49-F238E27FC236}">
                <a16:creationId xmlns:a16="http://schemas.microsoft.com/office/drawing/2014/main" id="{13B530C5-393D-4A6C-8686-B45718C5A642}"/>
              </a:ext>
            </a:extLst>
          </p:cNvPr>
          <p:cNvSpPr>
            <a:spLocks noGrp="1"/>
          </p:cNvSpPr>
          <p:nvPr>
            <p:ph sz="half" idx="1"/>
          </p:nvPr>
        </p:nvSpPr>
        <p:spPr/>
        <p:txBody>
          <a:bodyPr/>
          <a:lstStyle/>
          <a:p>
            <a:r>
              <a:rPr lang="de-DE" altLang="en-US" b="1" dirty="0">
                <a:ea typeface="ＭＳ Ｐゴシック" panose="020B0600070205080204" pitchFamily="34" charset="-128"/>
                <a:cs typeface="Lucida Bright" panose="02040602050505020304" pitchFamily="18" charset="0"/>
              </a:rPr>
              <a:t>Testing for unit roots</a:t>
            </a:r>
          </a:p>
          <a:p>
            <a:pPr lvl="1"/>
            <a:r>
              <a:rPr lang="de-DE" altLang="en-US" dirty="0">
                <a:ea typeface="Arial" panose="020B0604020202020204" pitchFamily="34" charset="0"/>
                <a:cs typeface="Lucida Bright" panose="02040602050505020304" pitchFamily="18" charset="0"/>
              </a:rPr>
              <a:t>For the validity of regression analysis, it is crucial to know whether      or not dependent or independent variables are highly persistent.</a:t>
            </a:r>
          </a:p>
        </p:txBody>
      </p:sp>
      <p:sp>
        <p:nvSpPr>
          <p:cNvPr id="2" name="Title 1">
            <a:extLst>
              <a:ext uri="{FF2B5EF4-FFF2-40B4-BE49-F238E27FC236}">
                <a16:creationId xmlns:a16="http://schemas.microsoft.com/office/drawing/2014/main" id="{C749338A-9A18-4577-86DB-956D40C025DF}"/>
              </a:ext>
            </a:extLst>
          </p:cNvPr>
          <p:cNvSpPr>
            <a:spLocks noGrp="1"/>
          </p:cNvSpPr>
          <p:nvPr>
            <p:ph type="title"/>
          </p:nvPr>
        </p:nvSpPr>
        <p:spPr/>
        <p:txBody>
          <a:bodyPr/>
          <a:lstStyle/>
          <a:p>
            <a:r>
              <a:rPr lang="de-DE" altLang="en-US" dirty="0"/>
              <a:t>Advanced Time Series Topics</a:t>
            </a:r>
            <a:r>
              <a:rPr lang="en-US" altLang="en-US" dirty="0"/>
              <a:t> </a:t>
            </a:r>
            <a:r>
              <a:rPr lang="de-DE" altLang="en-US" sz="1600" dirty="0">
                <a:solidFill>
                  <a:prstClr val="black"/>
                </a:solidFill>
              </a:rPr>
              <a:t>(1 of 17)</a:t>
            </a:r>
            <a:endParaRPr lang="en-US" dirty="0"/>
          </a:p>
        </p:txBody>
      </p:sp>
    </p:spTree>
    <p:extLst>
      <p:ext uri="{BB962C8B-B14F-4D97-AF65-F5344CB8AC3E}">
        <p14:creationId xmlns:p14="http://schemas.microsoft.com/office/powerpoint/2010/main" val="4062541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5539522-F488-49FE-B922-53CC60B10592}"/>
              </a:ext>
            </a:extLst>
          </p:cNvPr>
          <p:cNvSpPr>
            <a:spLocks noGrp="1"/>
          </p:cNvSpPr>
          <p:nvPr>
            <p:ph type="sldNum" sz="quarter" idx="12"/>
          </p:nvPr>
        </p:nvSpPr>
        <p:spPr/>
        <p:txBody>
          <a:bodyPr/>
          <a:lstStyle/>
          <a:p>
            <a:fld id="{949EBC64-41CB-41B8-B6DF-9B1367312BD4}" type="slidenum">
              <a:rPr lang="en-US" smtClean="0"/>
              <a:t>3</a:t>
            </a:fld>
            <a:endParaRPr lang="en-US"/>
          </a:p>
        </p:txBody>
      </p:sp>
      <p:graphicFrame>
        <p:nvGraphicFramePr>
          <p:cNvPr id="7" name="Content Placeholder 6">
            <a:extLst>
              <a:ext uri="{FF2B5EF4-FFF2-40B4-BE49-F238E27FC236}">
                <a16:creationId xmlns:a16="http://schemas.microsoft.com/office/drawing/2014/main" id="{6D866E92-4B83-4B05-A957-6B2F9331B435}"/>
              </a:ext>
            </a:extLst>
          </p:cNvPr>
          <p:cNvGraphicFramePr>
            <a:graphicFrameLocks noGrp="1"/>
          </p:cNvGraphicFramePr>
          <p:nvPr>
            <p:ph sz="quarter" idx="13"/>
            <p:extLst>
              <p:ext uri="{D42A27DB-BD31-4B8C-83A1-F6EECF244321}">
                <p14:modId xmlns:p14="http://schemas.microsoft.com/office/powerpoint/2010/main" val="3643805918"/>
              </p:ext>
            </p:extLst>
          </p:nvPr>
        </p:nvGraphicFramePr>
        <p:xfrm>
          <a:off x="838200" y="4551363"/>
          <a:ext cx="6581085" cy="741680"/>
        </p:xfrm>
        <a:graphic>
          <a:graphicData uri="http://schemas.openxmlformats.org/drawingml/2006/table">
            <a:tbl>
              <a:tblPr firstRow="1" bandRow="1">
                <a:tableStyleId>{5940675A-B579-460E-94D1-54222C63F5DA}</a:tableStyleId>
              </a:tblPr>
              <a:tblGrid>
                <a:gridCol w="1817497">
                  <a:extLst>
                    <a:ext uri="{9D8B030D-6E8A-4147-A177-3AD203B41FA5}">
                      <a16:colId xmlns:a16="http://schemas.microsoft.com/office/drawing/2014/main" val="320298379"/>
                    </a:ext>
                  </a:extLst>
                </a:gridCol>
                <a:gridCol w="1190897">
                  <a:extLst>
                    <a:ext uri="{9D8B030D-6E8A-4147-A177-3AD203B41FA5}">
                      <a16:colId xmlns:a16="http://schemas.microsoft.com/office/drawing/2014/main" val="2013850579"/>
                    </a:ext>
                  </a:extLst>
                </a:gridCol>
                <a:gridCol w="1190897">
                  <a:extLst>
                    <a:ext uri="{9D8B030D-6E8A-4147-A177-3AD203B41FA5}">
                      <a16:colId xmlns:a16="http://schemas.microsoft.com/office/drawing/2014/main" val="3104826314"/>
                    </a:ext>
                  </a:extLst>
                </a:gridCol>
                <a:gridCol w="1190897">
                  <a:extLst>
                    <a:ext uri="{9D8B030D-6E8A-4147-A177-3AD203B41FA5}">
                      <a16:colId xmlns:a16="http://schemas.microsoft.com/office/drawing/2014/main" val="3768739849"/>
                    </a:ext>
                  </a:extLst>
                </a:gridCol>
                <a:gridCol w="1190897">
                  <a:extLst>
                    <a:ext uri="{9D8B030D-6E8A-4147-A177-3AD203B41FA5}">
                      <a16:colId xmlns:a16="http://schemas.microsoft.com/office/drawing/2014/main" val="2878362661"/>
                    </a:ext>
                  </a:extLst>
                </a:gridCol>
              </a:tblGrid>
              <a:tr h="370840">
                <a:tc>
                  <a:txBody>
                    <a:bodyPr/>
                    <a:lstStyle/>
                    <a:p>
                      <a:r>
                        <a:rPr lang="en-US" dirty="0"/>
                        <a:t>Significance level</a:t>
                      </a:r>
                    </a:p>
                  </a:txBody>
                  <a:tcPr/>
                </a:tc>
                <a:tc>
                  <a:txBody>
                    <a:bodyPr/>
                    <a:lstStyle/>
                    <a:p>
                      <a:r>
                        <a:rPr lang="en-US" dirty="0"/>
                        <a:t>1%</a:t>
                      </a:r>
                    </a:p>
                  </a:txBody>
                  <a:tcPr/>
                </a:tc>
                <a:tc>
                  <a:txBody>
                    <a:bodyPr/>
                    <a:lstStyle/>
                    <a:p>
                      <a:r>
                        <a:rPr lang="en-US" dirty="0"/>
                        <a:t>2.5%</a:t>
                      </a:r>
                    </a:p>
                  </a:txBody>
                  <a:tcPr/>
                </a:tc>
                <a:tc>
                  <a:txBody>
                    <a:bodyPr/>
                    <a:lstStyle/>
                    <a:p>
                      <a:r>
                        <a:rPr lang="en-US" dirty="0"/>
                        <a:t>5%</a:t>
                      </a:r>
                    </a:p>
                  </a:txBody>
                  <a:tcPr/>
                </a:tc>
                <a:tc>
                  <a:txBody>
                    <a:bodyPr/>
                    <a:lstStyle/>
                    <a:p>
                      <a:r>
                        <a:rPr lang="en-US" dirty="0"/>
                        <a:t>10%</a:t>
                      </a:r>
                    </a:p>
                  </a:txBody>
                  <a:tcPr/>
                </a:tc>
                <a:extLst>
                  <a:ext uri="{0D108BD9-81ED-4DB2-BD59-A6C34878D82A}">
                    <a16:rowId xmlns:a16="http://schemas.microsoft.com/office/drawing/2014/main" val="2763287978"/>
                  </a:ext>
                </a:extLst>
              </a:tr>
              <a:tr h="370840">
                <a:tc>
                  <a:txBody>
                    <a:bodyPr/>
                    <a:lstStyle/>
                    <a:p>
                      <a:r>
                        <a:rPr lang="en-US" dirty="0"/>
                        <a:t>Critical value</a:t>
                      </a:r>
                    </a:p>
                  </a:txBody>
                  <a:tcPr/>
                </a:tc>
                <a:tc>
                  <a:txBody>
                    <a:bodyPr/>
                    <a:lstStyle/>
                    <a:p>
                      <a:r>
                        <a:rPr lang="en-US" dirty="0"/>
                        <a:t>-3.43</a:t>
                      </a:r>
                    </a:p>
                  </a:txBody>
                  <a:tcPr/>
                </a:tc>
                <a:tc>
                  <a:txBody>
                    <a:bodyPr/>
                    <a:lstStyle/>
                    <a:p>
                      <a:r>
                        <a:rPr lang="en-US" dirty="0"/>
                        <a:t>-3.12</a:t>
                      </a:r>
                    </a:p>
                  </a:txBody>
                  <a:tcPr/>
                </a:tc>
                <a:tc>
                  <a:txBody>
                    <a:bodyPr/>
                    <a:lstStyle/>
                    <a:p>
                      <a:r>
                        <a:rPr lang="en-US" dirty="0"/>
                        <a:t>-2.86</a:t>
                      </a:r>
                    </a:p>
                  </a:txBody>
                  <a:tcPr/>
                </a:tc>
                <a:tc>
                  <a:txBody>
                    <a:bodyPr/>
                    <a:lstStyle/>
                    <a:p>
                      <a:r>
                        <a:rPr lang="en-US" dirty="0"/>
                        <a:t>2.57</a:t>
                      </a:r>
                    </a:p>
                  </a:txBody>
                  <a:tcPr/>
                </a:tc>
                <a:extLst>
                  <a:ext uri="{0D108BD9-81ED-4DB2-BD59-A6C34878D82A}">
                    <a16:rowId xmlns:a16="http://schemas.microsoft.com/office/drawing/2014/main" val="1572059180"/>
                  </a:ext>
                </a:extLst>
              </a:tr>
            </a:tbl>
          </a:graphicData>
        </a:graphic>
      </p:graphicFrame>
      <p:pic>
        <p:nvPicPr>
          <p:cNvPr id="11" name="Picture 10" descr="A table with the asymptotic critical values for the Dickey-Fuller test with no time trend. The table gives the critical values for significance values ranging from 1% to 10%. The critical values are larger in magnitude than those for the t-distribution.">
            <a:extLst>
              <a:ext uri="{FF2B5EF4-FFF2-40B4-BE49-F238E27FC236}">
                <a16:creationId xmlns:a16="http://schemas.microsoft.com/office/drawing/2014/main" id="{60ECB975-0933-470D-9E65-CEC6F6097564}"/>
              </a:ext>
            </a:extLst>
          </p:cNvPr>
          <p:cNvPicPr>
            <a:picLocks noChangeAspect="1"/>
          </p:cNvPicPr>
          <p:nvPr/>
        </p:nvPicPr>
        <p:blipFill>
          <a:blip r:embed="rId2"/>
          <a:stretch>
            <a:fillRect/>
          </a:stretch>
        </p:blipFill>
        <p:spPr>
          <a:xfrm>
            <a:off x="838200" y="3928469"/>
            <a:ext cx="9169179" cy="1987468"/>
          </a:xfrm>
          <a:prstGeom prst="rect">
            <a:avLst/>
          </a:prstGeom>
        </p:spPr>
      </p:pic>
      <p:sp>
        <p:nvSpPr>
          <p:cNvPr id="4" name="Content Placeholder 3">
            <a:extLst>
              <a:ext uri="{FF2B5EF4-FFF2-40B4-BE49-F238E27FC236}">
                <a16:creationId xmlns:a16="http://schemas.microsoft.com/office/drawing/2014/main" id="{BD6FB3CA-5155-4C3E-8C9D-B2B571EC1E20}"/>
              </a:ext>
            </a:extLst>
          </p:cNvPr>
          <p:cNvSpPr>
            <a:spLocks noGrp="1"/>
          </p:cNvSpPr>
          <p:nvPr>
            <p:ph sz="half" idx="2"/>
          </p:nvPr>
        </p:nvSpPr>
        <p:spPr>
          <a:xfrm>
            <a:off x="838200" y="3314518"/>
            <a:ext cx="10515600" cy="562776"/>
          </a:xfrm>
        </p:spPr>
        <p:txBody>
          <a:bodyPr/>
          <a:lstStyle/>
          <a:p>
            <a:r>
              <a:rPr lang="de-DE" altLang="en-US" dirty="0">
                <a:ea typeface="ＭＳ Ｐゴシック" panose="020B0600070205080204" pitchFamily="34" charset="-128"/>
                <a:cs typeface="Lucida Bright" panose="02040602050505020304" pitchFamily="18" charset="0"/>
              </a:rPr>
              <a:t>Critical values for Dickey-Fuller test</a:t>
            </a:r>
          </a:p>
        </p:txBody>
      </p:sp>
      <p:pic>
        <p:nvPicPr>
          <p:cNvPr id="10" name="Picture 9" descr="The null and alternative hypotheses for the Dickey-Fuller test. The null hypothesis is H sub 0, theta equal to 0. The alternative hypothesis is H sub 1, theta less than 0.">
            <a:extLst>
              <a:ext uri="{FF2B5EF4-FFF2-40B4-BE49-F238E27FC236}">
                <a16:creationId xmlns:a16="http://schemas.microsoft.com/office/drawing/2014/main" id="{7743CD87-2F18-4277-95C4-46DB74B105C8}"/>
              </a:ext>
            </a:extLst>
          </p:cNvPr>
          <p:cNvPicPr>
            <a:picLocks noChangeAspect="1"/>
          </p:cNvPicPr>
          <p:nvPr/>
        </p:nvPicPr>
        <p:blipFill>
          <a:blip r:embed="rId3"/>
          <a:stretch>
            <a:fillRect/>
          </a:stretch>
        </p:blipFill>
        <p:spPr>
          <a:xfrm>
            <a:off x="1137963" y="2657242"/>
            <a:ext cx="3164054" cy="297960"/>
          </a:xfrm>
          <a:prstGeom prst="rect">
            <a:avLst/>
          </a:prstGeom>
        </p:spPr>
      </p:pic>
      <p:pic>
        <p:nvPicPr>
          <p:cNvPr id="9" name="Picture 8" descr="An equation in which the change in y sub t equals alpha plus theta times y sub t minus 1 plus e sub t. This alternative representation is obtained by subtracting y sub t minus 1 from both sides.">
            <a:extLst>
              <a:ext uri="{FF2B5EF4-FFF2-40B4-BE49-F238E27FC236}">
                <a16:creationId xmlns:a16="http://schemas.microsoft.com/office/drawing/2014/main" id="{FCC1F3DC-FACC-4FFB-B179-D5E6783ABB94}"/>
              </a:ext>
            </a:extLst>
          </p:cNvPr>
          <p:cNvPicPr>
            <a:picLocks noChangeAspect="1"/>
          </p:cNvPicPr>
          <p:nvPr/>
        </p:nvPicPr>
        <p:blipFill>
          <a:blip r:embed="rId4"/>
          <a:stretch>
            <a:fillRect/>
          </a:stretch>
        </p:blipFill>
        <p:spPr>
          <a:xfrm>
            <a:off x="1137963" y="1841299"/>
            <a:ext cx="7697295" cy="688145"/>
          </a:xfrm>
          <a:prstGeom prst="rect">
            <a:avLst/>
          </a:prstGeom>
        </p:spPr>
      </p:pic>
      <p:sp>
        <p:nvSpPr>
          <p:cNvPr id="3" name="Content Placeholder 2">
            <a:extLst>
              <a:ext uri="{FF2B5EF4-FFF2-40B4-BE49-F238E27FC236}">
                <a16:creationId xmlns:a16="http://schemas.microsoft.com/office/drawing/2014/main" id="{6EB27719-C175-4D0E-BC20-28CB3CDCCC23}"/>
              </a:ext>
            </a:extLst>
          </p:cNvPr>
          <p:cNvSpPr>
            <a:spLocks noGrp="1"/>
          </p:cNvSpPr>
          <p:nvPr>
            <p:ph sz="half" idx="1"/>
          </p:nvPr>
        </p:nvSpPr>
        <p:spPr>
          <a:xfrm>
            <a:off x="838200" y="1456029"/>
            <a:ext cx="10515600" cy="562776"/>
          </a:xfrm>
        </p:spPr>
        <p:txBody>
          <a:bodyPr/>
          <a:lstStyle/>
          <a:p>
            <a:r>
              <a:rPr lang="de-DE" altLang="en-US" b="1" dirty="0">
                <a:ea typeface="ＭＳ Ｐゴシック" panose="020B0600070205080204" pitchFamily="34" charset="-128"/>
                <a:cs typeface="Lucida Bright" panose="02040602050505020304" pitchFamily="18" charset="0"/>
              </a:rPr>
              <a:t>Alternative Formulation of the Dickey-Fuller test</a:t>
            </a:r>
            <a:endParaRPr lang="en-US" b="1" dirty="0"/>
          </a:p>
        </p:txBody>
      </p:sp>
      <p:sp>
        <p:nvSpPr>
          <p:cNvPr id="2" name="Title 1">
            <a:extLst>
              <a:ext uri="{FF2B5EF4-FFF2-40B4-BE49-F238E27FC236}">
                <a16:creationId xmlns:a16="http://schemas.microsoft.com/office/drawing/2014/main" id="{42FA7FCA-5752-4E30-A9F6-EE2255909B4D}"/>
              </a:ext>
            </a:extLst>
          </p:cNvPr>
          <p:cNvSpPr>
            <a:spLocks noGrp="1"/>
          </p:cNvSpPr>
          <p:nvPr>
            <p:ph type="title"/>
          </p:nvPr>
        </p:nvSpPr>
        <p:spPr/>
        <p:txBody>
          <a:bodyPr/>
          <a:lstStyle/>
          <a:p>
            <a:r>
              <a:rPr lang="de-DE" altLang="en-US" dirty="0"/>
              <a:t>Advanced Time Series Topics</a:t>
            </a:r>
            <a:r>
              <a:rPr lang="en-US" altLang="en-US" dirty="0"/>
              <a:t> </a:t>
            </a:r>
            <a:r>
              <a:rPr lang="de-DE" altLang="en-US" sz="1600" dirty="0">
                <a:solidFill>
                  <a:prstClr val="black"/>
                </a:solidFill>
              </a:rPr>
              <a:t>(2 of 17)</a:t>
            </a:r>
            <a:endParaRPr lang="en-US" dirty="0"/>
          </a:p>
        </p:txBody>
      </p:sp>
    </p:spTree>
    <p:extLst>
      <p:ext uri="{BB962C8B-B14F-4D97-AF65-F5344CB8AC3E}">
        <p14:creationId xmlns:p14="http://schemas.microsoft.com/office/powerpoint/2010/main" val="361364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2FEE87F-D0E2-4D9C-8B4E-51A19079CFC2}"/>
              </a:ext>
            </a:extLst>
          </p:cNvPr>
          <p:cNvSpPr>
            <a:spLocks noGrp="1"/>
          </p:cNvSpPr>
          <p:nvPr>
            <p:ph type="sldNum" sz="quarter" idx="12"/>
          </p:nvPr>
        </p:nvSpPr>
        <p:spPr/>
        <p:txBody>
          <a:bodyPr/>
          <a:lstStyle/>
          <a:p>
            <a:fld id="{949EBC64-41CB-41B8-B6DF-9B1367312BD4}" type="slidenum">
              <a:rPr lang="en-US" smtClean="0"/>
              <a:t>4</a:t>
            </a:fld>
            <a:endParaRPr lang="en-US"/>
          </a:p>
        </p:txBody>
      </p:sp>
      <p:sp>
        <p:nvSpPr>
          <p:cNvPr id="5" name="Content Placeholder 4">
            <a:extLst>
              <a:ext uri="{FF2B5EF4-FFF2-40B4-BE49-F238E27FC236}">
                <a16:creationId xmlns:a16="http://schemas.microsoft.com/office/drawing/2014/main" id="{9014EFB1-A93E-48F9-9A73-2D1767B33174}"/>
              </a:ext>
            </a:extLst>
          </p:cNvPr>
          <p:cNvSpPr>
            <a:spLocks noGrp="1"/>
          </p:cNvSpPr>
          <p:nvPr>
            <p:ph sz="quarter" idx="13"/>
          </p:nvPr>
        </p:nvSpPr>
        <p:spPr>
          <a:xfrm>
            <a:off x="838200" y="4932002"/>
            <a:ext cx="10515600" cy="849973"/>
          </a:xfrm>
        </p:spPr>
        <p:txBody>
          <a:bodyPr/>
          <a:lstStyle/>
          <a:p>
            <a:pPr lvl="1"/>
            <a:r>
              <a:rPr lang="de-DE" altLang="en-US" dirty="0">
                <a:ea typeface="Arial" panose="020B0604020202020204" pitchFamily="34" charset="0"/>
                <a:cs typeface="Lucida Bright" panose="02040602050505020304" pitchFamily="18" charset="0"/>
              </a:rPr>
              <a:t>The augmented Dickey-Fuller test allows for more serial correlation.</a:t>
            </a:r>
          </a:p>
          <a:p>
            <a:pPr lvl="1"/>
            <a:r>
              <a:rPr lang="de-DE" altLang="en-US" dirty="0">
                <a:ea typeface="Arial" panose="020B0604020202020204" pitchFamily="34" charset="0"/>
                <a:cs typeface="Lucida Bright" panose="02040602050505020304" pitchFamily="18" charset="0"/>
              </a:rPr>
              <a:t>The critical values and the rejection rule are the same as before.</a:t>
            </a:r>
            <a:endParaRPr lang="en-US" dirty="0"/>
          </a:p>
        </p:txBody>
      </p:sp>
      <p:pic>
        <p:nvPicPr>
          <p:cNvPr id="8" name="Picture 7" descr="An expression for the Augmented Dickey-Fuller test. The change in y sub t equals alpha plus theta times y sub t minus 1 plus gamma sub 1 times the change in y sub t minus 1 through gamma sub p times the change in y sub t minus p plus e sub t. Here, we include lagged differences of the dependent variable.">
            <a:extLst>
              <a:ext uri="{FF2B5EF4-FFF2-40B4-BE49-F238E27FC236}">
                <a16:creationId xmlns:a16="http://schemas.microsoft.com/office/drawing/2014/main" id="{BA4DFEF9-F3B2-4C74-A970-C4622D0351E6}"/>
              </a:ext>
            </a:extLst>
          </p:cNvPr>
          <p:cNvPicPr>
            <a:picLocks noChangeAspect="1"/>
          </p:cNvPicPr>
          <p:nvPr/>
        </p:nvPicPr>
        <p:blipFill>
          <a:blip r:embed="rId2"/>
          <a:stretch>
            <a:fillRect/>
          </a:stretch>
        </p:blipFill>
        <p:spPr>
          <a:xfrm>
            <a:off x="1260699" y="3952570"/>
            <a:ext cx="8815580" cy="591363"/>
          </a:xfrm>
          <a:prstGeom prst="rect">
            <a:avLst/>
          </a:prstGeom>
        </p:spPr>
      </p:pic>
      <p:sp>
        <p:nvSpPr>
          <p:cNvPr id="4" name="Content Placeholder 3">
            <a:extLst>
              <a:ext uri="{FF2B5EF4-FFF2-40B4-BE49-F238E27FC236}">
                <a16:creationId xmlns:a16="http://schemas.microsoft.com/office/drawing/2014/main" id="{1093A1F8-B6D7-4BA6-8EA1-517AE3FE270C}"/>
              </a:ext>
            </a:extLst>
          </p:cNvPr>
          <p:cNvSpPr>
            <a:spLocks noGrp="1"/>
          </p:cNvSpPr>
          <p:nvPr>
            <p:ph sz="half" idx="2"/>
          </p:nvPr>
        </p:nvSpPr>
        <p:spPr>
          <a:xfrm>
            <a:off x="838200" y="3224800"/>
            <a:ext cx="10515600" cy="527150"/>
          </a:xfrm>
        </p:spPr>
        <p:txBody>
          <a:bodyPr/>
          <a:lstStyle/>
          <a:p>
            <a:r>
              <a:rPr lang="de-DE" altLang="en-US" dirty="0">
                <a:ea typeface="ＭＳ Ｐゴシック" panose="020B0600070205080204" pitchFamily="34" charset="-128"/>
                <a:cs typeface="Lucida Bright" panose="02040602050505020304" pitchFamily="18" charset="0"/>
              </a:rPr>
              <a:t>Augmented Dickey-Fuller test</a:t>
            </a:r>
            <a:endParaRPr lang="en-US" dirty="0"/>
          </a:p>
        </p:txBody>
      </p:sp>
      <p:pic>
        <p:nvPicPr>
          <p:cNvPr id="7" name="Picture 6" descr="An equation in which the predicted change in r3 sub t equals .625 (standard error of .261) minus .091 (standard error of .037) times r3 sub t minus 1. There are 123 observations and the R squared is .048. The t-statistic on lagged r3 is -2.46. As such, the null hypothesis of a unit root cannot be rejected.">
            <a:extLst>
              <a:ext uri="{FF2B5EF4-FFF2-40B4-BE49-F238E27FC236}">
                <a16:creationId xmlns:a16="http://schemas.microsoft.com/office/drawing/2014/main" id="{8329E2AD-19C2-4A68-AE4B-25774F56DC01}"/>
              </a:ext>
            </a:extLst>
          </p:cNvPr>
          <p:cNvPicPr>
            <a:picLocks noChangeAspect="1"/>
          </p:cNvPicPr>
          <p:nvPr/>
        </p:nvPicPr>
        <p:blipFill>
          <a:blip r:embed="rId3"/>
          <a:stretch>
            <a:fillRect/>
          </a:stretch>
        </p:blipFill>
        <p:spPr>
          <a:xfrm>
            <a:off x="1394831" y="1847550"/>
            <a:ext cx="7407282" cy="1176630"/>
          </a:xfrm>
          <a:prstGeom prst="rect">
            <a:avLst/>
          </a:prstGeom>
        </p:spPr>
      </p:pic>
      <p:sp>
        <p:nvSpPr>
          <p:cNvPr id="3" name="Content Placeholder 2">
            <a:extLst>
              <a:ext uri="{FF2B5EF4-FFF2-40B4-BE49-F238E27FC236}">
                <a16:creationId xmlns:a16="http://schemas.microsoft.com/office/drawing/2014/main" id="{30C6EBC8-2BF9-4EC4-8E34-9DDF73CC19DF}"/>
              </a:ext>
            </a:extLst>
          </p:cNvPr>
          <p:cNvSpPr>
            <a:spLocks noGrp="1"/>
          </p:cNvSpPr>
          <p:nvPr>
            <p:ph sz="half" idx="1"/>
          </p:nvPr>
        </p:nvSpPr>
        <p:spPr>
          <a:xfrm>
            <a:off x="838200" y="1456029"/>
            <a:ext cx="10515600" cy="527150"/>
          </a:xfrm>
        </p:spPr>
        <p:txBody>
          <a:bodyPr/>
          <a:lstStyle/>
          <a:p>
            <a:r>
              <a:rPr lang="de-DE" altLang="en-US" b="1" dirty="0">
                <a:ea typeface="ＭＳ Ｐゴシック" panose="020B0600070205080204" pitchFamily="34" charset="-128"/>
                <a:cs typeface="Lucida Bright" panose="02040602050505020304" pitchFamily="18" charset="0"/>
              </a:rPr>
              <a:t>Example: Unit root test for three-month T-Bill rates</a:t>
            </a:r>
            <a:endParaRPr lang="en-US" b="1" dirty="0"/>
          </a:p>
        </p:txBody>
      </p:sp>
      <p:sp>
        <p:nvSpPr>
          <p:cNvPr id="2" name="Title 1">
            <a:extLst>
              <a:ext uri="{FF2B5EF4-FFF2-40B4-BE49-F238E27FC236}">
                <a16:creationId xmlns:a16="http://schemas.microsoft.com/office/drawing/2014/main" id="{B682A2E9-BF5F-423A-9EFB-135A6BE2EC6E}"/>
              </a:ext>
            </a:extLst>
          </p:cNvPr>
          <p:cNvSpPr>
            <a:spLocks noGrp="1"/>
          </p:cNvSpPr>
          <p:nvPr>
            <p:ph type="title"/>
          </p:nvPr>
        </p:nvSpPr>
        <p:spPr/>
        <p:txBody>
          <a:bodyPr/>
          <a:lstStyle/>
          <a:p>
            <a:r>
              <a:rPr lang="de-DE" altLang="en-US" dirty="0"/>
              <a:t>Advanced Time Series Topics</a:t>
            </a:r>
            <a:r>
              <a:rPr lang="en-US" altLang="en-US" dirty="0"/>
              <a:t> </a:t>
            </a:r>
            <a:r>
              <a:rPr lang="de-DE" altLang="en-US" sz="1600" dirty="0">
                <a:solidFill>
                  <a:prstClr val="black"/>
                </a:solidFill>
              </a:rPr>
              <a:t>(3 of 17)</a:t>
            </a:r>
            <a:endParaRPr lang="en-US" dirty="0"/>
          </a:p>
        </p:txBody>
      </p:sp>
    </p:spTree>
    <p:extLst>
      <p:ext uri="{BB962C8B-B14F-4D97-AF65-F5344CB8AC3E}">
        <p14:creationId xmlns:p14="http://schemas.microsoft.com/office/powerpoint/2010/main" val="1835492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1959071-DB87-4F64-9E69-644F37B03EBA}"/>
              </a:ext>
            </a:extLst>
          </p:cNvPr>
          <p:cNvSpPr>
            <a:spLocks noGrp="1"/>
          </p:cNvSpPr>
          <p:nvPr>
            <p:ph type="sldNum" sz="quarter" idx="12"/>
          </p:nvPr>
        </p:nvSpPr>
        <p:spPr/>
        <p:txBody>
          <a:bodyPr/>
          <a:lstStyle/>
          <a:p>
            <a:fld id="{949EBC64-41CB-41B8-B6DF-9B1367312BD4}" type="slidenum">
              <a:rPr lang="en-US" smtClean="0"/>
              <a:t>5</a:t>
            </a:fld>
            <a:endParaRPr lang="en-US"/>
          </a:p>
        </p:txBody>
      </p:sp>
      <p:sp>
        <p:nvSpPr>
          <p:cNvPr id="11" name="Content Placeholder 12">
            <a:extLst>
              <a:ext uri="{FF2B5EF4-FFF2-40B4-BE49-F238E27FC236}">
                <a16:creationId xmlns:a16="http://schemas.microsoft.com/office/drawing/2014/main" id="{3E7FCC4D-FA26-4FAA-9EFF-A597F334B1C4}"/>
              </a:ext>
            </a:extLst>
          </p:cNvPr>
          <p:cNvSpPr>
            <a:spLocks noGrp="1"/>
          </p:cNvSpPr>
          <p:nvPr>
            <p:ph sz="half" idx="15"/>
          </p:nvPr>
        </p:nvSpPr>
        <p:spPr>
          <a:xfrm>
            <a:off x="838199" y="5157631"/>
            <a:ext cx="10515603" cy="578147"/>
          </a:xfrm>
        </p:spPr>
        <p:txBody>
          <a:bodyPr/>
          <a:lstStyle/>
          <a:p>
            <a:r>
              <a:rPr lang="de-DE" altLang="en-US" dirty="0">
                <a:ea typeface="ＭＳ Ｐゴシック" panose="020B0600070205080204" pitchFamily="34" charset="-128"/>
                <a:cs typeface="Lucida Bright" panose="02040602050505020304" pitchFamily="18" charset="0"/>
              </a:rPr>
              <a:t>There are many other unit root tests …</a:t>
            </a:r>
          </a:p>
          <a:p>
            <a:endParaRPr lang="en-US" dirty="0"/>
          </a:p>
        </p:txBody>
      </p:sp>
      <p:graphicFrame>
        <p:nvGraphicFramePr>
          <p:cNvPr id="12" name="Content Placeholder 11">
            <a:extLst>
              <a:ext uri="{FF2B5EF4-FFF2-40B4-BE49-F238E27FC236}">
                <a16:creationId xmlns:a16="http://schemas.microsoft.com/office/drawing/2014/main" id="{FD8C1E34-5955-46D1-B3A9-8D8C155D89BE}"/>
              </a:ext>
            </a:extLst>
          </p:cNvPr>
          <p:cNvGraphicFramePr>
            <a:graphicFrameLocks noGrp="1"/>
          </p:cNvGraphicFramePr>
          <p:nvPr>
            <p:ph sz="half" idx="2"/>
            <p:extLst>
              <p:ext uri="{D42A27DB-BD31-4B8C-83A1-F6EECF244321}">
                <p14:modId xmlns:p14="http://schemas.microsoft.com/office/powerpoint/2010/main" val="833266956"/>
              </p:ext>
            </p:extLst>
          </p:nvPr>
        </p:nvGraphicFramePr>
        <p:xfrm>
          <a:off x="838200" y="3919538"/>
          <a:ext cx="5845937" cy="741680"/>
        </p:xfrm>
        <a:graphic>
          <a:graphicData uri="http://schemas.openxmlformats.org/drawingml/2006/table">
            <a:tbl>
              <a:tblPr firstRow="1" bandRow="1">
                <a:tableStyleId>{5940675A-B579-460E-94D1-54222C63F5DA}</a:tableStyleId>
              </a:tblPr>
              <a:tblGrid>
                <a:gridCol w="1817497">
                  <a:extLst>
                    <a:ext uri="{9D8B030D-6E8A-4147-A177-3AD203B41FA5}">
                      <a16:colId xmlns:a16="http://schemas.microsoft.com/office/drawing/2014/main" val="2274627608"/>
                    </a:ext>
                  </a:extLst>
                </a:gridCol>
                <a:gridCol w="1007110">
                  <a:extLst>
                    <a:ext uri="{9D8B030D-6E8A-4147-A177-3AD203B41FA5}">
                      <a16:colId xmlns:a16="http://schemas.microsoft.com/office/drawing/2014/main" val="1590852403"/>
                    </a:ext>
                  </a:extLst>
                </a:gridCol>
                <a:gridCol w="1007110">
                  <a:extLst>
                    <a:ext uri="{9D8B030D-6E8A-4147-A177-3AD203B41FA5}">
                      <a16:colId xmlns:a16="http://schemas.microsoft.com/office/drawing/2014/main" val="2401726688"/>
                    </a:ext>
                  </a:extLst>
                </a:gridCol>
                <a:gridCol w="1007110">
                  <a:extLst>
                    <a:ext uri="{9D8B030D-6E8A-4147-A177-3AD203B41FA5}">
                      <a16:colId xmlns:a16="http://schemas.microsoft.com/office/drawing/2014/main" val="754799518"/>
                    </a:ext>
                  </a:extLst>
                </a:gridCol>
                <a:gridCol w="1007110">
                  <a:extLst>
                    <a:ext uri="{9D8B030D-6E8A-4147-A177-3AD203B41FA5}">
                      <a16:colId xmlns:a16="http://schemas.microsoft.com/office/drawing/2014/main" val="3495997886"/>
                    </a:ext>
                  </a:extLst>
                </a:gridCol>
              </a:tblGrid>
              <a:tr h="370840">
                <a:tc>
                  <a:txBody>
                    <a:bodyPr/>
                    <a:lstStyle/>
                    <a:p>
                      <a:r>
                        <a:rPr lang="en-US" dirty="0"/>
                        <a:t>Significance level</a:t>
                      </a:r>
                    </a:p>
                  </a:txBody>
                  <a:tcPr/>
                </a:tc>
                <a:tc>
                  <a:txBody>
                    <a:bodyPr/>
                    <a:lstStyle/>
                    <a:p>
                      <a:r>
                        <a:rPr lang="en-US" dirty="0"/>
                        <a:t>1%</a:t>
                      </a:r>
                    </a:p>
                  </a:txBody>
                  <a:tcPr/>
                </a:tc>
                <a:tc>
                  <a:txBody>
                    <a:bodyPr/>
                    <a:lstStyle/>
                    <a:p>
                      <a:r>
                        <a:rPr lang="en-US" dirty="0"/>
                        <a:t>2.5%</a:t>
                      </a:r>
                    </a:p>
                  </a:txBody>
                  <a:tcPr/>
                </a:tc>
                <a:tc>
                  <a:txBody>
                    <a:bodyPr/>
                    <a:lstStyle/>
                    <a:p>
                      <a:r>
                        <a:rPr lang="en-US" dirty="0"/>
                        <a:t>5%</a:t>
                      </a:r>
                    </a:p>
                  </a:txBody>
                  <a:tcPr/>
                </a:tc>
                <a:tc>
                  <a:txBody>
                    <a:bodyPr/>
                    <a:lstStyle/>
                    <a:p>
                      <a:r>
                        <a:rPr lang="en-US" dirty="0"/>
                        <a:t>10%</a:t>
                      </a:r>
                    </a:p>
                  </a:txBody>
                  <a:tcPr/>
                </a:tc>
                <a:extLst>
                  <a:ext uri="{0D108BD9-81ED-4DB2-BD59-A6C34878D82A}">
                    <a16:rowId xmlns:a16="http://schemas.microsoft.com/office/drawing/2014/main" val="2549038533"/>
                  </a:ext>
                </a:extLst>
              </a:tr>
              <a:tr h="370840">
                <a:tc>
                  <a:txBody>
                    <a:bodyPr/>
                    <a:lstStyle/>
                    <a:p>
                      <a:r>
                        <a:rPr lang="en-US" dirty="0"/>
                        <a:t>Critical value</a:t>
                      </a:r>
                    </a:p>
                  </a:txBody>
                  <a:tcPr/>
                </a:tc>
                <a:tc>
                  <a:txBody>
                    <a:bodyPr/>
                    <a:lstStyle/>
                    <a:p>
                      <a:r>
                        <a:rPr lang="en-US" dirty="0"/>
                        <a:t>-3.96</a:t>
                      </a:r>
                    </a:p>
                  </a:txBody>
                  <a:tcPr/>
                </a:tc>
                <a:tc>
                  <a:txBody>
                    <a:bodyPr/>
                    <a:lstStyle/>
                    <a:p>
                      <a:r>
                        <a:rPr lang="en-US" dirty="0"/>
                        <a:t>-3.66</a:t>
                      </a:r>
                    </a:p>
                  </a:txBody>
                  <a:tcPr/>
                </a:tc>
                <a:tc>
                  <a:txBody>
                    <a:bodyPr/>
                    <a:lstStyle/>
                    <a:p>
                      <a:r>
                        <a:rPr lang="en-US" dirty="0"/>
                        <a:t>-3.41</a:t>
                      </a:r>
                    </a:p>
                  </a:txBody>
                  <a:tcPr/>
                </a:tc>
                <a:tc>
                  <a:txBody>
                    <a:bodyPr/>
                    <a:lstStyle/>
                    <a:p>
                      <a:r>
                        <a:rPr lang="en-US" dirty="0"/>
                        <a:t>-3.12</a:t>
                      </a:r>
                    </a:p>
                  </a:txBody>
                  <a:tcPr/>
                </a:tc>
                <a:extLst>
                  <a:ext uri="{0D108BD9-81ED-4DB2-BD59-A6C34878D82A}">
                    <a16:rowId xmlns:a16="http://schemas.microsoft.com/office/drawing/2014/main" val="1806140094"/>
                  </a:ext>
                </a:extLst>
              </a:tr>
            </a:tbl>
          </a:graphicData>
        </a:graphic>
      </p:graphicFrame>
      <p:pic>
        <p:nvPicPr>
          <p:cNvPr id="14" name="Picture 13" descr="A table with asymptotic critical values for the Dickey-Fuller test with a time trend. The table gives critical values for significance levels ranging from 1% to 10%. The critical values are even larger in magnitude than those for the Dickey-Fuller test without a time trend.">
            <a:extLst>
              <a:ext uri="{FF2B5EF4-FFF2-40B4-BE49-F238E27FC236}">
                <a16:creationId xmlns:a16="http://schemas.microsoft.com/office/drawing/2014/main" id="{34F36BC8-4C8E-420A-AEF3-07A7651B021D}"/>
              </a:ext>
            </a:extLst>
          </p:cNvPr>
          <p:cNvPicPr>
            <a:picLocks noChangeAspect="1"/>
          </p:cNvPicPr>
          <p:nvPr/>
        </p:nvPicPr>
        <p:blipFill>
          <a:blip r:embed="rId2"/>
          <a:stretch>
            <a:fillRect/>
          </a:stretch>
        </p:blipFill>
        <p:spPr>
          <a:xfrm>
            <a:off x="664975" y="3506785"/>
            <a:ext cx="10540989" cy="1508346"/>
          </a:xfrm>
          <a:prstGeom prst="rect">
            <a:avLst/>
          </a:prstGeom>
        </p:spPr>
      </p:pic>
      <p:sp>
        <p:nvSpPr>
          <p:cNvPr id="10" name="Content Placeholder 9">
            <a:extLst>
              <a:ext uri="{FF2B5EF4-FFF2-40B4-BE49-F238E27FC236}">
                <a16:creationId xmlns:a16="http://schemas.microsoft.com/office/drawing/2014/main" id="{05F3F7B0-05B9-434D-A7EF-7F58963EC29F}"/>
              </a:ext>
            </a:extLst>
          </p:cNvPr>
          <p:cNvSpPr>
            <a:spLocks noGrp="1"/>
          </p:cNvSpPr>
          <p:nvPr>
            <p:ph sz="half" idx="14"/>
          </p:nvPr>
        </p:nvSpPr>
        <p:spPr>
          <a:xfrm>
            <a:off x="838199" y="2905869"/>
            <a:ext cx="10515603" cy="727075"/>
          </a:xfrm>
        </p:spPr>
        <p:txBody>
          <a:bodyPr/>
          <a:lstStyle/>
          <a:p>
            <a:r>
              <a:rPr lang="de-DE" altLang="en-US" dirty="0">
                <a:ea typeface="ＭＳ Ｐゴシック" panose="020B0600070205080204" pitchFamily="34" charset="-128"/>
                <a:cs typeface="Lucida Bright" panose="02040602050505020304" pitchFamily="18" charset="0"/>
              </a:rPr>
              <a:t>Critical values for Dickey-Fuller test with time trend</a:t>
            </a:r>
            <a:endParaRPr lang="en-US" dirty="0"/>
          </a:p>
        </p:txBody>
      </p:sp>
      <p:pic>
        <p:nvPicPr>
          <p:cNvPr id="13" name="Picture 12" descr="An equation for the Dickey-Fuller test for time series with a time trend. The change in y sub t equals alpha plus delta times t plus theta times y sub t minus 1 plus gamma sub 1 times the change in y sub t minus 1 through gamma sub p times the change in y sub t minus p plus e sub t. Under the alternative hypothesis of no unit root, the process is tend-stationary.">
            <a:extLst>
              <a:ext uri="{FF2B5EF4-FFF2-40B4-BE49-F238E27FC236}">
                <a16:creationId xmlns:a16="http://schemas.microsoft.com/office/drawing/2014/main" id="{60482E43-FB65-42D5-8DB9-30614EE53A8E}"/>
              </a:ext>
            </a:extLst>
          </p:cNvPr>
          <p:cNvPicPr>
            <a:picLocks noChangeAspect="1"/>
          </p:cNvPicPr>
          <p:nvPr/>
        </p:nvPicPr>
        <p:blipFill>
          <a:blip r:embed="rId3"/>
          <a:stretch>
            <a:fillRect/>
          </a:stretch>
        </p:blipFill>
        <p:spPr>
          <a:xfrm>
            <a:off x="1235756" y="1998164"/>
            <a:ext cx="7084166" cy="877900"/>
          </a:xfrm>
          <a:prstGeom prst="rect">
            <a:avLst/>
          </a:prstGeom>
        </p:spPr>
      </p:pic>
      <p:sp>
        <p:nvSpPr>
          <p:cNvPr id="8" name="Content Placeholder 7">
            <a:extLst>
              <a:ext uri="{FF2B5EF4-FFF2-40B4-BE49-F238E27FC236}">
                <a16:creationId xmlns:a16="http://schemas.microsoft.com/office/drawing/2014/main" id="{75A2E05E-2A00-4099-9D60-7BFBC40EBC36}"/>
              </a:ext>
            </a:extLst>
          </p:cNvPr>
          <p:cNvSpPr>
            <a:spLocks noGrp="1"/>
          </p:cNvSpPr>
          <p:nvPr>
            <p:ph sz="half" idx="1"/>
          </p:nvPr>
        </p:nvSpPr>
        <p:spPr>
          <a:xfrm>
            <a:off x="838199" y="1472493"/>
            <a:ext cx="10515599" cy="727075"/>
          </a:xfrm>
        </p:spPr>
        <p:txBody>
          <a:bodyPr/>
          <a:lstStyle/>
          <a:p>
            <a:r>
              <a:rPr lang="de-DE" altLang="en-US" b="1" dirty="0">
                <a:ea typeface="ＭＳ Ｐゴシック" panose="020B0600070205080204" pitchFamily="34" charset="-128"/>
                <a:cs typeface="Lucida Bright" panose="02040602050505020304" pitchFamily="18" charset="0"/>
              </a:rPr>
              <a:t>Dickey-Fuller test for time series that have a time trend</a:t>
            </a:r>
          </a:p>
          <a:p>
            <a:endParaRPr lang="en-US" dirty="0"/>
          </a:p>
        </p:txBody>
      </p:sp>
      <p:sp>
        <p:nvSpPr>
          <p:cNvPr id="7" name="Title 6">
            <a:extLst>
              <a:ext uri="{FF2B5EF4-FFF2-40B4-BE49-F238E27FC236}">
                <a16:creationId xmlns:a16="http://schemas.microsoft.com/office/drawing/2014/main" id="{FF43DDED-3BAF-41A1-B364-4A3B32CAF69C}"/>
              </a:ext>
            </a:extLst>
          </p:cNvPr>
          <p:cNvSpPr>
            <a:spLocks noGrp="1"/>
          </p:cNvSpPr>
          <p:nvPr>
            <p:ph type="title"/>
          </p:nvPr>
        </p:nvSpPr>
        <p:spPr/>
        <p:txBody>
          <a:bodyPr/>
          <a:lstStyle/>
          <a:p>
            <a:r>
              <a:rPr lang="de-DE" altLang="en-US" dirty="0"/>
              <a:t>Advanced Time Series Topics</a:t>
            </a:r>
            <a:r>
              <a:rPr lang="en-US" altLang="en-US" dirty="0"/>
              <a:t> </a:t>
            </a:r>
            <a:r>
              <a:rPr lang="de-DE" altLang="en-US" sz="1600" dirty="0">
                <a:solidFill>
                  <a:prstClr val="black"/>
                </a:solidFill>
              </a:rPr>
              <a:t>(4 of 17)</a:t>
            </a:r>
            <a:endParaRPr lang="en-US" dirty="0"/>
          </a:p>
        </p:txBody>
      </p:sp>
    </p:spTree>
    <p:extLst>
      <p:ext uri="{BB962C8B-B14F-4D97-AF65-F5344CB8AC3E}">
        <p14:creationId xmlns:p14="http://schemas.microsoft.com/office/powerpoint/2010/main" val="1744747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0773ED-FAD8-40B9-978C-EF658AB45388}"/>
              </a:ext>
            </a:extLst>
          </p:cNvPr>
          <p:cNvSpPr>
            <a:spLocks noGrp="1"/>
          </p:cNvSpPr>
          <p:nvPr>
            <p:ph type="sldNum" sz="quarter" idx="12"/>
          </p:nvPr>
        </p:nvSpPr>
        <p:spPr/>
        <p:txBody>
          <a:bodyPr/>
          <a:lstStyle/>
          <a:p>
            <a:fld id="{949EBC64-41CB-41B8-B6DF-9B1367312BD4}" type="slidenum">
              <a:rPr lang="en-US" smtClean="0"/>
              <a:t>6</a:t>
            </a:fld>
            <a:endParaRPr lang="en-US"/>
          </a:p>
        </p:txBody>
      </p:sp>
      <p:sp>
        <p:nvSpPr>
          <p:cNvPr id="2" name="Content Placeholder 1">
            <a:extLst>
              <a:ext uri="{FF2B5EF4-FFF2-40B4-BE49-F238E27FC236}">
                <a16:creationId xmlns:a16="http://schemas.microsoft.com/office/drawing/2014/main" id="{BB5149FD-BBE4-461F-BF8A-02384F796647}"/>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Spurious regression</a:t>
            </a:r>
          </a:p>
          <a:p>
            <a:pPr lvl="1"/>
            <a:r>
              <a:rPr lang="de-DE" altLang="en-US" dirty="0">
                <a:ea typeface="Arial" panose="020B0604020202020204" pitchFamily="34" charset="0"/>
                <a:cs typeface="Lucida Bright" panose="02040602050505020304" pitchFamily="18" charset="0"/>
              </a:rPr>
              <a:t>Regressing one I(1)-series on another I(1)-series may lead to extre-mely high t-statistics even if the series are completely independent.</a:t>
            </a:r>
          </a:p>
          <a:p>
            <a:pPr lvl="1"/>
            <a:r>
              <a:rPr lang="de-DE" altLang="en-US" dirty="0">
                <a:ea typeface="Arial" panose="020B0604020202020204" pitchFamily="34" charset="0"/>
                <a:cs typeface="Lucida Bright" panose="02040602050505020304" pitchFamily="18" charset="0"/>
              </a:rPr>
              <a:t>Similarly, the R-squared of such regressions tends to be very high.</a:t>
            </a:r>
          </a:p>
          <a:p>
            <a:pPr lvl="1"/>
            <a:r>
              <a:rPr lang="de-DE" altLang="en-US" dirty="0">
                <a:ea typeface="Arial" panose="020B0604020202020204" pitchFamily="34" charset="0"/>
                <a:cs typeface="Lucida Bright" panose="02040602050505020304" pitchFamily="18" charset="0"/>
              </a:rPr>
              <a:t>This means that regression analysis involving time series that have a unit root may generally lead to completely misleading inferences.</a:t>
            </a:r>
          </a:p>
          <a:p>
            <a:endParaRPr lang="de-DE" altLang="en-US" dirty="0">
              <a:ea typeface="ＭＳ Ｐゴシック" panose="020B0600070205080204" pitchFamily="34" charset="-128"/>
              <a:cs typeface="Lucida Bright" panose="02040602050505020304" pitchFamily="18" charset="0"/>
            </a:endParaRPr>
          </a:p>
          <a:p>
            <a:r>
              <a:rPr lang="de-DE" altLang="en-US" b="1" dirty="0">
                <a:ea typeface="ＭＳ Ｐゴシック" panose="020B0600070205080204" pitchFamily="34" charset="-128"/>
                <a:cs typeface="Lucida Bright" panose="02040602050505020304" pitchFamily="18" charset="0"/>
              </a:rPr>
              <a:t>Cointegration</a:t>
            </a:r>
          </a:p>
          <a:p>
            <a:pPr lvl="1"/>
            <a:r>
              <a:rPr lang="de-DE" altLang="en-US" dirty="0">
                <a:ea typeface="Arial" panose="020B0604020202020204" pitchFamily="34" charset="0"/>
                <a:cs typeface="Lucida Bright" panose="02040602050505020304" pitchFamily="18" charset="0"/>
              </a:rPr>
              <a:t>Fortunately, regressions with I(1)-variables are not always spurious.</a:t>
            </a:r>
          </a:p>
          <a:p>
            <a:pPr lvl="1"/>
            <a:r>
              <a:rPr lang="de-DE" altLang="en-US" dirty="0">
                <a:ea typeface="Arial" panose="020B0604020202020204" pitchFamily="34" charset="0"/>
                <a:cs typeface="Lucida Bright" panose="02040602050505020304" pitchFamily="18" charset="0"/>
              </a:rPr>
              <a:t>If there is a stable relationship between time series that, individually, display unit root behavior, these time series are called “co-integrated</a:t>
            </a:r>
            <a:r>
              <a:rPr lang="en-US" altLang="en-US" dirty="0">
                <a:ea typeface="Arial" panose="020B0604020202020204" pitchFamily="34" charset="0"/>
                <a:cs typeface="Lucida Bright" panose="02040602050505020304" pitchFamily="18" charset="0"/>
              </a:rPr>
              <a:t>”.</a:t>
            </a:r>
            <a:endParaRPr lang="en-US" dirty="0"/>
          </a:p>
        </p:txBody>
      </p:sp>
      <p:sp>
        <p:nvSpPr>
          <p:cNvPr id="4" name="Title 3">
            <a:extLst>
              <a:ext uri="{FF2B5EF4-FFF2-40B4-BE49-F238E27FC236}">
                <a16:creationId xmlns:a16="http://schemas.microsoft.com/office/drawing/2014/main" id="{F5AECE19-8FDC-4770-A5B4-CB0AA0C16C70}"/>
              </a:ext>
            </a:extLst>
          </p:cNvPr>
          <p:cNvSpPr>
            <a:spLocks noGrp="1"/>
          </p:cNvSpPr>
          <p:nvPr>
            <p:ph type="title"/>
          </p:nvPr>
        </p:nvSpPr>
        <p:spPr/>
        <p:txBody>
          <a:bodyPr/>
          <a:lstStyle/>
          <a:p>
            <a:r>
              <a:rPr lang="de-DE" altLang="en-US" dirty="0"/>
              <a:t>Advanced Time Series Topics</a:t>
            </a:r>
            <a:r>
              <a:rPr lang="en-US" altLang="en-US" dirty="0"/>
              <a:t> </a:t>
            </a:r>
            <a:r>
              <a:rPr lang="de-DE" altLang="en-US" sz="1600" dirty="0">
                <a:solidFill>
                  <a:prstClr val="black"/>
                </a:solidFill>
              </a:rPr>
              <a:t>(5 of 17)</a:t>
            </a:r>
            <a:endParaRPr lang="en-US" dirty="0"/>
          </a:p>
        </p:txBody>
      </p:sp>
    </p:spTree>
    <p:extLst>
      <p:ext uri="{BB962C8B-B14F-4D97-AF65-F5344CB8AC3E}">
        <p14:creationId xmlns:p14="http://schemas.microsoft.com/office/powerpoint/2010/main" val="4065485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CAC7C34-E87E-408B-BE48-E4E7D80CC7C8}"/>
              </a:ext>
            </a:extLst>
          </p:cNvPr>
          <p:cNvSpPr>
            <a:spLocks noGrp="1"/>
          </p:cNvSpPr>
          <p:nvPr>
            <p:ph type="sldNum" sz="quarter" idx="12"/>
          </p:nvPr>
        </p:nvSpPr>
        <p:spPr/>
        <p:txBody>
          <a:bodyPr/>
          <a:lstStyle/>
          <a:p>
            <a:fld id="{949EBC64-41CB-41B8-B6DF-9B1367312BD4}" type="slidenum">
              <a:rPr lang="en-US" smtClean="0"/>
              <a:t>7</a:t>
            </a:fld>
            <a:endParaRPr lang="en-US"/>
          </a:p>
        </p:txBody>
      </p:sp>
      <p:pic>
        <p:nvPicPr>
          <p:cNvPr id="8" name="Picture 7" descr="A cointegrating relationship between 6 and 3 month interest rates. r6 sub t equals r3 sub t plus mu plus e sub t. mu refers to the mean spread between 6 and 3 month interest rates and e sub t is the temporary deviation from a stable relationship.">
            <a:extLst>
              <a:ext uri="{FF2B5EF4-FFF2-40B4-BE49-F238E27FC236}">
                <a16:creationId xmlns:a16="http://schemas.microsoft.com/office/drawing/2014/main" id="{E0D61800-CCF9-4545-A24A-51BCB63F6224}"/>
              </a:ext>
            </a:extLst>
          </p:cNvPr>
          <p:cNvPicPr>
            <a:picLocks noChangeAspect="1"/>
          </p:cNvPicPr>
          <p:nvPr/>
        </p:nvPicPr>
        <p:blipFill>
          <a:blip r:embed="rId2"/>
          <a:stretch>
            <a:fillRect/>
          </a:stretch>
        </p:blipFill>
        <p:spPr>
          <a:xfrm>
            <a:off x="2079019" y="5006720"/>
            <a:ext cx="6748857" cy="932769"/>
          </a:xfrm>
          <a:prstGeom prst="rect">
            <a:avLst/>
          </a:prstGeom>
        </p:spPr>
      </p:pic>
      <p:sp>
        <p:nvSpPr>
          <p:cNvPr id="4" name="Content Placeholder 3">
            <a:extLst>
              <a:ext uri="{FF2B5EF4-FFF2-40B4-BE49-F238E27FC236}">
                <a16:creationId xmlns:a16="http://schemas.microsoft.com/office/drawing/2014/main" id="{60585618-AA7D-4C93-974E-229464C24722}"/>
              </a:ext>
            </a:extLst>
          </p:cNvPr>
          <p:cNvSpPr>
            <a:spLocks noGrp="1"/>
          </p:cNvSpPr>
          <p:nvPr>
            <p:ph sz="half" idx="2"/>
          </p:nvPr>
        </p:nvSpPr>
        <p:spPr>
          <a:xfrm>
            <a:off x="838200" y="3317448"/>
            <a:ext cx="10515600" cy="1613572"/>
          </a:xfrm>
        </p:spPr>
        <p:txBody>
          <a:bodyPr/>
          <a:lstStyle/>
          <a:p>
            <a:pPr marL="0" lvl="2" indent="0">
              <a:buNone/>
            </a:pPr>
            <a:r>
              <a:rPr lang="de-DE" sz="2000" dirty="0"/>
              <a:t>It is unlikely that the spread has a unit root because this would mean the interest rates can move arbitrarily far away from each other with no tendency to come back together (this is implausible as it contradicts arbitrage arguments).</a:t>
            </a:r>
          </a:p>
          <a:p>
            <a:pPr marL="0" lvl="2" indent="0">
              <a:buNone/>
            </a:pPr>
            <a:endParaRPr lang="de-DE" sz="2000" u="sng" dirty="0"/>
          </a:p>
          <a:p>
            <a:pPr marL="0" lvl="2" indent="0">
              <a:buNone/>
            </a:pPr>
            <a:r>
              <a:rPr lang="de-DE" sz="2000" dirty="0"/>
              <a:t>If the spread is an I(0) variable, there is a stable relationship between the interest rates:</a:t>
            </a:r>
          </a:p>
          <a:p>
            <a:pPr marL="0" lvl="1" indent="0"/>
            <a:endParaRPr lang="en-US" sz="2000" dirty="0"/>
          </a:p>
        </p:txBody>
      </p:sp>
      <p:pic>
        <p:nvPicPr>
          <p:cNvPr id="7" name="Picture 6" descr="An equation in which spr sub t equals r6 sub t minus r3 sub t. spr refers to the spread between interest rates, r6 is the 6 month Treasury bill rate and r3 is the 3 month Treasury bill rate. Individually, we cannot reject that the interest rates have a unit root.">
            <a:extLst>
              <a:ext uri="{FF2B5EF4-FFF2-40B4-BE49-F238E27FC236}">
                <a16:creationId xmlns:a16="http://schemas.microsoft.com/office/drawing/2014/main" id="{60C96C92-EF68-40DA-B9A2-DD312CE12D2D}"/>
              </a:ext>
            </a:extLst>
          </p:cNvPr>
          <p:cNvPicPr>
            <a:picLocks noChangeAspect="1"/>
          </p:cNvPicPr>
          <p:nvPr/>
        </p:nvPicPr>
        <p:blipFill>
          <a:blip r:embed="rId3"/>
          <a:stretch>
            <a:fillRect/>
          </a:stretch>
        </p:blipFill>
        <p:spPr>
          <a:xfrm>
            <a:off x="1151445" y="2062981"/>
            <a:ext cx="6626926" cy="1176630"/>
          </a:xfrm>
          <a:prstGeom prst="rect">
            <a:avLst/>
          </a:prstGeom>
        </p:spPr>
      </p:pic>
      <p:sp>
        <p:nvSpPr>
          <p:cNvPr id="3" name="Content Placeholder 2">
            <a:extLst>
              <a:ext uri="{FF2B5EF4-FFF2-40B4-BE49-F238E27FC236}">
                <a16:creationId xmlns:a16="http://schemas.microsoft.com/office/drawing/2014/main" id="{A951F460-97C0-49A6-89FD-D600C1255B2D}"/>
              </a:ext>
            </a:extLst>
          </p:cNvPr>
          <p:cNvSpPr>
            <a:spLocks noGrp="1"/>
          </p:cNvSpPr>
          <p:nvPr>
            <p:ph sz="half" idx="1"/>
          </p:nvPr>
        </p:nvSpPr>
        <p:spPr>
          <a:xfrm>
            <a:off x="838200" y="1456029"/>
            <a:ext cx="10515600" cy="582836"/>
          </a:xfrm>
        </p:spPr>
        <p:txBody>
          <a:bodyPr/>
          <a:lstStyle/>
          <a:p>
            <a:r>
              <a:rPr lang="de-DE" altLang="en-US" b="1" dirty="0">
                <a:ea typeface="ＭＳ Ｐゴシック" panose="020B0600070205080204" pitchFamily="34" charset="-128"/>
                <a:cs typeface="Lucida Bright" panose="02040602050505020304" pitchFamily="18" charset="0"/>
              </a:rPr>
              <a:t>Example for time-series that are potentially cointegrated</a:t>
            </a:r>
            <a:endParaRPr lang="en-US" b="1" dirty="0"/>
          </a:p>
        </p:txBody>
      </p:sp>
      <p:sp>
        <p:nvSpPr>
          <p:cNvPr id="2" name="Title 1">
            <a:extLst>
              <a:ext uri="{FF2B5EF4-FFF2-40B4-BE49-F238E27FC236}">
                <a16:creationId xmlns:a16="http://schemas.microsoft.com/office/drawing/2014/main" id="{EF7E73CC-1BDB-4767-97E4-AA19EB64EF42}"/>
              </a:ext>
            </a:extLst>
          </p:cNvPr>
          <p:cNvSpPr>
            <a:spLocks noGrp="1"/>
          </p:cNvSpPr>
          <p:nvPr>
            <p:ph type="title"/>
          </p:nvPr>
        </p:nvSpPr>
        <p:spPr/>
        <p:txBody>
          <a:bodyPr/>
          <a:lstStyle/>
          <a:p>
            <a:r>
              <a:rPr lang="de-DE" altLang="en-US" dirty="0"/>
              <a:t>Advanced Time Series Topics</a:t>
            </a:r>
            <a:r>
              <a:rPr lang="en-US" altLang="en-US" dirty="0"/>
              <a:t> </a:t>
            </a:r>
            <a:r>
              <a:rPr lang="de-DE" altLang="en-US" sz="1600" dirty="0">
                <a:solidFill>
                  <a:prstClr val="black"/>
                </a:solidFill>
              </a:rPr>
              <a:t>(6 of 17)</a:t>
            </a:r>
            <a:endParaRPr lang="en-US" dirty="0"/>
          </a:p>
        </p:txBody>
      </p:sp>
    </p:spTree>
    <p:extLst>
      <p:ext uri="{BB962C8B-B14F-4D97-AF65-F5344CB8AC3E}">
        <p14:creationId xmlns:p14="http://schemas.microsoft.com/office/powerpoint/2010/main" val="3879610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079A468-7A6E-4E47-957E-E3F1E44D2692}"/>
              </a:ext>
            </a:extLst>
          </p:cNvPr>
          <p:cNvSpPr>
            <a:spLocks noGrp="1"/>
          </p:cNvSpPr>
          <p:nvPr>
            <p:ph type="sldNum" sz="quarter" idx="12"/>
          </p:nvPr>
        </p:nvSpPr>
        <p:spPr/>
        <p:txBody>
          <a:bodyPr/>
          <a:lstStyle/>
          <a:p>
            <a:fld id="{949EBC64-41CB-41B8-B6DF-9B1367312BD4}" type="slidenum">
              <a:rPr lang="en-US" smtClean="0"/>
              <a:t>8</a:t>
            </a:fld>
            <a:endParaRPr lang="en-US"/>
          </a:p>
        </p:txBody>
      </p:sp>
      <p:sp>
        <p:nvSpPr>
          <p:cNvPr id="5" name="Content Placeholder 4">
            <a:extLst>
              <a:ext uri="{FF2B5EF4-FFF2-40B4-BE49-F238E27FC236}">
                <a16:creationId xmlns:a16="http://schemas.microsoft.com/office/drawing/2014/main" id="{681AA79C-ED55-4107-B0F0-FE963F256783}"/>
              </a:ext>
            </a:extLst>
          </p:cNvPr>
          <p:cNvSpPr>
            <a:spLocks noGrp="1"/>
          </p:cNvSpPr>
          <p:nvPr>
            <p:ph sz="quarter" idx="13"/>
          </p:nvPr>
        </p:nvSpPr>
        <p:spPr>
          <a:xfrm>
            <a:off x="838200" y="4954380"/>
            <a:ext cx="10515600" cy="983377"/>
          </a:xfrm>
        </p:spPr>
        <p:txBody>
          <a:bodyPr/>
          <a:lstStyle/>
          <a:p>
            <a:pPr lvl="1"/>
            <a:r>
              <a:rPr lang="de-DE" altLang="en-US" dirty="0">
                <a:ea typeface="Arial" panose="020B0604020202020204" pitchFamily="34" charset="0"/>
                <a:cs typeface="Lucida Bright" panose="02040602050505020304" pitchFamily="18" charset="0"/>
              </a:rPr>
              <a:t>Test whether the residuals have a unit root.</a:t>
            </a:r>
          </a:p>
          <a:p>
            <a:pPr lvl="1"/>
            <a:r>
              <a:rPr lang="de-DE" altLang="en-US" dirty="0">
                <a:ea typeface="Arial" panose="020B0604020202020204" pitchFamily="34" charset="0"/>
                <a:cs typeface="Lucida Bright" panose="02040602050505020304" pitchFamily="18" charset="0"/>
              </a:rPr>
              <a:t>If the unit root can be rejected, y</a:t>
            </a:r>
            <a:r>
              <a:rPr lang="de-DE" altLang="en-US" baseline="-25000" dirty="0">
                <a:ea typeface="Arial" panose="020B0604020202020204" pitchFamily="34" charset="0"/>
                <a:cs typeface="Lucida Bright" panose="02040602050505020304" pitchFamily="18" charset="0"/>
              </a:rPr>
              <a:t>t</a:t>
            </a:r>
            <a:r>
              <a:rPr lang="de-DE" altLang="en-US" dirty="0">
                <a:ea typeface="Arial" panose="020B0604020202020204" pitchFamily="34" charset="0"/>
                <a:cs typeface="Lucida Bright" panose="02040602050505020304" pitchFamily="18" charset="0"/>
              </a:rPr>
              <a:t> and x</a:t>
            </a:r>
            <a:r>
              <a:rPr lang="de-DE" altLang="en-US" baseline="-25000" dirty="0">
                <a:ea typeface="Arial" panose="020B0604020202020204" pitchFamily="34" charset="0"/>
                <a:cs typeface="Lucida Bright" panose="02040602050505020304" pitchFamily="18" charset="0"/>
              </a:rPr>
              <a:t>t</a:t>
            </a:r>
            <a:r>
              <a:rPr lang="de-DE" altLang="en-US" dirty="0">
                <a:ea typeface="Arial" panose="020B0604020202020204" pitchFamily="34" charset="0"/>
                <a:cs typeface="Lucida Bright" panose="02040602050505020304" pitchFamily="18" charset="0"/>
              </a:rPr>
              <a:t> are cointegrated.</a:t>
            </a:r>
            <a:endParaRPr lang="en-US" dirty="0"/>
          </a:p>
        </p:txBody>
      </p:sp>
      <p:pic>
        <p:nvPicPr>
          <p:cNvPr id="8" name="Picture 7" descr="An equation for the residuals of a known cointegrating relationship. e sub t equals y sub t minus alpha minus beta times x sub t.">
            <a:extLst>
              <a:ext uri="{FF2B5EF4-FFF2-40B4-BE49-F238E27FC236}">
                <a16:creationId xmlns:a16="http://schemas.microsoft.com/office/drawing/2014/main" id="{6C154E0E-4803-4402-BB4F-B29AD52CD2A8}"/>
              </a:ext>
            </a:extLst>
          </p:cNvPr>
          <p:cNvPicPr>
            <a:picLocks noChangeAspect="1"/>
          </p:cNvPicPr>
          <p:nvPr/>
        </p:nvPicPr>
        <p:blipFill>
          <a:blip r:embed="rId2"/>
          <a:stretch>
            <a:fillRect/>
          </a:stretch>
        </p:blipFill>
        <p:spPr>
          <a:xfrm>
            <a:off x="1497167" y="4368759"/>
            <a:ext cx="2115059" cy="387443"/>
          </a:xfrm>
          <a:prstGeom prst="rect">
            <a:avLst/>
          </a:prstGeom>
        </p:spPr>
      </p:pic>
      <p:sp>
        <p:nvSpPr>
          <p:cNvPr id="4" name="Content Placeholder 3">
            <a:extLst>
              <a:ext uri="{FF2B5EF4-FFF2-40B4-BE49-F238E27FC236}">
                <a16:creationId xmlns:a16="http://schemas.microsoft.com/office/drawing/2014/main" id="{D870E0E6-8926-4689-BDA6-D6B631E7FB88}"/>
              </a:ext>
            </a:extLst>
          </p:cNvPr>
          <p:cNvSpPr>
            <a:spLocks noGrp="1"/>
          </p:cNvSpPr>
          <p:nvPr>
            <p:ph sz="half" idx="2"/>
          </p:nvPr>
        </p:nvSpPr>
        <p:spPr>
          <a:xfrm>
            <a:off x="838199" y="3439294"/>
            <a:ext cx="10515600" cy="983377"/>
          </a:xfrm>
        </p:spPr>
        <p:txBody>
          <a:bodyPr/>
          <a:lstStyle/>
          <a:p>
            <a:r>
              <a:rPr lang="de-DE" altLang="en-US" dirty="0">
                <a:ea typeface="ＭＳ Ｐゴシック" panose="020B0600070205080204" pitchFamily="34" charset="-128"/>
                <a:cs typeface="Lucida Bright" panose="02040602050505020304" pitchFamily="18" charset="0"/>
              </a:rPr>
              <a:t>Test for cointegration if the cointegration parameters are known</a:t>
            </a:r>
          </a:p>
          <a:p>
            <a:pPr lvl="1"/>
            <a:r>
              <a:rPr lang="de-DE" altLang="en-US" dirty="0">
                <a:ea typeface="Arial" panose="020B0604020202020204" pitchFamily="34" charset="0"/>
                <a:cs typeface="Lucida Bright" panose="02040602050505020304" pitchFamily="18" charset="0"/>
              </a:rPr>
              <a:t>Form residuals of the known cointegration relationship:</a:t>
            </a:r>
            <a:endParaRPr lang="en-US" dirty="0"/>
          </a:p>
        </p:txBody>
      </p:sp>
      <p:pic>
        <p:nvPicPr>
          <p:cNvPr id="7" name="Picture 6" descr="An equation in which y sub t equals alpha plus beta times x sub t plus e sub t. The error term e sub t is distributed as an I(0), suggesting that the deviation from the stable relationship between y sub t and x sub t is integrated of order 0.">
            <a:extLst>
              <a:ext uri="{FF2B5EF4-FFF2-40B4-BE49-F238E27FC236}">
                <a16:creationId xmlns:a16="http://schemas.microsoft.com/office/drawing/2014/main" id="{818993CA-0E45-42DB-BA66-857A4A2281B4}"/>
              </a:ext>
            </a:extLst>
          </p:cNvPr>
          <p:cNvPicPr>
            <a:picLocks noChangeAspect="1"/>
          </p:cNvPicPr>
          <p:nvPr/>
        </p:nvPicPr>
        <p:blipFill>
          <a:blip r:embed="rId3"/>
          <a:stretch>
            <a:fillRect/>
          </a:stretch>
        </p:blipFill>
        <p:spPr>
          <a:xfrm>
            <a:off x="1497168" y="2676804"/>
            <a:ext cx="7342367" cy="622450"/>
          </a:xfrm>
          <a:prstGeom prst="rect">
            <a:avLst/>
          </a:prstGeom>
        </p:spPr>
      </p:pic>
      <p:sp>
        <p:nvSpPr>
          <p:cNvPr id="3" name="Content Placeholder 2">
            <a:extLst>
              <a:ext uri="{FF2B5EF4-FFF2-40B4-BE49-F238E27FC236}">
                <a16:creationId xmlns:a16="http://schemas.microsoft.com/office/drawing/2014/main" id="{0A77427D-1898-4092-9BD8-E0F7C6AE3668}"/>
              </a:ext>
            </a:extLst>
          </p:cNvPr>
          <p:cNvSpPr>
            <a:spLocks noGrp="1"/>
          </p:cNvSpPr>
          <p:nvPr>
            <p:ph sz="half" idx="1"/>
          </p:nvPr>
        </p:nvSpPr>
        <p:spPr/>
        <p:txBody>
          <a:bodyPr/>
          <a:lstStyle/>
          <a:p>
            <a:r>
              <a:rPr lang="de-DE" altLang="en-US" dirty="0">
                <a:ea typeface="ＭＳ Ｐゴシック" panose="020B0600070205080204" pitchFamily="34" charset="-128"/>
                <a:cs typeface="Lucida Bright" panose="02040602050505020304" pitchFamily="18" charset="0"/>
              </a:rPr>
              <a:t>General definition of cointegration</a:t>
            </a:r>
          </a:p>
          <a:p>
            <a:pPr lvl="1"/>
            <a:r>
              <a:rPr lang="de-DE" altLang="en-US" dirty="0">
                <a:ea typeface="Arial" panose="020B0604020202020204" pitchFamily="34" charset="0"/>
                <a:cs typeface="Lucida Bright" panose="02040602050505020304" pitchFamily="18" charset="0"/>
              </a:rPr>
              <a:t>Two I(1) time series y</a:t>
            </a:r>
            <a:r>
              <a:rPr lang="de-DE" altLang="en-US" baseline="-25000" dirty="0">
                <a:ea typeface="Arial" panose="020B0604020202020204" pitchFamily="34" charset="0"/>
                <a:cs typeface="Lucida Bright" panose="02040602050505020304" pitchFamily="18" charset="0"/>
              </a:rPr>
              <a:t>t</a:t>
            </a:r>
            <a:r>
              <a:rPr lang="de-DE" altLang="en-US" dirty="0">
                <a:ea typeface="Arial" panose="020B0604020202020204" pitchFamily="34" charset="0"/>
                <a:cs typeface="Lucida Bright" panose="02040602050505020304" pitchFamily="18" charset="0"/>
              </a:rPr>
              <a:t>, x</a:t>
            </a:r>
            <a:r>
              <a:rPr lang="de-DE" altLang="en-US" baseline="-25000" dirty="0">
                <a:ea typeface="Arial" panose="020B0604020202020204" pitchFamily="34" charset="0"/>
                <a:cs typeface="Lucida Bright" panose="02040602050505020304" pitchFamily="18" charset="0"/>
              </a:rPr>
              <a:t>t</a:t>
            </a:r>
            <a:r>
              <a:rPr lang="de-DE" altLang="en-US" dirty="0">
                <a:ea typeface="Arial" panose="020B0604020202020204" pitchFamily="34" charset="0"/>
                <a:cs typeface="Lucida Bright" panose="02040602050505020304" pitchFamily="18" charset="0"/>
              </a:rPr>
              <a:t> are said to be cointegrated if there exists a stable relationship between them in the sense that:</a:t>
            </a:r>
            <a:endParaRPr lang="en-US" dirty="0"/>
          </a:p>
        </p:txBody>
      </p:sp>
      <p:sp>
        <p:nvSpPr>
          <p:cNvPr id="2" name="Title 1">
            <a:extLst>
              <a:ext uri="{FF2B5EF4-FFF2-40B4-BE49-F238E27FC236}">
                <a16:creationId xmlns:a16="http://schemas.microsoft.com/office/drawing/2014/main" id="{4363573F-FFDB-467A-88A9-B8987DDCF705}"/>
              </a:ext>
            </a:extLst>
          </p:cNvPr>
          <p:cNvSpPr>
            <a:spLocks noGrp="1"/>
          </p:cNvSpPr>
          <p:nvPr>
            <p:ph type="title"/>
          </p:nvPr>
        </p:nvSpPr>
        <p:spPr/>
        <p:txBody>
          <a:bodyPr/>
          <a:lstStyle/>
          <a:p>
            <a:r>
              <a:rPr lang="de-DE" altLang="en-US" dirty="0"/>
              <a:t>Advanced Time Series Topics</a:t>
            </a:r>
            <a:r>
              <a:rPr lang="en-US" altLang="en-US" dirty="0"/>
              <a:t> </a:t>
            </a:r>
            <a:r>
              <a:rPr lang="de-DE" altLang="en-US" sz="1600" dirty="0">
                <a:solidFill>
                  <a:prstClr val="black"/>
                </a:solidFill>
              </a:rPr>
              <a:t>(7 of 17)</a:t>
            </a:r>
            <a:endParaRPr lang="en-US" dirty="0"/>
          </a:p>
        </p:txBody>
      </p:sp>
    </p:spTree>
    <p:extLst>
      <p:ext uri="{BB962C8B-B14F-4D97-AF65-F5344CB8AC3E}">
        <p14:creationId xmlns:p14="http://schemas.microsoft.com/office/powerpoint/2010/main" val="67448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866BF89-895F-4493-A757-091188C29DD1}"/>
              </a:ext>
            </a:extLst>
          </p:cNvPr>
          <p:cNvSpPr>
            <a:spLocks noGrp="1"/>
          </p:cNvSpPr>
          <p:nvPr>
            <p:ph type="sldNum" sz="quarter" idx="12"/>
          </p:nvPr>
        </p:nvSpPr>
        <p:spPr/>
        <p:txBody>
          <a:bodyPr/>
          <a:lstStyle/>
          <a:p>
            <a:fld id="{949EBC64-41CB-41B8-B6DF-9B1367312BD4}" type="slidenum">
              <a:rPr lang="en-US" smtClean="0"/>
              <a:t>9</a:t>
            </a:fld>
            <a:endParaRPr lang="en-US"/>
          </a:p>
        </p:txBody>
      </p:sp>
      <p:sp>
        <p:nvSpPr>
          <p:cNvPr id="5" name="Content Placeholder 4">
            <a:extLst>
              <a:ext uri="{FF2B5EF4-FFF2-40B4-BE49-F238E27FC236}">
                <a16:creationId xmlns:a16="http://schemas.microsoft.com/office/drawing/2014/main" id="{91593846-0BDF-4B2F-824D-19CEDC1EDBC9}"/>
              </a:ext>
            </a:extLst>
          </p:cNvPr>
          <p:cNvSpPr>
            <a:spLocks noGrp="1"/>
          </p:cNvSpPr>
          <p:nvPr>
            <p:ph sz="quarter" idx="13"/>
          </p:nvPr>
        </p:nvSpPr>
        <p:spPr>
          <a:xfrm>
            <a:off x="838200" y="5017791"/>
            <a:ext cx="10515600" cy="849973"/>
          </a:xfrm>
        </p:spPr>
        <p:txBody>
          <a:bodyPr/>
          <a:lstStyle/>
          <a:p>
            <a:pPr lvl="1">
              <a:defRPr/>
            </a:pPr>
            <a:r>
              <a:rPr lang="de-DE" altLang="en-US" dirty="0">
                <a:ea typeface="Arial" panose="020B0604020202020204" pitchFamily="34" charset="0"/>
                <a:cs typeface="Lucida Bright" panose="02040602050505020304" pitchFamily="18" charset="0"/>
              </a:rPr>
              <a:t>If the unit root is rejected, this means that y</a:t>
            </a:r>
            <a:r>
              <a:rPr lang="de-DE" altLang="en-US" baseline="-25000" dirty="0">
                <a:ea typeface="Arial" panose="020B0604020202020204" pitchFamily="34" charset="0"/>
                <a:cs typeface="Lucida Bright" panose="02040602050505020304" pitchFamily="18" charset="0"/>
              </a:rPr>
              <a:t>t</a:t>
            </a:r>
            <a:r>
              <a:rPr lang="de-DE" altLang="en-US" dirty="0">
                <a:ea typeface="Arial" panose="020B0604020202020204" pitchFamily="34" charset="0"/>
                <a:cs typeface="Lucida Bright" panose="02040602050505020304" pitchFamily="18" charset="0"/>
              </a:rPr>
              <a:t> and x</a:t>
            </a:r>
            <a:r>
              <a:rPr lang="de-DE" altLang="en-US" baseline="-25000" dirty="0">
                <a:ea typeface="Arial" panose="020B0604020202020204" pitchFamily="34" charset="0"/>
                <a:cs typeface="Lucida Bright" panose="02040602050505020304" pitchFamily="18" charset="0"/>
              </a:rPr>
              <a:t>t</a:t>
            </a:r>
            <a:r>
              <a:rPr lang="de-DE" altLang="en-US" dirty="0">
                <a:ea typeface="Arial" panose="020B0604020202020204" pitchFamily="34" charset="0"/>
                <a:cs typeface="Lucida Bright" panose="02040602050505020304" pitchFamily="18" charset="0"/>
              </a:rPr>
              <a:t> are cointegrated.</a:t>
            </a:r>
          </a:p>
          <a:p>
            <a:pPr lvl="1">
              <a:defRPr/>
            </a:pPr>
            <a:r>
              <a:rPr lang="de-DE" altLang="en-US" dirty="0">
                <a:ea typeface="Arial" panose="020B0604020202020204" pitchFamily="34" charset="0"/>
                <a:cs typeface="Lucida Bright" panose="02040602050505020304" pitchFamily="18" charset="0"/>
              </a:rPr>
              <a:t>Due to the pre-estimation of parameters, critical values are different.</a:t>
            </a:r>
            <a:endParaRPr lang="en-US" dirty="0"/>
          </a:p>
        </p:txBody>
      </p:sp>
      <p:pic>
        <p:nvPicPr>
          <p:cNvPr id="8" name="Picture 7" descr="An equation in which y sub t equals alpha plus beta times x sub t plus u sub t. The residual series is u hat sub t equal to y sub t minus alpha hat minus beta hat times x sub t.">
            <a:extLst>
              <a:ext uri="{FF2B5EF4-FFF2-40B4-BE49-F238E27FC236}">
                <a16:creationId xmlns:a16="http://schemas.microsoft.com/office/drawing/2014/main" id="{C32EB386-7FF9-4CB7-A7BD-571783B3D87F}"/>
              </a:ext>
            </a:extLst>
          </p:cNvPr>
          <p:cNvPicPr>
            <a:picLocks noChangeAspect="1"/>
          </p:cNvPicPr>
          <p:nvPr/>
        </p:nvPicPr>
        <p:blipFill>
          <a:blip r:embed="rId2"/>
          <a:stretch>
            <a:fillRect/>
          </a:stretch>
        </p:blipFill>
        <p:spPr>
          <a:xfrm>
            <a:off x="1287392" y="4277306"/>
            <a:ext cx="5105882" cy="294693"/>
          </a:xfrm>
          <a:prstGeom prst="rect">
            <a:avLst/>
          </a:prstGeom>
        </p:spPr>
      </p:pic>
      <p:sp>
        <p:nvSpPr>
          <p:cNvPr id="4" name="Content Placeholder 3">
            <a:extLst>
              <a:ext uri="{FF2B5EF4-FFF2-40B4-BE49-F238E27FC236}">
                <a16:creationId xmlns:a16="http://schemas.microsoft.com/office/drawing/2014/main" id="{2C062988-F1B8-4800-BD93-9E44707C6B6F}"/>
              </a:ext>
            </a:extLst>
          </p:cNvPr>
          <p:cNvSpPr>
            <a:spLocks noGrp="1"/>
          </p:cNvSpPr>
          <p:nvPr>
            <p:ph sz="half" idx="2"/>
          </p:nvPr>
        </p:nvSpPr>
        <p:spPr>
          <a:xfrm>
            <a:off x="838200" y="2995499"/>
            <a:ext cx="10515600" cy="1255225"/>
          </a:xfrm>
        </p:spPr>
        <p:txBody>
          <a:bodyPr/>
          <a:lstStyle/>
          <a:p>
            <a:pPr>
              <a:defRPr/>
            </a:pPr>
            <a:r>
              <a:rPr lang="de-DE" altLang="en-US" dirty="0">
                <a:ea typeface="ＭＳ Ｐゴシック" panose="020B0600070205080204" pitchFamily="34" charset="-128"/>
                <a:cs typeface="Lucida Bright" panose="02040602050505020304" pitchFamily="18" charset="0"/>
              </a:rPr>
              <a:t>Testing for cointegration if the parameters are unknown</a:t>
            </a:r>
          </a:p>
          <a:p>
            <a:pPr lvl="1">
              <a:defRPr/>
            </a:pPr>
            <a:r>
              <a:rPr lang="de-DE" altLang="en-US" dirty="0">
                <a:ea typeface="Arial" panose="020B0604020202020204" pitchFamily="34" charset="0"/>
                <a:cs typeface="Lucida Bright" panose="02040602050505020304" pitchFamily="18" charset="0"/>
              </a:rPr>
              <a:t>If the potential relationship is unknown, it can be estimated by OLS.</a:t>
            </a:r>
          </a:p>
          <a:p>
            <a:pPr lvl="1">
              <a:defRPr/>
            </a:pPr>
            <a:r>
              <a:rPr lang="de-DE" altLang="en-US" dirty="0">
                <a:ea typeface="Arial" panose="020B0604020202020204" pitchFamily="34" charset="0"/>
                <a:cs typeface="Lucida Bright" panose="02040602050505020304" pitchFamily="18" charset="0"/>
              </a:rPr>
              <a:t>After that, one tests whether the regression residuals have a unit root.</a:t>
            </a:r>
            <a:endParaRPr lang="en-US" dirty="0"/>
          </a:p>
        </p:txBody>
      </p:sp>
      <p:pic>
        <p:nvPicPr>
          <p:cNvPr id="7" name="Picture 6" descr="An equation for the cointegrating relationship for interest rate spread. spr sub t equals r6 sub t minus r3 sub t. The t statistic for the Dickey-Fuller test (t sub DF) equals -7.71. The DF test strongly rejects a unit root in the spread. This means the interest rates are cointegrated.">
            <a:extLst>
              <a:ext uri="{FF2B5EF4-FFF2-40B4-BE49-F238E27FC236}">
                <a16:creationId xmlns:a16="http://schemas.microsoft.com/office/drawing/2014/main" id="{39DA54CD-51AB-4052-AB70-9B9B5A5ABEF4}"/>
              </a:ext>
            </a:extLst>
          </p:cNvPr>
          <p:cNvPicPr>
            <a:picLocks noChangeAspect="1"/>
          </p:cNvPicPr>
          <p:nvPr/>
        </p:nvPicPr>
        <p:blipFill>
          <a:blip r:embed="rId3"/>
          <a:stretch>
            <a:fillRect/>
          </a:stretch>
        </p:blipFill>
        <p:spPr>
          <a:xfrm>
            <a:off x="1287391" y="2026207"/>
            <a:ext cx="8417979" cy="845642"/>
          </a:xfrm>
          <a:prstGeom prst="rect">
            <a:avLst/>
          </a:prstGeom>
        </p:spPr>
      </p:pic>
      <p:sp>
        <p:nvSpPr>
          <p:cNvPr id="3" name="Content Placeholder 2">
            <a:extLst>
              <a:ext uri="{FF2B5EF4-FFF2-40B4-BE49-F238E27FC236}">
                <a16:creationId xmlns:a16="http://schemas.microsoft.com/office/drawing/2014/main" id="{B3D44455-513F-4720-BCF9-47E7E66880F6}"/>
              </a:ext>
            </a:extLst>
          </p:cNvPr>
          <p:cNvSpPr>
            <a:spLocks noGrp="1"/>
          </p:cNvSpPr>
          <p:nvPr>
            <p:ph sz="half" idx="1"/>
          </p:nvPr>
        </p:nvSpPr>
        <p:spPr>
          <a:xfrm>
            <a:off x="838200" y="1456029"/>
            <a:ext cx="10515600" cy="533409"/>
          </a:xfrm>
        </p:spPr>
        <p:txBody>
          <a:bodyPr/>
          <a:lstStyle/>
          <a:p>
            <a:r>
              <a:rPr lang="de-DE" altLang="en-US" b="1" dirty="0">
                <a:ea typeface="ＭＳ Ｐゴシック" panose="020B0600070205080204" pitchFamily="34" charset="-128"/>
                <a:cs typeface="Lucida Bright" panose="02040602050505020304" pitchFamily="18" charset="0"/>
              </a:rPr>
              <a:t>Example: Cointegration between interest rates (cont.)</a:t>
            </a:r>
            <a:endParaRPr lang="en-US" b="1" dirty="0"/>
          </a:p>
        </p:txBody>
      </p:sp>
      <p:sp>
        <p:nvSpPr>
          <p:cNvPr id="2" name="Title 1">
            <a:extLst>
              <a:ext uri="{FF2B5EF4-FFF2-40B4-BE49-F238E27FC236}">
                <a16:creationId xmlns:a16="http://schemas.microsoft.com/office/drawing/2014/main" id="{39D5B755-DE01-45A4-A4DC-1668515CE724}"/>
              </a:ext>
            </a:extLst>
          </p:cNvPr>
          <p:cNvSpPr>
            <a:spLocks noGrp="1"/>
          </p:cNvSpPr>
          <p:nvPr>
            <p:ph type="title"/>
          </p:nvPr>
        </p:nvSpPr>
        <p:spPr/>
        <p:txBody>
          <a:bodyPr/>
          <a:lstStyle/>
          <a:p>
            <a:r>
              <a:rPr lang="de-DE" altLang="en-US" dirty="0"/>
              <a:t>Advanced Time Series Topics</a:t>
            </a:r>
            <a:r>
              <a:rPr lang="en-US" altLang="en-US" dirty="0"/>
              <a:t> </a:t>
            </a:r>
            <a:r>
              <a:rPr lang="de-DE" altLang="en-US" sz="1600" dirty="0">
                <a:solidFill>
                  <a:prstClr val="black"/>
                </a:solidFill>
              </a:rPr>
              <a:t>(8 of 17)</a:t>
            </a:r>
            <a:endParaRPr lang="en-US" dirty="0"/>
          </a:p>
        </p:txBody>
      </p:sp>
    </p:spTree>
    <p:extLst>
      <p:ext uri="{BB962C8B-B14F-4D97-AF65-F5344CB8AC3E}">
        <p14:creationId xmlns:p14="http://schemas.microsoft.com/office/powerpoint/2010/main" val="2002422100"/>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18303</TotalTime>
  <Words>1409</Words>
  <Application>Microsoft Office PowerPoint</Application>
  <PresentationFormat>Widescreen</PresentationFormat>
  <Paragraphs>162</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Tahoma</vt:lpstr>
      <vt:lpstr>Office Theme</vt:lpstr>
      <vt:lpstr>Chapter 18</vt:lpstr>
      <vt:lpstr>Advanced Time Series Topics (1 of 17)</vt:lpstr>
      <vt:lpstr>Advanced Time Series Topics (2 of 17)</vt:lpstr>
      <vt:lpstr>Advanced Time Series Topics (3 of 17)</vt:lpstr>
      <vt:lpstr>Advanced Time Series Topics (4 of 17)</vt:lpstr>
      <vt:lpstr>Advanced Time Series Topics (5 of 17)</vt:lpstr>
      <vt:lpstr>Advanced Time Series Topics (6 of 17)</vt:lpstr>
      <vt:lpstr>Advanced Time Series Topics (7 of 17)</vt:lpstr>
      <vt:lpstr>Advanced Time Series Topics (8 of 17)</vt:lpstr>
      <vt:lpstr>Advanced Time Series Topics (9 of 17)</vt:lpstr>
      <vt:lpstr>Advanced Time Series Topics (10 of 17)</vt:lpstr>
      <vt:lpstr>Advanced Time Series Topics (11 of 17)</vt:lpstr>
      <vt:lpstr>Advanced Time Series Topics (12 of 17)</vt:lpstr>
      <vt:lpstr>Advanced Time Series Topics (13 of 17)</vt:lpstr>
      <vt:lpstr>Advanced Time Series Topics (14 of 17)</vt:lpstr>
      <vt:lpstr>Advanced Time Series Topics (15 of 17)</vt:lpstr>
      <vt:lpstr>Advanced Time Series Topics (16 of 17)</vt:lpstr>
      <vt:lpstr>Advanced Time Series Topics (17 of 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Foltz, Brandon C</dc:creator>
  <cp:lastModifiedBy>Schiesl, Matt J</cp:lastModifiedBy>
  <cp:revision>336</cp:revision>
  <dcterms:created xsi:type="dcterms:W3CDTF">2015-06-17T14:10:03Z</dcterms:created>
  <dcterms:modified xsi:type="dcterms:W3CDTF">2019-04-26T15:15:13Z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