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02" r:id="rId2"/>
    <p:sldId id="376" r:id="rId3"/>
    <p:sldId id="377" r:id="rId4"/>
    <p:sldId id="378" r:id="rId5"/>
    <p:sldId id="379" r:id="rId6"/>
    <p:sldId id="380" r:id="rId7"/>
    <p:sldId id="381" r:id="rId8"/>
    <p:sldId id="382" r:id="rId9"/>
    <p:sldId id="383" r:id="rId10"/>
    <p:sldId id="384" r:id="rId11"/>
    <p:sldId id="385" r:id="rId12"/>
    <p:sldId id="386" r:id="rId13"/>
    <p:sldId id="387" r:id="rId14"/>
    <p:sldId id="388" r:id="rId15"/>
    <p:sldId id="389" r:id="rId16"/>
    <p:sldId id="390" r:id="rId17"/>
    <p:sldId id="391" r:id="rId18"/>
    <p:sldId id="392" r:id="rId19"/>
    <p:sldId id="393" r:id="rId20"/>
    <p:sldId id="394" r:id="rId21"/>
    <p:sldId id="395" r:id="rId22"/>
    <p:sldId id="396" r:id="rId23"/>
    <p:sldId id="397" r:id="rId24"/>
    <p:sldId id="39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itha Kamat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1E"/>
    <a:srgbClr val="E20000"/>
    <a:srgbClr val="CC0000"/>
    <a:srgbClr val="BF3B17"/>
    <a:srgbClr val="C03E16"/>
    <a:srgbClr val="BF2317"/>
    <a:srgbClr val="C11515"/>
    <a:srgbClr val="BF2F17"/>
    <a:srgbClr val="BD1D19"/>
    <a:srgbClr val="BC31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86" autoAdjust="0"/>
    <p:restoredTop sz="86410" autoAdjust="0"/>
  </p:normalViewPr>
  <p:slideViewPr>
    <p:cSldViewPr snapToGrid="0">
      <p:cViewPr varScale="1">
        <p:scale>
          <a:sx n="109" d="100"/>
          <a:sy n="109" d="100"/>
        </p:scale>
        <p:origin x="186" y="114"/>
      </p:cViewPr>
      <p:guideLst>
        <p:guide orient="horz" pos="2160"/>
        <p:guide pos="3840"/>
      </p:guideLst>
    </p:cSldViewPr>
  </p:slideViewPr>
  <p:outlineViewPr>
    <p:cViewPr>
      <p:scale>
        <a:sx n="33" d="100"/>
        <a:sy n="33" d="100"/>
      </p:scale>
      <p:origin x="0" y="-2509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4D6AC-7EC9-46DC-9BF9-22D63BF27C8D}" type="datetimeFigureOut">
              <a:rPr lang="en-US" smtClean="0"/>
              <a:t>4/26/2019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3C1DF-5E15-4B5F-BDE0-920118E0A9B4}" type="slidenum">
              <a:rPr lang="en-US" smtClean="0"/>
              <a:t>‹#›</a:t>
            </a:fld>
            <a:endParaRPr lang="en-US" dirty="0"/>
          </a:p>
        </p:txBody>
      </p:sp>
    </p:spTree>
    <p:extLst>
      <p:ext uri="{BB962C8B-B14F-4D97-AF65-F5344CB8AC3E}">
        <p14:creationId xmlns:p14="http://schemas.microsoft.com/office/powerpoint/2010/main" val="394594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83C1DF-5E15-4B5F-BDE0-920118E0A9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417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2534652"/>
            <a:ext cx="5386137" cy="1186447"/>
          </a:xfrm>
        </p:spPr>
        <p:txBody>
          <a:bodyPr anchor="b" anchorCtr="0">
            <a:noAutofit/>
          </a:bodyPr>
          <a:lstStyle>
            <a:lvl1pPr algn="l">
              <a:defRPr sz="3200"/>
            </a:lvl1pPr>
          </a:lstStyle>
          <a:p>
            <a:r>
              <a:rPr lang="en-US" dirty="0"/>
              <a:t>Introductory Econometrics: </a:t>
            </a:r>
            <a:br>
              <a:rPr lang="en-US" dirty="0"/>
            </a:br>
            <a:r>
              <a:rPr lang="en-US" dirty="0"/>
              <a:t>A Modern Approach (7e)</a:t>
            </a:r>
          </a:p>
        </p:txBody>
      </p:sp>
      <p:sp>
        <p:nvSpPr>
          <p:cNvPr id="3" name="Subtitle 2"/>
          <p:cNvSpPr>
            <a:spLocks noGrp="1"/>
          </p:cNvSpPr>
          <p:nvPr>
            <p:ph type="subTitle" idx="1" hasCustomPrompt="1"/>
          </p:nvPr>
        </p:nvSpPr>
        <p:spPr>
          <a:xfrm>
            <a:off x="838200" y="3962399"/>
            <a:ext cx="5386137" cy="737937"/>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Jeffrey M. Wooldridge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pic>
        <p:nvPicPr>
          <p:cNvPr id="15" name="Picture 14" descr="A close up of a logo&#10;&#10;Description automatically generated">
            <a:extLst>
              <a:ext uri="{FF2B5EF4-FFF2-40B4-BE49-F238E27FC236}">
                <a16:creationId xmlns:a16="http://schemas.microsoft.com/office/drawing/2014/main" id="{8BCEB295-3DBE-4E18-9984-C682BCE85A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8864" y="750317"/>
            <a:ext cx="4174869" cy="5218586"/>
          </a:xfrm>
          <a:prstGeom prst="rect">
            <a:avLst/>
          </a:prstGeom>
        </p:spPr>
      </p:pic>
    </p:spTree>
    <p:extLst>
      <p:ext uri="{BB962C8B-B14F-4D97-AF65-F5344CB8AC3E}">
        <p14:creationId xmlns:p14="http://schemas.microsoft.com/office/powerpoint/2010/main" val="323132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44425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813993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0079"/>
            <a:ext cx="6172200" cy="5303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838227"/>
            <a:ext cx="3932237" cy="41053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111289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640080"/>
            <a:ext cx="6172200" cy="5228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1838227"/>
            <a:ext cx="3932237" cy="403076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218089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38200" y="640080"/>
            <a:ext cx="10515600" cy="7270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85052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40079"/>
            <a:ext cx="2628900" cy="53035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40079"/>
            <a:ext cx="7734300" cy="5303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315757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Slide Number Placeholder 2">
            <a:extLst>
              <a:ext uri="{FF2B5EF4-FFF2-40B4-BE49-F238E27FC236}">
                <a16:creationId xmlns:a16="http://schemas.microsoft.com/office/drawing/2014/main" id="{1D7286AD-3518-45AD-A265-C5B63D7EDA76}"/>
              </a:ext>
            </a:extLst>
          </p:cNvPr>
          <p:cNvSpPr>
            <a:spLocks noGrp="1"/>
          </p:cNvSpPr>
          <p:nvPr>
            <p:ph type="sldNum" sz="quarter" idx="10"/>
          </p:nvPr>
        </p:nvSpPr>
        <p:spPr>
          <a:xfrm>
            <a:off x="9203267" y="6489701"/>
            <a:ext cx="2844800" cy="365125"/>
          </a:xfrm>
        </p:spPr>
        <p:txBody>
          <a:bodyPr/>
          <a:lstStyle>
            <a:lvl1pPr algn="r">
              <a:defRPr sz="1200" b="1" i="0">
                <a:solidFill>
                  <a:srgbClr val="20358D"/>
                </a:solidFill>
                <a:latin typeface="Tahoma"/>
                <a:cs typeface="Tahoma"/>
              </a:defRPr>
            </a:lvl1pPr>
          </a:lstStyle>
          <a:p>
            <a:pPr>
              <a:defRPr/>
            </a:pPr>
            <a:fld id="{392FB42B-5611-4727-B682-AF4EEFA85E79}" type="slidenum">
              <a:rPr lang="en-US"/>
              <a:pPr>
                <a:defRPr/>
              </a:pPr>
              <a:t>‹#›</a:t>
            </a:fld>
            <a:endParaRPr lang="en-US" dirty="0"/>
          </a:p>
        </p:txBody>
      </p:sp>
    </p:spTree>
    <p:extLst>
      <p:ext uri="{BB962C8B-B14F-4D97-AF65-F5344CB8AC3E}">
        <p14:creationId xmlns:p14="http://schemas.microsoft.com/office/powerpoint/2010/main" val="50620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4pPr>
              <a:defRPr sz="20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
        <p:nvSpPr>
          <p:cNvPr id="8" name="Title Placeholder 1">
            <a:extLst>
              <a:ext uri="{FF2B5EF4-FFF2-40B4-BE49-F238E27FC236}">
                <a16:creationId xmlns:a16="http://schemas.microsoft.com/office/drawing/2014/main" id="{AC125E96-6450-45F8-9FC4-F2AC5FCB8159}"/>
              </a:ext>
            </a:extLst>
          </p:cNvPr>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Tree>
    <p:extLst>
      <p:ext uri="{BB962C8B-B14F-4D97-AF65-F5344CB8AC3E}">
        <p14:creationId xmlns:p14="http://schemas.microsoft.com/office/powerpoint/2010/main" val="47928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
        <p:nvSpPr>
          <p:cNvPr id="5" name="Table Placeholder 4">
            <a:extLst>
              <a:ext uri="{FF2B5EF4-FFF2-40B4-BE49-F238E27FC236}">
                <a16:creationId xmlns:a16="http://schemas.microsoft.com/office/drawing/2014/main" id="{CE4B1402-C760-4065-AEC8-6C7C03490FCA}"/>
              </a:ext>
            </a:extLst>
          </p:cNvPr>
          <p:cNvSpPr>
            <a:spLocks noGrp="1"/>
          </p:cNvSpPr>
          <p:nvPr>
            <p:ph type="tbl" sz="quarter" idx="13"/>
          </p:nvPr>
        </p:nvSpPr>
        <p:spPr>
          <a:xfrm>
            <a:off x="838200" y="1468191"/>
            <a:ext cx="10515600" cy="3741737"/>
          </a:xfrm>
        </p:spPr>
        <p:txBody>
          <a:bodyPr/>
          <a:lstStyle/>
          <a:p>
            <a:endParaRPr lang="en-US" dirty="0"/>
          </a:p>
        </p:txBody>
      </p:sp>
    </p:spTree>
    <p:extLst>
      <p:ext uri="{BB962C8B-B14F-4D97-AF65-F5344CB8AC3E}">
        <p14:creationId xmlns:p14="http://schemas.microsoft.com/office/powerpoint/2010/main" val="168187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hasCustomPrompt="1"/>
          </p:nvPr>
        </p:nvSpPr>
        <p:spPr>
          <a:xfrm>
            <a:off x="838200" y="1463040"/>
            <a:ext cx="5181600" cy="4572000"/>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6172200" y="1463040"/>
            <a:ext cx="5181600" cy="4572000"/>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224121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1"/>
          <p:cNvSpPr>
            <a:spLocks noGrp="1"/>
          </p:cNvSpPr>
          <p:nvPr>
            <p:ph sz="half" idx="1" hasCustomPrompt="1"/>
          </p:nvPr>
        </p:nvSpPr>
        <p:spPr>
          <a:xfrm>
            <a:off x="838200" y="1456029"/>
            <a:ext cx="10515600" cy="1316252"/>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838200" y="2995499"/>
            <a:ext cx="10515600" cy="1420094"/>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hasCustomPrompt="1"/>
          </p:nvPr>
        </p:nvSpPr>
        <p:spPr>
          <a:xfrm>
            <a:off x="838200" y="4551998"/>
            <a:ext cx="10515600" cy="1420094"/>
          </a:xfrm>
        </p:spPr>
        <p:txBody>
          <a:bodyPr/>
          <a:lstStyle>
            <a:lvl1pPr>
              <a:defRPr/>
            </a:lvl1pPr>
          </a:lstStyle>
          <a:p>
            <a:pPr lvl="0"/>
            <a:r>
              <a:rPr lang="en-US"/>
              <a:t>Content Placeholder 3</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42057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472493"/>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8200"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2492"/>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5000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6">
            <a:extLst>
              <a:ext uri="{FF2B5EF4-FFF2-40B4-BE49-F238E27FC236}">
                <a16:creationId xmlns:a16="http://schemas.microsoft.com/office/drawing/2014/main" id="{521CB01A-58A0-425F-A930-A35E44F53630}"/>
              </a:ext>
            </a:extLst>
          </p:cNvPr>
          <p:cNvSpPr>
            <a:spLocks noGrp="1"/>
          </p:cNvSpPr>
          <p:nvPr>
            <p:ph sz="quarter" idx="16"/>
          </p:nvPr>
        </p:nvSpPr>
        <p:spPr>
          <a:xfrm>
            <a:off x="6317976"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21774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Nin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4">
            <a:extLst>
              <a:ext uri="{FF2B5EF4-FFF2-40B4-BE49-F238E27FC236}">
                <a16:creationId xmlns:a16="http://schemas.microsoft.com/office/drawing/2014/main" id="{D12FFE69-8A81-407D-A4B6-C6F651E0EBB1}"/>
              </a:ext>
            </a:extLst>
          </p:cNvPr>
          <p:cNvSpPr>
            <a:spLocks noGrp="1"/>
          </p:cNvSpPr>
          <p:nvPr>
            <p:ph sz="half" idx="14"/>
          </p:nvPr>
        </p:nvSpPr>
        <p:spPr>
          <a:xfrm>
            <a:off x="4502426"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5">
            <a:extLst>
              <a:ext uri="{FF2B5EF4-FFF2-40B4-BE49-F238E27FC236}">
                <a16:creationId xmlns:a16="http://schemas.microsoft.com/office/drawing/2014/main" id="{939EBEFC-74FB-4864-A9C1-7F4A6C438D42}"/>
              </a:ext>
            </a:extLst>
          </p:cNvPr>
          <p:cNvSpPr>
            <a:spLocks noGrp="1"/>
          </p:cNvSpPr>
          <p:nvPr>
            <p:ph sz="half" idx="15"/>
          </p:nvPr>
        </p:nvSpPr>
        <p:spPr>
          <a:xfrm>
            <a:off x="4502426"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6">
            <a:extLst>
              <a:ext uri="{FF2B5EF4-FFF2-40B4-BE49-F238E27FC236}">
                <a16:creationId xmlns:a16="http://schemas.microsoft.com/office/drawing/2014/main" id="{09799651-BA94-4F79-8B8B-22BE40E35BE3}"/>
              </a:ext>
            </a:extLst>
          </p:cNvPr>
          <p:cNvSpPr>
            <a:spLocks noGrp="1"/>
          </p:cNvSpPr>
          <p:nvPr>
            <p:ph sz="quarter" idx="16"/>
          </p:nvPr>
        </p:nvSpPr>
        <p:spPr>
          <a:xfrm>
            <a:off x="4502426"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7">
            <a:extLst>
              <a:ext uri="{FF2B5EF4-FFF2-40B4-BE49-F238E27FC236}">
                <a16:creationId xmlns:a16="http://schemas.microsoft.com/office/drawing/2014/main" id="{03C49D1E-4578-469C-B11F-063464DCCEEA}"/>
              </a:ext>
            </a:extLst>
          </p:cNvPr>
          <p:cNvSpPr>
            <a:spLocks noGrp="1"/>
          </p:cNvSpPr>
          <p:nvPr>
            <p:ph sz="half" idx="17"/>
          </p:nvPr>
        </p:nvSpPr>
        <p:spPr>
          <a:xfrm>
            <a:off x="8166652" y="1482774"/>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8">
            <a:extLst>
              <a:ext uri="{FF2B5EF4-FFF2-40B4-BE49-F238E27FC236}">
                <a16:creationId xmlns:a16="http://schemas.microsoft.com/office/drawing/2014/main" id="{F291FBCD-33AA-48C9-81C6-4C086525CBD8}"/>
              </a:ext>
            </a:extLst>
          </p:cNvPr>
          <p:cNvSpPr>
            <a:spLocks noGrp="1"/>
          </p:cNvSpPr>
          <p:nvPr>
            <p:ph sz="half" idx="18"/>
          </p:nvPr>
        </p:nvSpPr>
        <p:spPr>
          <a:xfrm>
            <a:off x="8166652"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9">
            <a:extLst>
              <a:ext uri="{FF2B5EF4-FFF2-40B4-BE49-F238E27FC236}">
                <a16:creationId xmlns:a16="http://schemas.microsoft.com/office/drawing/2014/main" id="{8389CB71-4AEB-432E-8E45-D9B850C56B7C}"/>
              </a:ext>
            </a:extLst>
          </p:cNvPr>
          <p:cNvSpPr>
            <a:spLocks noGrp="1"/>
          </p:cNvSpPr>
          <p:nvPr>
            <p:ph sz="quarter" idx="19"/>
          </p:nvPr>
        </p:nvSpPr>
        <p:spPr>
          <a:xfrm>
            <a:off x="8166652"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303118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838200" y="640080"/>
            <a:ext cx="10515600" cy="727075"/>
          </a:xfrm>
        </p:spPr>
        <p:txBody>
          <a:bodyPr/>
          <a:lstStyle/>
          <a:p>
            <a:r>
              <a:rPr lang="en-US"/>
              <a:t>Click to edit Master title style</a:t>
            </a:r>
          </a:p>
        </p:txBody>
      </p:sp>
      <p:sp>
        <p:nvSpPr>
          <p:cNvPr id="3" name="Text Placeholder 2"/>
          <p:cNvSpPr>
            <a:spLocks noGrp="1"/>
          </p:cNvSpPr>
          <p:nvPr>
            <p:ph type="body" idx="1"/>
          </p:nvPr>
        </p:nvSpPr>
        <p:spPr>
          <a:xfrm>
            <a:off x="839788" y="1463040"/>
            <a:ext cx="5157787" cy="7398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298811"/>
            <a:ext cx="5157787"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463040"/>
            <a:ext cx="5183188" cy="7398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298811"/>
            <a:ext cx="5183188"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83772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1" y="1"/>
            <a:ext cx="12191996" cy="464388"/>
          </a:xfrm>
          <a:prstGeom prst="rect">
            <a:avLst/>
          </a:prstGeom>
          <a:solidFill>
            <a:schemeClr val="accent5">
              <a:lumMod val="50000"/>
              <a:alpha val="7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838200" y="1463040"/>
            <a:ext cx="10515600" cy="4572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726310" y="6448508"/>
            <a:ext cx="627490" cy="272967"/>
          </a:xfrm>
          <a:prstGeom prst="rect">
            <a:avLst/>
          </a:prstGeom>
        </p:spPr>
        <p:txBody>
          <a:bodyPr vert="horz" lIns="91440" tIns="45720" rIns="91440" bIns="45720" rtlCol="0" anchor="ctr"/>
          <a:lstStyle>
            <a:lvl1pPr algn="r">
              <a:defRPr sz="1200">
                <a:solidFill>
                  <a:schemeClr val="tx1">
                    <a:tint val="75000"/>
                  </a:schemeClr>
                </a:solidFill>
              </a:defRPr>
            </a:lvl1pPr>
          </a:lstStyle>
          <a:p>
            <a:fld id="{949EBC64-41CB-41B8-B6DF-9B1367312BD4}" type="slidenum">
              <a:rPr lang="en-US" smtClean="0"/>
              <a:t>‹#›</a:t>
            </a:fld>
            <a:endParaRPr lang="en-US" dirty="0"/>
          </a:p>
        </p:txBody>
      </p:sp>
      <p:pic>
        <p:nvPicPr>
          <p:cNvPr id="7" name="Picture 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464388"/>
            <a:ext cx="12226355" cy="11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userDrawn="1"/>
        </p:nvSpPr>
        <p:spPr>
          <a:xfrm>
            <a:off x="5825067" y="48578"/>
            <a:ext cx="5528733" cy="369332"/>
          </a:xfrm>
          <a:prstGeom prst="rect">
            <a:avLst/>
          </a:prstGeom>
        </p:spPr>
        <p:txBody>
          <a:bodyPr wrap="square">
            <a:spAutoFit/>
          </a:bodyPr>
          <a:lstStyle/>
          <a:p>
            <a:pPr algn="r"/>
            <a:r>
              <a:rPr lang="en-US" dirty="0">
                <a:solidFill>
                  <a:schemeClr val="bg1"/>
                </a:solidFill>
              </a:rPr>
              <a:t>Introductory Econometrics: A Modern Approach (7e)</a:t>
            </a:r>
          </a:p>
        </p:txBody>
      </p:sp>
      <p:sp>
        <p:nvSpPr>
          <p:cNvPr id="13" name="Rectangle 12"/>
          <p:cNvSpPr/>
          <p:nvPr userDrawn="1"/>
        </p:nvSpPr>
        <p:spPr>
          <a:xfrm flipV="1">
            <a:off x="0" y="6175652"/>
            <a:ext cx="12191997" cy="7965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0C82396-7D4C-49BF-B272-BD0905747F2E}"/>
              </a:ext>
            </a:extLst>
          </p:cNvPr>
          <p:cNvSpPr/>
          <p:nvPr userDrawn="1"/>
        </p:nvSpPr>
        <p:spPr>
          <a:xfrm flipV="1">
            <a:off x="0" y="6248400"/>
            <a:ext cx="12191997" cy="14521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A07025C6-6755-4909-8B8F-839B8083CEDE}"/>
              </a:ext>
            </a:extLst>
          </p:cNvPr>
          <p:cNvSpPr txBox="1">
            <a:spLocks/>
          </p:cNvSpPr>
          <p:nvPr userDrawn="1"/>
        </p:nvSpPr>
        <p:spPr>
          <a:xfrm>
            <a:off x="838201" y="6448425"/>
            <a:ext cx="9508958" cy="40957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kern="1200">
                <a:solidFill>
                  <a:schemeClr val="tx1"/>
                </a:solidFill>
                <a:latin typeface="+mj-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cs typeface="Arial" panose="020B0604020202020204" pitchFamily="34" charset="0"/>
              </a:rPr>
              <a:t>© 2020  Cengage.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91191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2" r:id="rId4"/>
    <p:sldLayoutId id="2147483660" r:id="rId5"/>
    <p:sldLayoutId id="2147483662" r:id="rId6"/>
    <p:sldLayoutId id="2147483661" r:id="rId7"/>
    <p:sldLayoutId id="2147483663" r:id="rId8"/>
    <p:sldLayoutId id="2147483653" r:id="rId9"/>
    <p:sldLayoutId id="2147483654" r:id="rId10"/>
    <p:sldLayoutId id="2147483655" r:id="rId11"/>
    <p:sldLayoutId id="2147483656" r:id="rId12"/>
    <p:sldLayoutId id="2147483657" r:id="rId13"/>
    <p:sldLayoutId id="2147483658" r:id="rId14"/>
    <p:sldLayoutId id="2147483659" r:id="rId15"/>
    <p:sldLayoutId id="2147483665" r:id="rId16"/>
  </p:sldLayoutIdLst>
  <p:hf hdr="0" ftr="0" dt="0"/>
  <p:txStyles>
    <p:titleStyle>
      <a:lvl1pPr algn="l" defTabSz="914400" rtl="0" eaLnBrk="1" latinLnBrk="0" hangingPunct="1">
        <a:lnSpc>
          <a:spcPct val="90000"/>
        </a:lnSpc>
        <a:spcBef>
          <a:spcPct val="0"/>
        </a:spcBef>
        <a:buNone/>
        <a:defRPr sz="32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lvl="0"/>
            <a:fld id="{949EBC64-41CB-41B8-B6DF-9B1367312BD4}" type="slidenum">
              <a:rPr lang="en-US" noProof="0" smtClean="0"/>
              <a:pPr lvl="0"/>
              <a:t>1</a:t>
            </a:fld>
            <a:endParaRPr lang="en-US" noProof="0" dirty="0"/>
          </a:p>
        </p:txBody>
      </p:sp>
      <p:sp>
        <p:nvSpPr>
          <p:cNvPr id="3" name="Subtitle 2">
            <a:extLst>
              <a:ext uri="{FF2B5EF4-FFF2-40B4-BE49-F238E27FC236}">
                <a16:creationId xmlns:a16="http://schemas.microsoft.com/office/drawing/2014/main" id="{37635CD3-4994-4DCF-AA0C-2B9B0A66D8A3}"/>
              </a:ext>
            </a:extLst>
          </p:cNvPr>
          <p:cNvSpPr>
            <a:spLocks noGrp="1"/>
          </p:cNvSpPr>
          <p:nvPr>
            <p:ph type="subTitle" idx="1"/>
          </p:nvPr>
        </p:nvSpPr>
        <p:spPr>
          <a:xfrm>
            <a:off x="838200" y="3962399"/>
            <a:ext cx="5386137" cy="829409"/>
          </a:xfrm>
        </p:spPr>
        <p:txBody>
          <a:bodyPr>
            <a:noAutofit/>
          </a:bodyPr>
          <a:lstStyle/>
          <a:p>
            <a:r>
              <a:rPr lang="de-DE" altLang="en-US" sz="2800" dirty="0"/>
              <a:t>Carrying Out an Empirical Project</a:t>
            </a:r>
            <a:endParaRPr lang="en-US" sz="2600" dirty="0"/>
          </a:p>
        </p:txBody>
      </p:sp>
      <p:sp>
        <p:nvSpPr>
          <p:cNvPr id="4" name="Title 3"/>
          <p:cNvSpPr>
            <a:spLocks noGrp="1"/>
          </p:cNvSpPr>
          <p:nvPr>
            <p:ph type="ctrTitle"/>
          </p:nvPr>
        </p:nvSpPr>
        <p:spPr/>
        <p:txBody>
          <a:bodyPr/>
          <a:lstStyle/>
          <a:p>
            <a:r>
              <a:rPr lang="en-US" dirty="0"/>
              <a:t>Chapter 19</a:t>
            </a:r>
          </a:p>
        </p:txBody>
      </p:sp>
    </p:spTree>
    <p:extLst>
      <p:ext uri="{BB962C8B-B14F-4D97-AF65-F5344CB8AC3E}">
        <p14:creationId xmlns:p14="http://schemas.microsoft.com/office/powerpoint/2010/main" val="3135001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10</a:t>
            </a:fld>
            <a:endParaRPr lang="en-US" dirty="0"/>
          </a:p>
        </p:txBody>
      </p:sp>
      <p:sp>
        <p:nvSpPr>
          <p:cNvPr id="3" name="Content Placeholder 2">
            <a:extLst>
              <a:ext uri="{FF2B5EF4-FFF2-40B4-BE49-F238E27FC236}">
                <a16:creationId xmlns:a16="http://schemas.microsoft.com/office/drawing/2014/main" id="{13B530C5-393D-4A6C-8686-B45718C5A642}"/>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Econometric Analysis</a:t>
            </a:r>
          </a:p>
          <a:p>
            <a:pPr lvl="1"/>
            <a:r>
              <a:rPr lang="de-DE" altLang="en-US" dirty="0">
                <a:ea typeface="Arial" panose="020B0604020202020204" pitchFamily="34" charset="0"/>
                <a:cs typeface="Lucida Bright" panose="02040602050505020304" pitchFamily="18" charset="0"/>
              </a:rPr>
              <a:t>Given your research question and the data available, you have to decide on the appropriate econometric methods to use.</a:t>
            </a:r>
          </a:p>
          <a:p>
            <a:endParaRPr lang="de-DE" altLang="en-US" dirty="0">
              <a:ea typeface="ＭＳ Ｐゴシック" panose="020B0600070205080204" pitchFamily="34" charset="-128"/>
              <a:cs typeface="Lucida Bright" panose="02040602050505020304" pitchFamily="18" charset="0"/>
            </a:endParaRPr>
          </a:p>
          <a:p>
            <a:r>
              <a:rPr lang="de-DE" altLang="en-US" b="1" dirty="0">
                <a:ea typeface="ＭＳ Ｐゴシック" panose="020B0600070205080204" pitchFamily="34" charset="-128"/>
                <a:cs typeface="Lucida Bright" panose="02040602050505020304" pitchFamily="18" charset="0"/>
              </a:rPr>
              <a:t>Some general guidelines</a:t>
            </a:r>
          </a:p>
          <a:p>
            <a:pPr lvl="1"/>
            <a:r>
              <a:rPr lang="de-DE" altLang="en-US" dirty="0">
                <a:ea typeface="Arial" panose="020B0604020202020204" pitchFamily="34" charset="0"/>
                <a:cs typeface="Lucida Bright" panose="02040602050505020304" pitchFamily="18" charset="0"/>
              </a:rPr>
              <a:t>OLS is still the most widely used method and often appropriate.</a:t>
            </a:r>
          </a:p>
          <a:p>
            <a:pPr lvl="1"/>
            <a:r>
              <a:rPr lang="de-DE" altLang="en-US" dirty="0">
                <a:ea typeface="Arial" panose="020B0604020202020204" pitchFamily="34" charset="0"/>
                <a:cs typeface="Lucida Bright" panose="02040602050505020304" pitchFamily="18" charset="0"/>
              </a:rPr>
              <a:t>Make sure the key assumptions are satisfied in your model.</a:t>
            </a:r>
          </a:p>
          <a:p>
            <a:pPr lvl="1"/>
            <a:r>
              <a:rPr lang="de-DE" altLang="en-US" dirty="0">
                <a:ea typeface="Arial" panose="020B0604020202020204" pitchFamily="34" charset="0"/>
                <a:cs typeface="Lucida Bright" panose="02040602050505020304" pitchFamily="18" charset="0"/>
              </a:rPr>
              <a:t>Always check for possible problems of omitted variables, self-selection, measurement error, and simultaneity.</a:t>
            </a:r>
          </a:p>
          <a:p>
            <a:endParaRPr lang="de-DE" altLang="en-US" dirty="0">
              <a:ea typeface="ＭＳ Ｐゴシック" panose="020B0600070205080204" pitchFamily="34" charset="-128"/>
              <a:cs typeface="Lucida Bright" panose="02040602050505020304" pitchFamily="18" charset="0"/>
            </a:endParaRPr>
          </a:p>
          <a:p>
            <a:pPr marL="0" indent="0">
              <a:buNone/>
            </a:pPr>
            <a:endParaRPr lang="de-DE" altLang="en-US"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dirty="0"/>
              <a:t>Carrying Out an Empirical Project</a:t>
            </a:r>
            <a:r>
              <a:rPr lang="en-US" altLang="en-US" dirty="0"/>
              <a:t> </a:t>
            </a:r>
            <a:r>
              <a:rPr lang="de-DE" altLang="en-US" sz="1600" dirty="0">
                <a:solidFill>
                  <a:prstClr val="black"/>
                </a:solidFill>
              </a:rPr>
              <a:t>(9 of 23)</a:t>
            </a:r>
            <a:endParaRPr lang="en-US" dirty="0"/>
          </a:p>
        </p:txBody>
      </p:sp>
    </p:spTree>
    <p:extLst>
      <p:ext uri="{BB962C8B-B14F-4D97-AF65-F5344CB8AC3E}">
        <p14:creationId xmlns:p14="http://schemas.microsoft.com/office/powerpoint/2010/main" val="2422516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11</a:t>
            </a:fld>
            <a:endParaRPr lang="en-US" dirty="0"/>
          </a:p>
        </p:txBody>
      </p:sp>
      <p:sp>
        <p:nvSpPr>
          <p:cNvPr id="3" name="Content Placeholder 2">
            <a:extLst>
              <a:ext uri="{FF2B5EF4-FFF2-40B4-BE49-F238E27FC236}">
                <a16:creationId xmlns:a16="http://schemas.microsoft.com/office/drawing/2014/main" id="{13B530C5-393D-4A6C-8686-B45718C5A642}"/>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Some general guidelines</a:t>
            </a:r>
          </a:p>
          <a:p>
            <a:pPr lvl="1"/>
            <a:r>
              <a:rPr lang="de-DE" altLang="en-US" dirty="0">
                <a:ea typeface="Arial" panose="020B0604020202020204" pitchFamily="34" charset="0"/>
                <a:cs typeface="Lucida Bright" panose="02040602050505020304" pitchFamily="18" charset="0"/>
              </a:rPr>
              <a:t>Carefully choose functional form specifications (logs, squares etc.).</a:t>
            </a:r>
          </a:p>
          <a:p>
            <a:pPr lvl="1"/>
            <a:r>
              <a:rPr lang="de-DE" altLang="en-US" dirty="0">
                <a:ea typeface="Arial" panose="020B0604020202020204" pitchFamily="34" charset="0"/>
                <a:cs typeface="Lucida Bright" panose="02040602050505020304" pitchFamily="18" charset="0"/>
              </a:rPr>
              <a:t>Beginners mistake: do not include variables that are listed as numerical values but have no quantitative meaning (e.g., 3-digit occupations).</a:t>
            </a:r>
          </a:p>
          <a:p>
            <a:pPr lvl="1"/>
            <a:r>
              <a:rPr lang="de-DE" altLang="en-US" dirty="0">
                <a:ea typeface="Arial" panose="020B0604020202020204" pitchFamily="34" charset="0"/>
                <a:cs typeface="Lucida Bright" panose="02040602050505020304" pitchFamily="18" charset="0"/>
              </a:rPr>
              <a:t>Transform such variables to dummy variables representing categories.</a:t>
            </a:r>
          </a:p>
          <a:p>
            <a:pPr lvl="1"/>
            <a:r>
              <a:rPr lang="de-DE" altLang="en-US" dirty="0">
                <a:ea typeface="Arial" panose="020B0604020202020204" pitchFamily="34" charset="0"/>
                <a:cs typeface="Lucida Bright" panose="02040602050505020304" pitchFamily="18" charset="0"/>
              </a:rPr>
              <a:t>Handle ordinal regressors in a similar way (e.g., job satisfaction).</a:t>
            </a:r>
          </a:p>
          <a:p>
            <a:pPr lvl="1"/>
            <a:r>
              <a:rPr lang="de-DE" altLang="en-US" dirty="0">
                <a:ea typeface="Arial" panose="020B0604020202020204" pitchFamily="34" charset="0"/>
                <a:cs typeface="Lucida Bright" panose="02040602050505020304" pitchFamily="18" charset="0"/>
              </a:rPr>
              <a:t>For ordinal dependent variables, there are ordered logit/probit models.</a:t>
            </a:r>
          </a:p>
          <a:p>
            <a:pPr lvl="1"/>
            <a:r>
              <a:rPr lang="de-DE" altLang="en-US" dirty="0">
                <a:ea typeface="Arial" panose="020B0604020202020204" pitchFamily="34" charset="0"/>
                <a:cs typeface="Lucida Bright" panose="02040602050505020304" pitchFamily="18" charset="0"/>
              </a:rPr>
              <a:t>One can also reduce ordered variables to binary variables.</a:t>
            </a:r>
          </a:p>
          <a:p>
            <a:pPr marL="0" indent="0">
              <a:buNone/>
            </a:pPr>
            <a:endParaRPr lang="de-DE" altLang="en-US"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dirty="0"/>
              <a:t>Carrying Out an Empirical Project</a:t>
            </a:r>
            <a:r>
              <a:rPr lang="en-US" altLang="en-US" dirty="0"/>
              <a:t> </a:t>
            </a:r>
            <a:r>
              <a:rPr lang="de-DE" altLang="en-US" sz="1600" dirty="0">
                <a:solidFill>
                  <a:prstClr val="black"/>
                </a:solidFill>
              </a:rPr>
              <a:t>(10 of 23)</a:t>
            </a:r>
            <a:endParaRPr lang="en-US" dirty="0"/>
          </a:p>
        </p:txBody>
      </p:sp>
    </p:spTree>
    <p:extLst>
      <p:ext uri="{BB962C8B-B14F-4D97-AF65-F5344CB8AC3E}">
        <p14:creationId xmlns:p14="http://schemas.microsoft.com/office/powerpoint/2010/main" val="208945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12</a:t>
            </a:fld>
            <a:endParaRPr lang="en-US" dirty="0"/>
          </a:p>
        </p:txBody>
      </p:sp>
      <p:sp>
        <p:nvSpPr>
          <p:cNvPr id="3" name="Content Placeholder 2">
            <a:extLst>
              <a:ext uri="{FF2B5EF4-FFF2-40B4-BE49-F238E27FC236}">
                <a16:creationId xmlns:a16="http://schemas.microsoft.com/office/drawing/2014/main" id="{13B530C5-393D-4A6C-8686-B45718C5A642}"/>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Some general guidelines</a:t>
            </a:r>
          </a:p>
          <a:p>
            <a:pPr lvl="1"/>
            <a:r>
              <a:rPr lang="de-DE" altLang="en-US" dirty="0">
                <a:ea typeface="Arial" panose="020B0604020202020204" pitchFamily="34" charset="0"/>
                <a:cs typeface="Lucida Bright" panose="02040602050505020304" pitchFamily="18" charset="0"/>
              </a:rPr>
              <a:t>Think of secondary complications such as heteroskedasticity.</a:t>
            </a:r>
          </a:p>
          <a:p>
            <a:pPr lvl="1"/>
            <a:r>
              <a:rPr lang="de-DE" altLang="en-US" dirty="0">
                <a:ea typeface="Arial" panose="020B0604020202020204" pitchFamily="34" charset="0"/>
                <a:cs typeface="Lucida Bright" panose="02040602050505020304" pitchFamily="18" charset="0"/>
              </a:rPr>
              <a:t>Specific problems in time series regressions: 1) levels vs. differences, 2) trends and seasonality, 3) unit roots and cointegration</a:t>
            </a:r>
          </a:p>
          <a:p>
            <a:pPr lvl="1"/>
            <a:r>
              <a:rPr lang="de-DE" altLang="en-US" dirty="0">
                <a:ea typeface="Arial" panose="020B0604020202020204" pitchFamily="34" charset="0"/>
                <a:cs typeface="Lucida Bright" panose="02040602050505020304" pitchFamily="18" charset="0"/>
              </a:rPr>
              <a:t>Carry out misspecification tests and think about possible biases.</a:t>
            </a:r>
          </a:p>
          <a:p>
            <a:pPr lvl="1"/>
            <a:r>
              <a:rPr lang="de-DE" altLang="en-US" dirty="0">
                <a:ea typeface="Arial" panose="020B0604020202020204" pitchFamily="34" charset="0"/>
                <a:cs typeface="Lucida Bright" panose="02040602050505020304" pitchFamily="18" charset="0"/>
              </a:rPr>
              <a:t>Sensitivity analysis: look at variations of your specification/method.</a:t>
            </a:r>
          </a:p>
          <a:p>
            <a:pPr lvl="1"/>
            <a:r>
              <a:rPr lang="de-DE" altLang="en-US" dirty="0">
                <a:ea typeface="Arial" panose="020B0604020202020204" pitchFamily="34" charset="0"/>
                <a:cs typeface="Lucida Bright" panose="02040602050505020304" pitchFamily="18" charset="0"/>
              </a:rPr>
              <a:t>Hopefully, results do not change in a substantial way.</a:t>
            </a:r>
          </a:p>
          <a:p>
            <a:pPr lvl="1"/>
            <a:r>
              <a:rPr lang="de-DE" altLang="en-US" dirty="0">
                <a:ea typeface="Arial" panose="020B0604020202020204" pitchFamily="34" charset="0"/>
                <a:cs typeface="Lucida Bright" panose="02040602050505020304" pitchFamily="18" charset="0"/>
              </a:rPr>
              <a:t>Are there problems with outliers/influential observations? </a:t>
            </a:r>
          </a:p>
          <a:p>
            <a:pPr marL="0" indent="0">
              <a:buNone/>
            </a:pPr>
            <a:endParaRPr lang="de-DE" altLang="en-US"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dirty="0"/>
              <a:t>Carrying Out an Empirical Project</a:t>
            </a:r>
            <a:r>
              <a:rPr lang="en-US" altLang="en-US" dirty="0"/>
              <a:t> </a:t>
            </a:r>
            <a:r>
              <a:rPr lang="de-DE" altLang="en-US" sz="1600" dirty="0">
                <a:solidFill>
                  <a:prstClr val="black"/>
                </a:solidFill>
              </a:rPr>
              <a:t>(11 of 23)</a:t>
            </a:r>
            <a:endParaRPr lang="en-US" dirty="0"/>
          </a:p>
        </p:txBody>
      </p:sp>
    </p:spTree>
    <p:extLst>
      <p:ext uri="{BB962C8B-B14F-4D97-AF65-F5344CB8AC3E}">
        <p14:creationId xmlns:p14="http://schemas.microsoft.com/office/powerpoint/2010/main" val="3423959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13</a:t>
            </a:fld>
            <a:endParaRPr lang="en-US" dirty="0"/>
          </a:p>
        </p:txBody>
      </p:sp>
      <p:sp>
        <p:nvSpPr>
          <p:cNvPr id="3" name="Content Placeholder 2">
            <a:extLst>
              <a:ext uri="{FF2B5EF4-FFF2-40B4-BE49-F238E27FC236}">
                <a16:creationId xmlns:a16="http://schemas.microsoft.com/office/drawing/2014/main" id="{13B530C5-393D-4A6C-8686-B45718C5A642}"/>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Specific aspects to think of when using panel data</a:t>
            </a:r>
          </a:p>
          <a:p>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Key assumptions</a:t>
            </a:r>
          </a:p>
          <a:p>
            <a:pPr lvl="1">
              <a:spcBef>
                <a:spcPts val="600"/>
              </a:spcBef>
            </a:pPr>
            <a:r>
              <a:rPr lang="de-DE" altLang="en-US" dirty="0">
                <a:ea typeface="Arial" panose="020B0604020202020204" pitchFamily="34" charset="0"/>
                <a:cs typeface="Lucida Bright" panose="02040602050505020304" pitchFamily="18" charset="0"/>
              </a:rPr>
              <a:t>Random effects: regressors unrelated to individual specific effects</a:t>
            </a:r>
          </a:p>
          <a:p>
            <a:pPr lvl="1">
              <a:spcBef>
                <a:spcPts val="600"/>
              </a:spcBef>
            </a:pPr>
            <a:r>
              <a:rPr lang="de-DE" altLang="en-US" dirty="0">
                <a:ea typeface="Arial" panose="020B0604020202020204" pitchFamily="34" charset="0"/>
                <a:cs typeface="Lucida Bright" panose="02040602050505020304" pitchFamily="18" charset="0"/>
              </a:rPr>
              <a:t>Fixed effects: regressors related to individual specific effects</a:t>
            </a:r>
          </a:p>
          <a:p>
            <a:pPr lvl="1">
              <a:spcBef>
                <a:spcPts val="600"/>
              </a:spcBef>
            </a:pPr>
            <a:r>
              <a:rPr lang="de-DE" altLang="en-US" dirty="0">
                <a:ea typeface="Arial" panose="020B0604020202020204" pitchFamily="34" charset="0"/>
                <a:cs typeface="Lucida Bright" panose="02040602050505020304" pitchFamily="18" charset="0"/>
              </a:rPr>
              <a:t>The fixed effects assumption is often more convincing</a:t>
            </a:r>
          </a:p>
          <a:p>
            <a:pPr lvl="1">
              <a:spcBef>
                <a:spcPts val="600"/>
              </a:spcBef>
            </a:pPr>
            <a:r>
              <a:rPr lang="de-DE" altLang="en-US" dirty="0">
                <a:ea typeface="Arial" panose="020B0604020202020204" pitchFamily="34" charset="0"/>
                <a:cs typeface="Lucida Bright" panose="02040602050505020304" pitchFamily="18" charset="0"/>
              </a:rPr>
              <a:t>Contemporaneous exogeneity: idiosyncratic errors are uncorrelated with the explanatory variables of the same time period</a:t>
            </a:r>
          </a:p>
          <a:p>
            <a:pPr lvl="1">
              <a:spcBef>
                <a:spcPts val="600"/>
              </a:spcBef>
            </a:pPr>
            <a:r>
              <a:rPr lang="de-DE" altLang="en-US" dirty="0">
                <a:ea typeface="Arial" panose="020B0604020202020204" pitchFamily="34" charset="0"/>
                <a:cs typeface="Lucida Bright" panose="02040602050505020304" pitchFamily="18" charset="0"/>
              </a:rPr>
              <a:t>Strict exogeneity: idiosyncratic errors are uncorrelated with the explanatory variables of all time periods (often problematic)</a:t>
            </a: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dirty="0"/>
              <a:t>Carrying Out an Empirical Project</a:t>
            </a:r>
            <a:r>
              <a:rPr lang="en-US" altLang="en-US" dirty="0"/>
              <a:t> </a:t>
            </a:r>
            <a:r>
              <a:rPr lang="de-DE" altLang="en-US" sz="1600" dirty="0">
                <a:solidFill>
                  <a:prstClr val="black"/>
                </a:solidFill>
              </a:rPr>
              <a:t>(12 of 23)</a:t>
            </a:r>
            <a:endParaRPr lang="en-US" dirty="0"/>
          </a:p>
        </p:txBody>
      </p:sp>
    </p:spTree>
    <p:extLst>
      <p:ext uri="{BB962C8B-B14F-4D97-AF65-F5344CB8AC3E}">
        <p14:creationId xmlns:p14="http://schemas.microsoft.com/office/powerpoint/2010/main" val="4269227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14</a:t>
            </a:fld>
            <a:endParaRPr lang="en-US" dirty="0"/>
          </a:p>
        </p:txBody>
      </p:sp>
      <p:sp>
        <p:nvSpPr>
          <p:cNvPr id="3" name="Content Placeholder 2">
            <a:extLst>
              <a:ext uri="{FF2B5EF4-FFF2-40B4-BE49-F238E27FC236}">
                <a16:creationId xmlns:a16="http://schemas.microsoft.com/office/drawing/2014/main" id="{13B530C5-393D-4A6C-8686-B45718C5A642}"/>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Specific aspects to think of when using panel data</a:t>
            </a:r>
          </a:p>
          <a:p>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Methods for panel data</a:t>
            </a:r>
          </a:p>
          <a:p>
            <a:pPr lvl="1">
              <a:spcBef>
                <a:spcPts val="600"/>
              </a:spcBef>
            </a:pPr>
            <a:r>
              <a:rPr lang="de-DE" altLang="en-US" dirty="0">
                <a:ea typeface="Arial" panose="020B0604020202020204" pitchFamily="34" charset="0"/>
                <a:cs typeface="Lucida Bright" panose="02040602050505020304" pitchFamily="18" charset="0"/>
              </a:rPr>
              <a:t>Pooled OLS: random effects assumption, serial correlation of error terms, needs only contemporaneous exogeneity.</a:t>
            </a:r>
          </a:p>
          <a:p>
            <a:pPr lvl="1">
              <a:spcBef>
                <a:spcPts val="600"/>
              </a:spcBef>
            </a:pPr>
            <a:r>
              <a:rPr lang="de-DE" altLang="en-US" dirty="0">
                <a:ea typeface="Arial" panose="020B0604020202020204" pitchFamily="34" charset="0"/>
                <a:cs typeface="Lucida Bright" panose="02040602050505020304" pitchFamily="18" charset="0"/>
              </a:rPr>
              <a:t>Random effects estimation: random effects assumption, more efficient than pooled OLS, needs strict exogeneity.</a:t>
            </a:r>
          </a:p>
          <a:p>
            <a:pPr lvl="1">
              <a:spcBef>
                <a:spcPts val="600"/>
              </a:spcBef>
            </a:pPr>
            <a:r>
              <a:rPr lang="de-DE" altLang="en-US" dirty="0">
                <a:ea typeface="Arial" panose="020B0604020202020204" pitchFamily="34" charset="0"/>
                <a:cs typeface="Lucida Bright" panose="02040602050505020304" pitchFamily="18" charset="0"/>
              </a:rPr>
              <a:t>Fixed effects estimation: fixed effects assumption, problem with time invariant regressors, needs strict exogeneity.</a:t>
            </a:r>
          </a:p>
          <a:p>
            <a:pPr lvl="1">
              <a:spcBef>
                <a:spcPts val="600"/>
              </a:spcBef>
            </a:pPr>
            <a:r>
              <a:rPr lang="de-DE" altLang="en-US" dirty="0">
                <a:ea typeface="Arial" panose="020B0604020202020204" pitchFamily="34" charset="0"/>
                <a:cs typeface="Lucida Bright" panose="02040602050505020304" pitchFamily="18" charset="0"/>
              </a:rPr>
              <a:t>First differencing: similar to fixed effects, good for longer time series.</a:t>
            </a: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dirty="0"/>
              <a:t>Carrying Out an Empirical Project</a:t>
            </a:r>
            <a:r>
              <a:rPr lang="en-US" altLang="en-US" dirty="0"/>
              <a:t> </a:t>
            </a:r>
            <a:r>
              <a:rPr lang="de-DE" altLang="en-US" sz="1600" dirty="0">
                <a:solidFill>
                  <a:prstClr val="black"/>
                </a:solidFill>
              </a:rPr>
              <a:t>(13 of 23)</a:t>
            </a:r>
            <a:endParaRPr lang="en-US" dirty="0"/>
          </a:p>
        </p:txBody>
      </p:sp>
    </p:spTree>
    <p:extLst>
      <p:ext uri="{BB962C8B-B14F-4D97-AF65-F5344CB8AC3E}">
        <p14:creationId xmlns:p14="http://schemas.microsoft.com/office/powerpoint/2010/main" val="1265679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15</a:t>
            </a:fld>
            <a:endParaRPr lang="en-US" dirty="0"/>
          </a:p>
        </p:txBody>
      </p:sp>
      <p:sp>
        <p:nvSpPr>
          <p:cNvPr id="3" name="Content Placeholder 2">
            <a:extLst>
              <a:ext uri="{FF2B5EF4-FFF2-40B4-BE49-F238E27FC236}">
                <a16:creationId xmlns:a16="http://schemas.microsoft.com/office/drawing/2014/main" id="{13B530C5-393D-4A6C-8686-B45718C5A642}"/>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Data mining/specification searches</a:t>
            </a:r>
          </a:p>
          <a:p>
            <a:pPr lvl="1"/>
            <a:r>
              <a:rPr lang="de-DE" altLang="en-US" dirty="0">
                <a:ea typeface="Arial" panose="020B0604020202020204" pitchFamily="34" charset="0"/>
                <a:cs typeface="Lucida Bright" panose="02040602050505020304" pitchFamily="18" charset="0"/>
              </a:rPr>
              <a:t>The process of looking for the best model is called specification search.</a:t>
            </a:r>
          </a:p>
          <a:p>
            <a:pPr lvl="1"/>
            <a:r>
              <a:rPr lang="de-DE" altLang="en-US" dirty="0">
                <a:ea typeface="Arial" panose="020B0604020202020204" pitchFamily="34" charset="0"/>
                <a:cs typeface="Lucida Bright" panose="02040602050505020304" pitchFamily="18" charset="0"/>
              </a:rPr>
              <a:t>Often, one starts with a general model and drops insignificant variables.</a:t>
            </a:r>
          </a:p>
          <a:p>
            <a:pPr lvl="1"/>
            <a:r>
              <a:rPr lang="de-DE" altLang="en-US" dirty="0">
                <a:ea typeface="Arial" panose="020B0604020202020204" pitchFamily="34" charset="0"/>
                <a:cs typeface="Lucida Bright" panose="02040602050505020304" pitchFamily="18" charset="0"/>
              </a:rPr>
              <a:t>If the specification search entails many steps, this is problematic.</a:t>
            </a:r>
          </a:p>
          <a:p>
            <a:pPr lvl="1"/>
            <a:r>
              <a:rPr lang="de-DE" altLang="en-US" dirty="0">
                <a:ea typeface="Arial" panose="020B0604020202020204" pitchFamily="34" charset="0"/>
                <a:cs typeface="Lucida Bright" panose="02040602050505020304" pitchFamily="18" charset="0"/>
              </a:rPr>
              <a:t>Our assumptions actually require that the model is only estimated once.</a:t>
            </a:r>
          </a:p>
          <a:p>
            <a:pPr lvl="1"/>
            <a:r>
              <a:rPr lang="de-DE" altLang="en-US" dirty="0">
                <a:ea typeface="Arial" panose="020B0604020202020204" pitchFamily="34" charset="0"/>
                <a:cs typeface="Lucida Bright" panose="02040602050505020304" pitchFamily="18" charset="0"/>
              </a:rPr>
              <a:t>If one sequentially estimates a number of models on the same data, the resulting test statistics and p-values cannot be interpreted anymore.</a:t>
            </a:r>
          </a:p>
          <a:p>
            <a:pPr lvl="1"/>
            <a:r>
              <a:rPr lang="de-DE" altLang="en-US" dirty="0">
                <a:ea typeface="Arial" panose="020B0604020202020204" pitchFamily="34" charset="0"/>
                <a:cs typeface="Lucida Bright" panose="02040602050505020304" pitchFamily="18" charset="0"/>
              </a:rPr>
              <a:t>This (difficult) problem is often ignored in practice.</a:t>
            </a:r>
          </a:p>
          <a:p>
            <a:pPr lvl="1"/>
            <a:r>
              <a:rPr lang="de-DE" altLang="en-US" dirty="0">
                <a:ea typeface="Arial" panose="020B0604020202020204" pitchFamily="34" charset="0"/>
                <a:cs typeface="Lucida Bright" panose="02040602050505020304" pitchFamily="18" charset="0"/>
              </a:rPr>
              <a:t>One should keep the number of specification steps to a minimum.</a:t>
            </a:r>
          </a:p>
          <a:p>
            <a:endParaRPr lang="de-DE" altLang="en-US"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dirty="0"/>
              <a:t>Carrying Out an Empirical Project</a:t>
            </a:r>
            <a:r>
              <a:rPr lang="en-US" altLang="en-US" dirty="0"/>
              <a:t> </a:t>
            </a:r>
            <a:r>
              <a:rPr lang="de-DE" altLang="en-US" sz="1600" dirty="0">
                <a:solidFill>
                  <a:prstClr val="black"/>
                </a:solidFill>
              </a:rPr>
              <a:t>(14 of 23)</a:t>
            </a:r>
            <a:endParaRPr lang="en-US" dirty="0"/>
          </a:p>
        </p:txBody>
      </p:sp>
    </p:spTree>
    <p:extLst>
      <p:ext uri="{BB962C8B-B14F-4D97-AF65-F5344CB8AC3E}">
        <p14:creationId xmlns:p14="http://schemas.microsoft.com/office/powerpoint/2010/main" val="2562711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16</a:t>
            </a:fld>
            <a:endParaRPr lang="en-US" dirty="0"/>
          </a:p>
        </p:txBody>
      </p:sp>
      <p:sp>
        <p:nvSpPr>
          <p:cNvPr id="3" name="Content Placeholder 2">
            <a:extLst>
              <a:ext uri="{FF2B5EF4-FFF2-40B4-BE49-F238E27FC236}">
                <a16:creationId xmlns:a16="http://schemas.microsoft.com/office/drawing/2014/main" id="{13B530C5-393D-4A6C-8686-B45718C5A642}"/>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Writing an empirical paper</a:t>
            </a:r>
          </a:p>
          <a:p>
            <a:pPr lvl="1"/>
            <a:r>
              <a:rPr lang="de-DE" altLang="en-US" dirty="0">
                <a:ea typeface="Arial" panose="020B0604020202020204" pitchFamily="34" charset="0"/>
                <a:cs typeface="Lucida Bright" panose="02040602050505020304" pitchFamily="18" charset="0"/>
              </a:rPr>
              <a:t>A succesful empirical paper combines a careful, convincing data analysis with good explanations and a clear exposition.</a:t>
            </a:r>
          </a:p>
          <a:p>
            <a:endParaRPr lang="de-DE" altLang="en-US" dirty="0">
              <a:ea typeface="ＭＳ Ｐゴシック" panose="020B0600070205080204" pitchFamily="34" charset="-128"/>
              <a:cs typeface="Lucida Bright" panose="02040602050505020304" pitchFamily="18" charset="0"/>
            </a:endParaRPr>
          </a:p>
          <a:p>
            <a:r>
              <a:rPr lang="de-DE" altLang="en-US" b="1" dirty="0">
                <a:ea typeface="ＭＳ Ｐゴシック" panose="020B0600070205080204" pitchFamily="34" charset="-128"/>
                <a:cs typeface="Lucida Bright" panose="02040602050505020304" pitchFamily="18" charset="0"/>
              </a:rPr>
              <a:t>Introduction</a:t>
            </a:r>
          </a:p>
          <a:p>
            <a:pPr lvl="1"/>
            <a:r>
              <a:rPr lang="de-DE" altLang="en-US" dirty="0">
                <a:ea typeface="Arial" panose="020B0604020202020204" pitchFamily="34" charset="0"/>
                <a:cs typeface="Lucida Bright" panose="02040602050505020304" pitchFamily="18" charset="0"/>
              </a:rPr>
              <a:t>State basic objectives and explain why the topic is important.</a:t>
            </a:r>
          </a:p>
          <a:p>
            <a:pPr lvl="1"/>
            <a:r>
              <a:rPr lang="de-DE" altLang="en-US" dirty="0">
                <a:ea typeface="Arial" panose="020B0604020202020204" pitchFamily="34" charset="0"/>
                <a:cs typeface="Lucida Bright" panose="02040602050505020304" pitchFamily="18" charset="0"/>
              </a:rPr>
              <a:t>Literature review: What has been done? How do you add to this?</a:t>
            </a:r>
          </a:p>
          <a:p>
            <a:pPr lvl="1"/>
            <a:r>
              <a:rPr lang="de-DE" altLang="en-US" dirty="0">
                <a:ea typeface="Arial" panose="020B0604020202020204" pitchFamily="34" charset="0"/>
                <a:cs typeface="Lucida Bright" panose="02040602050505020304" pitchFamily="18" charset="0"/>
              </a:rPr>
              <a:t>Grab the reader‘s attention by presenting simple statistics, paradoxical evidence, topical examples, or challenges to common wisdom.</a:t>
            </a:r>
          </a:p>
          <a:p>
            <a:pPr lvl="1"/>
            <a:r>
              <a:rPr lang="de-DE" altLang="en-US" dirty="0">
                <a:ea typeface="Arial" panose="020B0604020202020204" pitchFamily="34" charset="0"/>
                <a:cs typeface="Lucida Bright" panose="02040602050505020304" pitchFamily="18" charset="0"/>
              </a:rPr>
              <a:t>One may give a short summary of results in the introduction.</a:t>
            </a:r>
          </a:p>
          <a:p>
            <a:pPr lvl="1"/>
            <a:endParaRPr lang="de-DE" altLang="en-US" dirty="0">
              <a:ea typeface="Arial" panose="020B0604020202020204" pitchFamily="34" charset="0"/>
              <a:cs typeface="Lucida Bright" panose="02040602050505020304" pitchFamily="18" charset="0"/>
            </a:endParaRPr>
          </a:p>
          <a:p>
            <a:endParaRPr lang="de-DE" altLang="en-US"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dirty="0"/>
              <a:t>Carrying Out an Empirical Project</a:t>
            </a:r>
            <a:r>
              <a:rPr lang="en-US" altLang="en-US" dirty="0"/>
              <a:t> </a:t>
            </a:r>
            <a:r>
              <a:rPr lang="de-DE" altLang="en-US" sz="1600" dirty="0">
                <a:solidFill>
                  <a:prstClr val="black"/>
                </a:solidFill>
              </a:rPr>
              <a:t>(15 of 23)</a:t>
            </a:r>
            <a:endParaRPr lang="en-US" dirty="0"/>
          </a:p>
        </p:txBody>
      </p:sp>
    </p:spTree>
    <p:extLst>
      <p:ext uri="{BB962C8B-B14F-4D97-AF65-F5344CB8AC3E}">
        <p14:creationId xmlns:p14="http://schemas.microsoft.com/office/powerpoint/2010/main" val="2195662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17</a:t>
            </a:fld>
            <a:endParaRPr lang="en-US" dirty="0"/>
          </a:p>
        </p:txBody>
      </p:sp>
      <p:sp>
        <p:nvSpPr>
          <p:cNvPr id="3" name="Content Placeholder 2">
            <a:extLst>
              <a:ext uri="{FF2B5EF4-FFF2-40B4-BE49-F238E27FC236}">
                <a16:creationId xmlns:a16="http://schemas.microsoft.com/office/drawing/2014/main" id="{13B530C5-393D-4A6C-8686-B45718C5A642}"/>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Conceptual (or theoretical) framework</a:t>
            </a:r>
          </a:p>
          <a:p>
            <a:pPr lvl="1"/>
            <a:r>
              <a:rPr lang="de-DE" altLang="en-US" dirty="0">
                <a:ea typeface="Arial" panose="020B0604020202020204" pitchFamily="34" charset="0"/>
                <a:cs typeface="Lucida Bright" panose="02040602050505020304" pitchFamily="18" charset="0"/>
              </a:rPr>
              <a:t>Description of general approach to answering your research question.</a:t>
            </a:r>
          </a:p>
          <a:p>
            <a:pPr lvl="1"/>
            <a:r>
              <a:rPr lang="de-DE" altLang="en-US" dirty="0">
                <a:ea typeface="Arial" panose="020B0604020202020204" pitchFamily="34" charset="0"/>
                <a:cs typeface="Lucida Bright" panose="02040602050505020304" pitchFamily="18" charset="0"/>
              </a:rPr>
              <a:t>You may delevop/use a formal economic model for this.</a:t>
            </a:r>
          </a:p>
          <a:p>
            <a:pPr lvl="1"/>
            <a:r>
              <a:rPr lang="de-DE" altLang="en-US" dirty="0">
                <a:ea typeface="Arial" panose="020B0604020202020204" pitchFamily="34" charset="0"/>
                <a:cs typeface="Lucida Bright" panose="02040602050505020304" pitchFamily="18" charset="0"/>
              </a:rPr>
              <a:t>For example, setting up a utility maximization model of criminal activity clarifies the factors that matter for explaining criminal activity .</a:t>
            </a:r>
          </a:p>
          <a:p>
            <a:pPr lvl="1"/>
            <a:r>
              <a:rPr lang="de-DE" altLang="en-US" dirty="0">
                <a:ea typeface="Arial" panose="020B0604020202020204" pitchFamily="34" charset="0"/>
                <a:cs typeface="Lucida Bright" panose="02040602050505020304" pitchFamily="18" charset="0"/>
              </a:rPr>
              <a:t>However, often common economic sense suffices to discuss the main mechanisms and control variables that have to be taken into account.</a:t>
            </a:r>
          </a:p>
          <a:p>
            <a:pPr lvl="1"/>
            <a:r>
              <a:rPr lang="de-DE" altLang="en-US" dirty="0">
                <a:ea typeface="Arial" panose="020B0604020202020204" pitchFamily="34" charset="0"/>
                <a:cs typeface="Lucida Bright" panose="02040602050505020304" pitchFamily="18" charset="0"/>
              </a:rPr>
              <a:t>As one is in most cases interested in answering a causal question, a convincing discussion of what variables to control for is essential.</a:t>
            </a:r>
          </a:p>
          <a:p>
            <a:pPr marL="0" indent="0">
              <a:buNone/>
            </a:pPr>
            <a:endParaRPr lang="de-DE" altLang="en-US"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dirty="0"/>
              <a:t>Carrying Out an Empirical Project</a:t>
            </a:r>
            <a:r>
              <a:rPr lang="en-US" altLang="en-US" dirty="0"/>
              <a:t> </a:t>
            </a:r>
            <a:r>
              <a:rPr lang="de-DE" altLang="en-US" sz="1600" dirty="0">
                <a:solidFill>
                  <a:prstClr val="black"/>
                </a:solidFill>
              </a:rPr>
              <a:t>(16 of 23)</a:t>
            </a:r>
            <a:endParaRPr lang="en-US" dirty="0"/>
          </a:p>
        </p:txBody>
      </p:sp>
    </p:spTree>
    <p:extLst>
      <p:ext uri="{BB962C8B-B14F-4D97-AF65-F5344CB8AC3E}">
        <p14:creationId xmlns:p14="http://schemas.microsoft.com/office/powerpoint/2010/main" val="3205462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B44CDA3-FD40-4D96-A7FD-15382D59B4F2}"/>
              </a:ext>
            </a:extLst>
          </p:cNvPr>
          <p:cNvSpPr>
            <a:spLocks noGrp="1"/>
          </p:cNvSpPr>
          <p:nvPr>
            <p:ph type="sldNum" sz="quarter" idx="12"/>
          </p:nvPr>
        </p:nvSpPr>
        <p:spPr/>
        <p:txBody>
          <a:bodyPr/>
          <a:lstStyle/>
          <a:p>
            <a:fld id="{949EBC64-41CB-41B8-B6DF-9B1367312BD4}" type="slidenum">
              <a:rPr lang="en-US" smtClean="0"/>
              <a:t>18</a:t>
            </a:fld>
            <a:endParaRPr lang="en-US" dirty="0"/>
          </a:p>
        </p:txBody>
      </p:sp>
      <p:sp>
        <p:nvSpPr>
          <p:cNvPr id="5" name="Content Placeholder 4">
            <a:extLst>
              <a:ext uri="{FF2B5EF4-FFF2-40B4-BE49-F238E27FC236}">
                <a16:creationId xmlns:a16="http://schemas.microsoft.com/office/drawing/2014/main" id="{56735421-2208-4405-B152-2859F1DEC9EB}"/>
              </a:ext>
            </a:extLst>
          </p:cNvPr>
          <p:cNvSpPr>
            <a:spLocks noGrp="1"/>
          </p:cNvSpPr>
          <p:nvPr>
            <p:ph sz="quarter" idx="13"/>
          </p:nvPr>
        </p:nvSpPr>
        <p:spPr>
          <a:xfrm>
            <a:off x="838200" y="5417154"/>
            <a:ext cx="10515600" cy="538986"/>
          </a:xfrm>
        </p:spPr>
        <p:txBody>
          <a:bodyPr/>
          <a:lstStyle/>
          <a:p>
            <a:r>
              <a:rPr lang="de-DE" altLang="en-US" dirty="0">
                <a:ea typeface="Arial" panose="020B0604020202020204" pitchFamily="34" charset="0"/>
                <a:cs typeface="Lucida Bright" panose="02040602050505020304" pitchFamily="18" charset="0"/>
              </a:rPr>
              <a:t>Explain your functional form choices</a:t>
            </a:r>
          </a:p>
        </p:txBody>
      </p:sp>
      <p:pic>
        <p:nvPicPr>
          <p:cNvPr id="8" name="Picture 7" descr="An equation in which thefts sub t equals beta sub 0 plus beta sub 1 times unem sub t plus beta sub 2 times unem sum t minus 1 plus beta sub 3 times cars sub t plus beta sub 4 times convrate sub t plus beta sub 5 times convrate sub t minus 1 plus u sub t.">
            <a:extLst>
              <a:ext uri="{FF2B5EF4-FFF2-40B4-BE49-F238E27FC236}">
                <a16:creationId xmlns:a16="http://schemas.microsoft.com/office/drawing/2014/main" id="{F63A0F8C-D234-4FB2-9EFE-6CF8A5B6DF9D}"/>
              </a:ext>
            </a:extLst>
          </p:cNvPr>
          <p:cNvPicPr>
            <a:picLocks noChangeAspect="1"/>
          </p:cNvPicPr>
          <p:nvPr/>
        </p:nvPicPr>
        <p:blipFill>
          <a:blip r:embed="rId2"/>
          <a:stretch>
            <a:fillRect/>
          </a:stretch>
        </p:blipFill>
        <p:spPr>
          <a:xfrm>
            <a:off x="1246533" y="4159921"/>
            <a:ext cx="6996359" cy="795199"/>
          </a:xfrm>
          <a:prstGeom prst="rect">
            <a:avLst/>
          </a:prstGeom>
        </p:spPr>
      </p:pic>
      <p:sp>
        <p:nvSpPr>
          <p:cNvPr id="4" name="Content Placeholder 3">
            <a:extLst>
              <a:ext uri="{FF2B5EF4-FFF2-40B4-BE49-F238E27FC236}">
                <a16:creationId xmlns:a16="http://schemas.microsoft.com/office/drawing/2014/main" id="{61C8253A-5269-4485-AB37-E5D5BEDBB5FA}"/>
              </a:ext>
            </a:extLst>
          </p:cNvPr>
          <p:cNvSpPr>
            <a:spLocks noGrp="1"/>
          </p:cNvSpPr>
          <p:nvPr>
            <p:ph sz="half" idx="2"/>
          </p:nvPr>
        </p:nvSpPr>
        <p:spPr>
          <a:xfrm>
            <a:off x="838200" y="3534832"/>
            <a:ext cx="10515600" cy="674458"/>
          </a:xfrm>
        </p:spPr>
        <p:txBody>
          <a:bodyPr/>
          <a:lstStyle/>
          <a:p>
            <a:r>
              <a:rPr lang="de-DE" altLang="en-US" dirty="0">
                <a:ea typeface="Arial" panose="020B0604020202020204" pitchFamily="34" charset="0"/>
                <a:cs typeface="Lucida Bright" panose="02040602050505020304" pitchFamily="18" charset="0"/>
              </a:rPr>
              <a:t>Example: Time series model of city-level car thefts</a:t>
            </a:r>
          </a:p>
          <a:p>
            <a:endParaRPr lang="en-US" dirty="0"/>
          </a:p>
        </p:txBody>
      </p:sp>
      <p:pic>
        <p:nvPicPr>
          <p:cNvPr id="7" name="Picture 6" descr="An equation in which colGPA equals beta sub 0 plus beta sub 1 times alcohol plus beta sub 2 times hsGPA plus beta sub 3 times SAT plus beta sub 4 times female plus u">
            <a:extLst>
              <a:ext uri="{FF2B5EF4-FFF2-40B4-BE49-F238E27FC236}">
                <a16:creationId xmlns:a16="http://schemas.microsoft.com/office/drawing/2014/main" id="{2696682D-F97B-47FB-AC50-2DAF0C2D02AA}"/>
              </a:ext>
            </a:extLst>
          </p:cNvPr>
          <p:cNvPicPr>
            <a:picLocks noChangeAspect="1"/>
          </p:cNvPicPr>
          <p:nvPr/>
        </p:nvPicPr>
        <p:blipFill>
          <a:blip r:embed="rId3"/>
          <a:stretch>
            <a:fillRect/>
          </a:stretch>
        </p:blipFill>
        <p:spPr>
          <a:xfrm>
            <a:off x="1246533" y="2765354"/>
            <a:ext cx="6940557" cy="446428"/>
          </a:xfrm>
          <a:prstGeom prst="rect">
            <a:avLst/>
          </a:prstGeom>
        </p:spPr>
      </p:pic>
      <p:sp>
        <p:nvSpPr>
          <p:cNvPr id="3" name="Content Placeholder 2">
            <a:extLst>
              <a:ext uri="{FF2B5EF4-FFF2-40B4-BE49-F238E27FC236}">
                <a16:creationId xmlns:a16="http://schemas.microsoft.com/office/drawing/2014/main" id="{788F6F04-D832-4C33-B0B1-AE2E97D557FC}"/>
              </a:ext>
            </a:extLst>
          </p:cNvPr>
          <p:cNvSpPr>
            <a:spLocks noGrp="1"/>
          </p:cNvSpPr>
          <p:nvPr>
            <p:ph sz="half" idx="1"/>
          </p:nvPr>
        </p:nvSpPr>
        <p:spPr/>
        <p:txBody>
          <a:bodyPr/>
          <a:lstStyle/>
          <a:p>
            <a:r>
              <a:rPr lang="de-DE" altLang="en-US" b="1" dirty="0">
                <a:ea typeface="ＭＳ Ｐゴシック" panose="020B0600070205080204" pitchFamily="34" charset="-128"/>
                <a:cs typeface="Lucida Bright" panose="02040602050505020304" pitchFamily="18" charset="0"/>
              </a:rPr>
              <a:t>Econometric models and estimation methods</a:t>
            </a:r>
          </a:p>
          <a:p>
            <a:pPr lvl="1"/>
            <a:r>
              <a:rPr lang="de-DE" altLang="en-US" dirty="0">
                <a:ea typeface="Arial" panose="020B0604020202020204" pitchFamily="34" charset="0"/>
                <a:cs typeface="Lucida Bright" panose="02040602050505020304" pitchFamily="18" charset="0"/>
              </a:rPr>
              <a:t>Specify the population model you have in mind</a:t>
            </a:r>
          </a:p>
          <a:p>
            <a:pPr lvl="1"/>
            <a:r>
              <a:rPr lang="de-DE" altLang="en-US" dirty="0">
                <a:ea typeface="Arial" panose="020B0604020202020204" pitchFamily="34" charset="0"/>
                <a:cs typeface="Lucida Bright" panose="02040602050505020304" pitchFamily="18" charset="0"/>
              </a:rPr>
              <a:t>Example: Effects of alcohol consumption on college GPA</a:t>
            </a:r>
          </a:p>
          <a:p>
            <a:endParaRPr lang="en-US" dirty="0"/>
          </a:p>
        </p:txBody>
      </p:sp>
      <p:sp>
        <p:nvSpPr>
          <p:cNvPr id="2" name="Title 1">
            <a:extLst>
              <a:ext uri="{FF2B5EF4-FFF2-40B4-BE49-F238E27FC236}">
                <a16:creationId xmlns:a16="http://schemas.microsoft.com/office/drawing/2014/main" id="{6652353A-7B42-4646-9FBD-D0BA21DB8FF2}"/>
              </a:ext>
            </a:extLst>
          </p:cNvPr>
          <p:cNvSpPr>
            <a:spLocks noGrp="1"/>
          </p:cNvSpPr>
          <p:nvPr>
            <p:ph type="title"/>
          </p:nvPr>
        </p:nvSpPr>
        <p:spPr/>
        <p:txBody>
          <a:bodyPr/>
          <a:lstStyle/>
          <a:p>
            <a:r>
              <a:rPr lang="de-DE" altLang="en-US" dirty="0"/>
              <a:t>Carrying Out an Empirical Project</a:t>
            </a:r>
            <a:r>
              <a:rPr lang="en-US" altLang="en-US" dirty="0"/>
              <a:t> </a:t>
            </a:r>
            <a:r>
              <a:rPr lang="de-DE" altLang="en-US" sz="1600" dirty="0">
                <a:solidFill>
                  <a:prstClr val="black"/>
                </a:solidFill>
              </a:rPr>
              <a:t>(17 of 23)</a:t>
            </a:r>
            <a:endParaRPr lang="en-US" dirty="0"/>
          </a:p>
        </p:txBody>
      </p:sp>
    </p:spTree>
    <p:extLst>
      <p:ext uri="{BB962C8B-B14F-4D97-AF65-F5344CB8AC3E}">
        <p14:creationId xmlns:p14="http://schemas.microsoft.com/office/powerpoint/2010/main" val="1609118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19</a:t>
            </a:fld>
            <a:endParaRPr lang="en-US" dirty="0"/>
          </a:p>
        </p:txBody>
      </p:sp>
      <p:sp>
        <p:nvSpPr>
          <p:cNvPr id="3" name="Content Placeholder 2">
            <a:extLst>
              <a:ext uri="{FF2B5EF4-FFF2-40B4-BE49-F238E27FC236}">
                <a16:creationId xmlns:a16="http://schemas.microsoft.com/office/drawing/2014/main" id="{13B530C5-393D-4A6C-8686-B45718C5A642}"/>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Econometric models and estimation methods</a:t>
            </a:r>
          </a:p>
          <a:p>
            <a:pPr lvl="1"/>
            <a:r>
              <a:rPr lang="de-DE" altLang="en-US" dirty="0">
                <a:ea typeface="Arial" panose="020B0604020202020204" pitchFamily="34" charset="0"/>
                <a:cs typeface="Lucida Bright" panose="02040602050505020304" pitchFamily="18" charset="0"/>
              </a:rPr>
              <a:t>After specifying a population model, discuss estimation methods.</a:t>
            </a:r>
          </a:p>
          <a:p>
            <a:pPr lvl="1"/>
            <a:r>
              <a:rPr lang="de-DE" altLang="en-US" dirty="0">
                <a:ea typeface="Arial" panose="020B0604020202020204" pitchFamily="34" charset="0"/>
                <a:cs typeface="Lucida Bright" panose="02040602050505020304" pitchFamily="18" charset="0"/>
              </a:rPr>
              <a:t>Describe how you measure the variables in your population model.</a:t>
            </a:r>
          </a:p>
          <a:p>
            <a:pPr lvl="1"/>
            <a:r>
              <a:rPr lang="de-DE" altLang="en-US" dirty="0">
                <a:ea typeface="Arial" panose="020B0604020202020204" pitchFamily="34" charset="0"/>
                <a:cs typeface="Lucida Bright" panose="02040602050505020304" pitchFamily="18" charset="0"/>
              </a:rPr>
              <a:t>When using OLS: Discuss why exogeneity assumptions hold, and how you deal with heteroskedasticity, serial correlation, and the like.</a:t>
            </a:r>
          </a:p>
          <a:p>
            <a:pPr lvl="1"/>
            <a:r>
              <a:rPr lang="de-DE" altLang="en-US" dirty="0">
                <a:ea typeface="Arial" panose="020B0604020202020204" pitchFamily="34" charset="0"/>
                <a:cs typeface="Lucida Bright" panose="02040602050505020304" pitchFamily="18" charset="0"/>
              </a:rPr>
              <a:t>When using IV/2SLS: Explain why your instrumental variables fulfill the assumptions: 1) exclusion, 2) exogeneity, 3) partial correlation.</a:t>
            </a:r>
          </a:p>
          <a:p>
            <a:pPr lvl="1"/>
            <a:r>
              <a:rPr lang="de-DE" altLang="en-US" dirty="0">
                <a:ea typeface="Arial" panose="020B0604020202020204" pitchFamily="34" charset="0"/>
                <a:cs typeface="Lucida Bright" panose="02040602050505020304" pitchFamily="18" charset="0"/>
              </a:rPr>
              <a:t>When using panel methods: Explain what the unobserved individual specific effects stand for, and how they are removed/accounted for.</a:t>
            </a:r>
          </a:p>
          <a:p>
            <a:pPr marL="0" indent="0">
              <a:buNone/>
            </a:pPr>
            <a:endParaRPr lang="de-DE" altLang="en-US"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dirty="0"/>
              <a:t>Carrying Out an Empirical Project</a:t>
            </a:r>
            <a:r>
              <a:rPr lang="en-US" altLang="en-US" dirty="0"/>
              <a:t> </a:t>
            </a:r>
            <a:r>
              <a:rPr lang="de-DE" altLang="en-US" sz="1600" dirty="0">
                <a:solidFill>
                  <a:prstClr val="black"/>
                </a:solidFill>
              </a:rPr>
              <a:t>(18 of 23)</a:t>
            </a:r>
            <a:endParaRPr lang="en-US" dirty="0"/>
          </a:p>
        </p:txBody>
      </p:sp>
    </p:spTree>
    <p:extLst>
      <p:ext uri="{BB962C8B-B14F-4D97-AF65-F5344CB8AC3E}">
        <p14:creationId xmlns:p14="http://schemas.microsoft.com/office/powerpoint/2010/main" val="4211452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2</a:t>
            </a:fld>
            <a:endParaRPr lang="en-US" dirty="0"/>
          </a:p>
        </p:txBody>
      </p:sp>
      <p:sp>
        <p:nvSpPr>
          <p:cNvPr id="3" name="Content Placeholder 2">
            <a:extLst>
              <a:ext uri="{FF2B5EF4-FFF2-40B4-BE49-F238E27FC236}">
                <a16:creationId xmlns:a16="http://schemas.microsoft.com/office/drawing/2014/main" id="{13B530C5-393D-4A6C-8686-B45718C5A642}"/>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Goal of this chapter</a:t>
            </a:r>
          </a:p>
          <a:p>
            <a:pPr lvl="1"/>
            <a:r>
              <a:rPr lang="de-DE" altLang="en-US" dirty="0">
                <a:ea typeface="Arial" panose="020B0604020202020204" pitchFamily="34" charset="0"/>
                <a:cs typeface="Lucida Bright" panose="02040602050505020304" pitchFamily="18" charset="0"/>
              </a:rPr>
              <a:t>Learn how to complete a term project/write a term paper.</a:t>
            </a:r>
          </a:p>
          <a:p>
            <a:endParaRPr lang="de-DE" altLang="en-US" dirty="0">
              <a:ea typeface="ＭＳ Ｐゴシック" panose="020B0600070205080204" pitchFamily="34" charset="-128"/>
              <a:cs typeface="Lucida Bright" panose="02040602050505020304" pitchFamily="18" charset="0"/>
            </a:endParaRPr>
          </a:p>
          <a:p>
            <a:r>
              <a:rPr lang="de-DE" altLang="en-US" b="1" dirty="0">
                <a:ea typeface="ＭＳ Ｐゴシック" panose="020B0600070205080204" pitchFamily="34" charset="-128"/>
                <a:cs typeface="Lucida Bright" panose="02040602050505020304" pitchFamily="18" charset="0"/>
              </a:rPr>
              <a:t>Posing a question</a:t>
            </a:r>
          </a:p>
          <a:p>
            <a:pPr lvl="1"/>
            <a:r>
              <a:rPr lang="de-DE" altLang="en-US" dirty="0">
                <a:ea typeface="Arial" panose="020B0604020202020204" pitchFamily="34" charset="0"/>
                <a:cs typeface="Lucida Bright" panose="02040602050505020304" pitchFamily="18" charset="0"/>
              </a:rPr>
              <a:t>Knowing precisely what question you want to answer is essential.</a:t>
            </a:r>
          </a:p>
          <a:p>
            <a:pPr lvl="1"/>
            <a:r>
              <a:rPr lang="de-DE" altLang="en-US" dirty="0">
                <a:ea typeface="Arial" panose="020B0604020202020204" pitchFamily="34" charset="0"/>
                <a:cs typeface="Lucida Bright" panose="02040602050505020304" pitchFamily="18" charset="0"/>
              </a:rPr>
              <a:t>You can only collect your data if you exactly know your question.</a:t>
            </a:r>
          </a:p>
          <a:p>
            <a:pPr lvl="1"/>
            <a:r>
              <a:rPr lang="de-DE" altLang="en-US" dirty="0">
                <a:ea typeface="Arial" panose="020B0604020202020204" pitchFamily="34" charset="0"/>
                <a:cs typeface="Lucida Bright" panose="02040602050505020304" pitchFamily="18" charset="0"/>
              </a:rPr>
              <a:t>You can only know whether you can complete your project in the allotted time if you know whether the necessary data is available.</a:t>
            </a:r>
          </a:p>
          <a:p>
            <a:pPr lvl="1"/>
            <a:r>
              <a:rPr lang="de-DE" altLang="en-US" dirty="0">
                <a:ea typeface="Arial" panose="020B0604020202020204" pitchFamily="34" charset="0"/>
                <a:cs typeface="Lucida Bright" panose="02040602050505020304" pitchFamily="18" charset="0"/>
              </a:rPr>
              <a:t>You can only know if your research question is of interest to someone if you can precisely state it and discuss it with your class mates/instructor.</a:t>
            </a: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dirty="0"/>
              <a:t>Carrying Out an Empirical Project</a:t>
            </a:r>
            <a:r>
              <a:rPr lang="en-US" altLang="en-US" dirty="0"/>
              <a:t> </a:t>
            </a:r>
            <a:r>
              <a:rPr lang="de-DE" altLang="en-US" sz="1600" dirty="0">
                <a:solidFill>
                  <a:prstClr val="black"/>
                </a:solidFill>
              </a:rPr>
              <a:t>(1 of 23)</a:t>
            </a:r>
            <a:endParaRPr lang="en-US" dirty="0"/>
          </a:p>
        </p:txBody>
      </p:sp>
    </p:spTree>
    <p:extLst>
      <p:ext uri="{BB962C8B-B14F-4D97-AF65-F5344CB8AC3E}">
        <p14:creationId xmlns:p14="http://schemas.microsoft.com/office/powerpoint/2010/main" val="4062541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20</a:t>
            </a:fld>
            <a:endParaRPr lang="en-US" dirty="0"/>
          </a:p>
        </p:txBody>
      </p:sp>
      <p:sp>
        <p:nvSpPr>
          <p:cNvPr id="3" name="Content Placeholder 2">
            <a:extLst>
              <a:ext uri="{FF2B5EF4-FFF2-40B4-BE49-F238E27FC236}">
                <a16:creationId xmlns:a16="http://schemas.microsoft.com/office/drawing/2014/main" id="{13B530C5-393D-4A6C-8686-B45718C5A642}"/>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Data</a:t>
            </a:r>
          </a:p>
          <a:p>
            <a:pPr lvl="1"/>
            <a:r>
              <a:rPr lang="de-DE" altLang="en-US" dirty="0">
                <a:ea typeface="Arial" panose="020B0604020202020204" pitchFamily="34" charset="0"/>
                <a:cs typeface="Lucida Bright" panose="02040602050505020304" pitchFamily="18" charset="0"/>
              </a:rPr>
              <a:t>Carefully describe the data used in your empirical analysis.</a:t>
            </a:r>
          </a:p>
          <a:p>
            <a:pPr lvl="1"/>
            <a:r>
              <a:rPr lang="de-DE" altLang="en-US" dirty="0">
                <a:ea typeface="Arial" panose="020B0604020202020204" pitchFamily="34" charset="0"/>
                <a:cs typeface="Lucida Bright" panose="02040602050505020304" pitchFamily="18" charset="0"/>
              </a:rPr>
              <a:t>Name the sources of your data and how they can be obtained.</a:t>
            </a:r>
          </a:p>
          <a:p>
            <a:pPr lvl="1"/>
            <a:r>
              <a:rPr lang="de-DE" altLang="en-US" dirty="0">
                <a:ea typeface="Arial" panose="020B0604020202020204" pitchFamily="34" charset="0"/>
                <a:cs typeface="Lucida Bright" panose="02040602050505020304" pitchFamily="18" charset="0"/>
              </a:rPr>
              <a:t>Time series data and short data sets may be listed in the appendix.</a:t>
            </a:r>
          </a:p>
          <a:p>
            <a:pPr lvl="1"/>
            <a:r>
              <a:rPr lang="de-DE" altLang="en-US" dirty="0">
                <a:ea typeface="Arial" panose="020B0604020202020204" pitchFamily="34" charset="0"/>
                <a:cs typeface="Lucida Bright" panose="02040602050505020304" pitchFamily="18" charset="0"/>
              </a:rPr>
              <a:t>If your data is self-collected, include a copy of the questionnaire.</a:t>
            </a:r>
          </a:p>
          <a:p>
            <a:pPr lvl="1"/>
            <a:r>
              <a:rPr lang="de-DE" altLang="en-US" dirty="0">
                <a:ea typeface="Arial" panose="020B0604020202020204" pitchFamily="34" charset="0"/>
                <a:cs typeface="Lucida Bright" panose="02040602050505020304" pitchFamily="18" charset="0"/>
              </a:rPr>
              <a:t>Discuss the units of measurement of the variables of interest.</a:t>
            </a:r>
          </a:p>
          <a:p>
            <a:pPr lvl="1"/>
            <a:r>
              <a:rPr lang="de-DE" altLang="en-US" dirty="0">
                <a:ea typeface="Arial" panose="020B0604020202020204" pitchFamily="34" charset="0"/>
                <a:cs typeface="Lucida Bright" panose="02040602050505020304" pitchFamily="18" charset="0"/>
              </a:rPr>
              <a:t>Present summary statistics for the variables used in the analysis.</a:t>
            </a:r>
          </a:p>
          <a:p>
            <a:pPr lvl="1"/>
            <a:r>
              <a:rPr lang="de-DE" altLang="en-US" dirty="0">
                <a:ea typeface="Arial" panose="020B0604020202020204" pitchFamily="34" charset="0"/>
                <a:cs typeface="Lucida Bright" panose="02040602050505020304" pitchFamily="18" charset="0"/>
              </a:rPr>
              <a:t>For trending variables, growth rates or graphs are more appropriate.</a:t>
            </a:r>
          </a:p>
          <a:p>
            <a:pPr lvl="1"/>
            <a:r>
              <a:rPr lang="de-DE" altLang="en-US" dirty="0">
                <a:ea typeface="Arial" panose="020B0604020202020204" pitchFamily="34" charset="0"/>
                <a:cs typeface="Lucida Bright" panose="02040602050505020304" pitchFamily="18" charset="0"/>
              </a:rPr>
              <a:t>Always state how many observations you use for different estimations.</a:t>
            </a:r>
          </a:p>
          <a:p>
            <a:pPr marL="0" indent="0">
              <a:buNone/>
            </a:pPr>
            <a:endParaRPr lang="de-DE" altLang="en-US"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dirty="0"/>
              <a:t>Carrying Out an Empirical Project</a:t>
            </a:r>
            <a:r>
              <a:rPr lang="en-US" altLang="en-US" dirty="0"/>
              <a:t> </a:t>
            </a:r>
            <a:r>
              <a:rPr lang="de-DE" altLang="en-US" sz="1600" dirty="0">
                <a:solidFill>
                  <a:prstClr val="black"/>
                </a:solidFill>
              </a:rPr>
              <a:t>(19 of 23)</a:t>
            </a:r>
            <a:endParaRPr lang="en-US" dirty="0"/>
          </a:p>
        </p:txBody>
      </p:sp>
    </p:spTree>
    <p:extLst>
      <p:ext uri="{BB962C8B-B14F-4D97-AF65-F5344CB8AC3E}">
        <p14:creationId xmlns:p14="http://schemas.microsoft.com/office/powerpoint/2010/main" val="289847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21</a:t>
            </a:fld>
            <a:endParaRPr lang="en-US" dirty="0"/>
          </a:p>
        </p:txBody>
      </p:sp>
      <p:sp>
        <p:nvSpPr>
          <p:cNvPr id="3" name="Content Placeholder 2">
            <a:extLst>
              <a:ext uri="{FF2B5EF4-FFF2-40B4-BE49-F238E27FC236}">
                <a16:creationId xmlns:a16="http://schemas.microsoft.com/office/drawing/2014/main" id="{13B530C5-393D-4A6C-8686-B45718C5A642}"/>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Results</a:t>
            </a:r>
          </a:p>
          <a:p>
            <a:pPr lvl="1"/>
            <a:r>
              <a:rPr lang="de-DE" altLang="en-US" dirty="0">
                <a:ea typeface="Arial" panose="020B0604020202020204" pitchFamily="34" charset="0"/>
                <a:cs typeface="Lucida Bright" panose="02040602050505020304" pitchFamily="18" charset="0"/>
              </a:rPr>
              <a:t>Present estimated equations, or, if there are too many, present tables.</a:t>
            </a:r>
          </a:p>
          <a:p>
            <a:pPr lvl="1"/>
            <a:r>
              <a:rPr lang="de-DE" altLang="en-US" dirty="0">
                <a:ea typeface="Arial" panose="020B0604020202020204" pitchFamily="34" charset="0"/>
                <a:cs typeface="Lucida Bright" panose="02040602050505020304" pitchFamily="18" charset="0"/>
              </a:rPr>
              <a:t>Always include things like R-squared and the number of observations.</a:t>
            </a:r>
          </a:p>
          <a:p>
            <a:pPr lvl="1"/>
            <a:r>
              <a:rPr lang="de-DE" altLang="en-US" dirty="0">
                <a:ea typeface="Arial" panose="020B0604020202020204" pitchFamily="34" charset="0"/>
                <a:cs typeface="Lucida Bright" panose="02040602050505020304" pitchFamily="18" charset="0"/>
              </a:rPr>
              <a:t>Are your estimated coefficients statistically significant?</a:t>
            </a:r>
          </a:p>
          <a:p>
            <a:pPr lvl="1"/>
            <a:r>
              <a:rPr lang="de-DE" altLang="en-US" dirty="0">
                <a:ea typeface="Arial" panose="020B0604020202020204" pitchFamily="34" charset="0"/>
                <a:cs typeface="Lucida Bright" panose="02040602050505020304" pitchFamily="18" charset="0"/>
              </a:rPr>
              <a:t>Are they economically significant? What is their magnitude?</a:t>
            </a:r>
          </a:p>
          <a:p>
            <a:pPr lvl="1"/>
            <a:r>
              <a:rPr lang="de-DE" altLang="en-US" dirty="0">
                <a:ea typeface="Arial" panose="020B0604020202020204" pitchFamily="34" charset="0"/>
                <a:cs typeface="Lucida Bright" panose="02040602050505020304" pitchFamily="18" charset="0"/>
              </a:rPr>
              <a:t>If coefficients do not have the expected signs, this may indicate there  is a specification problem, for example, omitted variables.</a:t>
            </a:r>
          </a:p>
          <a:p>
            <a:pPr lvl="1"/>
            <a:r>
              <a:rPr lang="de-DE" altLang="en-US" dirty="0">
                <a:ea typeface="Arial" panose="020B0604020202020204" pitchFamily="34" charset="0"/>
                <a:cs typeface="Lucida Bright" panose="02040602050505020304" pitchFamily="18" charset="0"/>
              </a:rPr>
              <a:t>Relate differences between the results from different methods to the differences in the assumptions underlying these methods.</a:t>
            </a:r>
          </a:p>
          <a:p>
            <a:pPr marL="0" indent="0">
              <a:buNone/>
            </a:pPr>
            <a:endParaRPr lang="de-DE" altLang="en-US"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dirty="0"/>
              <a:t>Carrying Out an Empirical Project</a:t>
            </a:r>
            <a:r>
              <a:rPr lang="en-US" altLang="en-US" dirty="0"/>
              <a:t> </a:t>
            </a:r>
            <a:r>
              <a:rPr lang="de-DE" altLang="en-US" sz="1600" dirty="0">
                <a:solidFill>
                  <a:prstClr val="black"/>
                </a:solidFill>
              </a:rPr>
              <a:t>(20 of 23)</a:t>
            </a:r>
            <a:endParaRPr lang="en-US" dirty="0"/>
          </a:p>
        </p:txBody>
      </p:sp>
    </p:spTree>
    <p:extLst>
      <p:ext uri="{BB962C8B-B14F-4D97-AF65-F5344CB8AC3E}">
        <p14:creationId xmlns:p14="http://schemas.microsoft.com/office/powerpoint/2010/main" val="2296197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22</a:t>
            </a:fld>
            <a:endParaRPr lang="en-US"/>
          </a:p>
        </p:txBody>
      </p:sp>
      <p:sp>
        <p:nvSpPr>
          <p:cNvPr id="3" name="Content Placeholder 2">
            <a:extLst>
              <a:ext uri="{FF2B5EF4-FFF2-40B4-BE49-F238E27FC236}">
                <a16:creationId xmlns:a16="http://schemas.microsoft.com/office/drawing/2014/main" id="{13B530C5-393D-4A6C-8686-B45718C5A642}"/>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Conclusion</a:t>
            </a:r>
          </a:p>
          <a:p>
            <a:pPr lvl="1"/>
            <a:r>
              <a:rPr lang="de-DE" altLang="en-US" dirty="0">
                <a:ea typeface="Arial" panose="020B0604020202020204" pitchFamily="34" charset="0"/>
                <a:cs typeface="Lucida Bright" panose="02040602050505020304" pitchFamily="18" charset="0"/>
              </a:rPr>
              <a:t>Summarize main results and conclusions from them</a:t>
            </a:r>
          </a:p>
          <a:p>
            <a:pPr lvl="1"/>
            <a:r>
              <a:rPr lang="de-DE" altLang="en-US" dirty="0">
                <a:ea typeface="Arial" panose="020B0604020202020204" pitchFamily="34" charset="0"/>
                <a:cs typeface="Lucida Bright" panose="02040602050505020304" pitchFamily="18" charset="0"/>
              </a:rPr>
              <a:t>Discuss caveats to the conclusions drawn</a:t>
            </a:r>
          </a:p>
          <a:p>
            <a:pPr lvl="1"/>
            <a:r>
              <a:rPr lang="de-DE" altLang="en-US" dirty="0">
                <a:ea typeface="Arial" panose="020B0604020202020204" pitchFamily="34" charset="0"/>
                <a:cs typeface="Lucida Bright" panose="02040602050505020304" pitchFamily="18" charset="0"/>
              </a:rPr>
              <a:t>Suggest directions for further research</a:t>
            </a:r>
          </a:p>
          <a:p>
            <a:endParaRPr lang="de-DE" altLang="en-US" dirty="0">
              <a:ea typeface="ＭＳ Ｐゴシック" panose="020B0600070205080204" pitchFamily="34" charset="-128"/>
              <a:cs typeface="Lucida Bright" panose="02040602050505020304" pitchFamily="18" charset="0"/>
            </a:endParaRPr>
          </a:p>
          <a:p>
            <a:r>
              <a:rPr lang="de-DE" altLang="en-US" b="1" dirty="0">
                <a:ea typeface="ＭＳ Ｐゴシック" panose="020B0600070205080204" pitchFamily="34" charset="-128"/>
                <a:cs typeface="Lucida Bright" panose="02040602050505020304" pitchFamily="18" charset="0"/>
              </a:rPr>
              <a:t>Style hints</a:t>
            </a:r>
          </a:p>
          <a:p>
            <a:pPr lvl="1"/>
            <a:r>
              <a:rPr lang="de-DE" altLang="en-US" dirty="0">
                <a:ea typeface="Arial" panose="020B0604020202020204" pitchFamily="34" charset="0"/>
                <a:cs typeface="Lucida Bright" panose="02040602050505020304" pitchFamily="18" charset="0"/>
              </a:rPr>
              <a:t>Choose a title that is exciting and reflects the paper‘s topic</a:t>
            </a:r>
          </a:p>
          <a:p>
            <a:pPr lvl="1"/>
            <a:r>
              <a:rPr lang="de-DE" altLang="en-US" dirty="0">
                <a:ea typeface="Arial" panose="020B0604020202020204" pitchFamily="34" charset="0"/>
                <a:cs typeface="Lucida Bright" panose="02040602050505020304" pitchFamily="18" charset="0"/>
              </a:rPr>
              <a:t>Papers should be typed and double-spaced</a:t>
            </a:r>
          </a:p>
          <a:p>
            <a:pPr lvl="1"/>
            <a:r>
              <a:rPr lang="de-DE" altLang="en-US" dirty="0">
                <a:ea typeface="Arial" panose="020B0604020202020204" pitchFamily="34" charset="0"/>
                <a:cs typeface="Lucida Bright" panose="02040602050505020304" pitchFamily="18" charset="0"/>
              </a:rPr>
              <a:t>Number equations, graphs, and tables</a:t>
            </a:r>
          </a:p>
          <a:p>
            <a:pPr lvl="1"/>
            <a:r>
              <a:rPr lang="de-DE" altLang="en-US" dirty="0">
                <a:ea typeface="Arial" panose="020B0604020202020204" pitchFamily="34" charset="0"/>
                <a:cs typeface="Lucida Bright" panose="02040602050505020304" pitchFamily="18" charset="0"/>
              </a:rPr>
              <a:t>Refer to papers by author and date, for example, White (1980) </a:t>
            </a:r>
          </a:p>
          <a:p>
            <a:pPr marL="0" indent="0">
              <a:buNone/>
            </a:pPr>
            <a:endParaRPr lang="de-DE" altLang="en-US"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dirty="0"/>
              <a:t>Carrying Out an Empirical Project</a:t>
            </a:r>
            <a:r>
              <a:rPr lang="en-US" altLang="en-US" dirty="0"/>
              <a:t> </a:t>
            </a:r>
            <a:r>
              <a:rPr lang="de-DE" altLang="en-US" sz="1600" dirty="0">
                <a:solidFill>
                  <a:prstClr val="black"/>
                </a:solidFill>
              </a:rPr>
              <a:t>(21 of 23)</a:t>
            </a:r>
            <a:endParaRPr lang="en-US" dirty="0"/>
          </a:p>
        </p:txBody>
      </p:sp>
    </p:spTree>
    <p:extLst>
      <p:ext uri="{BB962C8B-B14F-4D97-AF65-F5344CB8AC3E}">
        <p14:creationId xmlns:p14="http://schemas.microsoft.com/office/powerpoint/2010/main" val="3172784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D6AFDA9-15B8-478A-B2E7-56B382F513ED}"/>
              </a:ext>
            </a:extLst>
          </p:cNvPr>
          <p:cNvSpPr>
            <a:spLocks noGrp="1"/>
          </p:cNvSpPr>
          <p:nvPr>
            <p:ph type="sldNum" sz="quarter" idx="12"/>
          </p:nvPr>
        </p:nvSpPr>
        <p:spPr/>
        <p:txBody>
          <a:bodyPr/>
          <a:lstStyle/>
          <a:p>
            <a:fld id="{949EBC64-41CB-41B8-B6DF-9B1367312BD4}" type="slidenum">
              <a:rPr lang="en-US" smtClean="0"/>
              <a:t>23</a:t>
            </a:fld>
            <a:endParaRPr lang="en-US" dirty="0"/>
          </a:p>
        </p:txBody>
      </p:sp>
      <p:pic>
        <p:nvPicPr>
          <p:cNvPr id="8" name="Picture 7" descr="An equation in which predicted salary equals 830.63 (standard error of 223.90) plus .0163 (standard error of .0089) times sales plus 19.63 (standard error of 11.08) times roe. There are 209 observations and the R squared is .029. A convention is to put the standard error estimates below the coefficient estimates.">
            <a:extLst>
              <a:ext uri="{FF2B5EF4-FFF2-40B4-BE49-F238E27FC236}">
                <a16:creationId xmlns:a16="http://schemas.microsoft.com/office/drawing/2014/main" id="{D7932F46-F5FB-46B8-874D-64B3B227682E}"/>
              </a:ext>
            </a:extLst>
          </p:cNvPr>
          <p:cNvPicPr>
            <a:picLocks noChangeAspect="1"/>
          </p:cNvPicPr>
          <p:nvPr/>
        </p:nvPicPr>
        <p:blipFill>
          <a:blip r:embed="rId2"/>
          <a:stretch>
            <a:fillRect/>
          </a:stretch>
        </p:blipFill>
        <p:spPr>
          <a:xfrm>
            <a:off x="1447025" y="4399456"/>
            <a:ext cx="6547671" cy="1475360"/>
          </a:xfrm>
          <a:prstGeom prst="rect">
            <a:avLst/>
          </a:prstGeom>
        </p:spPr>
      </p:pic>
      <p:sp>
        <p:nvSpPr>
          <p:cNvPr id="4" name="Content Placeholder 3">
            <a:extLst>
              <a:ext uri="{FF2B5EF4-FFF2-40B4-BE49-F238E27FC236}">
                <a16:creationId xmlns:a16="http://schemas.microsoft.com/office/drawing/2014/main" id="{76EE2E99-4CD8-4BE8-BEB0-A408830AA913}"/>
              </a:ext>
            </a:extLst>
          </p:cNvPr>
          <p:cNvSpPr>
            <a:spLocks noGrp="1"/>
          </p:cNvSpPr>
          <p:nvPr>
            <p:ph sz="half" idx="2"/>
          </p:nvPr>
        </p:nvSpPr>
        <p:spPr>
          <a:xfrm>
            <a:off x="838200" y="3885314"/>
            <a:ext cx="10515600" cy="674458"/>
          </a:xfrm>
        </p:spPr>
        <p:txBody>
          <a:bodyPr/>
          <a:lstStyle/>
          <a:p>
            <a:r>
              <a:rPr lang="de-DE" altLang="en-US" dirty="0">
                <a:ea typeface="Arial" panose="020B0604020202020204" pitchFamily="34" charset="0"/>
                <a:cs typeface="Lucida Bright" panose="02040602050505020304" pitchFamily="18" charset="0"/>
              </a:rPr>
              <a:t>Presenting results in equation form:</a:t>
            </a:r>
          </a:p>
          <a:p>
            <a:endParaRPr lang="en-US" dirty="0"/>
          </a:p>
        </p:txBody>
      </p:sp>
      <p:pic>
        <p:nvPicPr>
          <p:cNvPr id="7" name="Picture 6" descr="An equation in which GPA equals beta sub 0 plus beta sub 1 times alcohol plus x delta plus u. The term x delta refers to a matrix including several explanatory variables and associated regression parameters.">
            <a:extLst>
              <a:ext uri="{FF2B5EF4-FFF2-40B4-BE49-F238E27FC236}">
                <a16:creationId xmlns:a16="http://schemas.microsoft.com/office/drawing/2014/main" id="{D6F97DA2-AD1D-4E41-9397-B6C00EC0B88C}"/>
              </a:ext>
            </a:extLst>
          </p:cNvPr>
          <p:cNvPicPr>
            <a:picLocks noChangeAspect="1"/>
          </p:cNvPicPr>
          <p:nvPr/>
        </p:nvPicPr>
        <p:blipFill>
          <a:blip r:embed="rId3"/>
          <a:stretch>
            <a:fillRect/>
          </a:stretch>
        </p:blipFill>
        <p:spPr>
          <a:xfrm>
            <a:off x="1447025" y="2772281"/>
            <a:ext cx="6480610" cy="1048603"/>
          </a:xfrm>
          <a:prstGeom prst="rect">
            <a:avLst/>
          </a:prstGeom>
        </p:spPr>
      </p:pic>
      <p:sp>
        <p:nvSpPr>
          <p:cNvPr id="3" name="Content Placeholder 2">
            <a:extLst>
              <a:ext uri="{FF2B5EF4-FFF2-40B4-BE49-F238E27FC236}">
                <a16:creationId xmlns:a16="http://schemas.microsoft.com/office/drawing/2014/main" id="{247A050A-CD64-4A6E-AC18-4C4962ED1EC6}"/>
              </a:ext>
            </a:extLst>
          </p:cNvPr>
          <p:cNvSpPr>
            <a:spLocks noGrp="1"/>
          </p:cNvSpPr>
          <p:nvPr>
            <p:ph sz="half" idx="1"/>
          </p:nvPr>
        </p:nvSpPr>
        <p:spPr/>
        <p:txBody>
          <a:bodyPr/>
          <a:lstStyle/>
          <a:p>
            <a:r>
              <a:rPr lang="de-DE" altLang="en-US" b="1" dirty="0">
                <a:ea typeface="ＭＳ Ｐゴシック" panose="020B0600070205080204" pitchFamily="34" charset="-128"/>
                <a:cs typeface="Lucida Bright" panose="02040602050505020304" pitchFamily="18" charset="0"/>
              </a:rPr>
              <a:t>Style hints</a:t>
            </a:r>
          </a:p>
          <a:p>
            <a:pPr lvl="1"/>
            <a:r>
              <a:rPr lang="de-DE" altLang="en-US" dirty="0">
                <a:ea typeface="Arial" panose="020B0604020202020204" pitchFamily="34" charset="0"/>
                <a:cs typeface="Lucida Bright" panose="02040602050505020304" pitchFamily="18" charset="0"/>
              </a:rPr>
              <a:t>When you introduce an equation, describe important variables</a:t>
            </a:r>
          </a:p>
          <a:p>
            <a:pPr lvl="1"/>
            <a:r>
              <a:rPr lang="de-DE" altLang="en-US" dirty="0">
                <a:ea typeface="Arial" panose="020B0604020202020204" pitchFamily="34" charset="0"/>
                <a:cs typeface="Lucida Bright" panose="02040602050505020304" pitchFamily="18" charset="0"/>
              </a:rPr>
              <a:t>In order to focus on a particular variable you may write something like</a:t>
            </a:r>
          </a:p>
          <a:p>
            <a:endParaRPr lang="en-US" dirty="0"/>
          </a:p>
        </p:txBody>
      </p:sp>
      <p:sp>
        <p:nvSpPr>
          <p:cNvPr id="2" name="Title 1">
            <a:extLst>
              <a:ext uri="{FF2B5EF4-FFF2-40B4-BE49-F238E27FC236}">
                <a16:creationId xmlns:a16="http://schemas.microsoft.com/office/drawing/2014/main" id="{A9FF9FEB-17B5-460F-AE0F-FB59F583818C}"/>
              </a:ext>
            </a:extLst>
          </p:cNvPr>
          <p:cNvSpPr>
            <a:spLocks noGrp="1"/>
          </p:cNvSpPr>
          <p:nvPr>
            <p:ph type="title"/>
          </p:nvPr>
        </p:nvSpPr>
        <p:spPr>
          <a:xfrm>
            <a:off x="838200" y="640080"/>
            <a:ext cx="10515600" cy="727075"/>
          </a:xfrm>
        </p:spPr>
        <p:txBody>
          <a:bodyPr/>
          <a:lstStyle/>
          <a:p>
            <a:r>
              <a:rPr lang="de-DE" altLang="en-US" dirty="0"/>
              <a:t>Carrying Out an Empirical Project</a:t>
            </a:r>
            <a:r>
              <a:rPr lang="en-US" altLang="en-US" dirty="0"/>
              <a:t> </a:t>
            </a:r>
            <a:r>
              <a:rPr lang="de-DE" altLang="en-US" sz="1600" dirty="0">
                <a:solidFill>
                  <a:prstClr val="black"/>
                </a:solidFill>
              </a:rPr>
              <a:t>(22 of 23)</a:t>
            </a:r>
            <a:endParaRPr lang="en-US" dirty="0"/>
          </a:p>
        </p:txBody>
      </p:sp>
    </p:spTree>
    <p:extLst>
      <p:ext uri="{BB962C8B-B14F-4D97-AF65-F5344CB8AC3E}">
        <p14:creationId xmlns:p14="http://schemas.microsoft.com/office/powerpoint/2010/main" val="1206739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8BDD6D4-D4A8-4277-8DAB-F3815D4B9B51}"/>
              </a:ext>
            </a:extLst>
          </p:cNvPr>
          <p:cNvSpPr>
            <a:spLocks noGrp="1"/>
          </p:cNvSpPr>
          <p:nvPr>
            <p:ph type="sldNum" sz="quarter" idx="12"/>
          </p:nvPr>
        </p:nvSpPr>
        <p:spPr/>
        <p:txBody>
          <a:bodyPr/>
          <a:lstStyle/>
          <a:p>
            <a:fld id="{949EBC64-41CB-41B8-B6DF-9B1367312BD4}" type="slidenum">
              <a:rPr lang="en-US" smtClean="0"/>
              <a:t>24</a:t>
            </a:fld>
            <a:endParaRPr lang="en-US" dirty="0"/>
          </a:p>
        </p:txBody>
      </p:sp>
      <p:sp>
        <p:nvSpPr>
          <p:cNvPr id="5" name="Content Placeholder 4">
            <a:extLst>
              <a:ext uri="{FF2B5EF4-FFF2-40B4-BE49-F238E27FC236}">
                <a16:creationId xmlns:a16="http://schemas.microsoft.com/office/drawing/2014/main" id="{7EA9FD47-4D77-4A7D-B41E-C01B2B8E77A1}"/>
              </a:ext>
            </a:extLst>
          </p:cNvPr>
          <p:cNvSpPr>
            <a:spLocks noGrp="1"/>
          </p:cNvSpPr>
          <p:nvPr>
            <p:ph sz="quarter" idx="13"/>
          </p:nvPr>
        </p:nvSpPr>
        <p:spPr>
          <a:xfrm>
            <a:off x="6746788" y="2103025"/>
            <a:ext cx="4607011" cy="3869067"/>
          </a:xfrm>
        </p:spPr>
        <p:txBody>
          <a:bodyPr/>
          <a:lstStyle/>
          <a:p>
            <a:pPr>
              <a:lnSpc>
                <a:spcPct val="100000"/>
              </a:lnSpc>
              <a:spcBef>
                <a:spcPct val="0"/>
              </a:spcBef>
            </a:pPr>
            <a:r>
              <a:rPr lang="de-DE" altLang="en-US" sz="2000" dirty="0">
                <a:cs typeface="Arial" panose="020B0604020202020204" pitchFamily="34" charset="0"/>
              </a:rPr>
              <a:t>Reporting results in tabular form:</a:t>
            </a:r>
          </a:p>
          <a:p>
            <a:pPr>
              <a:lnSpc>
                <a:spcPct val="100000"/>
              </a:lnSpc>
              <a:spcBef>
                <a:spcPct val="0"/>
              </a:spcBef>
            </a:pPr>
            <a:endParaRPr lang="de-DE" altLang="en-US" sz="2000" dirty="0">
              <a:cs typeface="Arial" panose="020B0604020202020204" pitchFamily="34" charset="0"/>
            </a:endParaRPr>
          </a:p>
          <a:p>
            <a:pPr>
              <a:lnSpc>
                <a:spcPct val="100000"/>
              </a:lnSpc>
              <a:spcBef>
                <a:spcPct val="0"/>
              </a:spcBef>
            </a:pPr>
            <a:r>
              <a:rPr lang="de-DE" altLang="en-US" sz="2000" dirty="0">
                <a:cs typeface="Arial" panose="020B0604020202020204" pitchFamily="34" charset="0"/>
              </a:rPr>
              <a:t>Clearly indicate dependent and independent variables.</a:t>
            </a:r>
          </a:p>
          <a:p>
            <a:pPr>
              <a:lnSpc>
                <a:spcPct val="100000"/>
              </a:lnSpc>
              <a:spcBef>
                <a:spcPct val="0"/>
              </a:spcBef>
            </a:pPr>
            <a:endParaRPr lang="de-DE" altLang="en-US" sz="2000" dirty="0">
              <a:cs typeface="Arial" panose="020B0604020202020204" pitchFamily="34" charset="0"/>
            </a:endParaRPr>
          </a:p>
          <a:p>
            <a:pPr>
              <a:lnSpc>
                <a:spcPct val="100000"/>
              </a:lnSpc>
              <a:spcBef>
                <a:spcPct val="0"/>
              </a:spcBef>
            </a:pPr>
            <a:r>
              <a:rPr lang="de-DE" altLang="en-US" sz="2000" dirty="0">
                <a:cs typeface="Arial" panose="020B0604020202020204" pitchFamily="34" charset="0"/>
              </a:rPr>
              <a:t>Limit the number of digits reported after the decimal point.</a:t>
            </a:r>
          </a:p>
          <a:p>
            <a:pPr>
              <a:lnSpc>
                <a:spcPct val="100000"/>
              </a:lnSpc>
              <a:spcBef>
                <a:spcPct val="0"/>
              </a:spcBef>
            </a:pPr>
            <a:endParaRPr lang="de-DE" altLang="en-US" sz="2000" dirty="0">
              <a:cs typeface="Arial" panose="020B0604020202020204" pitchFamily="34" charset="0"/>
            </a:endParaRPr>
          </a:p>
          <a:p>
            <a:pPr>
              <a:lnSpc>
                <a:spcPct val="100000"/>
              </a:lnSpc>
              <a:spcBef>
                <a:spcPct val="0"/>
              </a:spcBef>
            </a:pPr>
            <a:r>
              <a:rPr lang="de-DE" altLang="en-US" sz="2000" dirty="0">
                <a:cs typeface="Arial" panose="020B0604020202020204" pitchFamily="34" charset="0"/>
              </a:rPr>
              <a:t>You may also think of rescaling your  variables so that coefficients are not too large or too small.</a:t>
            </a:r>
            <a:endParaRPr lang="en-US" sz="2000" dirty="0"/>
          </a:p>
        </p:txBody>
      </p:sp>
      <p:graphicFrame>
        <p:nvGraphicFramePr>
          <p:cNvPr id="7" name="Content Placeholder 3">
            <a:extLst>
              <a:ext uri="{FF2B5EF4-FFF2-40B4-BE49-F238E27FC236}">
                <a16:creationId xmlns:a16="http://schemas.microsoft.com/office/drawing/2014/main" id="{E25518E6-69AC-4FFF-80AD-68634B875058}"/>
              </a:ext>
            </a:extLst>
          </p:cNvPr>
          <p:cNvGraphicFramePr>
            <a:graphicFrameLocks noGrp="1"/>
          </p:cNvGraphicFramePr>
          <p:nvPr>
            <p:ph sz="half" idx="2"/>
            <p:extLst>
              <p:ext uri="{D42A27DB-BD31-4B8C-83A1-F6EECF244321}">
                <p14:modId xmlns:p14="http://schemas.microsoft.com/office/powerpoint/2010/main" val="3588565784"/>
              </p:ext>
            </p:extLst>
          </p:nvPr>
        </p:nvGraphicFramePr>
        <p:xfrm>
          <a:off x="838200" y="2103438"/>
          <a:ext cx="3721442" cy="3535680"/>
        </p:xfrm>
        <a:graphic>
          <a:graphicData uri="http://schemas.openxmlformats.org/drawingml/2006/table">
            <a:tbl>
              <a:tblPr firstRow="1" bandRow="1">
                <a:tableStyleId>{5940675A-B579-460E-94D1-54222C63F5DA}</a:tableStyleId>
              </a:tblPr>
              <a:tblGrid>
                <a:gridCol w="1291829">
                  <a:extLst>
                    <a:ext uri="{9D8B030D-6E8A-4147-A177-3AD203B41FA5}">
                      <a16:colId xmlns:a16="http://schemas.microsoft.com/office/drawing/2014/main" val="920486294"/>
                    </a:ext>
                  </a:extLst>
                </a:gridCol>
                <a:gridCol w="809871">
                  <a:extLst>
                    <a:ext uri="{9D8B030D-6E8A-4147-A177-3AD203B41FA5}">
                      <a16:colId xmlns:a16="http://schemas.microsoft.com/office/drawing/2014/main" val="360079589"/>
                    </a:ext>
                  </a:extLst>
                </a:gridCol>
                <a:gridCol w="809871">
                  <a:extLst>
                    <a:ext uri="{9D8B030D-6E8A-4147-A177-3AD203B41FA5}">
                      <a16:colId xmlns:a16="http://schemas.microsoft.com/office/drawing/2014/main" val="3304370781"/>
                    </a:ext>
                  </a:extLst>
                </a:gridCol>
                <a:gridCol w="809871">
                  <a:extLst>
                    <a:ext uri="{9D8B030D-6E8A-4147-A177-3AD203B41FA5}">
                      <a16:colId xmlns:a16="http://schemas.microsoft.com/office/drawing/2014/main" val="4196212198"/>
                    </a:ext>
                  </a:extLst>
                </a:gridCol>
              </a:tblGrid>
              <a:tr h="137214">
                <a:tc>
                  <a:txBody>
                    <a:bodyPr/>
                    <a:lstStyle/>
                    <a:p>
                      <a:r>
                        <a:rPr lang="en-US" sz="800" dirty="0"/>
                        <a:t>Independent Variables</a:t>
                      </a:r>
                    </a:p>
                  </a:txBody>
                  <a:tcPr/>
                </a:tc>
                <a:tc>
                  <a:txBody>
                    <a:bodyPr/>
                    <a:lstStyle/>
                    <a:p>
                      <a:r>
                        <a:rPr lang="en-US" sz="800" dirty="0"/>
                        <a:t>(1)</a:t>
                      </a:r>
                    </a:p>
                  </a:txBody>
                  <a:tcPr/>
                </a:tc>
                <a:tc>
                  <a:txBody>
                    <a:bodyPr/>
                    <a:lstStyle/>
                    <a:p>
                      <a:r>
                        <a:rPr lang="en-US" sz="800" dirty="0"/>
                        <a:t>(2)</a:t>
                      </a:r>
                    </a:p>
                  </a:txBody>
                  <a:tcPr/>
                </a:tc>
                <a:tc>
                  <a:txBody>
                    <a:bodyPr/>
                    <a:lstStyle/>
                    <a:p>
                      <a:r>
                        <a:rPr lang="en-US" sz="800" dirty="0"/>
                        <a:t>(3)</a:t>
                      </a:r>
                    </a:p>
                  </a:txBody>
                  <a:tcPr/>
                </a:tc>
                <a:extLst>
                  <a:ext uri="{0D108BD9-81ED-4DB2-BD59-A6C34878D82A}">
                    <a16:rowId xmlns:a16="http://schemas.microsoft.com/office/drawing/2014/main" val="2730383854"/>
                  </a:ext>
                </a:extLst>
              </a:tr>
              <a:tr h="222973">
                <a:tc>
                  <a:txBody>
                    <a:bodyPr/>
                    <a:lstStyle/>
                    <a:p>
                      <a:r>
                        <a:rPr lang="en-US" sz="800" dirty="0" err="1"/>
                        <a:t>Mrate</a:t>
                      </a:r>
                      <a:endParaRPr lang="en-US" sz="800" dirty="0"/>
                    </a:p>
                  </a:txBody>
                  <a:tcPr/>
                </a:tc>
                <a:tc>
                  <a:txBody>
                    <a:bodyPr/>
                    <a:lstStyle/>
                    <a:p>
                      <a:r>
                        <a:rPr lang="en-US" sz="800" dirty="0"/>
                        <a:t>.156</a:t>
                      </a:r>
                    </a:p>
                    <a:p>
                      <a:r>
                        <a:rPr lang="en-US" sz="800" dirty="0"/>
                        <a:t>(.012)</a:t>
                      </a:r>
                    </a:p>
                  </a:txBody>
                  <a:tcPr/>
                </a:tc>
                <a:tc>
                  <a:txBody>
                    <a:bodyPr/>
                    <a:lstStyle/>
                    <a:p>
                      <a:r>
                        <a:rPr lang="en-US" sz="800" dirty="0"/>
                        <a:t>.239</a:t>
                      </a:r>
                    </a:p>
                    <a:p>
                      <a:r>
                        <a:rPr lang="en-US" sz="800" dirty="0"/>
                        <a:t>(.042)</a:t>
                      </a:r>
                    </a:p>
                  </a:txBody>
                  <a:tcPr/>
                </a:tc>
                <a:tc>
                  <a:txBody>
                    <a:bodyPr/>
                    <a:lstStyle/>
                    <a:p>
                      <a:r>
                        <a:rPr lang="en-US" sz="800" dirty="0"/>
                        <a:t>.218</a:t>
                      </a:r>
                    </a:p>
                    <a:p>
                      <a:r>
                        <a:rPr lang="en-US" sz="800" dirty="0"/>
                        <a:t>(.342)</a:t>
                      </a:r>
                    </a:p>
                  </a:txBody>
                  <a:tcPr/>
                </a:tc>
                <a:extLst>
                  <a:ext uri="{0D108BD9-81ED-4DB2-BD59-A6C34878D82A}">
                    <a16:rowId xmlns:a16="http://schemas.microsoft.com/office/drawing/2014/main" val="1282454328"/>
                  </a:ext>
                </a:extLst>
              </a:tr>
              <a:tr h="222973">
                <a:tc>
                  <a:txBody>
                    <a:bodyPr/>
                    <a:lstStyle/>
                    <a:p>
                      <a:r>
                        <a:rPr lang="en-US" sz="800" dirty="0" err="1"/>
                        <a:t>Mrate</a:t>
                      </a:r>
                      <a:r>
                        <a:rPr lang="en-US" sz="800" dirty="0"/>
                        <a:t> squared</a:t>
                      </a:r>
                    </a:p>
                  </a:txBody>
                  <a:tcPr/>
                </a:tc>
                <a:tc>
                  <a:txBody>
                    <a:bodyPr/>
                    <a:lstStyle/>
                    <a:p>
                      <a:r>
                        <a:rPr lang="en-US" sz="800" dirty="0"/>
                        <a:t>-</a:t>
                      </a:r>
                    </a:p>
                  </a:txBody>
                  <a:tcPr/>
                </a:tc>
                <a:tc>
                  <a:txBody>
                    <a:bodyPr/>
                    <a:lstStyle/>
                    <a:p>
                      <a:r>
                        <a:rPr lang="en-US" sz="800" dirty="0"/>
                        <a:t>-.087</a:t>
                      </a:r>
                    </a:p>
                    <a:p>
                      <a:r>
                        <a:rPr lang="en-US" sz="800" dirty="0"/>
                        <a:t>(.043)</a:t>
                      </a:r>
                    </a:p>
                  </a:txBody>
                  <a:tcPr/>
                </a:tc>
                <a:tc>
                  <a:txBody>
                    <a:bodyPr/>
                    <a:lstStyle/>
                    <a:p>
                      <a:r>
                        <a:rPr lang="en-US" sz="800" dirty="0"/>
                        <a:t>-.096</a:t>
                      </a:r>
                    </a:p>
                    <a:p>
                      <a:r>
                        <a:rPr lang="en-US" sz="800" dirty="0"/>
                        <a:t>(.073)</a:t>
                      </a:r>
                    </a:p>
                  </a:txBody>
                  <a:tcPr/>
                </a:tc>
                <a:extLst>
                  <a:ext uri="{0D108BD9-81ED-4DB2-BD59-A6C34878D82A}">
                    <a16:rowId xmlns:a16="http://schemas.microsoft.com/office/drawing/2014/main" val="2477774111"/>
                  </a:ext>
                </a:extLst>
              </a:tr>
              <a:tr h="222973">
                <a:tc>
                  <a:txBody>
                    <a:bodyPr/>
                    <a:lstStyle/>
                    <a:p>
                      <a:r>
                        <a:rPr lang="en-US" sz="800" dirty="0"/>
                        <a:t>Log(emp)</a:t>
                      </a:r>
                    </a:p>
                  </a:txBody>
                  <a:tcPr/>
                </a:tc>
                <a:tc>
                  <a:txBody>
                    <a:bodyPr/>
                    <a:lstStyle/>
                    <a:p>
                      <a:r>
                        <a:rPr lang="en-US" sz="800" dirty="0"/>
                        <a:t>-.112</a:t>
                      </a:r>
                    </a:p>
                    <a:p>
                      <a:r>
                        <a:rPr lang="en-US" sz="800" dirty="0"/>
                        <a:t>(.014)</a:t>
                      </a:r>
                    </a:p>
                  </a:txBody>
                  <a:tcPr/>
                </a:tc>
                <a:tc>
                  <a:txBody>
                    <a:bodyPr/>
                    <a:lstStyle/>
                    <a:p>
                      <a:r>
                        <a:rPr lang="en-US" sz="800" dirty="0"/>
                        <a:t>-.112</a:t>
                      </a:r>
                    </a:p>
                    <a:p>
                      <a:r>
                        <a:rPr lang="en-US" sz="800" dirty="0"/>
                        <a:t>(.014)</a:t>
                      </a:r>
                    </a:p>
                  </a:txBody>
                  <a:tcPr/>
                </a:tc>
                <a:tc>
                  <a:txBody>
                    <a:bodyPr/>
                    <a:lstStyle/>
                    <a:p>
                      <a:r>
                        <a:rPr lang="en-US" sz="800" dirty="0"/>
                        <a:t>-.098</a:t>
                      </a:r>
                    </a:p>
                    <a:p>
                      <a:r>
                        <a:rPr lang="en-US" sz="800" dirty="0"/>
                        <a:t>(.111)</a:t>
                      </a:r>
                    </a:p>
                  </a:txBody>
                  <a:tcPr/>
                </a:tc>
                <a:extLst>
                  <a:ext uri="{0D108BD9-81ED-4DB2-BD59-A6C34878D82A}">
                    <a16:rowId xmlns:a16="http://schemas.microsoft.com/office/drawing/2014/main" val="1034300198"/>
                  </a:ext>
                </a:extLst>
              </a:tr>
              <a:tr h="222973">
                <a:tc>
                  <a:txBody>
                    <a:bodyPr/>
                    <a:lstStyle/>
                    <a:p>
                      <a:r>
                        <a:rPr lang="en-US" sz="800" dirty="0"/>
                        <a:t>Log(emp) squared</a:t>
                      </a:r>
                    </a:p>
                  </a:txBody>
                  <a:tcPr/>
                </a:tc>
                <a:tc>
                  <a:txBody>
                    <a:bodyPr/>
                    <a:lstStyle/>
                    <a:p>
                      <a:r>
                        <a:rPr lang="en-US" sz="800" dirty="0"/>
                        <a:t>.0057</a:t>
                      </a:r>
                    </a:p>
                    <a:p>
                      <a:r>
                        <a:rPr lang="en-US" sz="800" dirty="0"/>
                        <a:t>(.0009)</a:t>
                      </a:r>
                    </a:p>
                  </a:txBody>
                  <a:tcPr/>
                </a:tc>
                <a:tc>
                  <a:txBody>
                    <a:bodyPr/>
                    <a:lstStyle/>
                    <a:p>
                      <a:r>
                        <a:rPr lang="en-US" sz="800" dirty="0"/>
                        <a:t>.0057</a:t>
                      </a:r>
                    </a:p>
                    <a:p>
                      <a:r>
                        <a:rPr lang="en-US" sz="800" dirty="0"/>
                        <a:t>(.0009)</a:t>
                      </a:r>
                    </a:p>
                  </a:txBody>
                  <a:tcPr/>
                </a:tc>
                <a:tc>
                  <a:txBody>
                    <a:bodyPr/>
                    <a:lstStyle/>
                    <a:p>
                      <a:r>
                        <a:rPr lang="en-US" sz="800" dirty="0"/>
                        <a:t>.0052</a:t>
                      </a:r>
                    </a:p>
                    <a:p>
                      <a:r>
                        <a:rPr lang="en-US" sz="800" dirty="0"/>
                        <a:t>(.0007)</a:t>
                      </a:r>
                    </a:p>
                  </a:txBody>
                  <a:tcPr/>
                </a:tc>
                <a:extLst>
                  <a:ext uri="{0D108BD9-81ED-4DB2-BD59-A6C34878D82A}">
                    <a16:rowId xmlns:a16="http://schemas.microsoft.com/office/drawing/2014/main" val="4062070735"/>
                  </a:ext>
                </a:extLst>
              </a:tr>
              <a:tr h="222973">
                <a:tc>
                  <a:txBody>
                    <a:bodyPr/>
                    <a:lstStyle/>
                    <a:p>
                      <a:r>
                        <a:rPr lang="en-US" sz="800" dirty="0"/>
                        <a:t>Age</a:t>
                      </a:r>
                    </a:p>
                  </a:txBody>
                  <a:tcPr/>
                </a:tc>
                <a:tc>
                  <a:txBody>
                    <a:bodyPr/>
                    <a:lstStyle/>
                    <a:p>
                      <a:r>
                        <a:rPr lang="en-US" sz="800" dirty="0"/>
                        <a:t>.0060</a:t>
                      </a:r>
                    </a:p>
                    <a:p>
                      <a:r>
                        <a:rPr lang="en-US" sz="800" dirty="0"/>
                        <a:t>(.0010)</a:t>
                      </a:r>
                    </a:p>
                  </a:txBody>
                  <a:tcPr/>
                </a:tc>
                <a:tc>
                  <a:txBody>
                    <a:bodyPr/>
                    <a:lstStyle/>
                    <a:p>
                      <a:r>
                        <a:rPr lang="en-US" sz="800" dirty="0"/>
                        <a:t>.0059</a:t>
                      </a:r>
                    </a:p>
                    <a:p>
                      <a:r>
                        <a:rPr lang="en-US" sz="800" dirty="0"/>
                        <a:t>(.0010)</a:t>
                      </a:r>
                    </a:p>
                  </a:txBody>
                  <a:tcPr/>
                </a:tc>
                <a:tc>
                  <a:txBody>
                    <a:bodyPr/>
                    <a:lstStyle/>
                    <a:p>
                      <a:r>
                        <a:rPr lang="en-US" sz="800" dirty="0"/>
                        <a:t>.0050</a:t>
                      </a:r>
                    </a:p>
                    <a:p>
                      <a:r>
                        <a:rPr lang="en-US" sz="800" dirty="0"/>
                        <a:t>(.0021)</a:t>
                      </a:r>
                    </a:p>
                  </a:txBody>
                  <a:tcPr/>
                </a:tc>
                <a:extLst>
                  <a:ext uri="{0D108BD9-81ED-4DB2-BD59-A6C34878D82A}">
                    <a16:rowId xmlns:a16="http://schemas.microsoft.com/office/drawing/2014/main" val="2264697942"/>
                  </a:ext>
                </a:extLst>
              </a:tr>
              <a:tr h="222973">
                <a:tc>
                  <a:txBody>
                    <a:bodyPr/>
                    <a:lstStyle/>
                    <a:p>
                      <a:r>
                        <a:rPr lang="en-US" sz="800" dirty="0"/>
                        <a:t>Age squared</a:t>
                      </a:r>
                    </a:p>
                  </a:txBody>
                  <a:tcPr/>
                </a:tc>
                <a:tc>
                  <a:txBody>
                    <a:bodyPr/>
                    <a:lstStyle/>
                    <a:p>
                      <a:r>
                        <a:rPr lang="en-US" sz="800" dirty="0"/>
                        <a:t>-.00007</a:t>
                      </a:r>
                    </a:p>
                    <a:p>
                      <a:r>
                        <a:rPr lang="en-US" sz="800" dirty="0"/>
                        <a:t>(.00002)</a:t>
                      </a:r>
                    </a:p>
                  </a:txBody>
                  <a:tcPr/>
                </a:tc>
                <a:tc>
                  <a:txBody>
                    <a:bodyPr/>
                    <a:lstStyle/>
                    <a:p>
                      <a:r>
                        <a:rPr lang="en-US" sz="800" dirty="0"/>
                        <a:t>-.00007</a:t>
                      </a:r>
                    </a:p>
                    <a:p>
                      <a:r>
                        <a:rPr lang="en-US" sz="800" dirty="0"/>
                        <a:t>(.00002)</a:t>
                      </a:r>
                    </a:p>
                  </a:txBody>
                  <a:tcPr/>
                </a:tc>
                <a:tc>
                  <a:txBody>
                    <a:bodyPr/>
                    <a:lstStyle/>
                    <a:p>
                      <a:r>
                        <a:rPr lang="en-US" sz="800" dirty="0"/>
                        <a:t>-.00006</a:t>
                      </a:r>
                    </a:p>
                    <a:p>
                      <a:r>
                        <a:rPr lang="en-US" sz="800" dirty="0"/>
                        <a:t>(.00002)</a:t>
                      </a:r>
                    </a:p>
                  </a:txBody>
                  <a:tcPr/>
                </a:tc>
                <a:extLst>
                  <a:ext uri="{0D108BD9-81ED-4DB2-BD59-A6C34878D82A}">
                    <a16:rowId xmlns:a16="http://schemas.microsoft.com/office/drawing/2014/main" val="2096715433"/>
                  </a:ext>
                </a:extLst>
              </a:tr>
              <a:tr h="222973">
                <a:tc>
                  <a:txBody>
                    <a:bodyPr/>
                    <a:lstStyle/>
                    <a:p>
                      <a:r>
                        <a:rPr lang="en-US" sz="800" dirty="0"/>
                        <a:t>Sole</a:t>
                      </a:r>
                    </a:p>
                  </a:txBody>
                  <a:tcPr/>
                </a:tc>
                <a:tc>
                  <a:txBody>
                    <a:bodyPr/>
                    <a:lstStyle/>
                    <a:p>
                      <a:r>
                        <a:rPr lang="en-US" sz="800" dirty="0"/>
                        <a:t>-.0001</a:t>
                      </a:r>
                    </a:p>
                    <a:p>
                      <a:r>
                        <a:rPr lang="en-US" sz="800" dirty="0"/>
                        <a:t>(.0058)</a:t>
                      </a:r>
                    </a:p>
                  </a:txBody>
                  <a:tcPr/>
                </a:tc>
                <a:tc>
                  <a:txBody>
                    <a:bodyPr/>
                    <a:lstStyle/>
                    <a:p>
                      <a:r>
                        <a:rPr lang="en-US" sz="800" dirty="0"/>
                        <a:t>.0008</a:t>
                      </a:r>
                    </a:p>
                    <a:p>
                      <a:r>
                        <a:rPr lang="en-US" sz="800" dirty="0"/>
                        <a:t>(.0058)</a:t>
                      </a:r>
                    </a:p>
                  </a:txBody>
                  <a:tcPr/>
                </a:tc>
                <a:tc>
                  <a:txBody>
                    <a:bodyPr/>
                    <a:lstStyle/>
                    <a:p>
                      <a:r>
                        <a:rPr lang="en-US" sz="800" dirty="0"/>
                        <a:t>.0006</a:t>
                      </a:r>
                    </a:p>
                    <a:p>
                      <a:r>
                        <a:rPr lang="en-US" sz="800" dirty="0"/>
                        <a:t>(.0061)</a:t>
                      </a:r>
                    </a:p>
                  </a:txBody>
                  <a:tcPr/>
                </a:tc>
                <a:extLst>
                  <a:ext uri="{0D108BD9-81ED-4DB2-BD59-A6C34878D82A}">
                    <a16:rowId xmlns:a16="http://schemas.microsoft.com/office/drawing/2014/main" val="3896216215"/>
                  </a:ext>
                </a:extLst>
              </a:tr>
              <a:tr h="222973">
                <a:tc>
                  <a:txBody>
                    <a:bodyPr/>
                    <a:lstStyle/>
                    <a:p>
                      <a:r>
                        <a:rPr lang="en-US" sz="800" dirty="0"/>
                        <a:t>Constant</a:t>
                      </a:r>
                    </a:p>
                  </a:txBody>
                  <a:tcPr/>
                </a:tc>
                <a:tc>
                  <a:txBody>
                    <a:bodyPr/>
                    <a:lstStyle/>
                    <a:p>
                      <a:r>
                        <a:rPr lang="en-US" sz="800" dirty="0"/>
                        <a:t>1.213</a:t>
                      </a:r>
                    </a:p>
                    <a:p>
                      <a:r>
                        <a:rPr lang="en-US" sz="800" dirty="0"/>
                        <a:t>(.051)</a:t>
                      </a:r>
                    </a:p>
                  </a:txBody>
                  <a:tcPr/>
                </a:tc>
                <a:tc>
                  <a:txBody>
                    <a:bodyPr/>
                    <a:lstStyle/>
                    <a:p>
                      <a:r>
                        <a:rPr lang="en-US" sz="800" dirty="0"/>
                        <a:t>.198</a:t>
                      </a:r>
                    </a:p>
                    <a:p>
                      <a:r>
                        <a:rPr lang="en-US" sz="800" dirty="0"/>
                        <a:t>(.052)</a:t>
                      </a:r>
                    </a:p>
                  </a:txBody>
                  <a:tcPr/>
                </a:tc>
                <a:tc>
                  <a:txBody>
                    <a:bodyPr/>
                    <a:lstStyle/>
                    <a:p>
                      <a:r>
                        <a:rPr lang="en-US" sz="800" dirty="0"/>
                        <a:t>.085</a:t>
                      </a:r>
                    </a:p>
                    <a:p>
                      <a:r>
                        <a:rPr lang="en-US" sz="800" dirty="0"/>
                        <a:t>(.041)</a:t>
                      </a:r>
                    </a:p>
                  </a:txBody>
                  <a:tcPr/>
                </a:tc>
                <a:extLst>
                  <a:ext uri="{0D108BD9-81ED-4DB2-BD59-A6C34878D82A}">
                    <a16:rowId xmlns:a16="http://schemas.microsoft.com/office/drawing/2014/main" val="2848826347"/>
                  </a:ext>
                </a:extLst>
              </a:tr>
              <a:tr h="137214">
                <a:tc>
                  <a:txBody>
                    <a:bodyPr/>
                    <a:lstStyle/>
                    <a:p>
                      <a:r>
                        <a:rPr lang="en-US" sz="800" dirty="0"/>
                        <a:t>Industry dummies?</a:t>
                      </a:r>
                    </a:p>
                  </a:txBody>
                  <a:tcPr/>
                </a:tc>
                <a:tc>
                  <a:txBody>
                    <a:bodyPr/>
                    <a:lstStyle/>
                    <a:p>
                      <a:r>
                        <a:rPr lang="en-US" sz="800" dirty="0"/>
                        <a:t>no</a:t>
                      </a:r>
                    </a:p>
                  </a:txBody>
                  <a:tcPr/>
                </a:tc>
                <a:tc>
                  <a:txBody>
                    <a:bodyPr/>
                    <a:lstStyle/>
                    <a:p>
                      <a:r>
                        <a:rPr lang="en-US" sz="800" dirty="0"/>
                        <a:t>no</a:t>
                      </a:r>
                    </a:p>
                  </a:txBody>
                  <a:tcPr/>
                </a:tc>
                <a:tc>
                  <a:txBody>
                    <a:bodyPr/>
                    <a:lstStyle/>
                    <a:p>
                      <a:r>
                        <a:rPr lang="en-US" sz="800" dirty="0"/>
                        <a:t>yes</a:t>
                      </a:r>
                    </a:p>
                  </a:txBody>
                  <a:tcPr/>
                </a:tc>
                <a:extLst>
                  <a:ext uri="{0D108BD9-81ED-4DB2-BD59-A6C34878D82A}">
                    <a16:rowId xmlns:a16="http://schemas.microsoft.com/office/drawing/2014/main" val="3236195354"/>
                  </a:ext>
                </a:extLst>
              </a:tr>
              <a:tr h="137214">
                <a:tc>
                  <a:txBody>
                    <a:bodyPr/>
                    <a:lstStyle/>
                    <a:p>
                      <a:r>
                        <a:rPr lang="en-US" sz="800" dirty="0"/>
                        <a:t>Observations</a:t>
                      </a:r>
                    </a:p>
                  </a:txBody>
                  <a:tcPr/>
                </a:tc>
                <a:tc>
                  <a:txBody>
                    <a:bodyPr/>
                    <a:lstStyle/>
                    <a:p>
                      <a:r>
                        <a:rPr lang="en-US" sz="800" dirty="0"/>
                        <a:t>3,784</a:t>
                      </a:r>
                    </a:p>
                  </a:txBody>
                  <a:tcPr/>
                </a:tc>
                <a:tc>
                  <a:txBody>
                    <a:bodyPr/>
                    <a:lstStyle/>
                    <a:p>
                      <a:r>
                        <a:rPr lang="en-US" sz="800" dirty="0"/>
                        <a:t>3,784</a:t>
                      </a:r>
                    </a:p>
                  </a:txBody>
                  <a:tcPr/>
                </a:tc>
                <a:tc>
                  <a:txBody>
                    <a:bodyPr/>
                    <a:lstStyle/>
                    <a:p>
                      <a:r>
                        <a:rPr lang="en-US" sz="800" dirty="0"/>
                        <a:t>3,784</a:t>
                      </a:r>
                    </a:p>
                  </a:txBody>
                  <a:tcPr/>
                </a:tc>
                <a:extLst>
                  <a:ext uri="{0D108BD9-81ED-4DB2-BD59-A6C34878D82A}">
                    <a16:rowId xmlns:a16="http://schemas.microsoft.com/office/drawing/2014/main" val="396563728"/>
                  </a:ext>
                </a:extLst>
              </a:tr>
              <a:tr h="137214">
                <a:tc>
                  <a:txBody>
                    <a:bodyPr/>
                    <a:lstStyle/>
                    <a:p>
                      <a:r>
                        <a:rPr lang="en-US" sz="800" dirty="0"/>
                        <a:t>R squared</a:t>
                      </a:r>
                    </a:p>
                  </a:txBody>
                  <a:tcPr/>
                </a:tc>
                <a:tc>
                  <a:txBody>
                    <a:bodyPr/>
                    <a:lstStyle/>
                    <a:p>
                      <a:r>
                        <a:rPr lang="en-US" sz="800" dirty="0"/>
                        <a:t>.143</a:t>
                      </a:r>
                    </a:p>
                  </a:txBody>
                  <a:tcPr/>
                </a:tc>
                <a:tc>
                  <a:txBody>
                    <a:bodyPr/>
                    <a:lstStyle/>
                    <a:p>
                      <a:r>
                        <a:rPr lang="en-US" sz="800" dirty="0"/>
                        <a:t>.152</a:t>
                      </a:r>
                    </a:p>
                  </a:txBody>
                  <a:tcPr/>
                </a:tc>
                <a:tc>
                  <a:txBody>
                    <a:bodyPr/>
                    <a:lstStyle/>
                    <a:p>
                      <a:r>
                        <a:rPr lang="en-US" sz="800" dirty="0"/>
                        <a:t>.162</a:t>
                      </a:r>
                    </a:p>
                  </a:txBody>
                  <a:tcPr/>
                </a:tc>
                <a:extLst>
                  <a:ext uri="{0D108BD9-81ED-4DB2-BD59-A6C34878D82A}">
                    <a16:rowId xmlns:a16="http://schemas.microsoft.com/office/drawing/2014/main" val="4014646488"/>
                  </a:ext>
                </a:extLst>
              </a:tr>
            </a:tbl>
          </a:graphicData>
        </a:graphic>
      </p:graphicFrame>
      <p:pic>
        <p:nvPicPr>
          <p:cNvPr id="8" name="Picture 7">
            <a:extLst>
              <a:ext uri="{FF2B5EF4-FFF2-40B4-BE49-F238E27FC236}">
                <a16:creationId xmlns:a16="http://schemas.microsoft.com/office/drawing/2014/main" id="{367A9262-AA1E-4D1B-80CD-EE858E3A4EBA}"/>
              </a:ext>
            </a:extLst>
          </p:cNvPr>
          <p:cNvPicPr>
            <a:picLocks noChangeAspect="1"/>
          </p:cNvPicPr>
          <p:nvPr/>
        </p:nvPicPr>
        <p:blipFill>
          <a:blip r:embed="rId2"/>
          <a:stretch>
            <a:fillRect/>
          </a:stretch>
        </p:blipFill>
        <p:spPr>
          <a:xfrm>
            <a:off x="830850" y="2012749"/>
            <a:ext cx="5607020" cy="4066775"/>
          </a:xfrm>
          <a:prstGeom prst="rect">
            <a:avLst/>
          </a:prstGeom>
        </p:spPr>
      </p:pic>
      <p:sp>
        <p:nvSpPr>
          <p:cNvPr id="3" name="Content Placeholder 2">
            <a:extLst>
              <a:ext uri="{FF2B5EF4-FFF2-40B4-BE49-F238E27FC236}">
                <a16:creationId xmlns:a16="http://schemas.microsoft.com/office/drawing/2014/main" id="{CA4BEC6E-6EAB-4054-B0FE-24EA3EC19405}"/>
              </a:ext>
            </a:extLst>
          </p:cNvPr>
          <p:cNvSpPr>
            <a:spLocks noGrp="1"/>
          </p:cNvSpPr>
          <p:nvPr>
            <p:ph sz="half" idx="1"/>
          </p:nvPr>
        </p:nvSpPr>
        <p:spPr>
          <a:xfrm>
            <a:off x="838200" y="1456029"/>
            <a:ext cx="10515600" cy="558122"/>
          </a:xfrm>
        </p:spPr>
        <p:txBody>
          <a:bodyPr/>
          <a:lstStyle/>
          <a:p>
            <a:r>
              <a:rPr lang="de-DE" altLang="en-US" b="1" dirty="0">
                <a:ea typeface="ＭＳ Ｐゴシック" panose="020B0600070205080204" pitchFamily="34" charset="-128"/>
                <a:cs typeface="Lucida Bright" panose="02040602050505020304" pitchFamily="18" charset="0"/>
              </a:rPr>
              <a:t>Style hints</a:t>
            </a:r>
          </a:p>
          <a:p>
            <a:endParaRPr lang="en-US" dirty="0"/>
          </a:p>
        </p:txBody>
      </p:sp>
      <p:sp>
        <p:nvSpPr>
          <p:cNvPr id="2" name="Title 1">
            <a:extLst>
              <a:ext uri="{FF2B5EF4-FFF2-40B4-BE49-F238E27FC236}">
                <a16:creationId xmlns:a16="http://schemas.microsoft.com/office/drawing/2014/main" id="{CBEBC0EB-A5C0-4348-B5B5-C18C41EB2488}"/>
              </a:ext>
            </a:extLst>
          </p:cNvPr>
          <p:cNvSpPr>
            <a:spLocks noGrp="1"/>
          </p:cNvSpPr>
          <p:nvPr>
            <p:ph type="title"/>
          </p:nvPr>
        </p:nvSpPr>
        <p:spPr/>
        <p:txBody>
          <a:bodyPr/>
          <a:lstStyle/>
          <a:p>
            <a:r>
              <a:rPr lang="de-DE" altLang="en-US" dirty="0"/>
              <a:t>Carrying Out an Empirical Project</a:t>
            </a:r>
            <a:r>
              <a:rPr lang="en-US" altLang="en-US" dirty="0"/>
              <a:t> </a:t>
            </a:r>
            <a:r>
              <a:rPr lang="de-DE" altLang="en-US" sz="1600" dirty="0">
                <a:solidFill>
                  <a:prstClr val="black"/>
                </a:solidFill>
              </a:rPr>
              <a:t>(23 of 23)</a:t>
            </a:r>
            <a:endParaRPr lang="en-US" dirty="0"/>
          </a:p>
        </p:txBody>
      </p:sp>
    </p:spTree>
    <p:extLst>
      <p:ext uri="{BB962C8B-B14F-4D97-AF65-F5344CB8AC3E}">
        <p14:creationId xmlns:p14="http://schemas.microsoft.com/office/powerpoint/2010/main" val="398576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3</a:t>
            </a:fld>
            <a:endParaRPr lang="en-US" dirty="0"/>
          </a:p>
        </p:txBody>
      </p:sp>
      <p:sp>
        <p:nvSpPr>
          <p:cNvPr id="3" name="Content Placeholder 2">
            <a:extLst>
              <a:ext uri="{FF2B5EF4-FFF2-40B4-BE49-F238E27FC236}">
                <a16:creationId xmlns:a16="http://schemas.microsoft.com/office/drawing/2014/main" id="{13B530C5-393D-4A6C-8686-B45718C5A642}"/>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Finding interesting research questions</a:t>
            </a:r>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Choose the area of economics/social sciences you are interested in.</a:t>
            </a:r>
          </a:p>
          <a:p>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Examples for typical research questions</a:t>
            </a:r>
          </a:p>
          <a:p>
            <a:pPr lvl="1"/>
            <a:r>
              <a:rPr lang="de-DE" altLang="en-US" dirty="0">
                <a:ea typeface="Arial" panose="020B0604020202020204" pitchFamily="34" charset="0"/>
                <a:cs typeface="Lucida Bright" panose="02040602050505020304" pitchFamily="18" charset="0"/>
              </a:rPr>
              <a:t>Labor Economics: Explaining wage differentials</a:t>
            </a:r>
          </a:p>
          <a:p>
            <a:pPr lvl="1"/>
            <a:r>
              <a:rPr lang="de-DE" altLang="en-US" dirty="0">
                <a:ea typeface="Arial" panose="020B0604020202020204" pitchFamily="34" charset="0"/>
                <a:cs typeface="Lucida Bright" panose="02040602050505020304" pitchFamily="18" charset="0"/>
              </a:rPr>
              <a:t>Public Economics: Effect of taxes on economic activity</a:t>
            </a:r>
          </a:p>
          <a:p>
            <a:pPr lvl="1"/>
            <a:r>
              <a:rPr lang="de-DE" altLang="en-US" dirty="0">
                <a:ea typeface="Arial" panose="020B0604020202020204" pitchFamily="34" charset="0"/>
                <a:cs typeface="Lucida Bright" panose="02040602050505020304" pitchFamily="18" charset="0"/>
              </a:rPr>
              <a:t>Education Economics: Effect of spending on school performance</a:t>
            </a:r>
          </a:p>
          <a:p>
            <a:pPr lvl="1"/>
            <a:r>
              <a:rPr lang="de-DE" altLang="en-US" dirty="0">
                <a:ea typeface="Arial" panose="020B0604020202020204" pitchFamily="34" charset="0"/>
                <a:cs typeface="Lucida Bright" panose="02040602050505020304" pitchFamily="18" charset="0"/>
              </a:rPr>
              <a:t>Macroeconomics: Effect of investment on GNP growth</a:t>
            </a:r>
          </a:p>
          <a:p>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Look for published papers on the chosen topic using tools such as EconLit, Google Scholar, the Journal of Economic Literature (JEL) etc.</a:t>
            </a: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dirty="0"/>
              <a:t>Carrying Out an Empirical Project</a:t>
            </a:r>
            <a:r>
              <a:rPr lang="en-US" altLang="en-US" dirty="0"/>
              <a:t> </a:t>
            </a:r>
            <a:r>
              <a:rPr lang="de-DE" altLang="en-US" sz="1600" dirty="0">
                <a:solidFill>
                  <a:prstClr val="black"/>
                </a:solidFill>
              </a:rPr>
              <a:t>(2 of 23)</a:t>
            </a:r>
            <a:endParaRPr lang="en-US" dirty="0"/>
          </a:p>
        </p:txBody>
      </p:sp>
    </p:spTree>
    <p:extLst>
      <p:ext uri="{BB962C8B-B14F-4D97-AF65-F5344CB8AC3E}">
        <p14:creationId xmlns:p14="http://schemas.microsoft.com/office/powerpoint/2010/main" val="3671959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4</a:t>
            </a:fld>
            <a:endParaRPr lang="en-US" dirty="0"/>
          </a:p>
        </p:txBody>
      </p:sp>
      <p:sp>
        <p:nvSpPr>
          <p:cNvPr id="3" name="Content Placeholder 2">
            <a:extLst>
              <a:ext uri="{FF2B5EF4-FFF2-40B4-BE49-F238E27FC236}">
                <a16:creationId xmlns:a16="http://schemas.microsoft.com/office/drawing/2014/main" id="{13B530C5-393D-4A6C-8686-B45718C5A642}"/>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Your research project should add something new</a:t>
            </a:r>
          </a:p>
          <a:p>
            <a:pPr lvl="1"/>
            <a:r>
              <a:rPr lang="de-DE" altLang="en-US" dirty="0">
                <a:ea typeface="Arial" panose="020B0604020202020204" pitchFamily="34" charset="0"/>
                <a:cs typeface="Lucida Bright" panose="02040602050505020304" pitchFamily="18" charset="0"/>
              </a:rPr>
              <a:t>Add a new variable whose influence has not been studied before</a:t>
            </a:r>
          </a:p>
          <a:p>
            <a:pPr lvl="1"/>
            <a:r>
              <a:rPr lang="de-DE" altLang="en-US" dirty="0">
                <a:ea typeface="Arial" panose="020B0604020202020204" pitchFamily="34" charset="0"/>
                <a:cs typeface="Lucida Bright" panose="02040602050505020304" pitchFamily="18" charset="0"/>
              </a:rPr>
              <a:t>Expand economic questions to include factors from other sciences</a:t>
            </a:r>
          </a:p>
          <a:p>
            <a:pPr lvl="1"/>
            <a:r>
              <a:rPr lang="de-DE" altLang="en-US" dirty="0">
                <a:ea typeface="Arial" panose="020B0604020202020204" pitchFamily="34" charset="0"/>
                <a:cs typeface="Lucida Bright" panose="02040602050505020304" pitchFamily="18" charset="0"/>
              </a:rPr>
              <a:t>Study an existing question for more recent data (may be boring)</a:t>
            </a:r>
          </a:p>
          <a:p>
            <a:pPr lvl="1"/>
            <a:r>
              <a:rPr lang="de-DE" altLang="en-US" dirty="0">
                <a:ea typeface="Arial" panose="020B0604020202020204" pitchFamily="34" charset="0"/>
                <a:cs typeface="Lucida Bright" panose="02040602050505020304" pitchFamily="18" charset="0"/>
              </a:rPr>
              <a:t>Use a new data set or study a question for a different country</a:t>
            </a:r>
          </a:p>
          <a:p>
            <a:pPr lvl="1"/>
            <a:r>
              <a:rPr lang="de-DE" altLang="en-US" dirty="0">
                <a:ea typeface="Arial" panose="020B0604020202020204" pitchFamily="34" charset="0"/>
                <a:cs typeface="Lucida Bright" panose="02040602050505020304" pitchFamily="18" charset="0"/>
              </a:rPr>
              <a:t>Try out new/alternative methods to study an old question</a:t>
            </a:r>
          </a:p>
          <a:p>
            <a:pPr lvl="1"/>
            <a:r>
              <a:rPr lang="de-DE" altLang="en-US" dirty="0">
                <a:ea typeface="Arial" panose="020B0604020202020204" pitchFamily="34" charset="0"/>
                <a:cs typeface="Lucida Bright" panose="02040602050505020304" pitchFamily="18" charset="0"/>
              </a:rPr>
              <a:t>Find a completely new question (hard but possible)</a:t>
            </a:r>
          </a:p>
          <a:p>
            <a:pPr lvl="1"/>
            <a:r>
              <a:rPr lang="de-DE" altLang="en-US" dirty="0">
                <a:ea typeface="Arial" panose="020B0604020202020204" pitchFamily="34" charset="0"/>
                <a:cs typeface="Lucida Bright" panose="02040602050505020304" pitchFamily="18" charset="0"/>
              </a:rPr>
              <a:t>It helps if your research question is policy relevant or of local interest</a:t>
            </a:r>
          </a:p>
          <a:p>
            <a:endParaRPr lang="de-DE" altLang="en-US"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dirty="0"/>
              <a:t>Carrying Out an Empirical Project</a:t>
            </a:r>
            <a:r>
              <a:rPr lang="en-US" altLang="en-US" dirty="0"/>
              <a:t> </a:t>
            </a:r>
            <a:r>
              <a:rPr lang="de-DE" altLang="en-US" sz="1600" dirty="0">
                <a:solidFill>
                  <a:prstClr val="black"/>
                </a:solidFill>
              </a:rPr>
              <a:t>(3 of 23)</a:t>
            </a:r>
            <a:endParaRPr lang="en-US" dirty="0"/>
          </a:p>
        </p:txBody>
      </p:sp>
    </p:spTree>
    <p:extLst>
      <p:ext uri="{BB962C8B-B14F-4D97-AF65-F5344CB8AC3E}">
        <p14:creationId xmlns:p14="http://schemas.microsoft.com/office/powerpoint/2010/main" val="3211710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5</a:t>
            </a:fld>
            <a:endParaRPr lang="en-US" dirty="0"/>
          </a:p>
        </p:txBody>
      </p:sp>
      <p:sp>
        <p:nvSpPr>
          <p:cNvPr id="3" name="Content Placeholder 2">
            <a:extLst>
              <a:ext uri="{FF2B5EF4-FFF2-40B4-BE49-F238E27FC236}">
                <a16:creationId xmlns:a16="http://schemas.microsoft.com/office/drawing/2014/main" id="{13B530C5-393D-4A6C-8686-B45718C5A642}"/>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Literature review</a:t>
            </a:r>
          </a:p>
          <a:p>
            <a:pPr lvl="1"/>
            <a:r>
              <a:rPr lang="de-DE" altLang="en-US" dirty="0">
                <a:ea typeface="Arial" panose="020B0604020202020204" pitchFamily="34" charset="0"/>
                <a:cs typeface="Lucida Bright" panose="02040602050505020304" pitchFamily="18" charset="0"/>
              </a:rPr>
              <a:t>A literature review is important to place your paper into context.</a:t>
            </a:r>
          </a:p>
          <a:p>
            <a:pPr lvl="1"/>
            <a:r>
              <a:rPr lang="de-DE" altLang="en-US" dirty="0">
                <a:ea typeface="Arial" panose="020B0604020202020204" pitchFamily="34" charset="0"/>
                <a:cs typeface="Lucida Bright" panose="02040602050505020304" pitchFamily="18" charset="0"/>
              </a:rPr>
              <a:t>Use online search services to systematically search for literature.</a:t>
            </a:r>
          </a:p>
          <a:p>
            <a:pPr lvl="1"/>
            <a:r>
              <a:rPr lang="de-DE" altLang="en-US" dirty="0">
                <a:ea typeface="Arial" panose="020B0604020202020204" pitchFamily="34" charset="0"/>
                <a:cs typeface="Lucida Bright" panose="02040602050505020304" pitchFamily="18" charset="0"/>
              </a:rPr>
              <a:t>When searching, think of related topics that may also be relevant.</a:t>
            </a:r>
          </a:p>
          <a:p>
            <a:pPr lvl="1"/>
            <a:r>
              <a:rPr lang="de-DE" altLang="en-US" dirty="0">
                <a:ea typeface="Arial" panose="020B0604020202020204" pitchFamily="34" charset="0"/>
                <a:cs typeface="Lucida Bright" panose="02040602050505020304" pitchFamily="18" charset="0"/>
              </a:rPr>
              <a:t>A literature review can be part of the introduction or a separate section.</a:t>
            </a:r>
          </a:p>
          <a:p>
            <a:endParaRPr lang="de-DE" altLang="en-US" dirty="0">
              <a:ea typeface="ＭＳ Ｐゴシック" panose="020B0600070205080204" pitchFamily="34" charset="-128"/>
              <a:cs typeface="Lucida Bright" panose="02040602050505020304" pitchFamily="18" charset="0"/>
            </a:endParaRPr>
          </a:p>
          <a:p>
            <a:r>
              <a:rPr lang="de-DE" altLang="en-US" b="1" dirty="0">
                <a:ea typeface="ＭＳ Ｐゴシック" panose="020B0600070205080204" pitchFamily="34" charset="-128"/>
                <a:cs typeface="Lucida Bright" panose="02040602050505020304" pitchFamily="18" charset="0"/>
              </a:rPr>
              <a:t>Data collection</a:t>
            </a:r>
          </a:p>
          <a:p>
            <a:pPr lvl="1"/>
            <a:r>
              <a:rPr lang="de-DE" altLang="en-US" dirty="0">
                <a:ea typeface="Arial" panose="020B0604020202020204" pitchFamily="34" charset="0"/>
                <a:cs typeface="Lucida Bright" panose="02040602050505020304" pitchFamily="18" charset="0"/>
              </a:rPr>
              <a:t>Most questions can be addressed using alternative types of data  (pure cross-sections, repeated cross-sections, time series, panels).</a:t>
            </a:r>
          </a:p>
          <a:p>
            <a:endParaRPr lang="de-DE" altLang="en-US"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dirty="0"/>
              <a:t>Carrying Out an Empirical Project</a:t>
            </a:r>
            <a:r>
              <a:rPr lang="en-US" altLang="en-US" dirty="0"/>
              <a:t> </a:t>
            </a:r>
            <a:r>
              <a:rPr lang="de-DE" altLang="en-US" sz="1600" dirty="0">
                <a:solidFill>
                  <a:prstClr val="black"/>
                </a:solidFill>
              </a:rPr>
              <a:t>(4 of 23)</a:t>
            </a:r>
            <a:endParaRPr lang="en-US" dirty="0"/>
          </a:p>
        </p:txBody>
      </p:sp>
    </p:spTree>
    <p:extLst>
      <p:ext uri="{BB962C8B-B14F-4D97-AF65-F5344CB8AC3E}">
        <p14:creationId xmlns:p14="http://schemas.microsoft.com/office/powerpoint/2010/main" val="1035248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6</a:t>
            </a:fld>
            <a:endParaRPr lang="en-US" dirty="0"/>
          </a:p>
        </p:txBody>
      </p:sp>
      <p:sp>
        <p:nvSpPr>
          <p:cNvPr id="3" name="Content Placeholder 2">
            <a:extLst>
              <a:ext uri="{FF2B5EF4-FFF2-40B4-BE49-F238E27FC236}">
                <a16:creationId xmlns:a16="http://schemas.microsoft.com/office/drawing/2014/main" id="{13B530C5-393D-4A6C-8686-B45718C5A642}"/>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Deciding on the appropriate data set</a:t>
            </a:r>
          </a:p>
          <a:p>
            <a:pPr lvl="1"/>
            <a:r>
              <a:rPr lang="de-DE" altLang="en-US" dirty="0">
                <a:ea typeface="Arial" panose="020B0604020202020204" pitchFamily="34" charset="0"/>
                <a:cs typeface="Lucida Bright" panose="02040602050505020304" pitchFamily="18" charset="0"/>
              </a:rPr>
              <a:t>Many questions can in principle be studied using a single cross-section</a:t>
            </a:r>
          </a:p>
          <a:p>
            <a:pPr lvl="1"/>
            <a:r>
              <a:rPr lang="de-DE" altLang="en-US" dirty="0">
                <a:ea typeface="Arial" panose="020B0604020202020204" pitchFamily="34" charset="0"/>
                <a:cs typeface="Lucida Bright" panose="02040602050505020304" pitchFamily="18" charset="0"/>
              </a:rPr>
              <a:t>But for a reasonable ceteris paribus analysis one needs enough controls</a:t>
            </a:r>
          </a:p>
          <a:p>
            <a:pPr lvl="1"/>
            <a:r>
              <a:rPr lang="de-DE" altLang="en-US" dirty="0">
                <a:ea typeface="Arial" panose="020B0604020202020204" pitchFamily="34" charset="0"/>
                <a:cs typeface="Lucida Bright" panose="02040602050505020304" pitchFamily="18" charset="0"/>
              </a:rPr>
              <a:t>Panel data provides more possibilities for convincing ceteris paribus analyses as one can control for time-invariant unobserved effects</a:t>
            </a:r>
          </a:p>
          <a:p>
            <a:pPr lvl="1"/>
            <a:r>
              <a:rPr lang="de-DE" altLang="en-US" dirty="0">
                <a:ea typeface="Arial" panose="020B0604020202020204" pitchFamily="34" charset="0"/>
                <a:cs typeface="Lucida Bright" panose="02040602050505020304" pitchFamily="18" charset="0"/>
              </a:rPr>
              <a:t>Examples for panel data sets: PSID (individuals), Compustat (firms)</a:t>
            </a:r>
          </a:p>
          <a:p>
            <a:pPr lvl="1"/>
            <a:r>
              <a:rPr lang="de-DE" altLang="en-US" dirty="0">
                <a:ea typeface="Arial" panose="020B0604020202020204" pitchFamily="34" charset="0"/>
                <a:cs typeface="Lucida Bright" panose="02040602050505020304" pitchFamily="18" charset="0"/>
              </a:rPr>
              <a:t>Panel data for cities, counties, states etc. are often publicly available</a:t>
            </a:r>
          </a:p>
          <a:p>
            <a:pPr lvl="1"/>
            <a:r>
              <a:rPr lang="de-DE" altLang="en-US" dirty="0">
                <a:ea typeface="Arial" panose="020B0604020202020204" pitchFamily="34" charset="0"/>
                <a:cs typeface="Lucida Bright" panose="02040602050505020304" pitchFamily="18" charset="0"/>
              </a:rPr>
              <a:t>Data sets are often available online, in journal archives, or from authors</a:t>
            </a:r>
          </a:p>
          <a:p>
            <a:endParaRPr lang="de-DE" altLang="en-US"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dirty="0"/>
              <a:t>Carrying Out an Empirical Project</a:t>
            </a:r>
            <a:r>
              <a:rPr lang="en-US" altLang="en-US" dirty="0"/>
              <a:t> </a:t>
            </a:r>
            <a:r>
              <a:rPr lang="de-DE" altLang="en-US" sz="1600" dirty="0">
                <a:solidFill>
                  <a:prstClr val="black"/>
                </a:solidFill>
              </a:rPr>
              <a:t>(5 of 23)</a:t>
            </a:r>
            <a:endParaRPr lang="en-US" dirty="0"/>
          </a:p>
        </p:txBody>
      </p:sp>
    </p:spTree>
    <p:extLst>
      <p:ext uri="{BB962C8B-B14F-4D97-AF65-F5344CB8AC3E}">
        <p14:creationId xmlns:p14="http://schemas.microsoft.com/office/powerpoint/2010/main" val="1551396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7</a:t>
            </a:fld>
            <a:endParaRPr lang="en-US" dirty="0"/>
          </a:p>
        </p:txBody>
      </p:sp>
      <p:sp>
        <p:nvSpPr>
          <p:cNvPr id="3" name="Content Placeholder 2">
            <a:extLst>
              <a:ext uri="{FF2B5EF4-FFF2-40B4-BE49-F238E27FC236}">
                <a16:creationId xmlns:a16="http://schemas.microsoft.com/office/drawing/2014/main" id="{13B530C5-393D-4A6C-8686-B45718C5A642}"/>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Entering and storing your data</a:t>
            </a:r>
          </a:p>
          <a:p>
            <a:pPr lvl="1"/>
            <a:r>
              <a:rPr lang="de-DE" altLang="en-US" dirty="0">
                <a:ea typeface="Arial" panose="020B0604020202020204" pitchFamily="34" charset="0"/>
                <a:cs typeface="Lucida Bright" panose="02040602050505020304" pitchFamily="18" charset="0"/>
              </a:rPr>
              <a:t>Data formats: 1) printed, 2) ASCII, 3) spreadsheet, 4) software specific</a:t>
            </a:r>
          </a:p>
          <a:p>
            <a:pPr lvl="1"/>
            <a:r>
              <a:rPr lang="de-DE" altLang="en-US" dirty="0">
                <a:ea typeface="Arial" panose="020B0604020202020204" pitchFamily="34" charset="0"/>
                <a:cs typeface="Lucida Bright" panose="02040602050505020304" pitchFamily="18" charset="0"/>
              </a:rPr>
              <a:t>Important identifiers: 1) observational unit, 2) time period</a:t>
            </a:r>
          </a:p>
          <a:p>
            <a:pPr lvl="1"/>
            <a:r>
              <a:rPr lang="de-DE" altLang="en-US" dirty="0">
                <a:ea typeface="Arial" panose="020B0604020202020204" pitchFamily="34" charset="0"/>
                <a:cs typeface="Lucida Bright" panose="02040602050505020304" pitchFamily="18" charset="0"/>
              </a:rPr>
              <a:t>Time series must be ordered according to time period</a:t>
            </a:r>
          </a:p>
          <a:p>
            <a:pPr lvl="1"/>
            <a:r>
              <a:rPr lang="de-DE" altLang="en-US" dirty="0">
                <a:ea typeface="Arial" panose="020B0604020202020204" pitchFamily="34" charset="0"/>
                <a:cs typeface="Lucida Bright" panose="02040602050505020304" pitchFamily="18" charset="0"/>
              </a:rPr>
              <a:t>Panel data are conveniently ordered as blocks of individual data</a:t>
            </a:r>
          </a:p>
          <a:p>
            <a:pPr lvl="1"/>
            <a:r>
              <a:rPr lang="de-DE" altLang="en-US" dirty="0">
                <a:ea typeface="Arial" panose="020B0604020202020204" pitchFamily="34" charset="0"/>
                <a:cs typeface="Lucida Bright" panose="02040602050505020304" pitchFamily="18" charset="0"/>
              </a:rPr>
              <a:t>It is always important to correctly identify and handle missing values</a:t>
            </a:r>
          </a:p>
          <a:p>
            <a:pPr lvl="1"/>
            <a:r>
              <a:rPr lang="de-DE" altLang="en-US" dirty="0">
                <a:ea typeface="Arial" panose="020B0604020202020204" pitchFamily="34" charset="0"/>
                <a:cs typeface="Lucida Bright" panose="02040602050505020304" pitchFamily="18" charset="0"/>
              </a:rPr>
              <a:t>Nonnummerical data also have to be handled with great care</a:t>
            </a:r>
          </a:p>
          <a:p>
            <a:pPr lvl="1"/>
            <a:r>
              <a:rPr lang="de-DE" altLang="en-US" dirty="0">
                <a:ea typeface="Arial" panose="020B0604020202020204" pitchFamily="34" charset="0"/>
                <a:cs typeface="Lucida Bright" panose="02040602050505020304" pitchFamily="18" charset="0"/>
              </a:rPr>
              <a:t>Software specific formats often provide good ways of documentation </a:t>
            </a:r>
          </a:p>
          <a:p>
            <a:endParaRPr lang="de-DE" altLang="en-US"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dirty="0"/>
              <a:t>Carrying Out an Empirical Project</a:t>
            </a:r>
            <a:r>
              <a:rPr lang="en-US" altLang="en-US" dirty="0"/>
              <a:t> </a:t>
            </a:r>
            <a:r>
              <a:rPr lang="de-DE" altLang="en-US" sz="1600" dirty="0">
                <a:solidFill>
                  <a:prstClr val="black"/>
                </a:solidFill>
              </a:rPr>
              <a:t>(6 of 23)</a:t>
            </a:r>
            <a:endParaRPr lang="en-US" dirty="0"/>
          </a:p>
        </p:txBody>
      </p:sp>
    </p:spTree>
    <p:extLst>
      <p:ext uri="{BB962C8B-B14F-4D97-AF65-F5344CB8AC3E}">
        <p14:creationId xmlns:p14="http://schemas.microsoft.com/office/powerpoint/2010/main" val="137393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8</a:t>
            </a:fld>
            <a:endParaRPr lang="en-US" dirty="0"/>
          </a:p>
        </p:txBody>
      </p:sp>
      <p:sp>
        <p:nvSpPr>
          <p:cNvPr id="3" name="Content Placeholder 2">
            <a:extLst>
              <a:ext uri="{FF2B5EF4-FFF2-40B4-BE49-F238E27FC236}">
                <a16:creationId xmlns:a16="http://schemas.microsoft.com/office/drawing/2014/main" id="{13B530C5-393D-4A6C-8686-B45718C5A642}"/>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Inspecting, cleaning, and summarizing your data</a:t>
            </a:r>
          </a:p>
          <a:p>
            <a:pPr lvl="1"/>
            <a:r>
              <a:rPr lang="de-DE" altLang="en-US" dirty="0">
                <a:ea typeface="Arial" panose="020B0604020202020204" pitchFamily="34" charset="0"/>
                <a:cs typeface="Lucida Bright" panose="02040602050505020304" pitchFamily="18" charset="0"/>
              </a:rPr>
              <a:t>It is extremely important to become familiar with your data set.</a:t>
            </a:r>
          </a:p>
          <a:p>
            <a:pPr lvl="1"/>
            <a:r>
              <a:rPr lang="de-DE" altLang="en-US" dirty="0">
                <a:ea typeface="Arial" panose="020B0604020202020204" pitchFamily="34" charset="0"/>
                <a:cs typeface="Lucida Bright" panose="02040602050505020304" pitchFamily="18" charset="0"/>
              </a:rPr>
              <a:t>Even data sets that were used before may contain problems/errors.</a:t>
            </a:r>
          </a:p>
          <a:p>
            <a:pPr lvl="1"/>
            <a:r>
              <a:rPr lang="de-DE" altLang="en-US" dirty="0">
                <a:ea typeface="Arial" panose="020B0604020202020204" pitchFamily="34" charset="0"/>
                <a:cs typeface="Lucida Bright" panose="02040602050505020304" pitchFamily="18" charset="0"/>
              </a:rPr>
              <a:t>Look at individual entries/try to understand the structure of your data.</a:t>
            </a:r>
          </a:p>
          <a:p>
            <a:pPr lvl="1"/>
            <a:r>
              <a:rPr lang="de-DE" altLang="en-US" dirty="0">
                <a:ea typeface="Arial" panose="020B0604020202020204" pitchFamily="34" charset="0"/>
                <a:cs typeface="Lucida Bright" panose="02040602050505020304" pitchFamily="18" charset="0"/>
              </a:rPr>
              <a:t>Understand how missing values are coded; if they are coded as “999</a:t>
            </a:r>
            <a:r>
              <a:rPr lang="en-US" altLang="en-US" dirty="0">
                <a:ea typeface="Arial" panose="020B0604020202020204" pitchFamily="34" charset="0"/>
                <a:cs typeface="Lucida Bright" panose="02040602050505020304" pitchFamily="18" charset="0"/>
              </a:rPr>
              <a:t>”</a:t>
            </a:r>
            <a:r>
              <a:rPr lang="de-DE" altLang="en-US" dirty="0">
                <a:ea typeface="Arial" panose="020B0604020202020204" pitchFamily="34" charset="0"/>
                <a:cs typeface="Lucida Bright" panose="02040602050505020304" pitchFamily="18" charset="0"/>
              </a:rPr>
              <a:t> or “-1</a:t>
            </a:r>
            <a:r>
              <a:rPr lang="en-US" altLang="en-US" dirty="0">
                <a:ea typeface="Arial" panose="020B0604020202020204" pitchFamily="34" charset="0"/>
                <a:cs typeface="Lucida Bright" panose="02040602050505020304" pitchFamily="18" charset="0"/>
              </a:rPr>
              <a:t>”</a:t>
            </a:r>
            <a:r>
              <a:rPr lang="de-DE" altLang="en-US" dirty="0">
                <a:ea typeface="Arial" panose="020B0604020202020204" pitchFamily="34" charset="0"/>
                <a:cs typeface="Lucida Bright" panose="02040602050505020304" pitchFamily="18" charset="0"/>
              </a:rPr>
              <a:t>, this can be extremely dangerous for your analysis.</a:t>
            </a:r>
          </a:p>
          <a:p>
            <a:pPr lvl="1"/>
            <a:r>
              <a:rPr lang="de-DE" altLang="en-US" dirty="0">
                <a:ea typeface="Arial" panose="020B0604020202020204" pitchFamily="34" charset="0"/>
                <a:cs typeface="Lucida Bright" panose="02040602050505020304" pitchFamily="18" charset="0"/>
              </a:rPr>
              <a:t>It is better to use nonnummerical values for missing values.</a:t>
            </a:r>
          </a:p>
          <a:p>
            <a:pPr lvl="1"/>
            <a:r>
              <a:rPr lang="de-DE" altLang="en-US" dirty="0">
                <a:ea typeface="Arial" panose="020B0604020202020204" pitchFamily="34" charset="0"/>
                <a:cs typeface="Lucida Bright" panose="02040602050505020304" pitchFamily="18" charset="0"/>
              </a:rPr>
              <a:t>Understand the units of measurement of your variables.</a:t>
            </a:r>
          </a:p>
          <a:p>
            <a:endParaRPr lang="de-DE" altLang="en-US"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dirty="0"/>
              <a:t>Carrying Out an Empirical Project</a:t>
            </a:r>
            <a:r>
              <a:rPr lang="en-US" altLang="en-US" dirty="0"/>
              <a:t> </a:t>
            </a:r>
            <a:r>
              <a:rPr lang="de-DE" altLang="en-US" sz="1600" dirty="0">
                <a:solidFill>
                  <a:prstClr val="black"/>
                </a:solidFill>
              </a:rPr>
              <a:t>(7 of 23)</a:t>
            </a:r>
            <a:endParaRPr lang="en-US" dirty="0"/>
          </a:p>
        </p:txBody>
      </p:sp>
    </p:spTree>
    <p:extLst>
      <p:ext uri="{BB962C8B-B14F-4D97-AF65-F5344CB8AC3E}">
        <p14:creationId xmlns:p14="http://schemas.microsoft.com/office/powerpoint/2010/main" val="2418837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9</a:t>
            </a:fld>
            <a:endParaRPr lang="en-US" dirty="0"/>
          </a:p>
        </p:txBody>
      </p:sp>
      <p:sp>
        <p:nvSpPr>
          <p:cNvPr id="3" name="Content Placeholder 2">
            <a:extLst>
              <a:ext uri="{FF2B5EF4-FFF2-40B4-BE49-F238E27FC236}">
                <a16:creationId xmlns:a16="http://schemas.microsoft.com/office/drawing/2014/main" id="{13B530C5-393D-4A6C-8686-B45718C5A642}"/>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Inspecting, cleaning, and summarizing your data</a:t>
            </a:r>
          </a:p>
          <a:p>
            <a:pPr lvl="1"/>
            <a:r>
              <a:rPr lang="de-DE" altLang="en-US" dirty="0">
                <a:ea typeface="Arial" panose="020B0604020202020204" pitchFamily="34" charset="0"/>
                <a:cs typeface="Lucida Bright" panose="02040602050505020304" pitchFamily="18" charset="0"/>
              </a:rPr>
              <a:t>Know whether your data is real/nominal, seasonally adjusted/unadjusted</a:t>
            </a:r>
          </a:p>
          <a:p>
            <a:pPr lvl="1"/>
            <a:r>
              <a:rPr lang="de-DE" altLang="en-US" dirty="0">
                <a:ea typeface="Arial" panose="020B0604020202020204" pitchFamily="34" charset="0"/>
                <a:cs typeface="Lucida Bright" panose="02040602050505020304" pitchFamily="18" charset="0"/>
              </a:rPr>
              <a:t>Check if means, std.dev., mins, and maxs of your data are plausible</a:t>
            </a:r>
          </a:p>
          <a:p>
            <a:pPr lvl="1"/>
            <a:r>
              <a:rPr lang="de-DE" altLang="en-US" dirty="0">
                <a:ea typeface="Arial" panose="020B0604020202020204" pitchFamily="34" charset="0"/>
                <a:cs typeface="Lucida Bright" panose="02040602050505020304" pitchFamily="18" charset="0"/>
              </a:rPr>
              <a:t>Clean your data of implausible values and obvious coding errors</a:t>
            </a:r>
          </a:p>
          <a:p>
            <a:pPr lvl="1"/>
            <a:r>
              <a:rPr lang="de-DE" altLang="en-US" dirty="0">
                <a:ea typeface="Arial" panose="020B0604020202020204" pitchFamily="34" charset="0"/>
                <a:cs typeface="Lucida Bright" panose="02040602050505020304" pitchFamily="18" charset="0"/>
              </a:rPr>
              <a:t>When making data transformations (differencing, growth rates) make sure your data is correctly ordered and no wrong operations result</a:t>
            </a:r>
          </a:p>
          <a:p>
            <a:pPr lvl="1"/>
            <a:r>
              <a:rPr lang="de-DE" altLang="en-US" dirty="0">
                <a:ea typeface="Arial" panose="020B0604020202020204" pitchFamily="34" charset="0"/>
                <a:cs typeface="Lucida Bright" panose="02040602050505020304" pitchFamily="18" charset="0"/>
              </a:rPr>
              <a:t>For example, in a panel data set, be aware that the first observation of each cross-sectional unit has no predecessor</a:t>
            </a:r>
          </a:p>
          <a:p>
            <a:pPr lvl="1"/>
            <a:endParaRPr lang="de-DE" altLang="en-US" dirty="0">
              <a:ea typeface="Arial" panose="020B0604020202020204" pitchFamily="34" charset="0"/>
              <a:cs typeface="Lucida Bright" panose="02040602050505020304" pitchFamily="18" charset="0"/>
            </a:endParaRPr>
          </a:p>
          <a:p>
            <a:endParaRPr lang="de-DE" altLang="en-US"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dirty="0"/>
              <a:t>Carrying Out an Empirical Project</a:t>
            </a:r>
            <a:r>
              <a:rPr lang="en-US" altLang="en-US" dirty="0"/>
              <a:t> </a:t>
            </a:r>
            <a:r>
              <a:rPr lang="de-DE" altLang="en-US" sz="1600" dirty="0">
                <a:solidFill>
                  <a:prstClr val="black"/>
                </a:solidFill>
              </a:rPr>
              <a:t>(8 of 23)</a:t>
            </a:r>
            <a:endParaRPr lang="en-US" dirty="0"/>
          </a:p>
        </p:txBody>
      </p:sp>
    </p:spTree>
    <p:extLst>
      <p:ext uri="{BB962C8B-B14F-4D97-AF65-F5344CB8AC3E}">
        <p14:creationId xmlns:p14="http://schemas.microsoft.com/office/powerpoint/2010/main" val="3796116391"/>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18374</TotalTime>
  <Words>2251</Words>
  <Application>Microsoft Office PowerPoint</Application>
  <PresentationFormat>Widescreen</PresentationFormat>
  <Paragraphs>290</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Tahoma</vt:lpstr>
      <vt:lpstr>Office Theme</vt:lpstr>
      <vt:lpstr>Chapter 19</vt:lpstr>
      <vt:lpstr>Carrying Out an Empirical Project (1 of 23)</vt:lpstr>
      <vt:lpstr>Carrying Out an Empirical Project (2 of 23)</vt:lpstr>
      <vt:lpstr>Carrying Out an Empirical Project (3 of 23)</vt:lpstr>
      <vt:lpstr>Carrying Out an Empirical Project (4 of 23)</vt:lpstr>
      <vt:lpstr>Carrying Out an Empirical Project (5 of 23)</vt:lpstr>
      <vt:lpstr>Carrying Out an Empirical Project (6 of 23)</vt:lpstr>
      <vt:lpstr>Carrying Out an Empirical Project (7 of 23)</vt:lpstr>
      <vt:lpstr>Carrying Out an Empirical Project (8 of 23)</vt:lpstr>
      <vt:lpstr>Carrying Out an Empirical Project (9 of 23)</vt:lpstr>
      <vt:lpstr>Carrying Out an Empirical Project (10 of 23)</vt:lpstr>
      <vt:lpstr>Carrying Out an Empirical Project (11 of 23)</vt:lpstr>
      <vt:lpstr>Carrying Out an Empirical Project (12 of 23)</vt:lpstr>
      <vt:lpstr>Carrying Out an Empirical Project (13 of 23)</vt:lpstr>
      <vt:lpstr>Carrying Out an Empirical Project (14 of 23)</vt:lpstr>
      <vt:lpstr>Carrying Out an Empirical Project (15 of 23)</vt:lpstr>
      <vt:lpstr>Carrying Out an Empirical Project (16 of 23)</vt:lpstr>
      <vt:lpstr>Carrying Out an Empirical Project (17 of 23)</vt:lpstr>
      <vt:lpstr>Carrying Out an Empirical Project (18 of 23)</vt:lpstr>
      <vt:lpstr>Carrying Out an Empirical Project (19 of 23)</vt:lpstr>
      <vt:lpstr>Carrying Out an Empirical Project (20 of 23)</vt:lpstr>
      <vt:lpstr>Carrying Out an Empirical Project (21 of 23)</vt:lpstr>
      <vt:lpstr>Carrying Out an Empirical Project (22 of 23)</vt:lpstr>
      <vt:lpstr>Carrying Out an Empirical Project (23 of 23)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Foltz, Brandon C</dc:creator>
  <cp:lastModifiedBy>Schiesl, Matt J</cp:lastModifiedBy>
  <cp:revision>341</cp:revision>
  <dcterms:created xsi:type="dcterms:W3CDTF">2015-06-17T14:10:03Z</dcterms:created>
  <dcterms:modified xsi:type="dcterms:W3CDTF">2019-04-26T15:19:56Z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