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84" r:id="rId2"/>
    <p:sldId id="286" r:id="rId3"/>
    <p:sldId id="288" r:id="rId4"/>
    <p:sldId id="332" r:id="rId5"/>
    <p:sldId id="335" r:id="rId6"/>
    <p:sldId id="334" r:id="rId7"/>
    <p:sldId id="336" r:id="rId8"/>
    <p:sldId id="346" r:id="rId9"/>
    <p:sldId id="353" r:id="rId10"/>
    <p:sldId id="355" r:id="rId11"/>
    <p:sldId id="347" r:id="rId12"/>
    <p:sldId id="348" r:id="rId13"/>
    <p:sldId id="356" r:id="rId14"/>
    <p:sldId id="373" r:id="rId15"/>
    <p:sldId id="374" r:id="rId16"/>
    <p:sldId id="375" r:id="rId17"/>
    <p:sldId id="349" r:id="rId18"/>
    <p:sldId id="350" r:id="rId19"/>
    <p:sldId id="351" r:id="rId20"/>
    <p:sldId id="352" r:id="rId21"/>
    <p:sldId id="357" r:id="rId22"/>
    <p:sldId id="358" r:id="rId23"/>
    <p:sldId id="359" r:id="rId24"/>
    <p:sldId id="360" r:id="rId25"/>
    <p:sldId id="361" r:id="rId26"/>
    <p:sldId id="311" r:id="rId27"/>
    <p:sldId id="362" r:id="rId28"/>
    <p:sldId id="363" r:id="rId29"/>
    <p:sldId id="364" r:id="rId30"/>
    <p:sldId id="365" r:id="rId31"/>
    <p:sldId id="366" r:id="rId32"/>
    <p:sldId id="367" r:id="rId33"/>
    <p:sldId id="368" r:id="rId34"/>
    <p:sldId id="369" r:id="rId35"/>
    <p:sldId id="337" r:id="rId36"/>
    <p:sldId id="370" r:id="rId37"/>
    <p:sldId id="339" r:id="rId38"/>
    <p:sldId id="340" r:id="rId39"/>
    <p:sldId id="341" r:id="rId40"/>
    <p:sldId id="342" r:id="rId41"/>
    <p:sldId id="343" r:id="rId42"/>
    <p:sldId id="344" r:id="rId43"/>
    <p:sldId id="345"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14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38" autoAdjust="0"/>
    <p:restoredTop sz="94660"/>
  </p:normalViewPr>
  <p:slideViewPr>
    <p:cSldViewPr snapToGrid="0">
      <p:cViewPr varScale="1">
        <p:scale>
          <a:sx n="63" d="100"/>
          <a:sy n="63" d="100"/>
        </p:scale>
        <p:origin x="73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50"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customXml" Target="../customXml/item3.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erlang.org/docs"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5/21/2025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5/21/2025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5/21/2025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5/21/2025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5/21/2025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5/21/2025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5/21/2025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5/21/2025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5/21/2025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
        <p:nvSpPr>
          <p:cNvPr id="3" name="TextBox 2"/>
          <p:cNvSpPr txBox="1"/>
          <p:nvPr userDrawn="1"/>
        </p:nvSpPr>
        <p:spPr>
          <a:xfrm>
            <a:off x="4550173" y="6439790"/>
            <a:ext cx="2843599" cy="369332"/>
          </a:xfrm>
          <a:prstGeom prst="rect">
            <a:avLst/>
          </a:prstGeom>
          <a:noFill/>
        </p:spPr>
        <p:txBody>
          <a:bodyPr wrap="none" rtlCol="0">
            <a:spAutoFit/>
          </a:bodyPr>
          <a:lstStyle/>
          <a:p>
            <a:r>
              <a:rPr lang="en-US" dirty="0">
                <a:hlinkClick r:id="rId2"/>
              </a:rPr>
              <a:t>http://www.erlang.org/docs</a:t>
            </a:r>
            <a:endParaRPr lang="en-US" dirty="0"/>
          </a:p>
        </p:txBody>
      </p:sp>
      <p:pic>
        <p:nvPicPr>
          <p:cNvPr id="1026" name="Picture 2" descr="http://erlang.org/doc/erlang-logo.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82381" y="6391223"/>
            <a:ext cx="482905" cy="4178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5/21/2025</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5/21/2025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5/21/2025</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erlang.org/" TargetMode="External"/><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learnyousomeerlang.com/"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hyperlink" Target="http://learnyousomeerlang.com/"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hyperlink" Target="http://learnyousomeerlang.com/" TargetMode="Externa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hyperlink" Target="http://learnyousomeerlang.com/"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hyperlink" Target="http://erlang.org/doc/man/shell.html" TargetMode="Externa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hyperlink" Target="http://learnyousomeerlang.com/finite-state-machines#what-are-they" TargetMode="External"/><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learnyousomeerlang.com/introduction#what-is-erlang" TargetMode="External"/><Relationship Id="rId2" Type="http://schemas.openxmlformats.org/officeDocument/2006/relationships/hyperlink" Target="https://youtu.be/7erJ1DV_Tlo" TargetMode="External"/><Relationship Id="rId1" Type="http://schemas.openxmlformats.org/officeDocument/2006/relationships/slideLayout" Target="../slideLayouts/slideLayout8.xml"/><Relationship Id="rId5" Type="http://schemas.openxmlformats.org/officeDocument/2006/relationships/hyperlink" Target="http://learnyousomeerlang.com/" TargetMode="Externa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hyperlink" Target="http://learnyousomeerlang.com/finite-state-machines#what-are-they" TargetMode="External"/></Relationships>
</file>

<file path=ppt/slides/_rels/slide43.xml.rels><?xml version="1.0" encoding="UTF-8" standalone="yes"?>
<Relationships xmlns="http://schemas.openxmlformats.org/package/2006/relationships"><Relationship Id="rId2" Type="http://schemas.openxmlformats.org/officeDocument/2006/relationships/hyperlink" Target="http://learnyousomeerlang.com/what-is-otp#its-the-open-telecom-platform"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learnyousomeerlang.com/the-hitchhikers-guide-to-concurrency#dont-panic" TargetMode="External"/><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www.erlang.org/doc/man/erlang.html#spawn-4"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dirty="0"/>
              <a:t>IMPLEMENTAREA</a:t>
            </a:r>
            <a:br>
              <a:rPr lang="en-US" sz="3200" dirty="0"/>
            </a:br>
            <a:r>
              <a:rPr lang="en-US" sz="3200" dirty="0"/>
              <a:t>CONCURENTEI</a:t>
            </a:r>
            <a:br>
              <a:rPr lang="en-US" sz="3200" dirty="0"/>
            </a:br>
            <a:r>
              <a:rPr lang="en-US" sz="3200" dirty="0"/>
              <a:t>IN LIMBAJE DE</a:t>
            </a:r>
            <a:br>
              <a:rPr lang="en-US" sz="3200" dirty="0"/>
            </a:br>
            <a:r>
              <a:rPr lang="en-US" sz="3200" dirty="0"/>
              <a:t>PROGRAMARE</a:t>
            </a:r>
            <a:br>
              <a:rPr lang="en-US" sz="3200" dirty="0"/>
            </a:br>
            <a:endParaRPr lang="en-US" sz="3200" dirty="0"/>
          </a:p>
        </p:txBody>
      </p:sp>
      <p:sp>
        <p:nvSpPr>
          <p:cNvPr id="6" name="Text Placeholder 5"/>
          <p:cNvSpPr>
            <a:spLocks noGrp="1"/>
          </p:cNvSpPr>
          <p:nvPr>
            <p:ph type="body" sz="half" idx="2"/>
          </p:nvPr>
        </p:nvSpPr>
        <p:spPr/>
        <p:txBody>
          <a:bodyPr>
            <a:normAutofit/>
          </a:bodyPr>
          <a:lstStyle/>
          <a:p>
            <a:r>
              <a:rPr lang="en-US" sz="2400" dirty="0"/>
              <a:t>Ioana Leustean</a:t>
            </a:r>
          </a:p>
          <a:p>
            <a:endParaRPr lang="en-US" sz="2400" dirty="0"/>
          </a:p>
          <a:p>
            <a:r>
              <a:rPr lang="en-US" sz="2400" dirty="0"/>
              <a:t>INTRODUCERE IN</a:t>
            </a:r>
          </a:p>
          <a:p>
            <a:r>
              <a:rPr lang="en-US" sz="2400" dirty="0"/>
              <a:t>ERLANG</a:t>
            </a:r>
          </a:p>
        </p:txBody>
      </p:sp>
      <p:sp>
        <p:nvSpPr>
          <p:cNvPr id="2" name="AutoShape 2" descr="Imagini pentru Erla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Imagini pentru Erla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0" name="Picture 6" descr="http://erlang.org/doc/erlang-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4811" y="1159624"/>
            <a:ext cx="3342822" cy="289282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139213" y="4987636"/>
            <a:ext cx="4094018" cy="523220"/>
          </a:xfrm>
          <a:prstGeom prst="rect">
            <a:avLst/>
          </a:prstGeom>
          <a:noFill/>
        </p:spPr>
        <p:txBody>
          <a:bodyPr wrap="square" rtlCol="0">
            <a:spAutoFit/>
          </a:bodyPr>
          <a:lstStyle/>
          <a:p>
            <a:r>
              <a:rPr lang="en-US" sz="2800" dirty="0">
                <a:hlinkClick r:id="rId3"/>
              </a:rPr>
              <a:t>http://www.erlang.org/</a:t>
            </a:r>
            <a:endParaRPr lang="en-US" sz="2800" dirty="0"/>
          </a:p>
        </p:txBody>
      </p:sp>
    </p:spTree>
    <p:extLst>
      <p:ext uri="{BB962C8B-B14F-4D97-AF65-F5344CB8AC3E}">
        <p14:creationId xmlns:p14="http://schemas.microsoft.com/office/powerpoint/2010/main" val="3680970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243282" y="859147"/>
            <a:ext cx="3511804" cy="3170531"/>
          </a:xfrm>
          <a:prstGeom prst="rect">
            <a:avLst/>
          </a:prstGeom>
        </p:spPr>
        <p:style>
          <a:lnRef idx="2">
            <a:schemeClr val="dk1"/>
          </a:lnRef>
          <a:fillRef idx="1">
            <a:schemeClr val="lt1"/>
          </a:fillRef>
          <a:effectRef idx="0">
            <a:schemeClr val="dk1"/>
          </a:effectRef>
          <a:fontRef idx="minor">
            <a:schemeClr val="dk1"/>
          </a:fontRef>
        </p:style>
      </p:pic>
      <p:sp>
        <p:nvSpPr>
          <p:cNvPr id="3" name="Rectangle 2"/>
          <p:cNvSpPr/>
          <p:nvPr/>
        </p:nvSpPr>
        <p:spPr>
          <a:xfrm>
            <a:off x="429490" y="890357"/>
            <a:ext cx="6590867" cy="3139321"/>
          </a:xfrm>
          <a:prstGeom prst="rect">
            <a:avLst/>
          </a:prstGeom>
          <a:ln w="38100">
            <a:solidFill>
              <a:srgbClr val="C00000"/>
            </a:solidFill>
          </a:ln>
        </p:spPr>
        <p:txBody>
          <a:bodyPr wrap="square">
            <a:spAutoFit/>
          </a:bodyPr>
          <a:lstStyle/>
          <a:p>
            <a:r>
              <a:rPr lang="en-US" dirty="0"/>
              <a:t>-module(</a:t>
            </a:r>
            <a:r>
              <a:rPr lang="en-US" dirty="0" err="1"/>
              <a:t>myserv</a:t>
            </a:r>
            <a:r>
              <a:rPr lang="en-US" dirty="0"/>
              <a:t>). </a:t>
            </a:r>
          </a:p>
          <a:p>
            <a:r>
              <a:rPr lang="en-US" dirty="0"/>
              <a:t>-export([</a:t>
            </a:r>
            <a:r>
              <a:rPr lang="en-US" dirty="0" err="1"/>
              <a:t>server_loop</a:t>
            </a:r>
            <a:r>
              <a:rPr lang="en-US" dirty="0"/>
              <a:t>/0]).</a:t>
            </a:r>
          </a:p>
          <a:p>
            <a:endParaRPr lang="en-US" dirty="0"/>
          </a:p>
          <a:p>
            <a:r>
              <a:rPr lang="en-US" dirty="0" err="1"/>
              <a:t>server_loop</a:t>
            </a:r>
            <a:r>
              <a:rPr lang="en-US" dirty="0"/>
              <a:t>() -&gt;</a:t>
            </a:r>
          </a:p>
          <a:p>
            <a:r>
              <a:rPr lang="en-US" dirty="0"/>
              <a:t>   receive</a:t>
            </a:r>
          </a:p>
          <a:p>
            <a:r>
              <a:rPr lang="en-US" dirty="0"/>
              <a:t>          {From, {double, Number}} -&gt; From ! {self(), Number*2},</a:t>
            </a:r>
          </a:p>
          <a:p>
            <a:r>
              <a:rPr lang="en-US" dirty="0"/>
              <a:t>                        	                               </a:t>
            </a:r>
            <a:r>
              <a:rPr lang="en-US" dirty="0" err="1"/>
              <a:t>server_loop</a:t>
            </a:r>
            <a:r>
              <a:rPr lang="en-US" dirty="0"/>
              <a:t>() ;</a:t>
            </a:r>
          </a:p>
          <a:p>
            <a:r>
              <a:rPr lang="en-US" dirty="0"/>
              <a:t>	                              </a:t>
            </a:r>
          </a:p>
          <a:p>
            <a:r>
              <a:rPr lang="en-US" dirty="0"/>
              <a:t>           {From,_} -&gt; From ! {self(),error},</a:t>
            </a:r>
          </a:p>
          <a:p>
            <a:r>
              <a:rPr lang="en-US" dirty="0"/>
              <a:t>		                </a:t>
            </a:r>
            <a:r>
              <a:rPr lang="en-US" dirty="0" err="1"/>
              <a:t>server_loop</a:t>
            </a:r>
            <a:r>
              <a:rPr lang="en-US" dirty="0"/>
              <a:t>()</a:t>
            </a:r>
          </a:p>
          <a:p>
            <a:r>
              <a:rPr lang="en-US" dirty="0"/>
              <a:t>   end.</a:t>
            </a:r>
          </a:p>
        </p:txBody>
      </p:sp>
      <p:pic>
        <p:nvPicPr>
          <p:cNvPr id="4" name="Picture 3"/>
          <p:cNvPicPr>
            <a:picLocks noChangeAspect="1"/>
          </p:cNvPicPr>
          <p:nvPr/>
        </p:nvPicPr>
        <p:blipFill>
          <a:blip r:embed="rId3"/>
          <a:stretch>
            <a:fillRect/>
          </a:stretch>
        </p:blipFill>
        <p:spPr>
          <a:xfrm>
            <a:off x="6889729" y="4198073"/>
            <a:ext cx="5027804" cy="1958396"/>
          </a:xfrm>
          <a:prstGeom prst="rect">
            <a:avLst/>
          </a:prstGeom>
        </p:spPr>
        <p:style>
          <a:lnRef idx="2">
            <a:schemeClr val="dk1"/>
          </a:lnRef>
          <a:fillRef idx="1">
            <a:schemeClr val="lt1"/>
          </a:fillRef>
          <a:effectRef idx="0">
            <a:schemeClr val="dk1"/>
          </a:effectRef>
          <a:fontRef idx="minor">
            <a:schemeClr val="dk1"/>
          </a:fontRef>
        </p:style>
      </p:pic>
      <p:sp>
        <p:nvSpPr>
          <p:cNvPr id="5" name="TextBox 4"/>
          <p:cNvSpPr txBox="1"/>
          <p:nvPr/>
        </p:nvSpPr>
        <p:spPr>
          <a:xfrm>
            <a:off x="429490" y="4623273"/>
            <a:ext cx="6410473" cy="1107996"/>
          </a:xfrm>
          <a:prstGeom prst="rect">
            <a:avLst/>
          </a:prstGeom>
          <a:noFill/>
          <a:ln w="38100">
            <a:solidFill>
              <a:srgbClr val="CA1421"/>
            </a:solidFill>
          </a:ln>
        </p:spPr>
        <p:txBody>
          <a:bodyPr wrap="none" rtlCol="0">
            <a:spAutoFit/>
          </a:bodyPr>
          <a:lstStyle/>
          <a:p>
            <a:r>
              <a:rPr lang="en-US" sz="2400" dirty="0"/>
              <a:t>-export([</a:t>
            </a:r>
            <a:r>
              <a:rPr lang="en-US" sz="2400" dirty="0" err="1"/>
              <a:t>start_server</a:t>
            </a:r>
            <a:r>
              <a:rPr lang="en-US" sz="2400" dirty="0"/>
              <a:t>/0, </a:t>
            </a:r>
            <a:r>
              <a:rPr lang="en-US" sz="2400" dirty="0" err="1"/>
              <a:t>server_loop</a:t>
            </a:r>
            <a:r>
              <a:rPr lang="en-US" sz="2400" dirty="0"/>
              <a:t>/0]).</a:t>
            </a:r>
          </a:p>
          <a:p>
            <a:r>
              <a:rPr lang="en-US" sz="2400" b="1" dirty="0" err="1"/>
              <a:t>start_server</a:t>
            </a:r>
            <a:r>
              <a:rPr lang="en-US" sz="2400" b="1" dirty="0"/>
              <a:t>() -&gt;  spawn(</a:t>
            </a:r>
            <a:r>
              <a:rPr lang="en-US" sz="2400" b="1" dirty="0" err="1"/>
              <a:t>myserv</a:t>
            </a:r>
            <a:r>
              <a:rPr lang="en-US" sz="2400" b="1" dirty="0"/>
              <a:t>, </a:t>
            </a:r>
            <a:r>
              <a:rPr lang="en-US" sz="2400" b="1" dirty="0" err="1"/>
              <a:t>server_loop</a:t>
            </a:r>
            <a:r>
              <a:rPr lang="en-US" sz="2400" b="1" dirty="0"/>
              <a:t>, []).</a:t>
            </a:r>
          </a:p>
          <a:p>
            <a:endParaRPr lang="en-US" dirty="0"/>
          </a:p>
        </p:txBody>
      </p:sp>
      <p:sp>
        <p:nvSpPr>
          <p:cNvPr id="6" name="TextBox 5"/>
          <p:cNvSpPr txBox="1"/>
          <p:nvPr/>
        </p:nvSpPr>
        <p:spPr>
          <a:xfrm>
            <a:off x="236729" y="167532"/>
            <a:ext cx="7835222" cy="523220"/>
          </a:xfrm>
          <a:prstGeom prst="rect">
            <a:avLst/>
          </a:prstGeom>
          <a:noFill/>
        </p:spPr>
        <p:txBody>
          <a:bodyPr wrap="none" rtlCol="0">
            <a:spAutoFit/>
          </a:bodyPr>
          <a:lstStyle/>
          <a:p>
            <a:pPr marL="285750" indent="-285750">
              <a:buFont typeface="Wingdings" panose="05000000000000000000" pitchFamily="2" charset="2"/>
              <a:buChar char="Ø"/>
            </a:pPr>
            <a:r>
              <a:rPr lang="en-US" sz="2800" dirty="0"/>
              <a:t> </a:t>
            </a:r>
            <a:r>
              <a:rPr lang="en-US" sz="2800" dirty="0" err="1"/>
              <a:t>Cilent</a:t>
            </a:r>
            <a:r>
              <a:rPr lang="en-US" sz="2800" dirty="0"/>
              <a:t>-Server : </a:t>
            </a:r>
            <a:r>
              <a:rPr lang="en-US" sz="2800" dirty="0" err="1"/>
              <a:t>functie</a:t>
            </a:r>
            <a:r>
              <a:rPr lang="en-US" sz="2800" dirty="0"/>
              <a:t> </a:t>
            </a:r>
            <a:r>
              <a:rPr lang="en-US" sz="2800" dirty="0" err="1"/>
              <a:t>pentru</a:t>
            </a:r>
            <a:r>
              <a:rPr lang="en-US" sz="2800" dirty="0"/>
              <a:t> </a:t>
            </a:r>
            <a:r>
              <a:rPr lang="en-US" sz="2800" dirty="0" err="1"/>
              <a:t>pornirea</a:t>
            </a:r>
            <a:r>
              <a:rPr lang="en-US" sz="2800" dirty="0"/>
              <a:t> server-</a:t>
            </a:r>
            <a:r>
              <a:rPr lang="en-US" sz="2800" dirty="0" err="1"/>
              <a:t>ului</a:t>
            </a:r>
            <a:r>
              <a:rPr lang="en-US" sz="2800" dirty="0"/>
              <a:t> </a:t>
            </a:r>
          </a:p>
        </p:txBody>
      </p:sp>
    </p:spTree>
    <p:extLst>
      <p:ext uri="{BB962C8B-B14F-4D97-AF65-F5344CB8AC3E}">
        <p14:creationId xmlns:p14="http://schemas.microsoft.com/office/powerpoint/2010/main" val="4012205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80109" y="842020"/>
            <a:ext cx="6989617" cy="4247317"/>
          </a:xfrm>
          <a:prstGeom prst="rect">
            <a:avLst/>
          </a:prstGeom>
          <a:ln w="38100">
            <a:solidFill>
              <a:srgbClr val="CA1421"/>
            </a:solidFill>
          </a:ln>
        </p:spPr>
        <p:txBody>
          <a:bodyPr wrap="square">
            <a:spAutoFit/>
          </a:bodyPr>
          <a:lstStyle/>
          <a:p>
            <a:r>
              <a:rPr lang="en-US" dirty="0"/>
              <a:t>-module(</a:t>
            </a:r>
            <a:r>
              <a:rPr lang="en-US" dirty="0" err="1"/>
              <a:t>myserv</a:t>
            </a:r>
            <a:r>
              <a:rPr lang="en-US" dirty="0"/>
              <a:t>). </a:t>
            </a:r>
          </a:p>
          <a:p>
            <a:r>
              <a:rPr lang="en-US" dirty="0"/>
              <a:t>-export([</a:t>
            </a:r>
            <a:r>
              <a:rPr lang="en-US" dirty="0" err="1"/>
              <a:t>start_server</a:t>
            </a:r>
            <a:r>
              <a:rPr lang="en-US" dirty="0"/>
              <a:t>/0, </a:t>
            </a:r>
            <a:r>
              <a:rPr lang="en-US" dirty="0" err="1"/>
              <a:t>server_loop</a:t>
            </a:r>
            <a:r>
              <a:rPr lang="en-US" dirty="0"/>
              <a:t>/0,client/2]).</a:t>
            </a:r>
          </a:p>
          <a:p>
            <a:endParaRPr lang="en-US" dirty="0"/>
          </a:p>
          <a:p>
            <a:endParaRPr lang="en-US" dirty="0"/>
          </a:p>
          <a:p>
            <a:r>
              <a:rPr lang="en-US" dirty="0" err="1"/>
              <a:t>start_server</a:t>
            </a:r>
            <a:r>
              <a:rPr lang="en-US" dirty="0"/>
              <a:t>() -&gt;  spawn(</a:t>
            </a:r>
            <a:r>
              <a:rPr lang="en-US" dirty="0" err="1"/>
              <a:t>myserv</a:t>
            </a:r>
            <a:r>
              <a:rPr lang="en-US" dirty="0"/>
              <a:t>, </a:t>
            </a:r>
            <a:r>
              <a:rPr lang="en-US" dirty="0" err="1"/>
              <a:t>server_loop</a:t>
            </a:r>
            <a:r>
              <a:rPr lang="en-US" dirty="0"/>
              <a:t>, []).</a:t>
            </a:r>
          </a:p>
          <a:p>
            <a:endParaRPr lang="en-US" dirty="0"/>
          </a:p>
          <a:p>
            <a:endParaRPr lang="en-US" dirty="0"/>
          </a:p>
          <a:p>
            <a:r>
              <a:rPr lang="en-US" dirty="0" err="1"/>
              <a:t>server_loop</a:t>
            </a:r>
            <a:r>
              <a:rPr lang="en-US" dirty="0"/>
              <a:t>() -&gt;</a:t>
            </a:r>
          </a:p>
          <a:p>
            <a:r>
              <a:rPr lang="en-US" dirty="0"/>
              <a:t>   receive</a:t>
            </a:r>
          </a:p>
          <a:p>
            <a:r>
              <a:rPr lang="en-US" dirty="0"/>
              <a:t>        {From, {double, Number}} -&gt; From ! {self(),(Number*2)},</a:t>
            </a:r>
          </a:p>
          <a:p>
            <a:r>
              <a:rPr lang="en-US" dirty="0"/>
              <a:t>	                                                    </a:t>
            </a:r>
            <a:r>
              <a:rPr lang="en-US" dirty="0" err="1"/>
              <a:t>server_loop</a:t>
            </a:r>
            <a:r>
              <a:rPr lang="en-US" dirty="0"/>
              <a:t>() ;</a:t>
            </a:r>
          </a:p>
          <a:p>
            <a:r>
              <a:rPr lang="en-US" dirty="0"/>
              <a:t>	                              </a:t>
            </a:r>
          </a:p>
          <a:p>
            <a:r>
              <a:rPr lang="en-US" dirty="0"/>
              <a:t>        {From,_} -&gt; From ! {self(),error},</a:t>
            </a:r>
          </a:p>
          <a:p>
            <a:r>
              <a:rPr lang="en-US" dirty="0"/>
              <a:t>		             </a:t>
            </a:r>
            <a:r>
              <a:rPr lang="en-US" dirty="0" err="1"/>
              <a:t>server_loop</a:t>
            </a:r>
            <a:r>
              <a:rPr lang="en-US" dirty="0"/>
              <a:t>()</a:t>
            </a:r>
          </a:p>
          <a:p>
            <a:r>
              <a:rPr lang="en-US" dirty="0"/>
              <a:t>   end.</a:t>
            </a:r>
          </a:p>
        </p:txBody>
      </p:sp>
      <p:sp>
        <p:nvSpPr>
          <p:cNvPr id="4" name="Rectangle 3"/>
          <p:cNvSpPr/>
          <p:nvPr/>
        </p:nvSpPr>
        <p:spPr>
          <a:xfrm>
            <a:off x="-807990" y="141515"/>
            <a:ext cx="5514202" cy="523220"/>
          </a:xfrm>
          <a:prstGeom prst="rect">
            <a:avLst/>
          </a:prstGeom>
        </p:spPr>
        <p:txBody>
          <a:bodyPr wrap="none">
            <a:spAutoFit/>
          </a:bodyPr>
          <a:lstStyle/>
          <a:p>
            <a:pPr marL="1200150" lvl="2" indent="-285750">
              <a:buFont typeface="Wingdings" panose="05000000000000000000" pitchFamily="2" charset="2"/>
              <a:buChar char="Ø"/>
            </a:pPr>
            <a:r>
              <a:rPr lang="en-US" sz="2800" dirty="0"/>
              <a:t> </a:t>
            </a:r>
            <a:r>
              <a:rPr lang="en-US" sz="2800" dirty="0" err="1"/>
              <a:t>Cilent</a:t>
            </a:r>
            <a:r>
              <a:rPr lang="en-US" sz="2800" dirty="0"/>
              <a:t>-Server: </a:t>
            </a:r>
            <a:r>
              <a:rPr lang="en-US" sz="2800" dirty="0" err="1"/>
              <a:t>functia</a:t>
            </a:r>
            <a:r>
              <a:rPr lang="en-US" sz="2800" dirty="0"/>
              <a:t> client </a:t>
            </a:r>
          </a:p>
        </p:txBody>
      </p:sp>
      <p:pic>
        <p:nvPicPr>
          <p:cNvPr id="2" name="Picture 1"/>
          <p:cNvPicPr>
            <a:picLocks noChangeAspect="1"/>
          </p:cNvPicPr>
          <p:nvPr/>
        </p:nvPicPr>
        <p:blipFill>
          <a:blip r:embed="rId2"/>
          <a:stretch>
            <a:fillRect/>
          </a:stretch>
        </p:blipFill>
        <p:spPr>
          <a:xfrm>
            <a:off x="6110577" y="3729357"/>
            <a:ext cx="5901314" cy="2382325"/>
          </a:xfrm>
          <a:prstGeom prst="rect">
            <a:avLst/>
          </a:prstGeom>
          <a:ln/>
        </p:spPr>
        <p:style>
          <a:lnRef idx="2">
            <a:schemeClr val="dk1"/>
          </a:lnRef>
          <a:fillRef idx="1">
            <a:schemeClr val="lt1"/>
          </a:fillRef>
          <a:effectRef idx="0">
            <a:schemeClr val="dk1"/>
          </a:effectRef>
          <a:fontRef idx="minor">
            <a:schemeClr val="dk1"/>
          </a:fontRef>
        </p:style>
      </p:pic>
      <p:sp>
        <p:nvSpPr>
          <p:cNvPr id="5" name="TextBox 4"/>
          <p:cNvSpPr txBox="1"/>
          <p:nvPr/>
        </p:nvSpPr>
        <p:spPr>
          <a:xfrm>
            <a:off x="7149213" y="441910"/>
            <a:ext cx="4862678" cy="2523768"/>
          </a:xfrm>
          <a:prstGeom prst="rect">
            <a:avLst/>
          </a:prstGeom>
          <a:noFill/>
          <a:ln w="38100">
            <a:solidFill>
              <a:srgbClr val="CA1421"/>
            </a:solidFill>
          </a:ln>
        </p:spPr>
        <p:txBody>
          <a:bodyPr wrap="none" rtlCol="0">
            <a:spAutoFit/>
          </a:bodyPr>
          <a:lstStyle/>
          <a:p>
            <a:endParaRPr lang="en-US" dirty="0"/>
          </a:p>
          <a:p>
            <a:r>
              <a:rPr lang="en-US" dirty="0"/>
              <a:t> </a:t>
            </a:r>
            <a:r>
              <a:rPr lang="en-US" sz="2400" dirty="0"/>
              <a:t>client(</a:t>
            </a:r>
            <a:r>
              <a:rPr lang="en-US" sz="2400" dirty="0" err="1"/>
              <a:t>Pid</a:t>
            </a:r>
            <a:r>
              <a:rPr lang="en-US" sz="2400" dirty="0"/>
              <a:t>, Request) -&gt;</a:t>
            </a:r>
          </a:p>
          <a:p>
            <a:r>
              <a:rPr lang="en-US" sz="2400" dirty="0"/>
              <a:t>         </a:t>
            </a:r>
            <a:r>
              <a:rPr lang="en-US" sz="2400" dirty="0" err="1"/>
              <a:t>Pid</a:t>
            </a:r>
            <a:r>
              <a:rPr lang="en-US" sz="2400" dirty="0"/>
              <a:t> ! {self(), Request},</a:t>
            </a:r>
          </a:p>
          <a:p>
            <a:r>
              <a:rPr lang="en-US" sz="2400" dirty="0"/>
              <a:t>         receive </a:t>
            </a:r>
          </a:p>
          <a:p>
            <a:r>
              <a:rPr lang="en-US" sz="2400" dirty="0"/>
              <a:t>                 {</a:t>
            </a:r>
            <a:r>
              <a:rPr lang="en-US" sz="2400" dirty="0" err="1"/>
              <a:t>Pid</a:t>
            </a:r>
            <a:r>
              <a:rPr lang="en-US" sz="2400" dirty="0"/>
              <a:t>, Response} -&gt; Response</a:t>
            </a:r>
          </a:p>
          <a:p>
            <a:r>
              <a:rPr lang="en-US" sz="2400" dirty="0"/>
              <a:t>          end. 	</a:t>
            </a:r>
            <a:r>
              <a:rPr lang="en-US" sz="2000" dirty="0"/>
              <a:t>	  </a:t>
            </a:r>
          </a:p>
          <a:p>
            <a:r>
              <a:rPr lang="en-US" sz="2000" dirty="0"/>
              <a:t>	</a:t>
            </a:r>
          </a:p>
        </p:txBody>
      </p:sp>
      <p:sp>
        <p:nvSpPr>
          <p:cNvPr id="6" name="TextBox 5">
            <a:extLst>
              <a:ext uri="{FF2B5EF4-FFF2-40B4-BE49-F238E27FC236}">
                <a16:creationId xmlns:a16="http://schemas.microsoft.com/office/drawing/2014/main" id="{B499214C-F507-3404-394C-498D8F8F1A2E}"/>
              </a:ext>
            </a:extLst>
          </p:cNvPr>
          <p:cNvSpPr txBox="1"/>
          <p:nvPr/>
        </p:nvSpPr>
        <p:spPr>
          <a:xfrm>
            <a:off x="2677886" y="5479089"/>
            <a:ext cx="2572179" cy="400110"/>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2000" dirty="0" err="1"/>
              <a:t>apelarea</a:t>
            </a:r>
            <a:r>
              <a:rPr lang="en-US" sz="2000" dirty="0"/>
              <a:t> </a:t>
            </a:r>
            <a:r>
              <a:rPr lang="en-US" sz="2000" dirty="0" err="1"/>
              <a:t>functiei</a:t>
            </a:r>
            <a:r>
              <a:rPr lang="en-US" sz="2000" dirty="0"/>
              <a:t> client</a:t>
            </a:r>
            <a:endParaRPr lang="en-GB" sz="2000" dirty="0"/>
          </a:p>
        </p:txBody>
      </p:sp>
      <p:cxnSp>
        <p:nvCxnSpPr>
          <p:cNvPr id="8" name="Straight Arrow Connector 7">
            <a:extLst>
              <a:ext uri="{FF2B5EF4-FFF2-40B4-BE49-F238E27FC236}">
                <a16:creationId xmlns:a16="http://schemas.microsoft.com/office/drawing/2014/main" id="{C307BD47-3463-204C-F698-904520B61662}"/>
              </a:ext>
            </a:extLst>
          </p:cNvPr>
          <p:cNvCxnSpPr>
            <a:cxnSpLocks/>
            <a:endCxn id="6" idx="3"/>
          </p:cNvCxnSpPr>
          <p:nvPr/>
        </p:nvCxnSpPr>
        <p:spPr>
          <a:xfrm flipH="1">
            <a:off x="5250065" y="5266622"/>
            <a:ext cx="845935" cy="41252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F2D87E6-3512-4D46-3A3A-C076DFB6E8B5}"/>
              </a:ext>
            </a:extLst>
          </p:cNvPr>
          <p:cNvCxnSpPr>
            <a:cxnSpLocks/>
          </p:cNvCxnSpPr>
          <p:nvPr/>
        </p:nvCxnSpPr>
        <p:spPr>
          <a:xfrm flipH="1">
            <a:off x="5250065" y="5707067"/>
            <a:ext cx="800370" cy="17213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DC45419-70AE-303A-09BA-8DB675663A15}"/>
              </a:ext>
            </a:extLst>
          </p:cNvPr>
          <p:cNvCxnSpPr>
            <a:cxnSpLocks/>
          </p:cNvCxnSpPr>
          <p:nvPr/>
        </p:nvCxnSpPr>
        <p:spPr>
          <a:xfrm flipH="1">
            <a:off x="5302782" y="4815925"/>
            <a:ext cx="740499" cy="78495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57EFACE-FCFF-4431-BD85-4351FC4A66EE}"/>
              </a:ext>
            </a:extLst>
          </p:cNvPr>
          <p:cNvSpPr txBox="1"/>
          <p:nvPr/>
        </p:nvSpPr>
        <p:spPr>
          <a:xfrm>
            <a:off x="7067107" y="2808848"/>
            <a:ext cx="5026889"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err="1"/>
              <a:t>functia</a:t>
            </a:r>
            <a:r>
              <a:rPr lang="en-US" dirty="0"/>
              <a:t> </a:t>
            </a:r>
            <a:r>
              <a:rPr lang="en-US" b="1" dirty="0"/>
              <a:t>client </a:t>
            </a:r>
            <a:r>
              <a:rPr lang="en-US" b="1" dirty="0" err="1"/>
              <a:t>intoarce</a:t>
            </a:r>
            <a:r>
              <a:rPr lang="en-US" b="1" dirty="0"/>
              <a:t> </a:t>
            </a:r>
            <a:r>
              <a:rPr lang="en-US" b="1" dirty="0" err="1"/>
              <a:t>raspunsul</a:t>
            </a:r>
            <a:r>
              <a:rPr lang="en-US" b="1" dirty="0"/>
              <a:t> </a:t>
            </a:r>
            <a:r>
              <a:rPr lang="en-US" b="1" dirty="0" err="1"/>
              <a:t>primit</a:t>
            </a:r>
            <a:r>
              <a:rPr lang="en-US" b="1" dirty="0"/>
              <a:t> de la server</a:t>
            </a:r>
            <a:endParaRPr lang="en-GB" b="1" dirty="0"/>
          </a:p>
        </p:txBody>
      </p:sp>
      <p:cxnSp>
        <p:nvCxnSpPr>
          <p:cNvPr id="18" name="Straight Arrow Connector 17">
            <a:extLst>
              <a:ext uri="{FF2B5EF4-FFF2-40B4-BE49-F238E27FC236}">
                <a16:creationId xmlns:a16="http://schemas.microsoft.com/office/drawing/2014/main" id="{BD589112-E931-4DE3-0AC2-B28AC2814511}"/>
              </a:ext>
            </a:extLst>
          </p:cNvPr>
          <p:cNvCxnSpPr>
            <a:cxnSpLocks/>
          </p:cNvCxnSpPr>
          <p:nvPr/>
        </p:nvCxnSpPr>
        <p:spPr>
          <a:xfrm flipH="1">
            <a:off x="11016343" y="2169360"/>
            <a:ext cx="500743" cy="5832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46120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3052" y="1576632"/>
            <a:ext cx="8621424" cy="2677656"/>
          </a:xfrm>
          <a:prstGeom prst="rect">
            <a:avLst/>
          </a:prstGeom>
          <a:ln w="38100">
            <a:solidFill>
              <a:srgbClr val="CA1421"/>
            </a:solidFill>
          </a:ln>
        </p:spPr>
        <p:txBody>
          <a:bodyPr wrap="square">
            <a:spAutoFit/>
          </a:bodyPr>
          <a:lstStyle/>
          <a:p>
            <a:r>
              <a:rPr lang="en-US" sz="2800" dirty="0" err="1"/>
              <a:t>client_loop</a:t>
            </a:r>
            <a:r>
              <a:rPr lang="en-US" sz="2800" dirty="0"/>
              <a:t>(Pid,0,L)  -&gt; </a:t>
            </a:r>
            <a:r>
              <a:rPr lang="en-US" sz="2800" dirty="0" err="1"/>
              <a:t>Pid</a:t>
            </a:r>
            <a:r>
              <a:rPr lang="en-US" sz="2800" dirty="0"/>
              <a:t>! {self(),"Good Bye"}, </a:t>
            </a:r>
          </a:p>
          <a:p>
            <a:r>
              <a:rPr lang="en-US" sz="2800" dirty="0"/>
              <a:t>                                          L;</a:t>
            </a:r>
          </a:p>
          <a:p>
            <a:endParaRPr lang="en-US" sz="2800" dirty="0"/>
          </a:p>
          <a:p>
            <a:r>
              <a:rPr lang="en-US" sz="2800" dirty="0" err="1"/>
              <a:t>client_loop</a:t>
            </a:r>
            <a:r>
              <a:rPr lang="en-US" sz="2800" dirty="0"/>
              <a:t>(</a:t>
            </a:r>
            <a:r>
              <a:rPr lang="en-US" sz="2800" dirty="0" err="1"/>
              <a:t>Pid</a:t>
            </a:r>
            <a:r>
              <a:rPr lang="en-US" sz="2800" dirty="0"/>
              <a:t>, X, L)  -&gt;  R= client(</a:t>
            </a:r>
            <a:r>
              <a:rPr lang="en-US" sz="2800" dirty="0" err="1"/>
              <a:t>Pid</a:t>
            </a:r>
            <a:r>
              <a:rPr lang="en-US" sz="2800" dirty="0"/>
              <a:t>,{</a:t>
            </a:r>
            <a:r>
              <a:rPr lang="en-US" sz="2800" dirty="0" err="1"/>
              <a:t>double,X</a:t>
            </a:r>
            <a:r>
              <a:rPr lang="en-US" sz="2800" dirty="0"/>
              <a:t>}),</a:t>
            </a:r>
          </a:p>
          <a:p>
            <a:r>
              <a:rPr lang="en-US" sz="2800" dirty="0"/>
              <a:t>                                            </a:t>
            </a:r>
            <a:r>
              <a:rPr lang="en-US" sz="2800" dirty="0" err="1"/>
              <a:t>client_loop</a:t>
            </a:r>
            <a:r>
              <a:rPr lang="en-US" sz="2800" dirty="0"/>
              <a:t>(</a:t>
            </a:r>
            <a:r>
              <a:rPr lang="en-US" sz="2800" dirty="0" err="1"/>
              <a:t>Pid</a:t>
            </a:r>
            <a:r>
              <a:rPr lang="en-US" sz="2800" dirty="0"/>
              <a:t>, X-1, L++[R]).</a:t>
            </a:r>
          </a:p>
          <a:p>
            <a:r>
              <a:rPr lang="en-US" sz="2800" dirty="0"/>
              <a:t>					 </a:t>
            </a:r>
          </a:p>
        </p:txBody>
      </p:sp>
      <p:pic>
        <p:nvPicPr>
          <p:cNvPr id="3" name="Picture 2"/>
          <p:cNvPicPr>
            <a:picLocks noChangeAspect="1"/>
          </p:cNvPicPr>
          <p:nvPr/>
        </p:nvPicPr>
        <p:blipFill>
          <a:blip r:embed="rId2"/>
          <a:stretch>
            <a:fillRect/>
          </a:stretch>
        </p:blipFill>
        <p:spPr>
          <a:xfrm>
            <a:off x="255799" y="3897229"/>
            <a:ext cx="5056553" cy="2347069"/>
          </a:xfrm>
          <a:prstGeom prst="rect">
            <a:avLst/>
          </a:prstGeom>
        </p:spPr>
        <p:style>
          <a:lnRef idx="2">
            <a:schemeClr val="dk1"/>
          </a:lnRef>
          <a:fillRef idx="1">
            <a:schemeClr val="lt1"/>
          </a:fillRef>
          <a:effectRef idx="0">
            <a:schemeClr val="dk1"/>
          </a:effectRef>
          <a:fontRef idx="minor">
            <a:schemeClr val="dk1"/>
          </a:fontRef>
        </p:style>
      </p:pic>
      <p:sp>
        <p:nvSpPr>
          <p:cNvPr id="5" name="TextBox 4"/>
          <p:cNvSpPr txBox="1"/>
          <p:nvPr/>
        </p:nvSpPr>
        <p:spPr>
          <a:xfrm>
            <a:off x="1035000" y="207527"/>
            <a:ext cx="10948703" cy="954107"/>
          </a:xfrm>
          <a:prstGeom prst="rect">
            <a:avLst/>
          </a:prstGeom>
          <a:noFill/>
        </p:spPr>
        <p:txBody>
          <a:bodyPr wrap="none" rtlCol="0">
            <a:spAutoFit/>
          </a:bodyPr>
          <a:lstStyle/>
          <a:p>
            <a:pPr marL="285750" indent="-285750">
              <a:buFont typeface="Wingdings" panose="05000000000000000000" pitchFamily="2" charset="2"/>
              <a:buChar char="Ø"/>
            </a:pPr>
            <a:r>
              <a:rPr lang="en-US" sz="2400" dirty="0"/>
              <a:t> </a:t>
            </a:r>
            <a:r>
              <a:rPr lang="en-US" sz="2800" dirty="0"/>
              <a:t>Client-Server</a:t>
            </a:r>
          </a:p>
          <a:p>
            <a:r>
              <a:rPr lang="en-US" sz="2800" dirty="0"/>
              <a:t>     </a:t>
            </a:r>
            <a:r>
              <a:rPr lang="en-US" sz="2800" b="1" dirty="0" err="1"/>
              <a:t>client_loop</a:t>
            </a:r>
            <a:r>
              <a:rPr lang="en-US" sz="2800" dirty="0"/>
              <a:t> </a:t>
            </a:r>
            <a:r>
              <a:rPr lang="en-US" sz="2800" dirty="0" err="1"/>
              <a:t>creaza</a:t>
            </a:r>
            <a:r>
              <a:rPr lang="en-US" sz="2800" dirty="0"/>
              <a:t> </a:t>
            </a:r>
            <a:r>
              <a:rPr lang="en-US" sz="2800" dirty="0" err="1"/>
              <a:t>mai</a:t>
            </a:r>
            <a:r>
              <a:rPr lang="en-US" sz="2800" dirty="0"/>
              <a:t> </a:t>
            </a:r>
            <a:r>
              <a:rPr lang="en-US" sz="2800" dirty="0" err="1"/>
              <a:t>multe</a:t>
            </a:r>
            <a:r>
              <a:rPr lang="en-US" sz="2800" dirty="0"/>
              <a:t> </a:t>
            </a:r>
            <a:r>
              <a:rPr lang="en-US" sz="2800" dirty="0" err="1"/>
              <a:t>procese</a:t>
            </a:r>
            <a:r>
              <a:rPr lang="en-US" sz="2800" dirty="0"/>
              <a:t> client </a:t>
            </a:r>
            <a:r>
              <a:rPr lang="en-US" sz="2800" dirty="0" err="1"/>
              <a:t>si</a:t>
            </a:r>
            <a:r>
              <a:rPr lang="en-US" sz="2800" dirty="0"/>
              <a:t> </a:t>
            </a:r>
            <a:r>
              <a:rPr lang="en-US" sz="2800" dirty="0" err="1"/>
              <a:t>intoarce</a:t>
            </a:r>
            <a:r>
              <a:rPr lang="en-US" sz="2800" dirty="0"/>
              <a:t> </a:t>
            </a:r>
            <a:r>
              <a:rPr lang="en-US" sz="2800" dirty="0" err="1"/>
              <a:t>lista</a:t>
            </a:r>
            <a:r>
              <a:rPr lang="en-US" sz="2800" dirty="0"/>
              <a:t> </a:t>
            </a:r>
            <a:r>
              <a:rPr lang="en-US" sz="2800" dirty="0" err="1"/>
              <a:t>rezultatelor</a:t>
            </a:r>
            <a:endParaRPr lang="en-US" sz="2800" dirty="0"/>
          </a:p>
        </p:txBody>
      </p:sp>
    </p:spTree>
    <p:extLst>
      <p:ext uri="{BB962C8B-B14F-4D97-AF65-F5344CB8AC3E}">
        <p14:creationId xmlns:p14="http://schemas.microsoft.com/office/powerpoint/2010/main" val="2933282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3052" y="1576632"/>
            <a:ext cx="8621424" cy="2677656"/>
          </a:xfrm>
          <a:prstGeom prst="rect">
            <a:avLst/>
          </a:prstGeom>
          <a:ln w="38100">
            <a:solidFill>
              <a:srgbClr val="CA1421"/>
            </a:solidFill>
          </a:ln>
        </p:spPr>
        <p:txBody>
          <a:bodyPr wrap="square">
            <a:spAutoFit/>
          </a:bodyPr>
          <a:lstStyle/>
          <a:p>
            <a:r>
              <a:rPr lang="en-US" sz="2800" dirty="0" err="1"/>
              <a:t>client_loop</a:t>
            </a:r>
            <a:r>
              <a:rPr lang="en-US" sz="2800" dirty="0"/>
              <a:t>(Pid,0,L)  -&gt; </a:t>
            </a:r>
            <a:r>
              <a:rPr lang="en-US" sz="2800" dirty="0" err="1"/>
              <a:t>Pid</a:t>
            </a:r>
            <a:r>
              <a:rPr lang="en-US" sz="2800" dirty="0"/>
              <a:t>! {self(),"Good Bye"}, </a:t>
            </a:r>
          </a:p>
          <a:p>
            <a:r>
              <a:rPr lang="en-US" sz="2800" dirty="0"/>
              <a:t>                                          L;</a:t>
            </a:r>
          </a:p>
          <a:p>
            <a:endParaRPr lang="en-US" sz="2800" dirty="0"/>
          </a:p>
          <a:p>
            <a:r>
              <a:rPr lang="en-US" sz="2800" dirty="0" err="1"/>
              <a:t>client_loop</a:t>
            </a:r>
            <a:r>
              <a:rPr lang="en-US" sz="2800" dirty="0"/>
              <a:t>(</a:t>
            </a:r>
            <a:r>
              <a:rPr lang="en-US" sz="2800" dirty="0" err="1"/>
              <a:t>Pid</a:t>
            </a:r>
            <a:r>
              <a:rPr lang="en-US" sz="2800" dirty="0"/>
              <a:t>, X, L)  -&gt;  R= client(</a:t>
            </a:r>
            <a:r>
              <a:rPr lang="en-US" sz="2800" dirty="0" err="1"/>
              <a:t>Pid</a:t>
            </a:r>
            <a:r>
              <a:rPr lang="en-US" sz="2800" dirty="0"/>
              <a:t>,{</a:t>
            </a:r>
            <a:r>
              <a:rPr lang="en-US" sz="2800" dirty="0" err="1"/>
              <a:t>double,X</a:t>
            </a:r>
            <a:r>
              <a:rPr lang="en-US" sz="2800" dirty="0"/>
              <a:t>}),</a:t>
            </a:r>
          </a:p>
          <a:p>
            <a:r>
              <a:rPr lang="en-US" sz="2800" dirty="0"/>
              <a:t>                                            </a:t>
            </a:r>
            <a:r>
              <a:rPr lang="en-US" sz="2800" dirty="0" err="1"/>
              <a:t>client_loop</a:t>
            </a:r>
            <a:r>
              <a:rPr lang="en-US" sz="2800" dirty="0"/>
              <a:t>(</a:t>
            </a:r>
            <a:r>
              <a:rPr lang="en-US" sz="2800" dirty="0" err="1"/>
              <a:t>Pid</a:t>
            </a:r>
            <a:r>
              <a:rPr lang="en-US" sz="2800" dirty="0"/>
              <a:t>, X-1, L++[R]).</a:t>
            </a:r>
          </a:p>
          <a:p>
            <a:r>
              <a:rPr lang="en-US" sz="2800" dirty="0"/>
              <a:t>					 </a:t>
            </a:r>
          </a:p>
        </p:txBody>
      </p:sp>
      <p:sp>
        <p:nvSpPr>
          <p:cNvPr id="5" name="TextBox 4"/>
          <p:cNvSpPr txBox="1"/>
          <p:nvPr/>
        </p:nvSpPr>
        <p:spPr>
          <a:xfrm>
            <a:off x="1035000" y="207527"/>
            <a:ext cx="10948703" cy="954107"/>
          </a:xfrm>
          <a:prstGeom prst="rect">
            <a:avLst/>
          </a:prstGeom>
          <a:noFill/>
        </p:spPr>
        <p:txBody>
          <a:bodyPr wrap="none" rtlCol="0">
            <a:spAutoFit/>
          </a:bodyPr>
          <a:lstStyle/>
          <a:p>
            <a:pPr marL="285750" indent="-285750">
              <a:buFont typeface="Wingdings" panose="05000000000000000000" pitchFamily="2" charset="2"/>
              <a:buChar char="Ø"/>
            </a:pPr>
            <a:r>
              <a:rPr lang="en-US" sz="2400" dirty="0"/>
              <a:t> </a:t>
            </a:r>
            <a:r>
              <a:rPr lang="en-US" sz="2800" dirty="0"/>
              <a:t>Client-Server</a:t>
            </a:r>
          </a:p>
          <a:p>
            <a:r>
              <a:rPr lang="en-US" sz="2800" dirty="0"/>
              <a:t>     </a:t>
            </a:r>
            <a:r>
              <a:rPr lang="en-US" sz="2800" b="1" dirty="0" err="1"/>
              <a:t>client_loop</a:t>
            </a:r>
            <a:r>
              <a:rPr lang="en-US" sz="2800" dirty="0"/>
              <a:t> </a:t>
            </a:r>
            <a:r>
              <a:rPr lang="en-US" sz="2800" dirty="0" err="1"/>
              <a:t>creaza</a:t>
            </a:r>
            <a:r>
              <a:rPr lang="en-US" sz="2800" dirty="0"/>
              <a:t> </a:t>
            </a:r>
            <a:r>
              <a:rPr lang="en-US" sz="2800" dirty="0" err="1"/>
              <a:t>mai</a:t>
            </a:r>
            <a:r>
              <a:rPr lang="en-US" sz="2800" dirty="0"/>
              <a:t> </a:t>
            </a:r>
            <a:r>
              <a:rPr lang="en-US" sz="2800" dirty="0" err="1"/>
              <a:t>multe</a:t>
            </a:r>
            <a:r>
              <a:rPr lang="en-US" sz="2800" dirty="0"/>
              <a:t> </a:t>
            </a:r>
            <a:r>
              <a:rPr lang="en-US" sz="2800" dirty="0" err="1"/>
              <a:t>procese</a:t>
            </a:r>
            <a:r>
              <a:rPr lang="en-US" sz="2800" dirty="0"/>
              <a:t> client </a:t>
            </a:r>
            <a:r>
              <a:rPr lang="en-US" sz="2800" dirty="0" err="1"/>
              <a:t>si</a:t>
            </a:r>
            <a:r>
              <a:rPr lang="en-US" sz="2800" dirty="0"/>
              <a:t> </a:t>
            </a:r>
            <a:r>
              <a:rPr lang="en-US" sz="2800" dirty="0" err="1"/>
              <a:t>intoarce</a:t>
            </a:r>
            <a:r>
              <a:rPr lang="en-US" sz="2800" dirty="0"/>
              <a:t> </a:t>
            </a:r>
            <a:r>
              <a:rPr lang="en-US" sz="2800" dirty="0" err="1"/>
              <a:t>lista</a:t>
            </a:r>
            <a:r>
              <a:rPr lang="en-US" sz="2800" dirty="0"/>
              <a:t> </a:t>
            </a:r>
            <a:r>
              <a:rPr lang="en-US" sz="2800" dirty="0" err="1"/>
              <a:t>rezultatelor</a:t>
            </a:r>
            <a:endParaRPr lang="en-US" sz="2800" dirty="0"/>
          </a:p>
        </p:txBody>
      </p:sp>
      <p:sp>
        <p:nvSpPr>
          <p:cNvPr id="6" name="TextBox 5"/>
          <p:cNvSpPr txBox="1"/>
          <p:nvPr/>
        </p:nvSpPr>
        <p:spPr>
          <a:xfrm>
            <a:off x="3346536" y="5019758"/>
            <a:ext cx="5734455" cy="523220"/>
          </a:xfrm>
          <a:prstGeom prst="rect">
            <a:avLst/>
          </a:prstGeom>
          <a:noFill/>
        </p:spPr>
        <p:txBody>
          <a:bodyPr wrap="none" rtlCol="0">
            <a:spAutoFit/>
          </a:bodyPr>
          <a:lstStyle/>
          <a:p>
            <a:r>
              <a:rPr lang="en-US" sz="2800" dirty="0" err="1"/>
              <a:t>procesele</a:t>
            </a:r>
            <a:r>
              <a:rPr lang="en-US" sz="2800" dirty="0"/>
              <a:t>  client se </a:t>
            </a:r>
            <a:r>
              <a:rPr lang="en-US" sz="2800" dirty="0" err="1"/>
              <a:t>executa</a:t>
            </a:r>
            <a:r>
              <a:rPr lang="en-US" sz="2800" dirty="0"/>
              <a:t> </a:t>
            </a:r>
            <a:r>
              <a:rPr lang="en-US" sz="2800" b="1" dirty="0" err="1">
                <a:solidFill>
                  <a:srgbClr val="FF0000"/>
                </a:solidFill>
              </a:rPr>
              <a:t>secvential</a:t>
            </a:r>
            <a:endParaRPr lang="en-US" sz="2800" b="1" dirty="0">
              <a:solidFill>
                <a:srgbClr val="FF0000"/>
              </a:solidFill>
            </a:endParaRPr>
          </a:p>
        </p:txBody>
      </p:sp>
    </p:spTree>
    <p:extLst>
      <p:ext uri="{BB962C8B-B14F-4D97-AF65-F5344CB8AC3E}">
        <p14:creationId xmlns:p14="http://schemas.microsoft.com/office/powerpoint/2010/main" val="555122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04277E-3BF5-27C3-66EC-D87072EB3263}"/>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CCB18EFE-D082-3462-2EA6-04A1E850BCC6}"/>
              </a:ext>
            </a:extLst>
          </p:cNvPr>
          <p:cNvSpPr/>
          <p:nvPr/>
        </p:nvSpPr>
        <p:spPr>
          <a:xfrm>
            <a:off x="1903052" y="1576632"/>
            <a:ext cx="8621424" cy="3108543"/>
          </a:xfrm>
          <a:prstGeom prst="rect">
            <a:avLst/>
          </a:prstGeom>
          <a:ln w="38100">
            <a:solidFill>
              <a:srgbClr val="CA1421"/>
            </a:solidFill>
          </a:ln>
        </p:spPr>
        <p:txBody>
          <a:bodyPr wrap="square">
            <a:spAutoFit/>
          </a:bodyPr>
          <a:lstStyle/>
          <a:p>
            <a:r>
              <a:rPr lang="en-US" sz="2800" dirty="0" err="1"/>
              <a:t>client_loop</a:t>
            </a:r>
            <a:r>
              <a:rPr lang="en-US" sz="2800" dirty="0"/>
              <a:t>(Pid,0,L)  -&gt; </a:t>
            </a:r>
            <a:r>
              <a:rPr lang="en-US" sz="2800" dirty="0" err="1"/>
              <a:t>Pid</a:t>
            </a:r>
            <a:r>
              <a:rPr lang="en-US" sz="2800" dirty="0"/>
              <a:t>! {self(),"Good Bye"}, </a:t>
            </a:r>
          </a:p>
          <a:p>
            <a:r>
              <a:rPr lang="en-US" sz="2800" dirty="0"/>
              <a:t>                                          L;</a:t>
            </a:r>
          </a:p>
          <a:p>
            <a:endParaRPr lang="en-US" sz="2800" dirty="0"/>
          </a:p>
          <a:p>
            <a:r>
              <a:rPr lang="en-US" sz="2800" dirty="0" err="1"/>
              <a:t>client_loop</a:t>
            </a:r>
            <a:r>
              <a:rPr lang="en-US" sz="2800" dirty="0"/>
              <a:t>(Pid, X, L)  -&gt;  R= client(Pid,{</a:t>
            </a:r>
            <a:r>
              <a:rPr lang="en-US" sz="2800" dirty="0" err="1"/>
              <a:t>double,X</a:t>
            </a:r>
            <a:r>
              <a:rPr lang="en-US" sz="2800" dirty="0"/>
              <a:t>}),</a:t>
            </a:r>
          </a:p>
          <a:p>
            <a:r>
              <a:rPr lang="en-US" sz="2800" dirty="0"/>
              <a:t>                                            </a:t>
            </a:r>
            <a:r>
              <a:rPr lang="it-IT" sz="2800" b="1" dirty="0" err="1"/>
              <a:t>io:fwrite</a:t>
            </a:r>
            <a:r>
              <a:rPr lang="it-IT" sz="2800" b="1" dirty="0"/>
              <a:t>("</a:t>
            </a:r>
            <a:r>
              <a:rPr lang="it-IT" sz="2800" b="1" dirty="0" err="1"/>
              <a:t>prel</a:t>
            </a:r>
            <a:r>
              <a:rPr lang="it-IT" sz="2800" b="1" dirty="0"/>
              <a:t> ~w!~n", [N]),</a:t>
            </a:r>
            <a:r>
              <a:rPr lang="en-US" sz="2800" b="1" dirty="0"/>
              <a:t> </a:t>
            </a:r>
            <a:r>
              <a:rPr lang="en-US" sz="2800" dirty="0"/>
              <a:t> </a:t>
            </a:r>
          </a:p>
          <a:p>
            <a:r>
              <a:rPr lang="en-US" sz="2800" dirty="0"/>
              <a:t>                                            </a:t>
            </a:r>
            <a:r>
              <a:rPr lang="en-US" sz="2800" dirty="0" err="1"/>
              <a:t>client_loop</a:t>
            </a:r>
            <a:r>
              <a:rPr lang="en-US" sz="2800" dirty="0"/>
              <a:t>(Pid, X-1, L++[R]).</a:t>
            </a:r>
          </a:p>
          <a:p>
            <a:r>
              <a:rPr lang="en-US" sz="2800" dirty="0"/>
              <a:t>					 </a:t>
            </a:r>
          </a:p>
        </p:txBody>
      </p:sp>
      <p:sp>
        <p:nvSpPr>
          <p:cNvPr id="5" name="TextBox 4">
            <a:extLst>
              <a:ext uri="{FF2B5EF4-FFF2-40B4-BE49-F238E27FC236}">
                <a16:creationId xmlns:a16="http://schemas.microsoft.com/office/drawing/2014/main" id="{3A03BFA1-E22A-DDA9-AA6D-C93B0997FC45}"/>
              </a:ext>
            </a:extLst>
          </p:cNvPr>
          <p:cNvSpPr txBox="1"/>
          <p:nvPr/>
        </p:nvSpPr>
        <p:spPr>
          <a:xfrm>
            <a:off x="1035000" y="207527"/>
            <a:ext cx="9709581" cy="954107"/>
          </a:xfrm>
          <a:prstGeom prst="rect">
            <a:avLst/>
          </a:prstGeom>
          <a:noFill/>
        </p:spPr>
        <p:txBody>
          <a:bodyPr wrap="none" rtlCol="0">
            <a:spAutoFit/>
          </a:bodyPr>
          <a:lstStyle/>
          <a:p>
            <a:pPr marL="285750" indent="-285750">
              <a:buFont typeface="Wingdings" panose="05000000000000000000" pitchFamily="2" charset="2"/>
              <a:buChar char="Ø"/>
            </a:pPr>
            <a:r>
              <a:rPr lang="en-US" sz="2400" dirty="0"/>
              <a:t> </a:t>
            </a:r>
            <a:r>
              <a:rPr lang="en-US" sz="2800" dirty="0"/>
              <a:t>Client-Server</a:t>
            </a:r>
          </a:p>
          <a:p>
            <a:r>
              <a:rPr lang="en-US" sz="2800" dirty="0"/>
              <a:t>     </a:t>
            </a:r>
            <a:r>
              <a:rPr lang="en-US" sz="2800" b="1" dirty="0" err="1"/>
              <a:t>client_loop</a:t>
            </a:r>
            <a:r>
              <a:rPr lang="en-US" sz="2800" dirty="0"/>
              <a:t> </a:t>
            </a:r>
            <a:r>
              <a:rPr lang="en-US" sz="2800" dirty="0" err="1"/>
              <a:t>creaza</a:t>
            </a:r>
            <a:r>
              <a:rPr lang="en-US" sz="2800" dirty="0"/>
              <a:t> </a:t>
            </a:r>
            <a:r>
              <a:rPr lang="en-US" sz="2800" dirty="0" err="1"/>
              <a:t>mai</a:t>
            </a:r>
            <a:r>
              <a:rPr lang="en-US" sz="2800" dirty="0"/>
              <a:t> multi </a:t>
            </a:r>
            <a:r>
              <a:rPr lang="en-US" sz="2800" dirty="0" err="1"/>
              <a:t>clienti</a:t>
            </a:r>
            <a:r>
              <a:rPr lang="en-US" sz="2800" dirty="0"/>
              <a:t> </a:t>
            </a:r>
            <a:r>
              <a:rPr lang="en-US" sz="2800" dirty="0" err="1"/>
              <a:t>si</a:t>
            </a:r>
            <a:r>
              <a:rPr lang="en-US" sz="2800" dirty="0"/>
              <a:t> </a:t>
            </a:r>
            <a:r>
              <a:rPr lang="en-US" sz="2800" dirty="0" err="1"/>
              <a:t>intoarce</a:t>
            </a:r>
            <a:r>
              <a:rPr lang="en-US" sz="2800" dirty="0"/>
              <a:t> </a:t>
            </a:r>
            <a:r>
              <a:rPr lang="en-US" sz="2800" dirty="0" err="1"/>
              <a:t>lista</a:t>
            </a:r>
            <a:r>
              <a:rPr lang="en-US" sz="2800" dirty="0"/>
              <a:t> </a:t>
            </a:r>
            <a:r>
              <a:rPr lang="en-US" sz="2800" dirty="0" err="1"/>
              <a:t>rezultatelor</a:t>
            </a:r>
            <a:endParaRPr lang="en-US" sz="2800" dirty="0"/>
          </a:p>
        </p:txBody>
      </p:sp>
      <p:sp>
        <p:nvSpPr>
          <p:cNvPr id="6" name="TextBox 5">
            <a:extLst>
              <a:ext uri="{FF2B5EF4-FFF2-40B4-BE49-F238E27FC236}">
                <a16:creationId xmlns:a16="http://schemas.microsoft.com/office/drawing/2014/main" id="{72CE59F5-EBEF-5FF5-2687-1EFF53B3967F}"/>
              </a:ext>
            </a:extLst>
          </p:cNvPr>
          <p:cNvSpPr txBox="1"/>
          <p:nvPr/>
        </p:nvSpPr>
        <p:spPr>
          <a:xfrm>
            <a:off x="3346536" y="5019758"/>
            <a:ext cx="6374117" cy="523220"/>
          </a:xfrm>
          <a:prstGeom prst="rect">
            <a:avLst/>
          </a:prstGeom>
          <a:noFill/>
        </p:spPr>
        <p:txBody>
          <a:bodyPr wrap="none" rtlCol="0">
            <a:spAutoFit/>
          </a:bodyPr>
          <a:lstStyle/>
          <a:p>
            <a:r>
              <a:rPr lang="en-US" sz="2800" dirty="0" err="1"/>
              <a:t>Functiile</a:t>
            </a:r>
            <a:r>
              <a:rPr lang="en-US" sz="2800" dirty="0"/>
              <a:t> client sunt  </a:t>
            </a:r>
            <a:r>
              <a:rPr lang="en-US" sz="2800" dirty="0" err="1"/>
              <a:t>executate</a:t>
            </a:r>
            <a:r>
              <a:rPr lang="en-US" sz="2800" dirty="0"/>
              <a:t>  </a:t>
            </a:r>
            <a:r>
              <a:rPr lang="en-US" sz="2800" b="1" dirty="0" err="1">
                <a:solidFill>
                  <a:srgbClr val="FF0000"/>
                </a:solidFill>
              </a:rPr>
              <a:t>secvential</a:t>
            </a:r>
            <a:r>
              <a:rPr lang="en-US" sz="2800" b="1" dirty="0">
                <a:solidFill>
                  <a:srgbClr val="FF0000"/>
                </a:solidFill>
              </a:rPr>
              <a:t>!</a:t>
            </a:r>
          </a:p>
        </p:txBody>
      </p:sp>
    </p:spTree>
    <p:extLst>
      <p:ext uri="{BB962C8B-B14F-4D97-AF65-F5344CB8AC3E}">
        <p14:creationId xmlns:p14="http://schemas.microsoft.com/office/powerpoint/2010/main" val="6557527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5D1E31-9F2F-B1F2-0CA4-2C836C41EA44}"/>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D5C348AB-944F-D0BC-9874-CEAAA37C4761}"/>
              </a:ext>
            </a:extLst>
          </p:cNvPr>
          <p:cNvSpPr/>
          <p:nvPr/>
        </p:nvSpPr>
        <p:spPr>
          <a:xfrm>
            <a:off x="2658122" y="1161634"/>
            <a:ext cx="7999718" cy="1754326"/>
          </a:xfrm>
          <a:prstGeom prst="rect">
            <a:avLst/>
          </a:prstGeom>
          <a:ln w="38100">
            <a:solidFill>
              <a:srgbClr val="CA1421"/>
            </a:solidFill>
          </a:ln>
        </p:spPr>
        <p:txBody>
          <a:bodyPr wrap="square">
            <a:spAutoFit/>
          </a:bodyPr>
          <a:lstStyle/>
          <a:p>
            <a:r>
              <a:rPr lang="en-US" sz="1600" dirty="0" err="1"/>
              <a:t>client_loop</a:t>
            </a:r>
            <a:r>
              <a:rPr lang="en-US" sz="1600" dirty="0"/>
              <a:t>(Pid,0,L)  -&gt; </a:t>
            </a:r>
            <a:r>
              <a:rPr lang="en-US" sz="1600" dirty="0" err="1"/>
              <a:t>Pid</a:t>
            </a:r>
            <a:r>
              <a:rPr lang="en-US" sz="1600" dirty="0"/>
              <a:t>! {self(),"Good Bye"}, </a:t>
            </a:r>
          </a:p>
          <a:p>
            <a:r>
              <a:rPr lang="en-US" sz="1600" dirty="0"/>
              <a:t>                                          L;</a:t>
            </a:r>
          </a:p>
          <a:p>
            <a:endParaRPr lang="en-US" sz="1600" dirty="0"/>
          </a:p>
          <a:p>
            <a:r>
              <a:rPr lang="en-US" sz="1600" dirty="0" err="1"/>
              <a:t>client_loop</a:t>
            </a:r>
            <a:r>
              <a:rPr lang="en-US" sz="1600" dirty="0"/>
              <a:t>(Pid, X, L)  -&gt;  R= client(Pid,{</a:t>
            </a:r>
            <a:r>
              <a:rPr lang="en-US" sz="1600" dirty="0" err="1"/>
              <a:t>double,X</a:t>
            </a:r>
            <a:r>
              <a:rPr lang="en-US" sz="1600" dirty="0"/>
              <a:t>}),</a:t>
            </a:r>
          </a:p>
          <a:p>
            <a:r>
              <a:rPr lang="en-US" sz="1600" dirty="0"/>
              <a:t>                                            </a:t>
            </a:r>
            <a:r>
              <a:rPr lang="it-IT" sz="1600" b="1" dirty="0" err="1"/>
              <a:t>io:fwrite</a:t>
            </a:r>
            <a:r>
              <a:rPr lang="it-IT" sz="1600" b="1" dirty="0"/>
              <a:t>("</a:t>
            </a:r>
            <a:r>
              <a:rPr lang="it-IT" sz="1600" b="1" dirty="0" err="1"/>
              <a:t>prel</a:t>
            </a:r>
            <a:r>
              <a:rPr lang="it-IT" sz="1600" b="1" dirty="0"/>
              <a:t> ~w!~n", [N]),</a:t>
            </a:r>
            <a:r>
              <a:rPr lang="en-US" sz="1600" b="1" dirty="0"/>
              <a:t> </a:t>
            </a:r>
            <a:r>
              <a:rPr lang="en-US" sz="1600" dirty="0"/>
              <a:t>                          </a:t>
            </a:r>
          </a:p>
          <a:p>
            <a:r>
              <a:rPr lang="en-US" sz="1600" dirty="0"/>
              <a:t>                                             </a:t>
            </a:r>
            <a:r>
              <a:rPr lang="en-US" sz="1600" dirty="0" err="1"/>
              <a:t>client_loop</a:t>
            </a:r>
            <a:r>
              <a:rPr lang="en-US" sz="1600" dirty="0"/>
              <a:t>(Pid, X-1, L++[R]).</a:t>
            </a:r>
            <a:r>
              <a:rPr lang="en-US" sz="2800" dirty="0"/>
              <a:t> </a:t>
            </a:r>
          </a:p>
        </p:txBody>
      </p:sp>
      <p:sp>
        <p:nvSpPr>
          <p:cNvPr id="5" name="TextBox 4">
            <a:extLst>
              <a:ext uri="{FF2B5EF4-FFF2-40B4-BE49-F238E27FC236}">
                <a16:creationId xmlns:a16="http://schemas.microsoft.com/office/drawing/2014/main" id="{D0803C55-F67D-C8F9-257F-BFE35354091D}"/>
              </a:ext>
            </a:extLst>
          </p:cNvPr>
          <p:cNvSpPr txBox="1"/>
          <p:nvPr/>
        </p:nvSpPr>
        <p:spPr>
          <a:xfrm>
            <a:off x="1035000" y="207527"/>
            <a:ext cx="7006213" cy="830997"/>
          </a:xfrm>
          <a:prstGeom prst="rect">
            <a:avLst/>
          </a:prstGeom>
          <a:noFill/>
        </p:spPr>
        <p:txBody>
          <a:bodyPr wrap="none" rtlCol="0">
            <a:spAutoFit/>
          </a:bodyPr>
          <a:lstStyle/>
          <a:p>
            <a:pPr marL="285750" indent="-285750">
              <a:buFont typeface="Wingdings" panose="05000000000000000000" pitchFamily="2" charset="2"/>
              <a:buChar char="Ø"/>
            </a:pPr>
            <a:r>
              <a:rPr lang="en-US" sz="2400" dirty="0"/>
              <a:t> </a:t>
            </a:r>
            <a:r>
              <a:rPr lang="en-US" sz="2800" dirty="0"/>
              <a:t>Client-Server</a:t>
            </a:r>
          </a:p>
          <a:p>
            <a:r>
              <a:rPr lang="en-US" sz="2000" dirty="0"/>
              <a:t>     </a:t>
            </a:r>
            <a:r>
              <a:rPr lang="en-US" sz="2000" b="1" dirty="0" err="1"/>
              <a:t>client_loop</a:t>
            </a:r>
            <a:r>
              <a:rPr lang="en-US" sz="2000" dirty="0"/>
              <a:t> </a:t>
            </a:r>
            <a:r>
              <a:rPr lang="en-US" sz="2000" dirty="0" err="1"/>
              <a:t>creaza</a:t>
            </a:r>
            <a:r>
              <a:rPr lang="en-US" sz="2000" dirty="0"/>
              <a:t> </a:t>
            </a:r>
            <a:r>
              <a:rPr lang="en-US" sz="2000" dirty="0" err="1"/>
              <a:t>mai</a:t>
            </a:r>
            <a:r>
              <a:rPr lang="en-US" sz="2000" dirty="0"/>
              <a:t> multi </a:t>
            </a:r>
            <a:r>
              <a:rPr lang="en-US" sz="2000" dirty="0" err="1"/>
              <a:t>clienti</a:t>
            </a:r>
            <a:r>
              <a:rPr lang="en-US" sz="2000" dirty="0"/>
              <a:t> </a:t>
            </a:r>
            <a:r>
              <a:rPr lang="en-US" sz="2000" dirty="0" err="1"/>
              <a:t>si</a:t>
            </a:r>
            <a:r>
              <a:rPr lang="en-US" sz="2000" dirty="0"/>
              <a:t> </a:t>
            </a:r>
            <a:r>
              <a:rPr lang="en-US" sz="2000" dirty="0" err="1"/>
              <a:t>intoarce</a:t>
            </a:r>
            <a:r>
              <a:rPr lang="en-US" sz="2000" dirty="0"/>
              <a:t> </a:t>
            </a:r>
            <a:r>
              <a:rPr lang="en-US" sz="2000" dirty="0" err="1"/>
              <a:t>lista</a:t>
            </a:r>
            <a:r>
              <a:rPr lang="en-US" sz="2000" dirty="0"/>
              <a:t> </a:t>
            </a:r>
            <a:r>
              <a:rPr lang="en-US" sz="2000" dirty="0" err="1"/>
              <a:t>rezultatelor</a:t>
            </a:r>
            <a:endParaRPr lang="en-US" sz="2000" dirty="0"/>
          </a:p>
        </p:txBody>
      </p:sp>
      <p:sp>
        <p:nvSpPr>
          <p:cNvPr id="6" name="TextBox 5">
            <a:extLst>
              <a:ext uri="{FF2B5EF4-FFF2-40B4-BE49-F238E27FC236}">
                <a16:creationId xmlns:a16="http://schemas.microsoft.com/office/drawing/2014/main" id="{76FBBFEB-549B-4E8C-9F8A-1563EA344EBF}"/>
              </a:ext>
            </a:extLst>
          </p:cNvPr>
          <p:cNvSpPr txBox="1"/>
          <p:nvPr/>
        </p:nvSpPr>
        <p:spPr>
          <a:xfrm>
            <a:off x="2381336" y="5771598"/>
            <a:ext cx="6374117" cy="523220"/>
          </a:xfrm>
          <a:prstGeom prst="rect">
            <a:avLst/>
          </a:prstGeom>
          <a:noFill/>
        </p:spPr>
        <p:txBody>
          <a:bodyPr wrap="none" rtlCol="0">
            <a:spAutoFit/>
          </a:bodyPr>
          <a:lstStyle/>
          <a:p>
            <a:r>
              <a:rPr lang="en-US" sz="2800" dirty="0" err="1"/>
              <a:t>Functiile</a:t>
            </a:r>
            <a:r>
              <a:rPr lang="en-US" sz="2800" dirty="0"/>
              <a:t> client sunt  </a:t>
            </a:r>
            <a:r>
              <a:rPr lang="en-US" sz="2800" dirty="0" err="1"/>
              <a:t>executate</a:t>
            </a:r>
            <a:r>
              <a:rPr lang="en-US" sz="2800" dirty="0"/>
              <a:t>  </a:t>
            </a:r>
            <a:r>
              <a:rPr lang="en-US" sz="2800" b="1" dirty="0" err="1">
                <a:solidFill>
                  <a:srgbClr val="FF0000"/>
                </a:solidFill>
              </a:rPr>
              <a:t>secvential</a:t>
            </a:r>
            <a:r>
              <a:rPr lang="en-US" sz="2800" b="1" dirty="0">
                <a:solidFill>
                  <a:srgbClr val="FF0000"/>
                </a:solidFill>
              </a:rPr>
              <a:t>!</a:t>
            </a:r>
          </a:p>
        </p:txBody>
      </p:sp>
      <p:pic>
        <p:nvPicPr>
          <p:cNvPr id="4" name="Picture 3">
            <a:extLst>
              <a:ext uri="{FF2B5EF4-FFF2-40B4-BE49-F238E27FC236}">
                <a16:creationId xmlns:a16="http://schemas.microsoft.com/office/drawing/2014/main" id="{D4AE4962-03A2-154E-598C-1B0E5C6DFCE1}"/>
              </a:ext>
            </a:extLst>
          </p:cNvPr>
          <p:cNvPicPr>
            <a:picLocks noChangeAspect="1"/>
          </p:cNvPicPr>
          <p:nvPr/>
        </p:nvPicPr>
        <p:blipFill>
          <a:blip r:embed="rId2"/>
          <a:stretch>
            <a:fillRect/>
          </a:stretch>
        </p:blipFill>
        <p:spPr>
          <a:xfrm>
            <a:off x="714219" y="3284730"/>
            <a:ext cx="9708349" cy="2486868"/>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8396230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92536B-9B47-F752-514B-022729F08FFA}"/>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A90C96CE-9017-2480-746F-F27303A91063}"/>
              </a:ext>
            </a:extLst>
          </p:cNvPr>
          <p:cNvSpPr/>
          <p:nvPr/>
        </p:nvSpPr>
        <p:spPr>
          <a:xfrm>
            <a:off x="2658123" y="1161634"/>
            <a:ext cx="4731428" cy="1754326"/>
          </a:xfrm>
          <a:prstGeom prst="rect">
            <a:avLst/>
          </a:prstGeom>
          <a:ln w="38100">
            <a:solidFill>
              <a:srgbClr val="CA1421"/>
            </a:solidFill>
          </a:ln>
        </p:spPr>
        <p:txBody>
          <a:bodyPr wrap="square">
            <a:spAutoFit/>
          </a:bodyPr>
          <a:lstStyle/>
          <a:p>
            <a:r>
              <a:rPr lang="en-US" sz="1600" dirty="0" err="1"/>
              <a:t>client_loop</a:t>
            </a:r>
            <a:r>
              <a:rPr lang="en-US" sz="1600" dirty="0"/>
              <a:t>(Pid,0,L)  -&gt; </a:t>
            </a:r>
            <a:r>
              <a:rPr lang="en-US" sz="1600" dirty="0" err="1"/>
              <a:t>Pid</a:t>
            </a:r>
            <a:r>
              <a:rPr lang="en-US" sz="1600" dirty="0"/>
              <a:t>! {self(),"Good Bye"}, </a:t>
            </a:r>
          </a:p>
          <a:p>
            <a:r>
              <a:rPr lang="en-US" sz="1600" dirty="0"/>
              <a:t>                                          L;</a:t>
            </a:r>
          </a:p>
          <a:p>
            <a:endParaRPr lang="en-US" sz="1600" dirty="0"/>
          </a:p>
          <a:p>
            <a:r>
              <a:rPr lang="en-US" sz="1600" dirty="0" err="1"/>
              <a:t>client_loop</a:t>
            </a:r>
            <a:r>
              <a:rPr lang="en-US" sz="1600" dirty="0"/>
              <a:t>(Pid, X, L)  -&gt;  R= client(Pid,{</a:t>
            </a:r>
            <a:r>
              <a:rPr lang="en-US" sz="1600" dirty="0" err="1"/>
              <a:t>double,X</a:t>
            </a:r>
            <a:r>
              <a:rPr lang="en-US" sz="1600" dirty="0"/>
              <a:t>}),</a:t>
            </a:r>
          </a:p>
          <a:p>
            <a:r>
              <a:rPr lang="en-US" sz="1600" dirty="0"/>
              <a:t>                                            </a:t>
            </a:r>
            <a:r>
              <a:rPr lang="it-IT" sz="1600" b="1" dirty="0" err="1"/>
              <a:t>io:fwrite</a:t>
            </a:r>
            <a:r>
              <a:rPr lang="it-IT" sz="1600" b="1" dirty="0"/>
              <a:t>("</a:t>
            </a:r>
            <a:r>
              <a:rPr lang="it-IT" sz="1600" b="1" dirty="0" err="1"/>
              <a:t>prel</a:t>
            </a:r>
            <a:r>
              <a:rPr lang="it-IT" sz="1600" b="1" dirty="0"/>
              <a:t> ~w!~n", [N]),</a:t>
            </a:r>
            <a:r>
              <a:rPr lang="en-US" sz="1600" b="1" dirty="0"/>
              <a:t> </a:t>
            </a:r>
            <a:r>
              <a:rPr lang="en-US" sz="1600" dirty="0"/>
              <a:t>                            	                                  </a:t>
            </a:r>
            <a:r>
              <a:rPr lang="en-US" sz="1600" dirty="0" err="1"/>
              <a:t>client_loop</a:t>
            </a:r>
            <a:r>
              <a:rPr lang="en-US" sz="1600" dirty="0"/>
              <a:t>(Pid, X-1, L++[R]).</a:t>
            </a:r>
            <a:r>
              <a:rPr lang="en-US" sz="2800" dirty="0"/>
              <a:t> </a:t>
            </a:r>
          </a:p>
        </p:txBody>
      </p:sp>
      <p:sp>
        <p:nvSpPr>
          <p:cNvPr id="5" name="TextBox 4">
            <a:extLst>
              <a:ext uri="{FF2B5EF4-FFF2-40B4-BE49-F238E27FC236}">
                <a16:creationId xmlns:a16="http://schemas.microsoft.com/office/drawing/2014/main" id="{31016EE9-FD21-C23F-3247-B9FA6A3045B7}"/>
              </a:ext>
            </a:extLst>
          </p:cNvPr>
          <p:cNvSpPr txBox="1"/>
          <p:nvPr/>
        </p:nvSpPr>
        <p:spPr>
          <a:xfrm>
            <a:off x="1035000" y="207527"/>
            <a:ext cx="7006213" cy="830997"/>
          </a:xfrm>
          <a:prstGeom prst="rect">
            <a:avLst/>
          </a:prstGeom>
          <a:noFill/>
        </p:spPr>
        <p:txBody>
          <a:bodyPr wrap="none" rtlCol="0">
            <a:spAutoFit/>
          </a:bodyPr>
          <a:lstStyle/>
          <a:p>
            <a:pPr marL="285750" indent="-285750">
              <a:buFont typeface="Wingdings" panose="05000000000000000000" pitchFamily="2" charset="2"/>
              <a:buChar char="Ø"/>
            </a:pPr>
            <a:r>
              <a:rPr lang="en-US" sz="2400" dirty="0"/>
              <a:t> </a:t>
            </a:r>
            <a:r>
              <a:rPr lang="en-US" sz="2800" dirty="0"/>
              <a:t>Client-Server</a:t>
            </a:r>
          </a:p>
          <a:p>
            <a:r>
              <a:rPr lang="en-US" sz="2000" dirty="0"/>
              <a:t>     </a:t>
            </a:r>
            <a:r>
              <a:rPr lang="en-US" sz="2000" b="1" dirty="0" err="1"/>
              <a:t>client_loop</a:t>
            </a:r>
            <a:r>
              <a:rPr lang="en-US" sz="2000" dirty="0"/>
              <a:t> </a:t>
            </a:r>
            <a:r>
              <a:rPr lang="en-US" sz="2000" dirty="0" err="1"/>
              <a:t>creaza</a:t>
            </a:r>
            <a:r>
              <a:rPr lang="en-US" sz="2000" dirty="0"/>
              <a:t> </a:t>
            </a:r>
            <a:r>
              <a:rPr lang="en-US" sz="2000" dirty="0" err="1"/>
              <a:t>mai</a:t>
            </a:r>
            <a:r>
              <a:rPr lang="en-US" sz="2000" dirty="0"/>
              <a:t> multi </a:t>
            </a:r>
            <a:r>
              <a:rPr lang="en-US" sz="2000" dirty="0" err="1"/>
              <a:t>clienti</a:t>
            </a:r>
            <a:r>
              <a:rPr lang="en-US" sz="2000" dirty="0"/>
              <a:t> </a:t>
            </a:r>
            <a:r>
              <a:rPr lang="en-US" sz="2000" dirty="0" err="1"/>
              <a:t>si</a:t>
            </a:r>
            <a:r>
              <a:rPr lang="en-US" sz="2000" dirty="0"/>
              <a:t> </a:t>
            </a:r>
            <a:r>
              <a:rPr lang="en-US" sz="2000" dirty="0" err="1"/>
              <a:t>intoarce</a:t>
            </a:r>
            <a:r>
              <a:rPr lang="en-US" sz="2000" dirty="0"/>
              <a:t> </a:t>
            </a:r>
            <a:r>
              <a:rPr lang="en-US" sz="2000" dirty="0" err="1"/>
              <a:t>lista</a:t>
            </a:r>
            <a:r>
              <a:rPr lang="en-US" sz="2000" dirty="0"/>
              <a:t> </a:t>
            </a:r>
            <a:r>
              <a:rPr lang="en-US" sz="2000" dirty="0" err="1"/>
              <a:t>rezultatelor</a:t>
            </a:r>
            <a:endParaRPr lang="en-US" sz="2000" dirty="0"/>
          </a:p>
        </p:txBody>
      </p:sp>
      <p:sp>
        <p:nvSpPr>
          <p:cNvPr id="6" name="TextBox 5">
            <a:extLst>
              <a:ext uri="{FF2B5EF4-FFF2-40B4-BE49-F238E27FC236}">
                <a16:creationId xmlns:a16="http://schemas.microsoft.com/office/drawing/2014/main" id="{D182350D-DBB6-3D74-ECAD-065530BD1E71}"/>
              </a:ext>
            </a:extLst>
          </p:cNvPr>
          <p:cNvSpPr txBox="1"/>
          <p:nvPr/>
        </p:nvSpPr>
        <p:spPr>
          <a:xfrm>
            <a:off x="2381336" y="5771598"/>
            <a:ext cx="6271910" cy="523220"/>
          </a:xfrm>
          <a:prstGeom prst="rect">
            <a:avLst/>
          </a:prstGeom>
          <a:noFill/>
        </p:spPr>
        <p:txBody>
          <a:bodyPr wrap="none" rtlCol="0">
            <a:spAutoFit/>
          </a:bodyPr>
          <a:lstStyle/>
          <a:p>
            <a:r>
              <a:rPr lang="en-US" sz="2800" dirty="0" err="1"/>
              <a:t>Functiile</a:t>
            </a:r>
            <a:r>
              <a:rPr lang="en-US" sz="2800" dirty="0"/>
              <a:t> client sunt  </a:t>
            </a:r>
            <a:r>
              <a:rPr lang="en-US" sz="2800" dirty="0" err="1"/>
              <a:t>executate</a:t>
            </a:r>
            <a:r>
              <a:rPr lang="en-US" sz="2800" dirty="0"/>
              <a:t>  </a:t>
            </a:r>
            <a:r>
              <a:rPr lang="en-US" sz="2800" b="1" dirty="0">
                <a:solidFill>
                  <a:srgbClr val="00B050"/>
                </a:solidFill>
              </a:rPr>
              <a:t>in </a:t>
            </a:r>
            <a:r>
              <a:rPr lang="en-US" sz="2800" b="1" dirty="0" err="1">
                <a:solidFill>
                  <a:srgbClr val="00B050"/>
                </a:solidFill>
              </a:rPr>
              <a:t>paralel</a:t>
            </a:r>
            <a:r>
              <a:rPr lang="en-US" sz="2800" b="1" dirty="0">
                <a:solidFill>
                  <a:srgbClr val="00B050"/>
                </a:solidFill>
              </a:rPr>
              <a:t>!</a:t>
            </a:r>
          </a:p>
        </p:txBody>
      </p:sp>
      <p:pic>
        <p:nvPicPr>
          <p:cNvPr id="7" name="Picture 6">
            <a:extLst>
              <a:ext uri="{FF2B5EF4-FFF2-40B4-BE49-F238E27FC236}">
                <a16:creationId xmlns:a16="http://schemas.microsoft.com/office/drawing/2014/main" id="{7B84831F-FC6B-8213-D10F-53D83550BEF5}"/>
              </a:ext>
            </a:extLst>
          </p:cNvPr>
          <p:cNvPicPr>
            <a:picLocks noChangeAspect="1"/>
          </p:cNvPicPr>
          <p:nvPr/>
        </p:nvPicPr>
        <p:blipFill>
          <a:blip r:embed="rId2"/>
          <a:stretch>
            <a:fillRect/>
          </a:stretch>
        </p:blipFill>
        <p:spPr>
          <a:xfrm>
            <a:off x="393635" y="3039071"/>
            <a:ext cx="11300526" cy="2606086"/>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3406509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10639" y="982176"/>
            <a:ext cx="10515600" cy="4893647"/>
          </a:xfrm>
          <a:prstGeom prst="rect">
            <a:avLst/>
          </a:prstGeom>
          <a:noFill/>
          <a:ln w="38100">
            <a:solidFill>
              <a:srgbClr val="CA1421"/>
            </a:solidFill>
          </a:ln>
        </p:spPr>
        <p:txBody>
          <a:bodyPr wrap="square" rtlCol="0">
            <a:spAutoFit/>
          </a:bodyPr>
          <a:lstStyle/>
          <a:p>
            <a:r>
              <a:rPr lang="en-US" sz="2400" dirty="0"/>
              <a:t>      </a:t>
            </a:r>
          </a:p>
          <a:p>
            <a:r>
              <a:rPr lang="en-US" sz="2400" b="1" dirty="0"/>
              <a:t>worker</a:t>
            </a:r>
            <a:r>
              <a:rPr lang="en-US" sz="2400" dirty="0"/>
              <a:t>(Parent, </a:t>
            </a:r>
            <a:r>
              <a:rPr lang="en-US" sz="2400" dirty="0" err="1"/>
              <a:t>Pid</a:t>
            </a:r>
            <a:r>
              <a:rPr lang="en-US" sz="2400" dirty="0"/>
              <a:t>, Number) -&gt;   </a:t>
            </a:r>
            <a:r>
              <a:rPr lang="en-US" sz="2400" b="1" dirty="0"/>
              <a:t>spawn</a:t>
            </a:r>
            <a:r>
              <a:rPr lang="en-US" sz="2400" dirty="0"/>
              <a:t>( fun() -&gt;</a:t>
            </a:r>
          </a:p>
          <a:p>
            <a:r>
              <a:rPr lang="en-US" sz="2400" dirty="0"/>
              <a:t>	                                                                         Result = client (</a:t>
            </a:r>
            <a:r>
              <a:rPr lang="en-US" sz="2400" dirty="0" err="1"/>
              <a:t>Pid</a:t>
            </a:r>
            <a:r>
              <a:rPr lang="en-US" sz="2400" dirty="0"/>
              <a:t>,{</a:t>
            </a:r>
            <a:r>
              <a:rPr lang="en-US" sz="2400" dirty="0" err="1"/>
              <a:t>double,Number</a:t>
            </a:r>
            <a:r>
              <a:rPr lang="en-US" sz="2400" dirty="0"/>
              <a:t>}),</a:t>
            </a:r>
          </a:p>
          <a:p>
            <a:r>
              <a:rPr lang="en-US" sz="2400" dirty="0"/>
              <a:t>		                                                                   Parent ! {self(),Result}</a:t>
            </a:r>
          </a:p>
          <a:p>
            <a:r>
              <a:rPr lang="en-US" sz="2400" dirty="0"/>
              <a:t>		                                                                   end ).	</a:t>
            </a:r>
          </a:p>
          <a:p>
            <a:r>
              <a:rPr lang="en-US" sz="2400" dirty="0"/>
              <a:t>calls (</a:t>
            </a:r>
            <a:r>
              <a:rPr lang="en-US" sz="2400" dirty="0" err="1"/>
              <a:t>Pid,N</a:t>
            </a:r>
            <a:r>
              <a:rPr lang="en-US" sz="2400" dirty="0"/>
              <a:t>) -&gt;  Parent = self(),</a:t>
            </a:r>
          </a:p>
          <a:p>
            <a:r>
              <a:rPr lang="en-US" sz="2400" dirty="0"/>
              <a:t>                             </a:t>
            </a:r>
            <a:r>
              <a:rPr lang="en-US" sz="2400" dirty="0" err="1"/>
              <a:t>Pids</a:t>
            </a:r>
            <a:r>
              <a:rPr lang="en-US" sz="2400" dirty="0"/>
              <a:t> = [</a:t>
            </a:r>
            <a:r>
              <a:rPr lang="en-US" sz="2400" b="1" dirty="0"/>
              <a:t>worker</a:t>
            </a:r>
            <a:r>
              <a:rPr lang="en-US" sz="2400" dirty="0"/>
              <a:t>(</a:t>
            </a:r>
            <a:r>
              <a:rPr lang="en-US" sz="2400" dirty="0" err="1"/>
              <a:t>Parent,Pid</a:t>
            </a:r>
            <a:r>
              <a:rPr lang="en-US" sz="2400" dirty="0"/>
              <a:t>, X)  || X &lt;- </a:t>
            </a:r>
            <a:r>
              <a:rPr lang="en-US" sz="2400" dirty="0" err="1"/>
              <a:t>lists:seq</a:t>
            </a:r>
            <a:r>
              <a:rPr lang="en-US" sz="2400" dirty="0"/>
              <a:t>(1,N)], </a:t>
            </a:r>
          </a:p>
          <a:p>
            <a:r>
              <a:rPr lang="en-US" sz="2400" dirty="0"/>
              <a:t>                                        [ </a:t>
            </a:r>
            <a:r>
              <a:rPr lang="en-US" sz="2400" dirty="0" err="1"/>
              <a:t>wait_one</a:t>
            </a:r>
            <a:r>
              <a:rPr lang="en-US" sz="2400" dirty="0"/>
              <a:t>(P)  ||  P &lt;- </a:t>
            </a:r>
            <a:r>
              <a:rPr lang="en-US" sz="2400" dirty="0" err="1"/>
              <a:t>Pids</a:t>
            </a:r>
            <a:r>
              <a:rPr lang="en-US" sz="2400" dirty="0"/>
              <a:t> ].</a:t>
            </a:r>
          </a:p>
          <a:p>
            <a:endParaRPr lang="en-US" sz="2400" dirty="0"/>
          </a:p>
          <a:p>
            <a:r>
              <a:rPr lang="en-US" sz="2400" dirty="0" err="1"/>
              <a:t>wait_one</a:t>
            </a:r>
            <a:r>
              <a:rPr lang="en-US" sz="2400" dirty="0"/>
              <a:t> (</a:t>
            </a:r>
            <a:r>
              <a:rPr lang="en-US" sz="2400" dirty="0" err="1"/>
              <a:t>Pid</a:t>
            </a:r>
            <a:r>
              <a:rPr lang="en-US" sz="2400" dirty="0"/>
              <a:t>) -&gt; </a:t>
            </a:r>
          </a:p>
          <a:p>
            <a:r>
              <a:rPr lang="en-US" sz="2400" dirty="0"/>
              <a:t>                          receive </a:t>
            </a:r>
          </a:p>
          <a:p>
            <a:r>
              <a:rPr lang="en-US" sz="2400" dirty="0"/>
              <a:t>                                {</a:t>
            </a:r>
            <a:r>
              <a:rPr lang="en-US" sz="2400" dirty="0" err="1"/>
              <a:t>Pid,Response</a:t>
            </a:r>
            <a:r>
              <a:rPr lang="en-US" sz="2400" dirty="0"/>
              <a:t>} -&gt; Response</a:t>
            </a:r>
          </a:p>
          <a:p>
            <a:r>
              <a:rPr lang="en-US" sz="2400" dirty="0"/>
              <a:t>		     		 end.		</a:t>
            </a:r>
            <a:r>
              <a:rPr lang="en-US" dirty="0"/>
              <a:t>		</a:t>
            </a:r>
          </a:p>
        </p:txBody>
      </p:sp>
      <p:sp>
        <p:nvSpPr>
          <p:cNvPr id="5" name="TextBox 4"/>
          <p:cNvSpPr txBox="1"/>
          <p:nvPr/>
        </p:nvSpPr>
        <p:spPr>
          <a:xfrm>
            <a:off x="6119609" y="411961"/>
            <a:ext cx="4912820" cy="830997"/>
          </a:xfrm>
          <a:prstGeom prst="rect">
            <a:avLst/>
          </a:prstGeom>
          <a:solidFill>
            <a:srgbClr val="CA1421"/>
          </a:solidFill>
        </p:spPr>
        <p:txBody>
          <a:bodyPr wrap="none" rtlCol="0">
            <a:spAutoFit/>
          </a:bodyPr>
          <a:lstStyle/>
          <a:p>
            <a:r>
              <a:rPr lang="en-US" sz="2400" dirty="0" err="1">
                <a:solidFill>
                  <a:schemeClr val="bg1"/>
                </a:solidFill>
              </a:rPr>
              <a:t>procesele</a:t>
            </a:r>
            <a:r>
              <a:rPr lang="en-US" sz="2400" dirty="0">
                <a:solidFill>
                  <a:schemeClr val="bg1"/>
                </a:solidFill>
              </a:rPr>
              <a:t>  client se </a:t>
            </a:r>
            <a:r>
              <a:rPr lang="en-US" sz="2400" dirty="0" err="1">
                <a:solidFill>
                  <a:schemeClr val="bg1"/>
                </a:solidFill>
              </a:rPr>
              <a:t>executa</a:t>
            </a:r>
            <a:r>
              <a:rPr lang="en-US" sz="2400" dirty="0">
                <a:solidFill>
                  <a:schemeClr val="bg1"/>
                </a:solidFill>
              </a:rPr>
              <a:t> in  </a:t>
            </a:r>
            <a:r>
              <a:rPr lang="en-US" sz="2400" b="1" dirty="0" err="1">
                <a:solidFill>
                  <a:schemeClr val="bg1"/>
                </a:solidFill>
              </a:rPr>
              <a:t>paralel</a:t>
            </a:r>
            <a:endParaRPr lang="en-US" sz="2400" b="1" dirty="0">
              <a:solidFill>
                <a:schemeClr val="bg1"/>
              </a:solidFill>
            </a:endParaRPr>
          </a:p>
          <a:p>
            <a:r>
              <a:rPr lang="en-US" sz="2400" dirty="0" err="1">
                <a:solidFill>
                  <a:schemeClr val="bg1"/>
                </a:solidFill>
              </a:rPr>
              <a:t>si</a:t>
            </a:r>
            <a:r>
              <a:rPr lang="en-US" sz="2400" dirty="0">
                <a:solidFill>
                  <a:schemeClr val="bg1"/>
                </a:solidFill>
              </a:rPr>
              <a:t> se </a:t>
            </a:r>
            <a:r>
              <a:rPr lang="en-US" sz="2400" dirty="0" err="1">
                <a:solidFill>
                  <a:schemeClr val="bg1"/>
                </a:solidFill>
              </a:rPr>
              <a:t>intoarce</a:t>
            </a:r>
            <a:r>
              <a:rPr lang="en-US" sz="2400" dirty="0">
                <a:solidFill>
                  <a:schemeClr val="bg1"/>
                </a:solidFill>
              </a:rPr>
              <a:t> </a:t>
            </a:r>
            <a:r>
              <a:rPr lang="en-US" sz="2400" dirty="0" err="1">
                <a:solidFill>
                  <a:schemeClr val="bg1"/>
                </a:solidFill>
              </a:rPr>
              <a:t>lista</a:t>
            </a:r>
            <a:r>
              <a:rPr lang="en-US" sz="2400" dirty="0">
                <a:solidFill>
                  <a:schemeClr val="bg1"/>
                </a:solidFill>
              </a:rPr>
              <a:t> </a:t>
            </a:r>
            <a:r>
              <a:rPr lang="en-US" sz="2400" dirty="0" err="1">
                <a:solidFill>
                  <a:schemeClr val="bg1"/>
                </a:solidFill>
              </a:rPr>
              <a:t>rezultatelor</a:t>
            </a:r>
            <a:endParaRPr lang="en-US" sz="2400" dirty="0">
              <a:solidFill>
                <a:schemeClr val="bg1"/>
              </a:solidFill>
            </a:endParaRPr>
          </a:p>
        </p:txBody>
      </p:sp>
      <p:sp>
        <p:nvSpPr>
          <p:cNvPr id="6" name="TextBox 5"/>
          <p:cNvSpPr txBox="1"/>
          <p:nvPr/>
        </p:nvSpPr>
        <p:spPr>
          <a:xfrm>
            <a:off x="706581" y="150351"/>
            <a:ext cx="2354812" cy="523220"/>
          </a:xfrm>
          <a:prstGeom prst="rect">
            <a:avLst/>
          </a:prstGeom>
          <a:noFill/>
        </p:spPr>
        <p:txBody>
          <a:bodyPr wrap="none" rtlCol="0">
            <a:spAutoFit/>
          </a:bodyPr>
          <a:lstStyle/>
          <a:p>
            <a:pPr marL="285750" indent="-285750">
              <a:buFont typeface="Wingdings" panose="05000000000000000000" pitchFamily="2" charset="2"/>
              <a:buChar char="Ø"/>
            </a:pPr>
            <a:r>
              <a:rPr lang="en-US" sz="2800" dirty="0"/>
              <a:t>Client-Server</a:t>
            </a:r>
          </a:p>
        </p:txBody>
      </p:sp>
      <p:sp>
        <p:nvSpPr>
          <p:cNvPr id="2" name="TextBox 1">
            <a:extLst>
              <a:ext uri="{FF2B5EF4-FFF2-40B4-BE49-F238E27FC236}">
                <a16:creationId xmlns:a16="http://schemas.microsoft.com/office/drawing/2014/main" id="{893FE4B4-E2A1-C4CA-7CA2-B7D9A19B1E61}"/>
              </a:ext>
            </a:extLst>
          </p:cNvPr>
          <p:cNvSpPr txBox="1"/>
          <p:nvPr/>
        </p:nvSpPr>
        <p:spPr>
          <a:xfrm>
            <a:off x="6400694" y="4048142"/>
            <a:ext cx="5570243" cy="923330"/>
          </a:xfrm>
          <a:prstGeom prst="rect">
            <a:avLst/>
          </a:prstGeom>
          <a:solidFill>
            <a:schemeClr val="bg1">
              <a:lumMod val="95000"/>
            </a:schemeClr>
          </a:solidFill>
          <a:ln>
            <a:solidFill>
              <a:schemeClr val="bg1"/>
            </a:solidFill>
          </a:ln>
        </p:spPr>
        <p:txBody>
          <a:bodyPr wrap="none" rtlCol="0">
            <a:spAutoFit/>
          </a:bodyPr>
          <a:lstStyle/>
          <a:p>
            <a:r>
              <a:rPr lang="en-US" dirty="0"/>
              <a:t>% </a:t>
            </a:r>
            <a:r>
              <a:rPr lang="en-US" dirty="0" err="1"/>
              <a:t>Pid</a:t>
            </a:r>
            <a:r>
              <a:rPr lang="en-US" dirty="0"/>
              <a:t> </a:t>
            </a:r>
            <a:r>
              <a:rPr lang="en-US" dirty="0" err="1"/>
              <a:t>este</a:t>
            </a:r>
            <a:r>
              <a:rPr lang="en-US" dirty="0"/>
              <a:t> id-</a:t>
            </a:r>
            <a:r>
              <a:rPr lang="en-US" dirty="0" err="1"/>
              <a:t>ul</a:t>
            </a:r>
            <a:r>
              <a:rPr lang="en-US" dirty="0"/>
              <a:t> </a:t>
            </a:r>
            <a:r>
              <a:rPr lang="en-US" dirty="0" err="1"/>
              <a:t>procesului</a:t>
            </a:r>
            <a:r>
              <a:rPr lang="en-US" dirty="0"/>
              <a:t> server</a:t>
            </a:r>
          </a:p>
          <a:p>
            <a:r>
              <a:rPr lang="en-US" dirty="0"/>
              <a:t>% Parent </a:t>
            </a:r>
            <a:r>
              <a:rPr lang="en-US" dirty="0" err="1"/>
              <a:t>este</a:t>
            </a:r>
            <a:r>
              <a:rPr lang="en-US" dirty="0"/>
              <a:t> id-</a:t>
            </a:r>
            <a:r>
              <a:rPr lang="en-US" dirty="0" err="1"/>
              <a:t>ul</a:t>
            </a:r>
            <a:r>
              <a:rPr lang="en-US" dirty="0"/>
              <a:t> </a:t>
            </a:r>
            <a:r>
              <a:rPr lang="en-US" dirty="0" err="1"/>
              <a:t>procesului</a:t>
            </a:r>
            <a:r>
              <a:rPr lang="en-US" dirty="0"/>
              <a:t> care </a:t>
            </a:r>
            <a:r>
              <a:rPr lang="en-US" dirty="0" err="1"/>
              <a:t>creaza</a:t>
            </a:r>
            <a:r>
              <a:rPr lang="en-US" dirty="0"/>
              <a:t> </a:t>
            </a:r>
            <a:r>
              <a:rPr lang="en-US" dirty="0" err="1"/>
              <a:t>clientii</a:t>
            </a:r>
            <a:endParaRPr lang="en-US" dirty="0"/>
          </a:p>
          <a:p>
            <a:r>
              <a:rPr lang="en-US" dirty="0"/>
              <a:t>% worker </a:t>
            </a:r>
            <a:r>
              <a:rPr lang="en-US" dirty="0" err="1"/>
              <a:t>creaza</a:t>
            </a:r>
            <a:r>
              <a:rPr lang="en-US" dirty="0"/>
              <a:t> un </a:t>
            </a:r>
            <a:r>
              <a:rPr lang="en-US" dirty="0" err="1"/>
              <a:t>proces</a:t>
            </a:r>
            <a:r>
              <a:rPr lang="en-US" dirty="0"/>
              <a:t> client </a:t>
            </a:r>
            <a:r>
              <a:rPr lang="en-US" dirty="0" err="1"/>
              <a:t>si</a:t>
            </a:r>
            <a:r>
              <a:rPr lang="en-US" dirty="0"/>
              <a:t> </a:t>
            </a:r>
            <a:r>
              <a:rPr lang="en-US" dirty="0" err="1"/>
              <a:t>intoarce</a:t>
            </a:r>
            <a:r>
              <a:rPr lang="en-US" dirty="0"/>
              <a:t> id-</a:t>
            </a:r>
            <a:r>
              <a:rPr lang="en-US" dirty="0" err="1"/>
              <a:t>ul</a:t>
            </a:r>
            <a:r>
              <a:rPr lang="en-US" dirty="0"/>
              <a:t> </a:t>
            </a:r>
            <a:r>
              <a:rPr lang="en-US" dirty="0" err="1"/>
              <a:t>acestuia</a:t>
            </a:r>
            <a:endParaRPr lang="en-GB" dirty="0"/>
          </a:p>
        </p:txBody>
      </p:sp>
    </p:spTree>
    <p:extLst>
      <p:ext uri="{BB962C8B-B14F-4D97-AF65-F5344CB8AC3E}">
        <p14:creationId xmlns:p14="http://schemas.microsoft.com/office/powerpoint/2010/main" val="2388452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94473" y="2826327"/>
            <a:ext cx="10494818" cy="2867891"/>
          </a:xfrm>
          <a:prstGeom prst="rect">
            <a:avLst/>
          </a:prstGeom>
        </p:spPr>
        <p:style>
          <a:lnRef idx="2">
            <a:schemeClr val="dk1"/>
          </a:lnRef>
          <a:fillRef idx="1">
            <a:schemeClr val="lt1"/>
          </a:fillRef>
          <a:effectRef idx="0">
            <a:schemeClr val="dk1"/>
          </a:effectRef>
          <a:fontRef idx="minor">
            <a:schemeClr val="dk1"/>
          </a:fontRef>
        </p:style>
      </p:pic>
      <p:sp>
        <p:nvSpPr>
          <p:cNvPr id="4" name="TextBox 3"/>
          <p:cNvSpPr txBox="1"/>
          <p:nvPr/>
        </p:nvSpPr>
        <p:spPr>
          <a:xfrm>
            <a:off x="794473" y="1107481"/>
            <a:ext cx="7272247" cy="1384995"/>
          </a:xfrm>
          <a:prstGeom prst="rect">
            <a:avLst/>
          </a:prstGeom>
          <a:noFill/>
          <a:ln w="38100">
            <a:solidFill>
              <a:srgbClr val="CA1421"/>
            </a:solidFill>
          </a:ln>
        </p:spPr>
        <p:txBody>
          <a:bodyPr wrap="none" rtlCol="0">
            <a:spAutoFit/>
          </a:bodyPr>
          <a:lstStyle/>
          <a:p>
            <a:r>
              <a:rPr lang="en-US" sz="2800" dirty="0" err="1"/>
              <a:t>start_server</a:t>
            </a:r>
            <a:r>
              <a:rPr lang="en-US" sz="2800" dirty="0"/>
              <a:t>() -&gt;  spawn(</a:t>
            </a:r>
            <a:r>
              <a:rPr lang="en-US" sz="2800" dirty="0" err="1"/>
              <a:t>myserv</a:t>
            </a:r>
            <a:r>
              <a:rPr lang="en-US" sz="2800" dirty="0"/>
              <a:t>, </a:t>
            </a:r>
            <a:r>
              <a:rPr lang="en-US" sz="2800" dirty="0" err="1"/>
              <a:t>server_loop</a:t>
            </a:r>
            <a:r>
              <a:rPr lang="en-US" sz="2800" dirty="0"/>
              <a:t>, []).</a:t>
            </a:r>
          </a:p>
          <a:p>
            <a:r>
              <a:rPr lang="en-US" sz="2800" dirty="0" err="1"/>
              <a:t>start_seq_clients</a:t>
            </a:r>
            <a:r>
              <a:rPr lang="en-US" sz="2800" dirty="0"/>
              <a:t>(</a:t>
            </a:r>
            <a:r>
              <a:rPr lang="en-US" sz="2800" dirty="0" err="1"/>
              <a:t>Pid</a:t>
            </a:r>
            <a:r>
              <a:rPr lang="en-US" sz="2800" dirty="0"/>
              <a:t>, N) -&gt; </a:t>
            </a:r>
            <a:r>
              <a:rPr lang="en-US" sz="2800" dirty="0" err="1"/>
              <a:t>client_loop</a:t>
            </a:r>
            <a:r>
              <a:rPr lang="en-US" sz="2800" dirty="0"/>
              <a:t>(</a:t>
            </a:r>
            <a:r>
              <a:rPr lang="en-US" sz="2800" dirty="0" err="1"/>
              <a:t>Pid,N</a:t>
            </a:r>
            <a:r>
              <a:rPr lang="en-US" sz="2800" dirty="0"/>
              <a:t>,[]).</a:t>
            </a:r>
          </a:p>
          <a:p>
            <a:r>
              <a:rPr lang="en-US" sz="2800" dirty="0" err="1"/>
              <a:t>start_par_clients</a:t>
            </a:r>
            <a:r>
              <a:rPr lang="en-US" sz="2800" dirty="0"/>
              <a:t>(</a:t>
            </a:r>
            <a:r>
              <a:rPr lang="en-US" sz="2800" dirty="0" err="1"/>
              <a:t>Pid</a:t>
            </a:r>
            <a:r>
              <a:rPr lang="en-US" sz="2800" dirty="0"/>
              <a:t>, N) -&gt; calls(</a:t>
            </a:r>
            <a:r>
              <a:rPr lang="en-US" sz="2800" dirty="0" err="1"/>
              <a:t>Pid,N</a:t>
            </a:r>
            <a:r>
              <a:rPr lang="en-US" sz="2800" dirty="0"/>
              <a:t>).</a:t>
            </a:r>
          </a:p>
        </p:txBody>
      </p:sp>
      <p:sp>
        <p:nvSpPr>
          <p:cNvPr id="5" name="TextBox 4"/>
          <p:cNvSpPr txBox="1"/>
          <p:nvPr/>
        </p:nvSpPr>
        <p:spPr>
          <a:xfrm>
            <a:off x="794473" y="250410"/>
            <a:ext cx="2527936" cy="523220"/>
          </a:xfrm>
          <a:prstGeom prst="rect">
            <a:avLst/>
          </a:prstGeom>
          <a:noFill/>
        </p:spPr>
        <p:txBody>
          <a:bodyPr wrap="none" rtlCol="0">
            <a:spAutoFit/>
          </a:bodyPr>
          <a:lstStyle/>
          <a:p>
            <a:pPr marL="457200" indent="-457200">
              <a:buFont typeface="Wingdings" panose="05000000000000000000" pitchFamily="2" charset="2"/>
              <a:buChar char="Ø"/>
            </a:pPr>
            <a:r>
              <a:rPr lang="en-US" sz="2800" dirty="0"/>
              <a:t>Client-Server</a:t>
            </a:r>
          </a:p>
        </p:txBody>
      </p:sp>
    </p:spTree>
    <p:extLst>
      <p:ext uri="{BB962C8B-B14F-4D97-AF65-F5344CB8AC3E}">
        <p14:creationId xmlns:p14="http://schemas.microsoft.com/office/powerpoint/2010/main" val="27664418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07762" y="1434897"/>
            <a:ext cx="8271164" cy="4893647"/>
          </a:xfrm>
          <a:prstGeom prst="rect">
            <a:avLst/>
          </a:prstGeom>
          <a:noFill/>
          <a:ln w="38100">
            <a:solidFill>
              <a:srgbClr val="CA1421"/>
            </a:solidFill>
          </a:ln>
        </p:spPr>
        <p:txBody>
          <a:bodyPr wrap="square" rtlCol="0">
            <a:spAutoFit/>
          </a:bodyPr>
          <a:lstStyle/>
          <a:p>
            <a:r>
              <a:rPr lang="da-DK" sz="2400" dirty="0"/>
              <a:t>start_server() -&gt;  register(serv, spawn(fun() -&gt;server_loop() end)).</a:t>
            </a:r>
          </a:p>
          <a:p>
            <a:endParaRPr lang="da-DK" sz="2400" dirty="0"/>
          </a:p>
          <a:p>
            <a:endParaRPr lang="da-DK" sz="2400" dirty="0"/>
          </a:p>
          <a:p>
            <a:r>
              <a:rPr lang="da-DK" sz="2400" dirty="0"/>
              <a:t>server_loop() -&gt;</a:t>
            </a:r>
          </a:p>
          <a:p>
            <a:r>
              <a:rPr lang="da-DK" sz="2400" dirty="0"/>
              <a:t>   receive</a:t>
            </a:r>
          </a:p>
          <a:p>
            <a:r>
              <a:rPr lang="da-DK" sz="2400" dirty="0"/>
              <a:t>      {From, {double, Number}} -&gt; From ! {serv,(Number*2)},</a:t>
            </a:r>
          </a:p>
          <a:p>
            <a:r>
              <a:rPr lang="da-DK" sz="2400" dirty="0"/>
              <a:t>	                                                    server_loop() ;</a:t>
            </a:r>
          </a:p>
          <a:p>
            <a:r>
              <a:rPr lang="da-DK" sz="2400" dirty="0"/>
              <a:t>	  {From, "Good Bye"} -&gt; From! {serv,"Good Bye"},</a:t>
            </a:r>
          </a:p>
          <a:p>
            <a:r>
              <a:rPr lang="da-DK" sz="2400" dirty="0"/>
              <a:t>                                                  server_loop(); 	  </a:t>
            </a:r>
          </a:p>
          <a:p>
            <a:r>
              <a:rPr lang="da-DK" sz="2400" dirty="0"/>
              <a:t>	                              </a:t>
            </a:r>
          </a:p>
          <a:p>
            <a:r>
              <a:rPr lang="da-DK" sz="2400" dirty="0"/>
              <a:t>      {From,_} -&gt; From ! {serv,error},</a:t>
            </a:r>
          </a:p>
          <a:p>
            <a:r>
              <a:rPr lang="da-DK" sz="2400" dirty="0"/>
              <a:t>		              server_loop()</a:t>
            </a:r>
          </a:p>
          <a:p>
            <a:r>
              <a:rPr lang="da-DK" sz="2400" dirty="0"/>
              <a:t>   end.</a:t>
            </a:r>
          </a:p>
        </p:txBody>
      </p:sp>
      <p:sp>
        <p:nvSpPr>
          <p:cNvPr id="4" name="TextBox 3"/>
          <p:cNvSpPr txBox="1"/>
          <p:nvPr/>
        </p:nvSpPr>
        <p:spPr>
          <a:xfrm>
            <a:off x="519545" y="228600"/>
            <a:ext cx="2354812" cy="523220"/>
          </a:xfrm>
          <a:prstGeom prst="rect">
            <a:avLst/>
          </a:prstGeom>
          <a:noFill/>
        </p:spPr>
        <p:txBody>
          <a:bodyPr wrap="none" rtlCol="0">
            <a:spAutoFit/>
          </a:bodyPr>
          <a:lstStyle/>
          <a:p>
            <a:pPr marL="285750" indent="-285750">
              <a:buFont typeface="Wingdings" panose="05000000000000000000" pitchFamily="2" charset="2"/>
              <a:buChar char="Ø"/>
            </a:pPr>
            <a:r>
              <a:rPr lang="en-US" sz="2800" dirty="0"/>
              <a:t>Client-Server</a:t>
            </a:r>
          </a:p>
        </p:txBody>
      </p:sp>
      <p:sp>
        <p:nvSpPr>
          <p:cNvPr id="5" name="TextBox 4"/>
          <p:cNvSpPr txBox="1"/>
          <p:nvPr/>
        </p:nvSpPr>
        <p:spPr>
          <a:xfrm>
            <a:off x="3678382" y="751820"/>
            <a:ext cx="8003409" cy="461665"/>
          </a:xfrm>
          <a:prstGeom prst="rect">
            <a:avLst/>
          </a:prstGeom>
          <a:noFill/>
        </p:spPr>
        <p:txBody>
          <a:bodyPr wrap="none" rtlCol="0">
            <a:spAutoFit/>
          </a:bodyPr>
          <a:lstStyle/>
          <a:p>
            <a:r>
              <a:rPr lang="en-US" sz="2400" dirty="0" err="1"/>
              <a:t>unui</a:t>
            </a:r>
            <a:r>
              <a:rPr lang="en-US" sz="2400" dirty="0"/>
              <a:t> </a:t>
            </a:r>
            <a:r>
              <a:rPr lang="en-US" sz="2400" dirty="0" err="1"/>
              <a:t>proces</a:t>
            </a:r>
            <a:r>
              <a:rPr lang="en-US" sz="2400" dirty="0"/>
              <a:t> </a:t>
            </a:r>
            <a:r>
              <a:rPr lang="en-US" sz="2400" dirty="0" err="1"/>
              <a:t>i</a:t>
            </a:r>
            <a:r>
              <a:rPr lang="en-US" sz="2400" dirty="0"/>
              <a:t> se </a:t>
            </a:r>
            <a:r>
              <a:rPr lang="en-US" sz="2400" dirty="0" err="1"/>
              <a:t>poate</a:t>
            </a:r>
            <a:r>
              <a:rPr lang="en-US" sz="2400" dirty="0"/>
              <a:t> </a:t>
            </a:r>
            <a:r>
              <a:rPr lang="en-US" sz="2400" dirty="0" err="1"/>
              <a:t>asocia</a:t>
            </a:r>
            <a:r>
              <a:rPr lang="en-US" sz="2400" dirty="0"/>
              <a:t> un </a:t>
            </a:r>
            <a:r>
              <a:rPr lang="en-US" sz="2400" dirty="0" err="1"/>
              <a:t>nume</a:t>
            </a:r>
            <a:r>
              <a:rPr lang="en-US" sz="2400" dirty="0"/>
              <a:t> (atom)  </a:t>
            </a:r>
            <a:r>
              <a:rPr lang="en-US" sz="2400" dirty="0" err="1"/>
              <a:t>folosind</a:t>
            </a:r>
            <a:r>
              <a:rPr lang="en-US" sz="2400" dirty="0"/>
              <a:t> </a:t>
            </a:r>
            <a:r>
              <a:rPr lang="en-US" sz="2400" dirty="0">
                <a:solidFill>
                  <a:srgbClr val="CA1421"/>
                </a:solidFill>
              </a:rPr>
              <a:t>register</a:t>
            </a:r>
          </a:p>
        </p:txBody>
      </p:sp>
      <p:sp>
        <p:nvSpPr>
          <p:cNvPr id="6" name="TextBox 5"/>
          <p:cNvSpPr txBox="1"/>
          <p:nvPr/>
        </p:nvSpPr>
        <p:spPr>
          <a:xfrm>
            <a:off x="6314944" y="1896562"/>
            <a:ext cx="4193777" cy="461665"/>
          </a:xfrm>
          <a:prstGeom prst="rect">
            <a:avLst/>
          </a:prstGeom>
          <a:solidFill>
            <a:srgbClr val="CA1421"/>
          </a:solidFill>
        </p:spPr>
        <p:txBody>
          <a:bodyPr wrap="none" rtlCol="0">
            <a:spAutoFit/>
          </a:bodyPr>
          <a:lstStyle/>
          <a:p>
            <a:r>
              <a:rPr lang="en-US" sz="2400" dirty="0" err="1">
                <a:solidFill>
                  <a:schemeClr val="bg1"/>
                </a:solidFill>
              </a:rPr>
              <a:t>procesul</a:t>
            </a:r>
            <a:r>
              <a:rPr lang="en-US" sz="2400" dirty="0">
                <a:solidFill>
                  <a:schemeClr val="bg1"/>
                </a:solidFill>
              </a:rPr>
              <a:t> server are </a:t>
            </a:r>
            <a:r>
              <a:rPr lang="en-US" sz="2400" dirty="0" err="1">
                <a:solidFill>
                  <a:schemeClr val="bg1"/>
                </a:solidFill>
              </a:rPr>
              <a:t>numele</a:t>
            </a:r>
            <a:r>
              <a:rPr lang="en-US" sz="2400" dirty="0">
                <a:solidFill>
                  <a:schemeClr val="bg1"/>
                </a:solidFill>
              </a:rPr>
              <a:t> </a:t>
            </a:r>
            <a:r>
              <a:rPr lang="en-US" sz="2400" b="1" dirty="0" err="1">
                <a:solidFill>
                  <a:schemeClr val="bg1"/>
                </a:solidFill>
              </a:rPr>
              <a:t>serv</a:t>
            </a:r>
            <a:endParaRPr lang="en-US" sz="2400" b="1" dirty="0">
              <a:solidFill>
                <a:schemeClr val="bg1"/>
              </a:solidFill>
            </a:endParaRPr>
          </a:p>
        </p:txBody>
      </p:sp>
      <p:sp>
        <p:nvSpPr>
          <p:cNvPr id="7" name="TextBox 6"/>
          <p:cNvSpPr txBox="1"/>
          <p:nvPr/>
        </p:nvSpPr>
        <p:spPr>
          <a:xfrm>
            <a:off x="807762" y="1025167"/>
            <a:ext cx="1281633" cy="369332"/>
          </a:xfrm>
          <a:prstGeom prst="rect">
            <a:avLst/>
          </a:prstGeom>
          <a:noFill/>
        </p:spPr>
        <p:txBody>
          <a:bodyPr wrap="none" rtlCol="0">
            <a:spAutoFit/>
          </a:bodyPr>
          <a:lstStyle/>
          <a:p>
            <a:r>
              <a:rPr lang="en-US" dirty="0"/>
              <a:t>myserv3.erl</a:t>
            </a:r>
          </a:p>
        </p:txBody>
      </p:sp>
    </p:spTree>
    <p:extLst>
      <p:ext uri="{BB962C8B-B14F-4D97-AF65-F5344CB8AC3E}">
        <p14:creationId xmlns:p14="http://schemas.microsoft.com/office/powerpoint/2010/main" val="4089055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52243" y="624049"/>
            <a:ext cx="2395592" cy="584775"/>
          </a:xfrm>
          <a:prstGeom prst="rect">
            <a:avLst/>
          </a:prstGeom>
          <a:noFill/>
        </p:spPr>
        <p:txBody>
          <a:bodyPr wrap="none" rtlCol="0">
            <a:spAutoFit/>
          </a:bodyPr>
          <a:lstStyle/>
          <a:p>
            <a:pPr marL="285750" indent="-285750">
              <a:buFont typeface="Wingdings" panose="05000000000000000000" pitchFamily="2" charset="2"/>
              <a:buChar char="Ø"/>
            </a:pPr>
            <a:r>
              <a:rPr lang="en-US" sz="3200" dirty="0" err="1"/>
              <a:t>Bibliografie</a:t>
            </a:r>
            <a:endParaRPr lang="en-US" sz="3200" dirty="0"/>
          </a:p>
        </p:txBody>
      </p:sp>
      <p:sp>
        <p:nvSpPr>
          <p:cNvPr id="6" name="TextBox 5"/>
          <p:cNvSpPr txBox="1"/>
          <p:nvPr/>
        </p:nvSpPr>
        <p:spPr>
          <a:xfrm>
            <a:off x="8788260" y="3253718"/>
            <a:ext cx="1654492" cy="369332"/>
          </a:xfrm>
          <a:prstGeom prst="rect">
            <a:avLst/>
          </a:prstGeom>
          <a:noFill/>
        </p:spPr>
        <p:txBody>
          <a:bodyPr wrap="none" rtlCol="0">
            <a:spAutoFit/>
          </a:bodyPr>
          <a:lstStyle/>
          <a:p>
            <a:r>
              <a:rPr lang="en-US" dirty="0" err="1">
                <a:hlinkClick r:id="rId2"/>
              </a:rPr>
              <a:t>Varianta</a:t>
            </a:r>
            <a:r>
              <a:rPr lang="en-US" dirty="0">
                <a:hlinkClick r:id="rId2"/>
              </a:rPr>
              <a:t> online </a:t>
            </a:r>
            <a:endParaRPr lang="en-US" dirty="0"/>
          </a:p>
        </p:txBody>
      </p:sp>
      <p:sp>
        <p:nvSpPr>
          <p:cNvPr id="7" name="TextBox 6"/>
          <p:cNvSpPr txBox="1"/>
          <p:nvPr/>
        </p:nvSpPr>
        <p:spPr>
          <a:xfrm>
            <a:off x="459985" y="1914890"/>
            <a:ext cx="9961830" cy="3046988"/>
          </a:xfrm>
          <a:prstGeom prst="rect">
            <a:avLst/>
          </a:prstGeom>
          <a:noFill/>
        </p:spPr>
        <p:txBody>
          <a:bodyPr wrap="none" rtlCol="0">
            <a:spAutoFit/>
          </a:bodyPr>
          <a:lstStyle/>
          <a:p>
            <a:r>
              <a:rPr lang="en-US" sz="3200" dirty="0"/>
              <a:t> </a:t>
            </a:r>
          </a:p>
          <a:p>
            <a:r>
              <a:rPr lang="en-US" sz="3200" dirty="0"/>
              <a:t>Joe Armstrong, Programming </a:t>
            </a:r>
            <a:r>
              <a:rPr lang="en-US" sz="3200" dirty="0" err="1"/>
              <a:t>Erlang</a:t>
            </a:r>
            <a:r>
              <a:rPr lang="en-US" sz="3200" dirty="0"/>
              <a:t>, Second Edition 2013</a:t>
            </a:r>
          </a:p>
          <a:p>
            <a:endParaRPr lang="en-US" sz="3200" dirty="0">
              <a:solidFill>
                <a:schemeClr val="bg1"/>
              </a:solidFill>
            </a:endParaRPr>
          </a:p>
          <a:p>
            <a:r>
              <a:rPr lang="en-US" sz="3200" dirty="0">
                <a:solidFill>
                  <a:schemeClr val="bg1"/>
                </a:solidFill>
              </a:rPr>
              <a:t> </a:t>
            </a:r>
            <a:r>
              <a:rPr lang="en-US" sz="3200" dirty="0"/>
              <a:t>Fred Hébert, Learn You Some </a:t>
            </a:r>
            <a:r>
              <a:rPr lang="en-US" sz="3200" dirty="0" err="1"/>
              <a:t>Erlang</a:t>
            </a:r>
            <a:r>
              <a:rPr lang="en-US" sz="3200" dirty="0"/>
              <a:t> For Great Good, 2013</a:t>
            </a:r>
          </a:p>
          <a:p>
            <a:endParaRPr lang="en-US" sz="3200" dirty="0"/>
          </a:p>
          <a:p>
            <a:r>
              <a:rPr lang="en-US" sz="3200" dirty="0"/>
              <a:t> </a:t>
            </a:r>
          </a:p>
        </p:txBody>
      </p:sp>
      <p:sp>
        <p:nvSpPr>
          <p:cNvPr id="2" name="TextBox 1"/>
          <p:cNvSpPr txBox="1"/>
          <p:nvPr/>
        </p:nvSpPr>
        <p:spPr>
          <a:xfrm>
            <a:off x="850739" y="4543063"/>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1646877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7790" y="906636"/>
            <a:ext cx="4945393" cy="5078313"/>
          </a:xfrm>
          <a:prstGeom prst="rect">
            <a:avLst/>
          </a:prstGeom>
          <a:ln w="38100">
            <a:solidFill>
              <a:srgbClr val="CA1421"/>
            </a:solidFill>
          </a:ln>
        </p:spPr>
        <p:txBody>
          <a:bodyPr wrap="none">
            <a:spAutoFit/>
          </a:bodyPr>
          <a:lstStyle/>
          <a:p>
            <a:r>
              <a:rPr lang="en-US" dirty="0" err="1"/>
              <a:t>start_par_clients</a:t>
            </a:r>
            <a:r>
              <a:rPr lang="en-US" dirty="0"/>
              <a:t>(N) -&gt; calls(N).</a:t>
            </a:r>
          </a:p>
          <a:p>
            <a:r>
              <a:rPr lang="en-US" dirty="0"/>
              <a:t>worker(Parent,  Number) -&gt;</a:t>
            </a:r>
          </a:p>
          <a:p>
            <a:r>
              <a:rPr lang="en-US" dirty="0"/>
              <a:t>    spawn( fun() -&gt;</a:t>
            </a:r>
          </a:p>
          <a:p>
            <a:r>
              <a:rPr lang="en-US" dirty="0"/>
              <a:t>	              Result = client ({</a:t>
            </a:r>
            <a:r>
              <a:rPr lang="en-US" dirty="0" err="1"/>
              <a:t>double,Number</a:t>
            </a:r>
            <a:r>
              <a:rPr lang="en-US" dirty="0"/>
              <a:t>}),</a:t>
            </a:r>
          </a:p>
          <a:p>
            <a:r>
              <a:rPr lang="en-US" dirty="0"/>
              <a:t>		      Parent ! {self(),Result}</a:t>
            </a:r>
          </a:p>
          <a:p>
            <a:r>
              <a:rPr lang="en-US" dirty="0"/>
              <a:t>		  end ).	</a:t>
            </a:r>
          </a:p>
          <a:p>
            <a:endParaRPr lang="en-US" dirty="0"/>
          </a:p>
          <a:p>
            <a:r>
              <a:rPr lang="en-US" dirty="0"/>
              <a:t>calls (N) -&gt;</a:t>
            </a:r>
          </a:p>
          <a:p>
            <a:r>
              <a:rPr lang="en-US" dirty="0"/>
              <a:t>        Parent = self(),</a:t>
            </a:r>
          </a:p>
          <a:p>
            <a:r>
              <a:rPr lang="en-US" dirty="0"/>
              <a:t>        </a:t>
            </a:r>
            <a:r>
              <a:rPr lang="en-US" dirty="0" err="1"/>
              <a:t>Pids</a:t>
            </a:r>
            <a:r>
              <a:rPr lang="en-US" dirty="0"/>
              <a:t> = [worker(</a:t>
            </a:r>
            <a:r>
              <a:rPr lang="en-US" dirty="0" err="1"/>
              <a:t>Parent,X</a:t>
            </a:r>
            <a:r>
              <a:rPr lang="en-US" dirty="0"/>
              <a:t>)|| X &lt;- </a:t>
            </a:r>
            <a:r>
              <a:rPr lang="en-US" dirty="0" err="1"/>
              <a:t>lists:seq</a:t>
            </a:r>
            <a:r>
              <a:rPr lang="en-US" dirty="0"/>
              <a:t>(1,N)], </a:t>
            </a:r>
          </a:p>
          <a:p>
            <a:r>
              <a:rPr lang="en-US" dirty="0"/>
              <a:t>        [</a:t>
            </a:r>
            <a:r>
              <a:rPr lang="en-US" dirty="0" err="1"/>
              <a:t>waitone</a:t>
            </a:r>
            <a:r>
              <a:rPr lang="en-US" dirty="0"/>
              <a:t>(P)|| P &lt;- </a:t>
            </a:r>
            <a:r>
              <a:rPr lang="en-US" dirty="0" err="1"/>
              <a:t>Pids</a:t>
            </a:r>
            <a:r>
              <a:rPr lang="en-US" dirty="0"/>
              <a:t>].</a:t>
            </a:r>
          </a:p>
          <a:p>
            <a:r>
              <a:rPr lang="en-US" dirty="0"/>
              <a:t>	</a:t>
            </a:r>
          </a:p>
          <a:p>
            <a:r>
              <a:rPr lang="en-US" dirty="0"/>
              <a:t>			</a:t>
            </a:r>
          </a:p>
          <a:p>
            <a:endParaRPr lang="en-US" dirty="0"/>
          </a:p>
          <a:p>
            <a:r>
              <a:rPr lang="en-US" dirty="0" err="1"/>
              <a:t>waitone</a:t>
            </a:r>
            <a:r>
              <a:rPr lang="en-US" dirty="0"/>
              <a:t> (</a:t>
            </a:r>
            <a:r>
              <a:rPr lang="en-US" dirty="0" err="1"/>
              <a:t>Pid</a:t>
            </a:r>
            <a:r>
              <a:rPr lang="en-US" dirty="0"/>
              <a:t>) -&gt; </a:t>
            </a:r>
          </a:p>
          <a:p>
            <a:r>
              <a:rPr lang="en-US" dirty="0"/>
              <a:t>                     receive </a:t>
            </a:r>
          </a:p>
          <a:p>
            <a:r>
              <a:rPr lang="en-US" dirty="0"/>
              <a:t>                          {</a:t>
            </a:r>
            <a:r>
              <a:rPr lang="en-US" dirty="0" err="1"/>
              <a:t>Pid,Response</a:t>
            </a:r>
            <a:r>
              <a:rPr lang="en-US" dirty="0"/>
              <a:t>} -&gt; Response</a:t>
            </a:r>
          </a:p>
          <a:p>
            <a:r>
              <a:rPr lang="en-US" dirty="0"/>
              <a:t>		     end. </a:t>
            </a:r>
          </a:p>
        </p:txBody>
      </p:sp>
      <p:pic>
        <p:nvPicPr>
          <p:cNvPr id="3" name="Picture 2"/>
          <p:cNvPicPr>
            <a:picLocks noChangeAspect="1"/>
          </p:cNvPicPr>
          <p:nvPr/>
        </p:nvPicPr>
        <p:blipFill>
          <a:blip r:embed="rId2"/>
          <a:stretch>
            <a:fillRect/>
          </a:stretch>
        </p:blipFill>
        <p:spPr>
          <a:xfrm>
            <a:off x="4953125" y="3813352"/>
            <a:ext cx="7051839" cy="2402430"/>
          </a:xfrm>
          <a:prstGeom prst="rect">
            <a:avLst/>
          </a:prstGeom>
        </p:spPr>
        <p:style>
          <a:lnRef idx="2">
            <a:schemeClr val="dk1"/>
          </a:lnRef>
          <a:fillRef idx="1">
            <a:schemeClr val="lt1"/>
          </a:fillRef>
          <a:effectRef idx="0">
            <a:schemeClr val="dk1"/>
          </a:effectRef>
          <a:fontRef idx="minor">
            <a:schemeClr val="dk1"/>
          </a:fontRef>
        </p:style>
      </p:pic>
      <p:sp>
        <p:nvSpPr>
          <p:cNvPr id="4" name="TextBox 3"/>
          <p:cNvSpPr txBox="1"/>
          <p:nvPr/>
        </p:nvSpPr>
        <p:spPr>
          <a:xfrm>
            <a:off x="6189482" y="1137469"/>
            <a:ext cx="5109347" cy="2308324"/>
          </a:xfrm>
          <a:prstGeom prst="rect">
            <a:avLst/>
          </a:prstGeom>
          <a:noFill/>
          <a:ln w="38100">
            <a:solidFill>
              <a:srgbClr val="CA1421"/>
            </a:solidFill>
          </a:ln>
        </p:spPr>
        <p:txBody>
          <a:bodyPr wrap="none" rtlCol="0">
            <a:spAutoFit/>
          </a:bodyPr>
          <a:lstStyle/>
          <a:p>
            <a:r>
              <a:rPr lang="en-US" sz="2400" dirty="0"/>
              <a:t>client(Request) -&gt;</a:t>
            </a:r>
          </a:p>
          <a:p>
            <a:r>
              <a:rPr lang="en-US" sz="2400" dirty="0"/>
              <a:t>            </a:t>
            </a:r>
            <a:r>
              <a:rPr lang="en-US" sz="2400" dirty="0" err="1"/>
              <a:t>serv</a:t>
            </a:r>
            <a:r>
              <a:rPr lang="en-US" sz="2400" dirty="0"/>
              <a:t> ! {self(), Request}, </a:t>
            </a:r>
          </a:p>
          <a:p>
            <a:r>
              <a:rPr lang="en-US" sz="2400" dirty="0"/>
              <a:t>            receive </a:t>
            </a:r>
          </a:p>
          <a:p>
            <a:r>
              <a:rPr lang="en-US" sz="2400" dirty="0"/>
              <a:t>                   {</a:t>
            </a:r>
            <a:r>
              <a:rPr lang="en-US" sz="2400" dirty="0" err="1"/>
              <a:t>serv</a:t>
            </a:r>
            <a:r>
              <a:rPr lang="en-US" sz="2400" dirty="0"/>
              <a:t>, Response} -&gt; Response</a:t>
            </a:r>
          </a:p>
          <a:p>
            <a:r>
              <a:rPr lang="en-US" sz="2400" dirty="0"/>
              <a:t>            end.</a:t>
            </a:r>
          </a:p>
          <a:p>
            <a:endParaRPr lang="en-US" sz="2400" dirty="0"/>
          </a:p>
        </p:txBody>
      </p:sp>
      <p:sp>
        <p:nvSpPr>
          <p:cNvPr id="5" name="TextBox 4"/>
          <p:cNvSpPr txBox="1"/>
          <p:nvPr/>
        </p:nvSpPr>
        <p:spPr>
          <a:xfrm>
            <a:off x="385674" y="152583"/>
            <a:ext cx="2436564" cy="523220"/>
          </a:xfrm>
          <a:prstGeom prst="rect">
            <a:avLst/>
          </a:prstGeom>
          <a:noFill/>
        </p:spPr>
        <p:txBody>
          <a:bodyPr wrap="none" rtlCol="0">
            <a:spAutoFit/>
          </a:bodyPr>
          <a:lstStyle/>
          <a:p>
            <a:pPr marL="285750" indent="-285750">
              <a:buFont typeface="Wingdings" panose="05000000000000000000" pitchFamily="2" charset="2"/>
              <a:buChar char="Ø"/>
            </a:pPr>
            <a:r>
              <a:rPr lang="en-US" sz="2800" dirty="0"/>
              <a:t> Client-Server</a:t>
            </a:r>
          </a:p>
        </p:txBody>
      </p:sp>
    </p:spTree>
    <p:extLst>
      <p:ext uri="{BB962C8B-B14F-4D97-AF65-F5344CB8AC3E}">
        <p14:creationId xmlns:p14="http://schemas.microsoft.com/office/powerpoint/2010/main" val="35192598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6982" y="1699805"/>
            <a:ext cx="6781800" cy="3539430"/>
          </a:xfrm>
          <a:prstGeom prst="rect">
            <a:avLst/>
          </a:prstGeom>
          <a:ln w="38100">
            <a:solidFill>
              <a:srgbClr val="CA1421"/>
            </a:solidFill>
          </a:ln>
        </p:spPr>
        <p:style>
          <a:lnRef idx="2">
            <a:schemeClr val="dk1"/>
          </a:lnRef>
          <a:fillRef idx="1">
            <a:schemeClr val="lt1"/>
          </a:fillRef>
          <a:effectRef idx="0">
            <a:schemeClr val="dk1"/>
          </a:effectRef>
          <a:fontRef idx="minor">
            <a:schemeClr val="dk1"/>
          </a:fontRef>
        </p:style>
        <p:txBody>
          <a:bodyPr wrap="square">
            <a:spAutoFit/>
          </a:bodyPr>
          <a:lstStyle/>
          <a:p>
            <a:r>
              <a:rPr lang="en-US" sz="2800" dirty="0"/>
              <a:t>start() -&gt; spawn(?MODULE, </a:t>
            </a:r>
            <a:r>
              <a:rPr lang="en-US" sz="2800" dirty="0" err="1"/>
              <a:t>myrec</a:t>
            </a:r>
            <a:r>
              <a:rPr lang="en-US" sz="2800" dirty="0"/>
              <a:t>, []).</a:t>
            </a:r>
          </a:p>
          <a:p>
            <a:endParaRPr lang="en-US" sz="2800" dirty="0"/>
          </a:p>
          <a:p>
            <a:r>
              <a:rPr lang="en-US" sz="2800" dirty="0" err="1"/>
              <a:t>myrec</a:t>
            </a:r>
            <a:r>
              <a:rPr lang="en-US" sz="2800" dirty="0"/>
              <a:t>() -&gt;</a:t>
            </a:r>
          </a:p>
          <a:p>
            <a:r>
              <a:rPr lang="en-US" sz="2800" dirty="0"/>
              <a:t>   receive</a:t>
            </a:r>
          </a:p>
          <a:p>
            <a:r>
              <a:rPr lang="en-US" sz="2800" dirty="0"/>
              <a:t>    {</a:t>
            </a:r>
            <a:r>
              <a:rPr lang="en-US" sz="2800" dirty="0" err="1"/>
              <a:t>do_A</a:t>
            </a:r>
            <a:r>
              <a:rPr lang="en-US" sz="2800" dirty="0"/>
              <a:t>, X} -&gt;  </a:t>
            </a:r>
            <a:r>
              <a:rPr lang="en-US" sz="2800" dirty="0" err="1"/>
              <a:t>prelA</a:t>
            </a:r>
            <a:r>
              <a:rPr lang="en-US" sz="2800" dirty="0"/>
              <a:t>(X); </a:t>
            </a:r>
          </a:p>
          <a:p>
            <a:r>
              <a:rPr lang="en-US" sz="2800" dirty="0"/>
              <a:t>    {</a:t>
            </a:r>
            <a:r>
              <a:rPr lang="en-US" sz="2800" dirty="0" err="1"/>
              <a:t>do_B</a:t>
            </a:r>
            <a:r>
              <a:rPr lang="en-US" sz="2800" dirty="0"/>
              <a:t>, X} -&gt;  </a:t>
            </a:r>
            <a:r>
              <a:rPr lang="en-US" sz="2800" dirty="0" err="1"/>
              <a:t>prelB</a:t>
            </a:r>
            <a:r>
              <a:rPr lang="en-US" sz="2800" dirty="0"/>
              <a:t>(X);</a:t>
            </a:r>
          </a:p>
          <a:p>
            <a:r>
              <a:rPr lang="en-US" sz="2800" dirty="0"/>
              <a:t>                  _ -&gt; </a:t>
            </a:r>
            <a:r>
              <a:rPr lang="en-US" sz="2800" dirty="0" err="1"/>
              <a:t>io:format</a:t>
            </a:r>
            <a:r>
              <a:rPr lang="en-US" sz="2800" dirty="0"/>
              <a:t>("Nothing to do ~n")</a:t>
            </a:r>
          </a:p>
          <a:p>
            <a:r>
              <a:rPr lang="en-US" sz="2800" dirty="0"/>
              <a:t>   end.</a:t>
            </a:r>
          </a:p>
        </p:txBody>
      </p:sp>
      <p:sp>
        <p:nvSpPr>
          <p:cNvPr id="3" name="TextBox 2"/>
          <p:cNvSpPr txBox="1"/>
          <p:nvPr/>
        </p:nvSpPr>
        <p:spPr>
          <a:xfrm>
            <a:off x="897082" y="143232"/>
            <a:ext cx="2515432" cy="584775"/>
          </a:xfrm>
          <a:prstGeom prst="rect">
            <a:avLst/>
          </a:prstGeom>
          <a:noFill/>
        </p:spPr>
        <p:txBody>
          <a:bodyPr wrap="none" rtlCol="0">
            <a:spAutoFit/>
          </a:bodyPr>
          <a:lstStyle/>
          <a:p>
            <a:pPr marL="285750" indent="-285750">
              <a:buFont typeface="Wingdings" panose="05000000000000000000" pitchFamily="2" charset="2"/>
              <a:buChar char="Ø"/>
            </a:pPr>
            <a:r>
              <a:rPr lang="en-US" sz="3200" b="1" dirty="0"/>
              <a:t>  ?MODULE </a:t>
            </a:r>
          </a:p>
        </p:txBody>
      </p:sp>
      <p:sp>
        <p:nvSpPr>
          <p:cNvPr id="8" name="TextBox 7"/>
          <p:cNvSpPr txBox="1"/>
          <p:nvPr/>
        </p:nvSpPr>
        <p:spPr>
          <a:xfrm>
            <a:off x="1171708" y="728007"/>
            <a:ext cx="5966698" cy="461665"/>
          </a:xfrm>
          <a:prstGeom prst="rect">
            <a:avLst/>
          </a:prstGeom>
          <a:noFill/>
        </p:spPr>
        <p:txBody>
          <a:bodyPr wrap="none" rtlCol="0">
            <a:spAutoFit/>
          </a:bodyPr>
          <a:lstStyle/>
          <a:p>
            <a:r>
              <a:rPr lang="en-US" sz="2400" dirty="0"/>
              <a:t> macro care </a:t>
            </a:r>
            <a:r>
              <a:rPr lang="en-US" sz="2400" dirty="0" err="1"/>
              <a:t>intoarce</a:t>
            </a:r>
            <a:r>
              <a:rPr lang="en-US" sz="2400" dirty="0"/>
              <a:t> </a:t>
            </a:r>
            <a:r>
              <a:rPr lang="en-US" sz="2400" dirty="0" err="1"/>
              <a:t>numele</a:t>
            </a:r>
            <a:r>
              <a:rPr lang="en-US" sz="2400" dirty="0"/>
              <a:t> </a:t>
            </a:r>
            <a:r>
              <a:rPr lang="en-US" sz="2400" dirty="0" err="1"/>
              <a:t>modulului</a:t>
            </a:r>
            <a:r>
              <a:rPr lang="en-US" sz="2400" dirty="0"/>
              <a:t> </a:t>
            </a:r>
            <a:r>
              <a:rPr lang="en-US" sz="2400" dirty="0" err="1"/>
              <a:t>curent</a:t>
            </a:r>
            <a:endParaRPr lang="en-US" sz="2400" dirty="0"/>
          </a:p>
        </p:txBody>
      </p:sp>
      <p:pic>
        <p:nvPicPr>
          <p:cNvPr id="9" name="Picture 8"/>
          <p:cNvPicPr>
            <a:picLocks noChangeAspect="1"/>
          </p:cNvPicPr>
          <p:nvPr/>
        </p:nvPicPr>
        <p:blipFill>
          <a:blip r:embed="rId2"/>
          <a:stretch>
            <a:fillRect/>
          </a:stretch>
        </p:blipFill>
        <p:spPr>
          <a:xfrm>
            <a:off x="7443607" y="2243861"/>
            <a:ext cx="4339421" cy="2136960"/>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7640974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27350" y="569387"/>
            <a:ext cx="5711405" cy="5632311"/>
          </a:xfrm>
          <a:prstGeom prst="rect">
            <a:avLst/>
          </a:prstGeom>
          <a:ln w="38100">
            <a:solidFill>
              <a:srgbClr val="CA1421"/>
            </a:solidFill>
          </a:ln>
        </p:spPr>
        <p:txBody>
          <a:bodyPr wrap="square">
            <a:spAutoFit/>
          </a:bodyPr>
          <a:lstStyle/>
          <a:p>
            <a:r>
              <a:rPr lang="en-US" sz="2000" dirty="0"/>
              <a:t>-module(servtemplate1). </a:t>
            </a:r>
          </a:p>
          <a:p>
            <a:r>
              <a:rPr lang="en-US" sz="2000" dirty="0"/>
              <a:t>-compile(</a:t>
            </a:r>
            <a:r>
              <a:rPr lang="en-US" sz="2000" dirty="0" err="1"/>
              <a:t>export_all</a:t>
            </a:r>
            <a:r>
              <a:rPr lang="en-US" sz="2000" dirty="0"/>
              <a:t>).  </a:t>
            </a:r>
            <a:r>
              <a:rPr lang="en-US" dirty="0"/>
              <a:t>%</a:t>
            </a:r>
            <a:r>
              <a:rPr lang="en-US" dirty="0" err="1"/>
              <a:t>exporta</a:t>
            </a:r>
            <a:r>
              <a:rPr lang="en-US" dirty="0"/>
              <a:t> </a:t>
            </a:r>
            <a:r>
              <a:rPr lang="en-US" dirty="0" err="1"/>
              <a:t>toate</a:t>
            </a:r>
            <a:r>
              <a:rPr lang="en-US" dirty="0"/>
              <a:t> </a:t>
            </a:r>
            <a:r>
              <a:rPr lang="en-US" dirty="0" err="1"/>
              <a:t>functiile</a:t>
            </a:r>
            <a:endParaRPr lang="en-US" dirty="0"/>
          </a:p>
          <a:p>
            <a:endParaRPr lang="en-US" sz="2000" dirty="0"/>
          </a:p>
          <a:p>
            <a:r>
              <a:rPr lang="en-US" sz="2000" b="1" dirty="0" err="1"/>
              <a:t>start_server</a:t>
            </a:r>
            <a:r>
              <a:rPr lang="en-US" sz="2000" b="1" dirty="0"/>
              <a:t>() </a:t>
            </a:r>
            <a:r>
              <a:rPr lang="en-US" sz="2000" dirty="0"/>
              <a:t>-&gt;  spawn(?MODULE, </a:t>
            </a:r>
            <a:r>
              <a:rPr lang="en-US" sz="2000" dirty="0" err="1"/>
              <a:t>server_loop</a:t>
            </a:r>
            <a:r>
              <a:rPr lang="en-US" sz="2000" dirty="0"/>
              <a:t>, []).</a:t>
            </a:r>
          </a:p>
          <a:p>
            <a:endParaRPr lang="en-US" sz="2000" dirty="0"/>
          </a:p>
          <a:p>
            <a:r>
              <a:rPr lang="en-US" sz="2000" dirty="0"/>
              <a:t> </a:t>
            </a:r>
            <a:r>
              <a:rPr lang="en-US" sz="2000" b="1" dirty="0"/>
              <a:t>client(</a:t>
            </a:r>
            <a:r>
              <a:rPr lang="en-US" sz="2000" b="1" dirty="0" err="1"/>
              <a:t>Pid</a:t>
            </a:r>
            <a:r>
              <a:rPr lang="en-US" sz="2000" b="1" dirty="0"/>
              <a:t>, Request) </a:t>
            </a:r>
            <a:r>
              <a:rPr lang="en-US" sz="2000" dirty="0"/>
              <a:t>-&gt;</a:t>
            </a:r>
          </a:p>
          <a:p>
            <a:r>
              <a:rPr lang="en-US" sz="2000" dirty="0"/>
              <a:t>         </a:t>
            </a:r>
            <a:r>
              <a:rPr lang="en-US" sz="2000" dirty="0" err="1"/>
              <a:t>Pid</a:t>
            </a:r>
            <a:r>
              <a:rPr lang="en-US" sz="2000" dirty="0"/>
              <a:t> ! {self(), Request},</a:t>
            </a:r>
          </a:p>
          <a:p>
            <a:r>
              <a:rPr lang="en-US" sz="2000" dirty="0"/>
              <a:t>         receive </a:t>
            </a:r>
          </a:p>
          <a:p>
            <a:r>
              <a:rPr lang="en-US" sz="2000" dirty="0"/>
              <a:t>                 {</a:t>
            </a:r>
            <a:r>
              <a:rPr lang="en-US" sz="2000" dirty="0" err="1"/>
              <a:t>Pid</a:t>
            </a:r>
            <a:r>
              <a:rPr lang="en-US" sz="2000" dirty="0"/>
              <a:t>, Response} -&gt; Response</a:t>
            </a:r>
          </a:p>
          <a:p>
            <a:r>
              <a:rPr lang="en-US" sz="2000" dirty="0"/>
              <a:t>          end. </a:t>
            </a:r>
          </a:p>
          <a:p>
            <a:endParaRPr lang="en-US" sz="2000" dirty="0"/>
          </a:p>
          <a:p>
            <a:r>
              <a:rPr lang="en-US" sz="2000" b="1" dirty="0" err="1"/>
              <a:t>server_loop</a:t>
            </a:r>
            <a:r>
              <a:rPr lang="en-US" sz="2000" b="1" dirty="0"/>
              <a:t>() </a:t>
            </a:r>
            <a:r>
              <a:rPr lang="en-US" sz="2000" dirty="0"/>
              <a:t>-&gt;</a:t>
            </a:r>
          </a:p>
          <a:p>
            <a:r>
              <a:rPr lang="en-US" sz="2000" dirty="0"/>
              <a:t>   receive</a:t>
            </a:r>
          </a:p>
          <a:p>
            <a:r>
              <a:rPr lang="en-US" sz="2000" dirty="0"/>
              <a:t>        …..</a:t>
            </a:r>
          </a:p>
          <a:p>
            <a:r>
              <a:rPr lang="en-US" sz="2000" dirty="0"/>
              <a:t>        {From, Request} -&gt; From ! {self(),Response} ,</a:t>
            </a:r>
          </a:p>
          <a:p>
            <a:r>
              <a:rPr lang="en-US" sz="2000" dirty="0"/>
              <a:t>	                                   </a:t>
            </a:r>
            <a:r>
              <a:rPr lang="en-US" sz="2000" dirty="0" err="1"/>
              <a:t>server_loop</a:t>
            </a:r>
            <a:r>
              <a:rPr lang="en-US" sz="2000" dirty="0"/>
              <a:t>() </a:t>
            </a:r>
          </a:p>
          <a:p>
            <a:r>
              <a:rPr lang="en-US" sz="2000" dirty="0"/>
              <a:t>	                              </a:t>
            </a:r>
          </a:p>
          <a:p>
            <a:r>
              <a:rPr lang="en-US" sz="2000" dirty="0"/>
              <a:t>        end.</a:t>
            </a:r>
          </a:p>
        </p:txBody>
      </p:sp>
      <p:sp>
        <p:nvSpPr>
          <p:cNvPr id="4" name="Rectangle 3"/>
          <p:cNvSpPr/>
          <p:nvPr/>
        </p:nvSpPr>
        <p:spPr>
          <a:xfrm>
            <a:off x="-590276" y="0"/>
            <a:ext cx="6014660" cy="523220"/>
          </a:xfrm>
          <a:prstGeom prst="rect">
            <a:avLst/>
          </a:prstGeom>
        </p:spPr>
        <p:txBody>
          <a:bodyPr wrap="none">
            <a:spAutoFit/>
          </a:bodyPr>
          <a:lstStyle/>
          <a:p>
            <a:pPr marL="1200150" lvl="2" indent="-285750">
              <a:buFont typeface="Wingdings" panose="05000000000000000000" pitchFamily="2" charset="2"/>
              <a:buChar char="Ø"/>
            </a:pPr>
            <a:r>
              <a:rPr lang="en-US" sz="2800" dirty="0"/>
              <a:t> </a:t>
            </a:r>
            <a:r>
              <a:rPr lang="en-US" sz="2800" dirty="0" err="1"/>
              <a:t>Cilent</a:t>
            </a:r>
            <a:r>
              <a:rPr lang="en-US" sz="2800" dirty="0"/>
              <a:t>-Server </a:t>
            </a:r>
            <a:r>
              <a:rPr lang="en-US" sz="2800"/>
              <a:t>(simple) template</a:t>
            </a:r>
            <a:endParaRPr lang="en-US" sz="2800" dirty="0"/>
          </a:p>
        </p:txBody>
      </p:sp>
      <p:sp>
        <p:nvSpPr>
          <p:cNvPr id="5" name="TextBox 4"/>
          <p:cNvSpPr txBox="1"/>
          <p:nvPr/>
        </p:nvSpPr>
        <p:spPr>
          <a:xfrm>
            <a:off x="6373720" y="261610"/>
            <a:ext cx="5335500" cy="5940088"/>
          </a:xfrm>
          <a:prstGeom prst="rect">
            <a:avLst/>
          </a:prstGeom>
          <a:noFill/>
          <a:ln w="38100">
            <a:solidFill>
              <a:srgbClr val="CA1421"/>
            </a:solidFill>
          </a:ln>
        </p:spPr>
        <p:txBody>
          <a:bodyPr wrap="none" rtlCol="0">
            <a:spAutoFit/>
          </a:bodyPr>
          <a:lstStyle/>
          <a:p>
            <a:r>
              <a:rPr lang="en-US" sz="2000" dirty="0"/>
              <a:t>-module(servtemplate2). </a:t>
            </a:r>
          </a:p>
          <a:p>
            <a:r>
              <a:rPr lang="en-US" sz="2000" dirty="0"/>
              <a:t>-compile(</a:t>
            </a:r>
            <a:r>
              <a:rPr lang="en-US" sz="2000" dirty="0" err="1"/>
              <a:t>export_all</a:t>
            </a:r>
            <a:r>
              <a:rPr lang="en-US" sz="2000" dirty="0"/>
              <a:t>).</a:t>
            </a:r>
          </a:p>
          <a:p>
            <a:endParaRPr lang="en-US" sz="2000" dirty="0"/>
          </a:p>
          <a:p>
            <a:r>
              <a:rPr lang="en-US" sz="2000" b="1" dirty="0" err="1"/>
              <a:t>start_server</a:t>
            </a:r>
            <a:r>
              <a:rPr lang="en-US" sz="2000" b="1" dirty="0"/>
              <a:t>() </a:t>
            </a:r>
            <a:r>
              <a:rPr lang="en-US" sz="2000" dirty="0"/>
              <a:t>-&gt;  </a:t>
            </a:r>
          </a:p>
          <a:p>
            <a:r>
              <a:rPr lang="en-US" sz="2000" dirty="0"/>
              <a:t>  </a:t>
            </a:r>
            <a:r>
              <a:rPr lang="en-US" sz="2000" b="1" dirty="0"/>
              <a:t>register</a:t>
            </a:r>
            <a:r>
              <a:rPr lang="en-US" sz="2000" dirty="0"/>
              <a:t>(</a:t>
            </a:r>
            <a:r>
              <a:rPr lang="en-US" sz="2000" b="1" dirty="0" err="1"/>
              <a:t>serv</a:t>
            </a:r>
            <a:r>
              <a:rPr lang="en-US" sz="2000" dirty="0" err="1"/>
              <a:t>,spawn</a:t>
            </a:r>
            <a:r>
              <a:rPr lang="en-US" sz="2000" dirty="0"/>
              <a:t>(?MODULE, </a:t>
            </a:r>
            <a:r>
              <a:rPr lang="en-US" sz="2000" dirty="0" err="1"/>
              <a:t>server_loop</a:t>
            </a:r>
            <a:r>
              <a:rPr lang="en-US" sz="2000" dirty="0"/>
              <a:t>, [])).</a:t>
            </a:r>
          </a:p>
          <a:p>
            <a:endParaRPr lang="en-US" sz="2000" dirty="0"/>
          </a:p>
          <a:p>
            <a:r>
              <a:rPr lang="en-US" sz="2000" dirty="0"/>
              <a:t> </a:t>
            </a:r>
            <a:r>
              <a:rPr lang="en-US" sz="2000" b="1" dirty="0"/>
              <a:t>client(Request) </a:t>
            </a:r>
            <a:r>
              <a:rPr lang="en-US" sz="2000" dirty="0"/>
              <a:t>-&gt;</a:t>
            </a:r>
          </a:p>
          <a:p>
            <a:r>
              <a:rPr lang="en-US" sz="2000" dirty="0"/>
              <a:t>         </a:t>
            </a:r>
            <a:r>
              <a:rPr lang="en-US" sz="2000" dirty="0" err="1"/>
              <a:t>serv</a:t>
            </a:r>
            <a:r>
              <a:rPr lang="en-US" sz="2000" dirty="0"/>
              <a:t> ! {self(), Request},</a:t>
            </a:r>
          </a:p>
          <a:p>
            <a:r>
              <a:rPr lang="en-US" sz="2000" dirty="0"/>
              <a:t>         receive </a:t>
            </a:r>
          </a:p>
          <a:p>
            <a:r>
              <a:rPr lang="en-US" sz="2000" dirty="0"/>
              <a:t>                 {</a:t>
            </a:r>
            <a:r>
              <a:rPr lang="en-US" sz="2000" dirty="0" err="1"/>
              <a:t>serv</a:t>
            </a:r>
            <a:r>
              <a:rPr lang="en-US" sz="2000" dirty="0"/>
              <a:t>, Response} -&gt; Response</a:t>
            </a:r>
          </a:p>
          <a:p>
            <a:r>
              <a:rPr lang="en-US" sz="2000" dirty="0"/>
              <a:t>          end. </a:t>
            </a:r>
          </a:p>
          <a:p>
            <a:endParaRPr lang="en-US" sz="2000" dirty="0"/>
          </a:p>
          <a:p>
            <a:r>
              <a:rPr lang="en-US" sz="2000" b="1" dirty="0" err="1"/>
              <a:t>server_loop</a:t>
            </a:r>
            <a:r>
              <a:rPr lang="en-US" sz="2000" b="1" dirty="0"/>
              <a:t>() </a:t>
            </a:r>
            <a:r>
              <a:rPr lang="en-US" sz="2000" dirty="0"/>
              <a:t>-&gt;</a:t>
            </a:r>
          </a:p>
          <a:p>
            <a:r>
              <a:rPr lang="en-US" sz="2000" dirty="0"/>
              <a:t>   receive</a:t>
            </a:r>
          </a:p>
          <a:p>
            <a:r>
              <a:rPr lang="en-US" sz="2000" dirty="0"/>
              <a:t>        …..</a:t>
            </a:r>
          </a:p>
          <a:p>
            <a:r>
              <a:rPr lang="en-US" sz="2000" dirty="0"/>
              <a:t>        {From, Request} -&gt; From ! {</a:t>
            </a:r>
            <a:r>
              <a:rPr lang="en-US" sz="2000" dirty="0" err="1"/>
              <a:t>serv</a:t>
            </a:r>
            <a:r>
              <a:rPr lang="en-US" sz="2000" dirty="0"/>
              <a:t>, Response} ,</a:t>
            </a:r>
          </a:p>
          <a:p>
            <a:r>
              <a:rPr lang="en-US" sz="2000" dirty="0"/>
              <a:t>	                                             </a:t>
            </a:r>
            <a:r>
              <a:rPr lang="en-US" sz="2000" dirty="0" err="1"/>
              <a:t>server_loop</a:t>
            </a:r>
            <a:r>
              <a:rPr lang="en-US" sz="2000" dirty="0"/>
              <a:t>() </a:t>
            </a:r>
          </a:p>
          <a:p>
            <a:r>
              <a:rPr lang="en-US" sz="2000" dirty="0"/>
              <a:t>	                              </a:t>
            </a:r>
          </a:p>
          <a:p>
            <a:r>
              <a:rPr lang="en-US" sz="2000" dirty="0"/>
              <a:t>        end.</a:t>
            </a:r>
          </a:p>
        </p:txBody>
      </p:sp>
    </p:spTree>
    <p:extLst>
      <p:ext uri="{BB962C8B-B14F-4D97-AF65-F5344CB8AC3E}">
        <p14:creationId xmlns:p14="http://schemas.microsoft.com/office/powerpoint/2010/main" val="15268110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586" y="141642"/>
            <a:ext cx="6445675" cy="954107"/>
          </a:xfrm>
          <a:prstGeom prst="rect">
            <a:avLst/>
          </a:prstGeom>
          <a:noFill/>
        </p:spPr>
        <p:txBody>
          <a:bodyPr wrap="none" rtlCol="0">
            <a:spAutoFit/>
          </a:bodyPr>
          <a:lstStyle/>
          <a:p>
            <a:pPr marL="285750" indent="-285750">
              <a:buFont typeface="Wingdings" panose="05000000000000000000" pitchFamily="2" charset="2"/>
              <a:buChar char="Ø"/>
            </a:pPr>
            <a:r>
              <a:rPr lang="en-US" sz="2800" dirty="0"/>
              <a:t> </a:t>
            </a:r>
            <a:r>
              <a:rPr lang="en-US" sz="2800" dirty="0" err="1"/>
              <a:t>Schimb</a:t>
            </a:r>
            <a:r>
              <a:rPr lang="en-US" sz="2800" dirty="0"/>
              <a:t> de </a:t>
            </a:r>
            <a:r>
              <a:rPr lang="en-US" sz="2800" dirty="0" err="1"/>
              <a:t>mesaje</a:t>
            </a:r>
            <a:r>
              <a:rPr lang="en-US" sz="2800" dirty="0"/>
              <a:t> cu </a:t>
            </a:r>
            <a:r>
              <a:rPr lang="en-US" sz="2800" dirty="0" err="1"/>
              <a:t>transmiterea</a:t>
            </a:r>
            <a:r>
              <a:rPr lang="en-US" sz="2800" dirty="0"/>
              <a:t> </a:t>
            </a:r>
            <a:r>
              <a:rPr lang="en-US" sz="2800" dirty="0" err="1"/>
              <a:t>starii</a:t>
            </a:r>
            <a:r>
              <a:rPr lang="en-US" sz="2800" dirty="0"/>
              <a:t> </a:t>
            </a:r>
          </a:p>
          <a:p>
            <a:r>
              <a:rPr lang="en-US" sz="2800" dirty="0"/>
              <a:t>    (message passing with data storage)</a:t>
            </a:r>
          </a:p>
        </p:txBody>
      </p:sp>
      <p:sp>
        <p:nvSpPr>
          <p:cNvPr id="6" name="Rectangle 5"/>
          <p:cNvSpPr/>
          <p:nvPr/>
        </p:nvSpPr>
        <p:spPr>
          <a:xfrm>
            <a:off x="8315862" y="5591650"/>
            <a:ext cx="6096000" cy="707886"/>
          </a:xfrm>
          <a:prstGeom prst="rect">
            <a:avLst/>
          </a:prstGeom>
        </p:spPr>
        <p:txBody>
          <a:bodyPr>
            <a:spAutoFit/>
          </a:bodyPr>
          <a:lstStyle/>
          <a:p>
            <a:r>
              <a:rPr lang="en-US" sz="2000" dirty="0" err="1"/>
              <a:t>kitchen.erl</a:t>
            </a:r>
            <a:r>
              <a:rPr lang="en-US" sz="2000" dirty="0"/>
              <a:t> </a:t>
            </a:r>
          </a:p>
          <a:p>
            <a:r>
              <a:rPr lang="en-US" sz="2000" dirty="0">
                <a:hlinkClick r:id="rId2"/>
              </a:rPr>
              <a:t>http://learnyousomeerlang.com</a:t>
            </a:r>
            <a:r>
              <a:rPr lang="en-US" sz="2000" dirty="0"/>
              <a:t>/</a:t>
            </a:r>
          </a:p>
        </p:txBody>
      </p:sp>
      <p:sp>
        <p:nvSpPr>
          <p:cNvPr id="4" name="TextBox 3"/>
          <p:cNvSpPr txBox="1"/>
          <p:nvPr/>
        </p:nvSpPr>
        <p:spPr>
          <a:xfrm>
            <a:off x="993969" y="1166842"/>
            <a:ext cx="9428671" cy="4154984"/>
          </a:xfrm>
          <a:prstGeom prst="rect">
            <a:avLst/>
          </a:prstGeom>
          <a:noFill/>
        </p:spPr>
        <p:txBody>
          <a:bodyPr wrap="none" rtlCol="0">
            <a:spAutoFit/>
          </a:bodyPr>
          <a:lstStyle/>
          <a:p>
            <a:pPr marL="285750" indent="-285750">
              <a:buFont typeface="Arial" panose="020B0604020202020204" pitchFamily="34" charset="0"/>
              <a:buChar char="•"/>
            </a:pPr>
            <a:r>
              <a:rPr lang="en-US" sz="2400" dirty="0" err="1"/>
              <a:t>Procesul</a:t>
            </a:r>
            <a:r>
              <a:rPr lang="en-US" sz="2400" dirty="0"/>
              <a:t> (</a:t>
            </a:r>
            <a:r>
              <a:rPr lang="en-US" sz="2400" dirty="0" err="1"/>
              <a:t>serverul</a:t>
            </a:r>
            <a:r>
              <a:rPr lang="en-US" sz="2400" dirty="0"/>
              <a:t>) </a:t>
            </a:r>
            <a:r>
              <a:rPr lang="en-US" sz="2400" dirty="0" err="1"/>
              <a:t>este</a:t>
            </a:r>
            <a:r>
              <a:rPr lang="en-US" sz="2400" dirty="0"/>
              <a:t> un </a:t>
            </a:r>
            <a:r>
              <a:rPr lang="en-US" sz="2400" dirty="0" err="1"/>
              <a:t>frigider</a:t>
            </a:r>
            <a:r>
              <a:rPr lang="en-US" sz="2400" dirty="0"/>
              <a:t> care </a:t>
            </a:r>
            <a:r>
              <a:rPr lang="en-US" sz="2400" dirty="0" err="1"/>
              <a:t>accepta</a:t>
            </a:r>
            <a:r>
              <a:rPr lang="en-US" sz="2400" dirty="0"/>
              <a:t> </a:t>
            </a:r>
            <a:r>
              <a:rPr lang="en-US" sz="2400" dirty="0" err="1"/>
              <a:t>doua</a:t>
            </a:r>
            <a:r>
              <a:rPr lang="en-US" sz="2400" dirty="0"/>
              <a:t> </a:t>
            </a:r>
            <a:r>
              <a:rPr lang="en-US" sz="2400" dirty="0" err="1"/>
              <a:t>tipuri</a:t>
            </a:r>
            <a:r>
              <a:rPr lang="en-US" sz="2400" dirty="0"/>
              <a:t> de </a:t>
            </a:r>
            <a:r>
              <a:rPr lang="en-US" sz="2400" dirty="0" err="1"/>
              <a:t>comenzi</a:t>
            </a:r>
            <a:endParaRPr lang="en-US" sz="2400" dirty="0"/>
          </a:p>
          <a:p>
            <a:pPr lvl="2"/>
            <a:r>
              <a:rPr lang="en-US" sz="2400" dirty="0"/>
              <a:t>         - </a:t>
            </a:r>
            <a:r>
              <a:rPr lang="en-US" sz="2400" dirty="0" err="1"/>
              <a:t>depoziteaza</a:t>
            </a:r>
            <a:r>
              <a:rPr lang="en-US" sz="2400" dirty="0"/>
              <a:t>  </a:t>
            </a:r>
            <a:r>
              <a:rPr lang="en-US" sz="2400" dirty="0" err="1"/>
              <a:t>alimente</a:t>
            </a:r>
            <a:r>
              <a:rPr lang="en-US" sz="2400" dirty="0"/>
              <a:t>,</a:t>
            </a:r>
          </a:p>
          <a:p>
            <a:pPr lvl="2"/>
            <a:r>
              <a:rPr lang="en-US" sz="2400" dirty="0"/>
              <a:t>         - </a:t>
            </a:r>
            <a:r>
              <a:rPr lang="en-US" sz="2400" dirty="0" err="1"/>
              <a:t>scoate</a:t>
            </a:r>
            <a:r>
              <a:rPr lang="en-US" sz="2400" dirty="0"/>
              <a:t> </a:t>
            </a:r>
            <a:r>
              <a:rPr lang="en-US" sz="2400" dirty="0" err="1"/>
              <a:t>alimente</a:t>
            </a:r>
            <a:r>
              <a:rPr lang="en-US" sz="2400" dirty="0"/>
              <a:t> .</a:t>
            </a:r>
          </a:p>
          <a:p>
            <a:pPr lvl="2"/>
            <a:endParaRPr lang="en-US" sz="2400" dirty="0"/>
          </a:p>
          <a:p>
            <a:pPr marL="285750" indent="-285750">
              <a:buFont typeface="Arial" panose="020B0604020202020204" pitchFamily="34" charset="0"/>
              <a:buChar char="•"/>
            </a:pPr>
            <a:r>
              <a:rPr lang="en-US" sz="2400" dirty="0" err="1"/>
              <a:t>Acelasi</a:t>
            </a:r>
            <a:r>
              <a:rPr lang="en-US" sz="2400" dirty="0"/>
              <a:t> aliment </a:t>
            </a:r>
            <a:r>
              <a:rPr lang="en-US" sz="2400" dirty="0" err="1"/>
              <a:t>poate</a:t>
            </a:r>
            <a:r>
              <a:rPr lang="en-US" sz="2400" dirty="0"/>
              <a:t> fi </a:t>
            </a:r>
            <a:r>
              <a:rPr lang="en-US" sz="2400" dirty="0" err="1"/>
              <a:t>depozitat</a:t>
            </a:r>
            <a:r>
              <a:rPr lang="en-US" sz="2400" dirty="0"/>
              <a:t> de </a:t>
            </a:r>
            <a:r>
              <a:rPr lang="en-US" sz="2400" dirty="0" err="1"/>
              <a:t>mai</a:t>
            </a:r>
            <a:r>
              <a:rPr lang="en-US" sz="2400" dirty="0"/>
              <a:t> </a:t>
            </a:r>
            <a:r>
              <a:rPr lang="en-US" sz="2400" dirty="0" err="1"/>
              <a:t>multe</a:t>
            </a:r>
            <a:r>
              <a:rPr lang="en-US" sz="2400" dirty="0"/>
              <a:t> </a:t>
            </a:r>
            <a:r>
              <a:rPr lang="en-US" sz="2400" dirty="0" err="1"/>
              <a:t>ori</a:t>
            </a:r>
            <a:r>
              <a:rPr lang="en-US" sz="2400" dirty="0"/>
              <a:t> </a:t>
            </a:r>
            <a:r>
              <a:rPr lang="en-US" sz="2400" dirty="0" err="1"/>
              <a:t>si</a:t>
            </a:r>
            <a:r>
              <a:rPr lang="en-US" sz="2400" dirty="0"/>
              <a:t>             </a:t>
            </a:r>
          </a:p>
          <a:p>
            <a:r>
              <a:rPr lang="en-US" sz="2400" dirty="0"/>
              <a:t>     </a:t>
            </a:r>
            <a:r>
              <a:rPr lang="en-US" sz="2400" dirty="0" err="1"/>
              <a:t>poate</a:t>
            </a:r>
            <a:r>
              <a:rPr lang="en-US" sz="2400" dirty="0"/>
              <a:t> fi </a:t>
            </a:r>
            <a:r>
              <a:rPr lang="en-US" sz="2400" dirty="0" err="1"/>
              <a:t>scos</a:t>
            </a:r>
            <a:r>
              <a:rPr lang="en-US" sz="2400" dirty="0"/>
              <a:t> de cate </a:t>
            </a:r>
            <a:r>
              <a:rPr lang="en-US" sz="2400" dirty="0" err="1"/>
              <a:t>ori</a:t>
            </a:r>
            <a:r>
              <a:rPr lang="en-US" sz="2400" dirty="0"/>
              <a:t> a </a:t>
            </a:r>
            <a:r>
              <a:rPr lang="en-US" sz="2400" dirty="0" err="1"/>
              <a:t>fost</a:t>
            </a:r>
            <a:r>
              <a:rPr lang="en-US" sz="2400" dirty="0"/>
              <a:t> </a:t>
            </a:r>
            <a:r>
              <a:rPr lang="en-US" sz="2400" dirty="0" err="1"/>
              <a:t>depozitat</a:t>
            </a:r>
            <a:r>
              <a:rPr lang="en-US" sz="2400" dirty="0"/>
              <a:t>.</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La </a:t>
            </a:r>
            <a:r>
              <a:rPr lang="en-US" sz="2400" dirty="0" err="1"/>
              <a:t>fiecare</a:t>
            </a:r>
            <a:r>
              <a:rPr lang="en-US" sz="2400" dirty="0"/>
              <a:t> moment </a:t>
            </a:r>
            <a:r>
              <a:rPr lang="en-US" sz="2400" dirty="0" err="1"/>
              <a:t>trebuie</a:t>
            </a:r>
            <a:r>
              <a:rPr lang="en-US" sz="2400" dirty="0"/>
              <a:t> </a:t>
            </a:r>
            <a:r>
              <a:rPr lang="en-US" sz="2400" dirty="0" err="1"/>
              <a:t>sa</a:t>
            </a:r>
            <a:r>
              <a:rPr lang="en-US" sz="2400" dirty="0"/>
              <a:t> stim </a:t>
            </a:r>
            <a:r>
              <a:rPr lang="en-US" sz="2400" dirty="0" err="1"/>
              <a:t>ce</a:t>
            </a:r>
            <a:r>
              <a:rPr lang="en-US" sz="2400" dirty="0"/>
              <a:t> </a:t>
            </a:r>
            <a:r>
              <a:rPr lang="en-US" sz="2400" dirty="0" err="1"/>
              <a:t>alimente</a:t>
            </a:r>
            <a:r>
              <a:rPr lang="en-US" sz="2400" dirty="0"/>
              <a:t> se </a:t>
            </a:r>
            <a:r>
              <a:rPr lang="en-US" sz="2400" dirty="0" err="1"/>
              <a:t>gasesc</a:t>
            </a:r>
            <a:r>
              <a:rPr lang="en-US" sz="2400" dirty="0"/>
              <a:t> in </a:t>
            </a:r>
            <a:r>
              <a:rPr lang="en-US" sz="2400" dirty="0" err="1"/>
              <a:t>frigider</a:t>
            </a:r>
            <a:r>
              <a:rPr lang="en-US" sz="2400" dirty="0"/>
              <a:t> </a:t>
            </a:r>
          </a:p>
          <a:p>
            <a:r>
              <a:rPr lang="en-US" sz="2400" dirty="0"/>
              <a:t>    (</a:t>
            </a:r>
            <a:r>
              <a:rPr lang="en-US" sz="2400" dirty="0" err="1"/>
              <a:t>starea</a:t>
            </a:r>
            <a:r>
              <a:rPr lang="en-US" sz="2400" dirty="0"/>
              <a:t> </a:t>
            </a:r>
            <a:r>
              <a:rPr lang="en-US" sz="2400" dirty="0" err="1"/>
              <a:t>procesului</a:t>
            </a:r>
            <a:r>
              <a:rPr lang="en-US" sz="2400" dirty="0"/>
              <a:t>).</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err="1"/>
              <a:t>Starea</a:t>
            </a:r>
            <a:r>
              <a:rPr lang="en-US" sz="2400" dirty="0"/>
              <a:t> </a:t>
            </a:r>
            <a:r>
              <a:rPr lang="en-US" sz="2400" dirty="0" err="1"/>
              <a:t>procesului</a:t>
            </a:r>
            <a:r>
              <a:rPr lang="en-US" sz="2400" dirty="0"/>
              <a:t> se </a:t>
            </a:r>
            <a:r>
              <a:rPr lang="en-US" sz="2400" dirty="0" err="1"/>
              <a:t>transmite</a:t>
            </a:r>
            <a:r>
              <a:rPr lang="en-US" sz="2400" dirty="0"/>
              <a:t> </a:t>
            </a:r>
            <a:r>
              <a:rPr lang="en-US" sz="2400" dirty="0" err="1"/>
              <a:t>prin</a:t>
            </a:r>
            <a:r>
              <a:rPr lang="en-US" sz="2400" dirty="0"/>
              <a:t> </a:t>
            </a:r>
            <a:r>
              <a:rPr lang="en-US" sz="2400" dirty="0" err="1"/>
              <a:t>parametrii</a:t>
            </a:r>
            <a:r>
              <a:rPr lang="en-US" sz="2400" dirty="0"/>
              <a:t> </a:t>
            </a:r>
            <a:r>
              <a:rPr lang="en-US" sz="2400" dirty="0" err="1"/>
              <a:t>functiilor</a:t>
            </a:r>
            <a:r>
              <a:rPr lang="en-US" sz="2400" dirty="0"/>
              <a:t>. </a:t>
            </a:r>
          </a:p>
        </p:txBody>
      </p:sp>
    </p:spTree>
    <p:extLst>
      <p:ext uri="{BB962C8B-B14F-4D97-AF65-F5344CB8AC3E}">
        <p14:creationId xmlns:p14="http://schemas.microsoft.com/office/powerpoint/2010/main" val="1261727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0071" y="3511428"/>
            <a:ext cx="4347344" cy="2308324"/>
          </a:xfrm>
          <a:prstGeom prst="rect">
            <a:avLst/>
          </a:prstGeom>
          <a:noFill/>
          <a:ln w="38100">
            <a:solidFill>
              <a:srgbClr val="CA1421"/>
            </a:solidFill>
          </a:ln>
        </p:spPr>
        <p:txBody>
          <a:bodyPr wrap="none" rtlCol="0">
            <a:spAutoFit/>
          </a:bodyPr>
          <a:lstStyle/>
          <a:p>
            <a:r>
              <a:rPr lang="en-US" sz="2400" dirty="0"/>
              <a:t>store(</a:t>
            </a:r>
            <a:r>
              <a:rPr lang="en-US" sz="2400" dirty="0" err="1"/>
              <a:t>Pid</a:t>
            </a:r>
            <a:r>
              <a:rPr lang="en-US" sz="2400" dirty="0"/>
              <a:t>, Food) -&gt;  </a:t>
            </a:r>
          </a:p>
          <a:p>
            <a:r>
              <a:rPr lang="en-US" sz="2400" dirty="0"/>
              <a:t>           </a:t>
            </a:r>
            <a:r>
              <a:rPr lang="en-US" sz="2400" dirty="0" err="1"/>
              <a:t>Pid</a:t>
            </a:r>
            <a:r>
              <a:rPr lang="en-US" sz="2400" dirty="0"/>
              <a:t> ! {self(), {store, Food}},  </a:t>
            </a:r>
          </a:p>
          <a:p>
            <a:r>
              <a:rPr lang="en-US" sz="2400" dirty="0"/>
              <a:t>           receive       </a:t>
            </a:r>
          </a:p>
          <a:p>
            <a:r>
              <a:rPr lang="en-US" sz="2400" dirty="0"/>
              <a:t>                        {</a:t>
            </a:r>
            <a:r>
              <a:rPr lang="en-US" sz="2400" dirty="0" err="1"/>
              <a:t>Pid</a:t>
            </a:r>
            <a:r>
              <a:rPr lang="en-US" sz="2400" dirty="0"/>
              <a:t>, </a:t>
            </a:r>
            <a:r>
              <a:rPr lang="en-US" sz="2400" dirty="0" err="1"/>
              <a:t>Msg</a:t>
            </a:r>
            <a:r>
              <a:rPr lang="en-US" sz="2400" dirty="0"/>
              <a:t>} -&gt; </a:t>
            </a:r>
            <a:r>
              <a:rPr lang="en-US" sz="2400" dirty="0" err="1"/>
              <a:t>Msg</a:t>
            </a:r>
            <a:r>
              <a:rPr lang="en-US" sz="2400" dirty="0"/>
              <a:t>    </a:t>
            </a:r>
          </a:p>
          <a:p>
            <a:r>
              <a:rPr lang="en-US" sz="2400" dirty="0"/>
              <a:t>           end.</a:t>
            </a:r>
          </a:p>
          <a:p>
            <a:endParaRPr lang="en-US" sz="2400" dirty="0"/>
          </a:p>
        </p:txBody>
      </p:sp>
      <p:sp>
        <p:nvSpPr>
          <p:cNvPr id="5" name="TextBox 4"/>
          <p:cNvSpPr txBox="1"/>
          <p:nvPr/>
        </p:nvSpPr>
        <p:spPr>
          <a:xfrm>
            <a:off x="846586" y="141642"/>
            <a:ext cx="6363922" cy="523220"/>
          </a:xfrm>
          <a:prstGeom prst="rect">
            <a:avLst/>
          </a:prstGeom>
          <a:noFill/>
        </p:spPr>
        <p:txBody>
          <a:bodyPr wrap="none" rtlCol="0">
            <a:spAutoFit/>
          </a:bodyPr>
          <a:lstStyle/>
          <a:p>
            <a:pPr marL="285750" indent="-285750">
              <a:buFont typeface="Wingdings" panose="05000000000000000000" pitchFamily="2" charset="2"/>
              <a:buChar char="Ø"/>
            </a:pPr>
            <a:r>
              <a:rPr lang="en-US" sz="2800" dirty="0"/>
              <a:t> </a:t>
            </a:r>
            <a:r>
              <a:rPr lang="en-US" sz="2800" dirty="0" err="1"/>
              <a:t>Schimb</a:t>
            </a:r>
            <a:r>
              <a:rPr lang="en-US" sz="2800" dirty="0"/>
              <a:t> de </a:t>
            </a:r>
            <a:r>
              <a:rPr lang="en-US" sz="2800" dirty="0" err="1"/>
              <a:t>mesaje</a:t>
            </a:r>
            <a:r>
              <a:rPr lang="en-US" sz="2800" dirty="0"/>
              <a:t> cu </a:t>
            </a:r>
            <a:r>
              <a:rPr lang="en-US" sz="2800" dirty="0" err="1"/>
              <a:t>transmiterea</a:t>
            </a:r>
            <a:r>
              <a:rPr lang="en-US" sz="2800" dirty="0"/>
              <a:t> </a:t>
            </a:r>
            <a:r>
              <a:rPr lang="en-US" sz="2800" dirty="0" err="1"/>
              <a:t>starii</a:t>
            </a:r>
            <a:endParaRPr lang="en-US" sz="2800" dirty="0"/>
          </a:p>
        </p:txBody>
      </p:sp>
      <p:sp>
        <p:nvSpPr>
          <p:cNvPr id="6" name="Rectangle 5"/>
          <p:cNvSpPr/>
          <p:nvPr/>
        </p:nvSpPr>
        <p:spPr>
          <a:xfrm>
            <a:off x="152549" y="5631282"/>
            <a:ext cx="6096000" cy="646331"/>
          </a:xfrm>
          <a:prstGeom prst="rect">
            <a:avLst/>
          </a:prstGeom>
        </p:spPr>
        <p:txBody>
          <a:bodyPr>
            <a:spAutoFit/>
          </a:bodyPr>
          <a:lstStyle/>
          <a:p>
            <a:r>
              <a:rPr lang="en-US" dirty="0" err="1"/>
              <a:t>kitchen.erl</a:t>
            </a:r>
            <a:r>
              <a:rPr lang="en-US" dirty="0"/>
              <a:t> </a:t>
            </a:r>
          </a:p>
          <a:p>
            <a:r>
              <a:rPr lang="en-US" dirty="0">
                <a:hlinkClick r:id="rId2"/>
              </a:rPr>
              <a:t>http://learnyousomeerlang.com</a:t>
            </a:r>
            <a:r>
              <a:rPr lang="en-US" dirty="0"/>
              <a:t>/</a:t>
            </a:r>
          </a:p>
        </p:txBody>
      </p:sp>
      <p:sp>
        <p:nvSpPr>
          <p:cNvPr id="8" name="TextBox 7"/>
          <p:cNvSpPr txBox="1"/>
          <p:nvPr/>
        </p:nvSpPr>
        <p:spPr>
          <a:xfrm>
            <a:off x="6706721" y="3511428"/>
            <a:ext cx="4586192" cy="2308324"/>
          </a:xfrm>
          <a:prstGeom prst="rect">
            <a:avLst/>
          </a:prstGeom>
          <a:noFill/>
          <a:ln w="38100">
            <a:solidFill>
              <a:srgbClr val="CA1421"/>
            </a:solidFill>
          </a:ln>
        </p:spPr>
        <p:txBody>
          <a:bodyPr wrap="none" rtlCol="0">
            <a:spAutoFit/>
          </a:bodyPr>
          <a:lstStyle/>
          <a:p>
            <a:r>
              <a:rPr lang="en-US" sz="2400" dirty="0"/>
              <a:t>take(</a:t>
            </a:r>
            <a:r>
              <a:rPr lang="en-US" sz="2400" dirty="0" err="1"/>
              <a:t>Pid</a:t>
            </a:r>
            <a:r>
              <a:rPr lang="en-US" sz="2400" dirty="0"/>
              <a:t>, Food) -&gt;   </a:t>
            </a:r>
          </a:p>
          <a:p>
            <a:r>
              <a:rPr lang="en-US" sz="2400" dirty="0"/>
              <a:t>               </a:t>
            </a:r>
            <a:r>
              <a:rPr lang="en-US" sz="2400" dirty="0" err="1"/>
              <a:t>Pid</a:t>
            </a:r>
            <a:r>
              <a:rPr lang="en-US" sz="2400" dirty="0"/>
              <a:t> ! {self(), {take, Food}},   </a:t>
            </a:r>
          </a:p>
          <a:p>
            <a:r>
              <a:rPr lang="en-US" sz="2400" dirty="0"/>
              <a:t>               receive        </a:t>
            </a:r>
          </a:p>
          <a:p>
            <a:r>
              <a:rPr lang="en-US" sz="2400" dirty="0"/>
              <a:t>                        {</a:t>
            </a:r>
            <a:r>
              <a:rPr lang="en-US" sz="2400" dirty="0" err="1"/>
              <a:t>Pid</a:t>
            </a:r>
            <a:r>
              <a:rPr lang="en-US" sz="2400" dirty="0"/>
              <a:t>, </a:t>
            </a:r>
            <a:r>
              <a:rPr lang="en-US" sz="2400" dirty="0" err="1"/>
              <a:t>Msg</a:t>
            </a:r>
            <a:r>
              <a:rPr lang="en-US" sz="2400" dirty="0"/>
              <a:t>} -&gt; </a:t>
            </a:r>
            <a:r>
              <a:rPr lang="en-US" sz="2400" dirty="0" err="1"/>
              <a:t>Msg</a:t>
            </a:r>
            <a:r>
              <a:rPr lang="en-US" sz="2400" dirty="0"/>
              <a:t>   </a:t>
            </a:r>
          </a:p>
          <a:p>
            <a:r>
              <a:rPr lang="en-US" sz="2400" dirty="0"/>
              <a:t>                end.</a:t>
            </a:r>
          </a:p>
          <a:p>
            <a:endParaRPr lang="en-US" sz="2400" dirty="0"/>
          </a:p>
        </p:txBody>
      </p:sp>
      <p:sp>
        <p:nvSpPr>
          <p:cNvPr id="9" name="TextBox 8"/>
          <p:cNvSpPr txBox="1"/>
          <p:nvPr/>
        </p:nvSpPr>
        <p:spPr>
          <a:xfrm>
            <a:off x="3307221" y="964755"/>
            <a:ext cx="3640484" cy="2308324"/>
          </a:xfrm>
          <a:prstGeom prst="rect">
            <a:avLst/>
          </a:prstGeom>
          <a:noFill/>
          <a:ln w="38100">
            <a:solidFill>
              <a:srgbClr val="CA1421"/>
            </a:solidFill>
          </a:ln>
        </p:spPr>
        <p:txBody>
          <a:bodyPr wrap="none" rtlCol="0">
            <a:spAutoFit/>
          </a:bodyPr>
          <a:lstStyle/>
          <a:p>
            <a:r>
              <a:rPr lang="en-US" sz="2400" dirty="0" err="1"/>
              <a:t>fridgef</a:t>
            </a:r>
            <a:r>
              <a:rPr lang="en-US" sz="2400" dirty="0"/>
              <a:t>(</a:t>
            </a:r>
            <a:r>
              <a:rPr lang="en-US" sz="2400" b="1" dirty="0" err="1"/>
              <a:t>FoodList</a:t>
            </a:r>
            <a:r>
              <a:rPr lang="en-US" sz="2400" dirty="0"/>
              <a:t>) -&gt;    </a:t>
            </a:r>
          </a:p>
          <a:p>
            <a:r>
              <a:rPr lang="en-US" sz="2400" dirty="0"/>
              <a:t>                    receive </a:t>
            </a:r>
          </a:p>
          <a:p>
            <a:r>
              <a:rPr lang="en-US" sz="2400" dirty="0"/>
              <a:t>                   % </a:t>
            </a:r>
            <a:r>
              <a:rPr lang="en-US" sz="2400" dirty="0" err="1"/>
              <a:t>comanda</a:t>
            </a:r>
            <a:r>
              <a:rPr lang="en-US" sz="2400" dirty="0"/>
              <a:t> store</a:t>
            </a:r>
          </a:p>
          <a:p>
            <a:r>
              <a:rPr lang="en-US" sz="2400" dirty="0"/>
              <a:t>                   % </a:t>
            </a:r>
            <a:r>
              <a:rPr lang="en-US" sz="2400" dirty="0" err="1"/>
              <a:t>comanda</a:t>
            </a:r>
            <a:r>
              <a:rPr lang="en-US" sz="2400" dirty="0"/>
              <a:t> take</a:t>
            </a:r>
          </a:p>
          <a:p>
            <a:r>
              <a:rPr lang="en-US" sz="2400" dirty="0"/>
              <a:t>                   ….               </a:t>
            </a:r>
          </a:p>
          <a:p>
            <a:r>
              <a:rPr lang="en-US" sz="2400" dirty="0"/>
              <a:t>                    end.    </a:t>
            </a:r>
          </a:p>
        </p:txBody>
      </p:sp>
    </p:spTree>
    <p:extLst>
      <p:ext uri="{BB962C8B-B14F-4D97-AF65-F5344CB8AC3E}">
        <p14:creationId xmlns:p14="http://schemas.microsoft.com/office/powerpoint/2010/main" val="10438587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0133" y="1311193"/>
            <a:ext cx="10999249" cy="4893647"/>
          </a:xfrm>
          <a:prstGeom prst="rect">
            <a:avLst/>
          </a:prstGeom>
          <a:ln w="38100">
            <a:solidFill>
              <a:srgbClr val="CA1421"/>
            </a:solidFill>
          </a:ln>
        </p:spPr>
        <p:txBody>
          <a:bodyPr wrap="square">
            <a:spAutoFit/>
          </a:bodyPr>
          <a:lstStyle/>
          <a:p>
            <a:r>
              <a:rPr lang="en-US" sz="2400" dirty="0" err="1"/>
              <a:t>fridgef</a:t>
            </a:r>
            <a:r>
              <a:rPr lang="en-US" sz="2400" dirty="0"/>
              <a:t>(</a:t>
            </a:r>
            <a:r>
              <a:rPr lang="en-US" sz="2400" dirty="0" err="1"/>
              <a:t>FoodList</a:t>
            </a:r>
            <a:r>
              <a:rPr lang="en-US" sz="2400" dirty="0"/>
              <a:t>) -&gt;    </a:t>
            </a:r>
          </a:p>
          <a:p>
            <a:r>
              <a:rPr lang="en-US" sz="2400" dirty="0"/>
              <a:t>                 receive      </a:t>
            </a:r>
          </a:p>
          <a:p>
            <a:r>
              <a:rPr lang="en-US" sz="2400" dirty="0"/>
              <a:t>                           {From, {store, Food}}  -&gt;    From ! {self(), ok},                 	                                                     					                                         </a:t>
            </a:r>
            <a:r>
              <a:rPr lang="en-US" sz="2400" dirty="0" err="1"/>
              <a:t>fridgef</a:t>
            </a:r>
            <a:r>
              <a:rPr lang="en-US" sz="2400" dirty="0"/>
              <a:t>([</a:t>
            </a:r>
            <a:r>
              <a:rPr lang="en-US" sz="2400" dirty="0" err="1"/>
              <a:t>Food|FoodList</a:t>
            </a:r>
            <a:r>
              <a:rPr lang="en-US" sz="2400" dirty="0"/>
              <a:t>]);   </a:t>
            </a:r>
          </a:p>
          <a:p>
            <a:endParaRPr lang="en-US" sz="2400" dirty="0"/>
          </a:p>
          <a:p>
            <a:r>
              <a:rPr lang="en-US" sz="2400" dirty="0"/>
              <a:t>                           {From, {take, Food}} -&gt;   case </a:t>
            </a:r>
            <a:r>
              <a:rPr lang="en-US" sz="2400" dirty="0" err="1"/>
              <a:t>lists:member</a:t>
            </a:r>
            <a:r>
              <a:rPr lang="en-US" sz="2400" dirty="0"/>
              <a:t>(Food, </a:t>
            </a:r>
            <a:r>
              <a:rPr lang="en-US" sz="2400" dirty="0" err="1"/>
              <a:t>FoodList</a:t>
            </a:r>
            <a:r>
              <a:rPr lang="en-US" sz="2400" dirty="0"/>
              <a:t>) of                               	                                                                     true -&gt;  From ! {self(), {ok, Food}},     </a:t>
            </a:r>
          </a:p>
          <a:p>
            <a:r>
              <a:rPr lang="en-US" sz="2400" dirty="0"/>
              <a:t>                                                                                          </a:t>
            </a:r>
            <a:r>
              <a:rPr lang="en-US" sz="2400" dirty="0" err="1"/>
              <a:t>fridgef</a:t>
            </a:r>
            <a:r>
              <a:rPr lang="en-US" sz="2400" dirty="0"/>
              <a:t>(</a:t>
            </a:r>
            <a:r>
              <a:rPr lang="en-US" sz="2400" dirty="0" err="1"/>
              <a:t>lists:delete</a:t>
            </a:r>
            <a:r>
              <a:rPr lang="en-US" sz="2400" dirty="0"/>
              <a:t>(Food, </a:t>
            </a:r>
            <a:r>
              <a:rPr lang="en-US" sz="2400" dirty="0" err="1"/>
              <a:t>FoodList</a:t>
            </a:r>
            <a:r>
              <a:rPr lang="en-US" sz="2400" dirty="0"/>
              <a:t>));                              	                                                                     false -&gt;    From ! {self(), </a:t>
            </a:r>
            <a:r>
              <a:rPr lang="en-US" sz="2400" dirty="0" err="1"/>
              <a:t>not_found</a:t>
            </a:r>
            <a:r>
              <a:rPr lang="en-US" sz="2400" dirty="0"/>
              <a:t>},                     	                                                                                      </a:t>
            </a:r>
            <a:r>
              <a:rPr lang="en-US" sz="2400" dirty="0" err="1"/>
              <a:t>fridgef</a:t>
            </a:r>
            <a:r>
              <a:rPr lang="en-US" sz="2400" dirty="0"/>
              <a:t>(</a:t>
            </a:r>
            <a:r>
              <a:rPr lang="en-US" sz="2400" dirty="0" err="1"/>
              <a:t>FoodList</a:t>
            </a:r>
            <a:r>
              <a:rPr lang="en-US" sz="2400" dirty="0"/>
              <a:t>)          </a:t>
            </a:r>
          </a:p>
          <a:p>
            <a:r>
              <a:rPr lang="en-US" sz="2400" dirty="0"/>
              <a:t>                                                                        end;       </a:t>
            </a:r>
          </a:p>
          <a:p>
            <a:r>
              <a:rPr lang="en-US" sz="2400" dirty="0"/>
              <a:t>                             terminate   -&gt;       ok   </a:t>
            </a:r>
          </a:p>
          <a:p>
            <a:r>
              <a:rPr lang="en-US" sz="2400" dirty="0"/>
              <a:t>                   end. </a:t>
            </a:r>
          </a:p>
        </p:txBody>
      </p:sp>
      <p:sp>
        <p:nvSpPr>
          <p:cNvPr id="5" name="TextBox 4"/>
          <p:cNvSpPr txBox="1"/>
          <p:nvPr/>
        </p:nvSpPr>
        <p:spPr>
          <a:xfrm>
            <a:off x="846586" y="141642"/>
            <a:ext cx="4789773" cy="523220"/>
          </a:xfrm>
          <a:prstGeom prst="rect">
            <a:avLst/>
          </a:prstGeom>
          <a:noFill/>
        </p:spPr>
        <p:txBody>
          <a:bodyPr wrap="none" rtlCol="0">
            <a:spAutoFit/>
          </a:bodyPr>
          <a:lstStyle/>
          <a:p>
            <a:pPr marL="285750" indent="-285750">
              <a:buFont typeface="Wingdings" panose="05000000000000000000" pitchFamily="2" charset="2"/>
              <a:buChar char="Ø"/>
            </a:pPr>
            <a:r>
              <a:rPr lang="en-US" sz="2800" dirty="0"/>
              <a:t> </a:t>
            </a:r>
            <a:r>
              <a:rPr lang="en-US" sz="2800" dirty="0" err="1"/>
              <a:t>Mesaje</a:t>
            </a:r>
            <a:r>
              <a:rPr lang="en-US" sz="2800" dirty="0"/>
              <a:t> cu </a:t>
            </a:r>
            <a:r>
              <a:rPr lang="en-US" sz="2800" dirty="0" err="1"/>
              <a:t>transmiterea</a:t>
            </a:r>
            <a:r>
              <a:rPr lang="en-US" sz="2800" dirty="0"/>
              <a:t> </a:t>
            </a:r>
            <a:r>
              <a:rPr lang="en-US" sz="2800" dirty="0" err="1"/>
              <a:t>starii</a:t>
            </a:r>
            <a:endParaRPr lang="en-US" sz="2800" dirty="0"/>
          </a:p>
        </p:txBody>
      </p:sp>
      <p:sp>
        <p:nvSpPr>
          <p:cNvPr id="6" name="Rectangle 5"/>
          <p:cNvSpPr/>
          <p:nvPr/>
        </p:nvSpPr>
        <p:spPr>
          <a:xfrm>
            <a:off x="1021807" y="664862"/>
            <a:ext cx="6096000" cy="646331"/>
          </a:xfrm>
          <a:prstGeom prst="rect">
            <a:avLst/>
          </a:prstGeom>
        </p:spPr>
        <p:txBody>
          <a:bodyPr>
            <a:spAutoFit/>
          </a:bodyPr>
          <a:lstStyle/>
          <a:p>
            <a:r>
              <a:rPr lang="en-US" dirty="0" err="1"/>
              <a:t>kitchen.erl</a:t>
            </a:r>
            <a:r>
              <a:rPr lang="en-US" dirty="0"/>
              <a:t> </a:t>
            </a:r>
          </a:p>
          <a:p>
            <a:r>
              <a:rPr lang="en-US" dirty="0">
                <a:hlinkClick r:id="rId2"/>
              </a:rPr>
              <a:t>http://learnyousomeerlang.com</a:t>
            </a:r>
            <a:r>
              <a:rPr lang="en-US" dirty="0"/>
              <a:t>/</a:t>
            </a:r>
          </a:p>
        </p:txBody>
      </p:sp>
    </p:spTree>
    <p:extLst>
      <p:ext uri="{BB962C8B-B14F-4D97-AF65-F5344CB8AC3E}">
        <p14:creationId xmlns:p14="http://schemas.microsoft.com/office/powerpoint/2010/main" val="7926585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85033" y="1104466"/>
            <a:ext cx="10069250" cy="4548188"/>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7063001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18172" y="2171035"/>
            <a:ext cx="3368230" cy="3754874"/>
          </a:xfrm>
          <a:prstGeom prst="rect">
            <a:avLst/>
          </a:prstGeom>
          <a:ln w="28575">
            <a:solidFill>
              <a:srgbClr val="C00000"/>
            </a:solid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2000" dirty="0"/>
              <a:t>store(Food) -&gt;</a:t>
            </a:r>
          </a:p>
          <a:p>
            <a:r>
              <a:rPr lang="en-US" sz="2000" dirty="0"/>
              <a:t>    fridge! {self(), {store, Food}},</a:t>
            </a:r>
          </a:p>
          <a:p>
            <a:r>
              <a:rPr lang="en-US" sz="2000" dirty="0"/>
              <a:t>    receive</a:t>
            </a:r>
          </a:p>
          <a:p>
            <a:r>
              <a:rPr lang="en-US" sz="2000" dirty="0"/>
              <a:t>        {fridge, </a:t>
            </a:r>
            <a:r>
              <a:rPr lang="en-US" sz="2000" dirty="0" err="1"/>
              <a:t>Msg</a:t>
            </a:r>
            <a:r>
              <a:rPr lang="en-US" sz="2000" dirty="0"/>
              <a:t>} -&gt; </a:t>
            </a:r>
            <a:r>
              <a:rPr lang="en-US" sz="2000" dirty="0" err="1"/>
              <a:t>Msg</a:t>
            </a:r>
            <a:endParaRPr lang="en-US" sz="2000" dirty="0"/>
          </a:p>
          <a:p>
            <a:r>
              <a:rPr lang="en-US" sz="2000" dirty="0"/>
              <a:t>    end.</a:t>
            </a:r>
          </a:p>
          <a:p>
            <a:r>
              <a:rPr lang="en-US" sz="2000" dirty="0"/>
              <a:t> </a:t>
            </a:r>
          </a:p>
          <a:p>
            <a:r>
              <a:rPr lang="en-US" sz="2000" dirty="0"/>
              <a:t>take( Food) -&gt;</a:t>
            </a:r>
          </a:p>
          <a:p>
            <a:r>
              <a:rPr lang="en-US" sz="2000" dirty="0"/>
              <a:t>    fridge ! {self(), {take, Food}},</a:t>
            </a:r>
          </a:p>
          <a:p>
            <a:r>
              <a:rPr lang="en-US" sz="2000" dirty="0"/>
              <a:t>    receive</a:t>
            </a:r>
          </a:p>
          <a:p>
            <a:r>
              <a:rPr lang="en-US" sz="2000" dirty="0"/>
              <a:t>        {fridge, </a:t>
            </a:r>
            <a:r>
              <a:rPr lang="en-US" sz="2000" dirty="0" err="1"/>
              <a:t>Msg</a:t>
            </a:r>
            <a:r>
              <a:rPr lang="en-US" sz="2000" dirty="0"/>
              <a:t>} -&gt; </a:t>
            </a:r>
            <a:r>
              <a:rPr lang="en-US" sz="2000" dirty="0" err="1"/>
              <a:t>Msg</a:t>
            </a:r>
            <a:endParaRPr lang="en-US" sz="2000" dirty="0"/>
          </a:p>
          <a:p>
            <a:r>
              <a:rPr lang="en-US" sz="2000" dirty="0"/>
              <a:t>    end.</a:t>
            </a:r>
          </a:p>
          <a:p>
            <a:endParaRPr lang="en-US" dirty="0"/>
          </a:p>
        </p:txBody>
      </p:sp>
      <p:sp>
        <p:nvSpPr>
          <p:cNvPr id="3" name="Rectangle 2"/>
          <p:cNvSpPr/>
          <p:nvPr/>
        </p:nvSpPr>
        <p:spPr>
          <a:xfrm>
            <a:off x="6352883" y="1860438"/>
            <a:ext cx="4021203" cy="4154984"/>
          </a:xfrm>
          <a:prstGeom prst="rect">
            <a:avLst/>
          </a:prstGeom>
          <a:ln w="28575">
            <a:solidFill>
              <a:srgbClr val="C00000"/>
            </a:solidFill>
          </a:ln>
        </p:spPr>
        <p:style>
          <a:lnRef idx="2">
            <a:schemeClr val="accent2"/>
          </a:lnRef>
          <a:fillRef idx="1">
            <a:schemeClr val="lt1"/>
          </a:fillRef>
          <a:effectRef idx="0">
            <a:schemeClr val="accent2"/>
          </a:effectRef>
          <a:fontRef idx="minor">
            <a:schemeClr val="dk1"/>
          </a:fontRef>
        </p:style>
        <p:txBody>
          <a:bodyPr wrap="square">
            <a:spAutoFit/>
          </a:bodyPr>
          <a:lstStyle/>
          <a:p>
            <a:r>
              <a:rPr lang="en-US" sz="2400" b="1" dirty="0"/>
              <a:t>show()</a:t>
            </a:r>
            <a:r>
              <a:rPr lang="en-US" sz="2400" dirty="0"/>
              <a:t> -&gt; </a:t>
            </a:r>
          </a:p>
          <a:p>
            <a:r>
              <a:rPr lang="en-US" sz="2400" dirty="0"/>
              <a:t>    fridge ! {self(), show},</a:t>
            </a:r>
          </a:p>
          <a:p>
            <a:r>
              <a:rPr lang="en-US" sz="2400" dirty="0"/>
              <a:t>    receive</a:t>
            </a:r>
          </a:p>
          <a:p>
            <a:r>
              <a:rPr lang="en-US" sz="2400" dirty="0"/>
              <a:t>        {fridge, </a:t>
            </a:r>
            <a:r>
              <a:rPr lang="en-US" sz="2400" dirty="0" err="1"/>
              <a:t>Msg</a:t>
            </a:r>
            <a:r>
              <a:rPr lang="en-US" sz="2400" dirty="0"/>
              <a:t>} -&gt; </a:t>
            </a:r>
            <a:r>
              <a:rPr lang="en-US" sz="2400" dirty="0" err="1"/>
              <a:t>Msg</a:t>
            </a:r>
            <a:endParaRPr lang="en-US" sz="2400" dirty="0"/>
          </a:p>
          <a:p>
            <a:r>
              <a:rPr lang="en-US" sz="2400" dirty="0"/>
              <a:t>    end.</a:t>
            </a:r>
          </a:p>
          <a:p>
            <a:endParaRPr lang="en-US" sz="2400" dirty="0"/>
          </a:p>
          <a:p>
            <a:r>
              <a:rPr lang="en-US" sz="2400" b="1" dirty="0"/>
              <a:t>terminate() </a:t>
            </a:r>
            <a:r>
              <a:rPr lang="en-US" sz="2400" dirty="0"/>
              <a:t>-&gt; </a:t>
            </a:r>
          </a:p>
          <a:p>
            <a:r>
              <a:rPr lang="en-US" sz="2400" dirty="0"/>
              <a:t>        fridge ! {self(), terminate},</a:t>
            </a:r>
          </a:p>
          <a:p>
            <a:r>
              <a:rPr lang="en-US" sz="2400" dirty="0"/>
              <a:t>        receive</a:t>
            </a:r>
          </a:p>
          <a:p>
            <a:r>
              <a:rPr lang="en-US" sz="2400" dirty="0"/>
              <a:t>           {fridge, </a:t>
            </a:r>
            <a:r>
              <a:rPr lang="en-US" sz="2400" dirty="0" err="1"/>
              <a:t>Msg</a:t>
            </a:r>
            <a:r>
              <a:rPr lang="en-US" sz="2400" dirty="0"/>
              <a:t>} -&gt; </a:t>
            </a:r>
            <a:r>
              <a:rPr lang="en-US" sz="2400" dirty="0" err="1"/>
              <a:t>Msg</a:t>
            </a:r>
            <a:endParaRPr lang="en-US" sz="2400" dirty="0"/>
          </a:p>
          <a:p>
            <a:r>
              <a:rPr lang="en-US" sz="2400" dirty="0"/>
              <a:t>        end.</a:t>
            </a:r>
          </a:p>
        </p:txBody>
      </p:sp>
      <p:sp>
        <p:nvSpPr>
          <p:cNvPr id="4" name="TextBox 3"/>
          <p:cNvSpPr txBox="1"/>
          <p:nvPr/>
        </p:nvSpPr>
        <p:spPr>
          <a:xfrm>
            <a:off x="4177145" y="166255"/>
            <a:ext cx="184731" cy="369332"/>
          </a:xfrm>
          <a:prstGeom prst="rect">
            <a:avLst/>
          </a:prstGeom>
          <a:noFill/>
        </p:spPr>
        <p:txBody>
          <a:bodyPr wrap="none" rtlCol="0">
            <a:spAutoFit/>
          </a:bodyPr>
          <a:lstStyle/>
          <a:p>
            <a:endParaRPr lang="en-US" dirty="0"/>
          </a:p>
        </p:txBody>
      </p:sp>
      <p:sp>
        <p:nvSpPr>
          <p:cNvPr id="5" name="TextBox 4"/>
          <p:cNvSpPr txBox="1"/>
          <p:nvPr/>
        </p:nvSpPr>
        <p:spPr>
          <a:xfrm>
            <a:off x="570908" y="321554"/>
            <a:ext cx="11164210" cy="461665"/>
          </a:xfrm>
          <a:prstGeom prst="rect">
            <a:avLst/>
          </a:prstGeom>
          <a:noFill/>
        </p:spPr>
        <p:txBody>
          <a:bodyPr wrap="none" rtlCol="0">
            <a:spAutoFit/>
          </a:bodyPr>
          <a:lstStyle/>
          <a:p>
            <a:pPr marL="342900" indent="-342900">
              <a:buFont typeface="Wingdings" panose="05000000000000000000" pitchFamily="2" charset="2"/>
              <a:buChar char="Ø"/>
            </a:pPr>
            <a:r>
              <a:rPr lang="en-US" sz="2400" dirty="0" err="1"/>
              <a:t>Varianta</a:t>
            </a:r>
            <a:r>
              <a:rPr lang="en-US" sz="2400" dirty="0"/>
              <a:t>: registered process,  </a:t>
            </a:r>
            <a:r>
              <a:rPr lang="en-US" sz="2400" dirty="0" err="1"/>
              <a:t>comenzile</a:t>
            </a:r>
            <a:r>
              <a:rPr lang="en-US" sz="2400" dirty="0"/>
              <a:t> </a:t>
            </a:r>
            <a:r>
              <a:rPr lang="en-US" sz="2400" b="1" dirty="0"/>
              <a:t>show</a:t>
            </a:r>
            <a:r>
              <a:rPr lang="en-US" sz="2400" dirty="0"/>
              <a:t> (</a:t>
            </a:r>
            <a:r>
              <a:rPr lang="en-US" sz="2400" dirty="0" err="1"/>
              <a:t>pentru</a:t>
            </a:r>
            <a:r>
              <a:rPr lang="en-US" sz="2400" dirty="0"/>
              <a:t> a </a:t>
            </a:r>
            <a:r>
              <a:rPr lang="en-US" sz="2400" dirty="0" err="1"/>
              <a:t>vizualiza</a:t>
            </a:r>
            <a:r>
              <a:rPr lang="en-US" sz="2400" dirty="0"/>
              <a:t> </a:t>
            </a:r>
            <a:r>
              <a:rPr lang="en-US" sz="2400" dirty="0" err="1"/>
              <a:t>starea</a:t>
            </a:r>
            <a:r>
              <a:rPr lang="en-US" sz="2400" dirty="0"/>
              <a:t>) </a:t>
            </a:r>
            <a:r>
              <a:rPr lang="en-US" sz="2400" dirty="0" err="1"/>
              <a:t>si</a:t>
            </a:r>
            <a:r>
              <a:rPr lang="en-US" sz="2400" dirty="0"/>
              <a:t> </a:t>
            </a:r>
            <a:r>
              <a:rPr lang="en-US" sz="2400" b="1" dirty="0"/>
              <a:t>terminate </a:t>
            </a:r>
          </a:p>
        </p:txBody>
      </p:sp>
      <p:sp>
        <p:nvSpPr>
          <p:cNvPr id="6" name="Rectangle 5"/>
          <p:cNvSpPr/>
          <p:nvPr/>
        </p:nvSpPr>
        <p:spPr>
          <a:xfrm>
            <a:off x="1518172" y="1090996"/>
            <a:ext cx="8953885" cy="461665"/>
          </a:xfrm>
          <a:prstGeom prst="rect">
            <a:avLst/>
          </a:prstGeom>
          <a:ln w="28575">
            <a:solidFill>
              <a:srgbClr val="C00000"/>
            </a:solidFill>
          </a:ln>
        </p:spPr>
        <p:style>
          <a:lnRef idx="2">
            <a:schemeClr val="accent2"/>
          </a:lnRef>
          <a:fillRef idx="1">
            <a:schemeClr val="lt1"/>
          </a:fillRef>
          <a:effectRef idx="0">
            <a:schemeClr val="accent2"/>
          </a:effectRef>
          <a:fontRef idx="minor">
            <a:schemeClr val="dk1"/>
          </a:fontRef>
        </p:style>
        <p:txBody>
          <a:bodyPr wrap="square">
            <a:spAutoFit/>
          </a:bodyPr>
          <a:lstStyle/>
          <a:p>
            <a:r>
              <a:rPr lang="en-US" sz="2400" dirty="0"/>
              <a:t>start(</a:t>
            </a:r>
            <a:r>
              <a:rPr lang="en-US" sz="2400" dirty="0" err="1"/>
              <a:t>FoodList</a:t>
            </a:r>
            <a:r>
              <a:rPr lang="en-US" sz="2400" dirty="0"/>
              <a:t>) -&gt; </a:t>
            </a:r>
            <a:r>
              <a:rPr lang="en-US" sz="2400" b="1" dirty="0"/>
              <a:t>register</a:t>
            </a:r>
            <a:r>
              <a:rPr lang="en-US" sz="2400" dirty="0"/>
              <a:t>(</a:t>
            </a:r>
            <a:r>
              <a:rPr lang="en-US" sz="2400" b="1" dirty="0"/>
              <a:t>fridge</a:t>
            </a:r>
            <a:r>
              <a:rPr lang="en-US" sz="2400" dirty="0"/>
              <a:t>, spawn(fun()-&gt; </a:t>
            </a:r>
            <a:r>
              <a:rPr lang="en-US" sz="2400" dirty="0" err="1"/>
              <a:t>fridgef</a:t>
            </a:r>
            <a:r>
              <a:rPr lang="en-US" sz="2400" dirty="0"/>
              <a:t>(</a:t>
            </a:r>
            <a:r>
              <a:rPr lang="en-US" sz="2400" dirty="0" err="1"/>
              <a:t>FoodList</a:t>
            </a:r>
            <a:r>
              <a:rPr lang="en-US" sz="2400" dirty="0"/>
              <a:t>) end)).</a:t>
            </a:r>
          </a:p>
        </p:txBody>
      </p:sp>
    </p:spTree>
    <p:extLst>
      <p:ext uri="{BB962C8B-B14F-4D97-AF65-F5344CB8AC3E}">
        <p14:creationId xmlns:p14="http://schemas.microsoft.com/office/powerpoint/2010/main" val="13115525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5190" y="1257081"/>
            <a:ext cx="7183582" cy="4708981"/>
          </a:xfrm>
          <a:prstGeom prst="rect">
            <a:avLst/>
          </a:prstGeom>
          <a:ln>
            <a:solidFill>
              <a:srgbClr val="C00000"/>
            </a:solidFill>
          </a:ln>
        </p:spPr>
        <p:txBody>
          <a:bodyPr wrap="square">
            <a:spAutoFit/>
          </a:bodyPr>
          <a:lstStyle/>
          <a:p>
            <a:r>
              <a:rPr lang="en-US" sz="2000" dirty="0" err="1"/>
              <a:t>fridgef</a:t>
            </a:r>
            <a:r>
              <a:rPr lang="en-US" sz="2000" dirty="0"/>
              <a:t>(</a:t>
            </a:r>
            <a:r>
              <a:rPr lang="en-US" sz="2000" dirty="0" err="1"/>
              <a:t>FoodList</a:t>
            </a:r>
            <a:r>
              <a:rPr lang="en-US" sz="2000" dirty="0"/>
              <a:t>) -&gt;</a:t>
            </a:r>
          </a:p>
          <a:p>
            <a:r>
              <a:rPr lang="en-US" sz="2000" dirty="0"/>
              <a:t>    receive</a:t>
            </a:r>
          </a:p>
          <a:p>
            <a:r>
              <a:rPr lang="en-US" sz="2000" dirty="0"/>
              <a:t>        {From, {store, Food}} -&gt; From ! {fridge, ok},</a:t>
            </a:r>
          </a:p>
          <a:p>
            <a:r>
              <a:rPr lang="en-US" sz="2000" dirty="0"/>
              <a:t>                                                   </a:t>
            </a:r>
            <a:r>
              <a:rPr lang="en-US" sz="2000" dirty="0" err="1"/>
              <a:t>fridgef</a:t>
            </a:r>
            <a:r>
              <a:rPr lang="en-US" sz="2000" dirty="0"/>
              <a:t>([</a:t>
            </a:r>
            <a:r>
              <a:rPr lang="en-US" sz="2000" dirty="0" err="1"/>
              <a:t>Food|FoodList</a:t>
            </a:r>
            <a:r>
              <a:rPr lang="en-US" sz="2000" dirty="0"/>
              <a:t>]);</a:t>
            </a:r>
          </a:p>
          <a:p>
            <a:r>
              <a:rPr lang="en-US" sz="2000" dirty="0"/>
              <a:t>        {From, {take, Food}} -&gt; </a:t>
            </a:r>
          </a:p>
          <a:p>
            <a:r>
              <a:rPr lang="en-US" sz="2000" dirty="0"/>
              <a:t>                           case </a:t>
            </a:r>
            <a:r>
              <a:rPr lang="en-US" sz="2000" dirty="0" err="1"/>
              <a:t>lists:member</a:t>
            </a:r>
            <a:r>
              <a:rPr lang="en-US" sz="2000" dirty="0"/>
              <a:t>(Food, </a:t>
            </a:r>
            <a:r>
              <a:rPr lang="en-US" sz="2000" dirty="0" err="1"/>
              <a:t>FoodList</a:t>
            </a:r>
            <a:r>
              <a:rPr lang="en-US" sz="2000" dirty="0"/>
              <a:t>) of</a:t>
            </a:r>
          </a:p>
          <a:p>
            <a:r>
              <a:rPr lang="en-US" sz="2000" dirty="0"/>
              <a:t>                               true -&gt;   From ! {fridge, {ok, Food}},</a:t>
            </a:r>
          </a:p>
          <a:p>
            <a:r>
              <a:rPr lang="en-US" sz="2000" dirty="0"/>
              <a:t>                                               </a:t>
            </a:r>
            <a:r>
              <a:rPr lang="en-US" sz="2000" dirty="0" err="1"/>
              <a:t>fridgef</a:t>
            </a:r>
            <a:r>
              <a:rPr lang="en-US" sz="2000" dirty="0"/>
              <a:t>(</a:t>
            </a:r>
            <a:r>
              <a:rPr lang="en-US" sz="2000" dirty="0" err="1"/>
              <a:t>lists:delete</a:t>
            </a:r>
            <a:r>
              <a:rPr lang="en-US" sz="2000" dirty="0"/>
              <a:t>(Food, </a:t>
            </a:r>
            <a:r>
              <a:rPr lang="en-US" sz="2000" dirty="0" err="1"/>
              <a:t>FoodList</a:t>
            </a:r>
            <a:r>
              <a:rPr lang="en-US" sz="2000" dirty="0"/>
              <a:t>));</a:t>
            </a:r>
          </a:p>
          <a:p>
            <a:r>
              <a:rPr lang="en-US" sz="2000" dirty="0"/>
              <a:t>                               false -&gt;  From ! {fridge, </a:t>
            </a:r>
            <a:r>
              <a:rPr lang="en-US" sz="2000" dirty="0" err="1"/>
              <a:t>not_found</a:t>
            </a:r>
            <a:r>
              <a:rPr lang="en-US" sz="2000" dirty="0"/>
              <a:t>},</a:t>
            </a:r>
          </a:p>
          <a:p>
            <a:r>
              <a:rPr lang="en-US" sz="2000" dirty="0"/>
              <a:t>                                               </a:t>
            </a:r>
            <a:r>
              <a:rPr lang="en-US" sz="2000" dirty="0" err="1"/>
              <a:t>fridgef</a:t>
            </a:r>
            <a:r>
              <a:rPr lang="en-US" sz="2000" dirty="0"/>
              <a:t>(</a:t>
            </a:r>
            <a:r>
              <a:rPr lang="en-US" sz="2000" dirty="0" err="1"/>
              <a:t>FoodList</a:t>
            </a:r>
            <a:r>
              <a:rPr lang="en-US" sz="2000" dirty="0"/>
              <a:t>)</a:t>
            </a:r>
          </a:p>
          <a:p>
            <a:r>
              <a:rPr lang="en-US" sz="2000" dirty="0"/>
              <a:t>                             end;</a:t>
            </a:r>
          </a:p>
          <a:p>
            <a:r>
              <a:rPr lang="en-US" sz="2000" dirty="0"/>
              <a:t>        {</a:t>
            </a:r>
            <a:r>
              <a:rPr lang="en-US" sz="2000" dirty="0" err="1"/>
              <a:t>From,show</a:t>
            </a:r>
            <a:r>
              <a:rPr lang="en-US" sz="2000" dirty="0"/>
              <a:t>} -&gt;  From ! {fridge, </a:t>
            </a:r>
            <a:r>
              <a:rPr lang="en-US" sz="2000" dirty="0" err="1"/>
              <a:t>FoodList</a:t>
            </a:r>
            <a:r>
              <a:rPr lang="en-US" sz="2000" dirty="0"/>
              <a:t>},</a:t>
            </a:r>
          </a:p>
          <a:p>
            <a:r>
              <a:rPr lang="en-US" sz="2000" dirty="0"/>
              <a:t>                                      </a:t>
            </a:r>
            <a:r>
              <a:rPr lang="en-US" sz="2000" dirty="0" err="1"/>
              <a:t>fridgef</a:t>
            </a:r>
            <a:r>
              <a:rPr lang="en-US" sz="2000" dirty="0"/>
              <a:t>(</a:t>
            </a:r>
            <a:r>
              <a:rPr lang="en-US" sz="2000" dirty="0" err="1"/>
              <a:t>FoodList</a:t>
            </a:r>
            <a:r>
              <a:rPr lang="en-US" sz="2000" dirty="0"/>
              <a:t>);</a:t>
            </a:r>
          </a:p>
          <a:p>
            <a:r>
              <a:rPr lang="en-US" sz="2000" dirty="0"/>
              <a:t>        {</a:t>
            </a:r>
            <a:r>
              <a:rPr lang="en-US" sz="2000" dirty="0" err="1"/>
              <a:t>From,terminate</a:t>
            </a:r>
            <a:r>
              <a:rPr lang="en-US" sz="2000" dirty="0"/>
              <a:t>} -&gt; From ! {fridge, done}</a:t>
            </a:r>
          </a:p>
          <a:p>
            <a:r>
              <a:rPr lang="en-US" sz="2000" dirty="0"/>
              <a:t>     end.</a:t>
            </a:r>
          </a:p>
        </p:txBody>
      </p:sp>
      <p:sp>
        <p:nvSpPr>
          <p:cNvPr id="4" name="TextBox 3"/>
          <p:cNvSpPr txBox="1"/>
          <p:nvPr/>
        </p:nvSpPr>
        <p:spPr>
          <a:xfrm>
            <a:off x="4177145" y="166255"/>
            <a:ext cx="184731" cy="369332"/>
          </a:xfrm>
          <a:prstGeom prst="rect">
            <a:avLst/>
          </a:prstGeom>
          <a:noFill/>
        </p:spPr>
        <p:txBody>
          <a:bodyPr wrap="none" rtlCol="0">
            <a:spAutoFit/>
          </a:bodyPr>
          <a:lstStyle/>
          <a:p>
            <a:endParaRPr lang="en-US" dirty="0"/>
          </a:p>
        </p:txBody>
      </p:sp>
      <p:sp>
        <p:nvSpPr>
          <p:cNvPr id="5" name="TextBox 4"/>
          <p:cNvSpPr txBox="1"/>
          <p:nvPr/>
        </p:nvSpPr>
        <p:spPr>
          <a:xfrm>
            <a:off x="585354" y="327769"/>
            <a:ext cx="11095281" cy="461665"/>
          </a:xfrm>
          <a:prstGeom prst="rect">
            <a:avLst/>
          </a:prstGeom>
          <a:noFill/>
        </p:spPr>
        <p:txBody>
          <a:bodyPr wrap="none" rtlCol="0">
            <a:spAutoFit/>
          </a:bodyPr>
          <a:lstStyle/>
          <a:p>
            <a:pPr marL="342900" indent="-342900">
              <a:buFont typeface="Wingdings" panose="05000000000000000000" pitchFamily="2" charset="2"/>
              <a:buChar char="Ø"/>
            </a:pPr>
            <a:r>
              <a:rPr lang="en-US" sz="2400" dirty="0" err="1"/>
              <a:t>Varianta</a:t>
            </a:r>
            <a:r>
              <a:rPr lang="en-US" sz="2400" dirty="0"/>
              <a:t>: registered process, </a:t>
            </a:r>
            <a:r>
              <a:rPr lang="en-US" sz="2400" dirty="0" err="1"/>
              <a:t>comenzile</a:t>
            </a:r>
            <a:r>
              <a:rPr lang="en-US" sz="2400" dirty="0"/>
              <a:t> </a:t>
            </a:r>
            <a:r>
              <a:rPr lang="en-US" sz="2400" b="1" dirty="0"/>
              <a:t>show</a:t>
            </a:r>
            <a:r>
              <a:rPr lang="en-US" sz="2400" dirty="0"/>
              <a:t> (</a:t>
            </a:r>
            <a:r>
              <a:rPr lang="en-US" sz="2400" dirty="0" err="1"/>
              <a:t>pentru</a:t>
            </a:r>
            <a:r>
              <a:rPr lang="en-US" sz="2400" dirty="0"/>
              <a:t> a </a:t>
            </a:r>
            <a:r>
              <a:rPr lang="en-US" sz="2400" dirty="0" err="1"/>
              <a:t>vizualiza</a:t>
            </a:r>
            <a:r>
              <a:rPr lang="en-US" sz="2400" dirty="0"/>
              <a:t> </a:t>
            </a:r>
            <a:r>
              <a:rPr lang="en-US" sz="2400" dirty="0" err="1"/>
              <a:t>starea</a:t>
            </a:r>
            <a:r>
              <a:rPr lang="en-US" sz="2400" dirty="0"/>
              <a:t>) </a:t>
            </a:r>
            <a:r>
              <a:rPr lang="en-US" sz="2400" dirty="0" err="1"/>
              <a:t>si</a:t>
            </a:r>
            <a:r>
              <a:rPr lang="en-US" sz="2400" dirty="0"/>
              <a:t> </a:t>
            </a:r>
            <a:r>
              <a:rPr lang="en-US" sz="2400" b="1" dirty="0"/>
              <a:t>terminate</a:t>
            </a:r>
            <a:r>
              <a:rPr lang="en-US" sz="2400" dirty="0"/>
              <a:t> </a:t>
            </a:r>
          </a:p>
        </p:txBody>
      </p:sp>
      <p:pic>
        <p:nvPicPr>
          <p:cNvPr id="6" name="Picture 5"/>
          <p:cNvPicPr>
            <a:picLocks noChangeAspect="1"/>
          </p:cNvPicPr>
          <p:nvPr/>
        </p:nvPicPr>
        <p:blipFill>
          <a:blip r:embed="rId2"/>
          <a:stretch>
            <a:fillRect/>
          </a:stretch>
        </p:blipFill>
        <p:spPr>
          <a:xfrm>
            <a:off x="6787117" y="1780741"/>
            <a:ext cx="5259410" cy="3248459"/>
          </a:xfrm>
          <a:prstGeom prst="rect">
            <a:avLst/>
          </a:prstGeom>
        </p:spPr>
        <p:style>
          <a:lnRef idx="2">
            <a:schemeClr val="dk1"/>
          </a:lnRef>
          <a:fillRef idx="1">
            <a:schemeClr val="lt1"/>
          </a:fillRef>
          <a:effectRef idx="0">
            <a:schemeClr val="dk1"/>
          </a:effectRef>
          <a:fontRef idx="minor">
            <a:schemeClr val="dk1"/>
          </a:fontRef>
        </p:style>
      </p:pic>
      <p:sp>
        <p:nvSpPr>
          <p:cNvPr id="2" name="TextBox 1"/>
          <p:cNvSpPr txBox="1"/>
          <p:nvPr/>
        </p:nvSpPr>
        <p:spPr>
          <a:xfrm>
            <a:off x="10217478" y="1411409"/>
            <a:ext cx="1463157" cy="369332"/>
          </a:xfrm>
          <a:prstGeom prst="rect">
            <a:avLst/>
          </a:prstGeom>
          <a:noFill/>
        </p:spPr>
        <p:txBody>
          <a:bodyPr wrap="none" rtlCol="0">
            <a:spAutoFit/>
          </a:bodyPr>
          <a:lstStyle/>
          <a:p>
            <a:r>
              <a:rPr lang="en-US" dirty="0" err="1"/>
              <a:t>mykitchen.erl</a:t>
            </a:r>
            <a:endParaRPr lang="en-US" dirty="0"/>
          </a:p>
        </p:txBody>
      </p:sp>
    </p:spTree>
    <p:extLst>
      <p:ext uri="{BB962C8B-B14F-4D97-AF65-F5344CB8AC3E}">
        <p14:creationId xmlns:p14="http://schemas.microsoft.com/office/powerpoint/2010/main" val="41768755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04157" y="1523419"/>
            <a:ext cx="4279761" cy="3046988"/>
          </a:xfrm>
          <a:prstGeom prst="rect">
            <a:avLst/>
          </a:prstGeom>
          <a:noFill/>
          <a:ln>
            <a:solidFill>
              <a:srgbClr val="C00000"/>
            </a:solidFill>
          </a:ln>
        </p:spPr>
        <p:txBody>
          <a:bodyPr wrap="none" rtlCol="0">
            <a:spAutoFit/>
          </a:bodyPr>
          <a:lstStyle/>
          <a:p>
            <a:r>
              <a:rPr lang="en-US" sz="2400" dirty="0"/>
              <a:t>receive</a:t>
            </a:r>
          </a:p>
          <a:p>
            <a:r>
              <a:rPr lang="en-US" sz="2400" dirty="0"/>
              <a:t>Pattern1 </a:t>
            </a:r>
            <a:r>
              <a:rPr lang="en-US" sz="2400" b="1" dirty="0"/>
              <a:t>when </a:t>
            </a:r>
            <a:r>
              <a:rPr lang="en-US" sz="2400" dirty="0"/>
              <a:t>Guard1 -&gt; Expr1;</a:t>
            </a:r>
          </a:p>
          <a:p>
            <a:r>
              <a:rPr lang="en-US" sz="2400" dirty="0"/>
              <a:t>Pattern2  </a:t>
            </a:r>
            <a:r>
              <a:rPr lang="en-US" sz="2400" b="1" dirty="0"/>
              <a:t>when</a:t>
            </a:r>
            <a:r>
              <a:rPr lang="en-US" sz="2400" dirty="0"/>
              <a:t> Guard2 -&gt; Expr2;</a:t>
            </a:r>
          </a:p>
          <a:p>
            <a:r>
              <a:rPr lang="en-US" sz="2400" dirty="0"/>
              <a:t>Pattern3 -&gt; Expr3</a:t>
            </a:r>
          </a:p>
          <a:p>
            <a:r>
              <a:rPr lang="en-US" sz="2400" dirty="0"/>
              <a:t>…</a:t>
            </a:r>
          </a:p>
          <a:p>
            <a:r>
              <a:rPr lang="en-US" sz="2400" dirty="0"/>
              <a:t>after T -&gt;</a:t>
            </a:r>
          </a:p>
          <a:p>
            <a:r>
              <a:rPr lang="en-US" sz="2400" dirty="0"/>
              <a:t>        </a:t>
            </a:r>
            <a:r>
              <a:rPr lang="en-US" sz="2400" dirty="0" err="1"/>
              <a:t>ExpressionT</a:t>
            </a:r>
            <a:endParaRPr lang="en-US" sz="2400" dirty="0"/>
          </a:p>
          <a:p>
            <a:r>
              <a:rPr lang="en-US" sz="2400" dirty="0"/>
              <a:t>end</a:t>
            </a:r>
          </a:p>
        </p:txBody>
      </p:sp>
      <p:sp>
        <p:nvSpPr>
          <p:cNvPr id="7" name="TextBox 6"/>
          <p:cNvSpPr txBox="1"/>
          <p:nvPr/>
        </p:nvSpPr>
        <p:spPr>
          <a:xfrm>
            <a:off x="5256438" y="1228296"/>
            <a:ext cx="5638953" cy="4401205"/>
          </a:xfrm>
          <a:prstGeom prst="rect">
            <a:avLst/>
          </a:prstGeom>
          <a:noFill/>
        </p:spPr>
        <p:txBody>
          <a:bodyPr wrap="square" rtlCol="0">
            <a:spAutoFit/>
          </a:bodyPr>
          <a:lstStyle/>
          <a:p>
            <a:pPr marL="342900" indent="-342900">
              <a:buFont typeface="Arial" panose="020B0604020202020204" pitchFamily="34" charset="0"/>
              <a:buChar char="•"/>
            </a:pPr>
            <a:r>
              <a:rPr lang="en-US" sz="2000" dirty="0" err="1"/>
              <a:t>procesul</a:t>
            </a:r>
            <a:r>
              <a:rPr lang="en-US" sz="2000" dirty="0"/>
              <a:t> </a:t>
            </a:r>
            <a:r>
              <a:rPr lang="en-US" sz="2000" dirty="0" err="1"/>
              <a:t>asteapta</a:t>
            </a:r>
            <a:r>
              <a:rPr lang="en-US" sz="2000" dirty="0"/>
              <a:t> </a:t>
            </a:r>
            <a:r>
              <a:rPr lang="en-US" sz="2000" dirty="0" err="1"/>
              <a:t>pana</a:t>
            </a:r>
            <a:r>
              <a:rPr lang="en-US" sz="2000" dirty="0"/>
              <a:t> </a:t>
            </a:r>
            <a:r>
              <a:rPr lang="en-US" sz="2000" dirty="0" err="1"/>
              <a:t>cand</a:t>
            </a:r>
            <a:r>
              <a:rPr lang="en-US" sz="2000" dirty="0"/>
              <a:t> </a:t>
            </a:r>
            <a:r>
              <a:rPr lang="en-US" sz="2000" dirty="0" err="1"/>
              <a:t>primeste</a:t>
            </a:r>
            <a:r>
              <a:rPr lang="en-US" sz="2000" dirty="0"/>
              <a:t> un </a:t>
            </a:r>
            <a:r>
              <a:rPr lang="en-US" sz="2000" dirty="0" err="1"/>
              <a:t>mesaj</a:t>
            </a:r>
            <a:r>
              <a:rPr lang="en-US" sz="2000" dirty="0"/>
              <a:t> care se    </a:t>
            </a:r>
            <a:r>
              <a:rPr lang="en-US" sz="2000" dirty="0" err="1"/>
              <a:t>potriveste</a:t>
            </a:r>
            <a:r>
              <a:rPr lang="en-US" sz="2000" dirty="0"/>
              <a:t> cu un pattern </a:t>
            </a:r>
            <a:r>
              <a:rPr lang="en-US" sz="2000" dirty="0" err="1"/>
              <a:t>sau</a:t>
            </a:r>
            <a:r>
              <a:rPr lang="en-US" sz="2000" dirty="0"/>
              <a:t> </a:t>
            </a:r>
            <a:r>
              <a:rPr lang="en-US" sz="2000" dirty="0" err="1"/>
              <a:t>pana</a:t>
            </a:r>
            <a:r>
              <a:rPr lang="en-US" sz="2000" dirty="0"/>
              <a:t> </a:t>
            </a:r>
            <a:r>
              <a:rPr lang="en-US" sz="2000" dirty="0" err="1"/>
              <a:t>cand</a:t>
            </a:r>
            <a:r>
              <a:rPr lang="en-US" sz="2000" dirty="0"/>
              <a:t> </a:t>
            </a:r>
            <a:r>
              <a:rPr lang="en-US" sz="2000" dirty="0" err="1"/>
              <a:t>expira</a:t>
            </a:r>
            <a:r>
              <a:rPr lang="en-US" sz="2000" dirty="0"/>
              <a:t> </a:t>
            </a:r>
            <a:r>
              <a:rPr lang="en-US" sz="2000" dirty="0" err="1"/>
              <a:t>timpul</a:t>
            </a:r>
            <a:r>
              <a:rPr lang="en-US" sz="2000" dirty="0"/>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err="1"/>
              <a:t>timpul</a:t>
            </a:r>
            <a:r>
              <a:rPr lang="en-US" sz="2000" dirty="0"/>
              <a:t> T </a:t>
            </a:r>
            <a:r>
              <a:rPr lang="en-US" sz="2000" dirty="0" err="1"/>
              <a:t>este</a:t>
            </a:r>
            <a:r>
              <a:rPr lang="en-US" sz="2000" dirty="0"/>
              <a:t> </a:t>
            </a:r>
            <a:r>
              <a:rPr lang="en-US" sz="2000" dirty="0" err="1"/>
              <a:t>exprimat</a:t>
            </a:r>
            <a:r>
              <a:rPr lang="en-US" sz="2000" dirty="0"/>
              <a:t> in </a:t>
            </a:r>
            <a:r>
              <a:rPr lang="en-US" sz="2000" dirty="0" err="1"/>
              <a:t>milisecunde</a:t>
            </a: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err="1"/>
              <a:t>procesul</a:t>
            </a:r>
            <a:r>
              <a:rPr lang="en-US" sz="2000" dirty="0"/>
              <a:t> </a:t>
            </a:r>
            <a:r>
              <a:rPr lang="en-US" sz="2000" dirty="0" err="1"/>
              <a:t>va</a:t>
            </a:r>
            <a:r>
              <a:rPr lang="en-US" sz="2000" dirty="0"/>
              <a:t> </a:t>
            </a:r>
            <a:r>
              <a:rPr lang="en-US" sz="2000" dirty="0" err="1"/>
              <a:t>astepta</a:t>
            </a:r>
            <a:r>
              <a:rPr lang="en-US" sz="2000" dirty="0"/>
              <a:t> maxim T </a:t>
            </a:r>
            <a:r>
              <a:rPr lang="en-US" sz="2000" dirty="0" err="1"/>
              <a:t>milisecunde</a:t>
            </a:r>
            <a:r>
              <a:rPr lang="en-US" sz="2000" dirty="0"/>
              <a:t> </a:t>
            </a:r>
            <a:r>
              <a:rPr lang="en-US" sz="2000" dirty="0" err="1"/>
              <a:t>sa</a:t>
            </a:r>
            <a:r>
              <a:rPr lang="en-US" sz="2000" dirty="0"/>
              <a:t> </a:t>
            </a:r>
            <a:r>
              <a:rPr lang="en-US" sz="2000" dirty="0" err="1"/>
              <a:t>primeasca</a:t>
            </a:r>
            <a:r>
              <a:rPr lang="en-US" sz="2000" dirty="0"/>
              <a:t> un </a:t>
            </a:r>
            <a:r>
              <a:rPr lang="en-US" sz="2000" dirty="0" err="1"/>
              <a:t>mesaj</a:t>
            </a: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err="1"/>
              <a:t>daca</a:t>
            </a:r>
            <a:r>
              <a:rPr lang="en-US" sz="2000" dirty="0"/>
              <a:t> </a:t>
            </a:r>
            <a:r>
              <a:rPr lang="en-US" sz="2000" dirty="0" err="1"/>
              <a:t>nici</a:t>
            </a:r>
            <a:r>
              <a:rPr lang="en-US" sz="2000" dirty="0"/>
              <a:t> un </a:t>
            </a:r>
            <a:r>
              <a:rPr lang="en-US" sz="2000" dirty="0" err="1"/>
              <a:t>mesaj</a:t>
            </a:r>
            <a:r>
              <a:rPr lang="en-US" sz="2000" dirty="0"/>
              <a:t> care se </a:t>
            </a:r>
            <a:r>
              <a:rPr lang="en-US" sz="2000" dirty="0" err="1"/>
              <a:t>potriveste</a:t>
            </a:r>
            <a:r>
              <a:rPr lang="en-US" sz="2000" dirty="0"/>
              <a:t> cu un </a:t>
            </a:r>
            <a:r>
              <a:rPr lang="en-US" sz="2000" dirty="0" err="1"/>
              <a:t>patern</a:t>
            </a:r>
            <a:r>
              <a:rPr lang="en-US" sz="2000" dirty="0"/>
              <a:t> nu </a:t>
            </a:r>
            <a:r>
              <a:rPr lang="en-US" sz="2000" dirty="0" err="1"/>
              <a:t>este</a:t>
            </a:r>
            <a:r>
              <a:rPr lang="en-US" sz="2000" dirty="0"/>
              <a:t> </a:t>
            </a:r>
            <a:r>
              <a:rPr lang="en-US" sz="2000" dirty="0" err="1"/>
              <a:t>primit</a:t>
            </a:r>
            <a:r>
              <a:rPr lang="en-US" sz="2000" dirty="0"/>
              <a:t> in </a:t>
            </a:r>
            <a:r>
              <a:rPr lang="en-US" sz="2000" dirty="0" err="1"/>
              <a:t>timpul</a:t>
            </a:r>
            <a:r>
              <a:rPr lang="en-US" sz="2000" dirty="0"/>
              <a:t> T, </a:t>
            </a:r>
            <a:r>
              <a:rPr lang="en-US" sz="2000" dirty="0" err="1"/>
              <a:t>procesul</a:t>
            </a:r>
            <a:r>
              <a:rPr lang="en-US" sz="2000" dirty="0"/>
              <a:t> </a:t>
            </a:r>
            <a:r>
              <a:rPr lang="en-US" sz="2000" dirty="0" err="1"/>
              <a:t>executa</a:t>
            </a:r>
            <a:r>
              <a:rPr lang="en-US" sz="2000" dirty="0"/>
              <a:t> </a:t>
            </a:r>
            <a:r>
              <a:rPr lang="en-US" sz="2000" dirty="0" err="1"/>
              <a:t>ExpressionT</a:t>
            </a: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
        <p:nvSpPr>
          <p:cNvPr id="8" name="TextBox 7"/>
          <p:cNvSpPr txBox="1"/>
          <p:nvPr/>
        </p:nvSpPr>
        <p:spPr>
          <a:xfrm>
            <a:off x="758142" y="173620"/>
            <a:ext cx="3155672" cy="461665"/>
          </a:xfrm>
          <a:prstGeom prst="rect">
            <a:avLst/>
          </a:prstGeom>
          <a:noFill/>
        </p:spPr>
        <p:txBody>
          <a:bodyPr wrap="none" rtlCol="0">
            <a:spAutoFit/>
          </a:bodyPr>
          <a:lstStyle/>
          <a:p>
            <a:pPr marL="285750" indent="-285750">
              <a:buFont typeface="Wingdings" panose="05000000000000000000" pitchFamily="2" charset="2"/>
              <a:buChar char="Ø"/>
            </a:pPr>
            <a:r>
              <a:rPr lang="en-US" sz="2400" dirty="0">
                <a:solidFill>
                  <a:srgbClr val="C00000"/>
                </a:solidFill>
              </a:rPr>
              <a:t>receive … after … end</a:t>
            </a:r>
          </a:p>
        </p:txBody>
      </p:sp>
      <p:cxnSp>
        <p:nvCxnSpPr>
          <p:cNvPr id="13" name="Straight Connector 12"/>
          <p:cNvCxnSpPr/>
          <p:nvPr/>
        </p:nvCxnSpPr>
        <p:spPr>
          <a:xfrm flipV="1">
            <a:off x="1359505" y="4093029"/>
            <a:ext cx="1407886" cy="9676"/>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6607854" y="4895196"/>
            <a:ext cx="1202267" cy="1693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8628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3110" y="3610445"/>
            <a:ext cx="3200400" cy="2286000"/>
          </a:xfrm>
        </p:spPr>
        <p:txBody>
          <a:bodyPr>
            <a:normAutofit fontScale="90000"/>
          </a:bodyPr>
          <a:lstStyle/>
          <a:p>
            <a:br>
              <a:rPr lang="en-US" sz="3200" dirty="0"/>
            </a:br>
            <a:br>
              <a:rPr lang="en-US" sz="3200" dirty="0"/>
            </a:br>
            <a:br>
              <a:rPr lang="en-US" sz="3200" dirty="0"/>
            </a:br>
            <a:br>
              <a:rPr lang="en-US" sz="3200" dirty="0"/>
            </a:br>
            <a:br>
              <a:rPr lang="en-US" sz="3200" dirty="0"/>
            </a:br>
            <a:br>
              <a:rPr lang="en-US" sz="3200" dirty="0"/>
            </a:br>
            <a:br>
              <a:rPr lang="en-US" sz="3200" dirty="0"/>
            </a:br>
            <a:br>
              <a:rPr lang="en-US" sz="3200" dirty="0"/>
            </a:br>
            <a:br>
              <a:rPr lang="en-US" sz="3200" dirty="0"/>
            </a:br>
            <a:br>
              <a:rPr lang="en-US" sz="3200" dirty="0"/>
            </a:br>
            <a:br>
              <a:rPr lang="en-US" sz="3200" dirty="0"/>
            </a:br>
            <a:br>
              <a:rPr lang="en-US" sz="3200" dirty="0"/>
            </a:br>
            <a:br>
              <a:rPr lang="en-US" sz="3200" dirty="0"/>
            </a:br>
            <a:br>
              <a:rPr lang="en-US" sz="3200" dirty="0"/>
            </a:br>
            <a:br>
              <a:rPr lang="en-US" sz="3200" dirty="0"/>
            </a:br>
            <a:br>
              <a:rPr lang="en-US" sz="3200" dirty="0"/>
            </a:br>
            <a:br>
              <a:rPr lang="en-US" sz="3200" dirty="0"/>
            </a:br>
            <a:br>
              <a:rPr lang="en-US" sz="3200" dirty="0"/>
            </a:br>
            <a:br>
              <a:rPr lang="en-US" sz="3200" dirty="0"/>
            </a:br>
            <a:br>
              <a:rPr lang="en-US" sz="3200" dirty="0"/>
            </a:br>
            <a:br>
              <a:rPr lang="en-US" sz="3200" dirty="0"/>
            </a:br>
            <a:br>
              <a:rPr lang="en-US" sz="3200" dirty="0"/>
            </a:br>
            <a:br>
              <a:rPr lang="en-US" sz="3200" dirty="0"/>
            </a:br>
            <a:r>
              <a:rPr lang="en-US" sz="3200" dirty="0"/>
              <a:t>PARALELISM</a:t>
            </a:r>
            <a:br>
              <a:rPr lang="en-US" sz="3200" dirty="0"/>
            </a:br>
            <a:br>
              <a:rPr lang="en-US" sz="3200" dirty="0"/>
            </a:br>
            <a:br>
              <a:rPr lang="en-US" sz="3200" dirty="0"/>
            </a:br>
            <a:r>
              <a:rPr lang="en-US" sz="3200" dirty="0"/>
              <a:t>CONCURENTA</a:t>
            </a:r>
            <a:br>
              <a:rPr lang="en-US" sz="3200" dirty="0"/>
            </a:br>
            <a:br>
              <a:rPr lang="en-US" sz="3200" dirty="0"/>
            </a:br>
            <a:br>
              <a:rPr lang="en-US" sz="3200" dirty="0"/>
            </a:br>
            <a:r>
              <a:rPr lang="en-US" sz="3200" dirty="0"/>
              <a:t>SISTEME </a:t>
            </a:r>
            <a:br>
              <a:rPr lang="en-US" sz="3200" dirty="0"/>
            </a:br>
            <a:r>
              <a:rPr lang="en-US" sz="3200" dirty="0"/>
              <a:t>DISTRIBUITE</a:t>
            </a:r>
            <a:br>
              <a:rPr lang="en-US" sz="3200" dirty="0"/>
            </a:br>
            <a:br>
              <a:rPr lang="en-US" sz="3200" dirty="0"/>
            </a:br>
            <a:br>
              <a:rPr lang="en-US" sz="3200" dirty="0"/>
            </a:br>
            <a:br>
              <a:rPr lang="en-US" sz="3200" dirty="0"/>
            </a:br>
            <a:endParaRPr lang="en-US" sz="3200" dirty="0"/>
          </a:p>
        </p:txBody>
      </p:sp>
      <p:sp>
        <p:nvSpPr>
          <p:cNvPr id="6" name="Text Placeholder 5"/>
          <p:cNvSpPr>
            <a:spLocks noGrp="1"/>
          </p:cNvSpPr>
          <p:nvPr>
            <p:ph type="body" sz="half" idx="2"/>
          </p:nvPr>
        </p:nvSpPr>
        <p:spPr>
          <a:xfrm>
            <a:off x="4350716" y="1101729"/>
            <a:ext cx="7489066" cy="4794716"/>
          </a:xfrm>
        </p:spPr>
        <p:style>
          <a:lnRef idx="3">
            <a:schemeClr val="lt1"/>
          </a:lnRef>
          <a:fillRef idx="1">
            <a:schemeClr val="accent1"/>
          </a:fillRef>
          <a:effectRef idx="1">
            <a:schemeClr val="accent1"/>
          </a:effectRef>
          <a:fontRef idx="minor">
            <a:schemeClr val="lt1"/>
          </a:fontRef>
        </p:style>
        <p:txBody>
          <a:bodyPr>
            <a:normAutofit/>
          </a:bodyPr>
          <a:lstStyle/>
          <a:p>
            <a:endParaRPr lang="en-US" dirty="0"/>
          </a:p>
          <a:p>
            <a:r>
              <a:rPr lang="en-US" sz="1800" dirty="0"/>
              <a:t>"</a:t>
            </a:r>
            <a:r>
              <a:rPr lang="en-US" sz="1800" dirty="0" err="1"/>
              <a:t>Erlang</a:t>
            </a:r>
            <a:r>
              <a:rPr lang="en-US" sz="1800" dirty="0"/>
              <a:t> was designed from the bottom up to program concurrent, distributed,</a:t>
            </a:r>
          </a:p>
          <a:p>
            <a:r>
              <a:rPr lang="en-US" sz="1800" dirty="0"/>
              <a:t>fault-tolerant, scalable, soft, real-time systems. […]</a:t>
            </a:r>
          </a:p>
          <a:p>
            <a:r>
              <a:rPr lang="en-US" sz="1800" dirty="0"/>
              <a:t>If your problem is concurrent, if you are building a multiuser system, or if</a:t>
            </a:r>
          </a:p>
          <a:p>
            <a:r>
              <a:rPr lang="en-US" sz="1800" dirty="0"/>
              <a:t>you are building a system that evolves with time, then using </a:t>
            </a:r>
            <a:r>
              <a:rPr lang="en-US" sz="1800" dirty="0" err="1"/>
              <a:t>Erlang</a:t>
            </a:r>
            <a:r>
              <a:rPr lang="en-US" sz="1800" dirty="0"/>
              <a:t> might</a:t>
            </a:r>
          </a:p>
          <a:p>
            <a:r>
              <a:rPr lang="en-US" sz="1800" dirty="0"/>
              <a:t>save you a lot of work, since </a:t>
            </a:r>
            <a:r>
              <a:rPr lang="en-US" sz="1800" dirty="0" err="1"/>
              <a:t>Erlang</a:t>
            </a:r>
            <a:r>
              <a:rPr lang="en-US" sz="1800" dirty="0"/>
              <a:t> was explicitly designed for building such</a:t>
            </a:r>
          </a:p>
          <a:p>
            <a:r>
              <a:rPr lang="en-US" sz="1800" dirty="0"/>
              <a:t>systems. […]</a:t>
            </a:r>
          </a:p>
          <a:p>
            <a:r>
              <a:rPr lang="en-US" sz="1800" dirty="0"/>
              <a:t>Processes interact by one method, and one method only, by exchanging</a:t>
            </a:r>
          </a:p>
          <a:p>
            <a:r>
              <a:rPr lang="en-US" sz="1800" dirty="0"/>
              <a:t>messages. Processes share no data with other processes. This is the reason</a:t>
            </a:r>
          </a:p>
          <a:p>
            <a:r>
              <a:rPr lang="en-US" sz="1800" dirty="0"/>
              <a:t>why we can easily distribute </a:t>
            </a:r>
            <a:r>
              <a:rPr lang="en-US" sz="1800" dirty="0" err="1"/>
              <a:t>Erlang</a:t>
            </a:r>
            <a:r>
              <a:rPr lang="en-US" sz="1800" dirty="0"/>
              <a:t> programs over multicores or networks. "</a:t>
            </a:r>
          </a:p>
          <a:p>
            <a:r>
              <a:rPr lang="en-US" sz="1800" dirty="0"/>
              <a:t>Joe Armstrong, Programming </a:t>
            </a:r>
            <a:r>
              <a:rPr lang="en-US" sz="1800" dirty="0" err="1"/>
              <a:t>Erlang</a:t>
            </a:r>
            <a:r>
              <a:rPr lang="en-US" sz="1800" dirty="0"/>
              <a:t>, Second Edition 2013</a:t>
            </a:r>
          </a:p>
          <a:p>
            <a:endParaRPr lang="en-US" sz="1800" dirty="0">
              <a:solidFill>
                <a:schemeClr val="bg1"/>
              </a:solidFill>
            </a:endParaRPr>
          </a:p>
        </p:txBody>
      </p:sp>
    </p:spTree>
    <p:extLst>
      <p:ext uri="{BB962C8B-B14F-4D97-AF65-F5344CB8AC3E}">
        <p14:creationId xmlns:p14="http://schemas.microsoft.com/office/powerpoint/2010/main" val="35634183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78009" y="1082438"/>
            <a:ext cx="3200399" cy="2308324"/>
          </a:xfrm>
          <a:prstGeom prst="rect">
            <a:avLst/>
          </a:prstGeom>
          <a:noFill/>
          <a:ln w="28575">
            <a:solidFill>
              <a:srgbClr val="C00000"/>
            </a:solidFill>
          </a:ln>
        </p:spPr>
        <p:txBody>
          <a:bodyPr wrap="square" rtlCol="0">
            <a:spAutoFit/>
          </a:bodyPr>
          <a:lstStyle/>
          <a:p>
            <a:pPr lvl="0" defTabSz="914400" eaLnBrk="0" fontAlgn="base" hangingPunct="0">
              <a:spcBef>
                <a:spcPct val="0"/>
              </a:spcBef>
              <a:spcAft>
                <a:spcPct val="0"/>
              </a:spcAft>
            </a:pPr>
            <a:r>
              <a:rPr lang="en-US" altLang="en-US" sz="2400" dirty="0">
                <a:latin typeface="Arial Unicode MS" panose="020B0604020202020204" pitchFamily="34" charset="-128"/>
              </a:rPr>
              <a:t>flush() -&gt;</a:t>
            </a:r>
            <a:endParaRPr lang="en-US" altLang="en-US" sz="2400" dirty="0"/>
          </a:p>
          <a:p>
            <a:pPr lvl="0" defTabSz="914400" eaLnBrk="0" fontAlgn="base" hangingPunct="0">
              <a:spcBef>
                <a:spcPct val="0"/>
              </a:spcBef>
              <a:spcAft>
                <a:spcPct val="0"/>
              </a:spcAft>
            </a:pPr>
            <a:r>
              <a:rPr lang="en-US" altLang="en-US" sz="2400" dirty="0">
                <a:latin typeface="Arial Unicode MS" panose="020B0604020202020204" pitchFamily="34" charset="-128"/>
              </a:rPr>
              <a:t>  receive</a:t>
            </a:r>
            <a:endParaRPr lang="en-US" altLang="en-US" sz="2400" dirty="0"/>
          </a:p>
          <a:p>
            <a:pPr lvl="0" defTabSz="914400" eaLnBrk="0" fontAlgn="base" hangingPunct="0">
              <a:spcBef>
                <a:spcPct val="0"/>
              </a:spcBef>
              <a:spcAft>
                <a:spcPct val="0"/>
              </a:spcAft>
            </a:pPr>
            <a:r>
              <a:rPr lang="en-US" altLang="en-US" sz="2400" dirty="0">
                <a:latin typeface="Arial Unicode MS" panose="020B0604020202020204" pitchFamily="34" charset="-128"/>
              </a:rPr>
              <a:t>           _</a:t>
            </a:r>
            <a:r>
              <a:rPr lang="en-US" altLang="en-US" sz="2400" dirty="0"/>
              <a:t>       </a:t>
            </a:r>
            <a:r>
              <a:rPr lang="en-US" altLang="en-US" sz="2400" dirty="0">
                <a:latin typeface="Arial Unicode MS" panose="020B0604020202020204" pitchFamily="34" charset="-128"/>
              </a:rPr>
              <a:t>-&gt;</a:t>
            </a:r>
            <a:r>
              <a:rPr lang="en-US" altLang="en-US" sz="2400" dirty="0"/>
              <a:t> </a:t>
            </a:r>
            <a:r>
              <a:rPr lang="en-US" altLang="en-US" sz="2400" dirty="0">
                <a:latin typeface="Arial Unicode MS" panose="020B0604020202020204" pitchFamily="34" charset="-128"/>
              </a:rPr>
              <a:t>flush()</a:t>
            </a:r>
            <a:endParaRPr lang="en-US" altLang="en-US" sz="2400" dirty="0"/>
          </a:p>
          <a:p>
            <a:pPr lvl="0" defTabSz="914400" eaLnBrk="0" fontAlgn="base" hangingPunct="0">
              <a:spcBef>
                <a:spcPct val="0"/>
              </a:spcBef>
              <a:spcAft>
                <a:spcPct val="0"/>
              </a:spcAft>
            </a:pPr>
            <a:r>
              <a:rPr lang="en-US" altLang="en-US" sz="2400" dirty="0">
                <a:latin typeface="Arial Unicode MS" panose="020B0604020202020204" pitchFamily="34" charset="-128"/>
              </a:rPr>
              <a:t>    after</a:t>
            </a:r>
            <a:r>
              <a:rPr lang="en-US" altLang="en-US" sz="2400" dirty="0"/>
              <a:t> </a:t>
            </a:r>
            <a:r>
              <a:rPr lang="en-US" altLang="en-US" sz="2400" dirty="0">
                <a:latin typeface="Arial Unicode MS" panose="020B0604020202020204" pitchFamily="34" charset="-128"/>
              </a:rPr>
              <a:t>0</a:t>
            </a:r>
            <a:r>
              <a:rPr lang="en-US" altLang="en-US" sz="2400" dirty="0"/>
              <a:t>      </a:t>
            </a:r>
            <a:r>
              <a:rPr lang="en-US" altLang="en-US" sz="2400" dirty="0">
                <a:latin typeface="Arial Unicode MS" panose="020B0604020202020204" pitchFamily="34" charset="-128"/>
              </a:rPr>
              <a:t>-&gt;</a:t>
            </a:r>
            <a:r>
              <a:rPr lang="en-US" altLang="en-US" sz="2400" dirty="0"/>
              <a:t>  </a:t>
            </a:r>
          </a:p>
          <a:p>
            <a:pPr lvl="0" defTabSz="914400" eaLnBrk="0" fontAlgn="base" hangingPunct="0">
              <a:spcBef>
                <a:spcPct val="0"/>
              </a:spcBef>
              <a:spcAft>
                <a:spcPct val="0"/>
              </a:spcAft>
            </a:pPr>
            <a:r>
              <a:rPr lang="en-US" altLang="en-US" sz="2400" dirty="0">
                <a:latin typeface="Arial Unicode MS" panose="020B0604020202020204" pitchFamily="34" charset="-128"/>
              </a:rPr>
              <a:t>           ok</a:t>
            </a:r>
            <a:endParaRPr lang="en-US" altLang="en-US" sz="2400" dirty="0"/>
          </a:p>
          <a:p>
            <a:pPr lvl="0" defTabSz="914400" eaLnBrk="0" fontAlgn="base" hangingPunct="0">
              <a:spcBef>
                <a:spcPct val="0"/>
              </a:spcBef>
              <a:spcAft>
                <a:spcPct val="0"/>
              </a:spcAft>
            </a:pPr>
            <a:r>
              <a:rPr lang="en-US" altLang="en-US" sz="2400" dirty="0">
                <a:latin typeface="Arial Unicode MS" panose="020B0604020202020204" pitchFamily="34" charset="-128"/>
              </a:rPr>
              <a:t>end.</a:t>
            </a:r>
            <a:endParaRPr lang="en-US" altLang="en-US" sz="2400" dirty="0">
              <a:latin typeface="Arial" panose="020B0604020202020204" pitchFamily="34" charset="0"/>
            </a:endParaRPr>
          </a:p>
        </p:txBody>
      </p:sp>
      <p:sp>
        <p:nvSpPr>
          <p:cNvPr id="5" name="Rectangle 4"/>
          <p:cNvSpPr/>
          <p:nvPr/>
        </p:nvSpPr>
        <p:spPr>
          <a:xfrm>
            <a:off x="903327" y="1433431"/>
            <a:ext cx="3333007" cy="1938992"/>
          </a:xfrm>
          <a:prstGeom prst="rect">
            <a:avLst/>
          </a:prstGeom>
          <a:ln w="28575">
            <a:solidFill>
              <a:srgbClr val="C00000"/>
            </a:solidFill>
          </a:ln>
        </p:spPr>
        <p:txBody>
          <a:bodyPr wrap="square">
            <a:spAutoFit/>
          </a:bodyPr>
          <a:lstStyle/>
          <a:p>
            <a:pPr lvl="0" defTabSz="914400" eaLnBrk="0" fontAlgn="base" hangingPunct="0">
              <a:spcBef>
                <a:spcPct val="0"/>
              </a:spcBef>
              <a:spcAft>
                <a:spcPct val="0"/>
              </a:spcAft>
            </a:pPr>
            <a:r>
              <a:rPr lang="en-US" altLang="en-US" sz="2400" dirty="0">
                <a:latin typeface="Arial Unicode MS" panose="020B0604020202020204" pitchFamily="34" charset="-128"/>
              </a:rPr>
              <a:t>sleep(T) -&gt;</a:t>
            </a:r>
            <a:endParaRPr lang="en-US" altLang="en-US" sz="2400" dirty="0"/>
          </a:p>
          <a:p>
            <a:pPr lvl="0" defTabSz="914400" eaLnBrk="0" fontAlgn="base" hangingPunct="0">
              <a:spcBef>
                <a:spcPct val="0"/>
              </a:spcBef>
              <a:spcAft>
                <a:spcPct val="0"/>
              </a:spcAft>
            </a:pPr>
            <a:r>
              <a:rPr lang="en-US" altLang="en-US" sz="2400" dirty="0">
                <a:latin typeface="Arial Unicode MS" panose="020B0604020202020204" pitchFamily="34" charset="-128"/>
              </a:rPr>
              <a:t>       receive</a:t>
            </a:r>
            <a:endParaRPr lang="en-US" altLang="en-US" sz="2400" dirty="0"/>
          </a:p>
          <a:p>
            <a:pPr lvl="0" defTabSz="914400" eaLnBrk="0" fontAlgn="base" hangingPunct="0">
              <a:spcBef>
                <a:spcPct val="0"/>
              </a:spcBef>
              <a:spcAft>
                <a:spcPct val="0"/>
              </a:spcAft>
            </a:pPr>
            <a:r>
              <a:rPr lang="en-US" altLang="en-US" sz="2400" dirty="0">
                <a:latin typeface="Arial Unicode MS" panose="020B0604020202020204" pitchFamily="34" charset="-128"/>
              </a:rPr>
              <a:t>          after</a:t>
            </a:r>
            <a:r>
              <a:rPr lang="en-US" altLang="en-US" sz="2400" dirty="0"/>
              <a:t> </a:t>
            </a:r>
            <a:r>
              <a:rPr lang="en-US" altLang="en-US" sz="2400" dirty="0">
                <a:latin typeface="Arial Unicode MS" panose="020B0604020202020204" pitchFamily="34" charset="-128"/>
              </a:rPr>
              <a:t>T -&gt;</a:t>
            </a:r>
            <a:r>
              <a:rPr lang="en-US" altLang="en-US" sz="2400" dirty="0"/>
              <a:t> </a:t>
            </a:r>
          </a:p>
          <a:p>
            <a:pPr lvl="0" defTabSz="914400" eaLnBrk="0" fontAlgn="base" hangingPunct="0">
              <a:spcBef>
                <a:spcPct val="0"/>
              </a:spcBef>
              <a:spcAft>
                <a:spcPct val="0"/>
              </a:spcAft>
            </a:pPr>
            <a:r>
              <a:rPr lang="en-US" altLang="en-US" sz="2400" dirty="0">
                <a:latin typeface="Arial Unicode MS" panose="020B0604020202020204" pitchFamily="34" charset="-128"/>
              </a:rPr>
              <a:t>                ok</a:t>
            </a:r>
            <a:endParaRPr lang="en-US" altLang="en-US" sz="2400" dirty="0"/>
          </a:p>
          <a:p>
            <a:pPr lvl="0" defTabSz="914400" eaLnBrk="0" fontAlgn="base" hangingPunct="0">
              <a:spcBef>
                <a:spcPct val="0"/>
              </a:spcBef>
              <a:spcAft>
                <a:spcPct val="0"/>
              </a:spcAft>
            </a:pPr>
            <a:r>
              <a:rPr lang="en-US" altLang="en-US" sz="2400" dirty="0">
                <a:latin typeface="Arial Unicode MS" panose="020B0604020202020204" pitchFamily="34" charset="-128"/>
              </a:rPr>
              <a:t>      end.</a:t>
            </a:r>
            <a:endParaRPr lang="en-US" altLang="en-US" sz="2400" dirty="0">
              <a:latin typeface="Arial" panose="020B0604020202020204" pitchFamily="34" charset="0"/>
            </a:endParaRPr>
          </a:p>
        </p:txBody>
      </p:sp>
      <p:sp>
        <p:nvSpPr>
          <p:cNvPr id="6" name="TextBox 5"/>
          <p:cNvSpPr txBox="1"/>
          <p:nvPr/>
        </p:nvSpPr>
        <p:spPr>
          <a:xfrm>
            <a:off x="496211" y="277034"/>
            <a:ext cx="3679405" cy="523220"/>
          </a:xfrm>
          <a:prstGeom prst="rect">
            <a:avLst/>
          </a:prstGeom>
          <a:noFill/>
        </p:spPr>
        <p:txBody>
          <a:bodyPr wrap="none" rtlCol="0">
            <a:spAutoFit/>
          </a:bodyPr>
          <a:lstStyle/>
          <a:p>
            <a:pPr marL="285750" indent="-285750">
              <a:buFont typeface="Wingdings" panose="05000000000000000000" pitchFamily="2" charset="2"/>
              <a:buChar char="Ø"/>
            </a:pPr>
            <a:r>
              <a:rPr lang="en-US" sz="2800" dirty="0"/>
              <a:t>receive … after … end </a:t>
            </a:r>
          </a:p>
        </p:txBody>
      </p:sp>
      <p:sp>
        <p:nvSpPr>
          <p:cNvPr id="9" name="TextBox 8"/>
          <p:cNvSpPr txBox="1"/>
          <p:nvPr/>
        </p:nvSpPr>
        <p:spPr>
          <a:xfrm>
            <a:off x="935797" y="3506303"/>
            <a:ext cx="3931654" cy="923330"/>
          </a:xfrm>
          <a:prstGeom prst="rect">
            <a:avLst/>
          </a:prstGeom>
          <a:noFill/>
        </p:spPr>
        <p:txBody>
          <a:bodyPr wrap="none" rtlCol="0">
            <a:spAutoFit/>
          </a:bodyPr>
          <a:lstStyle/>
          <a:p>
            <a:pPr marL="285750" indent="-285750">
              <a:buFont typeface="Arial" panose="020B0604020202020204" pitchFamily="34" charset="0"/>
              <a:buChar char="•"/>
            </a:pPr>
            <a:r>
              <a:rPr lang="en-US" dirty="0"/>
              <a:t>nu </a:t>
            </a:r>
            <a:r>
              <a:rPr lang="en-US" dirty="0" err="1"/>
              <a:t>exista</a:t>
            </a:r>
            <a:r>
              <a:rPr lang="en-US" dirty="0"/>
              <a:t> </a:t>
            </a:r>
            <a:r>
              <a:rPr lang="en-US" dirty="0" err="1"/>
              <a:t>sabloane</a:t>
            </a:r>
            <a:r>
              <a:rPr lang="en-US" dirty="0"/>
              <a:t>, </a:t>
            </a:r>
            <a:r>
              <a:rPr lang="en-US" dirty="0" err="1"/>
              <a:t>deci</a:t>
            </a:r>
            <a:r>
              <a:rPr lang="en-US" dirty="0"/>
              <a:t> </a:t>
            </a:r>
            <a:r>
              <a:rPr lang="en-US" dirty="0" err="1"/>
              <a:t>niciun</a:t>
            </a:r>
            <a:r>
              <a:rPr lang="en-US" dirty="0"/>
              <a:t> </a:t>
            </a:r>
            <a:r>
              <a:rPr lang="en-US" dirty="0" err="1"/>
              <a:t>mesaj</a:t>
            </a:r>
            <a:endParaRPr lang="en-US" dirty="0"/>
          </a:p>
          <a:p>
            <a:r>
              <a:rPr lang="en-US" dirty="0"/>
              <a:t>      nu </a:t>
            </a:r>
            <a:r>
              <a:rPr lang="en-US" dirty="0" err="1"/>
              <a:t>va</a:t>
            </a:r>
            <a:r>
              <a:rPr lang="en-US" dirty="0"/>
              <a:t> fi </a:t>
            </a:r>
            <a:r>
              <a:rPr lang="en-US" dirty="0" err="1"/>
              <a:t>acceptat</a:t>
            </a:r>
            <a:r>
              <a:rPr lang="en-US" dirty="0"/>
              <a:t>;</a:t>
            </a:r>
          </a:p>
          <a:p>
            <a:pPr marL="285750" indent="-285750">
              <a:buFont typeface="Arial" panose="020B0604020202020204" pitchFamily="34" charset="0"/>
              <a:buChar char="•"/>
            </a:pPr>
            <a:r>
              <a:rPr lang="en-US" dirty="0" err="1"/>
              <a:t>procesul</a:t>
            </a:r>
            <a:r>
              <a:rPr lang="en-US" dirty="0"/>
              <a:t> </a:t>
            </a:r>
            <a:r>
              <a:rPr lang="en-US" dirty="0" err="1"/>
              <a:t>va</a:t>
            </a:r>
            <a:r>
              <a:rPr lang="en-US" dirty="0"/>
              <a:t> fi </a:t>
            </a:r>
            <a:r>
              <a:rPr lang="en-US" dirty="0" err="1"/>
              <a:t>blocat</a:t>
            </a:r>
            <a:r>
              <a:rPr lang="en-US" dirty="0"/>
              <a:t> T </a:t>
            </a:r>
            <a:r>
              <a:rPr lang="en-US" dirty="0" err="1"/>
              <a:t>milisecunde</a:t>
            </a:r>
            <a:r>
              <a:rPr lang="en-US" dirty="0"/>
              <a:t> </a:t>
            </a:r>
          </a:p>
        </p:txBody>
      </p:sp>
      <p:sp>
        <p:nvSpPr>
          <p:cNvPr id="10" name="TextBox 9"/>
          <p:cNvSpPr txBox="1"/>
          <p:nvPr/>
        </p:nvSpPr>
        <p:spPr>
          <a:xfrm>
            <a:off x="6339344" y="3382345"/>
            <a:ext cx="4502386" cy="2031325"/>
          </a:xfrm>
          <a:prstGeom prst="rect">
            <a:avLst/>
          </a:prstGeom>
          <a:noFill/>
        </p:spPr>
        <p:txBody>
          <a:bodyPr wrap="none" rtlCol="0">
            <a:spAutoFit/>
          </a:bodyPr>
          <a:lstStyle/>
          <a:p>
            <a:pPr marL="285750" indent="-285750">
              <a:buFont typeface="Arial" panose="020B0604020202020204" pitchFamily="34" charset="0"/>
              <a:buChar char="•"/>
            </a:pPr>
            <a:r>
              <a:rPr lang="en-US" dirty="0" err="1"/>
              <a:t>orice</a:t>
            </a:r>
            <a:r>
              <a:rPr lang="en-US" dirty="0"/>
              <a:t> </a:t>
            </a:r>
            <a:r>
              <a:rPr lang="en-US" dirty="0" err="1"/>
              <a:t>mesaj</a:t>
            </a:r>
            <a:r>
              <a:rPr lang="en-US" dirty="0"/>
              <a:t> se </a:t>
            </a:r>
            <a:r>
              <a:rPr lang="en-US" dirty="0" err="1"/>
              <a:t>potriveste</a:t>
            </a:r>
            <a:r>
              <a:rPr lang="en-US" dirty="0"/>
              <a:t> cu </a:t>
            </a:r>
            <a:r>
              <a:rPr lang="en-US" dirty="0" err="1"/>
              <a:t>patternul</a:t>
            </a:r>
            <a:r>
              <a:rPr lang="en-US" dirty="0"/>
              <a:t>, </a:t>
            </a:r>
            <a:r>
              <a:rPr lang="en-US" dirty="0" err="1"/>
              <a:t>deci</a:t>
            </a:r>
            <a:endParaRPr lang="en-US" dirty="0"/>
          </a:p>
          <a:p>
            <a:r>
              <a:rPr lang="en-US" dirty="0" err="1"/>
              <a:t>apelul</a:t>
            </a:r>
            <a:r>
              <a:rPr lang="en-US" dirty="0"/>
              <a:t> </a:t>
            </a:r>
            <a:r>
              <a:rPr lang="en-US" dirty="0" err="1"/>
              <a:t>recursiv</a:t>
            </a:r>
            <a:r>
              <a:rPr lang="en-US" dirty="0"/>
              <a:t> </a:t>
            </a:r>
            <a:r>
              <a:rPr lang="en-US" dirty="0" err="1"/>
              <a:t>va</a:t>
            </a:r>
            <a:r>
              <a:rPr lang="en-US" dirty="0"/>
              <a:t> </a:t>
            </a:r>
            <a:r>
              <a:rPr lang="en-US" dirty="0" err="1"/>
              <a:t>goli</a:t>
            </a:r>
            <a:r>
              <a:rPr lang="en-US" dirty="0"/>
              <a:t> </a:t>
            </a:r>
            <a:r>
              <a:rPr lang="en-US" dirty="0" err="1"/>
              <a:t>coada</a:t>
            </a:r>
            <a:r>
              <a:rPr lang="en-US" dirty="0"/>
              <a:t> de </a:t>
            </a:r>
            <a:r>
              <a:rPr lang="en-US" dirty="0" err="1"/>
              <a:t>mesaje</a:t>
            </a:r>
            <a:r>
              <a:rPr lang="en-US" dirty="0"/>
              <a:t>, </a:t>
            </a:r>
            <a:r>
              <a:rPr lang="en-US" dirty="0" err="1"/>
              <a:t>dupa</a:t>
            </a:r>
            <a:endParaRPr lang="en-US" dirty="0"/>
          </a:p>
          <a:p>
            <a:r>
              <a:rPr lang="en-US" dirty="0"/>
              <a:t>care </a:t>
            </a:r>
            <a:r>
              <a:rPr lang="en-US" dirty="0" err="1"/>
              <a:t>procesul</a:t>
            </a:r>
            <a:r>
              <a:rPr lang="en-US" dirty="0"/>
              <a:t> </a:t>
            </a:r>
            <a:r>
              <a:rPr lang="en-US" dirty="0" err="1"/>
              <a:t>va</a:t>
            </a:r>
            <a:r>
              <a:rPr lang="en-US" dirty="0"/>
              <a:t> continua</a:t>
            </a:r>
          </a:p>
          <a:p>
            <a:endParaRPr lang="en-US" dirty="0"/>
          </a:p>
          <a:p>
            <a:pPr marL="285750" indent="-285750">
              <a:buFont typeface="Arial" panose="020B0604020202020204" pitchFamily="34" charset="0"/>
              <a:buChar char="•"/>
            </a:pPr>
            <a:r>
              <a:rPr lang="en-US" dirty="0" err="1"/>
              <a:t>instructiunea</a:t>
            </a:r>
            <a:r>
              <a:rPr lang="en-US" dirty="0"/>
              <a:t> </a:t>
            </a:r>
          </a:p>
          <a:p>
            <a:endParaRPr lang="en-US" dirty="0"/>
          </a:p>
          <a:p>
            <a:r>
              <a:rPr lang="en-US" dirty="0"/>
              <a:t> </a:t>
            </a:r>
          </a:p>
        </p:txBody>
      </p:sp>
      <p:sp>
        <p:nvSpPr>
          <p:cNvPr id="11" name="TextBox 10"/>
          <p:cNvSpPr txBox="1"/>
          <p:nvPr/>
        </p:nvSpPr>
        <p:spPr>
          <a:xfrm flipH="1">
            <a:off x="8078208" y="4438050"/>
            <a:ext cx="1748357" cy="369332"/>
          </a:xfrm>
          <a:prstGeom prst="rect">
            <a:avLst/>
          </a:prstGeom>
          <a:noFill/>
          <a:ln>
            <a:solidFill>
              <a:srgbClr val="C00000"/>
            </a:solidFill>
          </a:ln>
        </p:spPr>
        <p:txBody>
          <a:bodyPr wrap="square" rtlCol="0">
            <a:spAutoFit/>
          </a:bodyPr>
          <a:lstStyle/>
          <a:p>
            <a:r>
              <a:rPr lang="en-US" dirty="0"/>
              <a:t>after 0   -&gt; …</a:t>
            </a:r>
          </a:p>
        </p:txBody>
      </p:sp>
      <p:sp>
        <p:nvSpPr>
          <p:cNvPr id="13" name="TextBox 12"/>
          <p:cNvSpPr txBox="1"/>
          <p:nvPr/>
        </p:nvSpPr>
        <p:spPr>
          <a:xfrm>
            <a:off x="6640187" y="4614299"/>
            <a:ext cx="4871077" cy="1754326"/>
          </a:xfrm>
          <a:prstGeom prst="rect">
            <a:avLst/>
          </a:prstGeom>
          <a:noFill/>
        </p:spPr>
        <p:txBody>
          <a:bodyPr wrap="none" rtlCol="0">
            <a:spAutoFit/>
          </a:bodyPr>
          <a:lstStyle/>
          <a:p>
            <a:endParaRPr lang="en-US" dirty="0"/>
          </a:p>
          <a:p>
            <a:r>
              <a:rPr lang="en-US" dirty="0" err="1"/>
              <a:t>verifica</a:t>
            </a:r>
            <a:r>
              <a:rPr lang="en-US" dirty="0"/>
              <a:t> </a:t>
            </a:r>
            <a:r>
              <a:rPr lang="en-US" dirty="0" err="1"/>
              <a:t>coada</a:t>
            </a:r>
            <a:r>
              <a:rPr lang="en-US" dirty="0"/>
              <a:t> de </a:t>
            </a:r>
            <a:r>
              <a:rPr lang="en-US" dirty="0" err="1"/>
              <a:t>mesaje</a:t>
            </a:r>
            <a:r>
              <a:rPr lang="en-US" dirty="0"/>
              <a:t> </a:t>
            </a:r>
            <a:r>
              <a:rPr lang="en-US" dirty="0" err="1"/>
              <a:t>si</a:t>
            </a:r>
            <a:r>
              <a:rPr lang="en-US" dirty="0"/>
              <a:t> </a:t>
            </a:r>
            <a:r>
              <a:rPr lang="en-US" dirty="0" err="1"/>
              <a:t>apoi</a:t>
            </a:r>
            <a:r>
              <a:rPr lang="en-US" dirty="0"/>
              <a:t> continua;</a:t>
            </a:r>
          </a:p>
          <a:p>
            <a:r>
              <a:rPr lang="en-US" dirty="0" err="1"/>
              <a:t>daca</a:t>
            </a:r>
            <a:r>
              <a:rPr lang="en-US" dirty="0"/>
              <a:t> </a:t>
            </a:r>
            <a:r>
              <a:rPr lang="en-US" dirty="0" err="1"/>
              <a:t>aceasta</a:t>
            </a:r>
            <a:r>
              <a:rPr lang="en-US" dirty="0"/>
              <a:t> </a:t>
            </a:r>
            <a:r>
              <a:rPr lang="en-US" dirty="0" err="1"/>
              <a:t>clauza</a:t>
            </a:r>
            <a:r>
              <a:rPr lang="en-US" dirty="0"/>
              <a:t> </a:t>
            </a:r>
            <a:r>
              <a:rPr lang="en-US" dirty="0" err="1"/>
              <a:t>lipseste</a:t>
            </a:r>
            <a:r>
              <a:rPr lang="en-US" dirty="0"/>
              <a:t>, </a:t>
            </a:r>
            <a:r>
              <a:rPr lang="en-US" dirty="0" err="1"/>
              <a:t>procesul</a:t>
            </a:r>
            <a:r>
              <a:rPr lang="en-US" dirty="0"/>
              <a:t> se </a:t>
            </a:r>
            <a:r>
              <a:rPr lang="en-US" dirty="0" err="1"/>
              <a:t>va</a:t>
            </a:r>
            <a:r>
              <a:rPr lang="en-US" dirty="0"/>
              <a:t> </a:t>
            </a:r>
            <a:r>
              <a:rPr lang="en-US" dirty="0" err="1"/>
              <a:t>bloca</a:t>
            </a:r>
            <a:r>
              <a:rPr lang="en-US" dirty="0"/>
              <a:t>  </a:t>
            </a:r>
          </a:p>
          <a:p>
            <a:r>
              <a:rPr lang="en-US" dirty="0"/>
              <a:t>cand </a:t>
            </a:r>
            <a:r>
              <a:rPr lang="en-US" dirty="0" err="1"/>
              <a:t>coada</a:t>
            </a:r>
            <a:r>
              <a:rPr lang="en-US" dirty="0"/>
              <a:t>  de </a:t>
            </a:r>
            <a:r>
              <a:rPr lang="en-US" dirty="0" err="1"/>
              <a:t>mesaje</a:t>
            </a:r>
            <a:r>
              <a:rPr lang="en-US" dirty="0"/>
              <a:t> se </a:t>
            </a:r>
            <a:r>
              <a:rPr lang="en-US" dirty="0" err="1"/>
              <a:t>goleste</a:t>
            </a:r>
            <a:r>
              <a:rPr lang="en-US" dirty="0"/>
              <a:t> </a:t>
            </a:r>
          </a:p>
          <a:p>
            <a:endParaRPr lang="en-US" dirty="0"/>
          </a:p>
          <a:p>
            <a:endParaRPr lang="en-US" dirty="0"/>
          </a:p>
        </p:txBody>
      </p:sp>
    </p:spTree>
    <p:extLst>
      <p:ext uri="{BB962C8B-B14F-4D97-AF65-F5344CB8AC3E}">
        <p14:creationId xmlns:p14="http://schemas.microsoft.com/office/powerpoint/2010/main" val="8196227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0888" y="823022"/>
            <a:ext cx="6096000" cy="5078313"/>
          </a:xfrm>
          <a:prstGeom prst="rect">
            <a:avLst/>
          </a:prstGeom>
          <a:ln w="28575">
            <a:solidFill>
              <a:srgbClr val="C00000"/>
            </a:solidFill>
          </a:ln>
        </p:spPr>
        <p:txBody>
          <a:bodyPr>
            <a:spAutoFit/>
          </a:bodyPr>
          <a:lstStyle/>
          <a:p>
            <a:r>
              <a:rPr lang="en-US" b="1" dirty="0" err="1"/>
              <a:t>fridgef</a:t>
            </a:r>
            <a:r>
              <a:rPr lang="en-US" dirty="0"/>
              <a:t>(</a:t>
            </a:r>
            <a:r>
              <a:rPr lang="en-US" dirty="0" err="1"/>
              <a:t>FoodList</a:t>
            </a:r>
            <a:r>
              <a:rPr lang="en-US" dirty="0"/>
              <a:t>) -&gt;</a:t>
            </a:r>
          </a:p>
          <a:p>
            <a:r>
              <a:rPr lang="en-US" dirty="0"/>
              <a:t>  receive</a:t>
            </a:r>
          </a:p>
          <a:p>
            <a:r>
              <a:rPr lang="en-US" dirty="0"/>
              <a:t>         {From, {store, Food}} -&gt; From ! {fridge, ok},</a:t>
            </a:r>
          </a:p>
          <a:p>
            <a:r>
              <a:rPr lang="en-US" dirty="0"/>
              <a:t>                                                   </a:t>
            </a:r>
            <a:r>
              <a:rPr lang="en-US" b="1" dirty="0" err="1"/>
              <a:t>fridgef</a:t>
            </a:r>
            <a:r>
              <a:rPr lang="en-US" dirty="0"/>
              <a:t>([</a:t>
            </a:r>
            <a:r>
              <a:rPr lang="en-US" dirty="0" err="1"/>
              <a:t>Food|FoodList</a:t>
            </a:r>
            <a:r>
              <a:rPr lang="en-US" dirty="0"/>
              <a:t>]);</a:t>
            </a:r>
          </a:p>
          <a:p>
            <a:r>
              <a:rPr lang="en-US" dirty="0"/>
              <a:t>         {From, {take, Food}} -&gt; </a:t>
            </a:r>
          </a:p>
          <a:p>
            <a:r>
              <a:rPr lang="en-US" dirty="0"/>
              <a:t>                           case </a:t>
            </a:r>
            <a:r>
              <a:rPr lang="en-US" dirty="0" err="1"/>
              <a:t>lists:member</a:t>
            </a:r>
            <a:r>
              <a:rPr lang="en-US" dirty="0"/>
              <a:t>(Food, </a:t>
            </a:r>
            <a:r>
              <a:rPr lang="en-US" dirty="0" err="1"/>
              <a:t>FoodList</a:t>
            </a:r>
            <a:r>
              <a:rPr lang="en-US" dirty="0"/>
              <a:t>) of</a:t>
            </a:r>
          </a:p>
          <a:p>
            <a:r>
              <a:rPr lang="en-US" dirty="0"/>
              <a:t>                               true -&gt;   From ! {fridge, {ok, Food}},</a:t>
            </a:r>
          </a:p>
          <a:p>
            <a:r>
              <a:rPr lang="en-US" dirty="0"/>
              <a:t>                                               </a:t>
            </a:r>
            <a:r>
              <a:rPr lang="en-US" b="1" dirty="0" err="1"/>
              <a:t>fridgef</a:t>
            </a:r>
            <a:r>
              <a:rPr lang="en-US" dirty="0"/>
              <a:t>(</a:t>
            </a:r>
            <a:r>
              <a:rPr lang="en-US" dirty="0" err="1"/>
              <a:t>lists:delete</a:t>
            </a:r>
            <a:r>
              <a:rPr lang="en-US" dirty="0"/>
              <a:t>(Food, </a:t>
            </a:r>
            <a:r>
              <a:rPr lang="en-US" dirty="0" err="1"/>
              <a:t>FoodList</a:t>
            </a:r>
            <a:r>
              <a:rPr lang="en-US" dirty="0"/>
              <a:t>));</a:t>
            </a:r>
          </a:p>
          <a:p>
            <a:r>
              <a:rPr lang="en-US" dirty="0"/>
              <a:t>                               false -&gt;  From ! {fridge, </a:t>
            </a:r>
            <a:r>
              <a:rPr lang="en-US" dirty="0" err="1"/>
              <a:t>not_found</a:t>
            </a:r>
            <a:r>
              <a:rPr lang="en-US" dirty="0"/>
              <a:t>},</a:t>
            </a:r>
          </a:p>
          <a:p>
            <a:r>
              <a:rPr lang="en-US" dirty="0"/>
              <a:t>                                               </a:t>
            </a:r>
            <a:r>
              <a:rPr lang="en-US" dirty="0" err="1"/>
              <a:t>f</a:t>
            </a:r>
            <a:r>
              <a:rPr lang="en-US" b="1" dirty="0" err="1"/>
              <a:t>ridgef</a:t>
            </a:r>
            <a:r>
              <a:rPr lang="en-US" dirty="0"/>
              <a:t>(</a:t>
            </a:r>
            <a:r>
              <a:rPr lang="en-US" dirty="0" err="1"/>
              <a:t>FoodList</a:t>
            </a:r>
            <a:r>
              <a:rPr lang="en-US" dirty="0"/>
              <a:t>)</a:t>
            </a:r>
          </a:p>
          <a:p>
            <a:r>
              <a:rPr lang="en-US" dirty="0"/>
              <a:t>                             end;</a:t>
            </a:r>
          </a:p>
          <a:p>
            <a:r>
              <a:rPr lang="en-US" dirty="0"/>
              <a:t>         {</a:t>
            </a:r>
            <a:r>
              <a:rPr lang="en-US" dirty="0" err="1"/>
              <a:t>From,show</a:t>
            </a:r>
            <a:r>
              <a:rPr lang="en-US" dirty="0"/>
              <a:t>} -&gt;  From ! {fridge, </a:t>
            </a:r>
            <a:r>
              <a:rPr lang="en-US" dirty="0" err="1"/>
              <a:t>FoodList</a:t>
            </a:r>
            <a:r>
              <a:rPr lang="en-US" dirty="0"/>
              <a:t>},</a:t>
            </a:r>
          </a:p>
          <a:p>
            <a:r>
              <a:rPr lang="en-US" dirty="0"/>
              <a:t>                                      </a:t>
            </a:r>
            <a:r>
              <a:rPr lang="en-US" b="1" dirty="0" err="1"/>
              <a:t>fridgef</a:t>
            </a:r>
            <a:r>
              <a:rPr lang="en-US" dirty="0"/>
              <a:t>(</a:t>
            </a:r>
            <a:r>
              <a:rPr lang="en-US" dirty="0" err="1"/>
              <a:t>FoodList</a:t>
            </a:r>
            <a:r>
              <a:rPr lang="en-US" dirty="0"/>
              <a:t>)</a:t>
            </a:r>
          </a:p>
          <a:p>
            <a:r>
              <a:rPr lang="en-US" dirty="0"/>
              <a:t>   end,</a:t>
            </a:r>
          </a:p>
          <a:p>
            <a:r>
              <a:rPr lang="en-US" dirty="0"/>
              <a:t>    </a:t>
            </a:r>
            <a:r>
              <a:rPr lang="en-US" dirty="0" err="1">
                <a:solidFill>
                  <a:srgbClr val="FF0000"/>
                </a:solidFill>
              </a:rPr>
              <a:t>io:format</a:t>
            </a:r>
            <a:r>
              <a:rPr lang="en-US" dirty="0">
                <a:solidFill>
                  <a:srgbClr val="FF0000"/>
                </a:solidFill>
              </a:rPr>
              <a:t>("al </a:t>
            </a:r>
            <a:r>
              <a:rPr lang="en-US" dirty="0" err="1">
                <a:solidFill>
                  <a:srgbClr val="FF0000"/>
                </a:solidFill>
              </a:rPr>
              <a:t>doilea</a:t>
            </a:r>
            <a:r>
              <a:rPr lang="en-US" dirty="0">
                <a:solidFill>
                  <a:srgbClr val="FF0000"/>
                </a:solidFill>
              </a:rPr>
              <a:t> </a:t>
            </a:r>
            <a:r>
              <a:rPr lang="en-US" dirty="0" err="1">
                <a:solidFill>
                  <a:srgbClr val="FF0000"/>
                </a:solidFill>
              </a:rPr>
              <a:t>receive~n</a:t>
            </a:r>
            <a:r>
              <a:rPr lang="en-US" dirty="0">
                <a:solidFill>
                  <a:srgbClr val="FF0000"/>
                </a:solidFill>
              </a:rPr>
              <a:t>"),</a:t>
            </a:r>
          </a:p>
          <a:p>
            <a:r>
              <a:rPr lang="en-US" dirty="0"/>
              <a:t>    receive</a:t>
            </a:r>
          </a:p>
          <a:p>
            <a:r>
              <a:rPr lang="en-US" dirty="0"/>
              <a:t>         {</a:t>
            </a:r>
            <a:r>
              <a:rPr lang="en-US" dirty="0" err="1"/>
              <a:t>From,terminate</a:t>
            </a:r>
            <a:r>
              <a:rPr lang="en-US" dirty="0"/>
              <a:t>} -&gt; From ! {fridge, done}</a:t>
            </a:r>
          </a:p>
          <a:p>
            <a:r>
              <a:rPr lang="en-US" dirty="0"/>
              <a:t>     end.</a:t>
            </a:r>
          </a:p>
        </p:txBody>
      </p:sp>
      <p:sp>
        <p:nvSpPr>
          <p:cNvPr id="2" name="TextBox 1"/>
          <p:cNvSpPr txBox="1"/>
          <p:nvPr/>
        </p:nvSpPr>
        <p:spPr>
          <a:xfrm>
            <a:off x="3833446" y="396910"/>
            <a:ext cx="1580176" cy="369332"/>
          </a:xfrm>
          <a:prstGeom prst="rect">
            <a:avLst/>
          </a:prstGeom>
          <a:noFill/>
        </p:spPr>
        <p:txBody>
          <a:bodyPr wrap="none" rtlCol="0">
            <a:spAutoFit/>
          </a:bodyPr>
          <a:lstStyle/>
          <a:p>
            <a:r>
              <a:rPr lang="en-US" dirty="0"/>
              <a:t>mykitchen3.erl</a:t>
            </a:r>
          </a:p>
        </p:txBody>
      </p:sp>
      <p:pic>
        <p:nvPicPr>
          <p:cNvPr id="4" name="Picture 3"/>
          <p:cNvPicPr>
            <a:picLocks noChangeAspect="1"/>
          </p:cNvPicPr>
          <p:nvPr/>
        </p:nvPicPr>
        <p:blipFill>
          <a:blip r:embed="rId2"/>
          <a:stretch>
            <a:fillRect/>
          </a:stretch>
        </p:blipFill>
        <p:spPr>
          <a:xfrm>
            <a:off x="7093791" y="581576"/>
            <a:ext cx="3914649" cy="2422651"/>
          </a:xfrm>
          <a:prstGeom prst="rect">
            <a:avLst/>
          </a:prstGeom>
        </p:spPr>
        <p:style>
          <a:lnRef idx="2">
            <a:schemeClr val="dk1"/>
          </a:lnRef>
          <a:fillRef idx="1">
            <a:schemeClr val="lt1"/>
          </a:fillRef>
          <a:effectRef idx="0">
            <a:schemeClr val="dk1"/>
          </a:effectRef>
          <a:fontRef idx="minor">
            <a:schemeClr val="dk1"/>
          </a:fontRef>
        </p:style>
      </p:pic>
      <p:pic>
        <p:nvPicPr>
          <p:cNvPr id="5" name="Picture 4"/>
          <p:cNvPicPr>
            <a:picLocks noChangeAspect="1"/>
          </p:cNvPicPr>
          <p:nvPr/>
        </p:nvPicPr>
        <p:blipFill>
          <a:blip r:embed="rId3"/>
          <a:stretch>
            <a:fillRect/>
          </a:stretch>
        </p:blipFill>
        <p:spPr>
          <a:xfrm>
            <a:off x="7385793" y="4866574"/>
            <a:ext cx="2255440" cy="986989"/>
          </a:xfrm>
          <a:prstGeom prst="rect">
            <a:avLst/>
          </a:prstGeom>
        </p:spPr>
        <p:style>
          <a:lnRef idx="2">
            <a:schemeClr val="dk1"/>
          </a:lnRef>
          <a:fillRef idx="1">
            <a:schemeClr val="lt1"/>
          </a:fillRef>
          <a:effectRef idx="0">
            <a:schemeClr val="dk1"/>
          </a:effectRef>
          <a:fontRef idx="minor">
            <a:schemeClr val="dk1"/>
          </a:fontRef>
        </p:style>
      </p:pic>
      <p:sp>
        <p:nvSpPr>
          <p:cNvPr id="7" name="Rectangle 6"/>
          <p:cNvSpPr/>
          <p:nvPr/>
        </p:nvSpPr>
        <p:spPr>
          <a:xfrm>
            <a:off x="8965181" y="4478807"/>
            <a:ext cx="2695931" cy="646331"/>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dirty="0"/>
              <a:t>Ctrl-G </a:t>
            </a:r>
            <a:r>
              <a:rPr lang="en-US" dirty="0" err="1"/>
              <a:t>deblocheaza</a:t>
            </a:r>
            <a:r>
              <a:rPr lang="en-US" dirty="0"/>
              <a:t> shell-</a:t>
            </a:r>
            <a:r>
              <a:rPr lang="en-US" dirty="0" err="1"/>
              <a:t>ul</a:t>
            </a:r>
            <a:endParaRPr lang="en-US" dirty="0">
              <a:solidFill>
                <a:srgbClr val="000000"/>
              </a:solidFill>
            </a:endParaRPr>
          </a:p>
          <a:p>
            <a:pPr lvl="0"/>
            <a:r>
              <a:rPr lang="en-US" dirty="0">
                <a:solidFill>
                  <a:srgbClr val="000000"/>
                </a:solidFill>
              </a:rPr>
              <a:t>f()  </a:t>
            </a:r>
            <a:r>
              <a:rPr lang="en-US" dirty="0" err="1">
                <a:solidFill>
                  <a:srgbClr val="000000"/>
                </a:solidFill>
              </a:rPr>
              <a:t>dezleaga</a:t>
            </a:r>
            <a:r>
              <a:rPr lang="en-US" dirty="0">
                <a:solidFill>
                  <a:srgbClr val="000000"/>
                </a:solidFill>
              </a:rPr>
              <a:t> </a:t>
            </a:r>
            <a:r>
              <a:rPr lang="en-US" dirty="0" err="1">
                <a:solidFill>
                  <a:srgbClr val="000000"/>
                </a:solidFill>
              </a:rPr>
              <a:t>variabilele</a:t>
            </a:r>
            <a:r>
              <a:rPr lang="en-US" dirty="0">
                <a:solidFill>
                  <a:srgbClr val="000000"/>
                </a:solidFill>
              </a:rPr>
              <a:t> </a:t>
            </a:r>
          </a:p>
        </p:txBody>
      </p:sp>
      <p:sp>
        <p:nvSpPr>
          <p:cNvPr id="9" name="TextBox 8"/>
          <p:cNvSpPr txBox="1"/>
          <p:nvPr/>
        </p:nvSpPr>
        <p:spPr>
          <a:xfrm>
            <a:off x="7093791" y="5807799"/>
            <a:ext cx="3360343" cy="369332"/>
          </a:xfrm>
          <a:prstGeom prst="rect">
            <a:avLst/>
          </a:prstGeom>
          <a:noFill/>
        </p:spPr>
        <p:txBody>
          <a:bodyPr wrap="none" rtlCol="0">
            <a:spAutoFit/>
          </a:bodyPr>
          <a:lstStyle/>
          <a:p>
            <a:r>
              <a:rPr lang="en-US" dirty="0">
                <a:hlinkClick r:id="rId4"/>
              </a:rPr>
              <a:t>http://erlang/doc/man/shell.html</a:t>
            </a:r>
            <a:endParaRPr lang="en-US" dirty="0"/>
          </a:p>
        </p:txBody>
      </p:sp>
      <p:sp>
        <p:nvSpPr>
          <p:cNvPr id="8" name="TextBox 7"/>
          <p:cNvSpPr txBox="1"/>
          <p:nvPr/>
        </p:nvSpPr>
        <p:spPr>
          <a:xfrm>
            <a:off x="7385793" y="2937418"/>
            <a:ext cx="2776337" cy="923330"/>
          </a:xfrm>
          <a:prstGeom prst="rect">
            <a:avLst/>
          </a:prstGeom>
          <a:solidFill>
            <a:srgbClr val="FF0000"/>
          </a:solidFill>
        </p:spPr>
        <p:txBody>
          <a:bodyPr wrap="none" rtlCol="0">
            <a:spAutoFit/>
          </a:bodyPr>
          <a:lstStyle/>
          <a:p>
            <a:r>
              <a:rPr lang="en-US" dirty="0" err="1">
                <a:solidFill>
                  <a:schemeClr val="bg1"/>
                </a:solidFill>
              </a:rPr>
              <a:t>procesul</a:t>
            </a:r>
            <a:r>
              <a:rPr lang="en-US" dirty="0">
                <a:solidFill>
                  <a:schemeClr val="bg1"/>
                </a:solidFill>
              </a:rPr>
              <a:t> </a:t>
            </a:r>
            <a:r>
              <a:rPr lang="en-US" dirty="0" err="1">
                <a:solidFill>
                  <a:schemeClr val="bg1"/>
                </a:solidFill>
              </a:rPr>
              <a:t>este</a:t>
            </a:r>
            <a:r>
              <a:rPr lang="en-US" dirty="0">
                <a:solidFill>
                  <a:schemeClr val="bg1"/>
                </a:solidFill>
              </a:rPr>
              <a:t> </a:t>
            </a:r>
            <a:r>
              <a:rPr lang="en-US" b="1" dirty="0" err="1">
                <a:solidFill>
                  <a:schemeClr val="bg1"/>
                </a:solidFill>
              </a:rPr>
              <a:t>blocat</a:t>
            </a:r>
            <a:endParaRPr lang="en-US" b="1" dirty="0">
              <a:solidFill>
                <a:schemeClr val="bg1"/>
              </a:solidFill>
            </a:endParaRPr>
          </a:p>
          <a:p>
            <a:r>
              <a:rPr lang="en-US" b="1" dirty="0" err="1">
                <a:solidFill>
                  <a:schemeClr val="bg1"/>
                </a:solidFill>
              </a:rPr>
              <a:t>pentru</a:t>
            </a:r>
            <a:r>
              <a:rPr lang="en-US" b="1" dirty="0">
                <a:solidFill>
                  <a:schemeClr val="bg1"/>
                </a:solidFill>
              </a:rPr>
              <a:t> ca nu </a:t>
            </a:r>
            <a:r>
              <a:rPr lang="en-US" b="1" dirty="0" err="1">
                <a:solidFill>
                  <a:schemeClr val="bg1"/>
                </a:solidFill>
              </a:rPr>
              <a:t>poate</a:t>
            </a:r>
            <a:r>
              <a:rPr lang="en-US" b="1" dirty="0">
                <a:solidFill>
                  <a:schemeClr val="bg1"/>
                </a:solidFill>
              </a:rPr>
              <a:t> </a:t>
            </a:r>
            <a:r>
              <a:rPr lang="en-US" b="1" dirty="0" err="1">
                <a:solidFill>
                  <a:schemeClr val="bg1"/>
                </a:solidFill>
              </a:rPr>
              <a:t>iesi</a:t>
            </a:r>
            <a:r>
              <a:rPr lang="en-US" b="1" dirty="0">
                <a:solidFill>
                  <a:schemeClr val="bg1"/>
                </a:solidFill>
              </a:rPr>
              <a:t> din </a:t>
            </a:r>
          </a:p>
          <a:p>
            <a:r>
              <a:rPr lang="en-US" b="1" dirty="0" err="1">
                <a:solidFill>
                  <a:schemeClr val="bg1"/>
                </a:solidFill>
              </a:rPr>
              <a:t>primul</a:t>
            </a:r>
            <a:r>
              <a:rPr lang="en-US" b="1" dirty="0">
                <a:solidFill>
                  <a:schemeClr val="bg1"/>
                </a:solidFill>
              </a:rPr>
              <a:t> receive</a:t>
            </a:r>
          </a:p>
        </p:txBody>
      </p:sp>
    </p:spTree>
    <p:extLst>
      <p:ext uri="{BB962C8B-B14F-4D97-AF65-F5344CB8AC3E}">
        <p14:creationId xmlns:p14="http://schemas.microsoft.com/office/powerpoint/2010/main" val="3444196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6806411" y="724779"/>
            <a:ext cx="4454939" cy="2178514"/>
          </a:xfrm>
          <a:prstGeom prst="rect">
            <a:avLst/>
          </a:prstGeom>
        </p:spPr>
        <p:style>
          <a:lnRef idx="2">
            <a:schemeClr val="dk1"/>
          </a:lnRef>
          <a:fillRef idx="1">
            <a:schemeClr val="lt1"/>
          </a:fillRef>
          <a:effectRef idx="0">
            <a:schemeClr val="dk1"/>
          </a:effectRef>
          <a:fontRef idx="minor">
            <a:schemeClr val="dk1"/>
          </a:fontRef>
        </p:style>
      </p:pic>
      <p:sp>
        <p:nvSpPr>
          <p:cNvPr id="8" name="TextBox 7"/>
          <p:cNvSpPr txBox="1"/>
          <p:nvPr/>
        </p:nvSpPr>
        <p:spPr>
          <a:xfrm>
            <a:off x="758142" y="173620"/>
            <a:ext cx="2755754" cy="400110"/>
          </a:xfrm>
          <a:prstGeom prst="rect">
            <a:avLst/>
          </a:prstGeom>
          <a:noFill/>
        </p:spPr>
        <p:txBody>
          <a:bodyPr wrap="none" rtlCol="0">
            <a:spAutoFit/>
          </a:bodyPr>
          <a:lstStyle/>
          <a:p>
            <a:pPr marL="285750" indent="-285750">
              <a:buFont typeface="Wingdings" panose="05000000000000000000" pitchFamily="2" charset="2"/>
              <a:buChar char="Ø"/>
            </a:pPr>
            <a:r>
              <a:rPr lang="en-US" sz="2000" dirty="0"/>
              <a:t>receive … after … end</a:t>
            </a:r>
          </a:p>
        </p:txBody>
      </p:sp>
      <p:sp>
        <p:nvSpPr>
          <p:cNvPr id="2" name="Rectangle 1"/>
          <p:cNvSpPr/>
          <p:nvPr/>
        </p:nvSpPr>
        <p:spPr>
          <a:xfrm>
            <a:off x="677755" y="603466"/>
            <a:ext cx="6096000" cy="5632311"/>
          </a:xfrm>
          <a:prstGeom prst="rect">
            <a:avLst/>
          </a:prstGeom>
          <a:ln w="28575">
            <a:solidFill>
              <a:srgbClr val="C00000"/>
            </a:solidFill>
          </a:ln>
        </p:spPr>
        <p:txBody>
          <a:bodyPr>
            <a:spAutoFit/>
          </a:bodyPr>
          <a:lstStyle/>
          <a:p>
            <a:pPr lvl="0"/>
            <a:r>
              <a:rPr lang="en-US" dirty="0" err="1">
                <a:solidFill>
                  <a:srgbClr val="000000"/>
                </a:solidFill>
              </a:rPr>
              <a:t>fridgef</a:t>
            </a:r>
            <a:r>
              <a:rPr lang="en-US" dirty="0">
                <a:solidFill>
                  <a:srgbClr val="000000"/>
                </a:solidFill>
              </a:rPr>
              <a:t>(</a:t>
            </a:r>
            <a:r>
              <a:rPr lang="en-US" dirty="0" err="1">
                <a:solidFill>
                  <a:srgbClr val="000000"/>
                </a:solidFill>
              </a:rPr>
              <a:t>FoodList</a:t>
            </a:r>
            <a:r>
              <a:rPr lang="en-US" dirty="0">
                <a:solidFill>
                  <a:srgbClr val="000000"/>
                </a:solidFill>
              </a:rPr>
              <a:t>) -&gt;</a:t>
            </a:r>
          </a:p>
          <a:p>
            <a:pPr lvl="0"/>
            <a:r>
              <a:rPr lang="en-US" dirty="0">
                <a:solidFill>
                  <a:srgbClr val="000000"/>
                </a:solidFill>
              </a:rPr>
              <a:t>  receive</a:t>
            </a:r>
          </a:p>
          <a:p>
            <a:pPr lvl="0"/>
            <a:r>
              <a:rPr lang="en-US" dirty="0">
                <a:solidFill>
                  <a:srgbClr val="000000"/>
                </a:solidFill>
              </a:rPr>
              <a:t>         {From, {store, Food}} -&gt; From ! {fridge, ok},</a:t>
            </a:r>
          </a:p>
          <a:p>
            <a:pPr lvl="0"/>
            <a:r>
              <a:rPr lang="en-US" dirty="0">
                <a:solidFill>
                  <a:srgbClr val="000000"/>
                </a:solidFill>
              </a:rPr>
              <a:t>                                                   </a:t>
            </a:r>
            <a:r>
              <a:rPr lang="en-US" dirty="0" err="1">
                <a:solidFill>
                  <a:srgbClr val="000000"/>
                </a:solidFill>
              </a:rPr>
              <a:t>fridgef</a:t>
            </a:r>
            <a:r>
              <a:rPr lang="en-US" dirty="0">
                <a:solidFill>
                  <a:srgbClr val="000000"/>
                </a:solidFill>
              </a:rPr>
              <a:t>([</a:t>
            </a:r>
            <a:r>
              <a:rPr lang="en-US" dirty="0" err="1">
                <a:solidFill>
                  <a:srgbClr val="000000"/>
                </a:solidFill>
              </a:rPr>
              <a:t>Food|FoodList</a:t>
            </a:r>
            <a:r>
              <a:rPr lang="en-US" dirty="0">
                <a:solidFill>
                  <a:srgbClr val="000000"/>
                </a:solidFill>
              </a:rPr>
              <a:t>]);</a:t>
            </a:r>
          </a:p>
          <a:p>
            <a:pPr lvl="0"/>
            <a:r>
              <a:rPr lang="en-US" dirty="0">
                <a:solidFill>
                  <a:srgbClr val="000000"/>
                </a:solidFill>
              </a:rPr>
              <a:t>         {From, {take, Food}} -&gt; </a:t>
            </a:r>
          </a:p>
          <a:p>
            <a:pPr lvl="0"/>
            <a:r>
              <a:rPr lang="en-US" dirty="0">
                <a:solidFill>
                  <a:srgbClr val="000000"/>
                </a:solidFill>
              </a:rPr>
              <a:t>                           case </a:t>
            </a:r>
            <a:r>
              <a:rPr lang="en-US" dirty="0" err="1">
                <a:solidFill>
                  <a:srgbClr val="000000"/>
                </a:solidFill>
              </a:rPr>
              <a:t>lists:member</a:t>
            </a:r>
            <a:r>
              <a:rPr lang="en-US" dirty="0">
                <a:solidFill>
                  <a:srgbClr val="000000"/>
                </a:solidFill>
              </a:rPr>
              <a:t>(Food, </a:t>
            </a:r>
            <a:r>
              <a:rPr lang="en-US" dirty="0" err="1">
                <a:solidFill>
                  <a:srgbClr val="000000"/>
                </a:solidFill>
              </a:rPr>
              <a:t>FoodList</a:t>
            </a:r>
            <a:r>
              <a:rPr lang="en-US" dirty="0">
                <a:solidFill>
                  <a:srgbClr val="000000"/>
                </a:solidFill>
              </a:rPr>
              <a:t>) of</a:t>
            </a:r>
          </a:p>
          <a:p>
            <a:pPr lvl="0"/>
            <a:r>
              <a:rPr lang="en-US" dirty="0">
                <a:solidFill>
                  <a:srgbClr val="000000"/>
                </a:solidFill>
              </a:rPr>
              <a:t>                               true -&gt;   From ! {fridge, {ok, Food}},</a:t>
            </a:r>
          </a:p>
          <a:p>
            <a:pPr lvl="0"/>
            <a:r>
              <a:rPr lang="en-US" dirty="0">
                <a:solidFill>
                  <a:srgbClr val="000000"/>
                </a:solidFill>
              </a:rPr>
              <a:t>                                               </a:t>
            </a:r>
            <a:r>
              <a:rPr lang="en-US" dirty="0" err="1">
                <a:solidFill>
                  <a:srgbClr val="000000"/>
                </a:solidFill>
              </a:rPr>
              <a:t>fridgef</a:t>
            </a:r>
            <a:r>
              <a:rPr lang="en-US" dirty="0">
                <a:solidFill>
                  <a:srgbClr val="000000"/>
                </a:solidFill>
              </a:rPr>
              <a:t>(</a:t>
            </a:r>
            <a:r>
              <a:rPr lang="en-US" dirty="0" err="1">
                <a:solidFill>
                  <a:srgbClr val="000000"/>
                </a:solidFill>
              </a:rPr>
              <a:t>lists:delete</a:t>
            </a:r>
            <a:r>
              <a:rPr lang="en-US" dirty="0">
                <a:solidFill>
                  <a:srgbClr val="000000"/>
                </a:solidFill>
              </a:rPr>
              <a:t>(Food, </a:t>
            </a:r>
            <a:r>
              <a:rPr lang="en-US" dirty="0" err="1">
                <a:solidFill>
                  <a:srgbClr val="000000"/>
                </a:solidFill>
              </a:rPr>
              <a:t>FoodList</a:t>
            </a:r>
            <a:r>
              <a:rPr lang="en-US" dirty="0">
                <a:solidFill>
                  <a:srgbClr val="000000"/>
                </a:solidFill>
              </a:rPr>
              <a:t>));</a:t>
            </a:r>
          </a:p>
          <a:p>
            <a:pPr lvl="0"/>
            <a:r>
              <a:rPr lang="en-US" dirty="0">
                <a:solidFill>
                  <a:srgbClr val="000000"/>
                </a:solidFill>
              </a:rPr>
              <a:t>                               false -&gt;  From ! {fridge, </a:t>
            </a:r>
            <a:r>
              <a:rPr lang="en-US" dirty="0" err="1">
                <a:solidFill>
                  <a:srgbClr val="000000"/>
                </a:solidFill>
              </a:rPr>
              <a:t>not_found</a:t>
            </a:r>
            <a:r>
              <a:rPr lang="en-US" dirty="0">
                <a:solidFill>
                  <a:srgbClr val="000000"/>
                </a:solidFill>
              </a:rPr>
              <a:t>},</a:t>
            </a:r>
          </a:p>
          <a:p>
            <a:pPr lvl="0"/>
            <a:r>
              <a:rPr lang="en-US" dirty="0">
                <a:solidFill>
                  <a:srgbClr val="000000"/>
                </a:solidFill>
              </a:rPr>
              <a:t>                                               </a:t>
            </a:r>
            <a:r>
              <a:rPr lang="en-US" dirty="0" err="1">
                <a:solidFill>
                  <a:srgbClr val="000000"/>
                </a:solidFill>
              </a:rPr>
              <a:t>fridgef</a:t>
            </a:r>
            <a:r>
              <a:rPr lang="en-US" dirty="0">
                <a:solidFill>
                  <a:srgbClr val="000000"/>
                </a:solidFill>
              </a:rPr>
              <a:t>(</a:t>
            </a:r>
            <a:r>
              <a:rPr lang="en-US" dirty="0" err="1">
                <a:solidFill>
                  <a:srgbClr val="000000"/>
                </a:solidFill>
              </a:rPr>
              <a:t>FoodList</a:t>
            </a:r>
            <a:r>
              <a:rPr lang="en-US" dirty="0">
                <a:solidFill>
                  <a:srgbClr val="000000"/>
                </a:solidFill>
              </a:rPr>
              <a:t>)</a:t>
            </a:r>
          </a:p>
          <a:p>
            <a:pPr lvl="0"/>
            <a:r>
              <a:rPr lang="en-US" dirty="0">
                <a:solidFill>
                  <a:srgbClr val="000000"/>
                </a:solidFill>
              </a:rPr>
              <a:t>                             end;</a:t>
            </a:r>
          </a:p>
          <a:p>
            <a:pPr lvl="0"/>
            <a:r>
              <a:rPr lang="en-US" dirty="0">
                <a:solidFill>
                  <a:srgbClr val="000000"/>
                </a:solidFill>
              </a:rPr>
              <a:t>         {</a:t>
            </a:r>
            <a:r>
              <a:rPr lang="en-US" dirty="0" err="1">
                <a:solidFill>
                  <a:srgbClr val="000000"/>
                </a:solidFill>
              </a:rPr>
              <a:t>From,show</a:t>
            </a:r>
            <a:r>
              <a:rPr lang="en-US" dirty="0">
                <a:solidFill>
                  <a:srgbClr val="000000"/>
                </a:solidFill>
              </a:rPr>
              <a:t>} -&gt;  From ! {fridge, </a:t>
            </a:r>
            <a:r>
              <a:rPr lang="en-US" dirty="0" err="1">
                <a:solidFill>
                  <a:srgbClr val="000000"/>
                </a:solidFill>
              </a:rPr>
              <a:t>FoodList</a:t>
            </a:r>
            <a:r>
              <a:rPr lang="en-US" dirty="0">
                <a:solidFill>
                  <a:srgbClr val="000000"/>
                </a:solidFill>
              </a:rPr>
              <a:t>},</a:t>
            </a:r>
          </a:p>
          <a:p>
            <a:pPr lvl="0"/>
            <a:r>
              <a:rPr lang="en-US" dirty="0">
                <a:solidFill>
                  <a:srgbClr val="000000"/>
                </a:solidFill>
              </a:rPr>
              <a:t>                                      </a:t>
            </a:r>
            <a:r>
              <a:rPr lang="en-US" dirty="0" err="1">
                <a:solidFill>
                  <a:srgbClr val="000000"/>
                </a:solidFill>
              </a:rPr>
              <a:t>fridgef</a:t>
            </a:r>
            <a:r>
              <a:rPr lang="en-US" dirty="0">
                <a:solidFill>
                  <a:srgbClr val="000000"/>
                </a:solidFill>
              </a:rPr>
              <a:t>(</a:t>
            </a:r>
            <a:r>
              <a:rPr lang="en-US" dirty="0" err="1">
                <a:solidFill>
                  <a:srgbClr val="000000"/>
                </a:solidFill>
              </a:rPr>
              <a:t>FoodList</a:t>
            </a:r>
            <a:r>
              <a:rPr lang="en-US" dirty="0">
                <a:solidFill>
                  <a:srgbClr val="000000"/>
                </a:solidFill>
              </a:rPr>
              <a:t>)</a:t>
            </a:r>
          </a:p>
          <a:p>
            <a:pPr lvl="0"/>
            <a:endParaRPr lang="en-US" dirty="0">
              <a:solidFill>
                <a:srgbClr val="000000"/>
              </a:solidFill>
            </a:endParaRPr>
          </a:p>
          <a:p>
            <a:pPr lvl="0"/>
            <a:r>
              <a:rPr lang="en-US" dirty="0">
                <a:solidFill>
                  <a:srgbClr val="000000"/>
                </a:solidFill>
              </a:rPr>
              <a:t>   </a:t>
            </a:r>
            <a:r>
              <a:rPr lang="en-US" dirty="0">
                <a:solidFill>
                  <a:srgbClr val="00B050"/>
                </a:solidFill>
              </a:rPr>
              <a:t>after 30000 -&gt;   timeout</a:t>
            </a:r>
          </a:p>
          <a:p>
            <a:pPr lvl="0"/>
            <a:r>
              <a:rPr lang="en-US" dirty="0">
                <a:solidFill>
                  <a:srgbClr val="000000"/>
                </a:solidFill>
              </a:rPr>
              <a:t>   end,</a:t>
            </a:r>
          </a:p>
          <a:p>
            <a:pPr lvl="0"/>
            <a:r>
              <a:rPr lang="en-US" dirty="0">
                <a:solidFill>
                  <a:srgbClr val="000000"/>
                </a:solidFill>
              </a:rPr>
              <a:t>    </a:t>
            </a:r>
            <a:r>
              <a:rPr lang="en-US" dirty="0" err="1">
                <a:solidFill>
                  <a:srgbClr val="00B050"/>
                </a:solidFill>
              </a:rPr>
              <a:t>io:format</a:t>
            </a:r>
            <a:r>
              <a:rPr lang="en-US" dirty="0">
                <a:solidFill>
                  <a:srgbClr val="00B050"/>
                </a:solidFill>
              </a:rPr>
              <a:t>("al </a:t>
            </a:r>
            <a:r>
              <a:rPr lang="en-US" dirty="0" err="1">
                <a:solidFill>
                  <a:srgbClr val="00B050"/>
                </a:solidFill>
              </a:rPr>
              <a:t>doilea</a:t>
            </a:r>
            <a:r>
              <a:rPr lang="en-US" dirty="0">
                <a:solidFill>
                  <a:srgbClr val="00B050"/>
                </a:solidFill>
              </a:rPr>
              <a:t> </a:t>
            </a:r>
            <a:r>
              <a:rPr lang="en-US" dirty="0" err="1">
                <a:solidFill>
                  <a:srgbClr val="00B050"/>
                </a:solidFill>
              </a:rPr>
              <a:t>receive~n</a:t>
            </a:r>
            <a:r>
              <a:rPr lang="en-US" dirty="0">
                <a:solidFill>
                  <a:srgbClr val="00B050"/>
                </a:solidFill>
              </a:rPr>
              <a:t>"),</a:t>
            </a:r>
          </a:p>
          <a:p>
            <a:pPr lvl="0"/>
            <a:r>
              <a:rPr lang="en-US" dirty="0">
                <a:solidFill>
                  <a:srgbClr val="000000"/>
                </a:solidFill>
              </a:rPr>
              <a:t>    </a:t>
            </a:r>
            <a:r>
              <a:rPr lang="en-US" b="1" dirty="0">
                <a:solidFill>
                  <a:srgbClr val="000000"/>
                </a:solidFill>
              </a:rPr>
              <a:t>receive</a:t>
            </a:r>
          </a:p>
          <a:p>
            <a:pPr lvl="0"/>
            <a:r>
              <a:rPr lang="en-US" dirty="0">
                <a:solidFill>
                  <a:srgbClr val="000000"/>
                </a:solidFill>
              </a:rPr>
              <a:t>         {</a:t>
            </a:r>
            <a:r>
              <a:rPr lang="en-US" dirty="0" err="1">
                <a:solidFill>
                  <a:srgbClr val="000000"/>
                </a:solidFill>
              </a:rPr>
              <a:t>From,terminate</a:t>
            </a:r>
            <a:r>
              <a:rPr lang="en-US" dirty="0">
                <a:solidFill>
                  <a:srgbClr val="000000"/>
                </a:solidFill>
              </a:rPr>
              <a:t>} -&gt; From ! {fridge, done}</a:t>
            </a:r>
          </a:p>
          <a:p>
            <a:pPr lvl="0"/>
            <a:r>
              <a:rPr lang="en-US" dirty="0">
                <a:solidFill>
                  <a:srgbClr val="000000"/>
                </a:solidFill>
              </a:rPr>
              <a:t>     end.</a:t>
            </a:r>
          </a:p>
        </p:txBody>
      </p:sp>
      <p:sp>
        <p:nvSpPr>
          <p:cNvPr id="4" name="TextBox 3">
            <a:extLst>
              <a:ext uri="{FF2B5EF4-FFF2-40B4-BE49-F238E27FC236}">
                <a16:creationId xmlns:a16="http://schemas.microsoft.com/office/drawing/2014/main" id="{F6D76FD5-2518-2699-DA50-58E078FCF131}"/>
              </a:ext>
            </a:extLst>
          </p:cNvPr>
          <p:cNvSpPr txBox="1"/>
          <p:nvPr/>
        </p:nvSpPr>
        <p:spPr>
          <a:xfrm>
            <a:off x="9033880" y="3673182"/>
            <a:ext cx="2547257" cy="1169551"/>
          </a:xfrm>
          <a:prstGeom prst="rect">
            <a:avLst/>
          </a:prstGeom>
          <a:noFill/>
          <a:ln w="28575">
            <a:solidFill>
              <a:srgbClr val="C00000"/>
            </a:solidFill>
          </a:ln>
        </p:spPr>
        <p:txBody>
          <a:bodyPr wrap="square">
            <a:spAutoFit/>
          </a:bodyPr>
          <a:lstStyle/>
          <a:p>
            <a:r>
              <a:rPr lang="en-US" sz="1400" b="1" dirty="0"/>
              <a:t>terminate() </a:t>
            </a:r>
            <a:r>
              <a:rPr lang="en-US" sz="1400" dirty="0"/>
              <a:t>-&gt; </a:t>
            </a:r>
          </a:p>
          <a:p>
            <a:r>
              <a:rPr lang="en-US" sz="1400" dirty="0"/>
              <a:t>        fridge ! {self(), terminate},</a:t>
            </a:r>
          </a:p>
          <a:p>
            <a:r>
              <a:rPr lang="en-US" sz="1400" dirty="0"/>
              <a:t>        </a:t>
            </a:r>
            <a:r>
              <a:rPr lang="en-US" sz="1400" b="1" dirty="0">
                <a:solidFill>
                  <a:srgbClr val="FF0000"/>
                </a:solidFill>
              </a:rPr>
              <a:t>receive</a:t>
            </a:r>
          </a:p>
          <a:p>
            <a:r>
              <a:rPr lang="en-US" sz="1400" dirty="0"/>
              <a:t>           {fridge, Msg} -&gt; Msg</a:t>
            </a:r>
          </a:p>
          <a:p>
            <a:r>
              <a:rPr lang="en-US" sz="1400" dirty="0"/>
              <a:t>        end.</a:t>
            </a:r>
          </a:p>
        </p:txBody>
      </p:sp>
      <p:sp>
        <p:nvSpPr>
          <p:cNvPr id="6" name="TextBox 5">
            <a:extLst>
              <a:ext uri="{FF2B5EF4-FFF2-40B4-BE49-F238E27FC236}">
                <a16:creationId xmlns:a16="http://schemas.microsoft.com/office/drawing/2014/main" id="{8A5B6C05-BD51-625D-8B7A-A5BC194FC0AB}"/>
              </a:ext>
            </a:extLst>
          </p:cNvPr>
          <p:cNvSpPr txBox="1"/>
          <p:nvPr/>
        </p:nvSpPr>
        <p:spPr>
          <a:xfrm>
            <a:off x="10711542" y="2264229"/>
            <a:ext cx="1303562" cy="369332"/>
          </a:xfrm>
          <a:prstGeom prst="rect">
            <a:avLst/>
          </a:prstGeom>
          <a:solidFill>
            <a:srgbClr val="FF0000"/>
          </a:solidFill>
        </p:spPr>
        <p:txBody>
          <a:bodyPr wrap="none" rtlCol="0">
            <a:spAutoFit/>
          </a:bodyPr>
          <a:lstStyle/>
          <a:p>
            <a:r>
              <a:rPr lang="en-US" dirty="0" err="1">
                <a:solidFill>
                  <a:schemeClr val="bg1"/>
                </a:solidFill>
              </a:rPr>
              <a:t>dupa</a:t>
            </a:r>
            <a:r>
              <a:rPr lang="en-US" dirty="0">
                <a:solidFill>
                  <a:schemeClr val="bg1"/>
                </a:solidFill>
              </a:rPr>
              <a:t> 30 sec</a:t>
            </a:r>
            <a:endParaRPr lang="en-GB" dirty="0">
              <a:solidFill>
                <a:schemeClr val="bg1"/>
              </a:solidFill>
            </a:endParaRPr>
          </a:p>
        </p:txBody>
      </p:sp>
      <p:cxnSp>
        <p:nvCxnSpPr>
          <p:cNvPr id="12" name="Straight Arrow Connector 11">
            <a:extLst>
              <a:ext uri="{FF2B5EF4-FFF2-40B4-BE49-F238E27FC236}">
                <a16:creationId xmlns:a16="http://schemas.microsoft.com/office/drawing/2014/main" id="{4DC22B39-E29E-D188-EFF8-5B76AB7E21EF}"/>
              </a:ext>
            </a:extLst>
          </p:cNvPr>
          <p:cNvCxnSpPr/>
          <p:nvPr/>
        </p:nvCxnSpPr>
        <p:spPr>
          <a:xfrm flipH="1">
            <a:off x="9677400" y="2448895"/>
            <a:ext cx="1034142"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7332EC1-7137-F77F-0E09-D1C142C47494}"/>
              </a:ext>
            </a:extLst>
          </p:cNvPr>
          <p:cNvSpPr txBox="1"/>
          <p:nvPr/>
        </p:nvSpPr>
        <p:spPr>
          <a:xfrm>
            <a:off x="6935464" y="2993900"/>
            <a:ext cx="5168659" cy="3139321"/>
          </a:xfrm>
          <a:prstGeom prst="rect">
            <a:avLst/>
          </a:prstGeom>
          <a:noFill/>
        </p:spPr>
        <p:txBody>
          <a:bodyPr wrap="none" rtlCol="0">
            <a:spAutoFit/>
          </a:bodyPr>
          <a:lstStyle/>
          <a:p>
            <a:pPr marL="285750" indent="-285750">
              <a:buFont typeface="Arial" panose="020B0604020202020204" pitchFamily="34" charset="0"/>
              <a:buChar char="•"/>
            </a:pPr>
            <a:r>
              <a:rPr lang="en-US" dirty="0"/>
              <a:t>in </a:t>
            </a:r>
            <a:r>
              <a:rPr lang="en-US" dirty="0" err="1"/>
              <a:t>apelul</a:t>
            </a:r>
            <a:r>
              <a:rPr lang="en-US" dirty="0"/>
              <a:t> </a:t>
            </a:r>
            <a:r>
              <a:rPr lang="en-US" b="1" dirty="0"/>
              <a:t>terminate()</a:t>
            </a:r>
            <a:r>
              <a:rPr lang="en-US" dirty="0"/>
              <a:t>, </a:t>
            </a:r>
            <a:r>
              <a:rPr lang="en-US" dirty="0" err="1"/>
              <a:t>procesul</a:t>
            </a:r>
            <a:r>
              <a:rPr lang="en-US" dirty="0"/>
              <a:t> shell </a:t>
            </a:r>
            <a:r>
              <a:rPr lang="en-US" dirty="0" err="1"/>
              <a:t>asteapta</a:t>
            </a:r>
            <a:r>
              <a:rPr lang="en-US" dirty="0"/>
              <a:t> </a:t>
            </a:r>
          </a:p>
          <a:p>
            <a:r>
              <a:rPr lang="en-US" dirty="0" err="1"/>
              <a:t>mesaj</a:t>
            </a:r>
            <a:r>
              <a:rPr lang="en-US" dirty="0"/>
              <a:t> de la fridge </a:t>
            </a:r>
            <a:r>
              <a:rPr lang="en-US" dirty="0" err="1"/>
              <a:t>pentru</a:t>
            </a:r>
            <a:r>
              <a:rPr lang="en-US" dirty="0"/>
              <a:t>  </a:t>
            </a:r>
            <a:r>
              <a:rPr lang="en-US" b="1" dirty="0">
                <a:solidFill>
                  <a:srgbClr val="FF0000"/>
                </a:solidFill>
              </a:rPr>
              <a:t>receive </a:t>
            </a:r>
            <a:r>
              <a:rPr lang="en-US" dirty="0"/>
              <a:t>din </a:t>
            </a:r>
            <a:r>
              <a:rPr lang="en-US" b="1" dirty="0"/>
              <a:t>terminate()</a:t>
            </a:r>
          </a:p>
          <a:p>
            <a:endParaRPr lang="en-US" b="1" dirty="0"/>
          </a:p>
          <a:p>
            <a:endParaRPr lang="en-US" b="1" dirty="0"/>
          </a:p>
          <a:p>
            <a:endParaRPr lang="en-US" b="1" dirty="0"/>
          </a:p>
          <a:p>
            <a:endParaRPr lang="en-US" b="1" dirty="0"/>
          </a:p>
          <a:p>
            <a:endParaRPr lang="en-US" b="1" dirty="0"/>
          </a:p>
          <a:p>
            <a:endParaRPr lang="en-US" dirty="0"/>
          </a:p>
          <a:p>
            <a:pPr marL="285750" indent="-285750">
              <a:buFont typeface="Arial" panose="020B0604020202020204" pitchFamily="34" charset="0"/>
              <a:buChar char="•"/>
            </a:pPr>
            <a:r>
              <a:rPr lang="en-US" dirty="0" err="1"/>
              <a:t>apelul</a:t>
            </a:r>
            <a:r>
              <a:rPr lang="en-US" dirty="0"/>
              <a:t> </a:t>
            </a:r>
            <a:r>
              <a:rPr lang="en-US" dirty="0" err="1"/>
              <a:t>functiei</a:t>
            </a:r>
            <a:r>
              <a:rPr lang="en-US" dirty="0"/>
              <a:t> </a:t>
            </a:r>
            <a:r>
              <a:rPr lang="en-US" b="1" dirty="0"/>
              <a:t>terminate(</a:t>
            </a:r>
            <a:r>
              <a:rPr lang="en-US" dirty="0"/>
              <a:t>) se </a:t>
            </a:r>
            <a:r>
              <a:rPr lang="en-US" dirty="0" err="1"/>
              <a:t>incheie</a:t>
            </a:r>
            <a:r>
              <a:rPr lang="en-US" dirty="0"/>
              <a:t> </a:t>
            </a:r>
            <a:r>
              <a:rPr lang="en-US" dirty="0" err="1"/>
              <a:t>numai</a:t>
            </a:r>
            <a:r>
              <a:rPr lang="en-US" dirty="0"/>
              <a:t> </a:t>
            </a:r>
            <a:r>
              <a:rPr lang="en-US" dirty="0" err="1"/>
              <a:t>dupa</a:t>
            </a:r>
            <a:r>
              <a:rPr lang="en-US" dirty="0"/>
              <a:t> </a:t>
            </a:r>
          </a:p>
          <a:p>
            <a:r>
              <a:rPr lang="en-US" dirty="0" err="1"/>
              <a:t>ce</a:t>
            </a:r>
            <a:r>
              <a:rPr lang="en-US" dirty="0"/>
              <a:t> </a:t>
            </a:r>
            <a:r>
              <a:rPr lang="en-US" dirty="0" err="1"/>
              <a:t>trec</a:t>
            </a:r>
            <a:r>
              <a:rPr lang="en-US" dirty="0"/>
              <a:t> </a:t>
            </a:r>
            <a:r>
              <a:rPr lang="en-US" dirty="0" err="1"/>
              <a:t>cele</a:t>
            </a:r>
            <a:r>
              <a:rPr lang="en-US" dirty="0"/>
              <a:t> 30 sec </a:t>
            </a:r>
            <a:r>
              <a:rPr lang="en-US" dirty="0" err="1"/>
              <a:t>si</a:t>
            </a:r>
            <a:r>
              <a:rPr lang="en-US" dirty="0"/>
              <a:t> </a:t>
            </a:r>
            <a:r>
              <a:rPr lang="en-US" dirty="0" err="1"/>
              <a:t>poate</a:t>
            </a:r>
            <a:r>
              <a:rPr lang="en-US" dirty="0"/>
              <a:t> fi </a:t>
            </a:r>
            <a:r>
              <a:rPr lang="en-US" dirty="0" err="1"/>
              <a:t>prelucrat</a:t>
            </a:r>
            <a:r>
              <a:rPr lang="en-US" dirty="0"/>
              <a:t> </a:t>
            </a:r>
            <a:r>
              <a:rPr lang="en-US" dirty="0" err="1"/>
              <a:t>mesajul</a:t>
            </a:r>
            <a:r>
              <a:rPr lang="en-US" dirty="0"/>
              <a:t> </a:t>
            </a:r>
          </a:p>
          <a:p>
            <a:r>
              <a:rPr lang="en-US" dirty="0"/>
              <a:t>"terminate" in al </a:t>
            </a:r>
            <a:r>
              <a:rPr lang="en-US" dirty="0" err="1"/>
              <a:t>doilea</a:t>
            </a:r>
            <a:r>
              <a:rPr lang="en-US" dirty="0"/>
              <a:t> </a:t>
            </a:r>
            <a:r>
              <a:rPr lang="en-US" b="1" dirty="0"/>
              <a:t>receive </a:t>
            </a:r>
            <a:r>
              <a:rPr lang="en-US" dirty="0"/>
              <a:t>din</a:t>
            </a:r>
            <a:r>
              <a:rPr lang="en-US" b="1" dirty="0"/>
              <a:t> </a:t>
            </a:r>
            <a:r>
              <a:rPr lang="en-US" b="1" dirty="0" err="1"/>
              <a:t>fridgef</a:t>
            </a:r>
            <a:r>
              <a:rPr lang="en-US" b="1" dirty="0"/>
              <a:t>()</a:t>
            </a:r>
            <a:endParaRPr lang="en-GB" b="1" dirty="0"/>
          </a:p>
        </p:txBody>
      </p:sp>
    </p:spTree>
    <p:extLst>
      <p:ext uri="{BB962C8B-B14F-4D97-AF65-F5344CB8AC3E}">
        <p14:creationId xmlns:p14="http://schemas.microsoft.com/office/powerpoint/2010/main" val="23591819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720928" y="40713"/>
            <a:ext cx="2487091" cy="369332"/>
          </a:xfrm>
          <a:prstGeom prst="rect">
            <a:avLst/>
          </a:prstGeom>
          <a:noFill/>
        </p:spPr>
        <p:txBody>
          <a:bodyPr wrap="none" rtlCol="0">
            <a:spAutoFit/>
          </a:bodyPr>
          <a:lstStyle/>
          <a:p>
            <a:pPr marL="285750" indent="-285750">
              <a:buFont typeface="Wingdings" panose="05000000000000000000" pitchFamily="2" charset="2"/>
              <a:buChar char="Ø"/>
            </a:pPr>
            <a:r>
              <a:rPr lang="en-US" dirty="0"/>
              <a:t>receive … after … end</a:t>
            </a:r>
          </a:p>
        </p:txBody>
      </p:sp>
      <p:sp>
        <p:nvSpPr>
          <p:cNvPr id="2" name="Rectangle 1"/>
          <p:cNvSpPr/>
          <p:nvPr/>
        </p:nvSpPr>
        <p:spPr>
          <a:xfrm>
            <a:off x="560797" y="754348"/>
            <a:ext cx="6096000" cy="5355312"/>
          </a:xfrm>
          <a:prstGeom prst="rect">
            <a:avLst/>
          </a:prstGeom>
          <a:ln w="28575">
            <a:solidFill>
              <a:srgbClr val="CA1421"/>
            </a:solidFill>
          </a:ln>
        </p:spPr>
        <p:txBody>
          <a:bodyPr>
            <a:spAutoFit/>
          </a:bodyPr>
          <a:lstStyle/>
          <a:p>
            <a:pPr lvl="0"/>
            <a:r>
              <a:rPr lang="en-US" dirty="0" err="1">
                <a:solidFill>
                  <a:srgbClr val="000000"/>
                </a:solidFill>
              </a:rPr>
              <a:t>fridgef</a:t>
            </a:r>
            <a:r>
              <a:rPr lang="en-US" dirty="0">
                <a:solidFill>
                  <a:srgbClr val="000000"/>
                </a:solidFill>
              </a:rPr>
              <a:t>(</a:t>
            </a:r>
            <a:r>
              <a:rPr lang="en-US" dirty="0" err="1">
                <a:solidFill>
                  <a:srgbClr val="000000"/>
                </a:solidFill>
              </a:rPr>
              <a:t>FoodList</a:t>
            </a:r>
            <a:r>
              <a:rPr lang="en-US" dirty="0">
                <a:solidFill>
                  <a:srgbClr val="000000"/>
                </a:solidFill>
              </a:rPr>
              <a:t>) -&gt;</a:t>
            </a:r>
          </a:p>
          <a:p>
            <a:pPr lvl="0"/>
            <a:r>
              <a:rPr lang="en-US" dirty="0">
                <a:solidFill>
                  <a:srgbClr val="000000"/>
                </a:solidFill>
              </a:rPr>
              <a:t>  receive</a:t>
            </a:r>
          </a:p>
          <a:p>
            <a:pPr lvl="0"/>
            <a:r>
              <a:rPr lang="en-US" dirty="0">
                <a:solidFill>
                  <a:srgbClr val="000000"/>
                </a:solidFill>
              </a:rPr>
              <a:t>         {From, {store, Food}} -&gt; From ! {fridge, ok},</a:t>
            </a:r>
          </a:p>
          <a:p>
            <a:pPr lvl="0"/>
            <a:r>
              <a:rPr lang="en-US" dirty="0">
                <a:solidFill>
                  <a:srgbClr val="000000"/>
                </a:solidFill>
              </a:rPr>
              <a:t>                                                   </a:t>
            </a:r>
            <a:r>
              <a:rPr lang="en-US" dirty="0" err="1">
                <a:solidFill>
                  <a:srgbClr val="000000"/>
                </a:solidFill>
              </a:rPr>
              <a:t>fridgef</a:t>
            </a:r>
            <a:r>
              <a:rPr lang="en-US" dirty="0">
                <a:solidFill>
                  <a:srgbClr val="000000"/>
                </a:solidFill>
              </a:rPr>
              <a:t>([</a:t>
            </a:r>
            <a:r>
              <a:rPr lang="en-US" dirty="0" err="1">
                <a:solidFill>
                  <a:srgbClr val="000000"/>
                </a:solidFill>
              </a:rPr>
              <a:t>Food|FoodList</a:t>
            </a:r>
            <a:r>
              <a:rPr lang="en-US" dirty="0">
                <a:solidFill>
                  <a:srgbClr val="000000"/>
                </a:solidFill>
              </a:rPr>
              <a:t>]);</a:t>
            </a:r>
          </a:p>
          <a:p>
            <a:pPr lvl="0"/>
            <a:r>
              <a:rPr lang="en-US" dirty="0">
                <a:solidFill>
                  <a:srgbClr val="000000"/>
                </a:solidFill>
              </a:rPr>
              <a:t>         {From, {take, Food}} -&gt; </a:t>
            </a:r>
          </a:p>
          <a:p>
            <a:pPr lvl="0"/>
            <a:r>
              <a:rPr lang="en-US" dirty="0">
                <a:solidFill>
                  <a:srgbClr val="000000"/>
                </a:solidFill>
              </a:rPr>
              <a:t>                           case </a:t>
            </a:r>
            <a:r>
              <a:rPr lang="en-US" dirty="0" err="1">
                <a:solidFill>
                  <a:srgbClr val="000000"/>
                </a:solidFill>
              </a:rPr>
              <a:t>lists:member</a:t>
            </a:r>
            <a:r>
              <a:rPr lang="en-US" dirty="0">
                <a:solidFill>
                  <a:srgbClr val="000000"/>
                </a:solidFill>
              </a:rPr>
              <a:t>(Food, </a:t>
            </a:r>
            <a:r>
              <a:rPr lang="en-US" dirty="0" err="1">
                <a:solidFill>
                  <a:srgbClr val="000000"/>
                </a:solidFill>
              </a:rPr>
              <a:t>FoodList</a:t>
            </a:r>
            <a:r>
              <a:rPr lang="en-US" dirty="0">
                <a:solidFill>
                  <a:srgbClr val="000000"/>
                </a:solidFill>
              </a:rPr>
              <a:t>) of</a:t>
            </a:r>
          </a:p>
          <a:p>
            <a:pPr lvl="0"/>
            <a:r>
              <a:rPr lang="en-US" dirty="0">
                <a:solidFill>
                  <a:srgbClr val="000000"/>
                </a:solidFill>
              </a:rPr>
              <a:t>                               true -&gt;   From ! {fridge, {ok, Food}},</a:t>
            </a:r>
          </a:p>
          <a:p>
            <a:pPr lvl="0"/>
            <a:r>
              <a:rPr lang="en-US" dirty="0">
                <a:solidFill>
                  <a:srgbClr val="000000"/>
                </a:solidFill>
              </a:rPr>
              <a:t>                                               </a:t>
            </a:r>
            <a:r>
              <a:rPr lang="en-US" dirty="0" err="1">
                <a:solidFill>
                  <a:srgbClr val="000000"/>
                </a:solidFill>
              </a:rPr>
              <a:t>fridgef</a:t>
            </a:r>
            <a:r>
              <a:rPr lang="en-US" dirty="0">
                <a:solidFill>
                  <a:srgbClr val="000000"/>
                </a:solidFill>
              </a:rPr>
              <a:t>(</a:t>
            </a:r>
            <a:r>
              <a:rPr lang="en-US" dirty="0" err="1">
                <a:solidFill>
                  <a:srgbClr val="000000"/>
                </a:solidFill>
              </a:rPr>
              <a:t>lists:delete</a:t>
            </a:r>
            <a:r>
              <a:rPr lang="en-US" dirty="0">
                <a:solidFill>
                  <a:srgbClr val="000000"/>
                </a:solidFill>
              </a:rPr>
              <a:t>(Food, </a:t>
            </a:r>
            <a:r>
              <a:rPr lang="en-US" dirty="0" err="1">
                <a:solidFill>
                  <a:srgbClr val="000000"/>
                </a:solidFill>
              </a:rPr>
              <a:t>FoodList</a:t>
            </a:r>
            <a:r>
              <a:rPr lang="en-US" dirty="0">
                <a:solidFill>
                  <a:srgbClr val="000000"/>
                </a:solidFill>
              </a:rPr>
              <a:t>));</a:t>
            </a:r>
          </a:p>
          <a:p>
            <a:pPr lvl="0"/>
            <a:r>
              <a:rPr lang="en-US" dirty="0">
                <a:solidFill>
                  <a:srgbClr val="000000"/>
                </a:solidFill>
              </a:rPr>
              <a:t>                               false -&gt;  From ! {fridge, </a:t>
            </a:r>
            <a:r>
              <a:rPr lang="en-US" dirty="0" err="1">
                <a:solidFill>
                  <a:srgbClr val="000000"/>
                </a:solidFill>
              </a:rPr>
              <a:t>not_found</a:t>
            </a:r>
            <a:r>
              <a:rPr lang="en-US" dirty="0">
                <a:solidFill>
                  <a:srgbClr val="000000"/>
                </a:solidFill>
              </a:rPr>
              <a:t>},</a:t>
            </a:r>
          </a:p>
          <a:p>
            <a:pPr lvl="0"/>
            <a:r>
              <a:rPr lang="en-US" dirty="0">
                <a:solidFill>
                  <a:srgbClr val="000000"/>
                </a:solidFill>
              </a:rPr>
              <a:t>                                               </a:t>
            </a:r>
            <a:r>
              <a:rPr lang="en-US" dirty="0" err="1">
                <a:solidFill>
                  <a:srgbClr val="000000"/>
                </a:solidFill>
              </a:rPr>
              <a:t>fridgef</a:t>
            </a:r>
            <a:r>
              <a:rPr lang="en-US" dirty="0">
                <a:solidFill>
                  <a:srgbClr val="000000"/>
                </a:solidFill>
              </a:rPr>
              <a:t>(</a:t>
            </a:r>
            <a:r>
              <a:rPr lang="en-US" dirty="0" err="1">
                <a:solidFill>
                  <a:srgbClr val="000000"/>
                </a:solidFill>
              </a:rPr>
              <a:t>FoodList</a:t>
            </a:r>
            <a:r>
              <a:rPr lang="en-US" dirty="0">
                <a:solidFill>
                  <a:srgbClr val="000000"/>
                </a:solidFill>
              </a:rPr>
              <a:t>)</a:t>
            </a:r>
          </a:p>
          <a:p>
            <a:pPr lvl="0"/>
            <a:r>
              <a:rPr lang="en-US" dirty="0">
                <a:solidFill>
                  <a:srgbClr val="000000"/>
                </a:solidFill>
              </a:rPr>
              <a:t>                             end;</a:t>
            </a:r>
          </a:p>
          <a:p>
            <a:pPr lvl="0"/>
            <a:r>
              <a:rPr lang="en-US" dirty="0">
                <a:solidFill>
                  <a:srgbClr val="000000"/>
                </a:solidFill>
              </a:rPr>
              <a:t>          {</a:t>
            </a:r>
            <a:r>
              <a:rPr lang="en-US" dirty="0" err="1">
                <a:solidFill>
                  <a:srgbClr val="000000"/>
                </a:solidFill>
              </a:rPr>
              <a:t>From,show</a:t>
            </a:r>
            <a:r>
              <a:rPr lang="en-US" dirty="0">
                <a:solidFill>
                  <a:srgbClr val="000000"/>
                </a:solidFill>
              </a:rPr>
              <a:t>} -&gt;  From ! {fridge, </a:t>
            </a:r>
            <a:r>
              <a:rPr lang="en-US" dirty="0" err="1">
                <a:solidFill>
                  <a:srgbClr val="000000"/>
                </a:solidFill>
              </a:rPr>
              <a:t>FoodList</a:t>
            </a:r>
            <a:r>
              <a:rPr lang="en-US" dirty="0">
                <a:solidFill>
                  <a:srgbClr val="000000"/>
                </a:solidFill>
              </a:rPr>
              <a:t>},</a:t>
            </a:r>
          </a:p>
          <a:p>
            <a:pPr lvl="0"/>
            <a:r>
              <a:rPr lang="en-US" dirty="0">
                <a:solidFill>
                  <a:srgbClr val="000000"/>
                </a:solidFill>
              </a:rPr>
              <a:t>                                      </a:t>
            </a:r>
            <a:r>
              <a:rPr lang="en-US" dirty="0" err="1">
                <a:solidFill>
                  <a:srgbClr val="000000"/>
                </a:solidFill>
              </a:rPr>
              <a:t>fridgef</a:t>
            </a:r>
            <a:r>
              <a:rPr lang="en-US" dirty="0">
                <a:solidFill>
                  <a:srgbClr val="000000"/>
                </a:solidFill>
              </a:rPr>
              <a:t>(</a:t>
            </a:r>
            <a:r>
              <a:rPr lang="en-US" dirty="0" err="1">
                <a:solidFill>
                  <a:srgbClr val="000000"/>
                </a:solidFill>
              </a:rPr>
              <a:t>FoodList</a:t>
            </a:r>
            <a:r>
              <a:rPr lang="en-US" dirty="0">
                <a:solidFill>
                  <a:srgbClr val="000000"/>
                </a:solidFill>
              </a:rPr>
              <a:t>);</a:t>
            </a:r>
          </a:p>
          <a:p>
            <a:r>
              <a:rPr lang="en-US" dirty="0">
                <a:solidFill>
                  <a:srgbClr val="000000"/>
                </a:solidFill>
              </a:rPr>
              <a:t>         {</a:t>
            </a:r>
            <a:r>
              <a:rPr lang="en-US" dirty="0" err="1">
                <a:solidFill>
                  <a:srgbClr val="000000"/>
                </a:solidFill>
              </a:rPr>
              <a:t>From,terminate</a:t>
            </a:r>
            <a:r>
              <a:rPr lang="en-US" dirty="0">
                <a:solidFill>
                  <a:srgbClr val="000000"/>
                </a:solidFill>
              </a:rPr>
              <a:t>} -&gt; From ! {fridge, done}</a:t>
            </a:r>
          </a:p>
          <a:p>
            <a:pPr lvl="0"/>
            <a:r>
              <a:rPr lang="en-US" dirty="0">
                <a:solidFill>
                  <a:srgbClr val="000000"/>
                </a:solidFill>
              </a:rPr>
              <a:t>    </a:t>
            </a:r>
            <a:r>
              <a:rPr lang="en-US" dirty="0">
                <a:solidFill>
                  <a:srgbClr val="00B050"/>
                </a:solidFill>
              </a:rPr>
              <a:t>after 30000 -&gt;   timeout</a:t>
            </a:r>
          </a:p>
          <a:p>
            <a:pPr lvl="0"/>
            <a:r>
              <a:rPr lang="en-US" dirty="0">
                <a:solidFill>
                  <a:srgbClr val="000000"/>
                </a:solidFill>
              </a:rPr>
              <a:t>   end,</a:t>
            </a:r>
          </a:p>
          <a:p>
            <a:pPr lvl="0"/>
            <a:r>
              <a:rPr lang="en-US" b="1" dirty="0">
                <a:solidFill>
                  <a:srgbClr val="000000"/>
                </a:solidFill>
              </a:rPr>
              <a:t> receive</a:t>
            </a:r>
          </a:p>
          <a:p>
            <a:pPr lvl="0"/>
            <a:r>
              <a:rPr lang="en-US" b="1" dirty="0">
                <a:solidFill>
                  <a:srgbClr val="000000"/>
                </a:solidFill>
              </a:rPr>
              <a:t>      </a:t>
            </a:r>
            <a:r>
              <a:rPr lang="en-US" b="1" dirty="0" err="1">
                <a:solidFill>
                  <a:srgbClr val="000000"/>
                </a:solidFill>
              </a:rPr>
              <a:t>gata</a:t>
            </a:r>
            <a:r>
              <a:rPr lang="en-US" b="1" dirty="0">
                <a:solidFill>
                  <a:srgbClr val="000000"/>
                </a:solidFill>
              </a:rPr>
              <a:t> -&gt; </a:t>
            </a:r>
            <a:r>
              <a:rPr lang="en-US" b="1" dirty="0" err="1">
                <a:solidFill>
                  <a:srgbClr val="000000"/>
                </a:solidFill>
              </a:rPr>
              <a:t>io:format</a:t>
            </a:r>
            <a:r>
              <a:rPr lang="en-US" b="1" dirty="0">
                <a:solidFill>
                  <a:srgbClr val="000000"/>
                </a:solidFill>
              </a:rPr>
              <a:t>("</a:t>
            </a:r>
            <a:r>
              <a:rPr lang="en-US" b="1" dirty="0" err="1">
                <a:solidFill>
                  <a:srgbClr val="000000"/>
                </a:solidFill>
              </a:rPr>
              <a:t>Sunt</a:t>
            </a:r>
            <a:r>
              <a:rPr lang="en-US" b="1" dirty="0">
                <a:solidFill>
                  <a:srgbClr val="000000"/>
                </a:solidFill>
              </a:rPr>
              <a:t> </a:t>
            </a:r>
            <a:r>
              <a:rPr lang="en-US" b="1" dirty="0" err="1">
                <a:solidFill>
                  <a:srgbClr val="000000"/>
                </a:solidFill>
              </a:rPr>
              <a:t>gata~n</a:t>
            </a:r>
            <a:r>
              <a:rPr lang="en-US" b="1" dirty="0">
                <a:solidFill>
                  <a:srgbClr val="000000"/>
                </a:solidFill>
              </a:rPr>
              <a:t>")</a:t>
            </a:r>
          </a:p>
          <a:p>
            <a:pPr lvl="0"/>
            <a:r>
              <a:rPr lang="en-US" b="1" dirty="0">
                <a:solidFill>
                  <a:srgbClr val="000000"/>
                </a:solidFill>
              </a:rPr>
              <a:t> end.</a:t>
            </a:r>
          </a:p>
        </p:txBody>
      </p:sp>
      <p:pic>
        <p:nvPicPr>
          <p:cNvPr id="6" name="Picture 5"/>
          <p:cNvPicPr>
            <a:picLocks noChangeAspect="1"/>
          </p:cNvPicPr>
          <p:nvPr/>
        </p:nvPicPr>
        <p:blipFill>
          <a:blip r:embed="rId2"/>
          <a:stretch>
            <a:fillRect/>
          </a:stretch>
        </p:blipFill>
        <p:spPr>
          <a:xfrm>
            <a:off x="6867283" y="754348"/>
            <a:ext cx="4019934" cy="3295138"/>
          </a:xfrm>
          <a:prstGeom prst="rect">
            <a:avLst/>
          </a:prstGeom>
        </p:spPr>
        <p:style>
          <a:lnRef idx="2">
            <a:schemeClr val="dk1"/>
          </a:lnRef>
          <a:fillRef idx="1">
            <a:schemeClr val="lt1"/>
          </a:fillRef>
          <a:effectRef idx="0">
            <a:schemeClr val="dk1"/>
          </a:effectRef>
          <a:fontRef idx="minor">
            <a:schemeClr val="dk1"/>
          </a:fontRef>
        </p:style>
      </p:pic>
      <p:cxnSp>
        <p:nvCxnSpPr>
          <p:cNvPr id="17" name="Straight Arrow Connector 16"/>
          <p:cNvCxnSpPr>
            <a:cxnSpLocks/>
          </p:cNvCxnSpPr>
          <p:nvPr/>
        </p:nvCxnSpPr>
        <p:spPr>
          <a:xfrm flipH="1">
            <a:off x="8142514" y="1948543"/>
            <a:ext cx="1088571" cy="1992086"/>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816093" y="4257661"/>
            <a:ext cx="5136421" cy="1477328"/>
          </a:xfrm>
          <a:prstGeom prst="rect">
            <a:avLst/>
          </a:prstGeom>
          <a:noFill/>
        </p:spPr>
        <p:txBody>
          <a:bodyPr wrap="square" rtlCol="0">
            <a:spAutoFit/>
          </a:bodyPr>
          <a:lstStyle/>
          <a:p>
            <a:pPr marL="285750" indent="-285750">
              <a:buFont typeface="Arial" panose="020B0604020202020204" pitchFamily="34" charset="0"/>
              <a:buChar char="•"/>
            </a:pPr>
            <a:r>
              <a:rPr lang="en-US" dirty="0" err="1"/>
              <a:t>functia</a:t>
            </a:r>
            <a:r>
              <a:rPr lang="en-US" dirty="0"/>
              <a:t> </a:t>
            </a:r>
            <a:r>
              <a:rPr lang="en-US" dirty="0" err="1"/>
              <a:t>gata</a:t>
            </a:r>
            <a:r>
              <a:rPr lang="en-US" dirty="0"/>
              <a:t>() </a:t>
            </a:r>
            <a:r>
              <a:rPr lang="en-US" dirty="0" err="1"/>
              <a:t>intoarce</a:t>
            </a:r>
            <a:r>
              <a:rPr lang="en-US" dirty="0"/>
              <a:t> </a:t>
            </a:r>
            <a:r>
              <a:rPr lang="en-US" dirty="0" err="1"/>
              <a:t>imediat</a:t>
            </a:r>
            <a:r>
              <a:rPr lang="en-US" dirty="0"/>
              <a:t>, </a:t>
            </a:r>
          </a:p>
          <a:p>
            <a:r>
              <a:rPr lang="en-US" dirty="0"/>
              <a:t>     shell-</a:t>
            </a:r>
            <a:r>
              <a:rPr lang="en-US" dirty="0" err="1"/>
              <a:t>ul</a:t>
            </a:r>
            <a:r>
              <a:rPr lang="en-US" dirty="0"/>
              <a:t> nu </a:t>
            </a:r>
            <a:r>
              <a:rPr lang="en-US" dirty="0" err="1"/>
              <a:t>ramane</a:t>
            </a:r>
            <a:r>
              <a:rPr lang="en-US" dirty="0"/>
              <a:t> </a:t>
            </a:r>
            <a:r>
              <a:rPr lang="en-US" dirty="0" err="1"/>
              <a:t>blocat</a:t>
            </a:r>
            <a:endParaRPr lang="en-US" dirty="0"/>
          </a:p>
          <a:p>
            <a:pPr marL="285750" indent="-285750">
              <a:buFont typeface="Arial" panose="020B0604020202020204" pitchFamily="34" charset="0"/>
              <a:buChar char="•"/>
            </a:pPr>
            <a:r>
              <a:rPr lang="en-US" dirty="0"/>
              <a:t>se pot </a:t>
            </a:r>
            <a:r>
              <a:rPr lang="en-US" dirty="0" err="1"/>
              <a:t>trimite</a:t>
            </a:r>
            <a:r>
              <a:rPr lang="en-US" dirty="0"/>
              <a:t> </a:t>
            </a:r>
            <a:r>
              <a:rPr lang="en-US" dirty="0" err="1"/>
              <a:t>mesaje</a:t>
            </a:r>
            <a:r>
              <a:rPr lang="en-US" dirty="0"/>
              <a:t> </a:t>
            </a:r>
            <a:r>
              <a:rPr lang="en-US" dirty="0" err="1"/>
              <a:t>serverului</a:t>
            </a:r>
            <a:r>
              <a:rPr lang="en-US" dirty="0"/>
              <a:t> </a:t>
            </a:r>
          </a:p>
          <a:p>
            <a:pPr marL="285750" indent="-285750">
              <a:buFont typeface="Arial" panose="020B0604020202020204" pitchFamily="34" charset="0"/>
              <a:buChar char="•"/>
            </a:pPr>
            <a:r>
              <a:rPr lang="en-US" dirty="0" err="1"/>
              <a:t>mesajul</a:t>
            </a:r>
            <a:r>
              <a:rPr lang="en-US" dirty="0"/>
              <a:t> </a:t>
            </a:r>
            <a:r>
              <a:rPr lang="en-US" b="1" dirty="0" err="1"/>
              <a:t>gata</a:t>
            </a:r>
            <a:r>
              <a:rPr lang="en-US" b="1" dirty="0"/>
              <a:t> </a:t>
            </a:r>
            <a:r>
              <a:rPr lang="en-US" dirty="0" err="1"/>
              <a:t>este</a:t>
            </a:r>
            <a:r>
              <a:rPr lang="en-US" dirty="0"/>
              <a:t> </a:t>
            </a:r>
            <a:r>
              <a:rPr lang="en-US" dirty="0" err="1"/>
              <a:t>prelucrat</a:t>
            </a:r>
            <a:r>
              <a:rPr lang="en-US" dirty="0"/>
              <a:t> </a:t>
            </a:r>
            <a:r>
              <a:rPr lang="en-US" dirty="0" err="1"/>
              <a:t>dupa</a:t>
            </a:r>
            <a:r>
              <a:rPr lang="en-US" dirty="0"/>
              <a:t> </a:t>
            </a:r>
            <a:r>
              <a:rPr lang="en-US" dirty="0" err="1"/>
              <a:t>ce</a:t>
            </a:r>
            <a:r>
              <a:rPr lang="en-US" dirty="0"/>
              <a:t> au </a:t>
            </a:r>
            <a:r>
              <a:rPr lang="en-US" dirty="0" err="1"/>
              <a:t>trec</a:t>
            </a:r>
            <a:r>
              <a:rPr lang="en-US" dirty="0"/>
              <a:t> 30 sec </a:t>
            </a:r>
          </a:p>
          <a:p>
            <a:r>
              <a:rPr lang="en-US" dirty="0"/>
              <a:t>      </a:t>
            </a:r>
            <a:r>
              <a:rPr lang="en-US" dirty="0" err="1"/>
              <a:t>fara</a:t>
            </a:r>
            <a:r>
              <a:rPr lang="en-US" dirty="0"/>
              <a:t> o </a:t>
            </a:r>
            <a:r>
              <a:rPr lang="en-US" dirty="0" err="1"/>
              <a:t>comanda</a:t>
            </a:r>
            <a:r>
              <a:rPr lang="en-US" dirty="0"/>
              <a:t>  </a:t>
            </a:r>
            <a:r>
              <a:rPr lang="en-US" dirty="0" err="1"/>
              <a:t>prelucrata</a:t>
            </a:r>
            <a:r>
              <a:rPr lang="en-US" dirty="0"/>
              <a:t> de </a:t>
            </a:r>
            <a:r>
              <a:rPr lang="en-US" dirty="0" err="1"/>
              <a:t>primul</a:t>
            </a:r>
            <a:r>
              <a:rPr lang="en-US" dirty="0"/>
              <a:t> receive</a:t>
            </a:r>
          </a:p>
        </p:txBody>
      </p:sp>
      <p:sp>
        <p:nvSpPr>
          <p:cNvPr id="3" name="TextBox 2">
            <a:extLst>
              <a:ext uri="{FF2B5EF4-FFF2-40B4-BE49-F238E27FC236}">
                <a16:creationId xmlns:a16="http://schemas.microsoft.com/office/drawing/2014/main" id="{2C8EA4C2-54DA-6210-4F90-AC06362D090E}"/>
              </a:ext>
            </a:extLst>
          </p:cNvPr>
          <p:cNvSpPr txBox="1"/>
          <p:nvPr/>
        </p:nvSpPr>
        <p:spPr>
          <a:xfrm>
            <a:off x="3986916" y="4702629"/>
            <a:ext cx="2784673" cy="461665"/>
          </a:xfrm>
          <a:prstGeom prst="rect">
            <a:avLst/>
          </a:prstGeom>
          <a:ln w="28575">
            <a:solidFill>
              <a:srgbClr val="CA1421"/>
            </a:solidFill>
          </a:ln>
        </p:spPr>
        <p:style>
          <a:lnRef idx="2">
            <a:schemeClr val="dk1"/>
          </a:lnRef>
          <a:fillRef idx="1">
            <a:schemeClr val="lt1"/>
          </a:fillRef>
          <a:effectRef idx="0">
            <a:schemeClr val="dk1"/>
          </a:effectRef>
          <a:fontRef idx="minor">
            <a:schemeClr val="dk1"/>
          </a:fontRef>
        </p:style>
        <p:txBody>
          <a:bodyPr wrap="none" rtlCol="0">
            <a:spAutoFit/>
          </a:bodyPr>
          <a:lstStyle/>
          <a:p>
            <a:r>
              <a:rPr lang="en-US" sz="2400" dirty="0" err="1"/>
              <a:t>gata</a:t>
            </a:r>
            <a:r>
              <a:rPr lang="en-US" sz="2400" dirty="0"/>
              <a:t>() -&gt; fridge ! </a:t>
            </a:r>
            <a:r>
              <a:rPr lang="en-US" sz="2400" dirty="0" err="1"/>
              <a:t>gata</a:t>
            </a:r>
            <a:endParaRPr lang="en-GB" sz="2400" dirty="0"/>
          </a:p>
        </p:txBody>
      </p:sp>
    </p:spTree>
    <p:extLst>
      <p:ext uri="{BB962C8B-B14F-4D97-AF65-F5344CB8AC3E}">
        <p14:creationId xmlns:p14="http://schemas.microsoft.com/office/powerpoint/2010/main" val="10580429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04157" y="1523419"/>
            <a:ext cx="4279761" cy="3046988"/>
          </a:xfrm>
          <a:prstGeom prst="rect">
            <a:avLst/>
          </a:prstGeom>
          <a:noFill/>
          <a:ln>
            <a:solidFill>
              <a:srgbClr val="C00000"/>
            </a:solidFill>
          </a:ln>
        </p:spPr>
        <p:txBody>
          <a:bodyPr wrap="none" rtlCol="0">
            <a:spAutoFit/>
          </a:bodyPr>
          <a:lstStyle/>
          <a:p>
            <a:r>
              <a:rPr lang="en-US" sz="2400" dirty="0"/>
              <a:t>receive</a:t>
            </a:r>
          </a:p>
          <a:p>
            <a:r>
              <a:rPr lang="en-US" sz="2400" dirty="0"/>
              <a:t>Pattern1 </a:t>
            </a:r>
            <a:r>
              <a:rPr lang="en-US" sz="2400" b="1" dirty="0"/>
              <a:t>when </a:t>
            </a:r>
            <a:r>
              <a:rPr lang="en-US" sz="2400" dirty="0"/>
              <a:t>Guard1 -&gt; Expr1;</a:t>
            </a:r>
          </a:p>
          <a:p>
            <a:r>
              <a:rPr lang="en-US" sz="2400" dirty="0"/>
              <a:t>Pattern2  </a:t>
            </a:r>
            <a:r>
              <a:rPr lang="en-US" sz="2400" b="1" dirty="0"/>
              <a:t>when</a:t>
            </a:r>
            <a:r>
              <a:rPr lang="en-US" sz="2400" dirty="0"/>
              <a:t> Guard2 -&gt; Expr2;</a:t>
            </a:r>
          </a:p>
          <a:p>
            <a:r>
              <a:rPr lang="en-US" sz="2400" dirty="0"/>
              <a:t>Pattern3 -&gt; Expr3</a:t>
            </a:r>
          </a:p>
          <a:p>
            <a:r>
              <a:rPr lang="en-US" sz="2400" dirty="0"/>
              <a:t>…</a:t>
            </a:r>
          </a:p>
          <a:p>
            <a:r>
              <a:rPr lang="en-US" sz="2400" dirty="0"/>
              <a:t>after T -&gt;</a:t>
            </a:r>
          </a:p>
          <a:p>
            <a:r>
              <a:rPr lang="en-US" sz="2400" dirty="0"/>
              <a:t>        </a:t>
            </a:r>
            <a:r>
              <a:rPr lang="en-US" sz="2400" dirty="0" err="1"/>
              <a:t>ExpressionT</a:t>
            </a:r>
            <a:endParaRPr lang="en-US" sz="2400" dirty="0"/>
          </a:p>
          <a:p>
            <a:r>
              <a:rPr lang="en-US" sz="2400" dirty="0"/>
              <a:t>end</a:t>
            </a:r>
          </a:p>
        </p:txBody>
      </p:sp>
      <p:sp>
        <p:nvSpPr>
          <p:cNvPr id="7" name="TextBox 6"/>
          <p:cNvSpPr txBox="1"/>
          <p:nvPr/>
        </p:nvSpPr>
        <p:spPr>
          <a:xfrm>
            <a:off x="5283020" y="526727"/>
            <a:ext cx="5638953" cy="6247864"/>
          </a:xfrm>
          <a:prstGeom prst="rect">
            <a:avLst/>
          </a:prstGeom>
          <a:noFill/>
        </p:spPr>
        <p:txBody>
          <a:bodyPr wrap="square" rtlCol="0">
            <a:spAutoFit/>
          </a:bodyPr>
          <a:lstStyle/>
          <a:p>
            <a:pPr marL="342900" indent="-342900">
              <a:buFont typeface="Arial" panose="020B0604020202020204" pitchFamily="34" charset="0"/>
              <a:buChar char="•"/>
            </a:pPr>
            <a:r>
              <a:rPr lang="en-US" sz="2000" dirty="0"/>
              <a:t>La </a:t>
            </a:r>
            <a:r>
              <a:rPr lang="en-US" sz="2000" dirty="0" err="1"/>
              <a:t>intrarea</a:t>
            </a:r>
            <a:r>
              <a:rPr lang="en-US" sz="2000" dirty="0"/>
              <a:t> in </a:t>
            </a:r>
            <a:r>
              <a:rPr lang="en-US" sz="2000" b="1" dirty="0"/>
              <a:t>receive</a:t>
            </a:r>
            <a:r>
              <a:rPr lang="en-US" sz="2000" dirty="0"/>
              <a:t>, </a:t>
            </a:r>
            <a:r>
              <a:rPr lang="en-US" sz="2000" dirty="0" err="1"/>
              <a:t>daca</a:t>
            </a:r>
            <a:r>
              <a:rPr lang="en-US" sz="2000" dirty="0"/>
              <a:t> </a:t>
            </a:r>
            <a:r>
              <a:rPr lang="en-US" sz="2000" dirty="0" err="1"/>
              <a:t>exista</a:t>
            </a:r>
            <a:r>
              <a:rPr lang="en-US" sz="2000" dirty="0"/>
              <a:t> un  </a:t>
            </a:r>
            <a:r>
              <a:rPr lang="en-US" sz="2000" b="1" dirty="0"/>
              <a:t>after</a:t>
            </a:r>
            <a:r>
              <a:rPr lang="en-US" sz="2000" dirty="0"/>
              <a:t>,  se </a:t>
            </a:r>
            <a:r>
              <a:rPr lang="en-US" sz="2000" dirty="0" err="1"/>
              <a:t>porneste</a:t>
            </a:r>
            <a:r>
              <a:rPr lang="en-US" sz="2000" dirty="0"/>
              <a:t> un timer.</a:t>
            </a:r>
          </a:p>
          <a:p>
            <a:pPr marL="342900" indent="-342900">
              <a:buFont typeface="Arial" panose="020B0604020202020204" pitchFamily="34" charset="0"/>
              <a:buChar char="•"/>
            </a:pPr>
            <a:r>
              <a:rPr lang="en-US" sz="2000" dirty="0" err="1"/>
              <a:t>Mesajele</a:t>
            </a:r>
            <a:r>
              <a:rPr lang="en-US" sz="2000" dirty="0"/>
              <a:t> din </a:t>
            </a:r>
            <a:r>
              <a:rPr lang="en-US" sz="2000" dirty="0" err="1"/>
              <a:t>coada</a:t>
            </a:r>
            <a:r>
              <a:rPr lang="en-US" sz="2000" dirty="0"/>
              <a:t> </a:t>
            </a:r>
            <a:r>
              <a:rPr lang="en-US" sz="2000" dirty="0" err="1"/>
              <a:t>sunt</a:t>
            </a:r>
            <a:r>
              <a:rPr lang="en-US" sz="2000" dirty="0"/>
              <a:t> investigate in </a:t>
            </a:r>
            <a:r>
              <a:rPr lang="en-US" sz="2000" dirty="0" err="1"/>
              <a:t>ordinea</a:t>
            </a:r>
            <a:r>
              <a:rPr lang="en-US" sz="2000" dirty="0"/>
              <a:t> </a:t>
            </a:r>
            <a:r>
              <a:rPr lang="en-US" sz="2000" dirty="0" err="1"/>
              <a:t>sosirii</a:t>
            </a:r>
            <a:r>
              <a:rPr lang="en-US" sz="2000" dirty="0"/>
              <a:t>; </a:t>
            </a:r>
            <a:r>
              <a:rPr lang="en-US" sz="2000" dirty="0" err="1"/>
              <a:t>daca</a:t>
            </a:r>
            <a:r>
              <a:rPr lang="en-US" sz="2000" dirty="0"/>
              <a:t> un </a:t>
            </a:r>
            <a:r>
              <a:rPr lang="en-US" sz="2000" dirty="0" err="1"/>
              <a:t>mesaj</a:t>
            </a:r>
            <a:r>
              <a:rPr lang="en-US" sz="2000" dirty="0"/>
              <a:t> se </a:t>
            </a:r>
            <a:r>
              <a:rPr lang="en-US" sz="2000" dirty="0" err="1"/>
              <a:t>potriveste</a:t>
            </a:r>
            <a:r>
              <a:rPr lang="en-US" sz="2000" dirty="0"/>
              <a:t> cu un pattern </a:t>
            </a:r>
            <a:r>
              <a:rPr lang="en-US" sz="2000" dirty="0" err="1"/>
              <a:t>atunci</a:t>
            </a:r>
            <a:r>
              <a:rPr lang="en-US" sz="2000" dirty="0"/>
              <a:t> </a:t>
            </a:r>
            <a:r>
              <a:rPr lang="en-US" sz="2000" dirty="0" err="1"/>
              <a:t>expresia</a:t>
            </a:r>
            <a:r>
              <a:rPr lang="en-US" sz="2000" dirty="0"/>
              <a:t> </a:t>
            </a:r>
            <a:r>
              <a:rPr lang="en-US" sz="2000" dirty="0" err="1"/>
              <a:t>corespunzatoare</a:t>
            </a:r>
            <a:r>
              <a:rPr lang="en-US" sz="2000" dirty="0"/>
              <a:t> </a:t>
            </a:r>
            <a:r>
              <a:rPr lang="en-US" sz="2000" dirty="0" err="1"/>
              <a:t>este</a:t>
            </a:r>
            <a:r>
              <a:rPr lang="en-US" sz="2000" dirty="0"/>
              <a:t> </a:t>
            </a:r>
            <a:r>
              <a:rPr lang="en-US" sz="2000" dirty="0" err="1"/>
              <a:t>prelucrata</a:t>
            </a:r>
            <a:r>
              <a:rPr lang="en-US" sz="2000" dirty="0"/>
              <a:t>.</a:t>
            </a:r>
          </a:p>
          <a:p>
            <a:pPr marL="342900" indent="-342900">
              <a:buFont typeface="Arial" panose="020B0604020202020204" pitchFamily="34" charset="0"/>
              <a:buChar char="•"/>
            </a:pPr>
            <a:r>
              <a:rPr lang="en-US" sz="2000" dirty="0" err="1"/>
              <a:t>Mesajele</a:t>
            </a:r>
            <a:r>
              <a:rPr lang="en-US" sz="2000" dirty="0"/>
              <a:t> care nu se </a:t>
            </a:r>
            <a:r>
              <a:rPr lang="en-US" sz="2000" dirty="0" err="1"/>
              <a:t>potrivesc</a:t>
            </a:r>
            <a:r>
              <a:rPr lang="en-US" sz="2000" dirty="0"/>
              <a:t> cu </a:t>
            </a:r>
            <a:r>
              <a:rPr lang="en-US" sz="2000" dirty="0" err="1"/>
              <a:t>nici</a:t>
            </a:r>
            <a:r>
              <a:rPr lang="en-US" sz="2000" dirty="0"/>
              <a:t> un pattern </a:t>
            </a:r>
            <a:r>
              <a:rPr lang="en-US" sz="2000" dirty="0" err="1"/>
              <a:t>sunt</a:t>
            </a:r>
            <a:r>
              <a:rPr lang="en-US" sz="2000" dirty="0"/>
              <a:t> </a:t>
            </a:r>
            <a:r>
              <a:rPr lang="en-US" sz="2000" dirty="0" err="1"/>
              <a:t>puse</a:t>
            </a:r>
            <a:r>
              <a:rPr lang="en-US" sz="2000" dirty="0"/>
              <a:t> </a:t>
            </a:r>
            <a:r>
              <a:rPr lang="en-US" sz="2000" dirty="0" err="1"/>
              <a:t>intr</a:t>
            </a:r>
            <a:r>
              <a:rPr lang="en-US" sz="2000" dirty="0"/>
              <a:t>-o </a:t>
            </a:r>
            <a:r>
              <a:rPr lang="en-US" sz="2000" dirty="0" err="1"/>
              <a:t>coada</a:t>
            </a:r>
            <a:r>
              <a:rPr lang="en-US" sz="2000" dirty="0"/>
              <a:t> separate (</a:t>
            </a:r>
            <a:r>
              <a:rPr lang="en-US" sz="2000" i="1" dirty="0"/>
              <a:t>save queue</a:t>
            </a:r>
            <a:r>
              <a:rPr lang="en-US" sz="2000" dirty="0"/>
              <a:t>).</a:t>
            </a:r>
          </a:p>
          <a:p>
            <a:pPr marL="342900" indent="-342900">
              <a:buFont typeface="Arial" panose="020B0604020202020204" pitchFamily="34" charset="0"/>
              <a:buChar char="•"/>
            </a:pPr>
            <a:r>
              <a:rPr lang="en-US" sz="2000" dirty="0" err="1"/>
              <a:t>Daca</a:t>
            </a:r>
            <a:r>
              <a:rPr lang="en-US" sz="2000" dirty="0"/>
              <a:t> nu </a:t>
            </a:r>
            <a:r>
              <a:rPr lang="en-US" sz="2000" dirty="0" err="1"/>
              <a:t>mai</a:t>
            </a:r>
            <a:r>
              <a:rPr lang="en-US" sz="2000" dirty="0"/>
              <a:t> </a:t>
            </a:r>
            <a:r>
              <a:rPr lang="en-US" sz="2000" dirty="0" err="1"/>
              <a:t>sunt</a:t>
            </a:r>
            <a:r>
              <a:rPr lang="en-US" sz="2000" dirty="0"/>
              <a:t> </a:t>
            </a:r>
            <a:r>
              <a:rPr lang="en-US" sz="2000" dirty="0" err="1"/>
              <a:t>mesaje</a:t>
            </a:r>
            <a:r>
              <a:rPr lang="en-US" sz="2000" dirty="0"/>
              <a:t> in </a:t>
            </a:r>
            <a:r>
              <a:rPr lang="en-US" sz="2000" dirty="0" err="1"/>
              <a:t>coada</a:t>
            </a:r>
            <a:r>
              <a:rPr lang="en-US" sz="2000" dirty="0"/>
              <a:t> </a:t>
            </a:r>
            <a:r>
              <a:rPr lang="en-US" sz="2000" dirty="0" err="1"/>
              <a:t>procesul</a:t>
            </a:r>
            <a:r>
              <a:rPr lang="en-US" sz="2000" dirty="0"/>
              <a:t> se </a:t>
            </a:r>
            <a:r>
              <a:rPr lang="en-US" sz="2000" dirty="0" err="1"/>
              <a:t>suspenda</a:t>
            </a:r>
            <a:r>
              <a:rPr lang="en-US" sz="2000" dirty="0"/>
              <a:t> </a:t>
            </a:r>
            <a:r>
              <a:rPr lang="en-US" sz="2000" dirty="0" err="1"/>
              <a:t>si</a:t>
            </a:r>
            <a:r>
              <a:rPr lang="en-US" sz="2000" dirty="0"/>
              <a:t> </a:t>
            </a:r>
            <a:r>
              <a:rPr lang="en-US" sz="2000" dirty="0" err="1"/>
              <a:t>asteapta</a:t>
            </a:r>
            <a:r>
              <a:rPr lang="en-US" sz="2000" dirty="0"/>
              <a:t> </a:t>
            </a:r>
            <a:r>
              <a:rPr lang="en-US" sz="2000" dirty="0" err="1"/>
              <a:t>venirea</a:t>
            </a:r>
            <a:r>
              <a:rPr lang="en-US" sz="2000" dirty="0"/>
              <a:t> </a:t>
            </a:r>
            <a:r>
              <a:rPr lang="en-US" sz="2000" dirty="0" err="1"/>
              <a:t>unui</a:t>
            </a:r>
            <a:r>
              <a:rPr lang="en-US" sz="2000" dirty="0"/>
              <a:t> </a:t>
            </a:r>
            <a:r>
              <a:rPr lang="en-US" sz="2000" dirty="0" err="1"/>
              <a:t>nou</a:t>
            </a:r>
            <a:r>
              <a:rPr lang="en-US" sz="2000" dirty="0"/>
              <a:t> </a:t>
            </a:r>
            <a:r>
              <a:rPr lang="en-US" sz="2000" dirty="0" err="1"/>
              <a:t>mesaj</a:t>
            </a:r>
            <a:r>
              <a:rPr lang="en-US" sz="2000" dirty="0"/>
              <a:t>; la </a:t>
            </a:r>
            <a:r>
              <a:rPr lang="en-US" sz="2000" dirty="0" err="1"/>
              <a:t>venirea</a:t>
            </a:r>
            <a:r>
              <a:rPr lang="en-US" sz="2000" dirty="0"/>
              <a:t> </a:t>
            </a:r>
            <a:r>
              <a:rPr lang="en-US" sz="2000" dirty="0" err="1"/>
              <a:t>acestuia</a:t>
            </a:r>
            <a:r>
              <a:rPr lang="en-US" sz="2000" dirty="0"/>
              <a:t>, </a:t>
            </a:r>
            <a:r>
              <a:rPr lang="en-US" sz="2000" dirty="0" err="1"/>
              <a:t>numai</a:t>
            </a:r>
            <a:r>
              <a:rPr lang="en-US" sz="2000" dirty="0"/>
              <a:t> el </a:t>
            </a:r>
            <a:r>
              <a:rPr lang="en-US" sz="2000" dirty="0" err="1"/>
              <a:t>este</a:t>
            </a:r>
            <a:r>
              <a:rPr lang="en-US" sz="2000" dirty="0"/>
              <a:t> </a:t>
            </a:r>
            <a:r>
              <a:rPr lang="en-US" sz="2000" dirty="0" err="1"/>
              <a:t>prelucrat</a:t>
            </a:r>
            <a:r>
              <a:rPr lang="en-US" sz="2000" dirty="0"/>
              <a:t>, nu </a:t>
            </a:r>
            <a:r>
              <a:rPr lang="en-US" sz="2000" dirty="0" err="1"/>
              <a:t>si</a:t>
            </a:r>
            <a:r>
              <a:rPr lang="en-US" sz="2000" dirty="0"/>
              <a:t> </a:t>
            </a:r>
            <a:r>
              <a:rPr lang="en-US" sz="2000" dirty="0" err="1"/>
              <a:t>mesajele</a:t>
            </a:r>
            <a:r>
              <a:rPr lang="en-US" sz="2000" dirty="0"/>
              <a:t> din </a:t>
            </a:r>
            <a:r>
              <a:rPr lang="en-US" sz="2000" i="1" dirty="0"/>
              <a:t>save queue.</a:t>
            </a:r>
          </a:p>
          <a:p>
            <a:pPr marL="342900" indent="-342900">
              <a:buFont typeface="Arial" panose="020B0604020202020204" pitchFamily="34" charset="0"/>
              <a:buChar char="•"/>
            </a:pPr>
            <a:r>
              <a:rPr lang="en-US" sz="2000" dirty="0" err="1"/>
              <a:t>Cand</a:t>
            </a:r>
            <a:r>
              <a:rPr lang="en-US" sz="2000" dirty="0"/>
              <a:t> un </a:t>
            </a:r>
            <a:r>
              <a:rPr lang="en-US" sz="2000" dirty="0" err="1"/>
              <a:t>mesaj</a:t>
            </a:r>
            <a:r>
              <a:rPr lang="en-US" sz="2000" dirty="0"/>
              <a:t> se </a:t>
            </a:r>
            <a:r>
              <a:rPr lang="en-US" sz="2000" dirty="0" err="1"/>
              <a:t>potriveste</a:t>
            </a:r>
            <a:r>
              <a:rPr lang="en-US" sz="2000" dirty="0"/>
              <a:t> cu un pattern, </a:t>
            </a:r>
            <a:r>
              <a:rPr lang="en-US" sz="2000" dirty="0" err="1"/>
              <a:t>mesajele</a:t>
            </a:r>
            <a:r>
              <a:rPr lang="en-US" sz="2000" dirty="0"/>
              <a:t> din </a:t>
            </a:r>
            <a:r>
              <a:rPr lang="en-US" sz="2000" i="1" dirty="0"/>
              <a:t>save queue </a:t>
            </a:r>
            <a:r>
              <a:rPr lang="en-US" sz="2000" dirty="0" err="1"/>
              <a:t>sunt</a:t>
            </a:r>
            <a:r>
              <a:rPr lang="en-US" sz="2000" dirty="0"/>
              <a:t> </a:t>
            </a:r>
            <a:r>
              <a:rPr lang="en-US" sz="2000" dirty="0" err="1"/>
              <a:t>puse</a:t>
            </a:r>
            <a:r>
              <a:rPr lang="en-US" sz="2000" dirty="0"/>
              <a:t> la </a:t>
            </a:r>
            <a:r>
              <a:rPr lang="en-US" sz="2000" dirty="0" err="1"/>
              <a:t>loc</a:t>
            </a:r>
            <a:r>
              <a:rPr lang="en-US" sz="2000" dirty="0"/>
              <a:t> in </a:t>
            </a:r>
            <a:r>
              <a:rPr lang="en-US" sz="2000" dirty="0" err="1"/>
              <a:t>coada</a:t>
            </a:r>
            <a:r>
              <a:rPr lang="en-US" sz="2000" dirty="0"/>
              <a:t> </a:t>
            </a:r>
            <a:r>
              <a:rPr lang="en-US" sz="2000" dirty="0" err="1"/>
              <a:t>si</a:t>
            </a:r>
            <a:r>
              <a:rPr lang="en-US" sz="2000" dirty="0"/>
              <a:t> </a:t>
            </a:r>
            <a:r>
              <a:rPr lang="en-US" sz="2000" dirty="0" err="1"/>
              <a:t>timerul</a:t>
            </a:r>
            <a:r>
              <a:rPr lang="en-US" sz="2000" dirty="0"/>
              <a:t> se </a:t>
            </a:r>
            <a:r>
              <a:rPr lang="en-US" sz="2000" dirty="0" err="1"/>
              <a:t>sterge</a:t>
            </a:r>
            <a:r>
              <a:rPr lang="en-US" sz="2000" dirty="0"/>
              <a:t>.</a:t>
            </a:r>
          </a:p>
          <a:p>
            <a:pPr marL="342900" indent="-342900">
              <a:buFont typeface="Arial" panose="020B0604020202020204" pitchFamily="34" charset="0"/>
              <a:buChar char="•"/>
            </a:pPr>
            <a:r>
              <a:rPr lang="en-US" sz="2000" dirty="0" err="1"/>
              <a:t>Daca</a:t>
            </a:r>
            <a:r>
              <a:rPr lang="en-US" sz="2000" dirty="0"/>
              <a:t> </a:t>
            </a:r>
            <a:r>
              <a:rPr lang="en-US" sz="2000" dirty="0" err="1"/>
              <a:t>timpul</a:t>
            </a:r>
            <a:r>
              <a:rPr lang="en-US" sz="2000" dirty="0"/>
              <a:t> T s-a </a:t>
            </a:r>
            <a:r>
              <a:rPr lang="en-US" sz="2000" dirty="0" err="1"/>
              <a:t>scurs</a:t>
            </a:r>
            <a:r>
              <a:rPr lang="en-US" sz="2000" dirty="0"/>
              <a:t> </a:t>
            </a:r>
            <a:r>
              <a:rPr lang="en-US" sz="2000" dirty="0" err="1"/>
              <a:t>fara</a:t>
            </a:r>
            <a:r>
              <a:rPr lang="en-US" sz="2000" dirty="0"/>
              <a:t> ca un </a:t>
            </a:r>
            <a:r>
              <a:rPr lang="en-US" sz="2000" dirty="0" err="1"/>
              <a:t>mesaj</a:t>
            </a:r>
            <a:r>
              <a:rPr lang="en-US" sz="2000" dirty="0"/>
              <a:t> </a:t>
            </a:r>
            <a:r>
              <a:rPr lang="en-US" sz="2000" dirty="0" err="1"/>
              <a:t>sa</a:t>
            </a:r>
            <a:r>
              <a:rPr lang="en-US" sz="2000" dirty="0"/>
              <a:t> se </a:t>
            </a:r>
            <a:r>
              <a:rPr lang="en-US" sz="2000" dirty="0" err="1"/>
              <a:t>potriveasca</a:t>
            </a:r>
            <a:r>
              <a:rPr lang="en-US" sz="2000" dirty="0"/>
              <a:t> </a:t>
            </a:r>
            <a:r>
              <a:rPr lang="en-US" sz="2000" dirty="0" err="1"/>
              <a:t>unui</a:t>
            </a:r>
            <a:r>
              <a:rPr lang="en-US" sz="2000" dirty="0"/>
              <a:t> pattern, </a:t>
            </a:r>
            <a:r>
              <a:rPr lang="en-US" sz="2000" dirty="0" err="1"/>
              <a:t>atunci</a:t>
            </a:r>
            <a:r>
              <a:rPr lang="en-US" sz="2000" dirty="0"/>
              <a:t> </a:t>
            </a:r>
            <a:r>
              <a:rPr lang="en-US" sz="2000" dirty="0" err="1"/>
              <a:t>ExpressionT</a:t>
            </a:r>
            <a:r>
              <a:rPr lang="en-US" sz="2000" dirty="0"/>
              <a:t> se </a:t>
            </a:r>
            <a:r>
              <a:rPr lang="en-US" sz="2000" dirty="0" err="1"/>
              <a:t>executa</a:t>
            </a:r>
            <a:r>
              <a:rPr lang="en-US" sz="2000" dirty="0"/>
              <a:t>, </a:t>
            </a:r>
            <a:r>
              <a:rPr lang="en-US" sz="2000" dirty="0" err="1"/>
              <a:t>iar</a:t>
            </a:r>
            <a:r>
              <a:rPr lang="en-US" sz="2000" dirty="0"/>
              <a:t> </a:t>
            </a:r>
            <a:r>
              <a:rPr lang="en-US" sz="2000" dirty="0" err="1"/>
              <a:t>mesajele</a:t>
            </a:r>
            <a:r>
              <a:rPr lang="en-US" sz="2000" dirty="0"/>
              <a:t> din </a:t>
            </a:r>
            <a:r>
              <a:rPr lang="en-US" sz="2000" i="1" dirty="0"/>
              <a:t>save queue </a:t>
            </a:r>
            <a:r>
              <a:rPr lang="en-US" sz="2000" dirty="0" err="1"/>
              <a:t>sunt</a:t>
            </a:r>
            <a:r>
              <a:rPr lang="en-US" sz="2000" dirty="0"/>
              <a:t> </a:t>
            </a:r>
            <a:r>
              <a:rPr lang="en-US" sz="2000" dirty="0" err="1"/>
              <a:t>puse</a:t>
            </a:r>
            <a:r>
              <a:rPr lang="en-US" sz="2000" dirty="0"/>
              <a:t> </a:t>
            </a:r>
            <a:r>
              <a:rPr lang="en-US" sz="2000" dirty="0" err="1"/>
              <a:t>inapoi</a:t>
            </a:r>
            <a:r>
              <a:rPr lang="en-US" sz="2000" dirty="0"/>
              <a:t> in </a:t>
            </a:r>
            <a:r>
              <a:rPr lang="en-US" sz="2000" dirty="0" err="1"/>
              <a:t>coada</a:t>
            </a:r>
            <a:r>
              <a:rPr lang="en-US" sz="2000" dirty="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
        <p:nvSpPr>
          <p:cNvPr id="8" name="TextBox 7"/>
          <p:cNvSpPr txBox="1"/>
          <p:nvPr/>
        </p:nvSpPr>
        <p:spPr>
          <a:xfrm>
            <a:off x="758142" y="173620"/>
            <a:ext cx="3155672" cy="461665"/>
          </a:xfrm>
          <a:prstGeom prst="rect">
            <a:avLst/>
          </a:prstGeom>
          <a:noFill/>
        </p:spPr>
        <p:txBody>
          <a:bodyPr wrap="none" rtlCol="0">
            <a:spAutoFit/>
          </a:bodyPr>
          <a:lstStyle/>
          <a:p>
            <a:pPr marL="285750" indent="-285750">
              <a:buFont typeface="Wingdings" panose="05000000000000000000" pitchFamily="2" charset="2"/>
              <a:buChar char="Ø"/>
            </a:pPr>
            <a:r>
              <a:rPr lang="en-US" sz="2400" dirty="0">
                <a:solidFill>
                  <a:srgbClr val="C00000"/>
                </a:solidFill>
              </a:rPr>
              <a:t>receive … after … end</a:t>
            </a:r>
          </a:p>
        </p:txBody>
      </p:sp>
    </p:spTree>
    <p:extLst>
      <p:ext uri="{BB962C8B-B14F-4D97-AF65-F5344CB8AC3E}">
        <p14:creationId xmlns:p14="http://schemas.microsoft.com/office/powerpoint/2010/main" val="38339447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23368" y="300452"/>
            <a:ext cx="6512442" cy="4093428"/>
          </a:xfrm>
          <a:prstGeom prst="rect">
            <a:avLst/>
          </a:prstGeom>
          <a:ln w="28575">
            <a:solidFill>
              <a:srgbClr val="C00000"/>
            </a:solidFill>
          </a:ln>
        </p:spPr>
        <p:txBody>
          <a:bodyPr wrap="square">
            <a:spAutoFit/>
          </a:bodyPr>
          <a:lstStyle/>
          <a:p>
            <a:r>
              <a:rPr lang="en-US" sz="2000" dirty="0"/>
              <a:t>important() -&gt;     </a:t>
            </a:r>
          </a:p>
          <a:p>
            <a:r>
              <a:rPr lang="en-US" sz="2000" dirty="0"/>
              <a:t>      receive	</a:t>
            </a:r>
          </a:p>
          <a:p>
            <a:r>
              <a:rPr lang="en-US" sz="2000" dirty="0"/>
              <a:t>          {Priority, X} when Priority &gt; 10 -&gt;   [</a:t>
            </a:r>
            <a:r>
              <a:rPr lang="en-US" sz="2000" dirty="0" err="1"/>
              <a:t>X|important</a:t>
            </a:r>
            <a:r>
              <a:rPr lang="en-US" sz="2000" dirty="0"/>
              <a:t>()]	                  	after 0 -&gt;</a:t>
            </a:r>
          </a:p>
          <a:p>
            <a:r>
              <a:rPr lang="en-US" sz="2000" dirty="0"/>
              <a:t>                  normal()	</a:t>
            </a:r>
          </a:p>
          <a:p>
            <a:r>
              <a:rPr lang="en-US" sz="2000" dirty="0"/>
              <a:t>      end. 	</a:t>
            </a:r>
          </a:p>
          <a:p>
            <a:endParaRPr lang="en-US" sz="2000" dirty="0"/>
          </a:p>
          <a:p>
            <a:r>
              <a:rPr lang="en-US" sz="2000" dirty="0"/>
              <a:t>normal() -&gt; 	  </a:t>
            </a:r>
          </a:p>
          <a:p>
            <a:r>
              <a:rPr lang="en-US" sz="2000" dirty="0"/>
              <a:t>        receive            		     </a:t>
            </a:r>
          </a:p>
          <a:p>
            <a:r>
              <a:rPr lang="en-US" sz="2000" dirty="0"/>
              <a:t>              {_,X} -&gt;</a:t>
            </a:r>
          </a:p>
          <a:p>
            <a:r>
              <a:rPr lang="en-US" sz="2000" dirty="0"/>
              <a:t>                       [</a:t>
            </a:r>
            <a:r>
              <a:rPr lang="en-US" sz="2000" dirty="0" err="1"/>
              <a:t>X|normal</a:t>
            </a:r>
            <a:r>
              <a:rPr lang="en-US" sz="2000" dirty="0"/>
              <a:t>()]</a:t>
            </a:r>
          </a:p>
          <a:p>
            <a:r>
              <a:rPr lang="en-US" sz="2000" dirty="0"/>
              <a:t>         after 0 -&gt; []    </a:t>
            </a:r>
          </a:p>
          <a:p>
            <a:r>
              <a:rPr lang="en-US" sz="2000" dirty="0"/>
              <a:t>end.</a:t>
            </a:r>
          </a:p>
        </p:txBody>
      </p:sp>
      <p:pic>
        <p:nvPicPr>
          <p:cNvPr id="4" name="Picture 3"/>
          <p:cNvPicPr>
            <a:picLocks noChangeAspect="1"/>
          </p:cNvPicPr>
          <p:nvPr/>
        </p:nvPicPr>
        <p:blipFill>
          <a:blip r:embed="rId2"/>
          <a:stretch>
            <a:fillRect/>
          </a:stretch>
        </p:blipFill>
        <p:spPr>
          <a:xfrm>
            <a:off x="1766999" y="4650158"/>
            <a:ext cx="9237699" cy="1561741"/>
          </a:xfrm>
          <a:prstGeom prst="rect">
            <a:avLst/>
          </a:prstGeom>
        </p:spPr>
        <p:style>
          <a:lnRef idx="2">
            <a:schemeClr val="dk1"/>
          </a:lnRef>
          <a:fillRef idx="1">
            <a:schemeClr val="lt1"/>
          </a:fillRef>
          <a:effectRef idx="0">
            <a:schemeClr val="dk1"/>
          </a:effectRef>
          <a:fontRef idx="minor">
            <a:schemeClr val="dk1"/>
          </a:fontRef>
        </p:style>
      </p:pic>
      <p:pic>
        <p:nvPicPr>
          <p:cNvPr id="5" name="Picture 4"/>
          <p:cNvPicPr>
            <a:picLocks noChangeAspect="1"/>
          </p:cNvPicPr>
          <p:nvPr/>
        </p:nvPicPr>
        <p:blipFill>
          <a:blip r:embed="rId3"/>
          <a:stretch>
            <a:fillRect/>
          </a:stretch>
        </p:blipFill>
        <p:spPr>
          <a:xfrm>
            <a:off x="306794" y="885587"/>
            <a:ext cx="2994783" cy="1113334"/>
          </a:xfrm>
          <a:prstGeom prst="rect">
            <a:avLst/>
          </a:prstGeom>
        </p:spPr>
        <p:style>
          <a:lnRef idx="2">
            <a:schemeClr val="dk1"/>
          </a:lnRef>
          <a:fillRef idx="1">
            <a:schemeClr val="lt1"/>
          </a:fillRef>
          <a:effectRef idx="0">
            <a:schemeClr val="dk1"/>
          </a:effectRef>
          <a:fontRef idx="minor">
            <a:schemeClr val="dk1"/>
          </a:fontRef>
        </p:style>
      </p:pic>
      <p:sp>
        <p:nvSpPr>
          <p:cNvPr id="2" name="Rectangle 1"/>
          <p:cNvSpPr/>
          <p:nvPr/>
        </p:nvSpPr>
        <p:spPr>
          <a:xfrm>
            <a:off x="2178956" y="1584275"/>
            <a:ext cx="2406502" cy="1754326"/>
          </a:xfrm>
          <a:prstGeom prst="rect">
            <a:avLst/>
          </a:prstGeom>
          <a:ln w="28575">
            <a:solidFill>
              <a:srgbClr val="C00000"/>
            </a:solidFill>
          </a:ln>
        </p:spPr>
        <p:style>
          <a:lnRef idx="2">
            <a:schemeClr val="dk1"/>
          </a:lnRef>
          <a:fillRef idx="1">
            <a:schemeClr val="lt1"/>
          </a:fillRef>
          <a:effectRef idx="0">
            <a:schemeClr val="dk1"/>
          </a:effectRef>
          <a:fontRef idx="minor">
            <a:schemeClr val="dk1"/>
          </a:fontRef>
        </p:style>
        <p:txBody>
          <a:bodyPr wrap="square">
            <a:spAutoFit/>
          </a:bodyPr>
          <a:lstStyle/>
          <a:p>
            <a:pPr lvl="0" defTabSz="914400" eaLnBrk="0" fontAlgn="base" hangingPunct="0">
              <a:spcBef>
                <a:spcPct val="0"/>
              </a:spcBef>
              <a:spcAft>
                <a:spcPct val="0"/>
              </a:spcAft>
            </a:pPr>
            <a:r>
              <a:rPr lang="en-US" altLang="en-US" dirty="0">
                <a:latin typeface="Arial Unicode MS" panose="020B0604020202020204" pitchFamily="34" charset="-128"/>
              </a:rPr>
              <a:t>flush() -&gt;</a:t>
            </a:r>
            <a:endParaRPr lang="en-US" altLang="en-US" dirty="0"/>
          </a:p>
          <a:p>
            <a:pPr lvl="0" defTabSz="914400" eaLnBrk="0" fontAlgn="base" hangingPunct="0">
              <a:spcBef>
                <a:spcPct val="0"/>
              </a:spcBef>
              <a:spcAft>
                <a:spcPct val="0"/>
              </a:spcAft>
            </a:pPr>
            <a:r>
              <a:rPr lang="en-US" altLang="en-US" dirty="0">
                <a:latin typeface="Arial Unicode MS" panose="020B0604020202020204" pitchFamily="34" charset="-128"/>
              </a:rPr>
              <a:t>  receive</a:t>
            </a:r>
            <a:endParaRPr lang="en-US" altLang="en-US" dirty="0"/>
          </a:p>
          <a:p>
            <a:pPr lvl="0" defTabSz="914400" eaLnBrk="0" fontAlgn="base" hangingPunct="0">
              <a:spcBef>
                <a:spcPct val="0"/>
              </a:spcBef>
              <a:spcAft>
                <a:spcPct val="0"/>
              </a:spcAft>
            </a:pPr>
            <a:r>
              <a:rPr lang="en-US" altLang="en-US" dirty="0">
                <a:latin typeface="Arial Unicode MS" panose="020B0604020202020204" pitchFamily="34" charset="-128"/>
              </a:rPr>
              <a:t>           _</a:t>
            </a:r>
            <a:r>
              <a:rPr lang="en-US" altLang="en-US" dirty="0"/>
              <a:t>       </a:t>
            </a:r>
            <a:r>
              <a:rPr lang="en-US" altLang="en-US" dirty="0">
                <a:latin typeface="Arial Unicode MS" panose="020B0604020202020204" pitchFamily="34" charset="-128"/>
              </a:rPr>
              <a:t>-&gt;</a:t>
            </a:r>
            <a:r>
              <a:rPr lang="en-US" altLang="en-US" dirty="0"/>
              <a:t> </a:t>
            </a:r>
            <a:r>
              <a:rPr lang="en-US" altLang="en-US" dirty="0">
                <a:latin typeface="Arial Unicode MS" panose="020B0604020202020204" pitchFamily="34" charset="-128"/>
              </a:rPr>
              <a:t>flush()</a:t>
            </a:r>
            <a:endParaRPr lang="en-US" altLang="en-US" dirty="0"/>
          </a:p>
          <a:p>
            <a:pPr lvl="0" defTabSz="914400" eaLnBrk="0" fontAlgn="base" hangingPunct="0">
              <a:spcBef>
                <a:spcPct val="0"/>
              </a:spcBef>
              <a:spcAft>
                <a:spcPct val="0"/>
              </a:spcAft>
            </a:pPr>
            <a:r>
              <a:rPr lang="en-US" altLang="en-US" dirty="0">
                <a:latin typeface="Arial Unicode MS" panose="020B0604020202020204" pitchFamily="34" charset="-128"/>
              </a:rPr>
              <a:t>    after</a:t>
            </a:r>
            <a:r>
              <a:rPr lang="en-US" altLang="en-US" dirty="0"/>
              <a:t> </a:t>
            </a:r>
            <a:r>
              <a:rPr lang="en-US" altLang="en-US" dirty="0">
                <a:latin typeface="Arial Unicode MS" panose="020B0604020202020204" pitchFamily="34" charset="-128"/>
              </a:rPr>
              <a:t>0</a:t>
            </a:r>
            <a:r>
              <a:rPr lang="en-US" altLang="en-US" dirty="0"/>
              <a:t>      </a:t>
            </a:r>
            <a:r>
              <a:rPr lang="en-US" altLang="en-US" dirty="0">
                <a:latin typeface="Arial Unicode MS" panose="020B0604020202020204" pitchFamily="34" charset="-128"/>
              </a:rPr>
              <a:t>-&gt;</a:t>
            </a:r>
            <a:r>
              <a:rPr lang="en-US" altLang="en-US" dirty="0"/>
              <a:t>  </a:t>
            </a:r>
          </a:p>
          <a:p>
            <a:pPr lvl="0" defTabSz="914400" eaLnBrk="0" fontAlgn="base" hangingPunct="0">
              <a:spcBef>
                <a:spcPct val="0"/>
              </a:spcBef>
              <a:spcAft>
                <a:spcPct val="0"/>
              </a:spcAft>
            </a:pPr>
            <a:r>
              <a:rPr lang="en-US" altLang="en-US" dirty="0">
                <a:latin typeface="Arial Unicode MS" panose="020B0604020202020204" pitchFamily="34" charset="-128"/>
              </a:rPr>
              <a:t>           ok</a:t>
            </a:r>
            <a:endParaRPr lang="en-US" altLang="en-US" dirty="0"/>
          </a:p>
          <a:p>
            <a:pPr lvl="0" defTabSz="914400" eaLnBrk="0" fontAlgn="base" hangingPunct="0">
              <a:spcBef>
                <a:spcPct val="0"/>
              </a:spcBef>
              <a:spcAft>
                <a:spcPct val="0"/>
              </a:spcAft>
            </a:pPr>
            <a:r>
              <a:rPr lang="en-US" altLang="en-US" dirty="0">
                <a:latin typeface="Arial Unicode MS" panose="020B0604020202020204" pitchFamily="34" charset="-128"/>
              </a:rPr>
              <a:t>end.</a:t>
            </a:r>
            <a:endParaRPr lang="en-US" altLang="en-US" dirty="0">
              <a:latin typeface="Arial" panose="020B0604020202020204" pitchFamily="34" charset="0"/>
            </a:endParaRPr>
          </a:p>
        </p:txBody>
      </p:sp>
      <p:sp>
        <p:nvSpPr>
          <p:cNvPr id="6" name="TextBox 5"/>
          <p:cNvSpPr txBox="1"/>
          <p:nvPr/>
        </p:nvSpPr>
        <p:spPr>
          <a:xfrm>
            <a:off x="356190" y="115786"/>
            <a:ext cx="2126416" cy="369332"/>
          </a:xfrm>
          <a:prstGeom prst="rect">
            <a:avLst/>
          </a:prstGeom>
          <a:noFill/>
        </p:spPr>
        <p:txBody>
          <a:bodyPr wrap="none" rtlCol="0">
            <a:spAutoFit/>
          </a:bodyPr>
          <a:lstStyle/>
          <a:p>
            <a:pPr marL="285750" indent="-285750">
              <a:buFont typeface="Wingdings" panose="05000000000000000000" pitchFamily="2" charset="2"/>
              <a:buChar char="Ø"/>
            </a:pPr>
            <a:r>
              <a:rPr lang="en-US" dirty="0"/>
              <a:t>Selective receives</a:t>
            </a:r>
          </a:p>
        </p:txBody>
      </p:sp>
      <p:sp>
        <p:nvSpPr>
          <p:cNvPr id="7" name="TextBox 6"/>
          <p:cNvSpPr txBox="1"/>
          <p:nvPr/>
        </p:nvSpPr>
        <p:spPr>
          <a:xfrm>
            <a:off x="8623006" y="1919177"/>
            <a:ext cx="3468514" cy="646331"/>
          </a:xfrm>
          <a:prstGeom prst="rect">
            <a:avLst/>
          </a:prstGeom>
          <a:solidFill>
            <a:srgbClr val="C00000"/>
          </a:solidFill>
        </p:spPr>
        <p:txBody>
          <a:bodyPr wrap="none" rtlCol="0">
            <a:spAutoFit/>
          </a:bodyPr>
          <a:lstStyle/>
          <a:p>
            <a:r>
              <a:rPr lang="en-US" dirty="0" err="1">
                <a:solidFill>
                  <a:schemeClr val="bg1"/>
                </a:solidFill>
              </a:rPr>
              <a:t>Varianta</a:t>
            </a:r>
            <a:r>
              <a:rPr lang="en-US" dirty="0">
                <a:solidFill>
                  <a:schemeClr val="bg1"/>
                </a:solidFill>
              </a:rPr>
              <a:t> a </a:t>
            </a:r>
            <a:r>
              <a:rPr lang="en-US" dirty="0" err="1">
                <a:solidFill>
                  <a:schemeClr val="bg1"/>
                </a:solidFill>
              </a:rPr>
              <a:t>functiei</a:t>
            </a:r>
            <a:r>
              <a:rPr lang="en-US" dirty="0">
                <a:solidFill>
                  <a:schemeClr val="bg1"/>
                </a:solidFill>
              </a:rPr>
              <a:t> flush() care</a:t>
            </a:r>
          </a:p>
          <a:p>
            <a:r>
              <a:rPr lang="en-US" dirty="0" err="1">
                <a:solidFill>
                  <a:schemeClr val="bg1"/>
                </a:solidFill>
              </a:rPr>
              <a:t>ordoneaza</a:t>
            </a:r>
            <a:r>
              <a:rPr lang="en-US" dirty="0">
                <a:solidFill>
                  <a:schemeClr val="bg1"/>
                </a:solidFill>
              </a:rPr>
              <a:t> </a:t>
            </a:r>
            <a:r>
              <a:rPr lang="en-US" dirty="0" err="1">
                <a:solidFill>
                  <a:schemeClr val="bg1"/>
                </a:solidFill>
              </a:rPr>
              <a:t>mesajele</a:t>
            </a:r>
            <a:r>
              <a:rPr lang="en-US" dirty="0">
                <a:solidFill>
                  <a:schemeClr val="bg1"/>
                </a:solidFill>
              </a:rPr>
              <a:t> </a:t>
            </a:r>
            <a:r>
              <a:rPr lang="en-US" dirty="0" err="1">
                <a:solidFill>
                  <a:schemeClr val="bg1"/>
                </a:solidFill>
              </a:rPr>
              <a:t>dupa</a:t>
            </a:r>
            <a:r>
              <a:rPr lang="en-US" dirty="0">
                <a:solidFill>
                  <a:schemeClr val="bg1"/>
                </a:solidFill>
              </a:rPr>
              <a:t> </a:t>
            </a:r>
            <a:r>
              <a:rPr lang="en-US" dirty="0" err="1">
                <a:solidFill>
                  <a:schemeClr val="bg1"/>
                </a:solidFill>
              </a:rPr>
              <a:t>prioritati</a:t>
            </a:r>
            <a:endParaRPr lang="en-US" dirty="0">
              <a:solidFill>
                <a:schemeClr val="bg1"/>
              </a:solidFill>
            </a:endParaRPr>
          </a:p>
        </p:txBody>
      </p:sp>
    </p:spTree>
    <p:extLst>
      <p:ext uri="{BB962C8B-B14F-4D97-AF65-F5344CB8AC3E}">
        <p14:creationId xmlns:p14="http://schemas.microsoft.com/office/powerpoint/2010/main" val="31251718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62746" y="1413164"/>
            <a:ext cx="5304786" cy="4524315"/>
          </a:xfrm>
          <a:prstGeom prst="rect">
            <a:avLst/>
          </a:prstGeom>
          <a:solidFill>
            <a:srgbClr val="CA1421"/>
          </a:solidFill>
        </p:spPr>
        <p:txBody>
          <a:bodyPr wrap="none" rtlCol="0">
            <a:spAutoFit/>
          </a:bodyPr>
          <a:lstStyle/>
          <a:p>
            <a:endParaRPr lang="en-US" sz="3200" dirty="0">
              <a:solidFill>
                <a:schemeClr val="bg1"/>
              </a:solidFill>
            </a:endParaRPr>
          </a:p>
          <a:p>
            <a:r>
              <a:rPr lang="en-US" sz="3200" dirty="0" err="1">
                <a:solidFill>
                  <a:schemeClr val="bg1"/>
                </a:solidFill>
              </a:rPr>
              <a:t>Pid</a:t>
            </a:r>
            <a:r>
              <a:rPr lang="en-US" sz="3200" dirty="0">
                <a:solidFill>
                  <a:schemeClr val="bg1"/>
                </a:solidFill>
              </a:rPr>
              <a:t> = spawn (fun)</a:t>
            </a:r>
          </a:p>
          <a:p>
            <a:endParaRPr lang="en-US" sz="3200" dirty="0">
              <a:solidFill>
                <a:schemeClr val="bg1"/>
              </a:solidFill>
            </a:endParaRPr>
          </a:p>
          <a:p>
            <a:r>
              <a:rPr lang="en-US" sz="3200" dirty="0" err="1">
                <a:solidFill>
                  <a:schemeClr val="bg1"/>
                </a:solidFill>
              </a:rPr>
              <a:t>Pid</a:t>
            </a:r>
            <a:r>
              <a:rPr lang="en-US" sz="3200" dirty="0">
                <a:solidFill>
                  <a:schemeClr val="bg1"/>
                </a:solidFill>
              </a:rPr>
              <a:t> = spawn (module, </a:t>
            </a:r>
            <a:r>
              <a:rPr lang="en-US" sz="3200" dirty="0" err="1">
                <a:solidFill>
                  <a:schemeClr val="bg1"/>
                </a:solidFill>
              </a:rPr>
              <a:t>fct</a:t>
            </a:r>
            <a:r>
              <a:rPr lang="en-US" sz="3200" dirty="0">
                <a:solidFill>
                  <a:schemeClr val="bg1"/>
                </a:solidFill>
              </a:rPr>
              <a:t>, </a:t>
            </a:r>
            <a:r>
              <a:rPr lang="en-US" sz="3200" dirty="0" err="1">
                <a:solidFill>
                  <a:schemeClr val="bg1"/>
                </a:solidFill>
              </a:rPr>
              <a:t>args</a:t>
            </a:r>
            <a:r>
              <a:rPr lang="en-US" sz="3200" dirty="0">
                <a:solidFill>
                  <a:schemeClr val="bg1"/>
                </a:solidFill>
              </a:rPr>
              <a:t>)</a:t>
            </a:r>
          </a:p>
          <a:p>
            <a:endParaRPr lang="en-US" sz="3200" dirty="0">
              <a:solidFill>
                <a:schemeClr val="bg1"/>
              </a:solidFill>
            </a:endParaRPr>
          </a:p>
          <a:p>
            <a:r>
              <a:rPr lang="en-US" sz="3200" dirty="0" err="1">
                <a:solidFill>
                  <a:schemeClr val="bg1"/>
                </a:solidFill>
              </a:rPr>
              <a:t>Pid</a:t>
            </a:r>
            <a:r>
              <a:rPr lang="en-US" sz="3200" dirty="0">
                <a:solidFill>
                  <a:schemeClr val="bg1"/>
                </a:solidFill>
              </a:rPr>
              <a:t> ! Message</a:t>
            </a:r>
          </a:p>
          <a:p>
            <a:endParaRPr lang="en-US" sz="3200" dirty="0">
              <a:solidFill>
                <a:schemeClr val="bg1"/>
              </a:solidFill>
            </a:endParaRPr>
          </a:p>
          <a:p>
            <a:r>
              <a:rPr lang="en-US" sz="3200" dirty="0">
                <a:solidFill>
                  <a:schemeClr val="bg1"/>
                </a:solidFill>
              </a:rPr>
              <a:t>receive … end</a:t>
            </a:r>
          </a:p>
          <a:p>
            <a:r>
              <a:rPr lang="en-US" sz="3200" dirty="0">
                <a:solidFill>
                  <a:schemeClr val="bg1"/>
                </a:solidFill>
              </a:rPr>
              <a:t>receive … after … end</a:t>
            </a:r>
          </a:p>
        </p:txBody>
      </p:sp>
      <p:sp>
        <p:nvSpPr>
          <p:cNvPr id="3" name="TextBox 2"/>
          <p:cNvSpPr txBox="1"/>
          <p:nvPr/>
        </p:nvSpPr>
        <p:spPr>
          <a:xfrm>
            <a:off x="498765" y="374073"/>
            <a:ext cx="11961796" cy="523220"/>
          </a:xfrm>
          <a:prstGeom prst="rect">
            <a:avLst/>
          </a:prstGeom>
          <a:noFill/>
        </p:spPr>
        <p:txBody>
          <a:bodyPr wrap="square" rtlCol="0">
            <a:spAutoFit/>
          </a:bodyPr>
          <a:lstStyle/>
          <a:p>
            <a:pPr marL="285750" indent="-285750">
              <a:buFont typeface="Wingdings" panose="05000000000000000000" pitchFamily="2" charset="2"/>
              <a:buChar char="Ø"/>
            </a:pPr>
            <a:r>
              <a:rPr lang="en-US" sz="2800" dirty="0"/>
              <a:t> </a:t>
            </a:r>
            <a:r>
              <a:rPr lang="en-US" sz="2800" dirty="0" err="1"/>
              <a:t>Concurenta</a:t>
            </a:r>
            <a:r>
              <a:rPr lang="en-US" sz="2800" dirty="0"/>
              <a:t> in </a:t>
            </a:r>
            <a:r>
              <a:rPr lang="en-US" sz="2800" dirty="0" err="1"/>
              <a:t>Erlang</a:t>
            </a:r>
            <a:r>
              <a:rPr lang="en-US" sz="2800" dirty="0"/>
              <a:t> </a:t>
            </a:r>
            <a:r>
              <a:rPr lang="en-US" sz="2800" dirty="0" err="1"/>
              <a:t>este</a:t>
            </a:r>
            <a:r>
              <a:rPr lang="en-US" sz="2800" dirty="0"/>
              <a:t>  </a:t>
            </a:r>
            <a:r>
              <a:rPr lang="en-US" sz="2800" dirty="0" err="1"/>
              <a:t>implementata</a:t>
            </a:r>
            <a:r>
              <a:rPr lang="en-US" sz="2800" dirty="0"/>
              <a:t> </a:t>
            </a:r>
            <a:r>
              <a:rPr lang="en-US" sz="2800" dirty="0" err="1"/>
              <a:t>folosind</a:t>
            </a:r>
            <a:r>
              <a:rPr lang="en-US" sz="2800" dirty="0"/>
              <a:t> </a:t>
            </a:r>
            <a:r>
              <a:rPr lang="en-US" sz="2800" dirty="0" err="1"/>
              <a:t>urmatoarele</a:t>
            </a:r>
            <a:r>
              <a:rPr lang="en-US" sz="2800" dirty="0"/>
              <a:t> primitive:</a:t>
            </a:r>
          </a:p>
        </p:txBody>
      </p:sp>
    </p:spTree>
    <p:extLst>
      <p:ext uri="{BB962C8B-B14F-4D97-AF65-F5344CB8AC3E}">
        <p14:creationId xmlns:p14="http://schemas.microsoft.com/office/powerpoint/2010/main" val="10961238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34135" y="381548"/>
            <a:ext cx="5424818" cy="954107"/>
          </a:xfrm>
          <a:prstGeom prst="rect">
            <a:avLst/>
          </a:prstGeom>
          <a:noFill/>
        </p:spPr>
        <p:txBody>
          <a:bodyPr wrap="none" rtlCol="0">
            <a:spAutoFit/>
          </a:bodyPr>
          <a:lstStyle/>
          <a:p>
            <a:pPr marL="285750" indent="-285750">
              <a:buFont typeface="Wingdings" panose="05000000000000000000" pitchFamily="2" charset="2"/>
              <a:buChar char="Ø"/>
            </a:pPr>
            <a:r>
              <a:rPr lang="en-US" sz="2800" dirty="0" err="1"/>
              <a:t>Implementarea</a:t>
            </a:r>
            <a:r>
              <a:rPr lang="en-US" sz="2800" dirty="0"/>
              <a:t> </a:t>
            </a:r>
            <a:r>
              <a:rPr lang="en-US" sz="2800" dirty="0" err="1"/>
              <a:t>unui</a:t>
            </a:r>
            <a:r>
              <a:rPr lang="en-US" sz="2800" dirty="0"/>
              <a:t> automat </a:t>
            </a:r>
            <a:r>
              <a:rPr lang="en-US" sz="2800" dirty="0" err="1"/>
              <a:t>finit</a:t>
            </a:r>
            <a:endParaRPr lang="en-US" sz="2800" dirty="0"/>
          </a:p>
          <a:p>
            <a:r>
              <a:rPr lang="en-US" sz="2800" dirty="0"/>
              <a:t>   (Finite-State Machine)</a:t>
            </a:r>
          </a:p>
        </p:txBody>
      </p:sp>
      <p:pic>
        <p:nvPicPr>
          <p:cNvPr id="3" name="Picture 2"/>
          <p:cNvPicPr>
            <a:picLocks noChangeAspect="1"/>
          </p:cNvPicPr>
          <p:nvPr/>
        </p:nvPicPr>
        <p:blipFill>
          <a:blip r:embed="rId2"/>
          <a:stretch>
            <a:fillRect/>
          </a:stretch>
        </p:blipFill>
        <p:spPr>
          <a:xfrm>
            <a:off x="58384" y="1651286"/>
            <a:ext cx="5044323" cy="2749676"/>
          </a:xfrm>
          <a:prstGeom prst="rect">
            <a:avLst/>
          </a:prstGeom>
        </p:spPr>
      </p:pic>
      <p:sp>
        <p:nvSpPr>
          <p:cNvPr id="4" name="TextBox 3"/>
          <p:cNvSpPr txBox="1"/>
          <p:nvPr/>
        </p:nvSpPr>
        <p:spPr>
          <a:xfrm>
            <a:off x="519694" y="4848294"/>
            <a:ext cx="8893910" cy="830997"/>
          </a:xfrm>
          <a:prstGeom prst="rect">
            <a:avLst/>
          </a:prstGeom>
          <a:noFill/>
        </p:spPr>
        <p:txBody>
          <a:bodyPr wrap="none" rtlCol="0">
            <a:spAutoFit/>
          </a:bodyPr>
          <a:lstStyle/>
          <a:p>
            <a:r>
              <a:rPr lang="en-US" sz="2400" dirty="0"/>
              <a:t>dog as a state-machine</a:t>
            </a:r>
          </a:p>
          <a:p>
            <a:r>
              <a:rPr lang="en-US" sz="2400" dirty="0">
                <a:hlinkClick r:id="rId3"/>
              </a:rPr>
              <a:t>http://learnyousomeerlang.com/finite-state-machines#what-are-they</a:t>
            </a:r>
            <a:endParaRPr lang="en-US" sz="2400" dirty="0"/>
          </a:p>
        </p:txBody>
      </p:sp>
      <p:sp>
        <p:nvSpPr>
          <p:cNvPr id="5" name="TextBox 4"/>
          <p:cNvSpPr txBox="1"/>
          <p:nvPr/>
        </p:nvSpPr>
        <p:spPr>
          <a:xfrm>
            <a:off x="5946890" y="1927476"/>
            <a:ext cx="5798126" cy="830997"/>
          </a:xfrm>
          <a:prstGeom prst="rect">
            <a:avLst/>
          </a:prstGeom>
          <a:noFill/>
        </p:spPr>
        <p:txBody>
          <a:bodyPr wrap="none" rtlCol="0">
            <a:spAutoFit/>
          </a:bodyPr>
          <a:lstStyle/>
          <a:p>
            <a:r>
              <a:rPr lang="en-US" sz="2400" dirty="0" err="1"/>
              <a:t>Starile</a:t>
            </a:r>
            <a:r>
              <a:rPr lang="en-US" sz="2400" dirty="0"/>
              <a:t> ={barks, sits, </a:t>
            </a:r>
            <a:r>
              <a:rPr lang="en-US" sz="2400" dirty="0" err="1"/>
              <a:t>wag_tail</a:t>
            </a:r>
            <a:r>
              <a:rPr lang="en-US" sz="2400" dirty="0"/>
              <a:t>}</a:t>
            </a:r>
          </a:p>
          <a:p>
            <a:r>
              <a:rPr lang="en-US" sz="2400" dirty="0" err="1"/>
              <a:t>Actiunile</a:t>
            </a:r>
            <a:r>
              <a:rPr lang="en-US" sz="2400" dirty="0"/>
              <a:t> ={</a:t>
            </a:r>
            <a:r>
              <a:rPr lang="en-US" sz="2400" dirty="0" err="1"/>
              <a:t>gets_petted</a:t>
            </a:r>
            <a:r>
              <a:rPr lang="en-US" sz="2400" dirty="0"/>
              <a:t>, </a:t>
            </a:r>
            <a:r>
              <a:rPr lang="en-US" sz="2400" dirty="0" err="1"/>
              <a:t>see_squirrels</a:t>
            </a:r>
            <a:r>
              <a:rPr lang="en-US" sz="2400" dirty="0"/>
              <a:t>, waits}</a:t>
            </a:r>
          </a:p>
        </p:txBody>
      </p:sp>
    </p:spTree>
    <p:extLst>
      <p:ext uri="{BB962C8B-B14F-4D97-AF65-F5344CB8AC3E}">
        <p14:creationId xmlns:p14="http://schemas.microsoft.com/office/powerpoint/2010/main" val="4564386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9790" y="1432448"/>
            <a:ext cx="6543333" cy="4154984"/>
          </a:xfrm>
          <a:prstGeom prst="rect">
            <a:avLst/>
          </a:prstGeom>
          <a:ln w="28575">
            <a:solidFill>
              <a:srgbClr val="C00000"/>
            </a:solidFill>
          </a:ln>
        </p:spPr>
        <p:txBody>
          <a:bodyPr wrap="square">
            <a:spAutoFit/>
          </a:bodyPr>
          <a:lstStyle/>
          <a:p>
            <a:r>
              <a:rPr lang="en-US" sz="2400" dirty="0"/>
              <a:t>-module(</a:t>
            </a:r>
            <a:r>
              <a:rPr lang="en-US" sz="2400" dirty="0" err="1"/>
              <a:t>dog_fsm</a:t>
            </a:r>
            <a:r>
              <a:rPr lang="en-US" sz="2400" dirty="0"/>
              <a:t>).</a:t>
            </a:r>
          </a:p>
          <a:p>
            <a:r>
              <a:rPr lang="en-US" sz="2400" dirty="0"/>
              <a:t>-export([start/0, squirrel/1, pet/1]).</a:t>
            </a:r>
          </a:p>
          <a:p>
            <a:r>
              <a:rPr lang="en-US" sz="2400" dirty="0"/>
              <a:t> </a:t>
            </a:r>
          </a:p>
          <a:p>
            <a:r>
              <a:rPr lang="en-US" sz="2400" b="1" dirty="0"/>
              <a:t>start() -&gt;</a:t>
            </a:r>
          </a:p>
          <a:p>
            <a:r>
              <a:rPr lang="en-US" sz="2400" b="1" dirty="0"/>
              <a:t>      spawn(fun() -&gt; bark() end).     % </a:t>
            </a:r>
            <a:r>
              <a:rPr lang="en-US" sz="2400" b="1" i="1" dirty="0" err="1"/>
              <a:t>starea</a:t>
            </a:r>
            <a:r>
              <a:rPr lang="en-US" sz="2400" b="1" i="1" dirty="0"/>
              <a:t> </a:t>
            </a:r>
            <a:r>
              <a:rPr lang="en-US" sz="2400" b="1" i="1" dirty="0" err="1"/>
              <a:t>initiala</a:t>
            </a:r>
            <a:r>
              <a:rPr lang="en-US" sz="2400" b="1" i="1" dirty="0"/>
              <a:t>  </a:t>
            </a:r>
          </a:p>
          <a:p>
            <a:endParaRPr lang="en-US" sz="2400" dirty="0"/>
          </a:p>
          <a:p>
            <a:r>
              <a:rPr lang="en-US" sz="2400" dirty="0"/>
              <a:t>%</a:t>
            </a:r>
            <a:r>
              <a:rPr lang="en-US" sz="2400" i="1" dirty="0" err="1"/>
              <a:t>actiunea</a:t>
            </a:r>
            <a:r>
              <a:rPr lang="en-US" sz="2400" i="1" dirty="0"/>
              <a:t>  </a:t>
            </a:r>
            <a:r>
              <a:rPr lang="en-US" sz="2400" i="1" dirty="0" err="1"/>
              <a:t>see_squirrels</a:t>
            </a:r>
            <a:endParaRPr lang="en-US" sz="2400" i="1" dirty="0"/>
          </a:p>
          <a:p>
            <a:r>
              <a:rPr lang="en-US" sz="2400" dirty="0"/>
              <a:t>squirrel(</a:t>
            </a:r>
            <a:r>
              <a:rPr lang="en-US" sz="2400" dirty="0" err="1"/>
              <a:t>Pid</a:t>
            </a:r>
            <a:r>
              <a:rPr lang="en-US" sz="2400" dirty="0"/>
              <a:t>) -&gt; </a:t>
            </a:r>
            <a:r>
              <a:rPr lang="en-US" sz="2400" dirty="0" err="1"/>
              <a:t>Pid</a:t>
            </a:r>
            <a:r>
              <a:rPr lang="en-US" sz="2400" dirty="0"/>
              <a:t> ! squirrel. </a:t>
            </a:r>
          </a:p>
          <a:p>
            <a:r>
              <a:rPr lang="en-US" sz="2400" dirty="0"/>
              <a:t> </a:t>
            </a:r>
          </a:p>
          <a:p>
            <a:r>
              <a:rPr lang="en-US" sz="2400" dirty="0"/>
              <a:t>%</a:t>
            </a:r>
            <a:r>
              <a:rPr lang="en-US" sz="2400" i="1" dirty="0" err="1"/>
              <a:t>actiunea</a:t>
            </a:r>
            <a:r>
              <a:rPr lang="en-US" sz="2400" i="1" dirty="0"/>
              <a:t>  </a:t>
            </a:r>
            <a:r>
              <a:rPr lang="en-US" sz="2400" i="1" dirty="0" err="1"/>
              <a:t>gets_petted</a:t>
            </a:r>
            <a:r>
              <a:rPr lang="en-US" sz="2400" i="1" dirty="0"/>
              <a:t> </a:t>
            </a:r>
          </a:p>
          <a:p>
            <a:r>
              <a:rPr lang="en-US" sz="2400" dirty="0"/>
              <a:t>pet(</a:t>
            </a:r>
            <a:r>
              <a:rPr lang="en-US" sz="2400" dirty="0" err="1"/>
              <a:t>Pid</a:t>
            </a:r>
            <a:r>
              <a:rPr lang="en-US" sz="2400" dirty="0"/>
              <a:t>) -&gt; </a:t>
            </a:r>
            <a:r>
              <a:rPr lang="en-US" sz="2400" dirty="0" err="1"/>
              <a:t>Pid</a:t>
            </a:r>
            <a:r>
              <a:rPr lang="en-US" sz="2400" dirty="0"/>
              <a:t> ! pet</a:t>
            </a:r>
            <a:r>
              <a:rPr lang="en-US" dirty="0"/>
              <a:t>.</a:t>
            </a:r>
          </a:p>
        </p:txBody>
      </p:sp>
      <p:pic>
        <p:nvPicPr>
          <p:cNvPr id="3" name="Picture 2"/>
          <p:cNvPicPr>
            <a:picLocks noChangeAspect="1"/>
          </p:cNvPicPr>
          <p:nvPr/>
        </p:nvPicPr>
        <p:blipFill>
          <a:blip r:embed="rId2"/>
          <a:stretch>
            <a:fillRect/>
          </a:stretch>
        </p:blipFill>
        <p:spPr>
          <a:xfrm>
            <a:off x="7299658" y="1040062"/>
            <a:ext cx="4892342" cy="2668012"/>
          </a:xfrm>
          <a:prstGeom prst="rect">
            <a:avLst/>
          </a:prstGeom>
        </p:spPr>
      </p:pic>
      <p:sp>
        <p:nvSpPr>
          <p:cNvPr id="5" name="TextBox 4"/>
          <p:cNvSpPr txBox="1"/>
          <p:nvPr/>
        </p:nvSpPr>
        <p:spPr>
          <a:xfrm>
            <a:off x="1256478" y="276294"/>
            <a:ext cx="5506572" cy="523220"/>
          </a:xfrm>
          <a:prstGeom prst="rect">
            <a:avLst/>
          </a:prstGeom>
          <a:noFill/>
        </p:spPr>
        <p:txBody>
          <a:bodyPr wrap="none" rtlCol="0">
            <a:spAutoFit/>
          </a:bodyPr>
          <a:lstStyle/>
          <a:p>
            <a:pPr marL="285750" indent="-285750">
              <a:buFont typeface="Wingdings" panose="05000000000000000000" pitchFamily="2" charset="2"/>
              <a:buChar char="Ø"/>
            </a:pPr>
            <a:r>
              <a:rPr lang="en-US" sz="2800" dirty="0"/>
              <a:t> </a:t>
            </a:r>
            <a:r>
              <a:rPr lang="en-US" sz="2800" dirty="0" err="1"/>
              <a:t>Implementarea</a:t>
            </a:r>
            <a:r>
              <a:rPr lang="en-US" sz="2800" dirty="0"/>
              <a:t> </a:t>
            </a:r>
            <a:r>
              <a:rPr lang="en-US" sz="2800" dirty="0" err="1"/>
              <a:t>unui</a:t>
            </a:r>
            <a:r>
              <a:rPr lang="en-US" sz="2800" dirty="0"/>
              <a:t> automat </a:t>
            </a:r>
            <a:r>
              <a:rPr lang="en-US" sz="2800" dirty="0" err="1"/>
              <a:t>finit</a:t>
            </a:r>
            <a:endParaRPr lang="en-US" sz="2800" dirty="0"/>
          </a:p>
        </p:txBody>
      </p:sp>
      <p:sp>
        <p:nvSpPr>
          <p:cNvPr id="6" name="Oval 5"/>
          <p:cNvSpPr/>
          <p:nvPr/>
        </p:nvSpPr>
        <p:spPr>
          <a:xfrm>
            <a:off x="7644118" y="2627551"/>
            <a:ext cx="177618" cy="17103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a:off x="7772398" y="2798590"/>
            <a:ext cx="269715" cy="4539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764352" y="4180032"/>
            <a:ext cx="5554982" cy="830997"/>
          </a:xfrm>
          <a:prstGeom prst="rect">
            <a:avLst/>
          </a:prstGeom>
          <a:ln/>
        </p:spPr>
        <p:style>
          <a:lnRef idx="2">
            <a:schemeClr val="dk1"/>
          </a:lnRef>
          <a:fillRef idx="1">
            <a:schemeClr val="lt1"/>
          </a:fillRef>
          <a:effectRef idx="0">
            <a:schemeClr val="dk1"/>
          </a:effectRef>
          <a:fontRef idx="minor">
            <a:schemeClr val="dk1"/>
          </a:fontRef>
        </p:style>
        <p:txBody>
          <a:bodyPr wrap="none" rtlCol="0">
            <a:spAutoFit/>
          </a:bodyPr>
          <a:lstStyle/>
          <a:p>
            <a:r>
              <a:rPr lang="en-US" sz="2400" dirty="0" err="1"/>
              <a:t>actiunile</a:t>
            </a:r>
            <a:r>
              <a:rPr lang="en-US" sz="2400" dirty="0"/>
              <a:t> </a:t>
            </a:r>
            <a:r>
              <a:rPr lang="en-US" sz="2400" dirty="0" err="1"/>
              <a:t>sunt</a:t>
            </a:r>
            <a:r>
              <a:rPr lang="en-US" sz="2400" dirty="0"/>
              <a:t> </a:t>
            </a:r>
            <a:r>
              <a:rPr lang="en-US" sz="2400" dirty="0" err="1"/>
              <a:t>implementate</a:t>
            </a:r>
            <a:r>
              <a:rPr lang="en-US" sz="2400" dirty="0"/>
              <a:t> </a:t>
            </a:r>
            <a:r>
              <a:rPr lang="en-US" sz="2400" dirty="0" err="1"/>
              <a:t>prin</a:t>
            </a:r>
            <a:r>
              <a:rPr lang="en-US" sz="2400" dirty="0"/>
              <a:t> </a:t>
            </a:r>
            <a:r>
              <a:rPr lang="en-US" sz="2400" dirty="0" err="1"/>
              <a:t>mesaje</a:t>
            </a:r>
            <a:r>
              <a:rPr lang="en-US" sz="2400" dirty="0"/>
              <a:t> </a:t>
            </a:r>
            <a:r>
              <a:rPr lang="en-US" sz="2400" dirty="0" err="1"/>
              <a:t>si</a:t>
            </a:r>
            <a:r>
              <a:rPr lang="en-US" sz="2400" dirty="0"/>
              <a:t> </a:t>
            </a:r>
          </a:p>
          <a:p>
            <a:r>
              <a:rPr lang="en-US" sz="2400" dirty="0" err="1"/>
              <a:t>sunt</a:t>
            </a:r>
            <a:r>
              <a:rPr lang="en-US" sz="2400" dirty="0"/>
              <a:t> </a:t>
            </a:r>
            <a:r>
              <a:rPr lang="en-US" sz="2400" dirty="0" err="1"/>
              <a:t>vizibile</a:t>
            </a:r>
            <a:r>
              <a:rPr lang="en-US" sz="2400" dirty="0"/>
              <a:t> in exterior</a:t>
            </a:r>
          </a:p>
        </p:txBody>
      </p:sp>
    </p:spTree>
    <p:extLst>
      <p:ext uri="{BB962C8B-B14F-4D97-AF65-F5344CB8AC3E}">
        <p14:creationId xmlns:p14="http://schemas.microsoft.com/office/powerpoint/2010/main" val="37743061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6201" y="1611712"/>
            <a:ext cx="5360827" cy="3785652"/>
          </a:xfrm>
          <a:prstGeom prst="rect">
            <a:avLst/>
          </a:prstGeom>
          <a:ln w="28575">
            <a:solidFill>
              <a:srgbClr val="C00000"/>
            </a:solidFill>
          </a:ln>
        </p:spPr>
        <p:style>
          <a:lnRef idx="2">
            <a:schemeClr val="dk1"/>
          </a:lnRef>
          <a:fillRef idx="1">
            <a:schemeClr val="lt1"/>
          </a:fillRef>
          <a:effectRef idx="0">
            <a:schemeClr val="dk1"/>
          </a:effectRef>
          <a:fontRef idx="minor">
            <a:schemeClr val="dk1"/>
          </a:fontRef>
        </p:style>
        <p:txBody>
          <a:bodyPr wrap="none" rtlCol="0">
            <a:spAutoFit/>
          </a:bodyPr>
          <a:lstStyle/>
          <a:p>
            <a:r>
              <a:rPr lang="en-US" sz="2400" dirty="0"/>
              <a:t>bark() -&gt;</a:t>
            </a:r>
          </a:p>
          <a:p>
            <a:r>
              <a:rPr lang="en-US" sz="2400" dirty="0"/>
              <a:t>     </a:t>
            </a:r>
            <a:r>
              <a:rPr lang="en-US" sz="2400" dirty="0" err="1"/>
              <a:t>io:format</a:t>
            </a:r>
            <a:r>
              <a:rPr lang="en-US" sz="2400" dirty="0"/>
              <a:t>("Dog says: BARK! BARK!~n"),</a:t>
            </a:r>
          </a:p>
          <a:p>
            <a:r>
              <a:rPr lang="en-US" sz="2400" dirty="0"/>
              <a:t>    receive</a:t>
            </a:r>
          </a:p>
          <a:p>
            <a:r>
              <a:rPr lang="en-US" sz="2400" dirty="0"/>
              <a:t>      pet -&gt;  </a:t>
            </a:r>
            <a:r>
              <a:rPr lang="en-US" sz="2400" dirty="0" err="1"/>
              <a:t>wag_tail</a:t>
            </a:r>
            <a:r>
              <a:rPr lang="en-US" sz="2400" dirty="0"/>
              <a:t>();</a:t>
            </a:r>
          </a:p>
          <a:p>
            <a:endParaRPr lang="en-US" sz="2400" dirty="0"/>
          </a:p>
          <a:p>
            <a:r>
              <a:rPr lang="en-US" sz="2400" dirty="0"/>
              <a:t>        _ -&gt;  </a:t>
            </a:r>
            <a:r>
              <a:rPr lang="en-US" sz="2400" dirty="0" err="1"/>
              <a:t>io:format</a:t>
            </a:r>
            <a:r>
              <a:rPr lang="en-US" sz="2400" dirty="0"/>
              <a:t>("Dog is </a:t>
            </a:r>
            <a:r>
              <a:rPr lang="en-US" sz="2400" dirty="0" err="1"/>
              <a:t>confused~n</a:t>
            </a:r>
            <a:r>
              <a:rPr lang="en-US" sz="2400" dirty="0"/>
              <a:t>"),</a:t>
            </a:r>
          </a:p>
          <a:p>
            <a:r>
              <a:rPr lang="en-US" sz="2400" dirty="0"/>
              <a:t>                 bark()</a:t>
            </a:r>
          </a:p>
          <a:p>
            <a:endParaRPr lang="en-US" sz="2400" dirty="0"/>
          </a:p>
          <a:p>
            <a:r>
              <a:rPr lang="en-US" sz="2400" dirty="0"/>
              <a:t>   after 2000 -&gt;  bark()</a:t>
            </a:r>
          </a:p>
          <a:p>
            <a:r>
              <a:rPr lang="en-US" sz="2400" dirty="0"/>
              <a:t>end.</a:t>
            </a:r>
          </a:p>
        </p:txBody>
      </p:sp>
      <p:pic>
        <p:nvPicPr>
          <p:cNvPr id="6" name="Picture 5"/>
          <p:cNvPicPr>
            <a:picLocks noChangeAspect="1"/>
          </p:cNvPicPr>
          <p:nvPr/>
        </p:nvPicPr>
        <p:blipFill>
          <a:blip r:embed="rId2"/>
          <a:stretch>
            <a:fillRect/>
          </a:stretch>
        </p:blipFill>
        <p:spPr>
          <a:xfrm>
            <a:off x="6818531" y="2131407"/>
            <a:ext cx="4892342" cy="2668012"/>
          </a:xfrm>
          <a:prstGeom prst="rect">
            <a:avLst/>
          </a:prstGeom>
        </p:spPr>
      </p:pic>
      <p:sp>
        <p:nvSpPr>
          <p:cNvPr id="3" name="TextBox 2"/>
          <p:cNvSpPr txBox="1"/>
          <p:nvPr/>
        </p:nvSpPr>
        <p:spPr>
          <a:xfrm>
            <a:off x="947292" y="348656"/>
            <a:ext cx="6921125" cy="523220"/>
          </a:xfrm>
          <a:prstGeom prst="rect">
            <a:avLst/>
          </a:prstGeom>
          <a:noFill/>
        </p:spPr>
        <p:txBody>
          <a:bodyPr wrap="none" rtlCol="0">
            <a:spAutoFit/>
          </a:bodyPr>
          <a:lstStyle/>
          <a:p>
            <a:pPr marL="285750" indent="-285750">
              <a:buFont typeface="Wingdings" panose="05000000000000000000" pitchFamily="2" charset="2"/>
              <a:buChar char="Ø"/>
            </a:pPr>
            <a:r>
              <a:rPr lang="en-US" sz="2800" dirty="0"/>
              <a:t>Finite-</a:t>
            </a:r>
            <a:r>
              <a:rPr lang="en-US" sz="2800" dirty="0" err="1"/>
              <a:t>StateMachine</a:t>
            </a:r>
            <a:r>
              <a:rPr lang="en-US" sz="2800" dirty="0"/>
              <a:t>: </a:t>
            </a:r>
            <a:r>
              <a:rPr lang="en-US" sz="2800" dirty="0" err="1"/>
              <a:t>implementarea</a:t>
            </a:r>
            <a:r>
              <a:rPr lang="en-US" sz="2800" dirty="0"/>
              <a:t> </a:t>
            </a:r>
            <a:r>
              <a:rPr lang="en-US" sz="2800" dirty="0" err="1"/>
              <a:t>starilor</a:t>
            </a:r>
            <a:endParaRPr lang="en-US" sz="2800" dirty="0"/>
          </a:p>
        </p:txBody>
      </p:sp>
    </p:spTree>
    <p:extLst>
      <p:ext uri="{BB962C8B-B14F-4D97-AF65-F5344CB8AC3E}">
        <p14:creationId xmlns:p14="http://schemas.microsoft.com/office/powerpoint/2010/main" val="2355892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1546" y="1846621"/>
            <a:ext cx="3200400" cy="2286000"/>
          </a:xfrm>
        </p:spPr>
        <p:txBody>
          <a:bodyPr>
            <a:normAutofit fontScale="90000"/>
          </a:bodyPr>
          <a:lstStyle/>
          <a:p>
            <a:br>
              <a:rPr lang="en-US" sz="3200" dirty="0"/>
            </a:br>
            <a:br>
              <a:rPr lang="en-US" sz="3200" dirty="0"/>
            </a:br>
            <a:br>
              <a:rPr lang="en-US" sz="3200" dirty="0"/>
            </a:br>
            <a:br>
              <a:rPr lang="en-US" sz="3200" dirty="0"/>
            </a:br>
            <a:br>
              <a:rPr lang="en-US" sz="3200" dirty="0"/>
            </a:br>
            <a:br>
              <a:rPr lang="en-US" sz="3200" dirty="0"/>
            </a:br>
            <a:br>
              <a:rPr lang="en-US" sz="3200" dirty="0"/>
            </a:br>
            <a:br>
              <a:rPr lang="en-US" sz="3200" dirty="0"/>
            </a:br>
            <a:br>
              <a:rPr lang="en-US" sz="3200" dirty="0"/>
            </a:br>
            <a:br>
              <a:rPr lang="en-US" sz="3200" dirty="0"/>
            </a:br>
            <a:br>
              <a:rPr lang="en-US" sz="3200" dirty="0"/>
            </a:br>
            <a:br>
              <a:rPr lang="en-US" sz="3200" dirty="0"/>
            </a:br>
            <a:br>
              <a:rPr lang="en-US" sz="3200" dirty="0"/>
            </a:br>
            <a:br>
              <a:rPr lang="en-US" sz="3200" dirty="0"/>
            </a:br>
            <a:br>
              <a:rPr lang="en-US" sz="3200" dirty="0"/>
            </a:br>
            <a:br>
              <a:rPr lang="en-US" sz="3200" dirty="0"/>
            </a:br>
            <a:br>
              <a:rPr lang="en-US" sz="3200" dirty="0"/>
            </a:br>
            <a:br>
              <a:rPr lang="en-US" sz="3200" dirty="0"/>
            </a:br>
            <a:br>
              <a:rPr lang="en-US" sz="3200" dirty="0"/>
            </a:br>
            <a:br>
              <a:rPr lang="en-US" sz="3200" dirty="0"/>
            </a:br>
            <a:br>
              <a:rPr lang="en-US" sz="3200" dirty="0"/>
            </a:br>
            <a:br>
              <a:rPr lang="en-US" sz="3200" dirty="0"/>
            </a:br>
            <a:br>
              <a:rPr lang="en-US" sz="3200" dirty="0"/>
            </a:br>
            <a:br>
              <a:rPr lang="en-US" sz="3200" dirty="0"/>
            </a:br>
            <a:br>
              <a:rPr lang="en-US" sz="3200" dirty="0"/>
            </a:br>
            <a:r>
              <a:rPr lang="en-US" sz="3200" dirty="0">
                <a:hlinkClick r:id="rId2"/>
              </a:rPr>
              <a:t>ACTOR MODEL</a:t>
            </a:r>
            <a:br>
              <a:rPr lang="en-US" sz="3200" dirty="0">
                <a:hlinkClick r:id="rId2"/>
              </a:rPr>
            </a:br>
            <a:br>
              <a:rPr lang="en-US" sz="3200" dirty="0"/>
            </a:br>
            <a:endParaRPr lang="en-US" sz="3200" dirty="0"/>
          </a:p>
        </p:txBody>
      </p:sp>
      <p:sp>
        <p:nvSpPr>
          <p:cNvPr id="6" name="Text Placeholder 5"/>
          <p:cNvSpPr>
            <a:spLocks noGrp="1"/>
          </p:cNvSpPr>
          <p:nvPr>
            <p:ph type="body" sz="half" idx="2"/>
          </p:nvPr>
        </p:nvSpPr>
        <p:spPr>
          <a:xfrm>
            <a:off x="4233343" y="412095"/>
            <a:ext cx="5603774" cy="5943600"/>
          </a:xfrm>
        </p:spPr>
        <p:style>
          <a:lnRef idx="3">
            <a:schemeClr val="lt1"/>
          </a:lnRef>
          <a:fillRef idx="1">
            <a:schemeClr val="accent1"/>
          </a:fillRef>
          <a:effectRef idx="1">
            <a:schemeClr val="accent1"/>
          </a:effectRef>
          <a:fontRef idx="minor">
            <a:schemeClr val="lt1"/>
          </a:fontRef>
        </p:style>
        <p:txBody>
          <a:bodyPr>
            <a:normAutofit/>
          </a:bodyPr>
          <a:lstStyle/>
          <a:p>
            <a:endParaRPr lang="en-US" dirty="0"/>
          </a:p>
          <a:p>
            <a:pPr algn="just"/>
            <a:r>
              <a:rPr lang="en-US" sz="2000" dirty="0">
                <a:solidFill>
                  <a:schemeClr val="bg1"/>
                </a:solidFill>
              </a:rPr>
              <a:t>"</a:t>
            </a:r>
            <a:r>
              <a:rPr lang="en-US" sz="2000" dirty="0" err="1"/>
              <a:t>Erlang's</a:t>
            </a:r>
            <a:r>
              <a:rPr lang="en-US" sz="2000" dirty="0"/>
              <a:t> actor model can be imagined as a world where everyone is sitting alone in their own room and can perform a few distinct tasks. Everyone communicates strictly by writing letters and that's it. While it sounds like a boring life (and a new age for the postal service), it means you can ask many people to perform very specific tasks for you, and none of them will ever do something wrong or make mistakes which will have repercussions on the work of others; they may not even know the existence of people other than you (and that's great).</a:t>
            </a:r>
          </a:p>
          <a:p>
            <a:pPr algn="just"/>
            <a:r>
              <a:rPr lang="en-US" sz="2000" dirty="0"/>
              <a:t>To escape this analogy, </a:t>
            </a:r>
            <a:r>
              <a:rPr lang="en-US" sz="2000" dirty="0" err="1"/>
              <a:t>Erlang</a:t>
            </a:r>
            <a:r>
              <a:rPr lang="en-US" sz="2000" dirty="0"/>
              <a:t> forces you to write actors (processes) that will share no information with other bits of code unless they pass messages to each other. Every communication is explicit, traceable and safe."</a:t>
            </a:r>
          </a:p>
          <a:p>
            <a:pPr lvl="0" defTabSz="457200">
              <a:lnSpc>
                <a:spcPct val="100000"/>
              </a:lnSpc>
              <a:spcBef>
                <a:spcPts val="0"/>
              </a:spcBef>
              <a:spcAft>
                <a:spcPts val="0"/>
              </a:spcAft>
              <a:buClrTx/>
              <a:buSzTx/>
            </a:pPr>
            <a:endParaRPr lang="en-US" sz="2000" dirty="0">
              <a:solidFill>
                <a:schemeClr val="bg1"/>
              </a:solidFill>
            </a:endParaRPr>
          </a:p>
        </p:txBody>
      </p:sp>
      <p:sp>
        <p:nvSpPr>
          <p:cNvPr id="2" name="Rectangle 1"/>
          <p:cNvSpPr/>
          <p:nvPr/>
        </p:nvSpPr>
        <p:spPr>
          <a:xfrm>
            <a:off x="4408331" y="6355695"/>
            <a:ext cx="5428786" cy="338554"/>
          </a:xfrm>
          <a:prstGeom prst="rect">
            <a:avLst/>
          </a:prstGeom>
        </p:spPr>
        <p:txBody>
          <a:bodyPr wrap="square">
            <a:spAutoFit/>
          </a:bodyPr>
          <a:lstStyle/>
          <a:p>
            <a:r>
              <a:rPr lang="en-US" sz="1600" dirty="0">
                <a:hlinkClick r:id="rId3"/>
              </a:rPr>
              <a:t>http://learnyousomeerlang.com/introduction#what-is-erlang</a:t>
            </a:r>
            <a:endParaRPr lang="en-US" sz="1600" dirty="0"/>
          </a:p>
        </p:txBody>
      </p:sp>
      <p:sp>
        <p:nvSpPr>
          <p:cNvPr id="3" name="TextBox 2"/>
          <p:cNvSpPr txBox="1"/>
          <p:nvPr/>
        </p:nvSpPr>
        <p:spPr>
          <a:xfrm>
            <a:off x="4408331" y="5807650"/>
            <a:ext cx="5118333" cy="369332"/>
          </a:xfrm>
          <a:prstGeom prst="rect">
            <a:avLst/>
          </a:prstGeom>
          <a:noFill/>
        </p:spPr>
        <p:txBody>
          <a:bodyPr wrap="square" rtlCol="0">
            <a:spAutoFit/>
          </a:bodyPr>
          <a:lstStyle/>
          <a:p>
            <a:r>
              <a:rPr lang="en-US" dirty="0">
                <a:solidFill>
                  <a:schemeClr val="bg1"/>
                </a:solidFill>
              </a:rPr>
              <a:t>Fred Hébert, Learn You Some </a:t>
            </a:r>
            <a:r>
              <a:rPr lang="en-US" dirty="0" err="1">
                <a:solidFill>
                  <a:schemeClr val="bg1"/>
                </a:solidFill>
              </a:rPr>
              <a:t>Erlang</a:t>
            </a:r>
            <a:r>
              <a:rPr lang="en-US" dirty="0">
                <a:solidFill>
                  <a:schemeClr val="bg1"/>
                </a:solidFill>
              </a:rPr>
              <a:t> For Great Good </a:t>
            </a:r>
          </a:p>
        </p:txBody>
      </p:sp>
      <p:pic>
        <p:nvPicPr>
          <p:cNvPr id="7" name="Picture 4" descr="https://www.nostarch.com/sites/default/files/imagecache/product_full/erlang_newsmall.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06734" y="1717047"/>
            <a:ext cx="1971863" cy="2609232"/>
          </a:xfrm>
          <a:prstGeom prst="rect">
            <a:avLst/>
          </a:prstGeom>
        </p:spPr>
        <p:style>
          <a:lnRef idx="2">
            <a:schemeClr val="dk1"/>
          </a:lnRef>
          <a:fillRef idx="1">
            <a:schemeClr val="lt1"/>
          </a:fillRef>
          <a:effectRef idx="0">
            <a:schemeClr val="dk1"/>
          </a:effectRef>
          <a:fontRef idx="minor">
            <a:schemeClr val="dk1"/>
          </a:fontRef>
        </p:style>
      </p:pic>
      <p:sp>
        <p:nvSpPr>
          <p:cNvPr id="8" name="TextBox 7"/>
          <p:cNvSpPr txBox="1"/>
          <p:nvPr/>
        </p:nvSpPr>
        <p:spPr>
          <a:xfrm>
            <a:off x="10324105" y="4333252"/>
            <a:ext cx="1654492" cy="369332"/>
          </a:xfrm>
          <a:prstGeom prst="rect">
            <a:avLst/>
          </a:prstGeom>
          <a:noFill/>
        </p:spPr>
        <p:txBody>
          <a:bodyPr wrap="none" rtlCol="0">
            <a:spAutoFit/>
          </a:bodyPr>
          <a:lstStyle/>
          <a:p>
            <a:r>
              <a:rPr lang="en-US" dirty="0" err="1">
                <a:hlinkClick r:id="rId5"/>
              </a:rPr>
              <a:t>Varianta</a:t>
            </a:r>
            <a:r>
              <a:rPr lang="en-US" dirty="0">
                <a:hlinkClick r:id="rId5"/>
              </a:rPr>
              <a:t> online </a:t>
            </a:r>
            <a:endParaRPr lang="en-US" dirty="0"/>
          </a:p>
        </p:txBody>
      </p:sp>
    </p:spTree>
    <p:extLst>
      <p:ext uri="{BB962C8B-B14F-4D97-AF65-F5344CB8AC3E}">
        <p14:creationId xmlns:p14="http://schemas.microsoft.com/office/powerpoint/2010/main" val="26278548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6326" y="1309568"/>
            <a:ext cx="6740686" cy="4524315"/>
          </a:xfrm>
          <a:prstGeom prst="rect">
            <a:avLst/>
          </a:prstGeom>
          <a:ln w="28575">
            <a:solidFill>
              <a:srgbClr val="C00000"/>
            </a:solidFill>
          </a:ln>
        </p:spPr>
        <p:style>
          <a:lnRef idx="2">
            <a:schemeClr val="dk1"/>
          </a:lnRef>
          <a:fillRef idx="1">
            <a:schemeClr val="lt1"/>
          </a:fillRef>
          <a:effectRef idx="0">
            <a:schemeClr val="dk1"/>
          </a:effectRef>
          <a:fontRef idx="minor">
            <a:schemeClr val="dk1"/>
          </a:fontRef>
        </p:style>
        <p:txBody>
          <a:bodyPr wrap="square">
            <a:spAutoFit/>
          </a:bodyPr>
          <a:lstStyle/>
          <a:p>
            <a:r>
              <a:rPr lang="en-US" sz="2400" dirty="0" err="1"/>
              <a:t>wag_tail</a:t>
            </a:r>
            <a:r>
              <a:rPr lang="en-US" sz="2400" dirty="0"/>
              <a:t>() -&gt;</a:t>
            </a:r>
          </a:p>
          <a:p>
            <a:r>
              <a:rPr lang="en-US" sz="2400" dirty="0"/>
              <a:t>         </a:t>
            </a:r>
            <a:r>
              <a:rPr lang="en-US" sz="2400" dirty="0" err="1"/>
              <a:t>io:format</a:t>
            </a:r>
            <a:r>
              <a:rPr lang="en-US" sz="2400" dirty="0"/>
              <a:t>("Dog wags its </a:t>
            </a:r>
            <a:r>
              <a:rPr lang="en-US" sz="2400" dirty="0" err="1"/>
              <a:t>tail~n</a:t>
            </a:r>
            <a:r>
              <a:rPr lang="en-US" sz="2400" dirty="0"/>
              <a:t>"),</a:t>
            </a:r>
          </a:p>
          <a:p>
            <a:r>
              <a:rPr lang="en-US" sz="2400" dirty="0"/>
              <a:t>         receive</a:t>
            </a:r>
          </a:p>
          <a:p>
            <a:r>
              <a:rPr lang="en-US" sz="2400" dirty="0"/>
              <a:t>               pet -&gt;  sit();</a:t>
            </a:r>
          </a:p>
          <a:p>
            <a:endParaRPr lang="en-US" sz="2400" dirty="0"/>
          </a:p>
          <a:p>
            <a:r>
              <a:rPr lang="en-US" sz="2400" dirty="0"/>
              <a:t>                _ -&gt;  </a:t>
            </a:r>
            <a:r>
              <a:rPr lang="en-US" sz="2400" dirty="0" err="1"/>
              <a:t>io:format</a:t>
            </a:r>
            <a:r>
              <a:rPr lang="en-US" sz="2400" dirty="0"/>
              <a:t>("Dog is </a:t>
            </a:r>
            <a:r>
              <a:rPr lang="en-US" sz="2400" dirty="0" err="1"/>
              <a:t>confused~n</a:t>
            </a:r>
            <a:r>
              <a:rPr lang="en-US" sz="2400" dirty="0"/>
              <a:t>"),</a:t>
            </a:r>
          </a:p>
          <a:p>
            <a:r>
              <a:rPr lang="en-US" sz="2400" dirty="0"/>
              <a:t>                         </a:t>
            </a:r>
            <a:r>
              <a:rPr lang="en-US" sz="2400" dirty="0" err="1"/>
              <a:t>wag_tail</a:t>
            </a:r>
            <a:r>
              <a:rPr lang="en-US" sz="2400" dirty="0"/>
              <a:t>()</a:t>
            </a:r>
          </a:p>
          <a:p>
            <a:r>
              <a:rPr lang="en-US" sz="2400" dirty="0"/>
              <a:t> </a:t>
            </a:r>
          </a:p>
          <a:p>
            <a:r>
              <a:rPr lang="en-US" sz="2400" dirty="0"/>
              <a:t>        after 30000 -&gt;</a:t>
            </a:r>
          </a:p>
          <a:p>
            <a:r>
              <a:rPr lang="en-US" sz="2400" dirty="0"/>
              <a:t>                            bark()      % </a:t>
            </a:r>
            <a:r>
              <a:rPr lang="en-US" sz="2400" i="1" dirty="0" err="1"/>
              <a:t>actiunea</a:t>
            </a:r>
            <a:r>
              <a:rPr lang="en-US" sz="2400" i="1" dirty="0"/>
              <a:t> waits</a:t>
            </a:r>
          </a:p>
          <a:p>
            <a:endParaRPr lang="en-US" sz="2400" dirty="0"/>
          </a:p>
          <a:p>
            <a:r>
              <a:rPr lang="en-US" sz="2400" dirty="0"/>
              <a:t>        end.</a:t>
            </a:r>
          </a:p>
        </p:txBody>
      </p:sp>
      <p:pic>
        <p:nvPicPr>
          <p:cNvPr id="6" name="Picture 5"/>
          <p:cNvPicPr>
            <a:picLocks noChangeAspect="1"/>
          </p:cNvPicPr>
          <p:nvPr/>
        </p:nvPicPr>
        <p:blipFill>
          <a:blip r:embed="rId2"/>
          <a:stretch>
            <a:fillRect/>
          </a:stretch>
        </p:blipFill>
        <p:spPr>
          <a:xfrm>
            <a:off x="7299658" y="2090885"/>
            <a:ext cx="4892342" cy="2668012"/>
          </a:xfrm>
          <a:prstGeom prst="rect">
            <a:avLst/>
          </a:prstGeom>
        </p:spPr>
      </p:pic>
      <p:sp>
        <p:nvSpPr>
          <p:cNvPr id="3" name="Rectangle 2"/>
          <p:cNvSpPr/>
          <p:nvPr/>
        </p:nvSpPr>
        <p:spPr>
          <a:xfrm>
            <a:off x="296107" y="330095"/>
            <a:ext cx="5161285" cy="523220"/>
          </a:xfrm>
          <a:prstGeom prst="rect">
            <a:avLst/>
          </a:prstGeom>
        </p:spPr>
        <p:txBody>
          <a:bodyPr wrap="none">
            <a:spAutoFit/>
          </a:bodyPr>
          <a:lstStyle/>
          <a:p>
            <a:pPr marL="285750" indent="-285750">
              <a:buFont typeface="Wingdings" panose="05000000000000000000" pitchFamily="2" charset="2"/>
              <a:buChar char="Ø"/>
            </a:pPr>
            <a:r>
              <a:rPr lang="en-US" sz="2800" dirty="0"/>
              <a:t> Automat </a:t>
            </a:r>
            <a:r>
              <a:rPr lang="en-US" sz="2800" dirty="0" err="1"/>
              <a:t>finit</a:t>
            </a:r>
            <a:r>
              <a:rPr lang="en-US" sz="2800" dirty="0"/>
              <a:t>: </a:t>
            </a:r>
            <a:r>
              <a:rPr lang="en-US" sz="2800" dirty="0" err="1"/>
              <a:t>definirea</a:t>
            </a:r>
            <a:r>
              <a:rPr lang="en-US" sz="2800" dirty="0"/>
              <a:t> </a:t>
            </a:r>
            <a:r>
              <a:rPr lang="en-US" sz="2800" dirty="0" err="1"/>
              <a:t>starilor</a:t>
            </a:r>
            <a:endParaRPr lang="en-US" sz="2800" dirty="0"/>
          </a:p>
        </p:txBody>
      </p:sp>
      <p:sp>
        <p:nvSpPr>
          <p:cNvPr id="7" name="TextBox 6"/>
          <p:cNvSpPr txBox="1"/>
          <p:nvPr/>
        </p:nvSpPr>
        <p:spPr>
          <a:xfrm>
            <a:off x="3144484" y="5649217"/>
            <a:ext cx="184731" cy="369332"/>
          </a:xfrm>
          <a:prstGeom prst="rect">
            <a:avLst/>
          </a:prstGeom>
          <a:noFill/>
          <a:ln>
            <a:solidFill>
              <a:schemeClr val="tx1"/>
            </a:solidFill>
          </a:ln>
        </p:spPr>
        <p:txBody>
          <a:bodyPr wrap="none" rtlCol="0">
            <a:spAutoFit/>
          </a:bodyPr>
          <a:lstStyle/>
          <a:p>
            <a:endParaRPr lang="en-US" i="1" dirty="0"/>
          </a:p>
        </p:txBody>
      </p:sp>
    </p:spTree>
    <p:extLst>
      <p:ext uri="{BB962C8B-B14F-4D97-AF65-F5344CB8AC3E}">
        <p14:creationId xmlns:p14="http://schemas.microsoft.com/office/powerpoint/2010/main" val="14957416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48278" y="1985036"/>
            <a:ext cx="6595960" cy="3046988"/>
          </a:xfrm>
          <a:prstGeom prst="rect">
            <a:avLst/>
          </a:prstGeom>
          <a:ln w="28575">
            <a:solidFill>
              <a:srgbClr val="C00000"/>
            </a:solidFill>
          </a:ln>
        </p:spPr>
        <p:style>
          <a:lnRef idx="2">
            <a:schemeClr val="dk1"/>
          </a:lnRef>
          <a:fillRef idx="1">
            <a:schemeClr val="lt1"/>
          </a:fillRef>
          <a:effectRef idx="0">
            <a:schemeClr val="dk1"/>
          </a:effectRef>
          <a:fontRef idx="minor">
            <a:schemeClr val="dk1"/>
          </a:fontRef>
        </p:style>
        <p:txBody>
          <a:bodyPr wrap="square">
            <a:spAutoFit/>
          </a:bodyPr>
          <a:lstStyle/>
          <a:p>
            <a:r>
              <a:rPr lang="en-US" sz="2400" dirty="0"/>
              <a:t>sit() -&gt;</a:t>
            </a:r>
          </a:p>
          <a:p>
            <a:r>
              <a:rPr lang="en-US" sz="2400" dirty="0"/>
              <a:t>      </a:t>
            </a:r>
            <a:r>
              <a:rPr lang="en-US" sz="2400" dirty="0" err="1"/>
              <a:t>io:format</a:t>
            </a:r>
            <a:r>
              <a:rPr lang="en-US" sz="2400" dirty="0"/>
              <a:t>("Dog is sitting. </a:t>
            </a:r>
            <a:r>
              <a:rPr lang="en-US" sz="2400" dirty="0" err="1"/>
              <a:t>Gooooood</a:t>
            </a:r>
            <a:r>
              <a:rPr lang="en-US" sz="2400" dirty="0"/>
              <a:t> boy!~n"),</a:t>
            </a:r>
          </a:p>
          <a:p>
            <a:r>
              <a:rPr lang="en-US" sz="2400" dirty="0"/>
              <a:t>      receive</a:t>
            </a:r>
          </a:p>
          <a:p>
            <a:r>
              <a:rPr lang="en-US" sz="2400" dirty="0"/>
              <a:t>             squirrel -&gt; bark();</a:t>
            </a:r>
          </a:p>
          <a:p>
            <a:endParaRPr lang="en-US" sz="2400" dirty="0"/>
          </a:p>
          <a:p>
            <a:r>
              <a:rPr lang="en-US" sz="2400" dirty="0"/>
              <a:t>              _ -&gt;  </a:t>
            </a:r>
            <a:r>
              <a:rPr lang="en-US" sz="2400" dirty="0" err="1"/>
              <a:t>io:format</a:t>
            </a:r>
            <a:r>
              <a:rPr lang="en-US" sz="2400" dirty="0"/>
              <a:t>("Dog is </a:t>
            </a:r>
            <a:r>
              <a:rPr lang="en-US" sz="2400" dirty="0" err="1"/>
              <a:t>confused~n</a:t>
            </a:r>
            <a:r>
              <a:rPr lang="en-US" sz="2400" dirty="0"/>
              <a:t>"),</a:t>
            </a:r>
          </a:p>
          <a:p>
            <a:r>
              <a:rPr lang="en-US" sz="2400" dirty="0"/>
              <a:t>                       sit()</a:t>
            </a:r>
          </a:p>
          <a:p>
            <a:r>
              <a:rPr lang="en-US" sz="2400" dirty="0"/>
              <a:t>      end.   </a:t>
            </a:r>
          </a:p>
        </p:txBody>
      </p:sp>
      <p:pic>
        <p:nvPicPr>
          <p:cNvPr id="6" name="Picture 5"/>
          <p:cNvPicPr>
            <a:picLocks noChangeAspect="1"/>
          </p:cNvPicPr>
          <p:nvPr/>
        </p:nvPicPr>
        <p:blipFill>
          <a:blip r:embed="rId2"/>
          <a:stretch>
            <a:fillRect/>
          </a:stretch>
        </p:blipFill>
        <p:spPr>
          <a:xfrm>
            <a:off x="7299658" y="2094994"/>
            <a:ext cx="4892342" cy="2668012"/>
          </a:xfrm>
          <a:prstGeom prst="rect">
            <a:avLst/>
          </a:prstGeom>
        </p:spPr>
      </p:pic>
      <p:sp>
        <p:nvSpPr>
          <p:cNvPr id="3" name="Rectangle 2"/>
          <p:cNvSpPr/>
          <p:nvPr/>
        </p:nvSpPr>
        <p:spPr>
          <a:xfrm>
            <a:off x="526351" y="272831"/>
            <a:ext cx="5170903" cy="523220"/>
          </a:xfrm>
          <a:prstGeom prst="rect">
            <a:avLst/>
          </a:prstGeom>
        </p:spPr>
        <p:txBody>
          <a:bodyPr wrap="none">
            <a:spAutoFit/>
          </a:bodyPr>
          <a:lstStyle/>
          <a:p>
            <a:pPr marL="457200" indent="-457200">
              <a:buFont typeface="Wingdings" panose="05000000000000000000" pitchFamily="2" charset="2"/>
              <a:buChar char="Ø"/>
            </a:pPr>
            <a:r>
              <a:rPr lang="en-US" sz="2800" dirty="0"/>
              <a:t>Automat </a:t>
            </a:r>
            <a:r>
              <a:rPr lang="en-US" sz="2800" dirty="0" err="1"/>
              <a:t>finit</a:t>
            </a:r>
            <a:r>
              <a:rPr lang="en-US" sz="2800" dirty="0"/>
              <a:t>: </a:t>
            </a:r>
            <a:r>
              <a:rPr lang="en-US" sz="2800" dirty="0" err="1"/>
              <a:t>definirea</a:t>
            </a:r>
            <a:r>
              <a:rPr lang="en-US" sz="2800" dirty="0"/>
              <a:t> </a:t>
            </a:r>
            <a:r>
              <a:rPr lang="en-US" sz="2800" dirty="0" err="1"/>
              <a:t>starilor</a:t>
            </a:r>
            <a:endParaRPr lang="en-US" sz="2800" dirty="0"/>
          </a:p>
        </p:txBody>
      </p:sp>
    </p:spTree>
    <p:extLst>
      <p:ext uri="{BB962C8B-B14F-4D97-AF65-F5344CB8AC3E}">
        <p14:creationId xmlns:p14="http://schemas.microsoft.com/office/powerpoint/2010/main" val="19225112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6006094" y="1998787"/>
            <a:ext cx="4892342" cy="2668012"/>
          </a:xfrm>
          <a:prstGeom prst="rect">
            <a:avLst/>
          </a:prstGeom>
        </p:spPr>
      </p:pic>
      <p:pic>
        <p:nvPicPr>
          <p:cNvPr id="2" name="Picture 1"/>
          <p:cNvPicPr>
            <a:picLocks noChangeAspect="1"/>
          </p:cNvPicPr>
          <p:nvPr/>
        </p:nvPicPr>
        <p:blipFill>
          <a:blip r:embed="rId3"/>
          <a:stretch>
            <a:fillRect/>
          </a:stretch>
        </p:blipFill>
        <p:spPr>
          <a:xfrm>
            <a:off x="1482795" y="919350"/>
            <a:ext cx="3879865" cy="4826885"/>
          </a:xfrm>
          <a:prstGeom prst="rect">
            <a:avLst/>
          </a:prstGeom>
        </p:spPr>
        <p:style>
          <a:lnRef idx="2">
            <a:schemeClr val="dk1"/>
          </a:lnRef>
          <a:fillRef idx="1">
            <a:schemeClr val="lt1"/>
          </a:fillRef>
          <a:effectRef idx="0">
            <a:schemeClr val="dk1"/>
          </a:effectRef>
          <a:fontRef idx="minor">
            <a:schemeClr val="dk1"/>
          </a:fontRef>
        </p:style>
      </p:pic>
      <p:sp>
        <p:nvSpPr>
          <p:cNvPr id="4" name="Rectangle 3"/>
          <p:cNvSpPr/>
          <p:nvPr/>
        </p:nvSpPr>
        <p:spPr>
          <a:xfrm>
            <a:off x="2475677" y="5907418"/>
            <a:ext cx="7536673" cy="369332"/>
          </a:xfrm>
          <a:prstGeom prst="rect">
            <a:avLst/>
          </a:prstGeom>
        </p:spPr>
        <p:txBody>
          <a:bodyPr wrap="square">
            <a:spAutoFit/>
          </a:bodyPr>
          <a:lstStyle/>
          <a:p>
            <a:r>
              <a:rPr lang="en-US" dirty="0">
                <a:hlinkClick r:id="rId4"/>
              </a:rPr>
              <a:t>http://learnyousomeerlang.com/finite-state-machines#what-are-they</a:t>
            </a:r>
            <a:endParaRPr lang="en-US" dirty="0"/>
          </a:p>
        </p:txBody>
      </p:sp>
      <p:sp>
        <p:nvSpPr>
          <p:cNvPr id="7" name="TextBox 6"/>
          <p:cNvSpPr txBox="1"/>
          <p:nvPr/>
        </p:nvSpPr>
        <p:spPr>
          <a:xfrm>
            <a:off x="947292" y="124991"/>
            <a:ext cx="5506572" cy="523220"/>
          </a:xfrm>
          <a:prstGeom prst="rect">
            <a:avLst/>
          </a:prstGeom>
          <a:noFill/>
        </p:spPr>
        <p:txBody>
          <a:bodyPr wrap="none" rtlCol="0">
            <a:spAutoFit/>
          </a:bodyPr>
          <a:lstStyle/>
          <a:p>
            <a:pPr marL="285750" indent="-285750">
              <a:buFont typeface="Wingdings" panose="05000000000000000000" pitchFamily="2" charset="2"/>
              <a:buChar char="Ø"/>
            </a:pPr>
            <a:r>
              <a:rPr lang="en-US" sz="2800" dirty="0"/>
              <a:t> </a:t>
            </a:r>
            <a:r>
              <a:rPr lang="en-US" sz="2800" dirty="0" err="1"/>
              <a:t>Implementarea</a:t>
            </a:r>
            <a:r>
              <a:rPr lang="en-US" sz="2800" dirty="0"/>
              <a:t> </a:t>
            </a:r>
            <a:r>
              <a:rPr lang="en-US" sz="2800" dirty="0" err="1"/>
              <a:t>unui</a:t>
            </a:r>
            <a:r>
              <a:rPr lang="en-US" sz="2800" dirty="0"/>
              <a:t> automat </a:t>
            </a:r>
            <a:r>
              <a:rPr lang="en-US" sz="2800" dirty="0" err="1"/>
              <a:t>finit</a:t>
            </a:r>
            <a:endParaRPr lang="en-US" sz="2800" dirty="0"/>
          </a:p>
        </p:txBody>
      </p:sp>
    </p:spTree>
    <p:extLst>
      <p:ext uri="{BB962C8B-B14F-4D97-AF65-F5344CB8AC3E}">
        <p14:creationId xmlns:p14="http://schemas.microsoft.com/office/powerpoint/2010/main" val="30696318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81416" y="4172087"/>
            <a:ext cx="8872092" cy="1477328"/>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r>
              <a:rPr lang="en-US" dirty="0"/>
              <a:t>OTP stands for Open Telecom Platform, although it's not that much about telecom anymore (it's more about software that has the property of telecom applications, but yeah.) If half of </a:t>
            </a:r>
            <a:r>
              <a:rPr lang="en-US" dirty="0" err="1"/>
              <a:t>Erlang's</a:t>
            </a:r>
            <a:r>
              <a:rPr lang="en-US" dirty="0"/>
              <a:t> greatness comes from its concurrency and distribution and the other half comes from its error handling capabilities, then the OTP framework is the third half of it.</a:t>
            </a:r>
          </a:p>
          <a:p>
            <a:r>
              <a:rPr lang="en-US" dirty="0">
                <a:hlinkClick r:id="rId2"/>
              </a:rPr>
              <a:t>http://learnyousomeerlang.com/what-is-otp#its-the-open-telecom-platform</a:t>
            </a:r>
            <a:endParaRPr lang="en-US" dirty="0"/>
          </a:p>
        </p:txBody>
      </p:sp>
      <p:sp>
        <p:nvSpPr>
          <p:cNvPr id="4" name="TextBox 3"/>
          <p:cNvSpPr txBox="1"/>
          <p:nvPr/>
        </p:nvSpPr>
        <p:spPr>
          <a:xfrm>
            <a:off x="1128822" y="3534524"/>
            <a:ext cx="1157817" cy="523220"/>
          </a:xfrm>
          <a:prstGeom prst="rect">
            <a:avLst/>
          </a:prstGeom>
          <a:noFill/>
        </p:spPr>
        <p:txBody>
          <a:bodyPr wrap="none" rtlCol="0">
            <a:spAutoFit/>
          </a:bodyPr>
          <a:lstStyle/>
          <a:p>
            <a:pPr marL="285750" indent="-285750">
              <a:buFont typeface="Wingdings" panose="05000000000000000000" pitchFamily="2" charset="2"/>
              <a:buChar char="Ø"/>
            </a:pPr>
            <a:r>
              <a:rPr lang="en-US" sz="2800" dirty="0"/>
              <a:t> </a:t>
            </a:r>
            <a:r>
              <a:rPr lang="en-US" sz="2800" b="1" dirty="0"/>
              <a:t>OTP</a:t>
            </a:r>
          </a:p>
        </p:txBody>
      </p:sp>
      <p:sp>
        <p:nvSpPr>
          <p:cNvPr id="6" name="TextBox 5">
            <a:extLst>
              <a:ext uri="{FF2B5EF4-FFF2-40B4-BE49-F238E27FC236}">
                <a16:creationId xmlns:a16="http://schemas.microsoft.com/office/drawing/2014/main" id="{9EDA8664-DD91-3B3D-E6F6-06A8E69EC096}"/>
              </a:ext>
            </a:extLst>
          </p:cNvPr>
          <p:cNvSpPr txBox="1"/>
          <p:nvPr/>
        </p:nvSpPr>
        <p:spPr>
          <a:xfrm>
            <a:off x="1197429" y="1176708"/>
            <a:ext cx="3087833" cy="800219"/>
          </a:xfrm>
          <a:prstGeom prst="rect">
            <a:avLst/>
          </a:prstGeom>
          <a:noFill/>
        </p:spPr>
        <p:txBody>
          <a:bodyPr wrap="none" rtlCol="0">
            <a:spAutoFit/>
          </a:bodyPr>
          <a:lstStyle/>
          <a:p>
            <a:pPr marL="457200" indent="-457200">
              <a:buFont typeface="Wingdings" panose="05000000000000000000" pitchFamily="2" charset="2"/>
              <a:buChar char="Ø"/>
            </a:pPr>
            <a:r>
              <a:rPr lang="en-US" sz="2800" b="1" dirty="0" err="1"/>
              <a:t>Tratarea</a:t>
            </a:r>
            <a:r>
              <a:rPr lang="en-US" sz="2800" b="1" dirty="0"/>
              <a:t> </a:t>
            </a:r>
            <a:r>
              <a:rPr lang="en-US" sz="2800" b="1" dirty="0" err="1"/>
              <a:t>erorilor</a:t>
            </a:r>
            <a:endParaRPr lang="en-US" sz="2800" b="1" dirty="0"/>
          </a:p>
          <a:p>
            <a:endParaRPr lang="en-GB" dirty="0"/>
          </a:p>
        </p:txBody>
      </p:sp>
      <p:sp>
        <p:nvSpPr>
          <p:cNvPr id="7" name="TextBox 6">
            <a:extLst>
              <a:ext uri="{FF2B5EF4-FFF2-40B4-BE49-F238E27FC236}">
                <a16:creationId xmlns:a16="http://schemas.microsoft.com/office/drawing/2014/main" id="{DFD0CB21-A7DF-7025-5673-4C66544A530D}"/>
              </a:ext>
            </a:extLst>
          </p:cNvPr>
          <p:cNvSpPr txBox="1"/>
          <p:nvPr/>
        </p:nvSpPr>
        <p:spPr>
          <a:xfrm>
            <a:off x="1707731" y="1783494"/>
            <a:ext cx="7310719" cy="2308324"/>
          </a:xfrm>
          <a:prstGeom prst="rect">
            <a:avLst/>
          </a:prstGeom>
          <a:noFill/>
        </p:spPr>
        <p:txBody>
          <a:bodyPr wrap="none" rtlCol="0">
            <a:spAutoFit/>
          </a:bodyPr>
          <a:lstStyle/>
          <a:p>
            <a:r>
              <a:rPr lang="en-US" sz="1800" dirty="0"/>
              <a:t>Error handling in concurrent Erlang programs is based on the idea of </a:t>
            </a:r>
            <a:r>
              <a:rPr lang="en-US" sz="1800" i="1" dirty="0"/>
              <a:t>remote</a:t>
            </a:r>
          </a:p>
          <a:p>
            <a:r>
              <a:rPr lang="en-US" sz="1800" i="1" dirty="0"/>
              <a:t>detection and handling of errors</a:t>
            </a:r>
            <a:r>
              <a:rPr lang="en-US" sz="1800" dirty="0"/>
              <a:t>. Instead of handling an error in the process</a:t>
            </a:r>
          </a:p>
          <a:p>
            <a:r>
              <a:rPr lang="en-US" sz="1800" dirty="0"/>
              <a:t>where the error occurs, we let the process die and correct the error in some</a:t>
            </a:r>
          </a:p>
          <a:p>
            <a:r>
              <a:rPr lang="en-US" sz="1800" dirty="0"/>
              <a:t>other process."</a:t>
            </a:r>
          </a:p>
          <a:p>
            <a:r>
              <a:rPr lang="en-US" sz="1800" dirty="0"/>
              <a:t>Joe Armstrong, Programming Erlang, Second Edition 2013</a:t>
            </a:r>
          </a:p>
          <a:p>
            <a:endParaRPr lang="en-US" sz="1800" dirty="0"/>
          </a:p>
          <a:p>
            <a:endParaRPr lang="en-US" sz="1800" dirty="0"/>
          </a:p>
          <a:p>
            <a:endParaRPr lang="en-GB" dirty="0"/>
          </a:p>
        </p:txBody>
      </p:sp>
    </p:spTree>
    <p:extLst>
      <p:ext uri="{BB962C8B-B14F-4D97-AF65-F5344CB8AC3E}">
        <p14:creationId xmlns:p14="http://schemas.microsoft.com/office/powerpoint/2010/main" val="684740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F4996B3-E4D1-8375-9127-9D501D082575}"/>
              </a:ext>
            </a:extLst>
          </p:cNvPr>
          <p:cNvPicPr>
            <a:picLocks noChangeAspect="1"/>
          </p:cNvPicPr>
          <p:nvPr/>
        </p:nvPicPr>
        <p:blipFill>
          <a:blip r:embed="rId2"/>
          <a:stretch>
            <a:fillRect/>
          </a:stretch>
        </p:blipFill>
        <p:spPr>
          <a:xfrm>
            <a:off x="5120640" y="1293799"/>
            <a:ext cx="7071360" cy="2251182"/>
          </a:xfrm>
          <a:prstGeom prst="rect">
            <a:avLst/>
          </a:prstGeom>
        </p:spPr>
      </p:pic>
      <p:sp>
        <p:nvSpPr>
          <p:cNvPr id="4" name="TextBox 3">
            <a:extLst>
              <a:ext uri="{FF2B5EF4-FFF2-40B4-BE49-F238E27FC236}">
                <a16:creationId xmlns:a16="http://schemas.microsoft.com/office/drawing/2014/main" id="{709DBFFA-F62C-BE01-0AB3-3CA220265DFD}"/>
              </a:ext>
            </a:extLst>
          </p:cNvPr>
          <p:cNvSpPr txBox="1"/>
          <p:nvPr/>
        </p:nvSpPr>
        <p:spPr>
          <a:xfrm>
            <a:off x="5120640" y="3877168"/>
            <a:ext cx="8249064" cy="338554"/>
          </a:xfrm>
          <a:prstGeom prst="rect">
            <a:avLst/>
          </a:prstGeom>
          <a:noFill/>
        </p:spPr>
        <p:txBody>
          <a:bodyPr wrap="square">
            <a:spAutoFit/>
          </a:bodyPr>
          <a:lstStyle/>
          <a:p>
            <a:r>
              <a:rPr lang="en-US" sz="1600" dirty="0">
                <a:hlinkClick r:id="rId3"/>
              </a:rPr>
              <a:t>http://learnyousomeerlang.com/the-hitchhikers-guide-to-concurrency#dont-panic</a:t>
            </a:r>
            <a:endParaRPr lang="en-US" sz="1600" dirty="0"/>
          </a:p>
        </p:txBody>
      </p:sp>
      <p:sp>
        <p:nvSpPr>
          <p:cNvPr id="5" name="TextBox 4">
            <a:extLst>
              <a:ext uri="{FF2B5EF4-FFF2-40B4-BE49-F238E27FC236}">
                <a16:creationId xmlns:a16="http://schemas.microsoft.com/office/drawing/2014/main" id="{7A1531E5-A172-6E94-57BB-F33520C8F337}"/>
              </a:ext>
            </a:extLst>
          </p:cNvPr>
          <p:cNvSpPr txBox="1"/>
          <p:nvPr/>
        </p:nvSpPr>
        <p:spPr>
          <a:xfrm>
            <a:off x="477107" y="1223922"/>
            <a:ext cx="5354736" cy="3323987"/>
          </a:xfrm>
          <a:prstGeom prst="rect">
            <a:avLst/>
          </a:prstGeom>
          <a:noFill/>
        </p:spPr>
        <p:txBody>
          <a:bodyPr wrap="none" rtlCol="0">
            <a:spAutoFit/>
          </a:bodyPr>
          <a:lstStyle/>
          <a:p>
            <a:pPr marL="285750" indent="-285750">
              <a:buFont typeface="Arial" panose="020B0604020202020204" pitchFamily="34" charset="0"/>
              <a:buChar char="•"/>
            </a:pPr>
            <a:r>
              <a:rPr lang="en-US" sz="2400" dirty="0" err="1"/>
              <a:t>Transmiterea</a:t>
            </a:r>
            <a:r>
              <a:rPr lang="en-US" sz="2400" dirty="0"/>
              <a:t> </a:t>
            </a:r>
            <a:r>
              <a:rPr lang="en-US" sz="2400" dirty="0" err="1"/>
              <a:t>mesajelor</a:t>
            </a:r>
            <a:r>
              <a:rPr lang="en-US" sz="2400" dirty="0"/>
              <a:t> </a:t>
            </a:r>
            <a:r>
              <a:rPr lang="en-US" sz="2400" dirty="0" err="1"/>
              <a:t>este</a:t>
            </a:r>
            <a:r>
              <a:rPr lang="en-US" sz="2400" dirty="0"/>
              <a:t> </a:t>
            </a:r>
            <a:r>
              <a:rPr lang="en-US" sz="2400" dirty="0" err="1"/>
              <a:t>asincrona</a:t>
            </a:r>
            <a:r>
              <a:rPr lang="en-US" sz="2400" dirty="0"/>
              <a:t>.</a:t>
            </a:r>
          </a:p>
          <a:p>
            <a:endParaRPr lang="en-US" sz="2400" dirty="0"/>
          </a:p>
          <a:p>
            <a:pPr algn="just"/>
            <a:r>
              <a:rPr lang="en-US" sz="2400" dirty="0" err="1"/>
              <a:t>Datorita</a:t>
            </a:r>
            <a:r>
              <a:rPr lang="en-US" sz="2400" dirty="0"/>
              <a:t>  </a:t>
            </a:r>
            <a:r>
              <a:rPr lang="en-US" sz="2400" dirty="0" err="1"/>
              <a:t>cozii</a:t>
            </a:r>
            <a:r>
              <a:rPr lang="en-US" sz="2400" dirty="0"/>
              <a:t> </a:t>
            </a:r>
            <a:r>
              <a:rPr lang="en-US" sz="2400" dirty="0" err="1"/>
              <a:t>pentru</a:t>
            </a:r>
            <a:r>
              <a:rPr lang="en-US" sz="2400" dirty="0"/>
              <a:t> </a:t>
            </a:r>
            <a:r>
              <a:rPr lang="en-US" sz="2400" dirty="0" err="1"/>
              <a:t>mesaje</a:t>
            </a:r>
            <a:r>
              <a:rPr lang="en-US" sz="2400" dirty="0"/>
              <a:t>, </a:t>
            </a:r>
          </a:p>
          <a:p>
            <a:pPr algn="just"/>
            <a:r>
              <a:rPr lang="en-US" sz="2400" dirty="0" err="1"/>
              <a:t>procesul</a:t>
            </a:r>
            <a:r>
              <a:rPr lang="en-US" sz="2400" dirty="0"/>
              <a:t> care </a:t>
            </a:r>
            <a:r>
              <a:rPr lang="en-US" sz="2400" dirty="0" err="1"/>
              <a:t>transmite</a:t>
            </a:r>
            <a:r>
              <a:rPr lang="en-US" sz="2400" dirty="0"/>
              <a:t> </a:t>
            </a:r>
            <a:r>
              <a:rPr lang="en-US" sz="2400" dirty="0" err="1"/>
              <a:t>mesajul</a:t>
            </a:r>
            <a:r>
              <a:rPr lang="en-US" sz="2400" dirty="0"/>
              <a:t> </a:t>
            </a:r>
          </a:p>
          <a:p>
            <a:pPr algn="just"/>
            <a:r>
              <a:rPr lang="en-US" sz="2400" dirty="0"/>
              <a:t>nu </a:t>
            </a:r>
            <a:r>
              <a:rPr lang="en-US" sz="2400" dirty="0" err="1"/>
              <a:t>asteapta</a:t>
            </a:r>
            <a:r>
              <a:rPr lang="en-US" sz="2400" dirty="0"/>
              <a:t> o </a:t>
            </a:r>
            <a:r>
              <a:rPr lang="en-US" sz="2400" dirty="0" err="1"/>
              <a:t>confirmare</a:t>
            </a:r>
            <a:r>
              <a:rPr lang="en-US" sz="2400" dirty="0"/>
              <a:t> de </a:t>
            </a:r>
            <a:r>
              <a:rPr lang="en-US" sz="2400" dirty="0" err="1"/>
              <a:t>primire</a:t>
            </a:r>
            <a:r>
              <a:rPr lang="en-US" sz="2400" dirty="0"/>
              <a:t> </a:t>
            </a:r>
            <a:r>
              <a:rPr lang="en-US" sz="2400" dirty="0" err="1"/>
              <a:t>sau</a:t>
            </a:r>
            <a:r>
              <a:rPr lang="en-US" sz="2400" dirty="0"/>
              <a:t> </a:t>
            </a:r>
          </a:p>
          <a:p>
            <a:pPr algn="just"/>
            <a:r>
              <a:rPr lang="en-US" sz="2400" dirty="0" err="1"/>
              <a:t>prelucrarea</a:t>
            </a:r>
            <a:r>
              <a:rPr lang="en-US" sz="2400" dirty="0"/>
              <a:t> </a:t>
            </a:r>
            <a:r>
              <a:rPr lang="en-US" sz="2400" dirty="0" err="1"/>
              <a:t>acestuia</a:t>
            </a:r>
            <a:r>
              <a:rPr lang="en-US" sz="2400" dirty="0"/>
              <a:t>, </a:t>
            </a:r>
          </a:p>
          <a:p>
            <a:pPr algn="just"/>
            <a:r>
              <a:rPr lang="en-US" sz="2400" dirty="0" err="1"/>
              <a:t>mesajul</a:t>
            </a:r>
            <a:r>
              <a:rPr lang="en-US" sz="2400" dirty="0"/>
              <a:t> intra in </a:t>
            </a:r>
            <a:r>
              <a:rPr lang="en-US" sz="2400" dirty="0" err="1"/>
              <a:t>coada</a:t>
            </a:r>
            <a:r>
              <a:rPr lang="en-US" sz="2400" dirty="0"/>
              <a:t> </a:t>
            </a:r>
            <a:r>
              <a:rPr lang="en-US" sz="2400" dirty="0" err="1"/>
              <a:t>si</a:t>
            </a:r>
            <a:r>
              <a:rPr lang="en-US" sz="2400" dirty="0"/>
              <a:t> </a:t>
            </a:r>
            <a:r>
              <a:rPr lang="en-US" sz="2400" dirty="0" err="1"/>
              <a:t>asteapta</a:t>
            </a:r>
            <a:r>
              <a:rPr lang="en-US" sz="2400" dirty="0"/>
              <a:t> </a:t>
            </a:r>
          </a:p>
          <a:p>
            <a:pPr algn="just"/>
            <a:r>
              <a:rPr lang="en-US" sz="2400" dirty="0" err="1"/>
              <a:t>pana</a:t>
            </a:r>
            <a:r>
              <a:rPr lang="en-US" sz="2400" dirty="0"/>
              <a:t> cand </a:t>
            </a:r>
            <a:r>
              <a:rPr lang="en-US" sz="2400" dirty="0" err="1"/>
              <a:t>va</a:t>
            </a:r>
            <a:r>
              <a:rPr lang="en-US" sz="2400" dirty="0"/>
              <a:t> fi </a:t>
            </a:r>
            <a:r>
              <a:rPr lang="en-US" sz="2400" dirty="0" err="1"/>
              <a:t>procesat</a:t>
            </a:r>
            <a:endParaRPr lang="en-US" sz="2400" dirty="0"/>
          </a:p>
          <a:p>
            <a:endParaRPr lang="en-GB" dirty="0"/>
          </a:p>
        </p:txBody>
      </p:sp>
    </p:spTree>
    <p:extLst>
      <p:ext uri="{BB962C8B-B14F-4D97-AF65-F5344CB8AC3E}">
        <p14:creationId xmlns:p14="http://schemas.microsoft.com/office/powerpoint/2010/main" val="3920104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545E82-E527-73AE-C665-F2EFFC4CEE40}"/>
              </a:ext>
            </a:extLst>
          </p:cNvPr>
          <p:cNvSpPr txBox="1"/>
          <p:nvPr/>
        </p:nvSpPr>
        <p:spPr>
          <a:xfrm>
            <a:off x="303122" y="132080"/>
            <a:ext cx="2644955" cy="523220"/>
          </a:xfrm>
          <a:prstGeom prst="rect">
            <a:avLst/>
          </a:prstGeom>
          <a:noFill/>
        </p:spPr>
        <p:txBody>
          <a:bodyPr wrap="none" rtlCol="0">
            <a:spAutoFit/>
          </a:bodyPr>
          <a:lstStyle/>
          <a:p>
            <a:pPr marL="285750" indent="-285750">
              <a:buFont typeface="Wingdings" panose="05000000000000000000" pitchFamily="2" charset="2"/>
              <a:buChar char="Ø"/>
            </a:pPr>
            <a:r>
              <a:rPr lang="en-US" sz="2800" dirty="0" err="1"/>
              <a:t>Modelul</a:t>
            </a:r>
            <a:r>
              <a:rPr lang="en-US" sz="2800" dirty="0"/>
              <a:t> </a:t>
            </a:r>
            <a:r>
              <a:rPr lang="en-US" sz="2800" dirty="0" err="1"/>
              <a:t>Actori</a:t>
            </a:r>
            <a:endParaRPr lang="en-GB" sz="2800" dirty="0"/>
          </a:p>
        </p:txBody>
      </p:sp>
      <p:sp>
        <p:nvSpPr>
          <p:cNvPr id="3" name="TextBox 2">
            <a:extLst>
              <a:ext uri="{FF2B5EF4-FFF2-40B4-BE49-F238E27FC236}">
                <a16:creationId xmlns:a16="http://schemas.microsoft.com/office/drawing/2014/main" id="{0303CC37-C82F-9524-9823-79B6E9D4C37C}"/>
              </a:ext>
            </a:extLst>
          </p:cNvPr>
          <p:cNvSpPr txBox="1"/>
          <p:nvPr/>
        </p:nvSpPr>
        <p:spPr>
          <a:xfrm>
            <a:off x="1808480" y="1536174"/>
            <a:ext cx="8126520" cy="3785652"/>
          </a:xfrm>
          <a:prstGeom prst="rect">
            <a:avLst/>
          </a:prstGeom>
          <a:noFill/>
        </p:spPr>
        <p:txBody>
          <a:bodyPr wrap="none" rtlCol="0">
            <a:spAutoFit/>
          </a:bodyPr>
          <a:lstStyle/>
          <a:p>
            <a:pPr marL="285750" indent="-285750">
              <a:buFont typeface="Arial" panose="020B0604020202020204" pitchFamily="34" charset="0"/>
              <a:buChar char="•"/>
            </a:pPr>
            <a:r>
              <a:rPr lang="en-US" sz="2400" dirty="0" err="1"/>
              <a:t>Introdus</a:t>
            </a:r>
            <a:r>
              <a:rPr lang="en-US" sz="2400" dirty="0"/>
              <a:t> de Carl Hewitt in 1973</a:t>
            </a:r>
          </a:p>
          <a:p>
            <a:pPr marL="285750" indent="-285750">
              <a:buFont typeface="Arial" panose="020B0604020202020204" pitchFamily="34" charset="0"/>
              <a:buChar char="•"/>
            </a:pPr>
            <a:r>
              <a:rPr lang="en-US" sz="2400" dirty="0" err="1"/>
              <a:t>Actorii</a:t>
            </a:r>
            <a:r>
              <a:rPr lang="en-US" sz="2400" dirty="0"/>
              <a:t> sunt o </a:t>
            </a:r>
            <a:r>
              <a:rPr lang="en-US" sz="2400" dirty="0" err="1"/>
              <a:t>notiune</a:t>
            </a:r>
            <a:r>
              <a:rPr lang="en-US" sz="2400" dirty="0"/>
              <a:t> abstracta (</a:t>
            </a:r>
            <a:r>
              <a:rPr lang="en-US" sz="2400" dirty="0" err="1"/>
              <a:t>corespunzatoare</a:t>
            </a:r>
            <a:r>
              <a:rPr lang="en-US" sz="2400" dirty="0"/>
              <a:t> </a:t>
            </a:r>
            <a:r>
              <a:rPr lang="en-US" sz="2400" dirty="0" err="1"/>
              <a:t>proceselor</a:t>
            </a:r>
            <a:r>
              <a:rPr lang="en-US" sz="2400" dirty="0"/>
              <a:t>)</a:t>
            </a:r>
          </a:p>
          <a:p>
            <a:pPr marL="285750" indent="-285750">
              <a:buFont typeface="Arial" panose="020B0604020202020204" pitchFamily="34" charset="0"/>
              <a:buChar char="•"/>
            </a:pPr>
            <a:r>
              <a:rPr lang="en-US" sz="2400" dirty="0" err="1"/>
              <a:t>Actorii</a:t>
            </a:r>
            <a:r>
              <a:rPr lang="en-US" sz="2400" dirty="0"/>
              <a:t> au </a:t>
            </a:r>
            <a:r>
              <a:rPr lang="en-US" sz="2400" dirty="0" err="1"/>
              <a:t>memorie</a:t>
            </a:r>
            <a:r>
              <a:rPr lang="en-US" sz="2400" dirty="0"/>
              <a:t> </a:t>
            </a:r>
            <a:r>
              <a:rPr lang="en-US" sz="2400" dirty="0" err="1"/>
              <a:t>proprie</a:t>
            </a:r>
            <a:r>
              <a:rPr lang="en-US" sz="2400" dirty="0"/>
              <a:t>, NU au </a:t>
            </a:r>
            <a:r>
              <a:rPr lang="en-US" sz="2400" dirty="0" err="1"/>
              <a:t>memorie</a:t>
            </a:r>
            <a:r>
              <a:rPr lang="en-US" sz="2400" dirty="0"/>
              <a:t> </a:t>
            </a:r>
            <a:r>
              <a:rPr lang="en-US" sz="2400" dirty="0" err="1"/>
              <a:t>partajata</a:t>
            </a:r>
            <a:endParaRPr lang="en-US" sz="2400" dirty="0"/>
          </a:p>
          <a:p>
            <a:pPr marL="285750" indent="-285750">
              <a:buFont typeface="Arial" panose="020B0604020202020204" pitchFamily="34" charset="0"/>
              <a:buChar char="•"/>
            </a:pPr>
            <a:r>
              <a:rPr lang="en-US" sz="2400" dirty="0" err="1"/>
              <a:t>Actorii</a:t>
            </a:r>
            <a:r>
              <a:rPr lang="en-US" sz="2400" dirty="0"/>
              <a:t> </a:t>
            </a:r>
            <a:r>
              <a:rPr lang="en-US" sz="2400" dirty="0" err="1"/>
              <a:t>comunica</a:t>
            </a:r>
            <a:r>
              <a:rPr lang="en-US" sz="2400" dirty="0"/>
              <a:t> </a:t>
            </a:r>
            <a:r>
              <a:rPr lang="en-US" sz="2400" dirty="0" err="1"/>
              <a:t>prin</a:t>
            </a:r>
            <a:r>
              <a:rPr lang="en-US" sz="2400" dirty="0"/>
              <a:t> </a:t>
            </a:r>
            <a:r>
              <a:rPr lang="en-US" sz="2400" dirty="0" err="1"/>
              <a:t>mesaje</a:t>
            </a:r>
            <a:endParaRPr lang="en-US" sz="2400" dirty="0"/>
          </a:p>
          <a:p>
            <a:pPr marL="285750" indent="-285750">
              <a:buFont typeface="Arial" panose="020B0604020202020204" pitchFamily="34" charset="0"/>
              <a:buChar char="•"/>
            </a:pPr>
            <a:r>
              <a:rPr lang="en-US" sz="2400" dirty="0"/>
              <a:t>Un actor </a:t>
            </a:r>
            <a:r>
              <a:rPr lang="en-US" sz="2400" dirty="0" err="1"/>
              <a:t>este</a:t>
            </a:r>
            <a:r>
              <a:rPr lang="en-US" sz="2400" dirty="0"/>
              <a:t> </a:t>
            </a:r>
            <a:r>
              <a:rPr lang="en-US" sz="2400" dirty="0" err="1"/>
              <a:t>capabil</a:t>
            </a:r>
            <a:r>
              <a:rPr lang="en-US" sz="2400" dirty="0"/>
              <a:t> </a:t>
            </a:r>
            <a:r>
              <a:rPr lang="en-US" sz="2400" dirty="0" err="1"/>
              <a:t>sa</a:t>
            </a:r>
            <a:r>
              <a:rPr lang="en-US" sz="2400" dirty="0"/>
              <a:t>:</a:t>
            </a:r>
          </a:p>
          <a:p>
            <a:pPr marL="1200150" lvl="2" indent="-285750">
              <a:buFont typeface="Courier New" panose="02070309020205020404" pitchFamily="49" charset="0"/>
              <a:buChar char="o"/>
            </a:pPr>
            <a:r>
              <a:rPr lang="en-US" sz="2400" dirty="0"/>
              <a:t>       </a:t>
            </a:r>
            <a:r>
              <a:rPr lang="en-US" sz="2400" dirty="0" err="1"/>
              <a:t>trimita</a:t>
            </a:r>
            <a:r>
              <a:rPr lang="en-US" sz="2400" dirty="0"/>
              <a:t> </a:t>
            </a:r>
            <a:r>
              <a:rPr lang="en-US" sz="2400" dirty="0" err="1"/>
              <a:t>mesaje</a:t>
            </a:r>
            <a:r>
              <a:rPr lang="en-US" sz="2400" dirty="0"/>
              <a:t> </a:t>
            </a:r>
            <a:r>
              <a:rPr lang="en-US" sz="2400" dirty="0" err="1"/>
              <a:t>actorilor</a:t>
            </a:r>
            <a:r>
              <a:rPr lang="en-US" sz="2400" dirty="0"/>
              <a:t> pe care ii </a:t>
            </a:r>
            <a:r>
              <a:rPr lang="en-US" sz="2400" dirty="0" err="1"/>
              <a:t>cunoaste</a:t>
            </a:r>
            <a:endParaRPr lang="en-US" sz="2400" dirty="0"/>
          </a:p>
          <a:p>
            <a:pPr marL="1200150" lvl="2" indent="-285750">
              <a:buFont typeface="Courier New" panose="02070309020205020404" pitchFamily="49" charset="0"/>
              <a:buChar char="o"/>
            </a:pPr>
            <a:r>
              <a:rPr lang="en-US" sz="2400" dirty="0"/>
              <a:t>       </a:t>
            </a:r>
            <a:r>
              <a:rPr lang="en-US" sz="2400" dirty="0" err="1"/>
              <a:t>creeze</a:t>
            </a:r>
            <a:r>
              <a:rPr lang="en-US" sz="2400" dirty="0"/>
              <a:t> </a:t>
            </a:r>
            <a:r>
              <a:rPr lang="en-US" sz="2400" dirty="0" err="1"/>
              <a:t>noi</a:t>
            </a:r>
            <a:r>
              <a:rPr lang="en-US" sz="2400" dirty="0"/>
              <a:t> </a:t>
            </a:r>
            <a:r>
              <a:rPr lang="en-US" sz="2400" dirty="0" err="1"/>
              <a:t>actori</a:t>
            </a:r>
            <a:endParaRPr lang="en-US" sz="2400" dirty="0"/>
          </a:p>
          <a:p>
            <a:pPr marL="1200150" lvl="2" indent="-285750">
              <a:buFont typeface="Courier New" panose="02070309020205020404" pitchFamily="49" charset="0"/>
              <a:buChar char="o"/>
            </a:pPr>
            <a:r>
              <a:rPr lang="en-US" sz="2400" dirty="0"/>
              <a:t>       </a:t>
            </a:r>
            <a:r>
              <a:rPr lang="en-US" sz="2400" dirty="0" err="1"/>
              <a:t>raspunda</a:t>
            </a:r>
            <a:r>
              <a:rPr lang="en-US" sz="2400" dirty="0"/>
              <a:t> </a:t>
            </a:r>
            <a:r>
              <a:rPr lang="en-US" sz="2400" dirty="0" err="1"/>
              <a:t>mesajelor</a:t>
            </a:r>
            <a:r>
              <a:rPr lang="en-US" sz="2400" dirty="0"/>
              <a:t> pe care le </a:t>
            </a:r>
            <a:r>
              <a:rPr lang="en-US" sz="2400" dirty="0" err="1"/>
              <a:t>primeste</a:t>
            </a:r>
            <a:r>
              <a:rPr lang="en-US" sz="2400" dirty="0"/>
              <a:t> </a:t>
            </a:r>
          </a:p>
          <a:p>
            <a:pPr marL="285750" indent="-285750">
              <a:buFont typeface="Arial" panose="020B0604020202020204" pitchFamily="34" charset="0"/>
              <a:buChar char="•"/>
            </a:pPr>
            <a:r>
              <a:rPr lang="en-US" sz="2400" dirty="0" err="1"/>
              <a:t>Mesajele</a:t>
            </a:r>
            <a:r>
              <a:rPr lang="en-US" sz="2400" dirty="0"/>
              <a:t> </a:t>
            </a:r>
            <a:r>
              <a:rPr lang="en-US" sz="2400" dirty="0" err="1"/>
              <a:t>contin</a:t>
            </a:r>
            <a:r>
              <a:rPr lang="en-US" sz="2400" dirty="0"/>
              <a:t> un </a:t>
            </a:r>
            <a:r>
              <a:rPr lang="en-US" sz="2400" dirty="0" err="1"/>
              <a:t>destinatar</a:t>
            </a:r>
            <a:r>
              <a:rPr lang="en-US" sz="2400" dirty="0"/>
              <a:t> </a:t>
            </a:r>
            <a:r>
              <a:rPr lang="en-US" sz="2400" dirty="0" err="1"/>
              <a:t>si</a:t>
            </a:r>
            <a:r>
              <a:rPr lang="en-US" sz="2400" dirty="0"/>
              <a:t> un </a:t>
            </a:r>
            <a:r>
              <a:rPr lang="en-US" sz="2400" dirty="0" err="1"/>
              <a:t>continut</a:t>
            </a:r>
            <a:endParaRPr lang="en-US" sz="2400" dirty="0"/>
          </a:p>
          <a:p>
            <a:pPr marL="285750" indent="-285750">
              <a:buFont typeface="Arial" panose="020B0604020202020204" pitchFamily="34" charset="0"/>
              <a:buChar char="•"/>
            </a:pPr>
            <a:r>
              <a:rPr lang="en-US" sz="2400" dirty="0" err="1"/>
              <a:t>Trimiterea</a:t>
            </a:r>
            <a:r>
              <a:rPr lang="en-US" sz="2400" dirty="0"/>
              <a:t> </a:t>
            </a:r>
            <a:r>
              <a:rPr lang="en-US" sz="2400" dirty="0" err="1"/>
              <a:t>mesajelor</a:t>
            </a:r>
            <a:r>
              <a:rPr lang="en-US" sz="2400" dirty="0"/>
              <a:t> </a:t>
            </a:r>
            <a:r>
              <a:rPr lang="en-US" sz="2400" dirty="0" err="1"/>
              <a:t>este</a:t>
            </a:r>
            <a:r>
              <a:rPr lang="en-US" sz="2400" dirty="0"/>
              <a:t> </a:t>
            </a:r>
            <a:r>
              <a:rPr lang="en-US" sz="2400" dirty="0" err="1"/>
              <a:t>asincrona</a:t>
            </a:r>
            <a:endParaRPr lang="en-GB" sz="2400" dirty="0"/>
          </a:p>
        </p:txBody>
      </p:sp>
    </p:spTree>
    <p:extLst>
      <p:ext uri="{BB962C8B-B14F-4D97-AF65-F5344CB8AC3E}">
        <p14:creationId xmlns:p14="http://schemas.microsoft.com/office/powerpoint/2010/main" val="1829134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62746" y="1413164"/>
            <a:ext cx="5304786" cy="4031873"/>
          </a:xfrm>
          <a:prstGeom prst="rect">
            <a:avLst/>
          </a:prstGeom>
          <a:solidFill>
            <a:srgbClr val="CA1421"/>
          </a:solidFill>
        </p:spPr>
        <p:txBody>
          <a:bodyPr wrap="none" rtlCol="0">
            <a:spAutoFit/>
          </a:bodyPr>
          <a:lstStyle/>
          <a:p>
            <a:endParaRPr lang="en-US" sz="3200" dirty="0">
              <a:solidFill>
                <a:schemeClr val="bg1"/>
              </a:solidFill>
            </a:endParaRPr>
          </a:p>
          <a:p>
            <a:r>
              <a:rPr lang="en-US" sz="3200" dirty="0" err="1">
                <a:solidFill>
                  <a:schemeClr val="bg1"/>
                </a:solidFill>
              </a:rPr>
              <a:t>Pid</a:t>
            </a:r>
            <a:r>
              <a:rPr lang="en-US" sz="3200" dirty="0">
                <a:solidFill>
                  <a:schemeClr val="bg1"/>
                </a:solidFill>
              </a:rPr>
              <a:t> = spawn (fun)</a:t>
            </a:r>
          </a:p>
          <a:p>
            <a:endParaRPr lang="en-US" sz="3200" dirty="0">
              <a:solidFill>
                <a:schemeClr val="bg1"/>
              </a:solidFill>
            </a:endParaRPr>
          </a:p>
          <a:p>
            <a:r>
              <a:rPr lang="en-US" sz="3200" dirty="0" err="1">
                <a:solidFill>
                  <a:schemeClr val="bg1"/>
                </a:solidFill>
              </a:rPr>
              <a:t>Pid</a:t>
            </a:r>
            <a:r>
              <a:rPr lang="en-US" sz="3200" dirty="0">
                <a:solidFill>
                  <a:schemeClr val="bg1"/>
                </a:solidFill>
              </a:rPr>
              <a:t> = spawn (module, </a:t>
            </a:r>
            <a:r>
              <a:rPr lang="en-US" sz="3200" dirty="0" err="1">
                <a:solidFill>
                  <a:schemeClr val="bg1"/>
                </a:solidFill>
              </a:rPr>
              <a:t>fct</a:t>
            </a:r>
            <a:r>
              <a:rPr lang="en-US" sz="3200" dirty="0">
                <a:solidFill>
                  <a:schemeClr val="bg1"/>
                </a:solidFill>
              </a:rPr>
              <a:t>, </a:t>
            </a:r>
            <a:r>
              <a:rPr lang="en-US" sz="3200" dirty="0" err="1">
                <a:solidFill>
                  <a:schemeClr val="bg1"/>
                </a:solidFill>
              </a:rPr>
              <a:t>args</a:t>
            </a:r>
            <a:r>
              <a:rPr lang="en-US" sz="3200" dirty="0">
                <a:solidFill>
                  <a:schemeClr val="bg1"/>
                </a:solidFill>
              </a:rPr>
              <a:t>)</a:t>
            </a:r>
          </a:p>
          <a:p>
            <a:endParaRPr lang="en-US" sz="3200" dirty="0">
              <a:solidFill>
                <a:schemeClr val="bg1"/>
              </a:solidFill>
            </a:endParaRPr>
          </a:p>
          <a:p>
            <a:r>
              <a:rPr lang="en-US" sz="3200" dirty="0" err="1">
                <a:solidFill>
                  <a:schemeClr val="bg1"/>
                </a:solidFill>
              </a:rPr>
              <a:t>Pid</a:t>
            </a:r>
            <a:r>
              <a:rPr lang="en-US" sz="3200" dirty="0">
                <a:solidFill>
                  <a:schemeClr val="bg1"/>
                </a:solidFill>
              </a:rPr>
              <a:t> ! Message</a:t>
            </a:r>
          </a:p>
          <a:p>
            <a:endParaRPr lang="en-US" sz="3200" dirty="0">
              <a:solidFill>
                <a:schemeClr val="bg1"/>
              </a:solidFill>
            </a:endParaRPr>
          </a:p>
          <a:p>
            <a:r>
              <a:rPr lang="en-US" sz="3200" dirty="0">
                <a:solidFill>
                  <a:schemeClr val="bg1"/>
                </a:solidFill>
              </a:rPr>
              <a:t>receive … end</a:t>
            </a:r>
          </a:p>
        </p:txBody>
      </p:sp>
      <p:sp>
        <p:nvSpPr>
          <p:cNvPr id="3" name="TextBox 2"/>
          <p:cNvSpPr txBox="1"/>
          <p:nvPr/>
        </p:nvSpPr>
        <p:spPr>
          <a:xfrm>
            <a:off x="498765" y="374073"/>
            <a:ext cx="11961796" cy="523220"/>
          </a:xfrm>
          <a:prstGeom prst="rect">
            <a:avLst/>
          </a:prstGeom>
          <a:noFill/>
        </p:spPr>
        <p:txBody>
          <a:bodyPr wrap="square" rtlCol="0">
            <a:spAutoFit/>
          </a:bodyPr>
          <a:lstStyle/>
          <a:p>
            <a:pPr marL="285750" indent="-285750">
              <a:buFont typeface="Wingdings" panose="05000000000000000000" pitchFamily="2" charset="2"/>
              <a:buChar char="Ø"/>
            </a:pPr>
            <a:r>
              <a:rPr lang="en-US" sz="2800" dirty="0"/>
              <a:t> </a:t>
            </a:r>
            <a:r>
              <a:rPr lang="en-US" sz="2800" dirty="0" err="1"/>
              <a:t>Concurenta</a:t>
            </a:r>
            <a:r>
              <a:rPr lang="en-US" sz="2800" dirty="0"/>
              <a:t> in </a:t>
            </a:r>
            <a:r>
              <a:rPr lang="en-US" sz="2800" dirty="0" err="1"/>
              <a:t>Erlang</a:t>
            </a:r>
            <a:r>
              <a:rPr lang="en-US" sz="2800" dirty="0"/>
              <a:t> </a:t>
            </a:r>
            <a:r>
              <a:rPr lang="en-US" sz="2800" dirty="0" err="1"/>
              <a:t>este</a:t>
            </a:r>
            <a:r>
              <a:rPr lang="en-US" sz="2800" dirty="0"/>
              <a:t>  </a:t>
            </a:r>
            <a:r>
              <a:rPr lang="en-US" sz="2800" dirty="0" err="1"/>
              <a:t>implementata</a:t>
            </a:r>
            <a:r>
              <a:rPr lang="en-US" sz="2800" dirty="0"/>
              <a:t> </a:t>
            </a:r>
            <a:r>
              <a:rPr lang="en-US" sz="2800" dirty="0" err="1"/>
              <a:t>folosind</a:t>
            </a:r>
            <a:r>
              <a:rPr lang="en-US" sz="2800" dirty="0"/>
              <a:t> </a:t>
            </a:r>
            <a:r>
              <a:rPr lang="en-US" sz="2800" dirty="0" err="1"/>
              <a:t>urmatoarele</a:t>
            </a:r>
            <a:r>
              <a:rPr lang="en-US" sz="2800" dirty="0"/>
              <a:t> primitive:</a:t>
            </a:r>
          </a:p>
        </p:txBody>
      </p:sp>
      <p:sp>
        <p:nvSpPr>
          <p:cNvPr id="4" name="TextBox 3">
            <a:extLst>
              <a:ext uri="{FF2B5EF4-FFF2-40B4-BE49-F238E27FC236}">
                <a16:creationId xmlns:a16="http://schemas.microsoft.com/office/drawing/2014/main" id="{37B260E4-9078-4CCD-BD9C-F9EF361A16E4}"/>
              </a:ext>
            </a:extLst>
          </p:cNvPr>
          <p:cNvSpPr txBox="1"/>
          <p:nvPr/>
        </p:nvSpPr>
        <p:spPr>
          <a:xfrm>
            <a:off x="3262746" y="5776242"/>
            <a:ext cx="5426614" cy="369332"/>
          </a:xfrm>
          <a:prstGeom prst="rect">
            <a:avLst/>
          </a:prstGeom>
          <a:noFill/>
        </p:spPr>
        <p:txBody>
          <a:bodyPr wrap="none" rtlCol="0">
            <a:spAutoFit/>
          </a:bodyPr>
          <a:lstStyle/>
          <a:p>
            <a:r>
              <a:rPr lang="en-GB" dirty="0">
                <a:hlinkClick r:id="rId2"/>
              </a:rPr>
              <a:t>https://www.erlang.org/doc/man/erlang.html#spawn-4</a:t>
            </a:r>
            <a:endParaRPr lang="en-GB" dirty="0"/>
          </a:p>
        </p:txBody>
      </p:sp>
    </p:spTree>
    <p:extLst>
      <p:ext uri="{BB962C8B-B14F-4D97-AF65-F5344CB8AC3E}">
        <p14:creationId xmlns:p14="http://schemas.microsoft.com/office/powerpoint/2010/main" val="2333367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70782" y="940677"/>
            <a:ext cx="5681131" cy="5129046"/>
          </a:xfrm>
          <a:prstGeom prst="rect">
            <a:avLst/>
          </a:prstGeom>
        </p:spPr>
        <p:style>
          <a:lnRef idx="2">
            <a:schemeClr val="dk1"/>
          </a:lnRef>
          <a:fillRef idx="1">
            <a:schemeClr val="lt1"/>
          </a:fillRef>
          <a:effectRef idx="0">
            <a:schemeClr val="dk1"/>
          </a:effectRef>
          <a:fontRef idx="minor">
            <a:schemeClr val="dk1"/>
          </a:fontRef>
        </p:style>
      </p:pic>
      <p:sp>
        <p:nvSpPr>
          <p:cNvPr id="6" name="TextBox 5"/>
          <p:cNvSpPr txBox="1"/>
          <p:nvPr/>
        </p:nvSpPr>
        <p:spPr>
          <a:xfrm>
            <a:off x="236729" y="167532"/>
            <a:ext cx="7837338" cy="523220"/>
          </a:xfrm>
          <a:prstGeom prst="rect">
            <a:avLst/>
          </a:prstGeom>
          <a:noFill/>
        </p:spPr>
        <p:txBody>
          <a:bodyPr wrap="none" rtlCol="0">
            <a:spAutoFit/>
          </a:bodyPr>
          <a:lstStyle/>
          <a:p>
            <a:pPr marL="285750" indent="-285750">
              <a:buFont typeface="Wingdings" panose="05000000000000000000" pitchFamily="2" charset="2"/>
              <a:buChar char="Ø"/>
            </a:pPr>
            <a:r>
              <a:rPr lang="en-US" sz="2800" dirty="0"/>
              <a:t> </a:t>
            </a:r>
            <a:r>
              <a:rPr lang="en-US" sz="2800" dirty="0" err="1"/>
              <a:t>Cilent</a:t>
            </a:r>
            <a:r>
              <a:rPr lang="en-US" sz="2800" dirty="0"/>
              <a:t>-Server   (</a:t>
            </a:r>
            <a:r>
              <a:rPr lang="en-US" sz="2800" dirty="0" err="1"/>
              <a:t>Exemplu</a:t>
            </a:r>
            <a:r>
              <a:rPr lang="en-US" sz="2800" dirty="0"/>
              <a:t> </a:t>
            </a:r>
            <a:r>
              <a:rPr lang="en-US" sz="2800" dirty="0" err="1"/>
              <a:t>simplu</a:t>
            </a:r>
            <a:r>
              <a:rPr lang="en-US" sz="2800" dirty="0"/>
              <a:t>: doubling service) </a:t>
            </a:r>
          </a:p>
        </p:txBody>
      </p:sp>
      <p:sp>
        <p:nvSpPr>
          <p:cNvPr id="7" name="TextBox 6">
            <a:extLst>
              <a:ext uri="{FF2B5EF4-FFF2-40B4-BE49-F238E27FC236}">
                <a16:creationId xmlns:a16="http://schemas.microsoft.com/office/drawing/2014/main" id="{A1AA9C99-079A-2259-8427-128E0E34552C}"/>
              </a:ext>
            </a:extLst>
          </p:cNvPr>
          <p:cNvSpPr txBox="1"/>
          <p:nvPr/>
        </p:nvSpPr>
        <p:spPr>
          <a:xfrm>
            <a:off x="7413171" y="1262742"/>
            <a:ext cx="4365172" cy="4093428"/>
          </a:xfrm>
          <a:prstGeom prst="rect">
            <a:avLst/>
          </a:prstGeom>
          <a:noFill/>
        </p:spPr>
        <p:txBody>
          <a:bodyPr wrap="square" rtlCol="0">
            <a:spAutoFit/>
          </a:bodyPr>
          <a:lstStyle/>
          <a:p>
            <a:pPr marL="342900" indent="-342900">
              <a:buFont typeface="Arial" panose="020B0604020202020204" pitchFamily="34" charset="0"/>
              <a:buChar char="•"/>
            </a:pPr>
            <a:r>
              <a:rPr lang="en-US" sz="2000" dirty="0" err="1"/>
              <a:t>Procesul</a:t>
            </a:r>
            <a:r>
              <a:rPr lang="en-US" sz="2000" dirty="0"/>
              <a:t> </a:t>
            </a:r>
            <a:r>
              <a:rPr lang="en-US" sz="2000" b="1" dirty="0"/>
              <a:t>Ser</a:t>
            </a:r>
            <a:r>
              <a:rPr lang="en-US" sz="2000" dirty="0"/>
              <a:t> </a:t>
            </a:r>
            <a:r>
              <a:rPr lang="en-US" sz="2000" dirty="0" err="1"/>
              <a:t>este</a:t>
            </a:r>
            <a:r>
              <a:rPr lang="en-US" sz="2000" dirty="0"/>
              <a:t> </a:t>
            </a:r>
            <a:r>
              <a:rPr lang="en-US" sz="2000" dirty="0" err="1"/>
              <a:t>serverul</a:t>
            </a:r>
            <a:r>
              <a:rPr lang="en-US" sz="2000" dirty="0"/>
              <a:t> </a:t>
            </a:r>
            <a:r>
              <a:rPr lang="en-US" sz="2000" dirty="0" err="1"/>
              <a:t>si</a:t>
            </a:r>
            <a:r>
              <a:rPr lang="en-US" sz="2000" dirty="0"/>
              <a:t> </a:t>
            </a:r>
          </a:p>
          <a:p>
            <a:r>
              <a:rPr lang="en-US" sz="2000" dirty="0"/>
              <a:t>                     </a:t>
            </a:r>
            <a:r>
              <a:rPr lang="en-US" sz="2000" dirty="0" err="1"/>
              <a:t>executa</a:t>
            </a:r>
            <a:r>
              <a:rPr lang="en-US" sz="2000" dirty="0"/>
              <a:t> </a:t>
            </a:r>
            <a:r>
              <a:rPr lang="en-US" sz="2000" dirty="0" err="1"/>
              <a:t>functia</a:t>
            </a:r>
            <a:r>
              <a:rPr lang="en-US" sz="2000" dirty="0"/>
              <a:t>  </a:t>
            </a:r>
            <a:r>
              <a:rPr lang="en-US" sz="2000" b="1" dirty="0" err="1"/>
              <a:t>server_loop</a:t>
            </a:r>
            <a:endParaRPr lang="en-US" sz="2000" b="1" dirty="0"/>
          </a:p>
          <a:p>
            <a:endParaRPr lang="en-US" sz="2000" dirty="0"/>
          </a:p>
          <a:p>
            <a:pPr marL="342900" indent="-342900">
              <a:buFont typeface="Arial" panose="020B0604020202020204" pitchFamily="34" charset="0"/>
              <a:buChar char="•"/>
            </a:pPr>
            <a:r>
              <a:rPr lang="en-US" sz="2000" dirty="0" err="1"/>
              <a:t>Serverul</a:t>
            </a:r>
            <a:r>
              <a:rPr lang="en-US" sz="2000" dirty="0"/>
              <a:t> </a:t>
            </a:r>
            <a:r>
              <a:rPr lang="en-US" sz="2000" dirty="0" err="1"/>
              <a:t>primeste</a:t>
            </a:r>
            <a:r>
              <a:rPr lang="en-US" sz="2000" dirty="0"/>
              <a:t> </a:t>
            </a:r>
            <a:r>
              <a:rPr lang="en-US" sz="2000" dirty="0" err="1"/>
              <a:t>mesaje</a:t>
            </a:r>
            <a:r>
              <a:rPr lang="en-US" sz="2000" dirty="0"/>
              <a:t> de la </a:t>
            </a:r>
            <a:r>
              <a:rPr lang="en-US" sz="2000" dirty="0" err="1"/>
              <a:t>procese</a:t>
            </a:r>
            <a:r>
              <a:rPr lang="en-US" sz="2000" dirty="0"/>
              <a:t>    client </a:t>
            </a:r>
            <a:r>
              <a:rPr lang="en-US" sz="2000" dirty="0" err="1"/>
              <a:t>si</a:t>
            </a:r>
            <a:r>
              <a:rPr lang="en-US" sz="2000" dirty="0"/>
              <a:t>  </a:t>
            </a:r>
            <a:r>
              <a:rPr lang="en-US" sz="2000" dirty="0" err="1"/>
              <a:t>executa</a:t>
            </a:r>
            <a:r>
              <a:rPr lang="en-US" sz="2000" dirty="0"/>
              <a:t> o </a:t>
            </a:r>
            <a:r>
              <a:rPr lang="en-US" sz="2000" dirty="0" err="1"/>
              <a:t>actiune</a:t>
            </a:r>
            <a:r>
              <a:rPr lang="en-US" sz="2000" dirty="0"/>
              <a:t> (</a:t>
            </a:r>
            <a:r>
              <a:rPr lang="en-US" sz="2000" dirty="0" err="1"/>
              <a:t>dubleaza</a:t>
            </a:r>
            <a:r>
              <a:rPr lang="en-US" sz="2000" dirty="0"/>
              <a:t> </a:t>
            </a:r>
            <a:r>
              <a:rPr lang="en-US" sz="2000" dirty="0" err="1"/>
              <a:t>valoarea</a:t>
            </a:r>
            <a:r>
              <a:rPr lang="en-US" sz="2000" dirty="0"/>
              <a:t> </a:t>
            </a:r>
            <a:r>
              <a:rPr lang="en-US" sz="2000" dirty="0" err="1"/>
              <a:t>primita</a:t>
            </a:r>
            <a:r>
              <a:rPr lang="en-US" sz="2000" dirty="0"/>
              <a:t>)</a:t>
            </a:r>
          </a:p>
          <a:p>
            <a:endParaRPr lang="en-US" sz="2000" dirty="0"/>
          </a:p>
          <a:p>
            <a:pPr marL="342900" indent="-342900">
              <a:buFont typeface="Arial" panose="020B0604020202020204" pitchFamily="34" charset="0"/>
              <a:buChar char="•"/>
            </a:pPr>
            <a:r>
              <a:rPr lang="en-US" sz="2000" dirty="0"/>
              <a:t>In </a:t>
            </a:r>
            <a:r>
              <a:rPr lang="en-US" sz="2000" dirty="0" err="1"/>
              <a:t>acest</a:t>
            </a:r>
            <a:r>
              <a:rPr lang="en-US" sz="2000" dirty="0"/>
              <a:t> </a:t>
            </a:r>
            <a:r>
              <a:rPr lang="en-US" sz="2000" dirty="0" err="1"/>
              <a:t>exemplu</a:t>
            </a:r>
            <a:r>
              <a:rPr lang="en-US" sz="2000" dirty="0"/>
              <a:t> </a:t>
            </a:r>
            <a:r>
              <a:rPr lang="en-US" sz="2000" dirty="0" err="1"/>
              <a:t>singurul</a:t>
            </a:r>
            <a:r>
              <a:rPr lang="en-US" sz="2000" dirty="0"/>
              <a:t> client </a:t>
            </a:r>
            <a:r>
              <a:rPr lang="en-US" sz="2000" dirty="0" err="1"/>
              <a:t>este</a:t>
            </a:r>
            <a:r>
              <a:rPr lang="en-US" sz="2000" dirty="0"/>
              <a:t> shell-</a:t>
            </a:r>
            <a:r>
              <a:rPr lang="en-US" sz="2000" dirty="0" err="1"/>
              <a:t>ul</a:t>
            </a:r>
            <a:endParaRPr lang="en-US" sz="2000" dirty="0"/>
          </a:p>
          <a:p>
            <a:endParaRPr lang="en-US" sz="2000" dirty="0"/>
          </a:p>
          <a:p>
            <a:pPr marL="342900" indent="-342900">
              <a:buFont typeface="Arial" panose="020B0604020202020204" pitchFamily="34" charset="0"/>
              <a:buChar char="•"/>
            </a:pPr>
            <a:r>
              <a:rPr lang="en-US" sz="2000" dirty="0" err="1"/>
              <a:t>Mesajele</a:t>
            </a:r>
            <a:r>
              <a:rPr lang="en-US" sz="2000" dirty="0"/>
              <a:t> </a:t>
            </a:r>
            <a:r>
              <a:rPr lang="en-US" sz="2000" dirty="0" err="1"/>
              <a:t>primite</a:t>
            </a:r>
            <a:r>
              <a:rPr lang="en-US" sz="2000" dirty="0"/>
              <a:t> de shell, </a:t>
            </a:r>
            <a:r>
              <a:rPr lang="en-US" sz="2000" dirty="0" err="1"/>
              <a:t>adica</a:t>
            </a:r>
            <a:r>
              <a:rPr lang="en-US" sz="2000" dirty="0"/>
              <a:t> </a:t>
            </a:r>
            <a:r>
              <a:rPr lang="en-US" sz="2000" dirty="0" err="1"/>
              <a:t>raspunsurile</a:t>
            </a:r>
            <a:r>
              <a:rPr lang="en-US" sz="2000" dirty="0"/>
              <a:t> </a:t>
            </a:r>
            <a:r>
              <a:rPr lang="en-US" sz="2000" dirty="0" err="1"/>
              <a:t>trimise</a:t>
            </a:r>
            <a:r>
              <a:rPr lang="en-US" sz="2000" dirty="0"/>
              <a:t> de server, sunt </a:t>
            </a:r>
            <a:r>
              <a:rPr lang="en-US" sz="2000" dirty="0" err="1"/>
              <a:t>vizualizate</a:t>
            </a:r>
            <a:r>
              <a:rPr lang="en-US" sz="2000" dirty="0"/>
              <a:t> cu </a:t>
            </a:r>
            <a:r>
              <a:rPr lang="en-US" sz="2000" b="1" dirty="0"/>
              <a:t>flush()</a:t>
            </a:r>
            <a:endParaRPr lang="en-GB" sz="2000" b="1" dirty="0"/>
          </a:p>
        </p:txBody>
      </p:sp>
    </p:spTree>
    <p:extLst>
      <p:ext uri="{BB962C8B-B14F-4D97-AF65-F5344CB8AC3E}">
        <p14:creationId xmlns:p14="http://schemas.microsoft.com/office/powerpoint/2010/main" val="3402666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48744" y="1118957"/>
            <a:ext cx="7644577" cy="4154984"/>
          </a:xfrm>
          <a:prstGeom prst="rect">
            <a:avLst/>
          </a:prstGeom>
          <a:ln w="38100">
            <a:solidFill>
              <a:srgbClr val="C00000"/>
            </a:solidFill>
          </a:ln>
        </p:spPr>
        <p:txBody>
          <a:bodyPr wrap="square">
            <a:spAutoFit/>
          </a:bodyPr>
          <a:lstStyle/>
          <a:p>
            <a:r>
              <a:rPr lang="en-US" sz="2400" dirty="0"/>
              <a:t>-module(</a:t>
            </a:r>
            <a:r>
              <a:rPr lang="en-US" sz="2400" dirty="0" err="1"/>
              <a:t>myserv</a:t>
            </a:r>
            <a:r>
              <a:rPr lang="en-US" sz="2400" dirty="0"/>
              <a:t>). </a:t>
            </a:r>
          </a:p>
          <a:p>
            <a:r>
              <a:rPr lang="en-US" sz="2400" dirty="0"/>
              <a:t>-export([</a:t>
            </a:r>
            <a:r>
              <a:rPr lang="en-US" sz="2400" dirty="0" err="1"/>
              <a:t>server_loop</a:t>
            </a:r>
            <a:r>
              <a:rPr lang="en-US" sz="2400" dirty="0"/>
              <a:t>/0]).</a:t>
            </a:r>
          </a:p>
          <a:p>
            <a:endParaRPr lang="en-US" sz="2400" dirty="0"/>
          </a:p>
          <a:p>
            <a:r>
              <a:rPr lang="en-US" sz="2400" dirty="0" err="1"/>
              <a:t>server_loop</a:t>
            </a:r>
            <a:r>
              <a:rPr lang="en-US" sz="2400" dirty="0"/>
              <a:t>() -&gt;</a:t>
            </a:r>
          </a:p>
          <a:p>
            <a:r>
              <a:rPr lang="en-US" sz="2400" dirty="0"/>
              <a:t>   receive</a:t>
            </a:r>
          </a:p>
          <a:p>
            <a:r>
              <a:rPr lang="en-US" sz="2400" dirty="0"/>
              <a:t>        {From, {double, Number}} -&gt; From ! {self(),Number*2},</a:t>
            </a:r>
          </a:p>
          <a:p>
            <a:r>
              <a:rPr lang="en-US" sz="2400" dirty="0"/>
              <a:t>                           	                           </a:t>
            </a:r>
            <a:r>
              <a:rPr lang="en-US" sz="2400" dirty="0" err="1"/>
              <a:t>server_loop</a:t>
            </a:r>
            <a:r>
              <a:rPr lang="en-US" sz="2400" dirty="0"/>
              <a:t>() ;</a:t>
            </a:r>
          </a:p>
          <a:p>
            <a:r>
              <a:rPr lang="en-US" sz="2400" dirty="0"/>
              <a:t>	                              </a:t>
            </a:r>
          </a:p>
          <a:p>
            <a:r>
              <a:rPr lang="en-US" sz="2400" dirty="0"/>
              <a:t>           {From,_} -&gt; From ! {self(),error},</a:t>
            </a:r>
          </a:p>
          <a:p>
            <a:r>
              <a:rPr lang="en-US" sz="2400" dirty="0"/>
              <a:t>		                </a:t>
            </a:r>
            <a:r>
              <a:rPr lang="en-US" sz="2400" dirty="0" err="1"/>
              <a:t>server_loop</a:t>
            </a:r>
            <a:r>
              <a:rPr lang="en-US" sz="2400" dirty="0"/>
              <a:t>()</a:t>
            </a:r>
          </a:p>
          <a:p>
            <a:r>
              <a:rPr lang="en-US" sz="2400" dirty="0"/>
              <a:t>   end.</a:t>
            </a:r>
          </a:p>
        </p:txBody>
      </p:sp>
      <p:sp>
        <p:nvSpPr>
          <p:cNvPr id="6" name="TextBox 5"/>
          <p:cNvSpPr txBox="1"/>
          <p:nvPr/>
        </p:nvSpPr>
        <p:spPr>
          <a:xfrm>
            <a:off x="236729" y="167532"/>
            <a:ext cx="7837338" cy="523220"/>
          </a:xfrm>
          <a:prstGeom prst="rect">
            <a:avLst/>
          </a:prstGeom>
          <a:noFill/>
        </p:spPr>
        <p:txBody>
          <a:bodyPr wrap="none" rtlCol="0">
            <a:spAutoFit/>
          </a:bodyPr>
          <a:lstStyle/>
          <a:p>
            <a:pPr marL="285750" indent="-285750">
              <a:buFont typeface="Wingdings" panose="05000000000000000000" pitchFamily="2" charset="2"/>
              <a:buChar char="Ø"/>
            </a:pPr>
            <a:r>
              <a:rPr lang="en-US" sz="2800" dirty="0"/>
              <a:t> </a:t>
            </a:r>
            <a:r>
              <a:rPr lang="en-US" sz="2800" dirty="0" err="1"/>
              <a:t>Cilent</a:t>
            </a:r>
            <a:r>
              <a:rPr lang="en-US" sz="2800" dirty="0"/>
              <a:t>-Server   (</a:t>
            </a:r>
            <a:r>
              <a:rPr lang="en-US" sz="2800" dirty="0" err="1"/>
              <a:t>Exemplu</a:t>
            </a:r>
            <a:r>
              <a:rPr lang="en-US" sz="2800" dirty="0"/>
              <a:t> </a:t>
            </a:r>
            <a:r>
              <a:rPr lang="en-US" sz="2800" dirty="0" err="1"/>
              <a:t>simplu</a:t>
            </a:r>
            <a:r>
              <a:rPr lang="en-US" sz="2800" dirty="0"/>
              <a:t>: doubling service) </a:t>
            </a:r>
          </a:p>
        </p:txBody>
      </p:sp>
      <p:pic>
        <p:nvPicPr>
          <p:cNvPr id="2" name="Picture 1"/>
          <p:cNvPicPr>
            <a:picLocks noChangeAspect="1"/>
          </p:cNvPicPr>
          <p:nvPr/>
        </p:nvPicPr>
        <p:blipFill>
          <a:blip r:embed="rId2"/>
          <a:stretch>
            <a:fillRect/>
          </a:stretch>
        </p:blipFill>
        <p:spPr>
          <a:xfrm>
            <a:off x="7655544" y="1920837"/>
            <a:ext cx="4427599" cy="3997330"/>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86405744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336916BB9FCBC48A348B1885A724EB7" ma:contentTypeVersion="3" ma:contentTypeDescription="Create a new document." ma:contentTypeScope="" ma:versionID="7e5de026db1e3f834f13da3ad1d826e6">
  <xsd:schema xmlns:xsd="http://www.w3.org/2001/XMLSchema" xmlns:xs="http://www.w3.org/2001/XMLSchema" xmlns:p="http://schemas.microsoft.com/office/2006/metadata/properties" xmlns:ns2="2e6c1ab1-a29a-4802-9fe1-48a9b3ca2dd8" targetNamespace="http://schemas.microsoft.com/office/2006/metadata/properties" ma:root="true" ma:fieldsID="99a826daedc5b0fa43f2f030ad8a9696" ns2:_="">
    <xsd:import namespace="2e6c1ab1-a29a-4802-9fe1-48a9b3ca2dd8"/>
    <xsd:element name="properties">
      <xsd:complexType>
        <xsd:sequence>
          <xsd:element name="documentManagement">
            <xsd:complexType>
              <xsd:all>
                <xsd:element ref="ns2:MediaServiceMetadata" minOccurs="0"/>
                <xsd:element ref="ns2:MediaServiceFastMetadata"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6c1ab1-a29a-4802-9fe1-48a9b3ca2dd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A5F5467-781C-47E6-9E62-85F0CD718B3E}"/>
</file>

<file path=customXml/itemProps2.xml><?xml version="1.0" encoding="utf-8"?>
<ds:datastoreItem xmlns:ds="http://schemas.openxmlformats.org/officeDocument/2006/customXml" ds:itemID="{226B1296-8EB8-40BA-82D1-61A4B1A86C15}"/>
</file>

<file path=customXml/itemProps3.xml><?xml version="1.0" encoding="utf-8"?>
<ds:datastoreItem xmlns:ds="http://schemas.openxmlformats.org/officeDocument/2006/customXml" ds:itemID="{DF821532-BA3B-4203-8ABF-01369435EA0F}"/>
</file>

<file path=docProps/app.xml><?xml version="1.0" encoding="utf-8"?>
<Properties xmlns="http://schemas.openxmlformats.org/officeDocument/2006/extended-properties" xmlns:vt="http://schemas.openxmlformats.org/officeDocument/2006/docPropsVTypes">
  <Template>Retrospect</Template>
  <TotalTime>4506</TotalTime>
  <Words>4277</Words>
  <Application>Microsoft Office PowerPoint</Application>
  <PresentationFormat>Widescreen</PresentationFormat>
  <Paragraphs>609</Paragraphs>
  <Slides>43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Arial</vt:lpstr>
      <vt:lpstr>Arial Unicode MS</vt:lpstr>
      <vt:lpstr>Calibri</vt:lpstr>
      <vt:lpstr>Calibri Light</vt:lpstr>
      <vt:lpstr>Courier New</vt:lpstr>
      <vt:lpstr>Wingdings</vt:lpstr>
      <vt:lpstr>Retrospect</vt:lpstr>
      <vt:lpstr>IMPLEMENTAREA CONCURENTEI IN LIMBAJE DE PROGRAMARE </vt:lpstr>
      <vt:lpstr>PowerPoint Presentation</vt:lpstr>
      <vt:lpstr>                       PARALELISM   CONCURENTA   SISTEME  DISTRIBUITE    </vt:lpstr>
      <vt:lpstr>                         ACTOR MODEL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Ioana Leustean</dc:creator>
  <cp:lastModifiedBy>IOANA GABRIELA LEUSTEAN</cp:lastModifiedBy>
  <cp:revision>200</cp:revision>
  <dcterms:created xsi:type="dcterms:W3CDTF">2015-03-31T05:03:29Z</dcterms:created>
  <dcterms:modified xsi:type="dcterms:W3CDTF">2025-05-21T09:48:32Z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0x010100F336916BB9FCBC48A348B1885A724EB7</vt:lpwstr>
  </property>
</Properties>
</file>