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4" r:id="rId2"/>
    <p:sldId id="286" r:id="rId3"/>
    <p:sldId id="332" r:id="rId4"/>
    <p:sldId id="334" r:id="rId5"/>
    <p:sldId id="370" r:id="rId6"/>
    <p:sldId id="369" r:id="rId7"/>
    <p:sldId id="362" r:id="rId8"/>
    <p:sldId id="368" r:id="rId9"/>
    <p:sldId id="339" r:id="rId10"/>
    <p:sldId id="340" r:id="rId11"/>
    <p:sldId id="341" r:id="rId12"/>
    <p:sldId id="342" r:id="rId13"/>
    <p:sldId id="343" r:id="rId14"/>
    <p:sldId id="344" r:id="rId15"/>
    <p:sldId id="345" r:id="rId16"/>
    <p:sldId id="322" r:id="rId17"/>
    <p:sldId id="377" r:id="rId18"/>
    <p:sldId id="324" r:id="rId19"/>
    <p:sldId id="326" r:id="rId20"/>
    <p:sldId id="383" r:id="rId21"/>
    <p:sldId id="384" r:id="rId22"/>
    <p:sldId id="328" r:id="rId23"/>
    <p:sldId id="325" r:id="rId24"/>
    <p:sldId id="380" r:id="rId25"/>
    <p:sldId id="329" r:id="rId26"/>
    <p:sldId id="330" r:id="rId27"/>
    <p:sldId id="381" r:id="rId28"/>
    <p:sldId id="385" r:id="rId29"/>
    <p:sldId id="333" r:id="rId30"/>
    <p:sldId id="386" r:id="rId31"/>
    <p:sldId id="378" r:id="rId32"/>
    <p:sldId id="338" r:id="rId33"/>
    <p:sldId id="379" r:id="rId34"/>
    <p:sldId id="387" r:id="rId35"/>
    <p:sldId id="388" r:id="rId36"/>
    <p:sldId id="3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14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4660"/>
  </p:normalViewPr>
  <p:slideViewPr>
    <p:cSldViewPr snapToGrid="0">
      <p:cViewPr varScale="1">
        <p:scale>
          <a:sx n="63" d="100"/>
          <a:sy n="63" d="100"/>
        </p:scale>
        <p:origin x="7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lang.org/doc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5/28/2025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
        <p:nvSpPr>
          <p:cNvPr id="3" name="TextBox 2"/>
          <p:cNvSpPr txBox="1"/>
          <p:nvPr userDrawn="1"/>
        </p:nvSpPr>
        <p:spPr>
          <a:xfrm>
            <a:off x="4550173" y="6439790"/>
            <a:ext cx="2843599" cy="369332"/>
          </a:xfrm>
          <a:prstGeom prst="rect">
            <a:avLst/>
          </a:prstGeom>
          <a:noFill/>
        </p:spPr>
        <p:txBody>
          <a:bodyPr wrap="none" rtlCol="0">
            <a:spAutoFit/>
          </a:bodyPr>
          <a:lstStyle/>
          <a:p>
            <a:r>
              <a:rPr lang="en-US" dirty="0">
                <a:hlinkClick r:id="rId2"/>
              </a:rPr>
              <a:t>http://www.erlang.org/docs</a:t>
            </a:r>
            <a:endParaRPr lang="en-US" dirty="0"/>
          </a:p>
        </p:txBody>
      </p:sp>
      <p:pic>
        <p:nvPicPr>
          <p:cNvPr id="1026" name="Picture 2" descr="http://erlang.org/doc/erlang-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82381" y="6391223"/>
            <a:ext cx="482905" cy="4178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5/28/2025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5/28/2025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rlang.org/"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learnyousomeerlang.com/finite-state-machines#what-are-they"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learnyousomeerlang.com/what-is-otp#its-the-open-telecom-platfor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learnyousomeerla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erlang.org/docs/20/man/shell.html"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hyperlink" Target="http://learnyousomeerlang.com/errors-and-processe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hyperlink" Target="http://learnyousomeerlang.com/errors-and-processes" TargetMode="Externa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hyperlink" Target="http://learnyousomeerlang.com/introduction#what-is-erlang" TargetMode="External"/><Relationship Id="rId2" Type="http://schemas.openxmlformats.org/officeDocument/2006/relationships/hyperlink" Target="https://youtu.be/7erJ1DV_Tlo" TargetMode="External"/><Relationship Id="rId1" Type="http://schemas.openxmlformats.org/officeDocument/2006/relationships/slideLayout" Target="../slideLayouts/slideLayout8.xml"/><Relationship Id="rId5" Type="http://schemas.openxmlformats.org/officeDocument/2006/relationships/hyperlink" Target="http://learnyousomeerlang.com/"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hyperlink" Target="http://learnyousomeerlang.com/errors-and-processes"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learnyousomeerlang.com/errors-and-processes"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erlang.org/doc/reference_manual/data_types.html#id67845" TargetMode="External"/><Relationship Id="rId2" Type="http://schemas.openxmlformats.org/officeDocument/2006/relationships/hyperlink" Target="http://learnyousomeerlang.com/errors-and-processes"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learnyousomeerlang.com/finite-state-machines#what-are-they"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IMPLEMENTAREA</a:t>
            </a:r>
            <a:br>
              <a:rPr lang="en-US" sz="3200" dirty="0"/>
            </a:br>
            <a:r>
              <a:rPr lang="en-US" sz="3200" dirty="0"/>
              <a:t>CONCURENTEI</a:t>
            </a:r>
            <a:br>
              <a:rPr lang="en-US" sz="3200" dirty="0"/>
            </a:br>
            <a:r>
              <a:rPr lang="en-US" sz="3200" dirty="0"/>
              <a:t>IN LIMBAJE DE</a:t>
            </a:r>
            <a:br>
              <a:rPr lang="en-US" sz="3200" dirty="0"/>
            </a:br>
            <a:r>
              <a:rPr lang="en-US" sz="3200" dirty="0"/>
              <a:t>PROGRAMARE</a:t>
            </a:r>
            <a:br>
              <a:rPr lang="en-US" sz="3200" dirty="0"/>
            </a:br>
            <a:endParaRPr lang="en-US" sz="3200" dirty="0"/>
          </a:p>
        </p:txBody>
      </p:sp>
      <p:sp>
        <p:nvSpPr>
          <p:cNvPr id="6" name="Text Placeholder 5"/>
          <p:cNvSpPr>
            <a:spLocks noGrp="1"/>
          </p:cNvSpPr>
          <p:nvPr>
            <p:ph type="body" sz="half" idx="2"/>
          </p:nvPr>
        </p:nvSpPr>
        <p:spPr/>
        <p:txBody>
          <a:bodyPr>
            <a:normAutofit/>
          </a:bodyPr>
          <a:lstStyle/>
          <a:p>
            <a:r>
              <a:rPr lang="en-US" sz="2400" dirty="0"/>
              <a:t>Ioana Leustean</a:t>
            </a:r>
          </a:p>
          <a:p>
            <a:endParaRPr lang="en-US" sz="2400" dirty="0"/>
          </a:p>
          <a:p>
            <a:r>
              <a:rPr lang="en-US" sz="2400" dirty="0"/>
              <a:t>INTRODUCERE IN</a:t>
            </a:r>
          </a:p>
          <a:p>
            <a:r>
              <a:rPr lang="en-US" sz="2400" dirty="0"/>
              <a:t>ERLANG</a:t>
            </a:r>
          </a:p>
        </p:txBody>
      </p:sp>
      <p:sp>
        <p:nvSpPr>
          <p:cNvPr id="2" name="AutoShape 2" descr="Imagini pentru Erla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ini pentru Erla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erlang.org/doc/erlang-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811" y="1159624"/>
            <a:ext cx="3342822" cy="28928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39213" y="4987636"/>
            <a:ext cx="4094018" cy="523220"/>
          </a:xfrm>
          <a:prstGeom prst="rect">
            <a:avLst/>
          </a:prstGeom>
          <a:noFill/>
        </p:spPr>
        <p:txBody>
          <a:bodyPr wrap="square" rtlCol="0">
            <a:spAutoFit/>
          </a:bodyPr>
          <a:lstStyle/>
          <a:p>
            <a:r>
              <a:rPr lang="en-US" sz="2800" dirty="0">
                <a:hlinkClick r:id="rId3"/>
              </a:rPr>
              <a:t>http://www.erlang.org/</a:t>
            </a:r>
            <a:endParaRPr lang="en-US" sz="2800" dirty="0"/>
          </a:p>
        </p:txBody>
      </p:sp>
    </p:spTree>
    <p:extLst>
      <p:ext uri="{BB962C8B-B14F-4D97-AF65-F5344CB8AC3E}">
        <p14:creationId xmlns:p14="http://schemas.microsoft.com/office/powerpoint/2010/main" val="3680970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790" y="1432448"/>
            <a:ext cx="6543333" cy="4154984"/>
          </a:xfrm>
          <a:prstGeom prst="rect">
            <a:avLst/>
          </a:prstGeom>
          <a:ln w="28575">
            <a:solidFill>
              <a:srgbClr val="C00000"/>
            </a:solidFill>
          </a:ln>
        </p:spPr>
        <p:txBody>
          <a:bodyPr wrap="square">
            <a:spAutoFit/>
          </a:bodyPr>
          <a:lstStyle/>
          <a:p>
            <a:r>
              <a:rPr lang="en-US" sz="2400" dirty="0"/>
              <a:t>-module(</a:t>
            </a:r>
            <a:r>
              <a:rPr lang="en-US" sz="2400" dirty="0" err="1"/>
              <a:t>dog_fsm</a:t>
            </a:r>
            <a:r>
              <a:rPr lang="en-US" sz="2400" dirty="0"/>
              <a:t>).</a:t>
            </a:r>
          </a:p>
          <a:p>
            <a:r>
              <a:rPr lang="en-US" sz="2400" dirty="0"/>
              <a:t>-export([start/0, squirrel/1, pet/1]).</a:t>
            </a:r>
          </a:p>
          <a:p>
            <a:r>
              <a:rPr lang="en-US" sz="2400" dirty="0"/>
              <a:t> </a:t>
            </a:r>
          </a:p>
          <a:p>
            <a:r>
              <a:rPr lang="en-US" sz="2400" b="1" dirty="0"/>
              <a:t>start() -&gt;</a:t>
            </a:r>
          </a:p>
          <a:p>
            <a:r>
              <a:rPr lang="en-US" sz="2400" b="1" dirty="0"/>
              <a:t>      spawn(fun() -&gt; bark() end).     % </a:t>
            </a:r>
            <a:r>
              <a:rPr lang="en-US" sz="2400" b="1" i="1" dirty="0" err="1"/>
              <a:t>starea</a:t>
            </a:r>
            <a:r>
              <a:rPr lang="en-US" sz="2400" b="1" i="1" dirty="0"/>
              <a:t> </a:t>
            </a:r>
            <a:r>
              <a:rPr lang="en-US" sz="2400" b="1" i="1" dirty="0" err="1"/>
              <a:t>initiala</a:t>
            </a:r>
            <a:r>
              <a:rPr lang="en-US" sz="2400" b="1" i="1" dirty="0"/>
              <a:t>  </a:t>
            </a:r>
          </a:p>
          <a:p>
            <a:endParaRPr lang="en-US" sz="2400" dirty="0"/>
          </a:p>
          <a:p>
            <a:r>
              <a:rPr lang="en-US" sz="2400" dirty="0"/>
              <a:t>%</a:t>
            </a:r>
            <a:r>
              <a:rPr lang="en-US" sz="2400" i="1" dirty="0" err="1"/>
              <a:t>actiunea</a:t>
            </a:r>
            <a:r>
              <a:rPr lang="en-US" sz="2400" i="1" dirty="0"/>
              <a:t>  </a:t>
            </a:r>
            <a:r>
              <a:rPr lang="en-US" sz="2400" i="1" dirty="0" err="1"/>
              <a:t>see_squirrels</a:t>
            </a:r>
            <a:endParaRPr lang="en-US" sz="2400" i="1" dirty="0"/>
          </a:p>
          <a:p>
            <a:r>
              <a:rPr lang="en-US" sz="2400" dirty="0"/>
              <a:t>squirrel(</a:t>
            </a:r>
            <a:r>
              <a:rPr lang="en-US" sz="2400" dirty="0" err="1"/>
              <a:t>Pid</a:t>
            </a:r>
            <a:r>
              <a:rPr lang="en-US" sz="2400" dirty="0"/>
              <a:t>) -&gt; </a:t>
            </a:r>
            <a:r>
              <a:rPr lang="en-US" sz="2400" dirty="0" err="1"/>
              <a:t>Pid</a:t>
            </a:r>
            <a:r>
              <a:rPr lang="en-US" sz="2400" dirty="0"/>
              <a:t> ! squirrel. </a:t>
            </a:r>
          </a:p>
          <a:p>
            <a:r>
              <a:rPr lang="en-US" sz="2400" dirty="0"/>
              <a:t> </a:t>
            </a:r>
          </a:p>
          <a:p>
            <a:r>
              <a:rPr lang="en-US" sz="2400" dirty="0"/>
              <a:t>%</a:t>
            </a:r>
            <a:r>
              <a:rPr lang="en-US" sz="2400" i="1" dirty="0" err="1"/>
              <a:t>actiunea</a:t>
            </a:r>
            <a:r>
              <a:rPr lang="en-US" sz="2400" i="1" dirty="0"/>
              <a:t>  </a:t>
            </a:r>
            <a:r>
              <a:rPr lang="en-US" sz="2400" i="1" dirty="0" err="1"/>
              <a:t>gets_petted</a:t>
            </a:r>
            <a:r>
              <a:rPr lang="en-US" sz="2400" i="1" dirty="0"/>
              <a:t> </a:t>
            </a:r>
          </a:p>
          <a:p>
            <a:r>
              <a:rPr lang="en-US" sz="2400" dirty="0"/>
              <a:t>pet(</a:t>
            </a:r>
            <a:r>
              <a:rPr lang="en-US" sz="2400" dirty="0" err="1"/>
              <a:t>Pid</a:t>
            </a:r>
            <a:r>
              <a:rPr lang="en-US" sz="2400" dirty="0"/>
              <a:t>) -&gt; </a:t>
            </a:r>
            <a:r>
              <a:rPr lang="en-US" sz="2400" dirty="0" err="1"/>
              <a:t>Pid</a:t>
            </a:r>
            <a:r>
              <a:rPr lang="en-US" sz="2400" dirty="0"/>
              <a:t> ! pet</a:t>
            </a:r>
            <a:r>
              <a:rPr lang="en-US" dirty="0"/>
              <a:t>.</a:t>
            </a:r>
          </a:p>
        </p:txBody>
      </p:sp>
      <p:pic>
        <p:nvPicPr>
          <p:cNvPr id="3" name="Picture 2"/>
          <p:cNvPicPr>
            <a:picLocks noChangeAspect="1"/>
          </p:cNvPicPr>
          <p:nvPr/>
        </p:nvPicPr>
        <p:blipFill>
          <a:blip r:embed="rId2"/>
          <a:stretch>
            <a:fillRect/>
          </a:stretch>
        </p:blipFill>
        <p:spPr>
          <a:xfrm>
            <a:off x="7299658" y="1040062"/>
            <a:ext cx="4892342" cy="2668012"/>
          </a:xfrm>
          <a:prstGeom prst="rect">
            <a:avLst/>
          </a:prstGeom>
        </p:spPr>
      </p:pic>
      <p:sp>
        <p:nvSpPr>
          <p:cNvPr id="5" name="TextBox 4"/>
          <p:cNvSpPr txBox="1"/>
          <p:nvPr/>
        </p:nvSpPr>
        <p:spPr>
          <a:xfrm>
            <a:off x="1256478" y="276294"/>
            <a:ext cx="5506572"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dirty="0" err="1"/>
              <a:t>Implementarea</a:t>
            </a:r>
            <a:r>
              <a:rPr lang="en-US" sz="2800" dirty="0"/>
              <a:t> </a:t>
            </a:r>
            <a:r>
              <a:rPr lang="en-US" sz="2800" dirty="0" err="1"/>
              <a:t>unui</a:t>
            </a:r>
            <a:r>
              <a:rPr lang="en-US" sz="2800" dirty="0"/>
              <a:t> automat </a:t>
            </a:r>
            <a:r>
              <a:rPr lang="en-US" sz="2800" dirty="0" err="1"/>
              <a:t>finit</a:t>
            </a:r>
            <a:endParaRPr lang="en-US" sz="2800" dirty="0"/>
          </a:p>
        </p:txBody>
      </p:sp>
      <p:sp>
        <p:nvSpPr>
          <p:cNvPr id="6" name="Oval 5"/>
          <p:cNvSpPr/>
          <p:nvPr/>
        </p:nvSpPr>
        <p:spPr>
          <a:xfrm>
            <a:off x="7644118" y="2627551"/>
            <a:ext cx="177618" cy="17103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7772398" y="2798590"/>
            <a:ext cx="269715" cy="4539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64352" y="4180032"/>
            <a:ext cx="5554982" cy="83099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err="1"/>
              <a:t>actiunile</a:t>
            </a:r>
            <a:r>
              <a:rPr lang="en-US" sz="2400" dirty="0"/>
              <a:t> </a:t>
            </a:r>
            <a:r>
              <a:rPr lang="en-US" sz="2400" dirty="0" err="1"/>
              <a:t>sunt</a:t>
            </a:r>
            <a:r>
              <a:rPr lang="en-US" sz="2400" dirty="0"/>
              <a:t> </a:t>
            </a:r>
            <a:r>
              <a:rPr lang="en-US" sz="2400" dirty="0" err="1"/>
              <a:t>implementate</a:t>
            </a:r>
            <a:r>
              <a:rPr lang="en-US" sz="2400" dirty="0"/>
              <a:t> </a:t>
            </a:r>
            <a:r>
              <a:rPr lang="en-US" sz="2400" dirty="0" err="1"/>
              <a:t>prin</a:t>
            </a:r>
            <a:r>
              <a:rPr lang="en-US" sz="2400" dirty="0"/>
              <a:t> </a:t>
            </a:r>
            <a:r>
              <a:rPr lang="en-US" sz="2400" dirty="0" err="1"/>
              <a:t>mesaje</a:t>
            </a:r>
            <a:r>
              <a:rPr lang="en-US" sz="2400" dirty="0"/>
              <a:t> </a:t>
            </a:r>
            <a:r>
              <a:rPr lang="en-US" sz="2400" dirty="0" err="1"/>
              <a:t>si</a:t>
            </a:r>
            <a:r>
              <a:rPr lang="en-US" sz="2400" dirty="0"/>
              <a:t> </a:t>
            </a:r>
          </a:p>
          <a:p>
            <a:r>
              <a:rPr lang="en-US" sz="2400" dirty="0" err="1"/>
              <a:t>sunt</a:t>
            </a:r>
            <a:r>
              <a:rPr lang="en-US" sz="2400" dirty="0"/>
              <a:t> </a:t>
            </a:r>
            <a:r>
              <a:rPr lang="en-US" sz="2400" dirty="0" err="1"/>
              <a:t>vizibile</a:t>
            </a:r>
            <a:r>
              <a:rPr lang="en-US" sz="2400" dirty="0"/>
              <a:t> in exterior</a:t>
            </a:r>
          </a:p>
        </p:txBody>
      </p:sp>
    </p:spTree>
    <p:extLst>
      <p:ext uri="{BB962C8B-B14F-4D97-AF65-F5344CB8AC3E}">
        <p14:creationId xmlns:p14="http://schemas.microsoft.com/office/powerpoint/2010/main" val="377430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6201" y="1611712"/>
            <a:ext cx="5360827" cy="3785652"/>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bark() -&gt;</a:t>
            </a:r>
          </a:p>
          <a:p>
            <a:r>
              <a:rPr lang="en-US" sz="2400" dirty="0"/>
              <a:t>     </a:t>
            </a:r>
            <a:r>
              <a:rPr lang="en-US" sz="2400" dirty="0" err="1"/>
              <a:t>io:format</a:t>
            </a:r>
            <a:r>
              <a:rPr lang="en-US" sz="2400" dirty="0"/>
              <a:t>("Dog says: BARK! BARK!~n"),</a:t>
            </a:r>
          </a:p>
          <a:p>
            <a:r>
              <a:rPr lang="en-US" sz="2400" dirty="0"/>
              <a:t>    receive</a:t>
            </a:r>
          </a:p>
          <a:p>
            <a:r>
              <a:rPr lang="en-US" sz="2400" dirty="0"/>
              <a:t>      pet -&gt;  </a:t>
            </a:r>
            <a:r>
              <a:rPr lang="en-US" sz="2400" dirty="0" err="1"/>
              <a:t>wag_tail</a:t>
            </a:r>
            <a:r>
              <a:rPr lang="en-US" sz="2400" dirty="0"/>
              <a:t>();</a:t>
            </a:r>
          </a:p>
          <a:p>
            <a:endParaRPr lang="en-US" sz="2400" dirty="0"/>
          </a:p>
          <a:p>
            <a:r>
              <a:rPr lang="en-US" sz="2400" dirty="0"/>
              <a:t>        _ -&gt;  </a:t>
            </a:r>
            <a:r>
              <a:rPr lang="en-US" sz="2400" dirty="0" err="1"/>
              <a:t>io:format</a:t>
            </a:r>
            <a:r>
              <a:rPr lang="en-US" sz="2400" dirty="0"/>
              <a:t>("Dog is </a:t>
            </a:r>
            <a:r>
              <a:rPr lang="en-US" sz="2400" dirty="0" err="1"/>
              <a:t>confused~n</a:t>
            </a:r>
            <a:r>
              <a:rPr lang="en-US" sz="2400" dirty="0"/>
              <a:t>"),</a:t>
            </a:r>
          </a:p>
          <a:p>
            <a:r>
              <a:rPr lang="en-US" sz="2400" dirty="0"/>
              <a:t>                 bark()</a:t>
            </a:r>
          </a:p>
          <a:p>
            <a:endParaRPr lang="en-US" sz="2400" dirty="0"/>
          </a:p>
          <a:p>
            <a:r>
              <a:rPr lang="en-US" sz="2400" dirty="0"/>
              <a:t>   after 2000 -&gt;  bark()</a:t>
            </a:r>
          </a:p>
          <a:p>
            <a:r>
              <a:rPr lang="en-US" sz="2400" dirty="0"/>
              <a:t>end.</a:t>
            </a:r>
          </a:p>
        </p:txBody>
      </p:sp>
      <p:pic>
        <p:nvPicPr>
          <p:cNvPr id="6" name="Picture 5"/>
          <p:cNvPicPr>
            <a:picLocks noChangeAspect="1"/>
          </p:cNvPicPr>
          <p:nvPr/>
        </p:nvPicPr>
        <p:blipFill>
          <a:blip r:embed="rId2"/>
          <a:stretch>
            <a:fillRect/>
          </a:stretch>
        </p:blipFill>
        <p:spPr>
          <a:xfrm>
            <a:off x="6818531" y="2131407"/>
            <a:ext cx="4892342" cy="2668012"/>
          </a:xfrm>
          <a:prstGeom prst="rect">
            <a:avLst/>
          </a:prstGeom>
        </p:spPr>
      </p:pic>
      <p:sp>
        <p:nvSpPr>
          <p:cNvPr id="3" name="TextBox 2"/>
          <p:cNvSpPr txBox="1"/>
          <p:nvPr/>
        </p:nvSpPr>
        <p:spPr>
          <a:xfrm>
            <a:off x="947292" y="348656"/>
            <a:ext cx="6921125"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Finite-</a:t>
            </a:r>
            <a:r>
              <a:rPr lang="en-US" sz="2800" dirty="0" err="1"/>
              <a:t>StateMachine</a:t>
            </a:r>
            <a:r>
              <a:rPr lang="en-US" sz="2800" dirty="0"/>
              <a:t>: </a:t>
            </a:r>
            <a:r>
              <a:rPr lang="en-US" sz="2800" dirty="0" err="1"/>
              <a:t>implementarea</a:t>
            </a:r>
            <a:r>
              <a:rPr lang="en-US" sz="2800" dirty="0"/>
              <a:t> </a:t>
            </a:r>
            <a:r>
              <a:rPr lang="en-US" sz="2800" dirty="0" err="1"/>
              <a:t>starilor</a:t>
            </a:r>
            <a:endParaRPr lang="en-US" sz="2800" dirty="0"/>
          </a:p>
        </p:txBody>
      </p:sp>
    </p:spTree>
    <p:extLst>
      <p:ext uri="{BB962C8B-B14F-4D97-AF65-F5344CB8AC3E}">
        <p14:creationId xmlns:p14="http://schemas.microsoft.com/office/powerpoint/2010/main" val="235589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26" y="1309568"/>
            <a:ext cx="6740686" cy="4524315"/>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err="1"/>
              <a:t>wag_tail</a:t>
            </a:r>
            <a:r>
              <a:rPr lang="en-US" sz="2400" dirty="0"/>
              <a:t>() -&gt;</a:t>
            </a:r>
          </a:p>
          <a:p>
            <a:r>
              <a:rPr lang="en-US" sz="2400" dirty="0"/>
              <a:t>         </a:t>
            </a:r>
            <a:r>
              <a:rPr lang="en-US" sz="2400" dirty="0" err="1"/>
              <a:t>io:format</a:t>
            </a:r>
            <a:r>
              <a:rPr lang="en-US" sz="2400" dirty="0"/>
              <a:t>("Dog wags its </a:t>
            </a:r>
            <a:r>
              <a:rPr lang="en-US" sz="2400" dirty="0" err="1"/>
              <a:t>tail~n</a:t>
            </a:r>
            <a:r>
              <a:rPr lang="en-US" sz="2400" dirty="0"/>
              <a:t>"),</a:t>
            </a:r>
          </a:p>
          <a:p>
            <a:r>
              <a:rPr lang="en-US" sz="2400" dirty="0"/>
              <a:t>         receive</a:t>
            </a:r>
          </a:p>
          <a:p>
            <a:r>
              <a:rPr lang="en-US" sz="2400" dirty="0"/>
              <a:t>               pet -&gt;  sit();</a:t>
            </a:r>
          </a:p>
          <a:p>
            <a:endParaRPr lang="en-US" sz="2400" dirty="0"/>
          </a:p>
          <a:p>
            <a:r>
              <a:rPr lang="en-US" sz="2400" dirty="0"/>
              <a:t>                _ -&gt;  </a:t>
            </a:r>
            <a:r>
              <a:rPr lang="en-US" sz="2400" dirty="0" err="1"/>
              <a:t>io:format</a:t>
            </a:r>
            <a:r>
              <a:rPr lang="en-US" sz="2400" dirty="0"/>
              <a:t>("Dog is </a:t>
            </a:r>
            <a:r>
              <a:rPr lang="en-US" sz="2400" dirty="0" err="1"/>
              <a:t>confused~n</a:t>
            </a:r>
            <a:r>
              <a:rPr lang="en-US" sz="2400" dirty="0"/>
              <a:t>"),</a:t>
            </a:r>
          </a:p>
          <a:p>
            <a:r>
              <a:rPr lang="en-US" sz="2400" dirty="0"/>
              <a:t>                         </a:t>
            </a:r>
            <a:r>
              <a:rPr lang="en-US" sz="2400" dirty="0" err="1"/>
              <a:t>wag_tail</a:t>
            </a:r>
            <a:r>
              <a:rPr lang="en-US" sz="2400" dirty="0"/>
              <a:t>()</a:t>
            </a:r>
          </a:p>
          <a:p>
            <a:r>
              <a:rPr lang="en-US" sz="2400" dirty="0"/>
              <a:t> </a:t>
            </a:r>
          </a:p>
          <a:p>
            <a:r>
              <a:rPr lang="en-US" sz="2400" dirty="0"/>
              <a:t>        after 30000 -&gt;</a:t>
            </a:r>
          </a:p>
          <a:p>
            <a:r>
              <a:rPr lang="en-US" sz="2400" dirty="0"/>
              <a:t>                            bark()      % </a:t>
            </a:r>
            <a:r>
              <a:rPr lang="en-US" sz="2400" i="1" dirty="0" err="1"/>
              <a:t>actiunea</a:t>
            </a:r>
            <a:r>
              <a:rPr lang="en-US" sz="2400" i="1" dirty="0"/>
              <a:t> waits</a:t>
            </a:r>
          </a:p>
          <a:p>
            <a:endParaRPr lang="en-US" sz="2400" dirty="0"/>
          </a:p>
          <a:p>
            <a:r>
              <a:rPr lang="en-US" sz="2400" dirty="0"/>
              <a:t>        end.</a:t>
            </a:r>
          </a:p>
        </p:txBody>
      </p:sp>
      <p:pic>
        <p:nvPicPr>
          <p:cNvPr id="6" name="Picture 5"/>
          <p:cNvPicPr>
            <a:picLocks noChangeAspect="1"/>
          </p:cNvPicPr>
          <p:nvPr/>
        </p:nvPicPr>
        <p:blipFill>
          <a:blip r:embed="rId2"/>
          <a:stretch>
            <a:fillRect/>
          </a:stretch>
        </p:blipFill>
        <p:spPr>
          <a:xfrm>
            <a:off x="7299658" y="2090885"/>
            <a:ext cx="4892342" cy="2668012"/>
          </a:xfrm>
          <a:prstGeom prst="rect">
            <a:avLst/>
          </a:prstGeom>
        </p:spPr>
      </p:pic>
      <p:sp>
        <p:nvSpPr>
          <p:cNvPr id="3" name="Rectangle 2"/>
          <p:cNvSpPr/>
          <p:nvPr/>
        </p:nvSpPr>
        <p:spPr>
          <a:xfrm>
            <a:off x="296107" y="330095"/>
            <a:ext cx="5161285" cy="523220"/>
          </a:xfrm>
          <a:prstGeom prst="rect">
            <a:avLst/>
          </a:prstGeom>
        </p:spPr>
        <p:txBody>
          <a:bodyPr wrap="none">
            <a:spAutoFit/>
          </a:bodyPr>
          <a:lstStyle/>
          <a:p>
            <a:pPr marL="285750" indent="-285750">
              <a:buFont typeface="Wingdings" panose="05000000000000000000" pitchFamily="2" charset="2"/>
              <a:buChar char="Ø"/>
            </a:pPr>
            <a:r>
              <a:rPr lang="en-US" sz="2800" dirty="0"/>
              <a:t> Automat </a:t>
            </a:r>
            <a:r>
              <a:rPr lang="en-US" sz="2800" dirty="0" err="1"/>
              <a:t>finit</a:t>
            </a:r>
            <a:r>
              <a:rPr lang="en-US" sz="2800" dirty="0"/>
              <a:t>: </a:t>
            </a:r>
            <a:r>
              <a:rPr lang="en-US" sz="2800" dirty="0" err="1"/>
              <a:t>definirea</a:t>
            </a:r>
            <a:r>
              <a:rPr lang="en-US" sz="2800" dirty="0"/>
              <a:t> </a:t>
            </a:r>
            <a:r>
              <a:rPr lang="en-US" sz="2800" dirty="0" err="1"/>
              <a:t>starilor</a:t>
            </a:r>
            <a:endParaRPr lang="en-US" sz="2800" dirty="0"/>
          </a:p>
        </p:txBody>
      </p:sp>
      <p:sp>
        <p:nvSpPr>
          <p:cNvPr id="7" name="TextBox 6"/>
          <p:cNvSpPr txBox="1"/>
          <p:nvPr/>
        </p:nvSpPr>
        <p:spPr>
          <a:xfrm>
            <a:off x="3144484" y="5649217"/>
            <a:ext cx="184731" cy="369332"/>
          </a:xfrm>
          <a:prstGeom prst="rect">
            <a:avLst/>
          </a:prstGeom>
          <a:noFill/>
          <a:ln>
            <a:solidFill>
              <a:schemeClr val="tx1"/>
            </a:solidFill>
          </a:ln>
        </p:spPr>
        <p:txBody>
          <a:bodyPr wrap="none" rtlCol="0">
            <a:spAutoFit/>
          </a:bodyPr>
          <a:lstStyle/>
          <a:p>
            <a:endParaRPr lang="en-US" i="1" dirty="0"/>
          </a:p>
        </p:txBody>
      </p:sp>
    </p:spTree>
    <p:extLst>
      <p:ext uri="{BB962C8B-B14F-4D97-AF65-F5344CB8AC3E}">
        <p14:creationId xmlns:p14="http://schemas.microsoft.com/office/powerpoint/2010/main" val="149574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8278" y="1985036"/>
            <a:ext cx="6595960" cy="3046988"/>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t>sit() -&gt;</a:t>
            </a:r>
          </a:p>
          <a:p>
            <a:r>
              <a:rPr lang="en-US" sz="2400" dirty="0"/>
              <a:t>      </a:t>
            </a:r>
            <a:r>
              <a:rPr lang="en-US" sz="2400" dirty="0" err="1"/>
              <a:t>io:format</a:t>
            </a:r>
            <a:r>
              <a:rPr lang="en-US" sz="2400" dirty="0"/>
              <a:t>("Dog is sitting. </a:t>
            </a:r>
            <a:r>
              <a:rPr lang="en-US" sz="2400" dirty="0" err="1"/>
              <a:t>Gooooood</a:t>
            </a:r>
            <a:r>
              <a:rPr lang="en-US" sz="2400" dirty="0"/>
              <a:t> boy!~n"),</a:t>
            </a:r>
          </a:p>
          <a:p>
            <a:r>
              <a:rPr lang="en-US" sz="2400" dirty="0"/>
              <a:t>      receive</a:t>
            </a:r>
          </a:p>
          <a:p>
            <a:r>
              <a:rPr lang="en-US" sz="2400" dirty="0"/>
              <a:t>             squirrel -&gt; bark();</a:t>
            </a:r>
          </a:p>
          <a:p>
            <a:endParaRPr lang="en-US" sz="2400" dirty="0"/>
          </a:p>
          <a:p>
            <a:r>
              <a:rPr lang="en-US" sz="2400" dirty="0"/>
              <a:t>              _ -&gt;  </a:t>
            </a:r>
            <a:r>
              <a:rPr lang="en-US" sz="2400" dirty="0" err="1"/>
              <a:t>io:format</a:t>
            </a:r>
            <a:r>
              <a:rPr lang="en-US" sz="2400" dirty="0"/>
              <a:t>("Dog is </a:t>
            </a:r>
            <a:r>
              <a:rPr lang="en-US" sz="2400" dirty="0" err="1"/>
              <a:t>confused~n</a:t>
            </a:r>
            <a:r>
              <a:rPr lang="en-US" sz="2400" dirty="0"/>
              <a:t>"),</a:t>
            </a:r>
          </a:p>
          <a:p>
            <a:r>
              <a:rPr lang="en-US" sz="2400" dirty="0"/>
              <a:t>                       sit()</a:t>
            </a:r>
          </a:p>
          <a:p>
            <a:r>
              <a:rPr lang="en-US" sz="2400" dirty="0"/>
              <a:t>      end.   </a:t>
            </a:r>
          </a:p>
        </p:txBody>
      </p:sp>
      <p:pic>
        <p:nvPicPr>
          <p:cNvPr id="6" name="Picture 5"/>
          <p:cNvPicPr>
            <a:picLocks noChangeAspect="1"/>
          </p:cNvPicPr>
          <p:nvPr/>
        </p:nvPicPr>
        <p:blipFill>
          <a:blip r:embed="rId2"/>
          <a:stretch>
            <a:fillRect/>
          </a:stretch>
        </p:blipFill>
        <p:spPr>
          <a:xfrm>
            <a:off x="7299658" y="2094994"/>
            <a:ext cx="4892342" cy="2668012"/>
          </a:xfrm>
          <a:prstGeom prst="rect">
            <a:avLst/>
          </a:prstGeom>
        </p:spPr>
      </p:pic>
      <p:sp>
        <p:nvSpPr>
          <p:cNvPr id="3" name="Rectangle 2"/>
          <p:cNvSpPr/>
          <p:nvPr/>
        </p:nvSpPr>
        <p:spPr>
          <a:xfrm>
            <a:off x="526351" y="272831"/>
            <a:ext cx="5170903" cy="523220"/>
          </a:xfrm>
          <a:prstGeom prst="rect">
            <a:avLst/>
          </a:prstGeom>
        </p:spPr>
        <p:txBody>
          <a:bodyPr wrap="none">
            <a:spAutoFit/>
          </a:bodyPr>
          <a:lstStyle/>
          <a:p>
            <a:pPr marL="457200" indent="-457200">
              <a:buFont typeface="Wingdings" panose="05000000000000000000" pitchFamily="2" charset="2"/>
              <a:buChar char="Ø"/>
            </a:pPr>
            <a:r>
              <a:rPr lang="en-US" sz="2800" dirty="0"/>
              <a:t>Automat </a:t>
            </a:r>
            <a:r>
              <a:rPr lang="en-US" sz="2800" dirty="0" err="1"/>
              <a:t>finit</a:t>
            </a:r>
            <a:r>
              <a:rPr lang="en-US" sz="2800" dirty="0"/>
              <a:t>: </a:t>
            </a:r>
            <a:r>
              <a:rPr lang="en-US" sz="2800" dirty="0" err="1"/>
              <a:t>definirea</a:t>
            </a:r>
            <a:r>
              <a:rPr lang="en-US" sz="2800" dirty="0"/>
              <a:t> </a:t>
            </a:r>
            <a:r>
              <a:rPr lang="en-US" sz="2800" dirty="0" err="1"/>
              <a:t>starilor</a:t>
            </a:r>
            <a:endParaRPr lang="en-US" sz="2800" dirty="0"/>
          </a:p>
        </p:txBody>
      </p:sp>
    </p:spTree>
    <p:extLst>
      <p:ext uri="{BB962C8B-B14F-4D97-AF65-F5344CB8AC3E}">
        <p14:creationId xmlns:p14="http://schemas.microsoft.com/office/powerpoint/2010/main" val="19225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006094" y="1998787"/>
            <a:ext cx="4892342" cy="2668012"/>
          </a:xfrm>
          <a:prstGeom prst="rect">
            <a:avLst/>
          </a:prstGeom>
        </p:spPr>
      </p:pic>
      <p:pic>
        <p:nvPicPr>
          <p:cNvPr id="2" name="Picture 1"/>
          <p:cNvPicPr>
            <a:picLocks noChangeAspect="1"/>
          </p:cNvPicPr>
          <p:nvPr/>
        </p:nvPicPr>
        <p:blipFill>
          <a:blip r:embed="rId3"/>
          <a:stretch>
            <a:fillRect/>
          </a:stretch>
        </p:blipFill>
        <p:spPr>
          <a:xfrm>
            <a:off x="1482795" y="919350"/>
            <a:ext cx="3879865" cy="4826885"/>
          </a:xfrm>
          <a:prstGeom prst="rect">
            <a:avLst/>
          </a:prstGeom>
        </p:spPr>
        <p:style>
          <a:lnRef idx="2">
            <a:schemeClr val="dk1"/>
          </a:lnRef>
          <a:fillRef idx="1">
            <a:schemeClr val="lt1"/>
          </a:fillRef>
          <a:effectRef idx="0">
            <a:schemeClr val="dk1"/>
          </a:effectRef>
          <a:fontRef idx="minor">
            <a:schemeClr val="dk1"/>
          </a:fontRef>
        </p:style>
      </p:pic>
      <p:sp>
        <p:nvSpPr>
          <p:cNvPr id="4" name="Rectangle 3"/>
          <p:cNvSpPr/>
          <p:nvPr/>
        </p:nvSpPr>
        <p:spPr>
          <a:xfrm>
            <a:off x="2475677" y="5907418"/>
            <a:ext cx="7536673" cy="369332"/>
          </a:xfrm>
          <a:prstGeom prst="rect">
            <a:avLst/>
          </a:prstGeom>
        </p:spPr>
        <p:txBody>
          <a:bodyPr wrap="square">
            <a:spAutoFit/>
          </a:bodyPr>
          <a:lstStyle/>
          <a:p>
            <a:r>
              <a:rPr lang="en-US" dirty="0">
                <a:hlinkClick r:id="rId4"/>
              </a:rPr>
              <a:t>http://learnyousomeerlang.com/finite-state-machines#what-are-they</a:t>
            </a:r>
            <a:endParaRPr lang="en-US" dirty="0"/>
          </a:p>
        </p:txBody>
      </p:sp>
      <p:sp>
        <p:nvSpPr>
          <p:cNvPr id="7" name="TextBox 6"/>
          <p:cNvSpPr txBox="1"/>
          <p:nvPr/>
        </p:nvSpPr>
        <p:spPr>
          <a:xfrm>
            <a:off x="947292" y="124991"/>
            <a:ext cx="5506572"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dirty="0" err="1"/>
              <a:t>Implementarea</a:t>
            </a:r>
            <a:r>
              <a:rPr lang="en-US" sz="2800" dirty="0"/>
              <a:t> </a:t>
            </a:r>
            <a:r>
              <a:rPr lang="en-US" sz="2800" dirty="0" err="1"/>
              <a:t>unui</a:t>
            </a:r>
            <a:r>
              <a:rPr lang="en-US" sz="2800" dirty="0"/>
              <a:t> automat </a:t>
            </a:r>
            <a:r>
              <a:rPr lang="en-US" sz="2800" dirty="0" err="1"/>
              <a:t>finit</a:t>
            </a:r>
            <a:endParaRPr lang="en-US" sz="2800" dirty="0"/>
          </a:p>
        </p:txBody>
      </p:sp>
    </p:spTree>
    <p:extLst>
      <p:ext uri="{BB962C8B-B14F-4D97-AF65-F5344CB8AC3E}">
        <p14:creationId xmlns:p14="http://schemas.microsoft.com/office/powerpoint/2010/main" val="3069631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1416" y="4172087"/>
            <a:ext cx="8872092" cy="147732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dirty="0"/>
              <a:t>OTP stands for Open Telecom Platform, although it's not that much about telecom anymore (it's more about software that has the property of telecom applications, but yeah.) If half of </a:t>
            </a:r>
            <a:r>
              <a:rPr lang="en-US" dirty="0" err="1"/>
              <a:t>Erlang's</a:t>
            </a:r>
            <a:r>
              <a:rPr lang="en-US" dirty="0"/>
              <a:t> greatness comes from its concurrency and distribution and the other half comes from its error handling capabilities, then the OTP framework is the third half of it.</a:t>
            </a:r>
          </a:p>
          <a:p>
            <a:r>
              <a:rPr lang="en-US" dirty="0">
                <a:hlinkClick r:id="rId2"/>
              </a:rPr>
              <a:t>http://learnyousomeerlang.com/what-is-otp#its-the-open-telecom-platform</a:t>
            </a:r>
            <a:endParaRPr lang="en-US" dirty="0"/>
          </a:p>
        </p:txBody>
      </p:sp>
      <p:sp>
        <p:nvSpPr>
          <p:cNvPr id="4" name="TextBox 3"/>
          <p:cNvSpPr txBox="1"/>
          <p:nvPr/>
        </p:nvSpPr>
        <p:spPr>
          <a:xfrm>
            <a:off x="1128822" y="3534524"/>
            <a:ext cx="1157817"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b="1" dirty="0"/>
              <a:t>OTP</a:t>
            </a:r>
          </a:p>
        </p:txBody>
      </p:sp>
      <p:sp>
        <p:nvSpPr>
          <p:cNvPr id="6" name="TextBox 5">
            <a:extLst>
              <a:ext uri="{FF2B5EF4-FFF2-40B4-BE49-F238E27FC236}">
                <a16:creationId xmlns:a16="http://schemas.microsoft.com/office/drawing/2014/main" id="{9EDA8664-DD91-3B3D-E6F6-06A8E69EC096}"/>
              </a:ext>
            </a:extLst>
          </p:cNvPr>
          <p:cNvSpPr txBox="1"/>
          <p:nvPr/>
        </p:nvSpPr>
        <p:spPr>
          <a:xfrm>
            <a:off x="1197429" y="1176708"/>
            <a:ext cx="3087833" cy="800219"/>
          </a:xfrm>
          <a:prstGeom prst="rect">
            <a:avLst/>
          </a:prstGeom>
          <a:noFill/>
        </p:spPr>
        <p:txBody>
          <a:bodyPr wrap="none" rtlCol="0">
            <a:spAutoFit/>
          </a:bodyPr>
          <a:lstStyle/>
          <a:p>
            <a:pPr marL="457200" indent="-457200">
              <a:buFont typeface="Wingdings" panose="05000000000000000000" pitchFamily="2" charset="2"/>
              <a:buChar char="Ø"/>
            </a:pPr>
            <a:r>
              <a:rPr lang="en-US" sz="2800" b="1" dirty="0" err="1"/>
              <a:t>Tratarea</a:t>
            </a:r>
            <a:r>
              <a:rPr lang="en-US" sz="2800" b="1" dirty="0"/>
              <a:t> </a:t>
            </a:r>
            <a:r>
              <a:rPr lang="en-US" sz="2800" b="1" dirty="0" err="1"/>
              <a:t>erorilor</a:t>
            </a:r>
            <a:endParaRPr lang="en-US" sz="2800" b="1" dirty="0"/>
          </a:p>
          <a:p>
            <a:endParaRPr lang="en-GB" dirty="0"/>
          </a:p>
        </p:txBody>
      </p:sp>
      <p:sp>
        <p:nvSpPr>
          <p:cNvPr id="7" name="TextBox 6">
            <a:extLst>
              <a:ext uri="{FF2B5EF4-FFF2-40B4-BE49-F238E27FC236}">
                <a16:creationId xmlns:a16="http://schemas.microsoft.com/office/drawing/2014/main" id="{DFD0CB21-A7DF-7025-5673-4C66544A530D}"/>
              </a:ext>
            </a:extLst>
          </p:cNvPr>
          <p:cNvSpPr txBox="1"/>
          <p:nvPr/>
        </p:nvSpPr>
        <p:spPr>
          <a:xfrm>
            <a:off x="1707731" y="1783494"/>
            <a:ext cx="7310719" cy="2308324"/>
          </a:xfrm>
          <a:prstGeom prst="rect">
            <a:avLst/>
          </a:prstGeom>
          <a:noFill/>
        </p:spPr>
        <p:txBody>
          <a:bodyPr wrap="none" rtlCol="0">
            <a:spAutoFit/>
          </a:bodyPr>
          <a:lstStyle/>
          <a:p>
            <a:r>
              <a:rPr lang="en-US" sz="1800" dirty="0"/>
              <a:t>Error handling in concurrent Erlang programs is based on the idea of </a:t>
            </a:r>
            <a:r>
              <a:rPr lang="en-US" sz="1800" i="1" dirty="0"/>
              <a:t>remote</a:t>
            </a:r>
          </a:p>
          <a:p>
            <a:r>
              <a:rPr lang="en-US" sz="1800" i="1" dirty="0"/>
              <a:t>detection and handling of errors</a:t>
            </a:r>
            <a:r>
              <a:rPr lang="en-US" sz="1800" dirty="0"/>
              <a:t>. Instead of handling an error in the process</a:t>
            </a:r>
          </a:p>
          <a:p>
            <a:r>
              <a:rPr lang="en-US" sz="1800" dirty="0"/>
              <a:t>where the error occurs, we let the process die and correct the error in some</a:t>
            </a:r>
          </a:p>
          <a:p>
            <a:r>
              <a:rPr lang="en-US" sz="1800" dirty="0"/>
              <a:t>other process."</a:t>
            </a:r>
          </a:p>
          <a:p>
            <a:r>
              <a:rPr lang="en-US" sz="1800" dirty="0"/>
              <a:t>Joe Armstrong, Programming Erlang, Second Edition 2013</a:t>
            </a:r>
          </a:p>
          <a:p>
            <a:endParaRPr lang="en-US" sz="1800" dirty="0"/>
          </a:p>
          <a:p>
            <a:endParaRPr lang="en-US" sz="1800" dirty="0"/>
          </a:p>
          <a:p>
            <a:endParaRPr lang="en-GB" dirty="0"/>
          </a:p>
        </p:txBody>
      </p:sp>
    </p:spTree>
    <p:extLst>
      <p:ext uri="{BB962C8B-B14F-4D97-AF65-F5344CB8AC3E}">
        <p14:creationId xmlns:p14="http://schemas.microsoft.com/office/powerpoint/2010/main" val="68474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4645" y="1157802"/>
            <a:ext cx="9661491" cy="3416320"/>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"Imagine a system with only one sequential process. If this process dies, we</a:t>
            </a:r>
          </a:p>
          <a:p>
            <a:r>
              <a:rPr lang="en-US" sz="2400" dirty="0"/>
              <a:t>might be in deep trouble since no other process can help. For this reason,</a:t>
            </a:r>
          </a:p>
          <a:p>
            <a:r>
              <a:rPr lang="en-US" sz="2400" dirty="0"/>
              <a:t>sequential languages have concentrated on the prevention of failure and an</a:t>
            </a:r>
          </a:p>
          <a:p>
            <a:r>
              <a:rPr lang="en-US" sz="2400" dirty="0"/>
              <a:t>emphasis on </a:t>
            </a:r>
            <a:r>
              <a:rPr lang="en-US" sz="2400" i="1" dirty="0"/>
              <a:t>defensive programming</a:t>
            </a:r>
            <a:r>
              <a:rPr lang="en-US" sz="2400" dirty="0"/>
              <a:t>.</a:t>
            </a:r>
          </a:p>
          <a:p>
            <a:endParaRPr lang="en-US" sz="2400" dirty="0"/>
          </a:p>
          <a:p>
            <a:r>
              <a:rPr lang="en-US" sz="2400" dirty="0"/>
              <a:t>Error handling in concurrent </a:t>
            </a:r>
            <a:r>
              <a:rPr lang="en-US" sz="2400" dirty="0" err="1"/>
              <a:t>Erlang</a:t>
            </a:r>
            <a:r>
              <a:rPr lang="en-US" sz="2400" dirty="0"/>
              <a:t> programs is based on the idea of </a:t>
            </a:r>
            <a:r>
              <a:rPr lang="en-US" sz="2400" i="1" dirty="0"/>
              <a:t>remote</a:t>
            </a:r>
          </a:p>
          <a:p>
            <a:r>
              <a:rPr lang="en-US" sz="2400" i="1" dirty="0"/>
              <a:t>detection and handling of errors</a:t>
            </a:r>
            <a:r>
              <a:rPr lang="en-US" sz="2400" dirty="0"/>
              <a:t>. Instead of handling an error in the process</a:t>
            </a:r>
          </a:p>
          <a:p>
            <a:r>
              <a:rPr lang="en-US" sz="2400" dirty="0"/>
              <a:t>where the error occurs, we let the process die and correct the error in some</a:t>
            </a:r>
          </a:p>
          <a:p>
            <a:r>
              <a:rPr lang="en-US" sz="2400" dirty="0"/>
              <a:t>other process."</a:t>
            </a:r>
          </a:p>
        </p:txBody>
      </p:sp>
      <p:sp>
        <p:nvSpPr>
          <p:cNvPr id="6" name="TextBox 5"/>
          <p:cNvSpPr txBox="1"/>
          <p:nvPr/>
        </p:nvSpPr>
        <p:spPr>
          <a:xfrm>
            <a:off x="513117" y="243401"/>
            <a:ext cx="5136471" cy="523220"/>
          </a:xfrm>
          <a:prstGeom prst="rect">
            <a:avLst/>
          </a:prstGeom>
          <a:noFill/>
        </p:spPr>
        <p:txBody>
          <a:bodyPr wrap="none" rtlCol="0">
            <a:spAutoFit/>
          </a:bodyPr>
          <a:lstStyle/>
          <a:p>
            <a:pPr marL="342900" indent="-342900">
              <a:buFont typeface="Wingdings" panose="05000000000000000000" pitchFamily="2" charset="2"/>
              <a:buChar char="Ø"/>
            </a:pPr>
            <a:r>
              <a:rPr lang="en-US" sz="2800" dirty="0" err="1"/>
              <a:t>Erori</a:t>
            </a:r>
            <a:r>
              <a:rPr lang="en-US" sz="2800" dirty="0"/>
              <a:t> in </a:t>
            </a:r>
            <a:r>
              <a:rPr lang="en-US" sz="2800" dirty="0" err="1"/>
              <a:t>progamarea</a:t>
            </a:r>
            <a:r>
              <a:rPr lang="en-US" sz="2800" dirty="0"/>
              <a:t> </a:t>
            </a:r>
            <a:r>
              <a:rPr lang="en-US" sz="2800" dirty="0" err="1"/>
              <a:t>concurenta</a:t>
            </a:r>
            <a:endParaRPr lang="en-US" sz="2800" dirty="0"/>
          </a:p>
        </p:txBody>
      </p:sp>
      <p:sp>
        <p:nvSpPr>
          <p:cNvPr id="7" name="TextBox 6"/>
          <p:cNvSpPr txBox="1"/>
          <p:nvPr/>
        </p:nvSpPr>
        <p:spPr>
          <a:xfrm>
            <a:off x="1092017" y="4894342"/>
            <a:ext cx="7364004" cy="738664"/>
          </a:xfrm>
          <a:prstGeom prst="rect">
            <a:avLst/>
          </a:prstGeom>
          <a:noFill/>
        </p:spPr>
        <p:txBody>
          <a:bodyPr wrap="none" rtlCol="0">
            <a:spAutoFit/>
          </a:bodyPr>
          <a:lstStyle/>
          <a:p>
            <a:r>
              <a:rPr lang="en-US" sz="2400" dirty="0"/>
              <a:t>Joe Armstrong, Programming </a:t>
            </a:r>
            <a:r>
              <a:rPr lang="en-US" sz="2400" dirty="0" err="1"/>
              <a:t>Erlang</a:t>
            </a:r>
            <a:r>
              <a:rPr lang="en-US" sz="2400" dirty="0"/>
              <a:t>, Second Edition 2013</a:t>
            </a:r>
          </a:p>
          <a:p>
            <a:endParaRPr lang="en-US" dirty="0"/>
          </a:p>
        </p:txBody>
      </p:sp>
    </p:spTree>
    <p:extLst>
      <p:ext uri="{BB962C8B-B14F-4D97-AF65-F5344CB8AC3E}">
        <p14:creationId xmlns:p14="http://schemas.microsoft.com/office/powerpoint/2010/main" val="2539269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6722" y="1341997"/>
            <a:ext cx="9683613" cy="2954655"/>
          </a:xfrm>
          <a:prstGeom prst="rect">
            <a:avLst/>
          </a:prstGeom>
          <a:noFill/>
        </p:spPr>
        <p:txBody>
          <a:bodyPr wrap="none" rtlCol="0">
            <a:spAutoFit/>
          </a:bodyPr>
          <a:lstStyle/>
          <a:p>
            <a:r>
              <a:rPr lang="en-US" sz="2400" dirty="0"/>
              <a:t>"When we design a fault-tolerant system, we assume that errors will occur,</a:t>
            </a:r>
          </a:p>
          <a:p>
            <a:r>
              <a:rPr lang="en-US" sz="2400" dirty="0"/>
              <a:t>that processes will crash, and that machines will fail. Our job is to detect the</a:t>
            </a:r>
          </a:p>
          <a:p>
            <a:r>
              <a:rPr lang="en-US" sz="2400" dirty="0"/>
              <a:t>errors after they have occurred and correct them if possible.</a:t>
            </a:r>
          </a:p>
          <a:p>
            <a:endParaRPr lang="en-US" sz="2400" dirty="0"/>
          </a:p>
          <a:p>
            <a:r>
              <a:rPr lang="en-US" sz="2400" dirty="0"/>
              <a:t>The </a:t>
            </a:r>
            <a:r>
              <a:rPr lang="en-US" sz="2400" dirty="0" err="1"/>
              <a:t>Erlang</a:t>
            </a:r>
            <a:r>
              <a:rPr lang="en-US" sz="2400" dirty="0"/>
              <a:t> philosophy for building fault-tolerant software can be summed</a:t>
            </a:r>
          </a:p>
          <a:p>
            <a:r>
              <a:rPr lang="en-US" sz="2400" dirty="0"/>
              <a:t>up in two easy-to-remember phrases: “Let some other process fix the error”</a:t>
            </a:r>
          </a:p>
          <a:p>
            <a:r>
              <a:rPr lang="en-US" sz="2400" dirty="0"/>
              <a:t>and “Let it crash.”</a:t>
            </a:r>
          </a:p>
          <a:p>
            <a:endParaRPr lang="en-US" dirty="0"/>
          </a:p>
        </p:txBody>
      </p:sp>
      <p:sp>
        <p:nvSpPr>
          <p:cNvPr id="6" name="TextBox 5"/>
          <p:cNvSpPr txBox="1"/>
          <p:nvPr/>
        </p:nvSpPr>
        <p:spPr>
          <a:xfrm>
            <a:off x="513117" y="243401"/>
            <a:ext cx="5136471" cy="523220"/>
          </a:xfrm>
          <a:prstGeom prst="rect">
            <a:avLst/>
          </a:prstGeom>
          <a:noFill/>
        </p:spPr>
        <p:txBody>
          <a:bodyPr wrap="none" rtlCol="0">
            <a:spAutoFit/>
          </a:bodyPr>
          <a:lstStyle/>
          <a:p>
            <a:pPr marL="342900" indent="-342900">
              <a:buFont typeface="Wingdings" panose="05000000000000000000" pitchFamily="2" charset="2"/>
              <a:buChar char="Ø"/>
            </a:pPr>
            <a:r>
              <a:rPr lang="en-US" sz="2800" dirty="0" err="1"/>
              <a:t>Erori</a:t>
            </a:r>
            <a:r>
              <a:rPr lang="en-US" sz="2800" dirty="0"/>
              <a:t> in </a:t>
            </a:r>
            <a:r>
              <a:rPr lang="en-US" sz="2800" dirty="0" err="1"/>
              <a:t>progamarea</a:t>
            </a:r>
            <a:r>
              <a:rPr lang="en-US" sz="2800" dirty="0"/>
              <a:t> </a:t>
            </a:r>
            <a:r>
              <a:rPr lang="en-US" sz="2800" dirty="0" err="1"/>
              <a:t>concurenta</a:t>
            </a:r>
            <a:endParaRPr lang="en-US" sz="2800" dirty="0"/>
          </a:p>
        </p:txBody>
      </p:sp>
      <p:sp>
        <p:nvSpPr>
          <p:cNvPr id="7" name="TextBox 6"/>
          <p:cNvSpPr txBox="1"/>
          <p:nvPr/>
        </p:nvSpPr>
        <p:spPr>
          <a:xfrm>
            <a:off x="1795908" y="4683833"/>
            <a:ext cx="7532288" cy="738664"/>
          </a:xfrm>
          <a:prstGeom prst="rect">
            <a:avLst/>
          </a:prstGeom>
          <a:noFill/>
        </p:spPr>
        <p:txBody>
          <a:bodyPr wrap="square" rtlCol="0">
            <a:spAutoFit/>
          </a:bodyPr>
          <a:lstStyle/>
          <a:p>
            <a:r>
              <a:rPr lang="en-US" sz="2400" dirty="0"/>
              <a:t>Joe Armstrong, Programming </a:t>
            </a:r>
            <a:r>
              <a:rPr lang="en-US" sz="2400" dirty="0" err="1"/>
              <a:t>Erlang</a:t>
            </a:r>
            <a:r>
              <a:rPr lang="en-US" sz="2400" dirty="0"/>
              <a:t>, Second Edition 2013</a:t>
            </a:r>
          </a:p>
          <a:p>
            <a:endParaRPr lang="en-US" dirty="0"/>
          </a:p>
        </p:txBody>
      </p:sp>
    </p:spTree>
    <p:extLst>
      <p:ext uri="{BB962C8B-B14F-4D97-AF65-F5344CB8AC3E}">
        <p14:creationId xmlns:p14="http://schemas.microsoft.com/office/powerpoint/2010/main" val="3947991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046" y="460490"/>
            <a:ext cx="5284845"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dirty="0" err="1"/>
              <a:t>Erori</a:t>
            </a:r>
            <a:r>
              <a:rPr lang="en-US" sz="2800" dirty="0"/>
              <a:t> in </a:t>
            </a:r>
            <a:r>
              <a:rPr lang="en-US" sz="2800" dirty="0" err="1"/>
              <a:t>programarea</a:t>
            </a:r>
            <a:r>
              <a:rPr lang="en-US" sz="2800" dirty="0"/>
              <a:t> </a:t>
            </a:r>
            <a:r>
              <a:rPr lang="en-US" sz="2800" dirty="0" err="1"/>
              <a:t>concurenta</a:t>
            </a:r>
            <a:endParaRPr lang="en-US" sz="2800" dirty="0"/>
          </a:p>
        </p:txBody>
      </p:sp>
      <p:sp>
        <p:nvSpPr>
          <p:cNvPr id="3" name="TextBox 2"/>
          <p:cNvSpPr txBox="1"/>
          <p:nvPr/>
        </p:nvSpPr>
        <p:spPr>
          <a:xfrm>
            <a:off x="1164378" y="1263056"/>
            <a:ext cx="10275490" cy="1015663"/>
          </a:xfrm>
          <a:prstGeom prst="rect">
            <a:avLst/>
          </a:prstGeom>
          <a:noFill/>
        </p:spPr>
        <p:txBody>
          <a:bodyPr wrap="square" rtlCol="0">
            <a:spAutoFit/>
          </a:bodyPr>
          <a:lstStyle/>
          <a:p>
            <a:endParaRPr lang="en-US" sz="2400" dirty="0"/>
          </a:p>
          <a:p>
            <a:r>
              <a:rPr lang="en-US" dirty="0"/>
              <a:t>    </a:t>
            </a:r>
          </a:p>
          <a:p>
            <a:r>
              <a:rPr lang="en-US" dirty="0"/>
              <a:t>          </a:t>
            </a:r>
          </a:p>
        </p:txBody>
      </p:sp>
      <p:sp>
        <p:nvSpPr>
          <p:cNvPr id="4" name="TextBox 3"/>
          <p:cNvSpPr txBox="1"/>
          <p:nvPr/>
        </p:nvSpPr>
        <p:spPr>
          <a:xfrm>
            <a:off x="868350" y="1198916"/>
            <a:ext cx="9755793"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procesele</a:t>
            </a:r>
            <a:r>
              <a:rPr lang="en-US" sz="2400" dirty="0"/>
              <a:t> pot fi legate, </a:t>
            </a:r>
            <a:r>
              <a:rPr lang="en-US" sz="2400" dirty="0" err="1"/>
              <a:t>iar</a:t>
            </a:r>
            <a:r>
              <a:rPr lang="en-US" sz="2400" dirty="0"/>
              <a:t> </a:t>
            </a:r>
            <a:r>
              <a:rPr lang="en-US" sz="2400" dirty="0" err="1"/>
              <a:t>legatura</a:t>
            </a:r>
            <a:r>
              <a:rPr lang="en-US" sz="2400" dirty="0"/>
              <a:t> </a:t>
            </a:r>
            <a:r>
              <a:rPr lang="en-US" sz="2400" dirty="0" err="1"/>
              <a:t>intre</a:t>
            </a:r>
            <a:r>
              <a:rPr lang="en-US" sz="2400" dirty="0"/>
              <a:t> </a:t>
            </a:r>
            <a:r>
              <a:rPr lang="en-US" sz="2400" dirty="0" err="1"/>
              <a:t>procese</a:t>
            </a:r>
            <a:r>
              <a:rPr lang="en-US" sz="2400" dirty="0"/>
              <a:t> se </a:t>
            </a:r>
            <a:r>
              <a:rPr lang="en-US" sz="2400" dirty="0" err="1"/>
              <a:t>creaza</a:t>
            </a:r>
            <a:r>
              <a:rPr lang="en-US" sz="2400" dirty="0"/>
              <a:t> cu </a:t>
            </a:r>
            <a:r>
              <a:rPr lang="en-US" sz="2400" dirty="0" err="1"/>
              <a:t>functia</a:t>
            </a:r>
            <a:r>
              <a:rPr lang="en-US" sz="2400" dirty="0"/>
              <a: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t>legatura</a:t>
            </a:r>
            <a:r>
              <a:rPr lang="en-US" sz="2400" dirty="0"/>
              <a:t> create cu link </a:t>
            </a:r>
            <a:r>
              <a:rPr lang="en-US" sz="2400" dirty="0" err="1"/>
              <a:t>este</a:t>
            </a:r>
            <a:r>
              <a:rPr lang="en-US" sz="2400" dirty="0"/>
              <a:t> </a:t>
            </a:r>
            <a:r>
              <a:rPr lang="en-US" sz="2400" dirty="0" err="1"/>
              <a:t>bidirectionala</a:t>
            </a:r>
            <a:endParaRPr lang="en-US" sz="2400" dirty="0"/>
          </a:p>
          <a:p>
            <a:pPr marL="285750" indent="-285750">
              <a:buFont typeface="Arial" panose="020B0604020202020204" pitchFamily="34" charset="0"/>
              <a:buChar char="•"/>
            </a:pPr>
            <a:r>
              <a:rPr lang="en-US" sz="2400" dirty="0" err="1"/>
              <a:t>cand</a:t>
            </a:r>
            <a:r>
              <a:rPr lang="en-US" sz="2400" dirty="0"/>
              <a:t> un </a:t>
            </a:r>
            <a:r>
              <a:rPr lang="en-US" sz="2400" dirty="0" err="1"/>
              <a:t>proces</a:t>
            </a:r>
            <a:r>
              <a:rPr lang="en-US" sz="2400" dirty="0"/>
              <a:t> se </a:t>
            </a:r>
            <a:r>
              <a:rPr lang="en-US" sz="2400" dirty="0" err="1"/>
              <a:t>termina</a:t>
            </a:r>
            <a:r>
              <a:rPr lang="en-US" sz="2400" dirty="0"/>
              <a:t>, el </a:t>
            </a:r>
            <a:r>
              <a:rPr lang="en-US" sz="2400" dirty="0" err="1"/>
              <a:t>trimite</a:t>
            </a:r>
            <a:r>
              <a:rPr lang="en-US" sz="2400" dirty="0"/>
              <a:t> un </a:t>
            </a:r>
            <a:r>
              <a:rPr lang="en-US" sz="2400" dirty="0" err="1"/>
              <a:t>semnal</a:t>
            </a:r>
            <a:r>
              <a:rPr lang="en-US" sz="2400" dirty="0"/>
              <a:t> de </a:t>
            </a:r>
            <a:r>
              <a:rPr lang="en-US" sz="2400" dirty="0" err="1"/>
              <a:t>eroare</a:t>
            </a:r>
            <a:r>
              <a:rPr lang="en-US" sz="2400" dirty="0"/>
              <a:t> </a:t>
            </a:r>
          </a:p>
          <a:p>
            <a:r>
              <a:rPr lang="en-US" sz="2400" dirty="0"/>
              <a:t>     </a:t>
            </a:r>
            <a:r>
              <a:rPr lang="en-US" sz="2400" dirty="0" err="1"/>
              <a:t>tuturor</a:t>
            </a:r>
            <a:r>
              <a:rPr lang="en-US" sz="2400" dirty="0"/>
              <a:t> </a:t>
            </a:r>
            <a:r>
              <a:rPr lang="en-US" sz="2400" dirty="0" err="1"/>
              <a:t>proceselor</a:t>
            </a:r>
            <a:r>
              <a:rPr lang="en-US" sz="2400" dirty="0"/>
              <a:t> legate de el</a:t>
            </a:r>
          </a:p>
        </p:txBody>
      </p:sp>
      <p:pic>
        <p:nvPicPr>
          <p:cNvPr id="5" name="Picture 4"/>
          <p:cNvPicPr>
            <a:picLocks noChangeAspect="1"/>
          </p:cNvPicPr>
          <p:nvPr/>
        </p:nvPicPr>
        <p:blipFill>
          <a:blip r:embed="rId2"/>
          <a:stretch>
            <a:fillRect/>
          </a:stretch>
        </p:blipFill>
        <p:spPr>
          <a:xfrm>
            <a:off x="6740547" y="3189127"/>
            <a:ext cx="3731922" cy="2810389"/>
          </a:xfrm>
          <a:prstGeom prst="rect">
            <a:avLst/>
          </a:prstGeom>
        </p:spPr>
      </p:pic>
      <p:sp>
        <p:nvSpPr>
          <p:cNvPr id="6" name="TextBox 5"/>
          <p:cNvSpPr txBox="1"/>
          <p:nvPr/>
        </p:nvSpPr>
        <p:spPr>
          <a:xfrm>
            <a:off x="5097947" y="1726130"/>
            <a:ext cx="1204176" cy="461665"/>
          </a:xfrm>
          <a:prstGeom prst="rect">
            <a:avLst/>
          </a:prstGeom>
          <a:solidFill>
            <a:srgbClr val="C00000"/>
          </a:solidFill>
        </p:spPr>
        <p:txBody>
          <a:bodyPr wrap="none" rtlCol="0">
            <a:spAutoFit/>
          </a:bodyPr>
          <a:lstStyle/>
          <a:p>
            <a:r>
              <a:rPr lang="en-US" sz="2400" dirty="0">
                <a:solidFill>
                  <a:schemeClr val="bg1"/>
                </a:solidFill>
              </a:rPr>
              <a:t>link(</a:t>
            </a:r>
            <a:r>
              <a:rPr lang="en-US" sz="2400" dirty="0" err="1">
                <a:solidFill>
                  <a:schemeClr val="bg1"/>
                </a:solidFill>
              </a:rPr>
              <a:t>Pid</a:t>
            </a:r>
            <a:r>
              <a:rPr lang="en-US" sz="2400" dirty="0">
                <a:solidFill>
                  <a:schemeClr val="bg1"/>
                </a:solidFill>
              </a:rPr>
              <a:t>)</a:t>
            </a:r>
          </a:p>
        </p:txBody>
      </p:sp>
      <p:sp>
        <p:nvSpPr>
          <p:cNvPr id="7" name="TextBox 6"/>
          <p:cNvSpPr txBox="1"/>
          <p:nvPr/>
        </p:nvSpPr>
        <p:spPr>
          <a:xfrm>
            <a:off x="5650860" y="5999516"/>
            <a:ext cx="5583067" cy="923330"/>
          </a:xfrm>
          <a:prstGeom prst="rect">
            <a:avLst/>
          </a:prstGeom>
          <a:noFill/>
        </p:spPr>
        <p:txBody>
          <a:bodyPr wrap="none" rtlCol="0">
            <a:spAutoFit/>
          </a:bodyPr>
          <a:lstStyle/>
          <a:p>
            <a:r>
              <a:rPr lang="en-US" dirty="0"/>
              <a:t>Joe Armstrong, Programming </a:t>
            </a:r>
            <a:r>
              <a:rPr lang="en-US" dirty="0" err="1"/>
              <a:t>Erlang</a:t>
            </a:r>
            <a:r>
              <a:rPr lang="en-US" dirty="0"/>
              <a:t>, Second Edition 2013</a:t>
            </a:r>
          </a:p>
          <a:p>
            <a:endParaRPr lang="en-US" dirty="0"/>
          </a:p>
          <a:p>
            <a:endParaRPr lang="en-US" dirty="0"/>
          </a:p>
        </p:txBody>
      </p:sp>
    </p:spTree>
    <p:extLst>
      <p:ext uri="{BB962C8B-B14F-4D97-AF65-F5344CB8AC3E}">
        <p14:creationId xmlns:p14="http://schemas.microsoft.com/office/powerpoint/2010/main" val="3441918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0224" y="884146"/>
            <a:ext cx="1133585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procesele</a:t>
            </a:r>
            <a:r>
              <a:rPr lang="en-US" sz="2400" dirty="0"/>
              <a:t> </a:t>
            </a:r>
            <a:r>
              <a:rPr lang="en-US" sz="2400" dirty="0" err="1"/>
              <a:t>comunica</a:t>
            </a:r>
            <a:r>
              <a:rPr lang="en-US" sz="2400" dirty="0"/>
              <a:t>  </a:t>
            </a:r>
            <a:r>
              <a:rPr lang="en-US" sz="2400" dirty="0" err="1"/>
              <a:t>prin</a:t>
            </a:r>
            <a:r>
              <a:rPr lang="en-US" sz="2400" dirty="0"/>
              <a:t> </a:t>
            </a:r>
            <a:r>
              <a:rPr lang="en-US" sz="2400" dirty="0" err="1"/>
              <a:t>mesaje</a:t>
            </a:r>
            <a:r>
              <a:rPr lang="en-US" sz="2400" dirty="0"/>
              <a:t> </a:t>
            </a:r>
            <a:r>
              <a:rPr lang="en-US" sz="2400" dirty="0" err="1"/>
              <a:t>si</a:t>
            </a:r>
            <a:r>
              <a:rPr lang="en-US" sz="2400" dirty="0"/>
              <a:t> </a:t>
            </a:r>
            <a:r>
              <a:rPr lang="en-US" sz="2400" dirty="0" err="1"/>
              <a:t>semnale</a:t>
            </a:r>
            <a:r>
              <a:rPr lang="en-US" sz="2400" dirty="0"/>
              <a:t> de </a:t>
            </a:r>
            <a:r>
              <a:rPr lang="en-US" sz="2400" dirty="0" err="1"/>
              <a:t>eroare</a:t>
            </a:r>
            <a:endParaRPr lang="en-US" sz="2400" dirty="0"/>
          </a:p>
          <a:p>
            <a:pPr marL="285750" indent="-285750">
              <a:buFont typeface="Arial" panose="020B0604020202020204" pitchFamily="34" charset="0"/>
              <a:buChar char="•"/>
            </a:pPr>
            <a:r>
              <a:rPr lang="en-US" sz="2400" dirty="0" err="1"/>
              <a:t>mesajele</a:t>
            </a:r>
            <a:r>
              <a:rPr lang="en-US" sz="2400" dirty="0"/>
              <a:t> sunt </a:t>
            </a:r>
            <a:r>
              <a:rPr lang="en-US" sz="2400" dirty="0" err="1"/>
              <a:t>trimise</a:t>
            </a:r>
            <a:r>
              <a:rPr lang="en-US" sz="2400" dirty="0"/>
              <a:t> cu </a:t>
            </a:r>
            <a:r>
              <a:rPr lang="en-US" sz="2400" b="1" dirty="0"/>
              <a:t>! </a:t>
            </a:r>
            <a:r>
              <a:rPr lang="en-US" sz="2400" dirty="0"/>
              <a:t>(send)</a:t>
            </a:r>
          </a:p>
          <a:p>
            <a:pPr marL="285750" indent="-285750">
              <a:buFont typeface="Arial" panose="020B0604020202020204" pitchFamily="34" charset="0"/>
              <a:buChar char="•"/>
            </a:pPr>
            <a:r>
              <a:rPr lang="en-US" sz="2400" dirty="0"/>
              <a:t>cand un process se termina, el </a:t>
            </a:r>
            <a:r>
              <a:rPr lang="en-US" sz="2400" dirty="0" err="1"/>
              <a:t>emite</a:t>
            </a:r>
            <a:r>
              <a:rPr lang="en-US" sz="2400" dirty="0"/>
              <a:t> un </a:t>
            </a:r>
            <a:r>
              <a:rPr lang="en-US" sz="2400" i="1" dirty="0"/>
              <a:t>exit reason</a:t>
            </a:r>
            <a:endParaRPr lang="en-US" sz="2400" dirty="0"/>
          </a:p>
          <a:p>
            <a:pPr marL="742950" lvl="1" indent="-285750">
              <a:buFont typeface="Arial" panose="020B0604020202020204" pitchFamily="34" charset="0"/>
              <a:buChar char="•"/>
            </a:pPr>
            <a:r>
              <a:rPr lang="en-US" sz="2400" dirty="0" err="1"/>
              <a:t>daca</a:t>
            </a:r>
            <a:r>
              <a:rPr lang="en-US" sz="2400" dirty="0"/>
              <a:t> un </a:t>
            </a:r>
            <a:r>
              <a:rPr lang="en-US" sz="2400" dirty="0" err="1"/>
              <a:t>proces</a:t>
            </a:r>
            <a:r>
              <a:rPr lang="en-US" sz="2400" dirty="0"/>
              <a:t> se termina normal,  </a:t>
            </a:r>
            <a:r>
              <a:rPr lang="en-US" sz="2400" i="1" dirty="0"/>
              <a:t>  reason </a:t>
            </a:r>
            <a:r>
              <a:rPr lang="en-US" sz="2400" dirty="0" err="1"/>
              <a:t>este</a:t>
            </a:r>
            <a:r>
              <a:rPr lang="en-US" sz="2400" dirty="0"/>
              <a:t> </a:t>
            </a:r>
            <a:r>
              <a:rPr lang="en-US" sz="2400" dirty="0" err="1"/>
              <a:t>atomul</a:t>
            </a:r>
            <a:r>
              <a:rPr lang="en-US" sz="2400" dirty="0"/>
              <a:t>  </a:t>
            </a:r>
            <a:r>
              <a:rPr lang="en-US" sz="2400" b="1" dirty="0"/>
              <a:t>normal</a:t>
            </a:r>
          </a:p>
          <a:p>
            <a:pPr marL="742950" lvl="1" indent="-285750">
              <a:buFont typeface="Arial" panose="020B0604020202020204" pitchFamily="34" charset="0"/>
              <a:buChar char="•"/>
            </a:pPr>
            <a:r>
              <a:rPr lang="en-US" sz="2400" dirty="0" err="1"/>
              <a:t>daca</a:t>
            </a:r>
            <a:r>
              <a:rPr lang="en-US" sz="2400" dirty="0"/>
              <a:t> un process se termina cu </a:t>
            </a:r>
            <a:r>
              <a:rPr lang="en-US" sz="2400" dirty="0" err="1"/>
              <a:t>eroare</a:t>
            </a:r>
            <a:r>
              <a:rPr lang="en-US" sz="2400" dirty="0"/>
              <a:t> (la runtime), </a:t>
            </a:r>
            <a:r>
              <a:rPr lang="en-US" sz="2400" i="1" dirty="0"/>
              <a:t>reason </a:t>
            </a:r>
            <a:r>
              <a:rPr lang="en-US" sz="2400" dirty="0" err="1"/>
              <a:t>este</a:t>
            </a:r>
            <a:r>
              <a:rPr lang="en-US" sz="2400" dirty="0"/>
              <a:t> {Reason, Stack}</a:t>
            </a:r>
          </a:p>
          <a:p>
            <a:pPr marL="742950" lvl="1" indent="-285750">
              <a:buFont typeface="Arial" panose="020B0604020202020204" pitchFamily="34" charset="0"/>
              <a:buChar char="•"/>
            </a:pPr>
            <a:r>
              <a:rPr lang="en-US" sz="2400" dirty="0"/>
              <a:t>un </a:t>
            </a:r>
            <a:r>
              <a:rPr lang="en-US" sz="2400" dirty="0" err="1"/>
              <a:t>proces</a:t>
            </a:r>
            <a:r>
              <a:rPr lang="en-US" sz="2400" dirty="0"/>
              <a:t> se </a:t>
            </a:r>
            <a:r>
              <a:rPr lang="en-US" sz="2400" dirty="0" err="1"/>
              <a:t>poate</a:t>
            </a:r>
            <a:r>
              <a:rPr lang="en-US" sz="2400" dirty="0"/>
              <a:t> termina </a:t>
            </a:r>
            <a:r>
              <a:rPr lang="en-US" sz="2400" dirty="0" err="1"/>
              <a:t>singur</a:t>
            </a:r>
            <a:r>
              <a:rPr lang="en-US" sz="2400" dirty="0"/>
              <a:t> </a:t>
            </a:r>
            <a:r>
              <a:rPr lang="en-US" sz="2400" dirty="0" err="1"/>
              <a:t>prin</a:t>
            </a:r>
            <a:r>
              <a:rPr lang="en-US" sz="2400" dirty="0"/>
              <a:t> </a:t>
            </a:r>
            <a:r>
              <a:rPr lang="en-US" sz="2400" dirty="0" err="1"/>
              <a:t>apelul</a:t>
            </a:r>
            <a:r>
              <a:rPr lang="en-US" sz="2400" dirty="0"/>
              <a:t> </a:t>
            </a:r>
            <a:r>
              <a:rPr lang="en-US" sz="2400" dirty="0" err="1"/>
              <a:t>functiei</a:t>
            </a:r>
            <a:r>
              <a:rPr lang="en-US" sz="2400" dirty="0"/>
              <a:t> </a:t>
            </a:r>
            <a:r>
              <a:rPr lang="en-US" sz="2400" i="1" dirty="0"/>
              <a:t>exit</a:t>
            </a:r>
          </a:p>
          <a:p>
            <a:pPr lvl="1"/>
            <a:endParaRPr lang="en-US" sz="2400" dirty="0"/>
          </a:p>
        </p:txBody>
      </p:sp>
      <p:sp>
        <p:nvSpPr>
          <p:cNvPr id="7" name="TextBox 6"/>
          <p:cNvSpPr txBox="1"/>
          <p:nvPr/>
        </p:nvSpPr>
        <p:spPr>
          <a:xfrm>
            <a:off x="480224" y="230244"/>
            <a:ext cx="4808432"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err="1"/>
              <a:t>Mesaje</a:t>
            </a:r>
            <a:r>
              <a:rPr lang="en-US" sz="2800" dirty="0"/>
              <a:t> </a:t>
            </a:r>
            <a:r>
              <a:rPr lang="en-US" sz="2800" dirty="0" err="1"/>
              <a:t>si</a:t>
            </a:r>
            <a:r>
              <a:rPr lang="en-US" sz="2800" dirty="0"/>
              <a:t> </a:t>
            </a:r>
            <a:r>
              <a:rPr lang="en-US" sz="2800" dirty="0" err="1"/>
              <a:t>semnale</a:t>
            </a:r>
            <a:r>
              <a:rPr lang="en-US" sz="2800" dirty="0"/>
              <a:t> de </a:t>
            </a:r>
            <a:r>
              <a:rPr lang="en-US" sz="2800" dirty="0" err="1"/>
              <a:t>eroare</a:t>
            </a:r>
            <a:endParaRPr lang="en-US" sz="2800" dirty="0"/>
          </a:p>
        </p:txBody>
      </p:sp>
      <p:sp>
        <p:nvSpPr>
          <p:cNvPr id="11" name="TextBox 10"/>
          <p:cNvSpPr txBox="1"/>
          <p:nvPr/>
        </p:nvSpPr>
        <p:spPr>
          <a:xfrm>
            <a:off x="480224" y="4192498"/>
            <a:ext cx="1083465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2400"/>
              <a:t>cand un proces se termina (normal sau cu eroarea) trimite automat</a:t>
            </a:r>
          </a:p>
          <a:p>
            <a:r>
              <a:rPr lang="en-US" sz="2400"/>
              <a:t>	un semnal tuturor proceselor de care este legat</a:t>
            </a:r>
            <a:endParaRPr lang="en-US" sz="2400" dirty="0"/>
          </a:p>
        </p:txBody>
      </p:sp>
    </p:spTree>
    <p:extLst>
      <p:ext uri="{BB962C8B-B14F-4D97-AF65-F5344CB8AC3E}">
        <p14:creationId xmlns:p14="http://schemas.microsoft.com/office/powerpoint/2010/main" val="97205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2243" y="624049"/>
            <a:ext cx="2395592" cy="584775"/>
          </a:xfrm>
          <a:prstGeom prst="rect">
            <a:avLst/>
          </a:prstGeom>
          <a:noFill/>
        </p:spPr>
        <p:txBody>
          <a:bodyPr wrap="none" rtlCol="0">
            <a:spAutoFit/>
          </a:bodyPr>
          <a:lstStyle/>
          <a:p>
            <a:pPr marL="285750" indent="-285750">
              <a:buFont typeface="Wingdings" panose="05000000000000000000" pitchFamily="2" charset="2"/>
              <a:buChar char="Ø"/>
            </a:pPr>
            <a:r>
              <a:rPr lang="en-US" sz="3200" dirty="0" err="1"/>
              <a:t>Bibliografie</a:t>
            </a:r>
            <a:endParaRPr lang="en-US" sz="3200" dirty="0"/>
          </a:p>
        </p:txBody>
      </p:sp>
      <p:sp>
        <p:nvSpPr>
          <p:cNvPr id="6" name="TextBox 5"/>
          <p:cNvSpPr txBox="1"/>
          <p:nvPr/>
        </p:nvSpPr>
        <p:spPr>
          <a:xfrm>
            <a:off x="8788260" y="3253718"/>
            <a:ext cx="1654492" cy="369332"/>
          </a:xfrm>
          <a:prstGeom prst="rect">
            <a:avLst/>
          </a:prstGeom>
          <a:noFill/>
        </p:spPr>
        <p:txBody>
          <a:bodyPr wrap="none" rtlCol="0">
            <a:spAutoFit/>
          </a:bodyPr>
          <a:lstStyle/>
          <a:p>
            <a:r>
              <a:rPr lang="en-US" dirty="0" err="1">
                <a:hlinkClick r:id="rId2"/>
              </a:rPr>
              <a:t>Varianta</a:t>
            </a:r>
            <a:r>
              <a:rPr lang="en-US" dirty="0">
                <a:hlinkClick r:id="rId2"/>
              </a:rPr>
              <a:t> online </a:t>
            </a:r>
            <a:endParaRPr lang="en-US" dirty="0"/>
          </a:p>
        </p:txBody>
      </p:sp>
      <p:sp>
        <p:nvSpPr>
          <p:cNvPr id="7" name="TextBox 6"/>
          <p:cNvSpPr txBox="1"/>
          <p:nvPr/>
        </p:nvSpPr>
        <p:spPr>
          <a:xfrm>
            <a:off x="459985" y="1914890"/>
            <a:ext cx="9961830" cy="3046988"/>
          </a:xfrm>
          <a:prstGeom prst="rect">
            <a:avLst/>
          </a:prstGeom>
          <a:noFill/>
        </p:spPr>
        <p:txBody>
          <a:bodyPr wrap="none" rtlCol="0">
            <a:spAutoFit/>
          </a:bodyPr>
          <a:lstStyle/>
          <a:p>
            <a:r>
              <a:rPr lang="en-US" sz="3200" dirty="0"/>
              <a:t> </a:t>
            </a:r>
          </a:p>
          <a:p>
            <a:r>
              <a:rPr lang="en-US" sz="3200" dirty="0"/>
              <a:t>Joe Armstrong, Programming </a:t>
            </a:r>
            <a:r>
              <a:rPr lang="en-US" sz="3200" dirty="0" err="1"/>
              <a:t>Erlang</a:t>
            </a:r>
            <a:r>
              <a:rPr lang="en-US" sz="3200" dirty="0"/>
              <a:t>, Second Edition 2013</a:t>
            </a:r>
          </a:p>
          <a:p>
            <a:endParaRPr lang="en-US" sz="3200" dirty="0">
              <a:solidFill>
                <a:schemeClr val="bg1"/>
              </a:solidFill>
            </a:endParaRPr>
          </a:p>
          <a:p>
            <a:r>
              <a:rPr lang="en-US" sz="3200" dirty="0">
                <a:solidFill>
                  <a:schemeClr val="bg1"/>
                </a:solidFill>
              </a:rPr>
              <a:t> </a:t>
            </a:r>
            <a:r>
              <a:rPr lang="en-US" sz="3200" dirty="0"/>
              <a:t>Fred Hébert, Learn You Some </a:t>
            </a:r>
            <a:r>
              <a:rPr lang="en-US" sz="3200" dirty="0" err="1"/>
              <a:t>Erlang</a:t>
            </a:r>
            <a:r>
              <a:rPr lang="en-US" sz="3200" dirty="0"/>
              <a:t> For Great Good, 2013</a:t>
            </a:r>
          </a:p>
          <a:p>
            <a:endParaRPr lang="en-US" sz="3200" dirty="0"/>
          </a:p>
          <a:p>
            <a:r>
              <a:rPr lang="en-US" sz="3200" dirty="0"/>
              <a:t> </a:t>
            </a:r>
          </a:p>
        </p:txBody>
      </p:sp>
      <p:sp>
        <p:nvSpPr>
          <p:cNvPr id="2" name="TextBox 1"/>
          <p:cNvSpPr txBox="1"/>
          <p:nvPr/>
        </p:nvSpPr>
        <p:spPr>
          <a:xfrm>
            <a:off x="850739" y="45430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64687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443E7-EA74-AE7B-8391-1EB282D3D13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AC84E7-EEB8-F105-EFA6-B3F168B2C024}"/>
              </a:ext>
            </a:extLst>
          </p:cNvPr>
          <p:cNvSpPr txBox="1"/>
          <p:nvPr/>
        </p:nvSpPr>
        <p:spPr>
          <a:xfrm>
            <a:off x="480224" y="884146"/>
            <a:ext cx="9512393" cy="2215991"/>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procesele</a:t>
            </a:r>
            <a:r>
              <a:rPr lang="en-US" sz="2400" dirty="0"/>
              <a:t> </a:t>
            </a:r>
            <a:r>
              <a:rPr lang="en-US" sz="2400" dirty="0" err="1"/>
              <a:t>comunica</a:t>
            </a:r>
            <a:r>
              <a:rPr lang="en-US" sz="2400" dirty="0"/>
              <a:t>  </a:t>
            </a:r>
            <a:r>
              <a:rPr lang="en-US" sz="2400" dirty="0" err="1"/>
              <a:t>prin</a:t>
            </a:r>
            <a:r>
              <a:rPr lang="en-US" sz="2400" dirty="0"/>
              <a:t> </a:t>
            </a:r>
            <a:r>
              <a:rPr lang="en-US" sz="2400" dirty="0" err="1"/>
              <a:t>mesaje</a:t>
            </a:r>
            <a:r>
              <a:rPr lang="en-US" sz="2400" dirty="0"/>
              <a:t> </a:t>
            </a:r>
            <a:r>
              <a:rPr lang="en-US" sz="2400" dirty="0" err="1"/>
              <a:t>si</a:t>
            </a:r>
            <a:r>
              <a:rPr lang="en-US" sz="2400" dirty="0"/>
              <a:t> </a:t>
            </a:r>
            <a:r>
              <a:rPr lang="en-US" sz="2400" dirty="0" err="1"/>
              <a:t>semnale</a:t>
            </a:r>
            <a:r>
              <a:rPr lang="en-US" sz="2400" dirty="0"/>
              <a:t> de </a:t>
            </a:r>
            <a:r>
              <a:rPr lang="en-US" sz="2400" dirty="0" err="1"/>
              <a:t>eroare</a:t>
            </a:r>
            <a:endParaRPr lang="en-US" sz="2400" dirty="0"/>
          </a:p>
          <a:p>
            <a:pPr marL="285750" indent="-285750">
              <a:buFont typeface="Arial" panose="020B0604020202020204" pitchFamily="34" charset="0"/>
              <a:buChar char="•"/>
            </a:pPr>
            <a:r>
              <a:rPr lang="en-US" sz="2400" dirty="0" err="1"/>
              <a:t>mesajele</a:t>
            </a:r>
            <a:r>
              <a:rPr lang="en-US" sz="2400" dirty="0"/>
              <a:t> sunt </a:t>
            </a:r>
            <a:r>
              <a:rPr lang="en-US" sz="2400" dirty="0" err="1"/>
              <a:t>trimise</a:t>
            </a:r>
            <a:r>
              <a:rPr lang="en-US" sz="2400" dirty="0"/>
              <a:t> cu </a:t>
            </a:r>
            <a:r>
              <a:rPr lang="en-US" sz="2400" b="1" dirty="0"/>
              <a:t>!</a:t>
            </a:r>
          </a:p>
          <a:p>
            <a:pPr marL="285750" indent="-285750">
              <a:buFont typeface="Arial" panose="020B0604020202020204" pitchFamily="34" charset="0"/>
              <a:buChar char="•"/>
            </a:pPr>
            <a:r>
              <a:rPr lang="en-US" sz="2400" dirty="0"/>
              <a:t>cand un process se termina, el </a:t>
            </a:r>
            <a:r>
              <a:rPr lang="en-US" sz="2400" dirty="0" err="1"/>
              <a:t>emite</a:t>
            </a:r>
            <a:r>
              <a:rPr lang="en-US" sz="2400" dirty="0"/>
              <a:t> un </a:t>
            </a:r>
            <a:r>
              <a:rPr lang="en-US" sz="2400" i="1" dirty="0"/>
              <a:t>exit reason</a:t>
            </a:r>
            <a:endParaRPr lang="en-US" dirty="0"/>
          </a:p>
          <a:p>
            <a:pPr marL="285750" indent="-285750">
              <a:buFont typeface="Arial" panose="020B0604020202020204" pitchFamily="34" charset="0"/>
              <a:buChar char="•"/>
            </a:pPr>
            <a:r>
              <a:rPr lang="en-US" sz="2400" dirty="0"/>
              <a:t>cand un </a:t>
            </a:r>
            <a:r>
              <a:rPr lang="en-US" sz="2400" dirty="0" err="1"/>
              <a:t>proces</a:t>
            </a:r>
            <a:r>
              <a:rPr lang="en-US" sz="2400" dirty="0"/>
              <a:t> se termina (normal </a:t>
            </a:r>
            <a:r>
              <a:rPr lang="en-US" sz="2400" dirty="0" err="1"/>
              <a:t>sau</a:t>
            </a:r>
            <a:r>
              <a:rPr lang="en-US" sz="2400" dirty="0"/>
              <a:t> cu </a:t>
            </a:r>
            <a:r>
              <a:rPr lang="en-US" sz="2400" dirty="0" err="1"/>
              <a:t>eroarea</a:t>
            </a:r>
            <a:r>
              <a:rPr lang="en-US" sz="2400" dirty="0"/>
              <a:t>) </a:t>
            </a:r>
            <a:r>
              <a:rPr lang="en-US" sz="2400" dirty="0" err="1"/>
              <a:t>trimite</a:t>
            </a:r>
            <a:r>
              <a:rPr lang="en-US" sz="2400" dirty="0"/>
              <a:t> automat</a:t>
            </a:r>
          </a:p>
          <a:p>
            <a:pPr marL="285750" indent="-285750">
              <a:buFont typeface="Arial" panose="020B0604020202020204" pitchFamily="34" charset="0"/>
              <a:buChar char="•"/>
            </a:pPr>
            <a:r>
              <a:rPr lang="en-US" sz="2400" dirty="0"/>
              <a:t>	un </a:t>
            </a:r>
            <a:r>
              <a:rPr lang="en-US" sz="2400" dirty="0" err="1"/>
              <a:t>semnal</a:t>
            </a:r>
            <a:r>
              <a:rPr lang="en-US" sz="2400" dirty="0"/>
              <a:t> </a:t>
            </a:r>
            <a:r>
              <a:rPr lang="en-US" sz="2400" dirty="0" err="1"/>
              <a:t>tuturor</a:t>
            </a:r>
            <a:r>
              <a:rPr lang="en-US" sz="2400" dirty="0"/>
              <a:t> </a:t>
            </a:r>
            <a:r>
              <a:rPr lang="en-US" sz="2400" dirty="0" err="1"/>
              <a:t>proceselor</a:t>
            </a:r>
            <a:r>
              <a:rPr lang="en-US" sz="2400" dirty="0"/>
              <a:t> de care </a:t>
            </a:r>
            <a:r>
              <a:rPr lang="en-US" sz="2400" dirty="0" err="1"/>
              <a:t>este</a:t>
            </a:r>
            <a:r>
              <a:rPr lang="en-US" sz="2400" dirty="0"/>
              <a:t> </a:t>
            </a:r>
            <a:r>
              <a:rPr lang="en-US" sz="2400" dirty="0" err="1"/>
              <a:t>legat</a:t>
            </a:r>
            <a:endParaRPr lang="en-US" sz="2400" dirty="0"/>
          </a:p>
          <a:p>
            <a:endParaRPr lang="en-US" dirty="0"/>
          </a:p>
        </p:txBody>
      </p:sp>
      <p:sp>
        <p:nvSpPr>
          <p:cNvPr id="7" name="TextBox 6">
            <a:extLst>
              <a:ext uri="{FF2B5EF4-FFF2-40B4-BE49-F238E27FC236}">
                <a16:creationId xmlns:a16="http://schemas.microsoft.com/office/drawing/2014/main" id="{30D798E6-4E0C-E4FB-C824-C368CFAFF059}"/>
              </a:ext>
            </a:extLst>
          </p:cNvPr>
          <p:cNvSpPr txBox="1"/>
          <p:nvPr/>
        </p:nvSpPr>
        <p:spPr>
          <a:xfrm>
            <a:off x="480224" y="230244"/>
            <a:ext cx="4808432"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err="1"/>
              <a:t>Mesaje</a:t>
            </a:r>
            <a:r>
              <a:rPr lang="en-US" sz="2800" dirty="0"/>
              <a:t> </a:t>
            </a:r>
            <a:r>
              <a:rPr lang="en-US" sz="2800" dirty="0" err="1"/>
              <a:t>si</a:t>
            </a:r>
            <a:r>
              <a:rPr lang="en-US" sz="2800" dirty="0"/>
              <a:t> </a:t>
            </a:r>
            <a:r>
              <a:rPr lang="en-US" sz="2800" dirty="0" err="1"/>
              <a:t>semnale</a:t>
            </a:r>
            <a:r>
              <a:rPr lang="en-US" sz="2800" dirty="0"/>
              <a:t> de </a:t>
            </a:r>
            <a:r>
              <a:rPr lang="en-US" sz="2800" dirty="0" err="1"/>
              <a:t>eroare</a:t>
            </a:r>
            <a:endParaRPr lang="en-US" sz="2800" dirty="0"/>
          </a:p>
        </p:txBody>
      </p:sp>
      <p:sp>
        <p:nvSpPr>
          <p:cNvPr id="10" name="TextBox 9">
            <a:extLst>
              <a:ext uri="{FF2B5EF4-FFF2-40B4-BE49-F238E27FC236}">
                <a16:creationId xmlns:a16="http://schemas.microsoft.com/office/drawing/2014/main" id="{7877EC4F-1769-C5A0-2D1F-DB3A83CA6325}"/>
              </a:ext>
            </a:extLst>
          </p:cNvPr>
          <p:cNvSpPr txBox="1"/>
          <p:nvPr/>
        </p:nvSpPr>
        <p:spPr>
          <a:xfrm>
            <a:off x="568960" y="3184652"/>
            <a:ext cx="1814154" cy="461665"/>
          </a:xfrm>
          <a:prstGeom prst="rect">
            <a:avLst/>
          </a:prstGeom>
          <a:solidFill>
            <a:srgbClr val="C00000"/>
          </a:solidFill>
        </p:spPr>
        <p:txBody>
          <a:bodyPr wrap="square" rtlCol="0">
            <a:spAutoFit/>
          </a:bodyPr>
          <a:lstStyle/>
          <a:p>
            <a:r>
              <a:rPr lang="en-US" sz="2400" dirty="0">
                <a:solidFill>
                  <a:schemeClr val="bg1"/>
                </a:solidFill>
              </a:rPr>
              <a:t>exit/1 exit/2</a:t>
            </a:r>
          </a:p>
        </p:txBody>
      </p:sp>
      <p:sp>
        <p:nvSpPr>
          <p:cNvPr id="11" name="TextBox 10">
            <a:extLst>
              <a:ext uri="{FF2B5EF4-FFF2-40B4-BE49-F238E27FC236}">
                <a16:creationId xmlns:a16="http://schemas.microsoft.com/office/drawing/2014/main" id="{63A809E9-5B01-453F-6FC4-FC7A190E6110}"/>
              </a:ext>
            </a:extLst>
          </p:cNvPr>
          <p:cNvSpPr txBox="1"/>
          <p:nvPr/>
        </p:nvSpPr>
        <p:spPr>
          <a:xfrm>
            <a:off x="452448" y="3958818"/>
            <a:ext cx="10834653"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t>un process se </a:t>
            </a:r>
            <a:r>
              <a:rPr lang="en-US" sz="2400" dirty="0" err="1"/>
              <a:t>poate</a:t>
            </a:r>
            <a:r>
              <a:rPr lang="en-US" sz="2400" dirty="0"/>
              <a:t> </a:t>
            </a:r>
            <a:r>
              <a:rPr lang="en-US" sz="2400" dirty="0" err="1"/>
              <a:t>termina</a:t>
            </a:r>
            <a:r>
              <a:rPr lang="en-US" sz="2400" dirty="0"/>
              <a:t> </a:t>
            </a:r>
            <a:r>
              <a:rPr lang="en-US" sz="2400" dirty="0" err="1"/>
              <a:t>singur</a:t>
            </a:r>
            <a:r>
              <a:rPr lang="en-US" sz="2400" dirty="0"/>
              <a:t> </a:t>
            </a:r>
            <a:r>
              <a:rPr lang="en-US" sz="2400" dirty="0" err="1"/>
              <a:t>prin</a:t>
            </a:r>
            <a:r>
              <a:rPr lang="en-US" sz="2400" dirty="0"/>
              <a:t> </a:t>
            </a:r>
            <a:r>
              <a:rPr lang="en-US" sz="2400" dirty="0" err="1"/>
              <a:t>apelul</a:t>
            </a:r>
            <a:r>
              <a:rPr lang="en-US" sz="2400" dirty="0"/>
              <a:t> </a:t>
            </a:r>
            <a:r>
              <a:rPr lang="en-US" sz="2400" dirty="0" err="1"/>
              <a:t>functiei</a:t>
            </a:r>
            <a:r>
              <a:rPr lang="en-US" sz="2400" dirty="0"/>
              <a:t> </a:t>
            </a:r>
            <a:r>
              <a:rPr lang="en-US" sz="2400" b="1" dirty="0"/>
              <a:t>exit(reason)</a:t>
            </a:r>
            <a:r>
              <a:rPr lang="en-US" sz="2400" dirty="0"/>
              <a:t> ; in </a:t>
            </a:r>
            <a:r>
              <a:rPr lang="en-US" sz="2400" dirty="0" err="1"/>
              <a:t>acest</a:t>
            </a:r>
            <a:r>
              <a:rPr lang="en-US" sz="2400" dirty="0"/>
              <a:t> </a:t>
            </a:r>
            <a:r>
              <a:rPr lang="en-US" sz="2400" dirty="0" err="1"/>
              <a:t>caz</a:t>
            </a:r>
            <a:endParaRPr lang="en-US" sz="2400" dirty="0"/>
          </a:p>
          <a:p>
            <a:r>
              <a:rPr lang="en-US" sz="2400" dirty="0"/>
              <a:t>      el </a:t>
            </a:r>
            <a:r>
              <a:rPr lang="en-US" sz="2400" dirty="0" err="1"/>
              <a:t>va</a:t>
            </a:r>
            <a:r>
              <a:rPr lang="en-US" sz="2400" dirty="0"/>
              <a:t> </a:t>
            </a:r>
            <a:r>
              <a:rPr lang="en-US" sz="2400" dirty="0" err="1"/>
              <a:t>trimite</a:t>
            </a:r>
            <a:r>
              <a:rPr lang="en-US" sz="2400" dirty="0"/>
              <a:t> un </a:t>
            </a:r>
            <a:r>
              <a:rPr lang="en-US" sz="2400" dirty="0" err="1"/>
              <a:t>semnal</a:t>
            </a:r>
            <a:r>
              <a:rPr lang="en-US" sz="2400" dirty="0"/>
              <a:t> de </a:t>
            </a:r>
            <a:r>
              <a:rPr lang="en-US" sz="2400" dirty="0" err="1"/>
              <a:t>eroare</a:t>
            </a:r>
            <a:r>
              <a:rPr lang="en-US" sz="2400" dirty="0"/>
              <a:t> </a:t>
            </a:r>
            <a:r>
              <a:rPr lang="en-US" sz="2400" dirty="0" err="1"/>
              <a:t>tuturor</a:t>
            </a:r>
            <a:r>
              <a:rPr lang="en-US" sz="2400" dirty="0"/>
              <a:t> </a:t>
            </a:r>
            <a:r>
              <a:rPr lang="en-US" sz="2400" dirty="0" err="1"/>
              <a:t>mesajelor</a:t>
            </a:r>
            <a:r>
              <a:rPr lang="en-US" sz="2400" dirty="0"/>
              <a:t> de care </a:t>
            </a:r>
            <a:r>
              <a:rPr lang="en-US" sz="2400" dirty="0" err="1"/>
              <a:t>este</a:t>
            </a:r>
            <a:r>
              <a:rPr lang="en-US" sz="2400" dirty="0"/>
              <a:t> </a:t>
            </a:r>
            <a:r>
              <a:rPr lang="en-US" sz="2400" dirty="0" err="1"/>
              <a:t>legat</a:t>
            </a:r>
            <a:r>
              <a:rPr lang="en-US" sz="2400" dirty="0"/>
              <a:t> </a:t>
            </a:r>
          </a:p>
          <a:p>
            <a:pPr marL="342900" indent="-342900">
              <a:buFont typeface="Arial" panose="020B0604020202020204" pitchFamily="34" charset="0"/>
              <a:buChar char="•"/>
            </a:pPr>
            <a:r>
              <a:rPr lang="en-US" sz="2400" dirty="0"/>
              <a:t> un </a:t>
            </a:r>
            <a:r>
              <a:rPr lang="en-US" sz="2400" dirty="0" err="1"/>
              <a:t>proces</a:t>
            </a:r>
            <a:r>
              <a:rPr lang="en-US" sz="2400" dirty="0"/>
              <a:t> </a:t>
            </a:r>
            <a:r>
              <a:rPr lang="en-US" sz="2400" dirty="0" err="1"/>
              <a:t>poate</a:t>
            </a:r>
            <a:r>
              <a:rPr lang="en-US" sz="2400" dirty="0"/>
              <a:t> </a:t>
            </a:r>
            <a:r>
              <a:rPr lang="en-US" sz="2400" dirty="0" err="1"/>
              <a:t>trimite</a:t>
            </a:r>
            <a:r>
              <a:rPr lang="en-US" sz="2400" dirty="0"/>
              <a:t> un </a:t>
            </a:r>
            <a:r>
              <a:rPr lang="en-US" sz="2400" dirty="0" err="1"/>
              <a:t>semnal</a:t>
            </a:r>
            <a:r>
              <a:rPr lang="en-US" sz="2400" dirty="0"/>
              <a:t> de </a:t>
            </a:r>
            <a:r>
              <a:rPr lang="en-US" sz="2400" dirty="0" err="1"/>
              <a:t>eroare</a:t>
            </a:r>
            <a:r>
              <a:rPr lang="en-US" sz="2400" dirty="0"/>
              <a:t> </a:t>
            </a:r>
            <a:r>
              <a:rPr lang="en-US" sz="2400" dirty="0" err="1"/>
              <a:t>fals</a:t>
            </a:r>
            <a:r>
              <a:rPr lang="en-US" sz="2400" dirty="0"/>
              <a:t> </a:t>
            </a:r>
            <a:r>
              <a:rPr lang="en-US" sz="2400" dirty="0" err="1"/>
              <a:t>apeland</a:t>
            </a:r>
            <a:endParaRPr lang="en-US" sz="2400" dirty="0"/>
          </a:p>
          <a:p>
            <a:r>
              <a:rPr lang="en-US" sz="2400" dirty="0"/>
              <a:t>      </a:t>
            </a:r>
            <a:r>
              <a:rPr lang="en-US" sz="2400" b="1" dirty="0"/>
              <a:t>exit(</a:t>
            </a:r>
            <a:r>
              <a:rPr lang="en-US" sz="2400" b="1" dirty="0" err="1"/>
              <a:t>Pid</a:t>
            </a:r>
            <a:r>
              <a:rPr lang="en-US" sz="2400" b="1" dirty="0"/>
              <a:t>, Reason)</a:t>
            </a:r>
            <a:r>
              <a:rPr lang="en-US" sz="2400" dirty="0"/>
              <a:t>;  in </a:t>
            </a:r>
            <a:r>
              <a:rPr lang="en-US" sz="2400" dirty="0" err="1"/>
              <a:t>acest</a:t>
            </a:r>
            <a:r>
              <a:rPr lang="en-US" sz="2400" dirty="0"/>
              <a:t> </a:t>
            </a:r>
            <a:r>
              <a:rPr lang="en-US" sz="2400" dirty="0" err="1"/>
              <a:t>caz</a:t>
            </a:r>
            <a:r>
              <a:rPr lang="en-US" sz="2400" dirty="0"/>
              <a:t>, </a:t>
            </a:r>
            <a:r>
              <a:rPr lang="en-US" sz="2400" dirty="0" err="1"/>
              <a:t>Pid</a:t>
            </a:r>
            <a:r>
              <a:rPr lang="en-US" sz="2400" dirty="0"/>
              <a:t> </a:t>
            </a:r>
            <a:r>
              <a:rPr lang="en-US" sz="2400" dirty="0" err="1"/>
              <a:t>va</a:t>
            </a:r>
            <a:r>
              <a:rPr lang="en-US" sz="2400" dirty="0"/>
              <a:t> </a:t>
            </a:r>
            <a:r>
              <a:rPr lang="en-US" sz="2400" dirty="0" err="1"/>
              <a:t>primi</a:t>
            </a:r>
            <a:r>
              <a:rPr lang="en-US" sz="2400" dirty="0"/>
              <a:t> </a:t>
            </a:r>
            <a:r>
              <a:rPr lang="en-US" sz="2400" dirty="0" err="1"/>
              <a:t>semnalul</a:t>
            </a:r>
            <a:r>
              <a:rPr lang="en-US" sz="2400" dirty="0"/>
              <a:t> de </a:t>
            </a:r>
            <a:r>
              <a:rPr lang="en-US" sz="2400" dirty="0" err="1"/>
              <a:t>eroare</a:t>
            </a:r>
            <a:r>
              <a:rPr lang="en-US" sz="2400" dirty="0"/>
              <a:t> </a:t>
            </a:r>
            <a:r>
              <a:rPr lang="en-US" sz="2400" dirty="0" err="1"/>
              <a:t>dar</a:t>
            </a:r>
            <a:r>
              <a:rPr lang="en-US" sz="2400" dirty="0"/>
              <a:t> </a:t>
            </a:r>
            <a:r>
              <a:rPr lang="en-US" sz="2400" dirty="0" err="1"/>
              <a:t>procesul</a:t>
            </a:r>
            <a:r>
              <a:rPr lang="en-US" sz="2400" dirty="0"/>
              <a:t> initial    	</a:t>
            </a:r>
            <a:r>
              <a:rPr lang="en-US" sz="2400" dirty="0">
                <a:solidFill>
                  <a:srgbClr val="C00000"/>
                </a:solidFill>
              </a:rPr>
              <a:t>nu</a:t>
            </a:r>
            <a:r>
              <a:rPr lang="en-US" sz="2400" dirty="0"/>
              <a:t> se </a:t>
            </a:r>
            <a:r>
              <a:rPr lang="en-US" sz="2400" dirty="0" err="1"/>
              <a:t>termina</a:t>
            </a:r>
            <a:r>
              <a:rPr lang="en-US" sz="2400" dirty="0"/>
              <a:t>. </a:t>
            </a:r>
          </a:p>
        </p:txBody>
      </p:sp>
    </p:spTree>
    <p:extLst>
      <p:ext uri="{BB962C8B-B14F-4D97-AF65-F5344CB8AC3E}">
        <p14:creationId xmlns:p14="http://schemas.microsoft.com/office/powerpoint/2010/main" val="1283887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232" y="145253"/>
            <a:ext cx="5475986"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err="1"/>
              <a:t>Procese</a:t>
            </a:r>
            <a:r>
              <a:rPr lang="en-US" sz="2800" dirty="0"/>
              <a:t> </a:t>
            </a:r>
            <a:r>
              <a:rPr lang="en-US" sz="2800" dirty="0" err="1"/>
              <a:t>normale</a:t>
            </a:r>
            <a:r>
              <a:rPr lang="en-US" sz="2800" dirty="0"/>
              <a:t> </a:t>
            </a:r>
            <a:r>
              <a:rPr lang="en-US" sz="2800" dirty="0" err="1"/>
              <a:t>si</a:t>
            </a:r>
            <a:r>
              <a:rPr lang="en-US" sz="2800" dirty="0"/>
              <a:t> </a:t>
            </a:r>
            <a:r>
              <a:rPr lang="en-US" sz="2800" dirty="0" err="1"/>
              <a:t>procese</a:t>
            </a:r>
            <a:r>
              <a:rPr lang="en-US" sz="2800" dirty="0"/>
              <a:t> </a:t>
            </a:r>
            <a:r>
              <a:rPr lang="en-US" sz="2800" dirty="0" err="1"/>
              <a:t>sistem</a:t>
            </a:r>
            <a:endParaRPr lang="en-US" sz="2800" dirty="0"/>
          </a:p>
        </p:txBody>
      </p:sp>
      <p:sp>
        <p:nvSpPr>
          <p:cNvPr id="6" name="TextBox 5"/>
          <p:cNvSpPr txBox="1"/>
          <p:nvPr/>
        </p:nvSpPr>
        <p:spPr>
          <a:xfrm>
            <a:off x="447333" y="3940472"/>
            <a:ext cx="5384050" cy="2308324"/>
          </a:xfrm>
          <a:prstGeom prst="rect">
            <a:avLst/>
          </a:prstGeom>
          <a:noFill/>
        </p:spPr>
        <p:txBody>
          <a:bodyPr wrap="square" rtlCol="0">
            <a:spAutoFit/>
          </a:bodyPr>
          <a:lstStyle/>
          <a:p>
            <a:r>
              <a:rPr lang="en-US" sz="2400" dirty="0" err="1"/>
              <a:t>Cand</a:t>
            </a:r>
            <a:r>
              <a:rPr lang="en-US" sz="2400" dirty="0"/>
              <a:t> un </a:t>
            </a:r>
            <a:r>
              <a:rPr lang="en-US" sz="2400" dirty="0" err="1"/>
              <a:t>proces</a:t>
            </a:r>
            <a:r>
              <a:rPr lang="en-US" sz="2400" dirty="0"/>
              <a:t> normal </a:t>
            </a:r>
            <a:r>
              <a:rPr lang="en-US" sz="2400" dirty="0" err="1"/>
              <a:t>primeste</a:t>
            </a:r>
            <a:r>
              <a:rPr lang="en-US" sz="2400" dirty="0"/>
              <a:t> un </a:t>
            </a:r>
            <a:r>
              <a:rPr lang="en-US" sz="2400" dirty="0" err="1"/>
              <a:t>semnal</a:t>
            </a:r>
            <a:r>
              <a:rPr lang="en-US" sz="2400" dirty="0"/>
              <a:t> de </a:t>
            </a:r>
            <a:r>
              <a:rPr lang="en-US" sz="2400" dirty="0" err="1"/>
              <a:t>eroare</a:t>
            </a:r>
            <a:r>
              <a:rPr lang="en-US" sz="2400" dirty="0"/>
              <a:t> </a:t>
            </a:r>
            <a:r>
              <a:rPr lang="en-US" sz="2400" dirty="0" err="1"/>
              <a:t>si</a:t>
            </a:r>
            <a:r>
              <a:rPr lang="en-US" sz="2400" dirty="0"/>
              <a:t> </a:t>
            </a:r>
            <a:r>
              <a:rPr lang="en-US" sz="2400" i="1" dirty="0"/>
              <a:t>exit reason </a:t>
            </a:r>
            <a:r>
              <a:rPr lang="en-US" sz="2400" dirty="0"/>
              <a:t>nu </a:t>
            </a:r>
            <a:r>
              <a:rPr lang="en-US" sz="2400" dirty="0" err="1"/>
              <a:t>este</a:t>
            </a:r>
            <a:r>
              <a:rPr lang="en-US" sz="2400" dirty="0"/>
              <a:t> </a:t>
            </a:r>
            <a:r>
              <a:rPr lang="en-US" sz="2400" b="1" dirty="0"/>
              <a:t>normal </a:t>
            </a:r>
            <a:r>
              <a:rPr lang="en-US" sz="2400" dirty="0" err="1"/>
              <a:t>atunci</a:t>
            </a:r>
            <a:r>
              <a:rPr lang="en-US" sz="2400" dirty="0"/>
              <a:t> </a:t>
            </a:r>
            <a:r>
              <a:rPr lang="en-US" sz="2400" dirty="0" err="1"/>
              <a:t>procesul</a:t>
            </a:r>
            <a:r>
              <a:rPr lang="en-US" sz="2400" dirty="0"/>
              <a:t> se </a:t>
            </a:r>
            <a:r>
              <a:rPr lang="en-US" sz="2400" dirty="0" err="1"/>
              <a:t>termina</a:t>
            </a:r>
            <a:r>
              <a:rPr lang="en-US" sz="2400" dirty="0"/>
              <a:t> </a:t>
            </a:r>
            <a:r>
              <a:rPr lang="en-US" sz="2400" dirty="0" err="1"/>
              <a:t>si</a:t>
            </a:r>
            <a:r>
              <a:rPr lang="en-US" sz="2400" dirty="0"/>
              <a:t> </a:t>
            </a:r>
            <a:r>
              <a:rPr lang="en-US" sz="2400" dirty="0" err="1"/>
              <a:t>trimite</a:t>
            </a:r>
            <a:r>
              <a:rPr lang="en-US" sz="2400" dirty="0"/>
              <a:t> </a:t>
            </a:r>
            <a:r>
              <a:rPr lang="en-US" sz="2400" dirty="0" err="1"/>
              <a:t>semnalul</a:t>
            </a:r>
            <a:r>
              <a:rPr lang="en-US" sz="2400" dirty="0"/>
              <a:t> de </a:t>
            </a:r>
            <a:r>
              <a:rPr lang="en-US" sz="2400" dirty="0" err="1"/>
              <a:t>eroare</a:t>
            </a:r>
            <a:r>
              <a:rPr lang="en-US" sz="2400" dirty="0"/>
              <a:t> </a:t>
            </a:r>
            <a:r>
              <a:rPr lang="en-US" sz="2400" dirty="0" err="1"/>
              <a:t>proceselor</a:t>
            </a:r>
            <a:r>
              <a:rPr lang="en-US" sz="2400" dirty="0"/>
              <a:t> cu care </a:t>
            </a:r>
            <a:r>
              <a:rPr lang="en-US" sz="2400" dirty="0" err="1"/>
              <a:t>este</a:t>
            </a:r>
            <a:r>
              <a:rPr lang="en-US" sz="2400" dirty="0"/>
              <a:t> </a:t>
            </a:r>
            <a:r>
              <a:rPr lang="en-US" sz="2400" dirty="0" err="1"/>
              <a:t>legat</a:t>
            </a:r>
            <a:r>
              <a:rPr lang="en-US" sz="2400" dirty="0"/>
              <a:t>.</a:t>
            </a:r>
          </a:p>
          <a:p>
            <a:endParaRPr lang="en-US" sz="2400" dirty="0"/>
          </a:p>
        </p:txBody>
      </p:sp>
      <p:sp>
        <p:nvSpPr>
          <p:cNvPr id="8" name="TextBox 7"/>
          <p:cNvSpPr txBox="1"/>
          <p:nvPr/>
        </p:nvSpPr>
        <p:spPr>
          <a:xfrm>
            <a:off x="526274" y="3050153"/>
            <a:ext cx="4895058"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err="1"/>
              <a:t>Primirea</a:t>
            </a:r>
            <a:r>
              <a:rPr lang="en-US" sz="2800" dirty="0"/>
              <a:t> </a:t>
            </a:r>
            <a:r>
              <a:rPr lang="en-US" sz="2800" dirty="0" err="1"/>
              <a:t>semnalelor</a:t>
            </a:r>
            <a:r>
              <a:rPr lang="en-US" sz="2800" dirty="0"/>
              <a:t> de </a:t>
            </a:r>
            <a:r>
              <a:rPr lang="en-US" sz="2800" dirty="0" err="1"/>
              <a:t>eroare</a:t>
            </a:r>
            <a:endParaRPr lang="en-US" sz="2800" dirty="0"/>
          </a:p>
        </p:txBody>
      </p:sp>
      <p:pic>
        <p:nvPicPr>
          <p:cNvPr id="4" name="Picture 3"/>
          <p:cNvPicPr>
            <a:picLocks noChangeAspect="1"/>
          </p:cNvPicPr>
          <p:nvPr/>
        </p:nvPicPr>
        <p:blipFill>
          <a:blip r:embed="rId2"/>
          <a:stretch>
            <a:fillRect/>
          </a:stretch>
        </p:blipFill>
        <p:spPr>
          <a:xfrm>
            <a:off x="6018119" y="3835217"/>
            <a:ext cx="2589773" cy="2039400"/>
          </a:xfrm>
          <a:prstGeom prst="rect">
            <a:avLst/>
          </a:prstGeom>
        </p:spPr>
      </p:pic>
      <p:pic>
        <p:nvPicPr>
          <p:cNvPr id="10" name="Picture 9"/>
          <p:cNvPicPr>
            <a:picLocks noChangeAspect="1"/>
          </p:cNvPicPr>
          <p:nvPr/>
        </p:nvPicPr>
        <p:blipFill>
          <a:blip r:embed="rId3"/>
          <a:stretch>
            <a:fillRect/>
          </a:stretch>
        </p:blipFill>
        <p:spPr>
          <a:xfrm>
            <a:off x="9134747" y="3835217"/>
            <a:ext cx="2553390" cy="1904100"/>
          </a:xfrm>
          <a:prstGeom prst="rect">
            <a:avLst/>
          </a:prstGeom>
        </p:spPr>
      </p:pic>
      <p:sp>
        <p:nvSpPr>
          <p:cNvPr id="7" name="TextBox 6"/>
          <p:cNvSpPr txBox="1"/>
          <p:nvPr/>
        </p:nvSpPr>
        <p:spPr>
          <a:xfrm>
            <a:off x="670998" y="952489"/>
            <a:ext cx="8757077" cy="1477328"/>
          </a:xfrm>
          <a:prstGeom prst="rect">
            <a:avLst/>
          </a:prstGeom>
          <a:noFill/>
        </p:spPr>
        <p:txBody>
          <a:bodyPr wrap="none" rtlCol="0">
            <a:spAutoFit/>
          </a:bodyPr>
          <a:lstStyle/>
          <a:p>
            <a:pPr marL="285750" indent="-285750">
              <a:buFont typeface="Arial" panose="020B0604020202020204" pitchFamily="34" charset="0"/>
              <a:buChar char="•"/>
            </a:pPr>
            <a:r>
              <a:rPr lang="en-US" sz="2400" dirty="0" err="1"/>
              <a:t>exista</a:t>
            </a:r>
            <a:r>
              <a:rPr lang="en-US" sz="2400" dirty="0"/>
              <a:t> </a:t>
            </a:r>
            <a:r>
              <a:rPr lang="en-US" sz="2400" dirty="0" err="1"/>
              <a:t>doua</a:t>
            </a:r>
            <a:r>
              <a:rPr lang="en-US" sz="2400" dirty="0"/>
              <a:t> </a:t>
            </a:r>
            <a:r>
              <a:rPr lang="en-US" sz="2400" dirty="0" err="1"/>
              <a:t>tipuri</a:t>
            </a:r>
            <a:r>
              <a:rPr lang="en-US" sz="2400" dirty="0"/>
              <a:t> de </a:t>
            </a:r>
            <a:r>
              <a:rPr lang="en-US" sz="2400" dirty="0" err="1"/>
              <a:t>procese</a:t>
            </a:r>
            <a:r>
              <a:rPr lang="en-US" sz="2400" dirty="0"/>
              <a:t>: </a:t>
            </a:r>
            <a:r>
              <a:rPr lang="en-US" sz="2400" dirty="0" err="1"/>
              <a:t>procese</a:t>
            </a:r>
            <a:r>
              <a:rPr lang="en-US" sz="2400" dirty="0"/>
              <a:t> </a:t>
            </a:r>
            <a:r>
              <a:rPr lang="en-US" sz="2400" dirty="0" err="1"/>
              <a:t>normale</a:t>
            </a:r>
            <a:r>
              <a:rPr lang="en-US" sz="2400" dirty="0"/>
              <a:t> </a:t>
            </a:r>
            <a:r>
              <a:rPr lang="en-US" sz="2400" dirty="0" err="1"/>
              <a:t>si</a:t>
            </a:r>
            <a:r>
              <a:rPr lang="en-US" sz="2400" dirty="0"/>
              <a:t> </a:t>
            </a:r>
            <a:r>
              <a:rPr lang="en-US" sz="2400" dirty="0" err="1"/>
              <a:t>procese</a:t>
            </a:r>
            <a:r>
              <a:rPr lang="en-US" sz="2400" dirty="0"/>
              <a:t> system</a:t>
            </a:r>
          </a:p>
          <a:p>
            <a:pPr marL="285750" indent="-285750">
              <a:buFont typeface="Arial" panose="020B0604020202020204" pitchFamily="34" charset="0"/>
              <a:buChar char="•"/>
            </a:pPr>
            <a:r>
              <a:rPr lang="en-US" sz="2400" dirty="0"/>
              <a:t>un process normal </a:t>
            </a:r>
            <a:r>
              <a:rPr lang="en-US" sz="2400" dirty="0" err="1"/>
              <a:t>devine</a:t>
            </a:r>
            <a:r>
              <a:rPr lang="en-US" sz="2400" dirty="0"/>
              <a:t> process system </a:t>
            </a:r>
            <a:r>
              <a:rPr lang="en-US" sz="2400" dirty="0" err="1"/>
              <a:t>prin</a:t>
            </a:r>
            <a:r>
              <a:rPr lang="en-US" sz="2400" dirty="0"/>
              <a:t> </a:t>
            </a:r>
            <a:r>
              <a:rPr lang="en-US" sz="2400" dirty="0" err="1"/>
              <a:t>evaluarea</a:t>
            </a:r>
            <a:r>
              <a:rPr lang="en-US" sz="2400" dirty="0"/>
              <a:t> </a:t>
            </a:r>
            <a:r>
              <a:rPr lang="en-US" sz="2400" dirty="0" err="1"/>
              <a:t>expresiei</a:t>
            </a:r>
            <a:r>
              <a:rPr lang="en-US" sz="2400" dirty="0"/>
              <a:t> </a:t>
            </a:r>
          </a:p>
          <a:p>
            <a:r>
              <a:rPr lang="en-US" sz="2400" dirty="0"/>
              <a:t>                            </a:t>
            </a:r>
            <a:endParaRPr lang="en-US" dirty="0"/>
          </a:p>
          <a:p>
            <a:pPr marL="285750" indent="-285750">
              <a:buFont typeface="Arial" panose="020B0604020202020204" pitchFamily="34" charset="0"/>
              <a:buChar char="•"/>
            </a:pPr>
            <a:endParaRPr lang="en-US" dirty="0"/>
          </a:p>
        </p:txBody>
      </p:sp>
      <p:sp>
        <p:nvSpPr>
          <p:cNvPr id="9" name="TextBox 8"/>
          <p:cNvSpPr txBox="1"/>
          <p:nvPr/>
        </p:nvSpPr>
        <p:spPr>
          <a:xfrm>
            <a:off x="4103336" y="1868767"/>
            <a:ext cx="3650423" cy="461665"/>
          </a:xfrm>
          <a:prstGeom prst="rect">
            <a:avLst/>
          </a:prstGeom>
          <a:solidFill>
            <a:srgbClr val="C00000"/>
          </a:solidFill>
        </p:spPr>
        <p:txBody>
          <a:bodyPr wrap="none" rtlCol="0">
            <a:spAutoFit/>
          </a:bodyPr>
          <a:lstStyle/>
          <a:p>
            <a:r>
              <a:rPr lang="en-US" sz="2400" dirty="0" err="1">
                <a:solidFill>
                  <a:schemeClr val="bg1"/>
                </a:solidFill>
              </a:rPr>
              <a:t>process_flag</a:t>
            </a:r>
            <a:r>
              <a:rPr lang="en-US" sz="2400" dirty="0">
                <a:solidFill>
                  <a:schemeClr val="bg1"/>
                </a:solidFill>
              </a:rPr>
              <a:t>(</a:t>
            </a:r>
            <a:r>
              <a:rPr lang="en-US" sz="2400" dirty="0" err="1">
                <a:solidFill>
                  <a:schemeClr val="bg1"/>
                </a:solidFill>
              </a:rPr>
              <a:t>trap_exit,true</a:t>
            </a:r>
            <a:r>
              <a:rPr lang="en-US" sz="2400" dirty="0">
                <a:solidFill>
                  <a:schemeClr val="bg1"/>
                </a:solidFill>
              </a:rPr>
              <a:t>)</a:t>
            </a:r>
          </a:p>
        </p:txBody>
      </p:sp>
      <p:sp>
        <p:nvSpPr>
          <p:cNvPr id="12" name="TextBox 11"/>
          <p:cNvSpPr txBox="1"/>
          <p:nvPr/>
        </p:nvSpPr>
        <p:spPr>
          <a:xfrm>
            <a:off x="6072894" y="5874617"/>
            <a:ext cx="5583067" cy="646331"/>
          </a:xfrm>
          <a:prstGeom prst="rect">
            <a:avLst/>
          </a:prstGeom>
          <a:noFill/>
        </p:spPr>
        <p:txBody>
          <a:bodyPr wrap="none" rtlCol="0">
            <a:spAutoFit/>
          </a:bodyPr>
          <a:lstStyle/>
          <a:p>
            <a:r>
              <a:rPr lang="en-US" dirty="0"/>
              <a:t>Joe Armstrong, Programming </a:t>
            </a:r>
            <a:r>
              <a:rPr lang="en-US" dirty="0" err="1"/>
              <a:t>Erlang</a:t>
            </a:r>
            <a:r>
              <a:rPr lang="en-US" dirty="0"/>
              <a:t>, Second Edition 2013</a:t>
            </a:r>
          </a:p>
          <a:p>
            <a:endParaRPr lang="en-US" dirty="0"/>
          </a:p>
        </p:txBody>
      </p:sp>
    </p:spTree>
    <p:extLst>
      <p:ext uri="{BB962C8B-B14F-4D97-AF65-F5344CB8AC3E}">
        <p14:creationId xmlns:p14="http://schemas.microsoft.com/office/powerpoint/2010/main" val="61912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3533" y="164461"/>
            <a:ext cx="4895058"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err="1"/>
              <a:t>Primirea</a:t>
            </a:r>
            <a:r>
              <a:rPr lang="en-US" sz="2800" dirty="0"/>
              <a:t> </a:t>
            </a:r>
            <a:r>
              <a:rPr lang="en-US" sz="2800" dirty="0" err="1"/>
              <a:t>semnalelor</a:t>
            </a:r>
            <a:r>
              <a:rPr lang="en-US" sz="2800" dirty="0"/>
              <a:t> de </a:t>
            </a:r>
            <a:r>
              <a:rPr lang="en-US" sz="2800" dirty="0" err="1"/>
              <a:t>eroare</a:t>
            </a:r>
            <a:endParaRPr lang="en-US" sz="2800" dirty="0"/>
          </a:p>
        </p:txBody>
      </p:sp>
      <p:sp>
        <p:nvSpPr>
          <p:cNvPr id="6" name="TextBox 5"/>
          <p:cNvSpPr txBox="1"/>
          <p:nvPr/>
        </p:nvSpPr>
        <p:spPr>
          <a:xfrm>
            <a:off x="848616" y="976520"/>
            <a:ext cx="689618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Cand</a:t>
            </a:r>
            <a:r>
              <a:rPr lang="en-US" sz="2400" dirty="0"/>
              <a:t> un </a:t>
            </a:r>
            <a:r>
              <a:rPr lang="en-US" sz="2400" dirty="0" err="1"/>
              <a:t>proces</a:t>
            </a:r>
            <a:r>
              <a:rPr lang="en-US" sz="2400" dirty="0"/>
              <a:t>  </a:t>
            </a:r>
            <a:r>
              <a:rPr lang="en-US" sz="2400" dirty="0" err="1"/>
              <a:t>sistem</a:t>
            </a:r>
            <a:r>
              <a:rPr lang="en-US" sz="2400" dirty="0"/>
              <a:t> </a:t>
            </a:r>
            <a:r>
              <a:rPr lang="en-US" sz="2400" dirty="0" err="1"/>
              <a:t>primeste</a:t>
            </a:r>
            <a:r>
              <a:rPr lang="en-US" sz="2400" dirty="0"/>
              <a:t> un </a:t>
            </a:r>
            <a:r>
              <a:rPr lang="en-US" sz="2400" dirty="0" err="1"/>
              <a:t>semnal</a:t>
            </a:r>
            <a:r>
              <a:rPr lang="en-US" sz="2400" dirty="0"/>
              <a:t> de </a:t>
            </a:r>
            <a:r>
              <a:rPr lang="en-US" sz="2400" dirty="0" err="1"/>
              <a:t>eroare</a:t>
            </a:r>
            <a:r>
              <a:rPr lang="en-US" sz="2400" dirty="0"/>
              <a:t>, </a:t>
            </a:r>
            <a:r>
              <a:rPr lang="en-US" sz="2400" dirty="0" err="1"/>
              <a:t>il</a:t>
            </a:r>
            <a:r>
              <a:rPr lang="en-US" sz="2400" dirty="0"/>
              <a:t> </a:t>
            </a:r>
            <a:r>
              <a:rPr lang="en-US" sz="2400" dirty="0" err="1"/>
              <a:t>transforma</a:t>
            </a:r>
            <a:r>
              <a:rPr lang="en-US" sz="2400" dirty="0"/>
              <a:t> </a:t>
            </a:r>
            <a:r>
              <a:rPr lang="en-US" sz="2400" dirty="0" err="1"/>
              <a:t>intr</a:t>
            </a:r>
            <a:r>
              <a:rPr lang="en-US" sz="2400" dirty="0"/>
              <a:t>-un </a:t>
            </a:r>
            <a:r>
              <a:rPr lang="en-US" sz="2400" dirty="0" err="1"/>
              <a:t>mesaj</a:t>
            </a:r>
            <a:r>
              <a:rPr lang="en-US" sz="2400" dirty="0"/>
              <a:t> de forma </a:t>
            </a:r>
          </a:p>
          <a:p>
            <a:r>
              <a:rPr lang="en-US" sz="2400" dirty="0"/>
              <a:t>                    {'EXIT', </a:t>
            </a:r>
            <a:r>
              <a:rPr lang="en-US" sz="2400" dirty="0" err="1"/>
              <a:t>Pid</a:t>
            </a:r>
            <a:r>
              <a:rPr lang="en-US" sz="2400" dirty="0"/>
              <a:t>, Why} </a:t>
            </a:r>
          </a:p>
          <a:p>
            <a:r>
              <a:rPr lang="en-US" sz="2400" dirty="0" err="1"/>
              <a:t>Unde</a:t>
            </a:r>
            <a:r>
              <a:rPr lang="en-US" sz="2400" dirty="0"/>
              <a:t> </a:t>
            </a:r>
            <a:r>
              <a:rPr lang="en-US" sz="2400" dirty="0" err="1"/>
              <a:t>Pid</a:t>
            </a:r>
            <a:r>
              <a:rPr lang="en-US" sz="2400" dirty="0"/>
              <a:t> </a:t>
            </a:r>
            <a:r>
              <a:rPr lang="en-US" sz="2400" dirty="0" err="1"/>
              <a:t>este</a:t>
            </a:r>
            <a:r>
              <a:rPr lang="en-US" sz="2400" dirty="0"/>
              <a:t> </a:t>
            </a:r>
            <a:r>
              <a:rPr lang="en-US" sz="2400" dirty="0" err="1"/>
              <a:t>identitatea</a:t>
            </a:r>
            <a:r>
              <a:rPr lang="en-US" sz="2400" dirty="0"/>
              <a:t> </a:t>
            </a:r>
            <a:r>
              <a:rPr lang="en-US" sz="2400" dirty="0" err="1"/>
              <a:t>procesului</a:t>
            </a:r>
            <a:r>
              <a:rPr lang="en-US" sz="2400" dirty="0"/>
              <a:t> care s-a </a:t>
            </a:r>
            <a:r>
              <a:rPr lang="en-US" sz="2400" dirty="0" err="1"/>
              <a:t>terminat</a:t>
            </a:r>
            <a:r>
              <a:rPr lang="en-US" sz="2400" dirty="0"/>
              <a:t> </a:t>
            </a:r>
            <a:r>
              <a:rPr lang="en-US" sz="2400" dirty="0" err="1"/>
              <a:t>si</a:t>
            </a:r>
            <a:r>
              <a:rPr lang="en-US" sz="2400" dirty="0"/>
              <a:t> Why </a:t>
            </a:r>
            <a:r>
              <a:rPr lang="en-US" sz="2400" dirty="0" err="1"/>
              <a:t>este</a:t>
            </a:r>
            <a:r>
              <a:rPr lang="en-US" sz="2400" dirty="0"/>
              <a:t> </a:t>
            </a:r>
            <a:r>
              <a:rPr lang="en-US" sz="2400" i="1" dirty="0"/>
              <a:t>exit reason </a:t>
            </a:r>
            <a:r>
              <a:rPr lang="en-US" sz="2400" dirty="0"/>
              <a:t>(</a:t>
            </a:r>
            <a:r>
              <a:rPr lang="en-US" sz="2400" dirty="0" err="1"/>
              <a:t>cand</a:t>
            </a:r>
            <a:r>
              <a:rPr lang="en-US" sz="2400" dirty="0"/>
              <a:t> </a:t>
            </a:r>
            <a:r>
              <a:rPr lang="en-US" sz="2400" dirty="0" err="1"/>
              <a:t>procesul</a:t>
            </a:r>
            <a:r>
              <a:rPr lang="en-US" sz="2400" dirty="0"/>
              <a:t> nu se </a:t>
            </a:r>
            <a:r>
              <a:rPr lang="en-US" sz="2400" dirty="0" err="1"/>
              <a:t>termina</a:t>
            </a:r>
            <a:r>
              <a:rPr lang="en-US" sz="2400" dirty="0"/>
              <a:t> cu </a:t>
            </a:r>
            <a:r>
              <a:rPr lang="en-US" sz="2400" dirty="0" err="1"/>
              <a:t>eroare</a:t>
            </a:r>
            <a:r>
              <a:rPr lang="en-US" sz="2400" dirty="0"/>
              <a:t>, Why </a:t>
            </a:r>
            <a:r>
              <a:rPr lang="en-US" sz="2400" dirty="0" err="1"/>
              <a:t>este</a:t>
            </a:r>
            <a:r>
              <a:rPr lang="en-US" sz="2400" dirty="0"/>
              <a:t> </a:t>
            </a:r>
            <a:r>
              <a:rPr lang="en-US" sz="2400" b="1" dirty="0"/>
              <a:t>normal</a:t>
            </a:r>
            <a:r>
              <a:rPr lang="en-US" sz="2400" dirty="0"/>
              <a:t>) </a:t>
            </a:r>
          </a:p>
        </p:txBody>
      </p:sp>
      <p:sp>
        <p:nvSpPr>
          <p:cNvPr id="11" name="TextBox 10"/>
          <p:cNvSpPr txBox="1"/>
          <p:nvPr/>
        </p:nvSpPr>
        <p:spPr>
          <a:xfrm>
            <a:off x="8930208" y="167631"/>
            <a:ext cx="2785571" cy="646331"/>
          </a:xfrm>
          <a:prstGeom prst="rect">
            <a:avLst/>
          </a:prstGeom>
          <a:noFill/>
          <a:ln>
            <a:solidFill>
              <a:srgbClr val="CA1421"/>
            </a:solidFill>
          </a:ln>
        </p:spPr>
        <p:txBody>
          <a:bodyPr wrap="none" rtlCol="0">
            <a:spAutoFit/>
          </a:bodyPr>
          <a:lstStyle/>
          <a:p>
            <a:r>
              <a:rPr lang="en-US" dirty="0" err="1"/>
              <a:t>process_flag</a:t>
            </a:r>
            <a:r>
              <a:rPr lang="en-US" dirty="0"/>
              <a:t>(</a:t>
            </a:r>
            <a:r>
              <a:rPr lang="en-US" dirty="0" err="1"/>
              <a:t>trap_exit,true</a:t>
            </a:r>
            <a:r>
              <a:rPr lang="en-US" dirty="0"/>
              <a:t>)</a:t>
            </a:r>
          </a:p>
          <a:p>
            <a:r>
              <a:rPr lang="en-US" dirty="0"/>
              <a:t>-- trap the exit signals</a:t>
            </a:r>
          </a:p>
        </p:txBody>
      </p:sp>
      <p:pic>
        <p:nvPicPr>
          <p:cNvPr id="3" name="Picture 2"/>
          <p:cNvPicPr>
            <a:picLocks noChangeAspect="1"/>
          </p:cNvPicPr>
          <p:nvPr/>
        </p:nvPicPr>
        <p:blipFill>
          <a:blip r:embed="rId2"/>
          <a:stretch>
            <a:fillRect/>
          </a:stretch>
        </p:blipFill>
        <p:spPr>
          <a:xfrm>
            <a:off x="8149645" y="976520"/>
            <a:ext cx="2553390" cy="1933800"/>
          </a:xfrm>
          <a:prstGeom prst="rect">
            <a:avLst/>
          </a:prstGeom>
        </p:spPr>
      </p:pic>
      <p:pic>
        <p:nvPicPr>
          <p:cNvPr id="5" name="Picture 4"/>
          <p:cNvPicPr>
            <a:picLocks noChangeAspect="1"/>
          </p:cNvPicPr>
          <p:nvPr/>
        </p:nvPicPr>
        <p:blipFill>
          <a:blip r:embed="rId3"/>
          <a:stretch>
            <a:fillRect/>
          </a:stretch>
        </p:blipFill>
        <p:spPr>
          <a:xfrm>
            <a:off x="8199257" y="2910021"/>
            <a:ext cx="2503778" cy="1894200"/>
          </a:xfrm>
          <a:prstGeom prst="rect">
            <a:avLst/>
          </a:prstGeom>
        </p:spPr>
      </p:pic>
      <p:sp>
        <p:nvSpPr>
          <p:cNvPr id="7" name="TextBox 6"/>
          <p:cNvSpPr txBox="1"/>
          <p:nvPr/>
        </p:nvSpPr>
        <p:spPr>
          <a:xfrm>
            <a:off x="333360" y="3862388"/>
            <a:ext cx="5999719"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err="1"/>
              <a:t>Procesele</a:t>
            </a:r>
            <a:r>
              <a:rPr lang="en-US" sz="2400" dirty="0"/>
              <a:t> </a:t>
            </a:r>
            <a:r>
              <a:rPr lang="en-US" sz="2400" dirty="0" err="1"/>
              <a:t>sistem</a:t>
            </a:r>
            <a:r>
              <a:rPr lang="en-US" sz="2400" dirty="0"/>
              <a:t> </a:t>
            </a:r>
            <a:r>
              <a:rPr lang="en-US" sz="2400" dirty="0" err="1"/>
              <a:t>opresc</a:t>
            </a:r>
            <a:r>
              <a:rPr lang="en-US" sz="2400" dirty="0"/>
              <a:t> </a:t>
            </a:r>
            <a:r>
              <a:rPr lang="en-US" sz="2400" dirty="0" err="1"/>
              <a:t>propagarea</a:t>
            </a:r>
            <a:r>
              <a:rPr lang="en-US" sz="2400" dirty="0"/>
              <a:t> </a:t>
            </a:r>
            <a:r>
              <a:rPr lang="en-US" sz="2400" dirty="0" err="1"/>
              <a:t>erorilor</a:t>
            </a:r>
            <a:r>
              <a:rPr lang="en-US" sz="2400" dirty="0"/>
              <a:t>.</a:t>
            </a:r>
          </a:p>
        </p:txBody>
      </p:sp>
      <p:sp>
        <p:nvSpPr>
          <p:cNvPr id="9" name="TextBox 8"/>
          <p:cNvSpPr txBox="1"/>
          <p:nvPr/>
        </p:nvSpPr>
        <p:spPr>
          <a:xfrm>
            <a:off x="506538" y="4804221"/>
            <a:ext cx="6097415"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err="1"/>
              <a:t>Daca</a:t>
            </a:r>
            <a:r>
              <a:rPr lang="en-US" sz="2400" dirty="0"/>
              <a:t> un </a:t>
            </a:r>
            <a:r>
              <a:rPr lang="en-US" sz="2400" dirty="0" err="1"/>
              <a:t>proces</a:t>
            </a:r>
            <a:r>
              <a:rPr lang="en-US" sz="2400" dirty="0"/>
              <a:t> system </a:t>
            </a:r>
            <a:r>
              <a:rPr lang="en-US" sz="2400" dirty="0" err="1"/>
              <a:t>pimeste</a:t>
            </a:r>
            <a:r>
              <a:rPr lang="en-US" sz="2400" dirty="0"/>
              <a:t> </a:t>
            </a:r>
            <a:r>
              <a:rPr lang="en-US" sz="2400" dirty="0" err="1"/>
              <a:t>mesajul</a:t>
            </a:r>
            <a:r>
              <a:rPr lang="en-US" sz="2400" dirty="0"/>
              <a:t> </a:t>
            </a:r>
            <a:r>
              <a:rPr lang="en-US" sz="2400" b="1" dirty="0"/>
              <a:t>kill</a:t>
            </a:r>
            <a:r>
              <a:rPr lang="en-US" sz="2400" dirty="0"/>
              <a:t>  </a:t>
            </a:r>
            <a:r>
              <a:rPr lang="en-US" sz="2400" dirty="0" err="1"/>
              <a:t>atunci</a:t>
            </a:r>
            <a:r>
              <a:rPr lang="en-US" sz="2400" dirty="0"/>
              <a:t> se </a:t>
            </a:r>
            <a:r>
              <a:rPr lang="en-US" sz="2400" dirty="0" err="1"/>
              <a:t>termina</a:t>
            </a:r>
            <a:r>
              <a:rPr lang="en-US" sz="2400" dirty="0"/>
              <a:t>. </a:t>
            </a:r>
            <a:r>
              <a:rPr lang="en-US" sz="2400" dirty="0" err="1"/>
              <a:t>Mesajele</a:t>
            </a:r>
            <a:r>
              <a:rPr lang="en-US" sz="2400" dirty="0"/>
              <a:t> </a:t>
            </a:r>
            <a:r>
              <a:rPr lang="en-US" sz="2400" b="1" dirty="0"/>
              <a:t>kill</a:t>
            </a:r>
            <a:r>
              <a:rPr lang="en-US" sz="2400" dirty="0"/>
              <a:t> </a:t>
            </a:r>
            <a:r>
              <a:rPr lang="en-US" sz="2400" dirty="0" err="1"/>
              <a:t>sunt</a:t>
            </a:r>
            <a:r>
              <a:rPr lang="en-US" sz="2400" dirty="0"/>
              <a:t> generate </a:t>
            </a:r>
            <a:r>
              <a:rPr lang="en-US" sz="2400" dirty="0" err="1"/>
              <a:t>prin</a:t>
            </a:r>
            <a:r>
              <a:rPr lang="en-US" sz="2400" dirty="0"/>
              <a:t> </a:t>
            </a:r>
            <a:r>
              <a:rPr lang="en-US" sz="2400" dirty="0" err="1"/>
              <a:t>apeluri</a:t>
            </a:r>
            <a:r>
              <a:rPr lang="en-US" sz="2400" dirty="0"/>
              <a:t> </a:t>
            </a:r>
            <a:r>
              <a:rPr lang="en-US" sz="2400" b="1" dirty="0"/>
              <a:t>exit(</a:t>
            </a:r>
            <a:r>
              <a:rPr lang="en-US" sz="2400" b="1" dirty="0" err="1"/>
              <a:t>Pid</a:t>
            </a:r>
            <a:r>
              <a:rPr lang="en-US" sz="2400" b="1" dirty="0"/>
              <a:t>, kill) </a:t>
            </a:r>
          </a:p>
        </p:txBody>
      </p:sp>
      <p:sp>
        <p:nvSpPr>
          <p:cNvPr id="4" name="TextBox 3"/>
          <p:cNvSpPr txBox="1"/>
          <p:nvPr/>
        </p:nvSpPr>
        <p:spPr>
          <a:xfrm>
            <a:off x="8253629" y="4843821"/>
            <a:ext cx="3669594" cy="923330"/>
          </a:xfrm>
          <a:prstGeom prst="rect">
            <a:avLst/>
          </a:prstGeom>
          <a:noFill/>
        </p:spPr>
        <p:txBody>
          <a:bodyPr wrap="none" rtlCol="0">
            <a:spAutoFit/>
          </a:bodyPr>
          <a:lstStyle/>
          <a:p>
            <a:r>
              <a:rPr lang="en-US" dirty="0"/>
              <a:t>Joe Armstrong, Programming </a:t>
            </a:r>
            <a:r>
              <a:rPr lang="en-US" dirty="0" err="1"/>
              <a:t>Erlang</a:t>
            </a:r>
            <a:r>
              <a:rPr lang="en-US" dirty="0"/>
              <a:t>, </a:t>
            </a:r>
          </a:p>
          <a:p>
            <a:r>
              <a:rPr lang="en-US" dirty="0"/>
              <a:t>Second Edition 2013</a:t>
            </a:r>
          </a:p>
          <a:p>
            <a:endParaRPr lang="en-US" dirty="0"/>
          </a:p>
        </p:txBody>
      </p:sp>
      <p:cxnSp>
        <p:nvCxnSpPr>
          <p:cNvPr id="12" name="Straight Arrow Connector 11"/>
          <p:cNvCxnSpPr/>
          <p:nvPr/>
        </p:nvCxnSpPr>
        <p:spPr>
          <a:xfrm flipV="1">
            <a:off x="9749214" y="735165"/>
            <a:ext cx="197353" cy="482709"/>
          </a:xfrm>
          <a:prstGeom prst="straightConnector1">
            <a:avLst/>
          </a:prstGeom>
          <a:ln>
            <a:solidFill>
              <a:srgbClr val="CA142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804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2852" y="1046436"/>
            <a:ext cx="2907660" cy="1200329"/>
          </a:xfrm>
          <a:prstGeom prst="rect">
            <a:avLst/>
          </a:prstGeom>
          <a:ln>
            <a:solidFill>
              <a:srgbClr val="C00000"/>
            </a:solidFill>
          </a:ln>
        </p:spPr>
        <p:txBody>
          <a:bodyPr wrap="square">
            <a:spAutoFit/>
          </a:bodyPr>
          <a:lstStyle/>
          <a:p>
            <a:r>
              <a:rPr lang="en-US" sz="2400" dirty="0" err="1"/>
              <a:t>myproc</a:t>
            </a:r>
            <a:r>
              <a:rPr lang="en-US" sz="2400" dirty="0"/>
              <a:t>() -&gt;</a:t>
            </a:r>
          </a:p>
          <a:p>
            <a:r>
              <a:rPr lang="en-US" sz="2400" dirty="0"/>
              <a:t>  </a:t>
            </a:r>
            <a:r>
              <a:rPr lang="en-US" sz="2400" dirty="0" err="1"/>
              <a:t>timer:sleep</a:t>
            </a:r>
            <a:r>
              <a:rPr lang="en-US" sz="2400" dirty="0"/>
              <a:t>(5000),</a:t>
            </a:r>
          </a:p>
          <a:p>
            <a:r>
              <a:rPr lang="en-US" sz="2400" dirty="0"/>
              <a:t>  exit(reason).</a:t>
            </a:r>
          </a:p>
        </p:txBody>
      </p:sp>
      <p:pic>
        <p:nvPicPr>
          <p:cNvPr id="6" name="Picture 5"/>
          <p:cNvPicPr>
            <a:picLocks noChangeAspect="1"/>
          </p:cNvPicPr>
          <p:nvPr/>
        </p:nvPicPr>
        <p:blipFill>
          <a:blip r:embed="rId2"/>
          <a:stretch>
            <a:fillRect/>
          </a:stretch>
        </p:blipFill>
        <p:spPr>
          <a:xfrm>
            <a:off x="268692" y="3095697"/>
            <a:ext cx="5654699" cy="2597743"/>
          </a:xfrm>
          <a:prstGeom prst="rect">
            <a:avLst/>
          </a:prstGeom>
        </p:spPr>
      </p:pic>
      <p:sp>
        <p:nvSpPr>
          <p:cNvPr id="7" name="TextBox 6"/>
          <p:cNvSpPr txBox="1"/>
          <p:nvPr/>
        </p:nvSpPr>
        <p:spPr>
          <a:xfrm>
            <a:off x="532852" y="5693440"/>
            <a:ext cx="4980338" cy="892552"/>
          </a:xfrm>
          <a:prstGeom prst="rect">
            <a:avLst/>
          </a:prstGeom>
          <a:noFill/>
        </p:spPr>
        <p:txBody>
          <a:bodyPr wrap="none" rtlCol="0">
            <a:spAutoFit/>
          </a:bodyPr>
          <a:lstStyle/>
          <a:p>
            <a:r>
              <a:rPr lang="en-US" sz="1600" dirty="0"/>
              <a:t>Joe Armstrong, Programming </a:t>
            </a:r>
            <a:r>
              <a:rPr lang="en-US" sz="1600" dirty="0" err="1"/>
              <a:t>Erlang</a:t>
            </a:r>
            <a:r>
              <a:rPr lang="en-US" sz="1600" dirty="0"/>
              <a:t>, Second Edition 2013</a:t>
            </a:r>
          </a:p>
          <a:p>
            <a:endParaRPr lang="en-US" dirty="0">
              <a:solidFill>
                <a:schemeClr val="bg1"/>
              </a:solidFill>
            </a:endParaRPr>
          </a:p>
          <a:p>
            <a:endParaRPr lang="en-US" dirty="0"/>
          </a:p>
        </p:txBody>
      </p:sp>
      <p:sp>
        <p:nvSpPr>
          <p:cNvPr id="9" name="TextBox 8"/>
          <p:cNvSpPr txBox="1"/>
          <p:nvPr/>
        </p:nvSpPr>
        <p:spPr>
          <a:xfrm>
            <a:off x="164461" y="138147"/>
            <a:ext cx="3107710" cy="461665"/>
          </a:xfrm>
          <a:prstGeom prst="rect">
            <a:avLst/>
          </a:prstGeom>
          <a:noFill/>
        </p:spPr>
        <p:txBody>
          <a:bodyPr wrap="none" rtlCol="0">
            <a:spAutoFit/>
          </a:bodyPr>
          <a:lstStyle/>
          <a:p>
            <a:pPr marL="285750" indent="-285750">
              <a:buFont typeface="Wingdings" panose="05000000000000000000" pitchFamily="2" charset="2"/>
              <a:buChar char="Ø"/>
            </a:pPr>
            <a:r>
              <a:rPr lang="en-US" sz="2400" b="1" dirty="0"/>
              <a:t>link() </a:t>
            </a:r>
            <a:r>
              <a:rPr lang="en-US" sz="2400" b="1" dirty="0" err="1"/>
              <a:t>si</a:t>
            </a:r>
            <a:r>
              <a:rPr lang="en-US" sz="2400" b="1" dirty="0"/>
              <a:t> </a:t>
            </a:r>
            <a:r>
              <a:rPr lang="en-US" sz="2400" b="1" dirty="0" err="1"/>
              <a:t>spawn_link</a:t>
            </a:r>
            <a:r>
              <a:rPr lang="en-US" sz="2400" b="1" dirty="0"/>
              <a:t>()</a:t>
            </a:r>
          </a:p>
        </p:txBody>
      </p:sp>
      <p:pic>
        <p:nvPicPr>
          <p:cNvPr id="11" name="Picture 10">
            <a:extLst>
              <a:ext uri="{FF2B5EF4-FFF2-40B4-BE49-F238E27FC236}">
                <a16:creationId xmlns:a16="http://schemas.microsoft.com/office/drawing/2014/main" id="{BE457D11-BF6E-56B3-FCAA-527DEA5A4F06}"/>
              </a:ext>
            </a:extLst>
          </p:cNvPr>
          <p:cNvPicPr>
            <a:picLocks noChangeAspect="1"/>
          </p:cNvPicPr>
          <p:nvPr/>
        </p:nvPicPr>
        <p:blipFill>
          <a:blip r:embed="rId3"/>
          <a:stretch>
            <a:fillRect/>
          </a:stretch>
        </p:blipFill>
        <p:spPr>
          <a:xfrm>
            <a:off x="6457274" y="762032"/>
            <a:ext cx="5470591" cy="4846288"/>
          </a:xfrm>
          <a:prstGeom prst="rect">
            <a:avLst/>
          </a:prstGeom>
        </p:spPr>
      </p:pic>
      <p:sp>
        <p:nvSpPr>
          <p:cNvPr id="12" name="TextBox 11">
            <a:extLst>
              <a:ext uri="{FF2B5EF4-FFF2-40B4-BE49-F238E27FC236}">
                <a16:creationId xmlns:a16="http://schemas.microsoft.com/office/drawing/2014/main" id="{8759219C-6D0B-74FD-8682-5588DDB2D5E8}"/>
              </a:ext>
            </a:extLst>
          </p:cNvPr>
          <p:cNvSpPr txBox="1"/>
          <p:nvPr/>
        </p:nvSpPr>
        <p:spPr>
          <a:xfrm flipH="1">
            <a:off x="3942080" y="2214009"/>
            <a:ext cx="261112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t>procesul</a:t>
            </a:r>
            <a:r>
              <a:rPr lang="en-US" dirty="0"/>
              <a:t> s-a </a:t>
            </a:r>
            <a:r>
              <a:rPr lang="en-US" dirty="0" err="1"/>
              <a:t>terminat</a:t>
            </a:r>
            <a:r>
              <a:rPr lang="en-US" dirty="0"/>
              <a:t> </a:t>
            </a:r>
            <a:r>
              <a:rPr lang="en-US" dirty="0" err="1"/>
              <a:t>inainte</a:t>
            </a:r>
            <a:r>
              <a:rPr lang="en-US" dirty="0"/>
              <a:t> de a face </a:t>
            </a:r>
            <a:r>
              <a:rPr lang="en-US" dirty="0" err="1"/>
              <a:t>legatura</a:t>
            </a:r>
            <a:endParaRPr lang="en-GB" dirty="0"/>
          </a:p>
        </p:txBody>
      </p:sp>
    </p:spTree>
    <p:extLst>
      <p:ext uri="{BB962C8B-B14F-4D97-AF65-F5344CB8AC3E}">
        <p14:creationId xmlns:p14="http://schemas.microsoft.com/office/powerpoint/2010/main" val="4224803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B3454-7248-717B-1A2B-FE1CE67DBDF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DD3F09B-DB37-6FB4-1F98-D5C483443658}"/>
              </a:ext>
            </a:extLst>
          </p:cNvPr>
          <p:cNvSpPr/>
          <p:nvPr/>
        </p:nvSpPr>
        <p:spPr>
          <a:xfrm>
            <a:off x="532852" y="1046436"/>
            <a:ext cx="2907660" cy="1200329"/>
          </a:xfrm>
          <a:prstGeom prst="rect">
            <a:avLst/>
          </a:prstGeom>
          <a:ln>
            <a:solidFill>
              <a:srgbClr val="C00000"/>
            </a:solidFill>
          </a:ln>
        </p:spPr>
        <p:txBody>
          <a:bodyPr wrap="square">
            <a:spAutoFit/>
          </a:bodyPr>
          <a:lstStyle/>
          <a:p>
            <a:r>
              <a:rPr lang="en-US" sz="2400" dirty="0" err="1"/>
              <a:t>myproc</a:t>
            </a:r>
            <a:r>
              <a:rPr lang="en-US" sz="2400" dirty="0"/>
              <a:t>() -&gt;</a:t>
            </a:r>
          </a:p>
          <a:p>
            <a:r>
              <a:rPr lang="en-US" sz="2400" dirty="0"/>
              <a:t>  </a:t>
            </a:r>
            <a:r>
              <a:rPr lang="en-US" sz="2400" dirty="0" err="1"/>
              <a:t>timer:sleep</a:t>
            </a:r>
            <a:r>
              <a:rPr lang="en-US" sz="2400" dirty="0"/>
              <a:t>(5000),</a:t>
            </a:r>
          </a:p>
          <a:p>
            <a:r>
              <a:rPr lang="en-US" sz="2400" dirty="0"/>
              <a:t>  exit(reason).</a:t>
            </a:r>
          </a:p>
        </p:txBody>
      </p:sp>
      <p:pic>
        <p:nvPicPr>
          <p:cNvPr id="6" name="Picture 5">
            <a:extLst>
              <a:ext uri="{FF2B5EF4-FFF2-40B4-BE49-F238E27FC236}">
                <a16:creationId xmlns:a16="http://schemas.microsoft.com/office/drawing/2014/main" id="{002AC837-71E9-37CB-B0B0-57A0010E2622}"/>
              </a:ext>
            </a:extLst>
          </p:cNvPr>
          <p:cNvPicPr>
            <a:picLocks noChangeAspect="1"/>
          </p:cNvPicPr>
          <p:nvPr/>
        </p:nvPicPr>
        <p:blipFill>
          <a:blip r:embed="rId2"/>
          <a:stretch>
            <a:fillRect/>
          </a:stretch>
        </p:blipFill>
        <p:spPr>
          <a:xfrm>
            <a:off x="5015116" y="368979"/>
            <a:ext cx="6741136" cy="3096847"/>
          </a:xfrm>
          <a:prstGeom prst="rect">
            <a:avLst/>
          </a:prstGeom>
        </p:spPr>
      </p:pic>
      <p:sp>
        <p:nvSpPr>
          <p:cNvPr id="7" name="TextBox 6">
            <a:extLst>
              <a:ext uri="{FF2B5EF4-FFF2-40B4-BE49-F238E27FC236}">
                <a16:creationId xmlns:a16="http://schemas.microsoft.com/office/drawing/2014/main" id="{33D45527-A78A-64E4-8759-D8390C00B29A}"/>
              </a:ext>
            </a:extLst>
          </p:cNvPr>
          <p:cNvSpPr txBox="1"/>
          <p:nvPr/>
        </p:nvSpPr>
        <p:spPr>
          <a:xfrm>
            <a:off x="6537326" y="3465826"/>
            <a:ext cx="4980338" cy="892552"/>
          </a:xfrm>
          <a:prstGeom prst="rect">
            <a:avLst/>
          </a:prstGeom>
          <a:noFill/>
        </p:spPr>
        <p:txBody>
          <a:bodyPr wrap="none" rtlCol="0">
            <a:spAutoFit/>
          </a:bodyPr>
          <a:lstStyle/>
          <a:p>
            <a:r>
              <a:rPr lang="en-US" sz="1600" dirty="0"/>
              <a:t>Joe Armstrong, Programming </a:t>
            </a:r>
            <a:r>
              <a:rPr lang="en-US" sz="1600" dirty="0" err="1"/>
              <a:t>Erlang</a:t>
            </a:r>
            <a:r>
              <a:rPr lang="en-US" sz="1600" dirty="0"/>
              <a:t>, Second Edition 2013</a:t>
            </a:r>
          </a:p>
          <a:p>
            <a:endParaRPr lang="en-US" dirty="0">
              <a:solidFill>
                <a:schemeClr val="bg1"/>
              </a:solidFill>
            </a:endParaRPr>
          </a:p>
          <a:p>
            <a:endParaRPr lang="en-US" dirty="0"/>
          </a:p>
        </p:txBody>
      </p:sp>
      <p:sp>
        <p:nvSpPr>
          <p:cNvPr id="8" name="TextBox 7">
            <a:extLst>
              <a:ext uri="{FF2B5EF4-FFF2-40B4-BE49-F238E27FC236}">
                <a16:creationId xmlns:a16="http://schemas.microsoft.com/office/drawing/2014/main" id="{7737A487-53A8-2D6A-37E5-CD68958E6C0B}"/>
              </a:ext>
            </a:extLst>
          </p:cNvPr>
          <p:cNvSpPr txBox="1"/>
          <p:nvPr/>
        </p:nvSpPr>
        <p:spPr>
          <a:xfrm>
            <a:off x="6183150" y="4920656"/>
            <a:ext cx="4894013" cy="400110"/>
          </a:xfrm>
          <a:prstGeom prst="rect">
            <a:avLst/>
          </a:prstGeom>
          <a:solidFill>
            <a:srgbClr val="C00000"/>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000" dirty="0" err="1"/>
              <a:t>spawn_link</a:t>
            </a:r>
            <a:r>
              <a:rPr lang="en-US" sz="2000" dirty="0"/>
              <a:t> (Module, Function, [arguments])</a:t>
            </a:r>
          </a:p>
        </p:txBody>
      </p:sp>
      <p:sp>
        <p:nvSpPr>
          <p:cNvPr id="9" name="TextBox 8">
            <a:extLst>
              <a:ext uri="{FF2B5EF4-FFF2-40B4-BE49-F238E27FC236}">
                <a16:creationId xmlns:a16="http://schemas.microsoft.com/office/drawing/2014/main" id="{7B9C5194-DC17-67A6-2E55-C0FF38DC18DE}"/>
              </a:ext>
            </a:extLst>
          </p:cNvPr>
          <p:cNvSpPr txBox="1"/>
          <p:nvPr/>
        </p:nvSpPr>
        <p:spPr>
          <a:xfrm>
            <a:off x="164461" y="138147"/>
            <a:ext cx="3107710" cy="461665"/>
          </a:xfrm>
          <a:prstGeom prst="rect">
            <a:avLst/>
          </a:prstGeom>
          <a:noFill/>
        </p:spPr>
        <p:txBody>
          <a:bodyPr wrap="none" rtlCol="0">
            <a:spAutoFit/>
          </a:bodyPr>
          <a:lstStyle/>
          <a:p>
            <a:pPr marL="285750" indent="-285750">
              <a:buFont typeface="Wingdings" panose="05000000000000000000" pitchFamily="2" charset="2"/>
              <a:buChar char="Ø"/>
            </a:pPr>
            <a:r>
              <a:rPr lang="en-US" sz="2400" b="1" dirty="0"/>
              <a:t>link() </a:t>
            </a:r>
            <a:r>
              <a:rPr lang="en-US" sz="2400" b="1" dirty="0" err="1"/>
              <a:t>si</a:t>
            </a:r>
            <a:r>
              <a:rPr lang="en-US" sz="2400" b="1" dirty="0"/>
              <a:t> </a:t>
            </a:r>
            <a:r>
              <a:rPr lang="en-US" sz="2400" b="1" dirty="0" err="1"/>
              <a:t>spawn_link</a:t>
            </a:r>
            <a:r>
              <a:rPr lang="en-US" sz="2400" b="1" dirty="0"/>
              <a:t>()</a:t>
            </a:r>
          </a:p>
        </p:txBody>
      </p:sp>
      <p:pic>
        <p:nvPicPr>
          <p:cNvPr id="3" name="Picture 2">
            <a:extLst>
              <a:ext uri="{FF2B5EF4-FFF2-40B4-BE49-F238E27FC236}">
                <a16:creationId xmlns:a16="http://schemas.microsoft.com/office/drawing/2014/main" id="{7239332B-3309-7DCD-DA4E-ECF1571839DF}"/>
              </a:ext>
            </a:extLst>
          </p:cNvPr>
          <p:cNvPicPr>
            <a:picLocks noChangeAspect="1"/>
          </p:cNvPicPr>
          <p:nvPr/>
        </p:nvPicPr>
        <p:blipFill>
          <a:blip r:embed="rId3"/>
          <a:stretch>
            <a:fillRect/>
          </a:stretch>
        </p:blipFill>
        <p:spPr>
          <a:xfrm>
            <a:off x="674336" y="2487054"/>
            <a:ext cx="4232944" cy="3792885"/>
          </a:xfrm>
          <a:prstGeom prst="rect">
            <a:avLst/>
          </a:prstGeom>
        </p:spPr>
      </p:pic>
    </p:spTree>
    <p:extLst>
      <p:ext uri="{BB962C8B-B14F-4D97-AF65-F5344CB8AC3E}">
        <p14:creationId xmlns:p14="http://schemas.microsoft.com/office/powerpoint/2010/main" val="3877427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5839" y="1043264"/>
            <a:ext cx="4465046" cy="4093428"/>
          </a:xfrm>
          <a:prstGeom prst="rect">
            <a:avLst/>
          </a:prstGeom>
          <a:ln>
            <a:solidFill>
              <a:srgbClr val="C00000"/>
            </a:solidFill>
          </a:ln>
        </p:spPr>
        <p:txBody>
          <a:bodyPr wrap="square">
            <a:spAutoFit/>
          </a:bodyPr>
          <a:lstStyle/>
          <a:p>
            <a:r>
              <a:rPr lang="en-US" sz="2000" dirty="0"/>
              <a:t>chain(0) -&gt;</a:t>
            </a:r>
          </a:p>
          <a:p>
            <a:r>
              <a:rPr lang="en-US" sz="2000" dirty="0"/>
              <a:t>receive</a:t>
            </a:r>
          </a:p>
          <a:p>
            <a:r>
              <a:rPr lang="en-US" sz="2000" dirty="0"/>
              <a:t>   _ -&gt; ok</a:t>
            </a:r>
          </a:p>
          <a:p>
            <a:r>
              <a:rPr lang="en-US" sz="2000" dirty="0"/>
              <a:t>after 2000 -&gt;</a:t>
            </a:r>
          </a:p>
          <a:p>
            <a:r>
              <a:rPr lang="en-US" sz="2000" dirty="0"/>
              <a:t>    exit("chain dies here")</a:t>
            </a:r>
          </a:p>
          <a:p>
            <a:r>
              <a:rPr lang="en-US" sz="2000" dirty="0"/>
              <a:t>end;</a:t>
            </a:r>
          </a:p>
          <a:p>
            <a:endParaRPr lang="en-US" sz="2000" dirty="0"/>
          </a:p>
          <a:p>
            <a:r>
              <a:rPr lang="en-US" sz="2000" dirty="0"/>
              <a:t>chain(N) -&gt;</a:t>
            </a:r>
          </a:p>
          <a:p>
            <a:r>
              <a:rPr lang="en-US" sz="2000" dirty="0" err="1"/>
              <a:t>Pid</a:t>
            </a:r>
            <a:r>
              <a:rPr lang="en-US" sz="2000" dirty="0"/>
              <a:t> = spawn(fun() -&gt; chain(N-1) end),</a:t>
            </a:r>
          </a:p>
          <a:p>
            <a:r>
              <a:rPr lang="en-US" sz="2000" dirty="0"/>
              <a:t>link(</a:t>
            </a:r>
            <a:r>
              <a:rPr lang="en-US" sz="2000" dirty="0" err="1"/>
              <a:t>Pid</a:t>
            </a:r>
            <a:r>
              <a:rPr lang="en-US" sz="2000" dirty="0"/>
              <a:t>),</a:t>
            </a:r>
          </a:p>
          <a:p>
            <a:r>
              <a:rPr lang="en-US" sz="2000" dirty="0"/>
              <a:t>receive</a:t>
            </a:r>
          </a:p>
          <a:p>
            <a:r>
              <a:rPr lang="en-US" sz="2000" dirty="0"/>
              <a:t>   _ -&gt; ok</a:t>
            </a:r>
          </a:p>
          <a:p>
            <a:r>
              <a:rPr lang="en-US" sz="2000" dirty="0"/>
              <a:t>end.</a:t>
            </a:r>
          </a:p>
        </p:txBody>
      </p:sp>
      <p:pic>
        <p:nvPicPr>
          <p:cNvPr id="3" name="Picture 2"/>
          <p:cNvPicPr>
            <a:picLocks noChangeAspect="1"/>
          </p:cNvPicPr>
          <p:nvPr/>
        </p:nvPicPr>
        <p:blipFill>
          <a:blip r:embed="rId2"/>
          <a:stretch>
            <a:fillRect/>
          </a:stretch>
        </p:blipFill>
        <p:spPr>
          <a:xfrm>
            <a:off x="4638504" y="1117753"/>
            <a:ext cx="6296750" cy="1510261"/>
          </a:xfrm>
          <a:prstGeom prst="rect">
            <a:avLst/>
          </a:prstGeom>
        </p:spPr>
        <p:style>
          <a:lnRef idx="2">
            <a:schemeClr val="dk1"/>
          </a:lnRef>
          <a:fillRef idx="1">
            <a:schemeClr val="lt1"/>
          </a:fillRef>
          <a:effectRef idx="0">
            <a:schemeClr val="dk1"/>
          </a:effectRef>
          <a:fontRef idx="minor">
            <a:schemeClr val="dk1"/>
          </a:fontRef>
        </p:style>
      </p:pic>
      <p:pic>
        <p:nvPicPr>
          <p:cNvPr id="4" name="Picture 3"/>
          <p:cNvPicPr>
            <a:picLocks noChangeAspect="1"/>
          </p:cNvPicPr>
          <p:nvPr/>
        </p:nvPicPr>
        <p:blipFill>
          <a:blip r:embed="rId3"/>
          <a:stretch>
            <a:fillRect/>
          </a:stretch>
        </p:blipFill>
        <p:spPr>
          <a:xfrm>
            <a:off x="4638504" y="3224180"/>
            <a:ext cx="7019925" cy="2190750"/>
          </a:xfrm>
          <a:prstGeom prst="rect">
            <a:avLst/>
          </a:prstGeom>
        </p:spPr>
        <p:style>
          <a:lnRef idx="2">
            <a:schemeClr val="dk1"/>
          </a:lnRef>
          <a:fillRef idx="1">
            <a:schemeClr val="lt1"/>
          </a:fillRef>
          <a:effectRef idx="0">
            <a:schemeClr val="dk1"/>
          </a:effectRef>
          <a:fontRef idx="minor">
            <a:schemeClr val="dk1"/>
          </a:fontRef>
        </p:style>
      </p:pic>
      <p:sp>
        <p:nvSpPr>
          <p:cNvPr id="5" name="TextBox 4"/>
          <p:cNvSpPr txBox="1"/>
          <p:nvPr/>
        </p:nvSpPr>
        <p:spPr>
          <a:xfrm>
            <a:off x="296028" y="5800587"/>
            <a:ext cx="5636800" cy="923330"/>
          </a:xfrm>
          <a:prstGeom prst="rect">
            <a:avLst/>
          </a:prstGeom>
          <a:noFill/>
        </p:spPr>
        <p:txBody>
          <a:bodyPr wrap="none" rtlCol="0">
            <a:spAutoFit/>
          </a:bodyPr>
          <a:lstStyle/>
          <a:p>
            <a:r>
              <a:rPr lang="en-US" dirty="0"/>
              <a:t>Fred Hébert, Learn You Some </a:t>
            </a:r>
            <a:r>
              <a:rPr lang="en-US" dirty="0" err="1"/>
              <a:t>Erlang</a:t>
            </a:r>
            <a:r>
              <a:rPr lang="en-US" dirty="0"/>
              <a:t> For Great Good, 2013</a:t>
            </a:r>
          </a:p>
          <a:p>
            <a:endParaRPr lang="en-US" dirty="0"/>
          </a:p>
          <a:p>
            <a:endParaRPr lang="en-US" dirty="0"/>
          </a:p>
        </p:txBody>
      </p:sp>
      <p:sp>
        <p:nvSpPr>
          <p:cNvPr id="6" name="TextBox 5"/>
          <p:cNvSpPr txBox="1"/>
          <p:nvPr/>
        </p:nvSpPr>
        <p:spPr>
          <a:xfrm>
            <a:off x="631527" y="257039"/>
            <a:ext cx="5085495" cy="461665"/>
          </a:xfrm>
          <a:prstGeom prst="rect">
            <a:avLst/>
          </a:prstGeom>
          <a:noFill/>
        </p:spPr>
        <p:txBody>
          <a:bodyPr wrap="none" rtlCol="0">
            <a:spAutoFit/>
          </a:bodyPr>
          <a:lstStyle/>
          <a:p>
            <a:r>
              <a:rPr lang="en-US" sz="2400" dirty="0"/>
              <a:t>Un </a:t>
            </a:r>
            <a:r>
              <a:rPr lang="en-US" sz="2400" dirty="0" err="1"/>
              <a:t>grup</a:t>
            </a:r>
            <a:r>
              <a:rPr lang="en-US" sz="2400" dirty="0"/>
              <a:t> de </a:t>
            </a:r>
            <a:r>
              <a:rPr lang="en-US" sz="2400" dirty="0" err="1"/>
              <a:t>procese</a:t>
            </a:r>
            <a:r>
              <a:rPr lang="en-US" sz="2400" dirty="0"/>
              <a:t> care </a:t>
            </a:r>
            <a:r>
              <a:rPr lang="en-US" sz="2400" dirty="0" err="1"/>
              <a:t>mor</a:t>
            </a:r>
            <a:r>
              <a:rPr lang="en-US" sz="2400" dirty="0"/>
              <a:t> </a:t>
            </a:r>
            <a:r>
              <a:rPr lang="en-US" sz="2400" dirty="0" err="1"/>
              <a:t>impreuna</a:t>
            </a:r>
            <a:endParaRPr lang="en-US" sz="2400" dirty="0"/>
          </a:p>
        </p:txBody>
      </p:sp>
    </p:spTree>
    <p:extLst>
      <p:ext uri="{BB962C8B-B14F-4D97-AF65-F5344CB8AC3E}">
        <p14:creationId xmlns:p14="http://schemas.microsoft.com/office/powerpoint/2010/main" val="1922932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4284" y="964046"/>
            <a:ext cx="7610475" cy="4772025"/>
          </a:xfrm>
          <a:prstGeom prst="rect">
            <a:avLst/>
          </a:prstGeom>
        </p:spPr>
        <p:style>
          <a:lnRef idx="2">
            <a:schemeClr val="dk1"/>
          </a:lnRef>
          <a:fillRef idx="1">
            <a:schemeClr val="lt1"/>
          </a:fillRef>
          <a:effectRef idx="0">
            <a:schemeClr val="dk1"/>
          </a:effectRef>
          <a:fontRef idx="minor">
            <a:schemeClr val="dk1"/>
          </a:fontRef>
        </p:style>
      </p:pic>
      <p:sp>
        <p:nvSpPr>
          <p:cNvPr id="3" name="TextBox 2"/>
          <p:cNvSpPr txBox="1"/>
          <p:nvPr/>
        </p:nvSpPr>
        <p:spPr>
          <a:xfrm>
            <a:off x="7900678" y="1019655"/>
            <a:ext cx="3596562" cy="461665"/>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Shell-</a:t>
            </a:r>
            <a:r>
              <a:rPr lang="en-US" sz="2400" dirty="0" err="1"/>
              <a:t>ul</a:t>
            </a:r>
            <a:r>
              <a:rPr lang="en-US" sz="2400" dirty="0"/>
              <a:t> </a:t>
            </a:r>
            <a:r>
              <a:rPr lang="en-US" sz="2400" dirty="0" err="1"/>
              <a:t>este</a:t>
            </a:r>
            <a:r>
              <a:rPr lang="en-US" sz="2400" dirty="0"/>
              <a:t> process </a:t>
            </a:r>
            <a:r>
              <a:rPr lang="en-US" sz="2400" dirty="0" err="1"/>
              <a:t>sistem</a:t>
            </a:r>
            <a:endParaRPr lang="en-US" sz="2400" dirty="0"/>
          </a:p>
        </p:txBody>
      </p:sp>
      <p:sp>
        <p:nvSpPr>
          <p:cNvPr id="5" name="TextBox 4"/>
          <p:cNvSpPr txBox="1"/>
          <p:nvPr/>
        </p:nvSpPr>
        <p:spPr>
          <a:xfrm>
            <a:off x="7986198" y="3888197"/>
            <a:ext cx="3989297" cy="461665"/>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t>Shell-</a:t>
            </a:r>
            <a:r>
              <a:rPr lang="en-US" sz="2400" dirty="0" err="1"/>
              <a:t>ul</a:t>
            </a:r>
            <a:r>
              <a:rPr lang="en-US" sz="2400" dirty="0"/>
              <a:t> nu </a:t>
            </a:r>
            <a:r>
              <a:rPr lang="en-US" sz="2400" dirty="0" err="1"/>
              <a:t>este</a:t>
            </a:r>
            <a:r>
              <a:rPr lang="en-US" sz="2400" dirty="0"/>
              <a:t> process </a:t>
            </a:r>
            <a:r>
              <a:rPr lang="en-US" sz="2400" dirty="0" err="1"/>
              <a:t>sistem</a:t>
            </a:r>
            <a:endParaRPr lang="en-US" sz="2400" dirty="0"/>
          </a:p>
        </p:txBody>
      </p:sp>
    </p:spTree>
    <p:extLst>
      <p:ext uri="{BB962C8B-B14F-4D97-AF65-F5344CB8AC3E}">
        <p14:creationId xmlns:p14="http://schemas.microsoft.com/office/powerpoint/2010/main" val="319971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029F59-D30A-C623-56C1-22C76121D7DF}"/>
              </a:ext>
            </a:extLst>
          </p:cNvPr>
          <p:cNvPicPr>
            <a:picLocks noChangeAspect="1"/>
          </p:cNvPicPr>
          <p:nvPr/>
        </p:nvPicPr>
        <p:blipFill>
          <a:blip r:embed="rId2"/>
          <a:stretch>
            <a:fillRect/>
          </a:stretch>
        </p:blipFill>
        <p:spPr>
          <a:xfrm>
            <a:off x="742856" y="91142"/>
            <a:ext cx="5353144" cy="6003289"/>
          </a:xfrm>
          <a:prstGeom prst="rect">
            <a:avLst/>
          </a:prstGeo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E43188D3-AF4A-0F2D-14BB-BD75987441D6}"/>
              </a:ext>
            </a:extLst>
          </p:cNvPr>
          <p:cNvSpPr txBox="1"/>
          <p:nvPr/>
        </p:nvSpPr>
        <p:spPr>
          <a:xfrm>
            <a:off x="7243730" y="3429000"/>
            <a:ext cx="1451038" cy="369332"/>
          </a:xfrm>
          <a:prstGeom prst="rect">
            <a:avLst/>
          </a:prstGeom>
          <a:noFill/>
        </p:spPr>
        <p:txBody>
          <a:bodyPr wrap="none" rtlCol="0">
            <a:spAutoFit/>
          </a:bodyPr>
          <a:lstStyle/>
          <a:p>
            <a:r>
              <a:rPr lang="en-GB" dirty="0">
                <a:hlinkClick r:id="rId3"/>
              </a:rPr>
              <a:t>Erlang -- shell</a:t>
            </a:r>
            <a:endParaRPr lang="en-GB" dirty="0"/>
          </a:p>
        </p:txBody>
      </p:sp>
      <p:sp>
        <p:nvSpPr>
          <p:cNvPr id="2" name="TextBox 1">
            <a:extLst>
              <a:ext uri="{FF2B5EF4-FFF2-40B4-BE49-F238E27FC236}">
                <a16:creationId xmlns:a16="http://schemas.microsoft.com/office/drawing/2014/main" id="{1CE14AA5-C7C5-B9DC-0A14-D0F5A5E7547B}"/>
              </a:ext>
            </a:extLst>
          </p:cNvPr>
          <p:cNvSpPr txBox="1"/>
          <p:nvPr/>
        </p:nvSpPr>
        <p:spPr>
          <a:xfrm>
            <a:off x="6542083" y="1490008"/>
            <a:ext cx="5870634"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solidFill>
                  <a:srgbClr val="1A1A1A"/>
                </a:solidFill>
                <a:latin typeface="Arial" panose="020B0604020202020204" pitchFamily="34" charset="0"/>
              </a:rPr>
              <a:t>pentru</a:t>
            </a:r>
            <a:r>
              <a:rPr lang="en-US" sz="2000" dirty="0">
                <a:solidFill>
                  <a:srgbClr val="1A1A1A"/>
                </a:solidFill>
                <a:latin typeface="Arial" panose="020B0604020202020204" pitchFamily="34" charset="0"/>
              </a:rPr>
              <a:t> </a:t>
            </a:r>
            <a:r>
              <a:rPr lang="en-US" sz="2000" dirty="0" err="1">
                <a:solidFill>
                  <a:srgbClr val="1A1A1A"/>
                </a:solidFill>
                <a:latin typeface="Arial" panose="020B0604020202020204" pitchFamily="34" charset="0"/>
              </a:rPr>
              <a:t>efectuarea</a:t>
            </a:r>
            <a:r>
              <a:rPr lang="en-US" sz="2000" dirty="0">
                <a:solidFill>
                  <a:srgbClr val="1A1A1A"/>
                </a:solidFill>
                <a:latin typeface="Arial" panose="020B0604020202020204" pitchFamily="34" charset="0"/>
              </a:rPr>
              <a:t> </a:t>
            </a:r>
            <a:r>
              <a:rPr lang="en-US" sz="2000" dirty="0" err="1">
                <a:solidFill>
                  <a:srgbClr val="1A1A1A"/>
                </a:solidFill>
                <a:latin typeface="Arial" panose="020B0604020202020204" pitchFamily="34" charset="0"/>
              </a:rPr>
              <a:t>comenzilor</a:t>
            </a:r>
            <a:r>
              <a:rPr lang="en-US" sz="2000" dirty="0">
                <a:solidFill>
                  <a:srgbClr val="1A1A1A"/>
                </a:solidFill>
                <a:latin typeface="Arial" panose="020B0604020202020204" pitchFamily="34" charset="0"/>
              </a:rPr>
              <a:t>,  </a:t>
            </a:r>
          </a:p>
          <a:p>
            <a:r>
              <a:rPr lang="en-US" sz="2000" dirty="0">
                <a:solidFill>
                  <a:srgbClr val="1A1A1A"/>
                </a:solidFill>
                <a:latin typeface="Arial" panose="020B0604020202020204" pitchFamily="34" charset="0"/>
              </a:rPr>
              <a:t>      shell-</a:t>
            </a:r>
            <a:r>
              <a:rPr lang="en-US" sz="2000" dirty="0" err="1">
                <a:solidFill>
                  <a:srgbClr val="1A1A1A"/>
                </a:solidFill>
                <a:latin typeface="Arial" panose="020B0604020202020204" pitchFamily="34" charset="0"/>
              </a:rPr>
              <a:t>ul</a:t>
            </a:r>
            <a:r>
              <a:rPr lang="en-US" sz="2000" dirty="0">
                <a:solidFill>
                  <a:srgbClr val="1A1A1A"/>
                </a:solidFill>
                <a:latin typeface="Arial" panose="020B0604020202020204" pitchFamily="34" charset="0"/>
              </a:rPr>
              <a:t> </a:t>
            </a:r>
            <a:r>
              <a:rPr lang="en-US" sz="2000" dirty="0" err="1">
                <a:solidFill>
                  <a:srgbClr val="1A1A1A"/>
                </a:solidFill>
                <a:latin typeface="Arial" panose="020B0604020202020204" pitchFamily="34" charset="0"/>
              </a:rPr>
              <a:t>foloseste</a:t>
            </a:r>
            <a:r>
              <a:rPr lang="en-US" sz="2000" dirty="0">
                <a:solidFill>
                  <a:srgbClr val="1A1A1A"/>
                </a:solidFill>
                <a:latin typeface="Arial" panose="020B0604020202020204" pitchFamily="34" charset="0"/>
              </a:rPr>
              <a:t> un </a:t>
            </a:r>
            <a:r>
              <a:rPr lang="en-US" sz="2000" dirty="0" err="1">
                <a:solidFill>
                  <a:srgbClr val="1A1A1A"/>
                </a:solidFill>
                <a:latin typeface="Arial" panose="020B0604020202020204" pitchFamily="34" charset="0"/>
              </a:rPr>
              <a:t>proces</a:t>
            </a:r>
            <a:r>
              <a:rPr lang="en-US" sz="2000" dirty="0">
                <a:solidFill>
                  <a:srgbClr val="1A1A1A"/>
                </a:solidFill>
                <a:latin typeface="Arial" panose="020B0604020202020204" pitchFamily="34" charset="0"/>
              </a:rPr>
              <a:t> evaluator </a:t>
            </a:r>
          </a:p>
          <a:p>
            <a:endParaRPr lang="en-US" sz="2000" dirty="0">
              <a:solidFill>
                <a:srgbClr val="1A1A1A"/>
              </a:solidFill>
              <a:latin typeface="Arial" panose="020B0604020202020204" pitchFamily="34" charset="0"/>
            </a:endParaRPr>
          </a:p>
          <a:p>
            <a:pPr marL="342900" indent="-342900">
              <a:buFont typeface="Arial" panose="020B0604020202020204" pitchFamily="34" charset="0"/>
              <a:buChar char="•"/>
            </a:pPr>
            <a:r>
              <a:rPr lang="en-US" sz="2000" dirty="0">
                <a:solidFill>
                  <a:srgbClr val="1A1A1A"/>
                </a:solidFill>
                <a:latin typeface="Arial" panose="020B0604020202020204" pitchFamily="34" charset="0"/>
              </a:rPr>
              <a:t>la </a:t>
            </a:r>
            <a:r>
              <a:rPr lang="en-US" sz="2000" dirty="0" err="1">
                <a:solidFill>
                  <a:srgbClr val="1A1A1A"/>
                </a:solidFill>
                <a:latin typeface="Arial" panose="020B0604020202020204" pitchFamily="34" charset="0"/>
              </a:rPr>
              <a:t>aparitia</a:t>
            </a:r>
            <a:r>
              <a:rPr lang="en-US" sz="2000" dirty="0">
                <a:solidFill>
                  <a:srgbClr val="1A1A1A"/>
                </a:solidFill>
                <a:latin typeface="Arial" panose="020B0604020202020204" pitchFamily="34" charset="0"/>
              </a:rPr>
              <a:t> </a:t>
            </a:r>
            <a:r>
              <a:rPr lang="en-US" sz="2000" dirty="0" err="1">
                <a:solidFill>
                  <a:srgbClr val="1A1A1A"/>
                </a:solidFill>
                <a:latin typeface="Arial" panose="020B0604020202020204" pitchFamily="34" charset="0"/>
              </a:rPr>
              <a:t>unei</a:t>
            </a:r>
            <a:r>
              <a:rPr lang="en-US" sz="2000" dirty="0">
                <a:solidFill>
                  <a:srgbClr val="1A1A1A"/>
                </a:solidFill>
                <a:latin typeface="Arial" panose="020B0604020202020204" pitchFamily="34" charset="0"/>
              </a:rPr>
              <a:t> </a:t>
            </a:r>
            <a:r>
              <a:rPr lang="en-US" sz="2000" dirty="0" err="1">
                <a:solidFill>
                  <a:srgbClr val="1A1A1A"/>
                </a:solidFill>
                <a:latin typeface="Arial" panose="020B0604020202020204" pitchFamily="34" charset="0"/>
              </a:rPr>
              <a:t>exceptii</a:t>
            </a:r>
            <a:r>
              <a:rPr lang="en-US" sz="2000" dirty="0">
                <a:solidFill>
                  <a:srgbClr val="1A1A1A"/>
                </a:solidFill>
                <a:latin typeface="Arial" panose="020B0604020202020204" pitchFamily="34" charset="0"/>
              </a:rPr>
              <a:t>, </a:t>
            </a:r>
          </a:p>
          <a:p>
            <a:r>
              <a:rPr lang="en-US" sz="2000" dirty="0">
                <a:solidFill>
                  <a:srgbClr val="1A1A1A"/>
                </a:solidFill>
                <a:latin typeface="Arial" panose="020B0604020202020204" pitchFamily="34" charset="0"/>
              </a:rPr>
              <a:t>      </a:t>
            </a:r>
            <a:r>
              <a:rPr lang="en-US" sz="2000" dirty="0"/>
              <a:t> </a:t>
            </a:r>
            <a:r>
              <a:rPr lang="en-US" sz="2000" dirty="0" err="1">
                <a:solidFill>
                  <a:srgbClr val="1A1A1A"/>
                </a:solidFill>
                <a:latin typeface="Arial" panose="020B0604020202020204" pitchFamily="34" charset="0"/>
              </a:rPr>
              <a:t>procesul</a:t>
            </a:r>
            <a:r>
              <a:rPr lang="en-US" sz="2000" dirty="0">
                <a:solidFill>
                  <a:srgbClr val="1A1A1A"/>
                </a:solidFill>
                <a:latin typeface="Arial" panose="020B0604020202020204" pitchFamily="34" charset="0"/>
              </a:rPr>
              <a:t> evaluator </a:t>
            </a:r>
            <a:r>
              <a:rPr lang="en-US" sz="2000" dirty="0" err="1">
                <a:solidFill>
                  <a:srgbClr val="1A1A1A"/>
                </a:solidFill>
                <a:latin typeface="Arial" panose="020B0604020202020204" pitchFamily="34" charset="0"/>
              </a:rPr>
              <a:t>curent</a:t>
            </a:r>
            <a:r>
              <a:rPr lang="en-US" sz="2000" dirty="0">
                <a:solidFill>
                  <a:srgbClr val="1A1A1A"/>
                </a:solidFill>
                <a:latin typeface="Arial" panose="020B0604020202020204" pitchFamily="34" charset="0"/>
              </a:rPr>
              <a:t> se termina, </a:t>
            </a:r>
          </a:p>
          <a:p>
            <a:r>
              <a:rPr lang="en-US" sz="2000" dirty="0">
                <a:solidFill>
                  <a:srgbClr val="1A1A1A"/>
                </a:solidFill>
                <a:latin typeface="Arial" panose="020B0604020202020204" pitchFamily="34" charset="0"/>
              </a:rPr>
              <a:t>       </a:t>
            </a:r>
            <a:r>
              <a:rPr lang="en-US" sz="2000" dirty="0" err="1">
                <a:solidFill>
                  <a:srgbClr val="1A1A1A"/>
                </a:solidFill>
                <a:latin typeface="Arial" panose="020B0604020202020204" pitchFamily="34" charset="0"/>
              </a:rPr>
              <a:t>iar</a:t>
            </a:r>
            <a:r>
              <a:rPr lang="en-US" sz="2000" dirty="0">
                <a:solidFill>
                  <a:srgbClr val="1A1A1A"/>
                </a:solidFill>
                <a:latin typeface="Arial" panose="020B0604020202020204" pitchFamily="34" charset="0"/>
              </a:rPr>
              <a:t> shell-</a:t>
            </a:r>
            <a:r>
              <a:rPr lang="en-US" sz="2000" dirty="0" err="1">
                <a:solidFill>
                  <a:srgbClr val="1A1A1A"/>
                </a:solidFill>
                <a:latin typeface="Arial" panose="020B0604020202020204" pitchFamily="34" charset="0"/>
              </a:rPr>
              <a:t>ul</a:t>
            </a:r>
            <a:r>
              <a:rPr lang="en-US" sz="2000" dirty="0">
                <a:solidFill>
                  <a:srgbClr val="1A1A1A"/>
                </a:solidFill>
                <a:latin typeface="Arial" panose="020B0604020202020204" pitchFamily="34" charset="0"/>
              </a:rPr>
              <a:t> </a:t>
            </a:r>
            <a:r>
              <a:rPr lang="en-US" sz="2000" dirty="0" err="1">
                <a:solidFill>
                  <a:srgbClr val="1A1A1A"/>
                </a:solidFill>
                <a:latin typeface="Arial" panose="020B0604020202020204" pitchFamily="34" charset="0"/>
              </a:rPr>
              <a:t>creaza</a:t>
            </a:r>
            <a:r>
              <a:rPr lang="en-US" sz="2000" dirty="0">
                <a:solidFill>
                  <a:srgbClr val="1A1A1A"/>
                </a:solidFill>
                <a:latin typeface="Arial" panose="020B0604020202020204" pitchFamily="34" charset="0"/>
              </a:rPr>
              <a:t> un </a:t>
            </a:r>
            <a:r>
              <a:rPr lang="en-US" sz="2000" dirty="0" err="1">
                <a:solidFill>
                  <a:srgbClr val="1A1A1A"/>
                </a:solidFill>
                <a:latin typeface="Arial" panose="020B0604020202020204" pitchFamily="34" charset="0"/>
              </a:rPr>
              <a:t>nou</a:t>
            </a:r>
            <a:r>
              <a:rPr lang="en-US" sz="2000" dirty="0">
                <a:solidFill>
                  <a:srgbClr val="1A1A1A"/>
                </a:solidFill>
                <a:latin typeface="Arial" panose="020B0604020202020204" pitchFamily="34" charset="0"/>
              </a:rPr>
              <a:t> process evaluator</a:t>
            </a:r>
            <a:endParaRPr lang="en-GB" sz="2000" dirty="0">
              <a:solidFill>
                <a:srgbClr val="1A1A1A"/>
              </a:solidFill>
              <a:latin typeface="Arial" panose="020B0604020202020204" pitchFamily="34" charset="0"/>
            </a:endParaRPr>
          </a:p>
        </p:txBody>
      </p:sp>
      <p:sp>
        <p:nvSpPr>
          <p:cNvPr id="6" name="TextBox 5">
            <a:extLst>
              <a:ext uri="{FF2B5EF4-FFF2-40B4-BE49-F238E27FC236}">
                <a16:creationId xmlns:a16="http://schemas.microsoft.com/office/drawing/2014/main" id="{085C7894-BABC-133E-0B4C-8563F424B05B}"/>
              </a:ext>
            </a:extLst>
          </p:cNvPr>
          <p:cNvSpPr txBox="1"/>
          <p:nvPr/>
        </p:nvSpPr>
        <p:spPr>
          <a:xfrm>
            <a:off x="2499360" y="1757680"/>
            <a:ext cx="2494786" cy="369332"/>
          </a:xfrm>
          <a:prstGeom prst="rect">
            <a:avLst/>
          </a:prstGeom>
          <a:solidFill>
            <a:srgbClr val="FF0000"/>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err="1"/>
              <a:t>procesul</a:t>
            </a:r>
            <a:r>
              <a:rPr lang="en-US" dirty="0"/>
              <a:t> evaluator initial</a:t>
            </a:r>
            <a:endParaRPr lang="en-GB" dirty="0"/>
          </a:p>
        </p:txBody>
      </p:sp>
      <p:sp>
        <p:nvSpPr>
          <p:cNvPr id="8" name="TextBox 7">
            <a:extLst>
              <a:ext uri="{FF2B5EF4-FFF2-40B4-BE49-F238E27FC236}">
                <a16:creationId xmlns:a16="http://schemas.microsoft.com/office/drawing/2014/main" id="{B0E3C040-F91C-E5F4-C919-6138257064CC}"/>
              </a:ext>
            </a:extLst>
          </p:cNvPr>
          <p:cNvSpPr txBox="1"/>
          <p:nvPr/>
        </p:nvSpPr>
        <p:spPr>
          <a:xfrm>
            <a:off x="3855720" y="3095228"/>
            <a:ext cx="2606040" cy="369332"/>
          </a:xfrm>
          <a:prstGeom prst="rect">
            <a:avLst/>
          </a:prstGeom>
          <a:solidFill>
            <a:srgbClr val="FF0000"/>
          </a:solidFill>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err="1"/>
              <a:t>proces</a:t>
            </a:r>
            <a:r>
              <a:rPr lang="en-US" dirty="0"/>
              <a:t> evaluator </a:t>
            </a:r>
            <a:r>
              <a:rPr lang="en-US" dirty="0" err="1"/>
              <a:t>nou</a:t>
            </a:r>
            <a:endParaRPr lang="en-GB" dirty="0"/>
          </a:p>
        </p:txBody>
      </p:sp>
      <p:sp>
        <p:nvSpPr>
          <p:cNvPr id="10" name="TextBox 9">
            <a:extLst>
              <a:ext uri="{FF2B5EF4-FFF2-40B4-BE49-F238E27FC236}">
                <a16:creationId xmlns:a16="http://schemas.microsoft.com/office/drawing/2014/main" id="{3518C576-60A0-CF3A-9C23-A8D9FAA7A682}"/>
              </a:ext>
            </a:extLst>
          </p:cNvPr>
          <p:cNvSpPr txBox="1"/>
          <p:nvPr/>
        </p:nvSpPr>
        <p:spPr>
          <a:xfrm>
            <a:off x="5092525" y="2586443"/>
            <a:ext cx="1051560" cy="369332"/>
          </a:xfrm>
          <a:prstGeom prst="rect">
            <a:avLst/>
          </a:prstGeom>
          <a:solidFill>
            <a:srgbClr val="FF0000"/>
          </a:solidFill>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err="1"/>
              <a:t>exceptie</a:t>
            </a:r>
            <a:endParaRPr lang="en-GB" dirty="0"/>
          </a:p>
        </p:txBody>
      </p:sp>
    </p:spTree>
    <p:extLst>
      <p:ext uri="{BB962C8B-B14F-4D97-AF65-F5344CB8AC3E}">
        <p14:creationId xmlns:p14="http://schemas.microsoft.com/office/powerpoint/2010/main" val="1931313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691" y="882087"/>
            <a:ext cx="7615615" cy="47089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err="1"/>
              <a:t>start_critic</a:t>
            </a:r>
            <a:r>
              <a:rPr lang="en-US" sz="2000" dirty="0"/>
              <a:t>() -&gt;</a:t>
            </a:r>
          </a:p>
          <a:p>
            <a:r>
              <a:rPr lang="en-US" sz="2000" dirty="0"/>
              <a:t>spawn(?MODULE, critic, []).</a:t>
            </a:r>
          </a:p>
          <a:p>
            <a:r>
              <a:rPr lang="en-US" sz="2000" dirty="0"/>
              <a:t> </a:t>
            </a:r>
          </a:p>
          <a:p>
            <a:r>
              <a:rPr lang="en-US" sz="2000" dirty="0"/>
              <a:t>critic() -&gt;</a:t>
            </a:r>
          </a:p>
          <a:p>
            <a:r>
              <a:rPr lang="en-US" sz="2000" dirty="0"/>
              <a:t>receive</a:t>
            </a:r>
          </a:p>
          <a:p>
            <a:r>
              <a:rPr lang="en-US" sz="2000" dirty="0"/>
              <a:t> {From, {"Rage Against the Turing Machine", "Unit Testify"}} -&gt;</a:t>
            </a:r>
          </a:p>
          <a:p>
            <a:r>
              <a:rPr lang="en-US" sz="2000" dirty="0"/>
              <a:t>                From ! {self(), "They are great!"};</a:t>
            </a:r>
          </a:p>
          <a:p>
            <a:r>
              <a:rPr lang="en-US" sz="2000" dirty="0"/>
              <a:t> {From, {"System of a Downtime", "</a:t>
            </a:r>
            <a:r>
              <a:rPr lang="en-US" sz="2000" dirty="0" err="1"/>
              <a:t>Memoize</a:t>
            </a:r>
            <a:r>
              <a:rPr lang="en-US" sz="2000" dirty="0"/>
              <a:t>"}} -&gt;</a:t>
            </a:r>
          </a:p>
          <a:p>
            <a:r>
              <a:rPr lang="en-US" sz="2000" dirty="0"/>
              <a:t>                From ! {self(), "They're not Johnny Crash but they're good."};</a:t>
            </a:r>
          </a:p>
          <a:p>
            <a:r>
              <a:rPr lang="en-US" sz="2000" dirty="0"/>
              <a:t> {From, {"Johnny Crash", "The Token Ring of Fire"}} -&gt;</a:t>
            </a:r>
          </a:p>
          <a:p>
            <a:r>
              <a:rPr lang="en-US" sz="2000" dirty="0"/>
              <a:t>                From ! {self(), "Simply incredible."};</a:t>
            </a:r>
          </a:p>
          <a:p>
            <a:r>
              <a:rPr lang="en-US" sz="2000" dirty="0"/>
              <a:t> {From, {_Band, _Album}} -&gt;</a:t>
            </a:r>
          </a:p>
          <a:p>
            <a:r>
              <a:rPr lang="en-US" sz="2000" dirty="0"/>
              <a:t>                From ! {self(), "They are terrible!"}</a:t>
            </a:r>
          </a:p>
          <a:p>
            <a:r>
              <a:rPr lang="en-US" sz="2000" dirty="0"/>
              <a:t>end,</a:t>
            </a:r>
          </a:p>
          <a:p>
            <a:r>
              <a:rPr lang="en-US" sz="2000" dirty="0"/>
              <a:t>critic().</a:t>
            </a:r>
          </a:p>
        </p:txBody>
      </p:sp>
      <p:sp>
        <p:nvSpPr>
          <p:cNvPr id="3" name="TextBox 2"/>
          <p:cNvSpPr txBox="1"/>
          <p:nvPr/>
        </p:nvSpPr>
        <p:spPr>
          <a:xfrm>
            <a:off x="8450610" y="1460409"/>
            <a:ext cx="3215945" cy="224676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dirty="0"/>
              <a:t>judge(</a:t>
            </a:r>
            <a:r>
              <a:rPr lang="en-US" sz="2000" dirty="0" err="1"/>
              <a:t>Pid</a:t>
            </a:r>
            <a:r>
              <a:rPr lang="en-US" sz="2000" dirty="0"/>
              <a:t>, Band, Album) -&gt;</a:t>
            </a:r>
          </a:p>
          <a:p>
            <a:r>
              <a:rPr lang="en-US" sz="2000" dirty="0" err="1"/>
              <a:t>Pid</a:t>
            </a:r>
            <a:r>
              <a:rPr lang="en-US" sz="2000" dirty="0"/>
              <a:t> ! {self(), {Band, Album}},</a:t>
            </a:r>
          </a:p>
          <a:p>
            <a:r>
              <a:rPr lang="en-US" sz="2000" dirty="0"/>
              <a:t>receive</a:t>
            </a:r>
          </a:p>
          <a:p>
            <a:r>
              <a:rPr lang="en-US" sz="2000" dirty="0"/>
              <a:t>     {</a:t>
            </a:r>
            <a:r>
              <a:rPr lang="en-US" sz="2000" dirty="0" err="1"/>
              <a:t>Pid</a:t>
            </a:r>
            <a:r>
              <a:rPr lang="en-US" sz="2000" dirty="0"/>
              <a:t>, Criticism} -&gt; Criticism</a:t>
            </a:r>
          </a:p>
          <a:p>
            <a:r>
              <a:rPr lang="en-US" sz="2000" dirty="0"/>
              <a:t>after 2000 -&gt;</a:t>
            </a:r>
          </a:p>
          <a:p>
            <a:r>
              <a:rPr lang="en-US" sz="2000" dirty="0"/>
              <a:t>timeout</a:t>
            </a:r>
          </a:p>
          <a:p>
            <a:r>
              <a:rPr lang="en-US" sz="2000" dirty="0"/>
              <a:t>end.</a:t>
            </a:r>
          </a:p>
        </p:txBody>
      </p:sp>
      <p:sp>
        <p:nvSpPr>
          <p:cNvPr id="4" name="TextBox 3"/>
          <p:cNvSpPr txBox="1"/>
          <p:nvPr/>
        </p:nvSpPr>
        <p:spPr>
          <a:xfrm>
            <a:off x="0" y="5710066"/>
            <a:ext cx="5260351" cy="646331"/>
          </a:xfrm>
          <a:prstGeom prst="rect">
            <a:avLst/>
          </a:prstGeom>
          <a:noFill/>
        </p:spPr>
        <p:txBody>
          <a:bodyPr wrap="none" rtlCol="0">
            <a:spAutoFit/>
          </a:bodyPr>
          <a:lstStyle/>
          <a:p>
            <a:r>
              <a:rPr lang="en-US" dirty="0" err="1"/>
              <a:t>linkmon.erl</a:t>
            </a:r>
            <a:endParaRPr lang="en-US" dirty="0"/>
          </a:p>
          <a:p>
            <a:r>
              <a:rPr lang="en-US" dirty="0">
                <a:hlinkClick r:id="rId2"/>
              </a:rPr>
              <a:t>http://learnyousomeerlang.com/errors-and-processes</a:t>
            </a:r>
            <a:endParaRPr lang="en-US" dirty="0"/>
          </a:p>
        </p:txBody>
      </p:sp>
      <p:sp>
        <p:nvSpPr>
          <p:cNvPr id="5" name="TextBox 4"/>
          <p:cNvSpPr txBox="1"/>
          <p:nvPr/>
        </p:nvSpPr>
        <p:spPr>
          <a:xfrm>
            <a:off x="337690" y="476614"/>
            <a:ext cx="2628459" cy="461665"/>
          </a:xfrm>
          <a:prstGeom prst="rect">
            <a:avLst/>
          </a:prstGeom>
          <a:noFill/>
        </p:spPr>
        <p:txBody>
          <a:bodyPr wrap="square" rtlCol="0">
            <a:spAutoFit/>
          </a:bodyPr>
          <a:lstStyle/>
          <a:p>
            <a:r>
              <a:rPr lang="en-US" sz="2400" dirty="0"/>
              <a:t>server (critic)</a:t>
            </a:r>
          </a:p>
        </p:txBody>
      </p:sp>
      <p:sp>
        <p:nvSpPr>
          <p:cNvPr id="6" name="TextBox 5"/>
          <p:cNvSpPr txBox="1"/>
          <p:nvPr/>
        </p:nvSpPr>
        <p:spPr>
          <a:xfrm>
            <a:off x="8939174" y="880000"/>
            <a:ext cx="2283606" cy="461665"/>
          </a:xfrm>
          <a:prstGeom prst="rect">
            <a:avLst/>
          </a:prstGeom>
          <a:noFill/>
        </p:spPr>
        <p:txBody>
          <a:bodyPr wrap="square" rtlCol="0">
            <a:spAutoFit/>
          </a:bodyPr>
          <a:lstStyle/>
          <a:p>
            <a:r>
              <a:rPr lang="en-US" sz="2400" dirty="0"/>
              <a:t>client (judge)</a:t>
            </a:r>
          </a:p>
        </p:txBody>
      </p:sp>
      <p:pic>
        <p:nvPicPr>
          <p:cNvPr id="7" name="Picture 6"/>
          <p:cNvPicPr>
            <a:picLocks noChangeAspect="1"/>
          </p:cNvPicPr>
          <p:nvPr/>
        </p:nvPicPr>
        <p:blipFill>
          <a:blip r:embed="rId3"/>
          <a:stretch>
            <a:fillRect/>
          </a:stretch>
        </p:blipFill>
        <p:spPr>
          <a:xfrm>
            <a:off x="4203226" y="4318790"/>
            <a:ext cx="7500159" cy="1677751"/>
          </a:xfrm>
          <a:prstGeom prst="rect">
            <a:avLst/>
          </a:prstGeom>
        </p:spPr>
        <p:style>
          <a:lnRef idx="2">
            <a:schemeClr val="dk1"/>
          </a:lnRef>
          <a:fillRef idx="1">
            <a:schemeClr val="lt1"/>
          </a:fillRef>
          <a:effectRef idx="0">
            <a:schemeClr val="dk1"/>
          </a:effectRef>
          <a:fontRef idx="minor">
            <a:schemeClr val="dk1"/>
          </a:fontRef>
        </p:style>
      </p:pic>
      <p:sp>
        <p:nvSpPr>
          <p:cNvPr id="8" name="TextBox 7"/>
          <p:cNvSpPr txBox="1"/>
          <p:nvPr/>
        </p:nvSpPr>
        <p:spPr>
          <a:xfrm>
            <a:off x="467068" y="72363"/>
            <a:ext cx="2499082" cy="369332"/>
          </a:xfrm>
          <a:prstGeom prst="rect">
            <a:avLst/>
          </a:prstGeom>
          <a:noFill/>
        </p:spPr>
        <p:txBody>
          <a:bodyPr wrap="none" rtlCol="0">
            <a:spAutoFit/>
          </a:bodyPr>
          <a:lstStyle/>
          <a:p>
            <a:pPr marL="285750" indent="-285750">
              <a:buFont typeface="Wingdings" panose="05000000000000000000" pitchFamily="2" charset="2"/>
              <a:buChar char="Ø"/>
            </a:pPr>
            <a:r>
              <a:rPr lang="en-US" dirty="0" err="1"/>
              <a:t>Exemplu</a:t>
            </a:r>
            <a:r>
              <a:rPr lang="en-US" dirty="0"/>
              <a:t> server-client</a:t>
            </a:r>
          </a:p>
        </p:txBody>
      </p:sp>
    </p:spTree>
    <p:extLst>
      <p:ext uri="{BB962C8B-B14F-4D97-AF65-F5344CB8AC3E}">
        <p14:creationId xmlns:p14="http://schemas.microsoft.com/office/powerpoint/2010/main" val="3646900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710066"/>
            <a:ext cx="5260351" cy="646331"/>
          </a:xfrm>
          <a:prstGeom prst="rect">
            <a:avLst/>
          </a:prstGeom>
          <a:noFill/>
        </p:spPr>
        <p:txBody>
          <a:bodyPr wrap="none" rtlCol="0">
            <a:spAutoFit/>
          </a:bodyPr>
          <a:lstStyle/>
          <a:p>
            <a:r>
              <a:rPr lang="en-US" dirty="0" err="1"/>
              <a:t>linkmon.erl</a:t>
            </a:r>
            <a:endParaRPr lang="en-US" dirty="0"/>
          </a:p>
          <a:p>
            <a:r>
              <a:rPr lang="en-US" dirty="0">
                <a:hlinkClick r:id="rId2"/>
              </a:rPr>
              <a:t>http://learnyousomeerlang.com/errors-and-processes</a:t>
            </a:r>
            <a:endParaRPr lang="en-US" dirty="0"/>
          </a:p>
        </p:txBody>
      </p:sp>
      <p:pic>
        <p:nvPicPr>
          <p:cNvPr id="7" name="Picture 6"/>
          <p:cNvPicPr>
            <a:picLocks noChangeAspect="1"/>
          </p:cNvPicPr>
          <p:nvPr/>
        </p:nvPicPr>
        <p:blipFill>
          <a:blip r:embed="rId3"/>
          <a:stretch>
            <a:fillRect/>
          </a:stretch>
        </p:blipFill>
        <p:spPr>
          <a:xfrm>
            <a:off x="1541340" y="697717"/>
            <a:ext cx="9349910" cy="2091532"/>
          </a:xfrm>
          <a:prstGeom prst="rect">
            <a:avLst/>
          </a:prstGeom>
        </p:spPr>
        <p:style>
          <a:lnRef idx="2">
            <a:schemeClr val="dk1"/>
          </a:lnRef>
          <a:fillRef idx="1">
            <a:schemeClr val="lt1"/>
          </a:fillRef>
          <a:effectRef idx="0">
            <a:schemeClr val="dk1"/>
          </a:effectRef>
          <a:fontRef idx="minor">
            <a:schemeClr val="dk1"/>
          </a:fontRef>
        </p:style>
      </p:pic>
      <p:pic>
        <p:nvPicPr>
          <p:cNvPr id="8" name="Picture 7"/>
          <p:cNvPicPr>
            <a:picLocks noChangeAspect="1"/>
          </p:cNvPicPr>
          <p:nvPr/>
        </p:nvPicPr>
        <p:blipFill>
          <a:blip r:embed="rId4"/>
          <a:stretch>
            <a:fillRect/>
          </a:stretch>
        </p:blipFill>
        <p:spPr>
          <a:xfrm>
            <a:off x="1161769" y="3139963"/>
            <a:ext cx="10109051" cy="1178768"/>
          </a:xfrm>
          <a:prstGeom prst="rect">
            <a:avLst/>
          </a:prstGeom>
        </p:spPr>
        <p:style>
          <a:lnRef idx="2">
            <a:schemeClr val="dk1"/>
          </a:lnRef>
          <a:fillRef idx="1">
            <a:schemeClr val="lt1"/>
          </a:fillRef>
          <a:effectRef idx="0">
            <a:schemeClr val="dk1"/>
          </a:effectRef>
          <a:fontRef idx="minor">
            <a:schemeClr val="dk1"/>
          </a:fontRef>
        </p:style>
      </p:pic>
      <p:sp>
        <p:nvSpPr>
          <p:cNvPr id="9" name="Rectangle 8"/>
          <p:cNvSpPr/>
          <p:nvPr/>
        </p:nvSpPr>
        <p:spPr>
          <a:xfrm>
            <a:off x="8231793" y="4205137"/>
            <a:ext cx="3800132" cy="2031325"/>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en-US" dirty="0">
                <a:solidFill>
                  <a:srgbClr val="000000"/>
                </a:solidFill>
              </a:rPr>
              <a:t>judge(</a:t>
            </a:r>
            <a:r>
              <a:rPr lang="en-US" dirty="0" err="1">
                <a:solidFill>
                  <a:srgbClr val="000000"/>
                </a:solidFill>
              </a:rPr>
              <a:t>Pid</a:t>
            </a:r>
            <a:r>
              <a:rPr lang="en-US" dirty="0">
                <a:solidFill>
                  <a:srgbClr val="000000"/>
                </a:solidFill>
              </a:rPr>
              <a:t>, Band, Album) -&gt;</a:t>
            </a:r>
          </a:p>
          <a:p>
            <a:pPr lvl="0"/>
            <a:r>
              <a:rPr lang="en-US" dirty="0" err="1">
                <a:solidFill>
                  <a:srgbClr val="000000"/>
                </a:solidFill>
              </a:rPr>
              <a:t>Pid</a:t>
            </a:r>
            <a:r>
              <a:rPr lang="en-US" dirty="0">
                <a:solidFill>
                  <a:srgbClr val="000000"/>
                </a:solidFill>
              </a:rPr>
              <a:t> ! {self(), {Band, Album}},</a:t>
            </a:r>
          </a:p>
          <a:p>
            <a:pPr lvl="0"/>
            <a:r>
              <a:rPr lang="en-US" dirty="0">
                <a:solidFill>
                  <a:srgbClr val="000000"/>
                </a:solidFill>
              </a:rPr>
              <a:t>receive</a:t>
            </a:r>
          </a:p>
          <a:p>
            <a:pPr lvl="0"/>
            <a:r>
              <a:rPr lang="en-US" dirty="0">
                <a:solidFill>
                  <a:srgbClr val="000000"/>
                </a:solidFill>
              </a:rPr>
              <a:t>{</a:t>
            </a:r>
            <a:r>
              <a:rPr lang="en-US" dirty="0" err="1">
                <a:solidFill>
                  <a:srgbClr val="000000"/>
                </a:solidFill>
              </a:rPr>
              <a:t>Pid</a:t>
            </a:r>
            <a:r>
              <a:rPr lang="en-US" dirty="0">
                <a:solidFill>
                  <a:srgbClr val="000000"/>
                </a:solidFill>
              </a:rPr>
              <a:t>, Criticism} -&gt; Criticism</a:t>
            </a:r>
          </a:p>
          <a:p>
            <a:pPr lvl="0"/>
            <a:r>
              <a:rPr lang="en-US" dirty="0">
                <a:solidFill>
                  <a:srgbClr val="000000"/>
                </a:solidFill>
              </a:rPr>
              <a:t>after 2000 -&gt;</a:t>
            </a:r>
          </a:p>
          <a:p>
            <a:pPr lvl="0"/>
            <a:r>
              <a:rPr lang="en-US" dirty="0">
                <a:solidFill>
                  <a:srgbClr val="000000"/>
                </a:solidFill>
              </a:rPr>
              <a:t>timeout</a:t>
            </a:r>
          </a:p>
          <a:p>
            <a:pPr lvl="0"/>
            <a:r>
              <a:rPr lang="en-US" dirty="0">
                <a:solidFill>
                  <a:srgbClr val="000000"/>
                </a:solidFill>
              </a:rPr>
              <a:t>end.</a:t>
            </a:r>
          </a:p>
        </p:txBody>
      </p:sp>
      <p:cxnSp>
        <p:nvCxnSpPr>
          <p:cNvPr id="11" name="Straight Arrow Connector 10"/>
          <p:cNvCxnSpPr/>
          <p:nvPr/>
        </p:nvCxnSpPr>
        <p:spPr>
          <a:xfrm>
            <a:off x="2207965" y="4221699"/>
            <a:ext cx="6104771" cy="15853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10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546" y="1846621"/>
            <a:ext cx="3200400" cy="2286000"/>
          </a:xfrm>
        </p:spPr>
        <p:txBody>
          <a:bodyPr>
            <a:normAutofit fontScale="90000"/>
          </a:bodyPr>
          <a:lstStyle/>
          <a:p>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r>
              <a:rPr lang="en-US" sz="3200" dirty="0">
                <a:hlinkClick r:id="rId2"/>
              </a:rPr>
              <a:t>ACTOR MODEL</a:t>
            </a:r>
            <a:br>
              <a:rPr lang="en-US" sz="3200" dirty="0">
                <a:hlinkClick r:id="rId2"/>
              </a:rPr>
            </a:br>
            <a:br>
              <a:rPr lang="en-US" sz="3200" dirty="0"/>
            </a:br>
            <a:endParaRPr lang="en-US" sz="3200" dirty="0"/>
          </a:p>
        </p:txBody>
      </p:sp>
      <p:sp>
        <p:nvSpPr>
          <p:cNvPr id="6" name="Text Placeholder 5"/>
          <p:cNvSpPr>
            <a:spLocks noGrp="1"/>
          </p:cNvSpPr>
          <p:nvPr>
            <p:ph type="body" sz="half" idx="2"/>
          </p:nvPr>
        </p:nvSpPr>
        <p:spPr>
          <a:xfrm>
            <a:off x="4233343" y="412095"/>
            <a:ext cx="5603774" cy="5943600"/>
          </a:xfrm>
        </p:spPr>
        <p:style>
          <a:lnRef idx="3">
            <a:schemeClr val="lt1"/>
          </a:lnRef>
          <a:fillRef idx="1">
            <a:schemeClr val="accent1"/>
          </a:fillRef>
          <a:effectRef idx="1">
            <a:schemeClr val="accent1"/>
          </a:effectRef>
          <a:fontRef idx="minor">
            <a:schemeClr val="lt1"/>
          </a:fontRef>
        </p:style>
        <p:txBody>
          <a:bodyPr>
            <a:normAutofit/>
          </a:bodyPr>
          <a:lstStyle/>
          <a:p>
            <a:endParaRPr lang="en-US" dirty="0"/>
          </a:p>
          <a:p>
            <a:pPr algn="just"/>
            <a:r>
              <a:rPr lang="en-US" sz="2000" dirty="0">
                <a:solidFill>
                  <a:schemeClr val="bg1"/>
                </a:solidFill>
              </a:rPr>
              <a:t>"</a:t>
            </a:r>
            <a:r>
              <a:rPr lang="en-US" sz="2000" dirty="0" err="1"/>
              <a:t>Erlang's</a:t>
            </a:r>
            <a:r>
              <a:rPr lang="en-US" sz="2000" dirty="0"/>
              <a:t> actor model can be imagined as a world where everyone is sitting alone in their own room and can perform a few distinct tasks. Everyone communicates strictly by writing letters and that's it. While it sounds like a boring life (and a new age for the postal service), it means you can ask many people to perform very specific tasks for you, and none of them will ever do something wrong or make mistakes which will have repercussions on the work of others; they may not even know the existence of people other than you (and that's great).</a:t>
            </a:r>
          </a:p>
          <a:p>
            <a:pPr algn="just"/>
            <a:r>
              <a:rPr lang="en-US" sz="2000" dirty="0"/>
              <a:t>To escape this analogy, </a:t>
            </a:r>
            <a:r>
              <a:rPr lang="en-US" sz="2000" dirty="0" err="1"/>
              <a:t>Erlang</a:t>
            </a:r>
            <a:r>
              <a:rPr lang="en-US" sz="2000" dirty="0"/>
              <a:t> forces you to write actors (processes) that will share no information with other bits of code unless they pass messages to each other. Every communication is explicit, traceable and safe."</a:t>
            </a:r>
          </a:p>
          <a:p>
            <a:pPr lvl="0" defTabSz="457200">
              <a:lnSpc>
                <a:spcPct val="100000"/>
              </a:lnSpc>
              <a:spcBef>
                <a:spcPts val="0"/>
              </a:spcBef>
              <a:spcAft>
                <a:spcPts val="0"/>
              </a:spcAft>
              <a:buClrTx/>
              <a:buSzTx/>
            </a:pPr>
            <a:endParaRPr lang="en-US" sz="2000" dirty="0">
              <a:solidFill>
                <a:schemeClr val="bg1"/>
              </a:solidFill>
            </a:endParaRPr>
          </a:p>
        </p:txBody>
      </p:sp>
      <p:sp>
        <p:nvSpPr>
          <p:cNvPr id="2" name="Rectangle 1"/>
          <p:cNvSpPr/>
          <p:nvPr/>
        </p:nvSpPr>
        <p:spPr>
          <a:xfrm>
            <a:off x="4408331" y="6355695"/>
            <a:ext cx="5428786" cy="338554"/>
          </a:xfrm>
          <a:prstGeom prst="rect">
            <a:avLst/>
          </a:prstGeom>
        </p:spPr>
        <p:txBody>
          <a:bodyPr wrap="square">
            <a:spAutoFit/>
          </a:bodyPr>
          <a:lstStyle/>
          <a:p>
            <a:r>
              <a:rPr lang="en-US" sz="1600" dirty="0">
                <a:hlinkClick r:id="rId3"/>
              </a:rPr>
              <a:t>http://learnyousomeerlang.com/introduction#what-is-erlang</a:t>
            </a:r>
            <a:endParaRPr lang="en-US" sz="1600" dirty="0"/>
          </a:p>
        </p:txBody>
      </p:sp>
      <p:sp>
        <p:nvSpPr>
          <p:cNvPr id="3" name="TextBox 2"/>
          <p:cNvSpPr txBox="1"/>
          <p:nvPr/>
        </p:nvSpPr>
        <p:spPr>
          <a:xfrm>
            <a:off x="4408331" y="5807650"/>
            <a:ext cx="5118333" cy="369332"/>
          </a:xfrm>
          <a:prstGeom prst="rect">
            <a:avLst/>
          </a:prstGeom>
          <a:noFill/>
        </p:spPr>
        <p:txBody>
          <a:bodyPr wrap="square" rtlCol="0">
            <a:spAutoFit/>
          </a:bodyPr>
          <a:lstStyle/>
          <a:p>
            <a:r>
              <a:rPr lang="en-US" dirty="0">
                <a:solidFill>
                  <a:schemeClr val="bg1"/>
                </a:solidFill>
              </a:rPr>
              <a:t>Fred Hébert, Learn You Some </a:t>
            </a:r>
            <a:r>
              <a:rPr lang="en-US" dirty="0" err="1">
                <a:solidFill>
                  <a:schemeClr val="bg1"/>
                </a:solidFill>
              </a:rPr>
              <a:t>Erlang</a:t>
            </a:r>
            <a:r>
              <a:rPr lang="en-US" dirty="0">
                <a:solidFill>
                  <a:schemeClr val="bg1"/>
                </a:solidFill>
              </a:rPr>
              <a:t> For Great Good </a:t>
            </a:r>
          </a:p>
        </p:txBody>
      </p:sp>
      <p:pic>
        <p:nvPicPr>
          <p:cNvPr id="7" name="Picture 4" descr="https://www.nostarch.com/sites/default/files/imagecache/product_full/erlang_newsm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6734" y="1717047"/>
            <a:ext cx="1971863" cy="2609232"/>
          </a:xfrm>
          <a:prstGeom prst="rect">
            <a:avLst/>
          </a:prstGeom>
        </p:spPr>
        <p:style>
          <a:lnRef idx="2">
            <a:schemeClr val="dk1"/>
          </a:lnRef>
          <a:fillRef idx="1">
            <a:schemeClr val="lt1"/>
          </a:fillRef>
          <a:effectRef idx="0">
            <a:schemeClr val="dk1"/>
          </a:effectRef>
          <a:fontRef idx="minor">
            <a:schemeClr val="dk1"/>
          </a:fontRef>
        </p:style>
      </p:pic>
      <p:sp>
        <p:nvSpPr>
          <p:cNvPr id="8" name="TextBox 7"/>
          <p:cNvSpPr txBox="1"/>
          <p:nvPr/>
        </p:nvSpPr>
        <p:spPr>
          <a:xfrm>
            <a:off x="10324105" y="4333252"/>
            <a:ext cx="1654492" cy="369332"/>
          </a:xfrm>
          <a:prstGeom prst="rect">
            <a:avLst/>
          </a:prstGeom>
          <a:noFill/>
        </p:spPr>
        <p:txBody>
          <a:bodyPr wrap="none" rtlCol="0">
            <a:spAutoFit/>
          </a:bodyPr>
          <a:lstStyle/>
          <a:p>
            <a:r>
              <a:rPr lang="en-US" dirty="0" err="1">
                <a:hlinkClick r:id="rId5"/>
              </a:rPr>
              <a:t>Varianta</a:t>
            </a:r>
            <a:r>
              <a:rPr lang="en-US" dirty="0">
                <a:hlinkClick r:id="rId5"/>
              </a:rPr>
              <a:t> online </a:t>
            </a:r>
            <a:endParaRPr lang="en-US" dirty="0"/>
          </a:p>
        </p:txBody>
      </p:sp>
    </p:spTree>
    <p:extLst>
      <p:ext uri="{BB962C8B-B14F-4D97-AF65-F5344CB8AC3E}">
        <p14:creationId xmlns:p14="http://schemas.microsoft.com/office/powerpoint/2010/main" val="2627854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3291" y="718099"/>
            <a:ext cx="6529768"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t>start_critic1() -&gt;</a:t>
            </a:r>
          </a:p>
          <a:p>
            <a:r>
              <a:rPr lang="en-US" sz="2400" dirty="0"/>
              <a:t>spawn(?MODULE, restarter, []).</a:t>
            </a:r>
          </a:p>
          <a:p>
            <a:endParaRPr lang="en-US" sz="2400" dirty="0"/>
          </a:p>
          <a:p>
            <a:r>
              <a:rPr lang="en-US" sz="2400" dirty="0"/>
              <a:t>restarter() -&gt;</a:t>
            </a:r>
          </a:p>
          <a:p>
            <a:r>
              <a:rPr lang="en-US" sz="2400" dirty="0"/>
              <a:t>   </a:t>
            </a:r>
            <a:r>
              <a:rPr lang="en-US" sz="2400" dirty="0" err="1"/>
              <a:t>process_flag</a:t>
            </a:r>
            <a:r>
              <a:rPr lang="en-US" sz="2400" dirty="0"/>
              <a:t>(</a:t>
            </a:r>
            <a:r>
              <a:rPr lang="en-US" sz="2400" dirty="0" err="1"/>
              <a:t>trap_exit</a:t>
            </a:r>
            <a:r>
              <a:rPr lang="en-US" sz="2400" dirty="0"/>
              <a:t>, true),</a:t>
            </a:r>
          </a:p>
          <a:p>
            <a:r>
              <a:rPr lang="en-US" sz="2400" dirty="0"/>
              <a:t>   </a:t>
            </a:r>
            <a:r>
              <a:rPr lang="en-US" sz="2400" dirty="0" err="1"/>
              <a:t>Pid</a:t>
            </a:r>
            <a:r>
              <a:rPr lang="en-US" sz="2400" dirty="0"/>
              <a:t> = </a:t>
            </a:r>
            <a:r>
              <a:rPr lang="en-US" sz="2400" dirty="0" err="1"/>
              <a:t>spawn_link</a:t>
            </a:r>
            <a:r>
              <a:rPr lang="en-US" sz="2400" dirty="0"/>
              <a:t>(?MODULE, critic, []),</a:t>
            </a:r>
          </a:p>
          <a:p>
            <a:r>
              <a:rPr lang="en-US" sz="2400" dirty="0"/>
              <a:t>   register(critic, </a:t>
            </a:r>
            <a:r>
              <a:rPr lang="en-US" sz="2400" dirty="0" err="1"/>
              <a:t>Pid</a:t>
            </a:r>
            <a:r>
              <a:rPr lang="en-US" sz="2400" dirty="0"/>
              <a:t>),</a:t>
            </a:r>
          </a:p>
          <a:p>
            <a:r>
              <a:rPr lang="en-US" sz="2400" dirty="0"/>
              <a:t>   receive</a:t>
            </a:r>
          </a:p>
          <a:p>
            <a:r>
              <a:rPr lang="en-US" sz="2400" dirty="0"/>
              <a:t>     {'EXIT', </a:t>
            </a:r>
            <a:r>
              <a:rPr lang="en-US" sz="2400" dirty="0" err="1"/>
              <a:t>Pid</a:t>
            </a:r>
            <a:r>
              <a:rPr lang="en-US" sz="2400" dirty="0"/>
              <a:t>, normal} -&gt; % not a crash</a:t>
            </a:r>
          </a:p>
          <a:p>
            <a:r>
              <a:rPr lang="en-US" sz="2400" dirty="0"/>
              <a:t>                                    ok;</a:t>
            </a:r>
          </a:p>
          <a:p>
            <a:r>
              <a:rPr lang="en-US" sz="2400" dirty="0"/>
              <a:t>     {'EXIT', </a:t>
            </a:r>
            <a:r>
              <a:rPr lang="en-US" sz="2400" dirty="0" err="1"/>
              <a:t>Pid</a:t>
            </a:r>
            <a:r>
              <a:rPr lang="en-US" sz="2400" dirty="0"/>
              <a:t>, shutdown} -&gt; % manual termination</a:t>
            </a:r>
          </a:p>
          <a:p>
            <a:r>
              <a:rPr lang="en-US" sz="2400" dirty="0"/>
              <a:t>                                     ok;</a:t>
            </a:r>
          </a:p>
          <a:p>
            <a:r>
              <a:rPr lang="en-US" sz="2400" dirty="0"/>
              <a:t>     {'EXIT', </a:t>
            </a:r>
            <a:r>
              <a:rPr lang="en-US" sz="2400" dirty="0" err="1"/>
              <a:t>Pid</a:t>
            </a:r>
            <a:r>
              <a:rPr lang="en-US" sz="2400" dirty="0"/>
              <a:t>, _} -&gt;</a:t>
            </a:r>
          </a:p>
          <a:p>
            <a:r>
              <a:rPr lang="en-US" sz="2400" dirty="0"/>
              <a:t>                               restarter()</a:t>
            </a:r>
          </a:p>
          <a:p>
            <a:r>
              <a:rPr lang="en-US" sz="2400" dirty="0"/>
              <a:t>end.</a:t>
            </a:r>
          </a:p>
        </p:txBody>
      </p:sp>
      <p:sp>
        <p:nvSpPr>
          <p:cNvPr id="3" name="TextBox 2"/>
          <p:cNvSpPr txBox="1"/>
          <p:nvPr/>
        </p:nvSpPr>
        <p:spPr>
          <a:xfrm>
            <a:off x="288823" y="2914579"/>
            <a:ext cx="3868367"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judge1(Band, Album) -&gt;</a:t>
            </a:r>
          </a:p>
          <a:p>
            <a:r>
              <a:rPr lang="en-US" sz="2400" dirty="0"/>
              <a:t>critic ! {self(), {Band, Album}},</a:t>
            </a:r>
          </a:p>
          <a:p>
            <a:r>
              <a:rPr lang="en-US" sz="2400" dirty="0" err="1"/>
              <a:t>Pid</a:t>
            </a:r>
            <a:r>
              <a:rPr lang="en-US" sz="2400" dirty="0"/>
              <a:t> = </a:t>
            </a:r>
            <a:r>
              <a:rPr lang="en-US" sz="2400" dirty="0" err="1"/>
              <a:t>whereis</a:t>
            </a:r>
            <a:r>
              <a:rPr lang="en-US" sz="2400" dirty="0"/>
              <a:t>(critic),</a:t>
            </a:r>
          </a:p>
          <a:p>
            <a:r>
              <a:rPr lang="en-US" sz="2400" dirty="0"/>
              <a:t>receive</a:t>
            </a:r>
          </a:p>
          <a:p>
            <a:r>
              <a:rPr lang="en-US" sz="2400" dirty="0"/>
              <a:t>{</a:t>
            </a:r>
            <a:r>
              <a:rPr lang="en-US" sz="2400" dirty="0" err="1"/>
              <a:t>Pid</a:t>
            </a:r>
            <a:r>
              <a:rPr lang="en-US" sz="2400" dirty="0"/>
              <a:t>, Criticism} -&gt; Criticism</a:t>
            </a:r>
          </a:p>
          <a:p>
            <a:r>
              <a:rPr lang="en-US" sz="2400" dirty="0"/>
              <a:t>after 2000 -&gt;</a:t>
            </a:r>
          </a:p>
          <a:p>
            <a:r>
              <a:rPr lang="en-US" sz="2400" dirty="0"/>
              <a:t>timeout</a:t>
            </a:r>
          </a:p>
          <a:p>
            <a:r>
              <a:rPr lang="en-US" sz="2400" dirty="0"/>
              <a:t>end.</a:t>
            </a:r>
          </a:p>
        </p:txBody>
      </p:sp>
      <p:sp>
        <p:nvSpPr>
          <p:cNvPr id="4" name="TextBox 3"/>
          <p:cNvSpPr txBox="1"/>
          <p:nvPr/>
        </p:nvSpPr>
        <p:spPr>
          <a:xfrm>
            <a:off x="171039" y="5909777"/>
            <a:ext cx="5260351" cy="369332"/>
          </a:xfrm>
          <a:prstGeom prst="rect">
            <a:avLst/>
          </a:prstGeom>
          <a:noFill/>
        </p:spPr>
        <p:txBody>
          <a:bodyPr wrap="none" rtlCol="0">
            <a:spAutoFit/>
          </a:bodyPr>
          <a:lstStyle/>
          <a:p>
            <a:r>
              <a:rPr lang="en-US" dirty="0">
                <a:hlinkClick r:id="rId2"/>
              </a:rPr>
              <a:t>http://learnyousomeerlang.com/errors-and-processes</a:t>
            </a:r>
            <a:endParaRPr lang="en-US" dirty="0"/>
          </a:p>
        </p:txBody>
      </p:sp>
      <p:sp>
        <p:nvSpPr>
          <p:cNvPr id="5" name="TextBox 4"/>
          <p:cNvSpPr txBox="1"/>
          <p:nvPr/>
        </p:nvSpPr>
        <p:spPr>
          <a:xfrm>
            <a:off x="423210" y="947756"/>
            <a:ext cx="966803" cy="461665"/>
          </a:xfrm>
          <a:prstGeom prst="rect">
            <a:avLst/>
          </a:prstGeom>
          <a:noFill/>
        </p:spPr>
        <p:txBody>
          <a:bodyPr wrap="none" rtlCol="0">
            <a:spAutoFit/>
          </a:bodyPr>
          <a:lstStyle/>
          <a:p>
            <a:r>
              <a:rPr lang="en-US" sz="2400" dirty="0"/>
              <a:t>server</a:t>
            </a:r>
          </a:p>
        </p:txBody>
      </p:sp>
      <p:sp>
        <p:nvSpPr>
          <p:cNvPr id="6" name="TextBox 5"/>
          <p:cNvSpPr txBox="1"/>
          <p:nvPr/>
        </p:nvSpPr>
        <p:spPr>
          <a:xfrm>
            <a:off x="402847" y="2274360"/>
            <a:ext cx="871072" cy="461665"/>
          </a:xfrm>
          <a:prstGeom prst="rect">
            <a:avLst/>
          </a:prstGeom>
          <a:noFill/>
        </p:spPr>
        <p:txBody>
          <a:bodyPr wrap="none" rtlCol="0">
            <a:spAutoFit/>
          </a:bodyPr>
          <a:lstStyle/>
          <a:p>
            <a:r>
              <a:rPr lang="en-US" sz="2400" dirty="0"/>
              <a:t>client</a:t>
            </a:r>
          </a:p>
        </p:txBody>
      </p:sp>
      <p:sp>
        <p:nvSpPr>
          <p:cNvPr id="10" name="TextBox 9"/>
          <p:cNvSpPr txBox="1"/>
          <p:nvPr/>
        </p:nvSpPr>
        <p:spPr>
          <a:xfrm>
            <a:off x="456102" y="1403309"/>
            <a:ext cx="1367682" cy="73866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critic() -&gt; </a:t>
            </a:r>
          </a:p>
          <a:p>
            <a:r>
              <a:rPr lang="en-US" dirty="0"/>
              <a:t>  …..</a:t>
            </a:r>
          </a:p>
        </p:txBody>
      </p:sp>
      <p:sp>
        <p:nvSpPr>
          <p:cNvPr id="11" name="TextBox 10"/>
          <p:cNvSpPr txBox="1"/>
          <p:nvPr/>
        </p:nvSpPr>
        <p:spPr>
          <a:xfrm>
            <a:off x="8324300" y="159516"/>
            <a:ext cx="2688300" cy="461665"/>
          </a:xfrm>
          <a:prstGeom prst="rect">
            <a:avLst/>
          </a:prstGeom>
          <a:noFill/>
        </p:spPr>
        <p:txBody>
          <a:bodyPr wrap="none" rtlCol="0">
            <a:spAutoFit/>
          </a:bodyPr>
          <a:lstStyle/>
          <a:p>
            <a:r>
              <a:rPr lang="en-US" sz="2400" dirty="0"/>
              <a:t>restarter/</a:t>
            </a:r>
            <a:r>
              <a:rPr lang="en-US" sz="2400" dirty="0" err="1"/>
              <a:t>supervizor</a:t>
            </a:r>
            <a:endParaRPr lang="en-US" sz="2400" dirty="0"/>
          </a:p>
        </p:txBody>
      </p:sp>
      <p:sp>
        <p:nvSpPr>
          <p:cNvPr id="12" name="TextBox 11"/>
          <p:cNvSpPr txBox="1"/>
          <p:nvPr/>
        </p:nvSpPr>
        <p:spPr>
          <a:xfrm>
            <a:off x="427597" y="128739"/>
            <a:ext cx="5692520" cy="523220"/>
          </a:xfrm>
          <a:prstGeom prst="rect">
            <a:avLst/>
          </a:prstGeom>
          <a:noFill/>
        </p:spPr>
        <p:txBody>
          <a:bodyPr wrap="none" rtlCol="0">
            <a:spAutoFit/>
          </a:bodyPr>
          <a:lstStyle/>
          <a:p>
            <a:pPr marL="342900" indent="-342900">
              <a:buFont typeface="Wingdings" panose="05000000000000000000" pitchFamily="2" charset="2"/>
              <a:buChar char="Ø"/>
            </a:pPr>
            <a:r>
              <a:rPr lang="en-US" sz="2800" dirty="0" err="1"/>
              <a:t>Proces</a:t>
            </a:r>
            <a:r>
              <a:rPr lang="en-US" sz="2800" dirty="0"/>
              <a:t> </a:t>
            </a:r>
            <a:r>
              <a:rPr lang="en-US" sz="2800" dirty="0" err="1"/>
              <a:t>sistem</a:t>
            </a:r>
            <a:r>
              <a:rPr lang="en-US" sz="2800" dirty="0"/>
              <a:t> supervisor (restarter)</a:t>
            </a:r>
          </a:p>
        </p:txBody>
      </p:sp>
      <p:cxnSp>
        <p:nvCxnSpPr>
          <p:cNvPr id="14" name="Straight Arrow Connector 13"/>
          <p:cNvCxnSpPr/>
          <p:nvPr/>
        </p:nvCxnSpPr>
        <p:spPr>
          <a:xfrm flipV="1">
            <a:off x="3032650" y="3197111"/>
            <a:ext cx="2776092" cy="638106"/>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565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418" y="3547886"/>
            <a:ext cx="358694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en-US" dirty="0"/>
          </a:p>
          <a:p>
            <a:r>
              <a:rPr lang="en-US" dirty="0"/>
              <a:t>start_critic1() -&gt;</a:t>
            </a:r>
          </a:p>
          <a:p>
            <a:r>
              <a:rPr lang="en-US" dirty="0"/>
              <a:t>spawn(?MODULE, restarter, []).</a:t>
            </a:r>
          </a:p>
          <a:p>
            <a:endParaRPr lang="en-US" dirty="0"/>
          </a:p>
          <a:p>
            <a:r>
              <a:rPr lang="en-US" dirty="0"/>
              <a:t>restarter() -&gt;</a:t>
            </a:r>
          </a:p>
          <a:p>
            <a:r>
              <a:rPr lang="en-US" dirty="0" err="1"/>
              <a:t>process_flag</a:t>
            </a:r>
            <a:r>
              <a:rPr lang="en-US" dirty="0"/>
              <a:t>(</a:t>
            </a:r>
            <a:r>
              <a:rPr lang="en-US" dirty="0" err="1"/>
              <a:t>trap_exit</a:t>
            </a:r>
            <a:r>
              <a:rPr lang="en-US" dirty="0"/>
              <a:t>, true),</a:t>
            </a:r>
          </a:p>
          <a:p>
            <a:r>
              <a:rPr lang="en-US" dirty="0"/>
              <a:t>…..</a:t>
            </a:r>
          </a:p>
          <a:p>
            <a:r>
              <a:rPr lang="en-US" dirty="0"/>
              <a:t>end.</a:t>
            </a:r>
          </a:p>
        </p:txBody>
      </p:sp>
      <p:sp>
        <p:nvSpPr>
          <p:cNvPr id="3" name="TextBox 2"/>
          <p:cNvSpPr txBox="1"/>
          <p:nvPr/>
        </p:nvSpPr>
        <p:spPr>
          <a:xfrm>
            <a:off x="326418" y="2247821"/>
            <a:ext cx="2406108"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judge1(Band, Album) -&gt;</a:t>
            </a:r>
          </a:p>
          <a:p>
            <a:r>
              <a:rPr lang="en-US" dirty="0"/>
              <a:t>……</a:t>
            </a:r>
          </a:p>
        </p:txBody>
      </p:sp>
      <p:sp>
        <p:nvSpPr>
          <p:cNvPr id="5" name="TextBox 4"/>
          <p:cNvSpPr txBox="1"/>
          <p:nvPr/>
        </p:nvSpPr>
        <p:spPr>
          <a:xfrm>
            <a:off x="535043" y="524856"/>
            <a:ext cx="769634" cy="369332"/>
          </a:xfrm>
          <a:prstGeom prst="rect">
            <a:avLst/>
          </a:prstGeom>
          <a:noFill/>
        </p:spPr>
        <p:txBody>
          <a:bodyPr wrap="none" rtlCol="0">
            <a:spAutoFit/>
          </a:bodyPr>
          <a:lstStyle/>
          <a:p>
            <a:r>
              <a:rPr lang="en-US" dirty="0"/>
              <a:t>server</a:t>
            </a:r>
          </a:p>
        </p:txBody>
      </p:sp>
      <p:sp>
        <p:nvSpPr>
          <p:cNvPr id="6" name="TextBox 5"/>
          <p:cNvSpPr txBox="1"/>
          <p:nvPr/>
        </p:nvSpPr>
        <p:spPr>
          <a:xfrm>
            <a:off x="535043" y="1847127"/>
            <a:ext cx="700320" cy="369332"/>
          </a:xfrm>
          <a:prstGeom prst="rect">
            <a:avLst/>
          </a:prstGeom>
          <a:noFill/>
        </p:spPr>
        <p:txBody>
          <a:bodyPr wrap="none" rtlCol="0">
            <a:spAutoFit/>
          </a:bodyPr>
          <a:lstStyle/>
          <a:p>
            <a:r>
              <a:rPr lang="en-US" dirty="0"/>
              <a:t>client</a:t>
            </a:r>
          </a:p>
        </p:txBody>
      </p:sp>
      <p:sp>
        <p:nvSpPr>
          <p:cNvPr id="10" name="TextBox 9"/>
          <p:cNvSpPr txBox="1"/>
          <p:nvPr/>
        </p:nvSpPr>
        <p:spPr>
          <a:xfrm>
            <a:off x="560125" y="947756"/>
            <a:ext cx="1075936"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critic() -&gt; </a:t>
            </a:r>
          </a:p>
          <a:p>
            <a:r>
              <a:rPr lang="en-US" dirty="0"/>
              <a:t>  …..</a:t>
            </a:r>
          </a:p>
        </p:txBody>
      </p:sp>
      <p:sp>
        <p:nvSpPr>
          <p:cNvPr id="11" name="TextBox 10"/>
          <p:cNvSpPr txBox="1"/>
          <p:nvPr/>
        </p:nvSpPr>
        <p:spPr>
          <a:xfrm>
            <a:off x="272375" y="3178554"/>
            <a:ext cx="1161152" cy="369332"/>
          </a:xfrm>
          <a:prstGeom prst="rect">
            <a:avLst/>
          </a:prstGeom>
          <a:noFill/>
        </p:spPr>
        <p:txBody>
          <a:bodyPr wrap="none" rtlCol="0">
            <a:spAutoFit/>
          </a:bodyPr>
          <a:lstStyle/>
          <a:p>
            <a:r>
              <a:rPr lang="en-US" dirty="0" err="1"/>
              <a:t>supervizor</a:t>
            </a:r>
            <a:endParaRPr lang="en-US" dirty="0"/>
          </a:p>
        </p:txBody>
      </p:sp>
      <p:pic>
        <p:nvPicPr>
          <p:cNvPr id="7" name="Picture 6"/>
          <p:cNvPicPr>
            <a:picLocks noChangeAspect="1"/>
          </p:cNvPicPr>
          <p:nvPr/>
        </p:nvPicPr>
        <p:blipFill>
          <a:blip r:embed="rId2"/>
          <a:stretch>
            <a:fillRect/>
          </a:stretch>
        </p:blipFill>
        <p:spPr>
          <a:xfrm>
            <a:off x="4162549" y="827227"/>
            <a:ext cx="6124575" cy="4133850"/>
          </a:xfrm>
          <a:prstGeom prst="rect">
            <a:avLst/>
          </a:prstGeom>
        </p:spPr>
        <p:style>
          <a:lnRef idx="2">
            <a:schemeClr val="dk1"/>
          </a:lnRef>
          <a:fillRef idx="1">
            <a:schemeClr val="lt1"/>
          </a:fillRef>
          <a:effectRef idx="0">
            <a:schemeClr val="dk1"/>
          </a:effectRef>
          <a:fontRef idx="minor">
            <a:schemeClr val="dk1"/>
          </a:fontRef>
        </p:style>
      </p:pic>
      <p:sp>
        <p:nvSpPr>
          <p:cNvPr id="8" name="TextBox 7"/>
          <p:cNvSpPr txBox="1"/>
          <p:nvPr/>
        </p:nvSpPr>
        <p:spPr>
          <a:xfrm>
            <a:off x="9944033" y="3455318"/>
            <a:ext cx="1606594" cy="369332"/>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t>serverul</a:t>
            </a:r>
            <a:r>
              <a:rPr lang="en-US" dirty="0"/>
              <a:t> </a:t>
            </a:r>
            <a:r>
              <a:rPr lang="en-US" dirty="0" err="1"/>
              <a:t>moare</a:t>
            </a:r>
            <a:endParaRPr lang="en-US" dirty="0"/>
          </a:p>
        </p:txBody>
      </p:sp>
      <p:sp>
        <p:nvSpPr>
          <p:cNvPr id="9" name="TextBox 8"/>
          <p:cNvSpPr txBox="1"/>
          <p:nvPr/>
        </p:nvSpPr>
        <p:spPr>
          <a:xfrm>
            <a:off x="5194851" y="348656"/>
            <a:ext cx="2226700" cy="369332"/>
          </a:xfrm>
          <a:prstGeom prst="rect">
            <a:avLst/>
          </a:prstGeom>
          <a:noFill/>
        </p:spPr>
        <p:txBody>
          <a:bodyPr wrap="none" rtlCol="0">
            <a:spAutoFit/>
          </a:bodyPr>
          <a:lstStyle/>
          <a:p>
            <a:r>
              <a:rPr lang="en-US" dirty="0" err="1"/>
              <a:t>Serverul</a:t>
            </a:r>
            <a:r>
              <a:rPr lang="en-US" dirty="0"/>
              <a:t> </a:t>
            </a:r>
            <a:r>
              <a:rPr lang="en-US" dirty="0" err="1"/>
              <a:t>este</a:t>
            </a:r>
            <a:r>
              <a:rPr lang="en-US" dirty="0"/>
              <a:t> </a:t>
            </a:r>
            <a:r>
              <a:rPr lang="en-US" dirty="0" err="1"/>
              <a:t>repornit</a:t>
            </a:r>
            <a:endParaRPr lang="en-US" dirty="0"/>
          </a:p>
        </p:txBody>
      </p:sp>
      <p:sp>
        <p:nvSpPr>
          <p:cNvPr id="12" name="TextBox 11"/>
          <p:cNvSpPr txBox="1"/>
          <p:nvPr/>
        </p:nvSpPr>
        <p:spPr>
          <a:xfrm>
            <a:off x="8170920" y="4700984"/>
            <a:ext cx="3546227" cy="369332"/>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t>serverul</a:t>
            </a:r>
            <a:r>
              <a:rPr lang="en-US" dirty="0"/>
              <a:t> </a:t>
            </a:r>
            <a:r>
              <a:rPr lang="en-US" dirty="0" err="1"/>
              <a:t>este</a:t>
            </a:r>
            <a:r>
              <a:rPr lang="en-US" dirty="0"/>
              <a:t> </a:t>
            </a:r>
            <a:r>
              <a:rPr lang="en-US" dirty="0" err="1"/>
              <a:t>repornit</a:t>
            </a:r>
            <a:r>
              <a:rPr lang="en-US" dirty="0"/>
              <a:t> de </a:t>
            </a:r>
            <a:r>
              <a:rPr lang="en-US" dirty="0" err="1"/>
              <a:t>supervizor</a:t>
            </a:r>
            <a:endParaRPr lang="en-US" dirty="0"/>
          </a:p>
        </p:txBody>
      </p:sp>
    </p:spTree>
    <p:extLst>
      <p:ext uri="{BB962C8B-B14F-4D97-AF65-F5344CB8AC3E}">
        <p14:creationId xmlns:p14="http://schemas.microsoft.com/office/powerpoint/2010/main" val="4141953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864" y="1084842"/>
            <a:ext cx="6516612"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en-US" dirty="0"/>
          </a:p>
          <a:p>
            <a:r>
              <a:rPr lang="en-US" dirty="0"/>
              <a:t>start_critic1() -&gt;</a:t>
            </a:r>
          </a:p>
          <a:p>
            <a:r>
              <a:rPr lang="en-US" dirty="0"/>
              <a:t>spawn(?MODULE, restarter, []).</a:t>
            </a:r>
          </a:p>
          <a:p>
            <a:endParaRPr lang="en-US" dirty="0"/>
          </a:p>
          <a:p>
            <a:r>
              <a:rPr lang="en-US" dirty="0"/>
              <a:t>restarter() -&gt;</a:t>
            </a:r>
          </a:p>
          <a:p>
            <a:r>
              <a:rPr lang="en-US" dirty="0" err="1"/>
              <a:t>process_flag</a:t>
            </a:r>
            <a:r>
              <a:rPr lang="en-US" dirty="0"/>
              <a:t>(</a:t>
            </a:r>
            <a:r>
              <a:rPr lang="en-US" dirty="0" err="1"/>
              <a:t>trap_exit</a:t>
            </a:r>
            <a:r>
              <a:rPr lang="en-US" dirty="0"/>
              <a:t>, true),</a:t>
            </a:r>
          </a:p>
          <a:p>
            <a:r>
              <a:rPr lang="en-US" dirty="0" err="1"/>
              <a:t>Pid</a:t>
            </a:r>
            <a:r>
              <a:rPr lang="en-US" dirty="0"/>
              <a:t> = </a:t>
            </a:r>
            <a:r>
              <a:rPr lang="en-US" dirty="0" err="1"/>
              <a:t>spawn_link</a:t>
            </a:r>
            <a:r>
              <a:rPr lang="en-US" dirty="0"/>
              <a:t>(?MODULE, critic, []),</a:t>
            </a:r>
          </a:p>
          <a:p>
            <a:r>
              <a:rPr lang="en-US" dirty="0"/>
              <a:t>register(critic, </a:t>
            </a:r>
            <a:r>
              <a:rPr lang="en-US" dirty="0" err="1"/>
              <a:t>Pid</a:t>
            </a:r>
            <a:r>
              <a:rPr lang="en-US" dirty="0"/>
              <a:t>),</a:t>
            </a:r>
          </a:p>
          <a:p>
            <a:r>
              <a:rPr lang="en-US" dirty="0"/>
              <a:t>receive</a:t>
            </a:r>
          </a:p>
          <a:p>
            <a:r>
              <a:rPr lang="en-US" dirty="0"/>
              <a:t>{'EXIT', </a:t>
            </a:r>
            <a:r>
              <a:rPr lang="en-US" dirty="0" err="1"/>
              <a:t>Pid</a:t>
            </a:r>
            <a:r>
              <a:rPr lang="en-US" dirty="0"/>
              <a:t>, normal} -&gt; % not a crash</a:t>
            </a:r>
          </a:p>
          <a:p>
            <a:r>
              <a:rPr lang="en-US" dirty="0"/>
              <a:t>ok;</a:t>
            </a:r>
          </a:p>
          <a:p>
            <a:r>
              <a:rPr lang="en-US" dirty="0"/>
              <a:t>{'EXIT', </a:t>
            </a:r>
            <a:r>
              <a:rPr lang="en-US" dirty="0" err="1"/>
              <a:t>Pid</a:t>
            </a:r>
            <a:r>
              <a:rPr lang="en-US" dirty="0"/>
              <a:t>, shutdown} -&gt; % manual termination, not a crash</a:t>
            </a:r>
          </a:p>
          <a:p>
            <a:r>
              <a:rPr lang="en-US" dirty="0"/>
              <a:t>ok;</a:t>
            </a:r>
          </a:p>
          <a:p>
            <a:r>
              <a:rPr lang="en-US" dirty="0"/>
              <a:t>{'EXIT', </a:t>
            </a:r>
            <a:r>
              <a:rPr lang="en-US" dirty="0" err="1"/>
              <a:t>Pid</a:t>
            </a:r>
            <a:r>
              <a:rPr lang="en-US" dirty="0"/>
              <a:t>, _} -&gt;</a:t>
            </a:r>
          </a:p>
          <a:p>
            <a:r>
              <a:rPr lang="en-US" dirty="0"/>
              <a:t>restarter()</a:t>
            </a:r>
          </a:p>
          <a:p>
            <a:r>
              <a:rPr lang="en-US" dirty="0"/>
              <a:t>end.</a:t>
            </a:r>
          </a:p>
        </p:txBody>
      </p:sp>
      <p:sp>
        <p:nvSpPr>
          <p:cNvPr id="3" name="TextBox 2"/>
          <p:cNvSpPr txBox="1"/>
          <p:nvPr/>
        </p:nvSpPr>
        <p:spPr>
          <a:xfrm>
            <a:off x="367534" y="2393251"/>
            <a:ext cx="3868367" cy="34163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judge1(Band, Album) -&gt;</a:t>
            </a:r>
          </a:p>
          <a:p>
            <a:r>
              <a:rPr lang="en-US" sz="2400" dirty="0"/>
              <a:t>critic ! {self(), {Band, Album}},</a:t>
            </a:r>
          </a:p>
          <a:p>
            <a:endParaRPr lang="en-US" sz="2400" dirty="0"/>
          </a:p>
          <a:p>
            <a:r>
              <a:rPr lang="en-US" sz="2400" dirty="0" err="1"/>
              <a:t>Pid</a:t>
            </a:r>
            <a:r>
              <a:rPr lang="en-US" sz="2400" dirty="0"/>
              <a:t> = </a:t>
            </a:r>
            <a:r>
              <a:rPr lang="en-US" sz="2400" dirty="0" err="1"/>
              <a:t>whereis</a:t>
            </a:r>
            <a:r>
              <a:rPr lang="en-US" sz="2400" dirty="0"/>
              <a:t>(critic),</a:t>
            </a:r>
          </a:p>
          <a:p>
            <a:r>
              <a:rPr lang="en-US" sz="2400" dirty="0"/>
              <a:t>receive</a:t>
            </a:r>
          </a:p>
          <a:p>
            <a:r>
              <a:rPr lang="en-US" sz="2400" dirty="0"/>
              <a:t>{</a:t>
            </a:r>
            <a:r>
              <a:rPr lang="en-US" sz="2400" dirty="0" err="1"/>
              <a:t>Pid</a:t>
            </a:r>
            <a:r>
              <a:rPr lang="en-US" sz="2400" dirty="0"/>
              <a:t>, Criticism} -&gt; Criticism</a:t>
            </a:r>
          </a:p>
          <a:p>
            <a:r>
              <a:rPr lang="en-US" sz="2400" dirty="0"/>
              <a:t>after 2000 -&gt;</a:t>
            </a:r>
          </a:p>
          <a:p>
            <a:r>
              <a:rPr lang="en-US" sz="2400" dirty="0"/>
              <a:t>timeout</a:t>
            </a:r>
          </a:p>
          <a:p>
            <a:r>
              <a:rPr lang="en-US" sz="2400" dirty="0"/>
              <a:t>end.</a:t>
            </a:r>
          </a:p>
        </p:txBody>
      </p:sp>
      <p:sp>
        <p:nvSpPr>
          <p:cNvPr id="4" name="TextBox 3"/>
          <p:cNvSpPr txBox="1"/>
          <p:nvPr/>
        </p:nvSpPr>
        <p:spPr>
          <a:xfrm>
            <a:off x="171039" y="5909777"/>
            <a:ext cx="5260351" cy="369332"/>
          </a:xfrm>
          <a:prstGeom prst="rect">
            <a:avLst/>
          </a:prstGeom>
          <a:noFill/>
        </p:spPr>
        <p:txBody>
          <a:bodyPr wrap="none" rtlCol="0">
            <a:spAutoFit/>
          </a:bodyPr>
          <a:lstStyle/>
          <a:p>
            <a:r>
              <a:rPr lang="en-US" dirty="0">
                <a:hlinkClick r:id="rId2"/>
              </a:rPr>
              <a:t>http://learnyousomeerlang.com/errors-and-processes</a:t>
            </a:r>
            <a:endParaRPr lang="en-US" dirty="0"/>
          </a:p>
        </p:txBody>
      </p:sp>
      <p:sp>
        <p:nvSpPr>
          <p:cNvPr id="5" name="TextBox 4"/>
          <p:cNvSpPr txBox="1"/>
          <p:nvPr/>
        </p:nvSpPr>
        <p:spPr>
          <a:xfrm>
            <a:off x="475838" y="374433"/>
            <a:ext cx="1093376" cy="523220"/>
          </a:xfrm>
          <a:prstGeom prst="rect">
            <a:avLst/>
          </a:prstGeom>
          <a:noFill/>
        </p:spPr>
        <p:txBody>
          <a:bodyPr wrap="none" rtlCol="0">
            <a:spAutoFit/>
          </a:bodyPr>
          <a:lstStyle/>
          <a:p>
            <a:r>
              <a:rPr lang="en-US" sz="2800" dirty="0"/>
              <a:t>server</a:t>
            </a:r>
          </a:p>
        </p:txBody>
      </p:sp>
      <p:sp>
        <p:nvSpPr>
          <p:cNvPr id="6" name="TextBox 5"/>
          <p:cNvSpPr txBox="1"/>
          <p:nvPr/>
        </p:nvSpPr>
        <p:spPr>
          <a:xfrm>
            <a:off x="367534" y="1960830"/>
            <a:ext cx="984437" cy="523220"/>
          </a:xfrm>
          <a:prstGeom prst="rect">
            <a:avLst/>
          </a:prstGeom>
          <a:noFill/>
        </p:spPr>
        <p:txBody>
          <a:bodyPr wrap="none" rtlCol="0">
            <a:spAutoFit/>
          </a:bodyPr>
          <a:lstStyle/>
          <a:p>
            <a:r>
              <a:rPr lang="en-US" sz="2800" dirty="0"/>
              <a:t>client</a:t>
            </a:r>
          </a:p>
        </p:txBody>
      </p:sp>
      <p:sp>
        <p:nvSpPr>
          <p:cNvPr id="10" name="TextBox 9"/>
          <p:cNvSpPr txBox="1"/>
          <p:nvPr/>
        </p:nvSpPr>
        <p:spPr>
          <a:xfrm>
            <a:off x="367534" y="878852"/>
            <a:ext cx="1367682"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critic() -&gt; </a:t>
            </a:r>
          </a:p>
          <a:p>
            <a:r>
              <a:rPr lang="en-US" sz="2400" dirty="0"/>
              <a:t>  …..</a:t>
            </a:r>
          </a:p>
        </p:txBody>
      </p:sp>
      <p:sp>
        <p:nvSpPr>
          <p:cNvPr id="11" name="TextBox 10"/>
          <p:cNvSpPr txBox="1"/>
          <p:nvPr/>
        </p:nvSpPr>
        <p:spPr>
          <a:xfrm>
            <a:off x="5225864" y="461416"/>
            <a:ext cx="1701363" cy="523220"/>
          </a:xfrm>
          <a:prstGeom prst="rect">
            <a:avLst/>
          </a:prstGeom>
          <a:noFill/>
        </p:spPr>
        <p:txBody>
          <a:bodyPr wrap="none" rtlCol="0">
            <a:spAutoFit/>
          </a:bodyPr>
          <a:lstStyle/>
          <a:p>
            <a:r>
              <a:rPr lang="en-US" sz="2800" dirty="0" err="1"/>
              <a:t>supervizor</a:t>
            </a:r>
            <a:endParaRPr lang="en-US" sz="2800" dirty="0"/>
          </a:p>
        </p:txBody>
      </p:sp>
      <p:sp>
        <p:nvSpPr>
          <p:cNvPr id="7" name="TextBox 6"/>
          <p:cNvSpPr txBox="1"/>
          <p:nvPr/>
        </p:nvSpPr>
        <p:spPr>
          <a:xfrm>
            <a:off x="908039" y="3167452"/>
            <a:ext cx="1439689" cy="461665"/>
          </a:xfrm>
          <a:prstGeom prst="rect">
            <a:avLst/>
          </a:prstGeom>
          <a:solidFill>
            <a:srgbClr val="FF0000"/>
          </a:solidFill>
        </p:spPr>
        <p:txBody>
          <a:bodyPr wrap="none" rtlCol="0">
            <a:spAutoFit/>
          </a:bodyPr>
          <a:lstStyle/>
          <a:p>
            <a:r>
              <a:rPr lang="en-US" sz="2400" dirty="0">
                <a:solidFill>
                  <a:schemeClr val="bg1"/>
                </a:solidFill>
              </a:rPr>
              <a:t>data race!</a:t>
            </a:r>
          </a:p>
        </p:txBody>
      </p:sp>
    </p:spTree>
    <p:extLst>
      <p:ext uri="{BB962C8B-B14F-4D97-AF65-F5344CB8AC3E}">
        <p14:creationId xmlns:p14="http://schemas.microsoft.com/office/powerpoint/2010/main" val="953184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9246" y="1131835"/>
            <a:ext cx="4254043" cy="283154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judge2(Band, Album) -&gt;</a:t>
            </a:r>
          </a:p>
          <a:p>
            <a:r>
              <a:rPr lang="en-US" sz="2000" b="1" dirty="0"/>
              <a:t>Ref = </a:t>
            </a:r>
            <a:r>
              <a:rPr lang="en-US" sz="2000" b="1" dirty="0" err="1"/>
              <a:t>make_ref</a:t>
            </a:r>
            <a:r>
              <a:rPr lang="en-US" sz="2000" b="1" dirty="0"/>
              <a:t>(),</a:t>
            </a:r>
          </a:p>
          <a:p>
            <a:r>
              <a:rPr lang="en-US" sz="2000" dirty="0"/>
              <a:t>critic ! {self(), Ref, {Band, Album}},</a:t>
            </a:r>
          </a:p>
          <a:p>
            <a:r>
              <a:rPr lang="en-US" sz="2000" dirty="0"/>
              <a:t>receive</a:t>
            </a:r>
          </a:p>
          <a:p>
            <a:r>
              <a:rPr lang="en-US" sz="2000" dirty="0"/>
              <a:t>    {Ref, Criticism} -&gt; Criticism</a:t>
            </a:r>
          </a:p>
          <a:p>
            <a:r>
              <a:rPr lang="en-US" sz="2000" dirty="0"/>
              <a:t>after 2000 -&gt;</a:t>
            </a:r>
          </a:p>
          <a:p>
            <a:r>
              <a:rPr lang="en-US" sz="2000" dirty="0"/>
              <a:t>        timeout</a:t>
            </a:r>
          </a:p>
          <a:p>
            <a:r>
              <a:rPr lang="en-US" sz="2000" dirty="0"/>
              <a:t>end.</a:t>
            </a:r>
          </a:p>
          <a:p>
            <a:r>
              <a:rPr lang="en-US" dirty="0"/>
              <a:t> </a:t>
            </a:r>
          </a:p>
        </p:txBody>
      </p:sp>
      <p:sp>
        <p:nvSpPr>
          <p:cNvPr id="3" name="Rectangle 2"/>
          <p:cNvSpPr/>
          <p:nvPr/>
        </p:nvSpPr>
        <p:spPr>
          <a:xfrm>
            <a:off x="153497" y="435107"/>
            <a:ext cx="6096000" cy="440120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2000" dirty="0"/>
              <a:t>critic2() -&gt;</a:t>
            </a:r>
          </a:p>
          <a:p>
            <a:r>
              <a:rPr lang="en-US" sz="2000" dirty="0"/>
              <a:t>receive</a:t>
            </a:r>
          </a:p>
          <a:p>
            <a:r>
              <a:rPr lang="en-US" sz="2000" dirty="0"/>
              <a:t>{From, Ref, {"Rage Against the Turing Machine", "Unit Testify"}} -&gt;</a:t>
            </a:r>
          </a:p>
          <a:p>
            <a:r>
              <a:rPr lang="en-US" sz="2000" dirty="0"/>
              <a:t>From ! {Ref, "They are great!"};</a:t>
            </a:r>
          </a:p>
          <a:p>
            <a:r>
              <a:rPr lang="en-US" sz="2000" dirty="0"/>
              <a:t>{From, Ref, {"System of a Downtime", "</a:t>
            </a:r>
            <a:r>
              <a:rPr lang="en-US" sz="2000" dirty="0" err="1"/>
              <a:t>Memoize</a:t>
            </a:r>
            <a:r>
              <a:rPr lang="en-US" sz="2000" dirty="0"/>
              <a:t>"}} -&gt;</a:t>
            </a:r>
          </a:p>
          <a:p>
            <a:r>
              <a:rPr lang="en-US" sz="2000" dirty="0"/>
              <a:t>From ! {Ref, "They're not Johnny Crash but they're good."};</a:t>
            </a:r>
          </a:p>
          <a:p>
            <a:r>
              <a:rPr lang="en-US" sz="2000" dirty="0"/>
              <a:t>{From, Ref, {"Johnny Crash", "The Token Ring of Fire"}} -&gt;</a:t>
            </a:r>
          </a:p>
          <a:p>
            <a:r>
              <a:rPr lang="en-US" sz="2000" dirty="0"/>
              <a:t>From ! {Ref, "Simply incredible."};</a:t>
            </a:r>
          </a:p>
          <a:p>
            <a:r>
              <a:rPr lang="en-US" sz="2000" dirty="0"/>
              <a:t>{From, Ref, {_Band, _Album}} -&gt;</a:t>
            </a:r>
          </a:p>
          <a:p>
            <a:r>
              <a:rPr lang="en-US" sz="2000" dirty="0"/>
              <a:t>From ! {Ref, "They are terrible!"}</a:t>
            </a:r>
          </a:p>
          <a:p>
            <a:r>
              <a:rPr lang="en-US" sz="2000" dirty="0"/>
              <a:t>end,</a:t>
            </a:r>
          </a:p>
          <a:p>
            <a:r>
              <a:rPr lang="en-US" sz="2000" dirty="0"/>
              <a:t>critic2().</a:t>
            </a:r>
          </a:p>
        </p:txBody>
      </p:sp>
      <p:sp>
        <p:nvSpPr>
          <p:cNvPr id="5" name="TextBox 4"/>
          <p:cNvSpPr txBox="1"/>
          <p:nvPr/>
        </p:nvSpPr>
        <p:spPr>
          <a:xfrm>
            <a:off x="94291" y="5709245"/>
            <a:ext cx="5260351" cy="923330"/>
          </a:xfrm>
          <a:prstGeom prst="rect">
            <a:avLst/>
          </a:prstGeom>
          <a:noFill/>
        </p:spPr>
        <p:txBody>
          <a:bodyPr wrap="none" rtlCol="0">
            <a:spAutoFit/>
          </a:bodyPr>
          <a:lstStyle/>
          <a:p>
            <a:r>
              <a:rPr lang="en-US" dirty="0" err="1"/>
              <a:t>linkmon.erl</a:t>
            </a:r>
            <a:endParaRPr lang="en-US" dirty="0"/>
          </a:p>
          <a:p>
            <a:r>
              <a:rPr lang="en-US" dirty="0">
                <a:hlinkClick r:id="rId2"/>
              </a:rPr>
              <a:t>http://learnyousomeerlang.com/errors-and-processes</a:t>
            </a:r>
            <a:endParaRPr lang="en-US" dirty="0"/>
          </a:p>
          <a:p>
            <a:endParaRPr lang="en-US" dirty="0"/>
          </a:p>
        </p:txBody>
      </p:sp>
      <p:sp>
        <p:nvSpPr>
          <p:cNvPr id="7" name="TextBox 6"/>
          <p:cNvSpPr txBox="1"/>
          <p:nvPr/>
        </p:nvSpPr>
        <p:spPr>
          <a:xfrm>
            <a:off x="8782186" y="4282549"/>
            <a:ext cx="2740366" cy="461665"/>
          </a:xfrm>
          <a:prstGeom prst="rect">
            <a:avLst/>
          </a:prstGeom>
          <a:noFill/>
        </p:spPr>
        <p:txBody>
          <a:bodyPr wrap="none" rtlCol="0">
            <a:spAutoFit/>
          </a:bodyPr>
          <a:lstStyle/>
          <a:p>
            <a:r>
              <a:rPr lang="en-US" sz="2400" dirty="0"/>
              <a:t>Data type: reference</a:t>
            </a:r>
          </a:p>
        </p:txBody>
      </p:sp>
      <p:sp>
        <p:nvSpPr>
          <p:cNvPr id="6" name="TextBox 5"/>
          <p:cNvSpPr txBox="1"/>
          <p:nvPr/>
        </p:nvSpPr>
        <p:spPr>
          <a:xfrm>
            <a:off x="3836756" y="4744214"/>
            <a:ext cx="8243411" cy="1107996"/>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t>A reference is a term that is unique in an </a:t>
            </a:r>
            <a:r>
              <a:rPr lang="en-US" sz="2400" dirty="0" err="1"/>
              <a:t>Erlang</a:t>
            </a:r>
            <a:r>
              <a:rPr lang="en-US" sz="2400" dirty="0"/>
              <a:t> runtime system, </a:t>
            </a:r>
          </a:p>
          <a:p>
            <a:r>
              <a:rPr lang="en-US" sz="2400" dirty="0"/>
              <a:t>created by calling </a:t>
            </a:r>
            <a:r>
              <a:rPr lang="en-US" sz="2400" b="1" dirty="0" err="1"/>
              <a:t>make_ref</a:t>
            </a:r>
            <a:r>
              <a:rPr lang="en-US" sz="2400" b="1" dirty="0"/>
              <a:t>/0</a:t>
            </a:r>
            <a:r>
              <a:rPr lang="en-US" sz="2400" dirty="0"/>
              <a:t>.</a:t>
            </a:r>
          </a:p>
          <a:p>
            <a:r>
              <a:rPr lang="en-US" dirty="0">
                <a:hlinkClick r:id="rId3"/>
              </a:rPr>
              <a:t>http://erlang.org/doc/reference_manual/data_types.html#id67845</a:t>
            </a:r>
            <a:endParaRPr lang="en-US" dirty="0"/>
          </a:p>
        </p:txBody>
      </p:sp>
    </p:spTree>
    <p:extLst>
      <p:ext uri="{BB962C8B-B14F-4D97-AF65-F5344CB8AC3E}">
        <p14:creationId xmlns:p14="http://schemas.microsoft.com/office/powerpoint/2010/main" val="2927692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392" y="914400"/>
            <a:ext cx="5804794" cy="452431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start_critic2() -&gt;</a:t>
            </a:r>
          </a:p>
          <a:p>
            <a:r>
              <a:rPr lang="en-US" dirty="0"/>
              <a:t>spawn(?MODULE, restarter, []).</a:t>
            </a:r>
          </a:p>
          <a:p>
            <a:endParaRPr lang="en-US" dirty="0"/>
          </a:p>
          <a:p>
            <a:r>
              <a:rPr lang="en-US" dirty="0"/>
              <a:t>restarter() -&gt;</a:t>
            </a:r>
          </a:p>
          <a:p>
            <a:r>
              <a:rPr lang="en-US" dirty="0" err="1"/>
              <a:t>process_flag</a:t>
            </a:r>
            <a:r>
              <a:rPr lang="en-US" dirty="0"/>
              <a:t>(</a:t>
            </a:r>
            <a:r>
              <a:rPr lang="en-US" dirty="0" err="1"/>
              <a:t>trap_exit</a:t>
            </a:r>
            <a:r>
              <a:rPr lang="en-US" dirty="0"/>
              <a:t>, true),</a:t>
            </a:r>
          </a:p>
          <a:p>
            <a:r>
              <a:rPr lang="en-US" dirty="0" err="1"/>
              <a:t>Pid</a:t>
            </a:r>
            <a:r>
              <a:rPr lang="en-US" dirty="0"/>
              <a:t> = </a:t>
            </a:r>
            <a:r>
              <a:rPr lang="en-US" dirty="0" err="1"/>
              <a:t>spawn_link</a:t>
            </a:r>
            <a:r>
              <a:rPr lang="en-US" dirty="0"/>
              <a:t>(?MODULE, critic2, []),</a:t>
            </a:r>
          </a:p>
          <a:p>
            <a:r>
              <a:rPr lang="en-US" dirty="0"/>
              <a:t>register(critic, </a:t>
            </a:r>
            <a:r>
              <a:rPr lang="en-US" dirty="0" err="1"/>
              <a:t>Pid</a:t>
            </a:r>
            <a:r>
              <a:rPr lang="en-US" dirty="0"/>
              <a:t>),</a:t>
            </a:r>
          </a:p>
          <a:p>
            <a:r>
              <a:rPr lang="en-US" dirty="0"/>
              <a:t>receive</a:t>
            </a:r>
          </a:p>
          <a:p>
            <a:r>
              <a:rPr lang="en-US" dirty="0"/>
              <a:t>{'EXIT', </a:t>
            </a:r>
            <a:r>
              <a:rPr lang="en-US" dirty="0" err="1"/>
              <a:t>Pid</a:t>
            </a:r>
            <a:r>
              <a:rPr lang="en-US" dirty="0"/>
              <a:t>, normal} -&gt; % not a crash</a:t>
            </a:r>
          </a:p>
          <a:p>
            <a:r>
              <a:rPr lang="en-US" dirty="0"/>
              <a:t>ok;</a:t>
            </a:r>
          </a:p>
          <a:p>
            <a:r>
              <a:rPr lang="en-US" dirty="0"/>
              <a:t>{'EXIT', </a:t>
            </a:r>
            <a:r>
              <a:rPr lang="en-US" dirty="0" err="1"/>
              <a:t>Pid</a:t>
            </a:r>
            <a:r>
              <a:rPr lang="en-US" dirty="0"/>
              <a:t>, shutdown} -&gt; % manual termination, not a crash</a:t>
            </a:r>
          </a:p>
          <a:p>
            <a:r>
              <a:rPr lang="en-US" dirty="0"/>
              <a:t>ok;</a:t>
            </a:r>
          </a:p>
          <a:p>
            <a:r>
              <a:rPr lang="en-US" dirty="0"/>
              <a:t>{'EXIT', </a:t>
            </a:r>
            <a:r>
              <a:rPr lang="en-US" dirty="0" err="1"/>
              <a:t>Pid</a:t>
            </a:r>
            <a:r>
              <a:rPr lang="en-US" dirty="0"/>
              <a:t>, _} -&gt;</a:t>
            </a:r>
          </a:p>
          <a:p>
            <a:r>
              <a:rPr lang="en-US" dirty="0"/>
              <a:t>restarter()</a:t>
            </a:r>
          </a:p>
          <a:p>
            <a:r>
              <a:rPr lang="en-US" dirty="0"/>
              <a:t>end.</a:t>
            </a:r>
          </a:p>
          <a:p>
            <a:endParaRPr lang="en-US" dirty="0"/>
          </a:p>
        </p:txBody>
      </p:sp>
      <p:pic>
        <p:nvPicPr>
          <p:cNvPr id="4" name="Picture 3"/>
          <p:cNvPicPr>
            <a:picLocks noChangeAspect="1"/>
          </p:cNvPicPr>
          <p:nvPr/>
        </p:nvPicPr>
        <p:blipFill>
          <a:blip r:embed="rId2"/>
          <a:stretch>
            <a:fillRect/>
          </a:stretch>
        </p:blipFill>
        <p:spPr>
          <a:xfrm>
            <a:off x="6503280" y="1116021"/>
            <a:ext cx="5420730" cy="412107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80979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6685" y="749994"/>
            <a:ext cx="7838630" cy="458076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208242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64701" y="422526"/>
            <a:ext cx="7440107" cy="5353325"/>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8057855" y="2295868"/>
            <a:ext cx="3493905" cy="1200329"/>
          </a:xfrm>
          <a:prstGeom prst="rect">
            <a:avLst/>
          </a:prstGeom>
          <a:solidFill>
            <a:srgbClr val="C00000"/>
          </a:solidFill>
          <a:ln>
            <a:solidFill>
              <a:srgbClr val="C00000"/>
            </a:solidFill>
          </a:ln>
        </p:spPr>
        <p:txBody>
          <a:bodyPr wrap="none" rtlCol="0">
            <a:spAutoFit/>
          </a:bodyPr>
          <a:lstStyle/>
          <a:p>
            <a:r>
              <a:rPr lang="en-US" dirty="0" err="1">
                <a:solidFill>
                  <a:schemeClr val="bg1"/>
                </a:solidFill>
              </a:rPr>
              <a:t>process_info</a:t>
            </a:r>
            <a:r>
              <a:rPr lang="en-US" dirty="0">
                <a:solidFill>
                  <a:schemeClr val="bg1"/>
                </a:solidFill>
              </a:rPr>
              <a:t> (</a:t>
            </a:r>
            <a:r>
              <a:rPr lang="en-US" dirty="0" err="1">
                <a:solidFill>
                  <a:schemeClr val="bg1"/>
                </a:solidFill>
              </a:rPr>
              <a:t>Pid</a:t>
            </a:r>
            <a:r>
              <a:rPr lang="en-US" dirty="0">
                <a:solidFill>
                  <a:schemeClr val="bg1"/>
                </a:solidFill>
              </a:rPr>
              <a:t>)</a:t>
            </a:r>
          </a:p>
          <a:p>
            <a:endParaRPr lang="en-US" dirty="0">
              <a:solidFill>
                <a:schemeClr val="bg1"/>
              </a:solidFill>
            </a:endParaRPr>
          </a:p>
          <a:p>
            <a:r>
              <a:rPr lang="en-US" dirty="0" err="1">
                <a:solidFill>
                  <a:schemeClr val="bg1"/>
                </a:solidFill>
              </a:rPr>
              <a:t>returneaza</a:t>
            </a:r>
            <a:r>
              <a:rPr lang="en-US" dirty="0">
                <a:solidFill>
                  <a:schemeClr val="bg1"/>
                </a:solidFill>
              </a:rPr>
              <a:t> o </a:t>
            </a:r>
            <a:r>
              <a:rPr lang="en-US" dirty="0" err="1">
                <a:solidFill>
                  <a:schemeClr val="bg1"/>
                </a:solidFill>
              </a:rPr>
              <a:t>lista</a:t>
            </a:r>
            <a:r>
              <a:rPr lang="en-US" dirty="0">
                <a:solidFill>
                  <a:schemeClr val="bg1"/>
                </a:solidFill>
              </a:rPr>
              <a:t> de </a:t>
            </a:r>
            <a:r>
              <a:rPr lang="en-US" dirty="0" err="1">
                <a:solidFill>
                  <a:schemeClr val="bg1"/>
                </a:solidFill>
              </a:rPr>
              <a:t>informatii</a:t>
            </a:r>
            <a:r>
              <a:rPr lang="en-US" dirty="0">
                <a:solidFill>
                  <a:schemeClr val="bg1"/>
                </a:solidFill>
              </a:rPr>
              <a:t> </a:t>
            </a:r>
            <a:r>
              <a:rPr lang="en-US" dirty="0" err="1">
                <a:solidFill>
                  <a:schemeClr val="bg1"/>
                </a:solidFill>
              </a:rPr>
              <a:t>sau</a:t>
            </a:r>
            <a:r>
              <a:rPr lang="en-US" dirty="0">
                <a:solidFill>
                  <a:schemeClr val="bg1"/>
                </a:solidFill>
              </a:rPr>
              <a:t> </a:t>
            </a:r>
          </a:p>
          <a:p>
            <a:r>
              <a:rPr lang="en-US" dirty="0">
                <a:solidFill>
                  <a:schemeClr val="bg1"/>
                </a:solidFill>
              </a:rPr>
              <a:t>undefined </a:t>
            </a:r>
            <a:r>
              <a:rPr lang="en-US" dirty="0" err="1">
                <a:solidFill>
                  <a:schemeClr val="bg1"/>
                </a:solidFill>
              </a:rPr>
              <a:t>daca</a:t>
            </a:r>
            <a:r>
              <a:rPr lang="en-US" dirty="0">
                <a:solidFill>
                  <a:schemeClr val="bg1"/>
                </a:solidFill>
              </a:rPr>
              <a:t> </a:t>
            </a:r>
            <a:r>
              <a:rPr lang="en-US" dirty="0" err="1">
                <a:solidFill>
                  <a:schemeClr val="bg1"/>
                </a:solidFill>
              </a:rPr>
              <a:t>procesul</a:t>
            </a:r>
            <a:r>
              <a:rPr lang="en-US" dirty="0">
                <a:solidFill>
                  <a:schemeClr val="bg1"/>
                </a:solidFill>
              </a:rPr>
              <a:t> nu </a:t>
            </a:r>
            <a:r>
              <a:rPr lang="en-US" dirty="0" err="1">
                <a:solidFill>
                  <a:schemeClr val="bg1"/>
                </a:solidFill>
              </a:rPr>
              <a:t>exista</a:t>
            </a:r>
            <a:endParaRPr lang="en-US" dirty="0">
              <a:solidFill>
                <a:schemeClr val="bg1"/>
              </a:solidFill>
            </a:endParaRPr>
          </a:p>
        </p:txBody>
      </p:sp>
    </p:spTree>
    <p:extLst>
      <p:ext uri="{BB962C8B-B14F-4D97-AF65-F5344CB8AC3E}">
        <p14:creationId xmlns:p14="http://schemas.microsoft.com/office/powerpoint/2010/main" val="149823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45E82-E527-73AE-C665-F2EFFC4CEE40}"/>
              </a:ext>
            </a:extLst>
          </p:cNvPr>
          <p:cNvSpPr txBox="1"/>
          <p:nvPr/>
        </p:nvSpPr>
        <p:spPr>
          <a:xfrm>
            <a:off x="303122" y="132080"/>
            <a:ext cx="2644955"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err="1"/>
              <a:t>Modelul</a:t>
            </a:r>
            <a:r>
              <a:rPr lang="en-US" sz="2800" dirty="0"/>
              <a:t> </a:t>
            </a:r>
            <a:r>
              <a:rPr lang="en-US" sz="2800" dirty="0" err="1"/>
              <a:t>Actori</a:t>
            </a:r>
            <a:endParaRPr lang="en-GB" sz="2800" dirty="0"/>
          </a:p>
        </p:txBody>
      </p:sp>
      <p:sp>
        <p:nvSpPr>
          <p:cNvPr id="3" name="TextBox 2">
            <a:extLst>
              <a:ext uri="{FF2B5EF4-FFF2-40B4-BE49-F238E27FC236}">
                <a16:creationId xmlns:a16="http://schemas.microsoft.com/office/drawing/2014/main" id="{0303CC37-C82F-9524-9823-79B6E9D4C37C}"/>
              </a:ext>
            </a:extLst>
          </p:cNvPr>
          <p:cNvSpPr txBox="1"/>
          <p:nvPr/>
        </p:nvSpPr>
        <p:spPr>
          <a:xfrm>
            <a:off x="1808480" y="1536174"/>
            <a:ext cx="8126520" cy="3785652"/>
          </a:xfrm>
          <a:prstGeom prst="rect">
            <a:avLst/>
          </a:prstGeom>
          <a:noFill/>
        </p:spPr>
        <p:txBody>
          <a:bodyPr wrap="none" rtlCol="0">
            <a:spAutoFit/>
          </a:bodyPr>
          <a:lstStyle/>
          <a:p>
            <a:pPr marL="285750" indent="-285750">
              <a:buFont typeface="Arial" panose="020B0604020202020204" pitchFamily="34" charset="0"/>
              <a:buChar char="•"/>
            </a:pPr>
            <a:r>
              <a:rPr lang="en-US" sz="2400" dirty="0" err="1"/>
              <a:t>Introdus</a:t>
            </a:r>
            <a:r>
              <a:rPr lang="en-US" sz="2400" dirty="0"/>
              <a:t> de Carl Hewitt in 1973</a:t>
            </a:r>
          </a:p>
          <a:p>
            <a:pPr marL="285750" indent="-285750">
              <a:buFont typeface="Arial" panose="020B0604020202020204" pitchFamily="34" charset="0"/>
              <a:buChar char="•"/>
            </a:pPr>
            <a:r>
              <a:rPr lang="en-US" sz="2400" dirty="0" err="1"/>
              <a:t>Actorii</a:t>
            </a:r>
            <a:r>
              <a:rPr lang="en-US" sz="2400" dirty="0"/>
              <a:t> sunt o </a:t>
            </a:r>
            <a:r>
              <a:rPr lang="en-US" sz="2400" dirty="0" err="1"/>
              <a:t>notiune</a:t>
            </a:r>
            <a:r>
              <a:rPr lang="en-US" sz="2400" dirty="0"/>
              <a:t> abstracta (</a:t>
            </a:r>
            <a:r>
              <a:rPr lang="en-US" sz="2400" dirty="0" err="1"/>
              <a:t>corespunzatoare</a:t>
            </a:r>
            <a:r>
              <a:rPr lang="en-US" sz="2400" dirty="0"/>
              <a:t> </a:t>
            </a:r>
            <a:r>
              <a:rPr lang="en-US" sz="2400" dirty="0" err="1"/>
              <a:t>proceselor</a:t>
            </a:r>
            <a:r>
              <a:rPr lang="en-US" sz="2400" dirty="0"/>
              <a:t>)</a:t>
            </a:r>
          </a:p>
          <a:p>
            <a:pPr marL="285750" indent="-285750">
              <a:buFont typeface="Arial" panose="020B0604020202020204" pitchFamily="34" charset="0"/>
              <a:buChar char="•"/>
            </a:pPr>
            <a:r>
              <a:rPr lang="en-US" sz="2400" dirty="0" err="1"/>
              <a:t>Actorii</a:t>
            </a:r>
            <a:r>
              <a:rPr lang="en-US" sz="2400" dirty="0"/>
              <a:t> au </a:t>
            </a:r>
            <a:r>
              <a:rPr lang="en-US" sz="2400" dirty="0" err="1"/>
              <a:t>memorie</a:t>
            </a:r>
            <a:r>
              <a:rPr lang="en-US" sz="2400" dirty="0"/>
              <a:t> </a:t>
            </a:r>
            <a:r>
              <a:rPr lang="en-US" sz="2400" dirty="0" err="1"/>
              <a:t>proprie</a:t>
            </a:r>
            <a:r>
              <a:rPr lang="en-US" sz="2400" dirty="0"/>
              <a:t>, NU au </a:t>
            </a:r>
            <a:r>
              <a:rPr lang="en-US" sz="2400" dirty="0" err="1"/>
              <a:t>memorie</a:t>
            </a:r>
            <a:r>
              <a:rPr lang="en-US" sz="2400" dirty="0"/>
              <a:t> </a:t>
            </a:r>
            <a:r>
              <a:rPr lang="en-US" sz="2400" dirty="0" err="1"/>
              <a:t>partajata</a:t>
            </a:r>
            <a:endParaRPr lang="en-US" sz="2400" dirty="0"/>
          </a:p>
          <a:p>
            <a:pPr marL="285750" indent="-285750">
              <a:buFont typeface="Arial" panose="020B0604020202020204" pitchFamily="34" charset="0"/>
              <a:buChar char="•"/>
            </a:pPr>
            <a:r>
              <a:rPr lang="en-US" sz="2400" dirty="0" err="1"/>
              <a:t>Actorii</a:t>
            </a:r>
            <a:r>
              <a:rPr lang="en-US" sz="2400" dirty="0"/>
              <a:t> </a:t>
            </a:r>
            <a:r>
              <a:rPr lang="en-US" sz="2400" dirty="0" err="1"/>
              <a:t>comunica</a:t>
            </a:r>
            <a:r>
              <a:rPr lang="en-US" sz="2400" dirty="0"/>
              <a:t> </a:t>
            </a:r>
            <a:r>
              <a:rPr lang="en-US" sz="2400" dirty="0" err="1"/>
              <a:t>prin</a:t>
            </a:r>
            <a:r>
              <a:rPr lang="en-US" sz="2400" dirty="0"/>
              <a:t> </a:t>
            </a:r>
            <a:r>
              <a:rPr lang="en-US" sz="2400" dirty="0" err="1"/>
              <a:t>mesaje</a:t>
            </a:r>
            <a:endParaRPr lang="en-US" sz="2400" dirty="0"/>
          </a:p>
          <a:p>
            <a:pPr marL="285750" indent="-285750">
              <a:buFont typeface="Arial" panose="020B0604020202020204" pitchFamily="34" charset="0"/>
              <a:buChar char="•"/>
            </a:pPr>
            <a:r>
              <a:rPr lang="en-US" sz="2400" dirty="0"/>
              <a:t>Un actor </a:t>
            </a:r>
            <a:r>
              <a:rPr lang="en-US" sz="2400" dirty="0" err="1"/>
              <a:t>este</a:t>
            </a:r>
            <a:r>
              <a:rPr lang="en-US" sz="2400" dirty="0"/>
              <a:t> </a:t>
            </a:r>
            <a:r>
              <a:rPr lang="en-US" sz="2400" dirty="0" err="1"/>
              <a:t>capabil</a:t>
            </a:r>
            <a:r>
              <a:rPr lang="en-US" sz="2400" dirty="0"/>
              <a:t> </a:t>
            </a:r>
            <a:r>
              <a:rPr lang="en-US" sz="2400" dirty="0" err="1"/>
              <a:t>sa</a:t>
            </a:r>
            <a:r>
              <a:rPr lang="en-US" sz="2400" dirty="0"/>
              <a:t>:</a:t>
            </a:r>
          </a:p>
          <a:p>
            <a:pPr marL="1200150" lvl="2" indent="-285750">
              <a:buFont typeface="Courier New" panose="02070309020205020404" pitchFamily="49" charset="0"/>
              <a:buChar char="o"/>
            </a:pPr>
            <a:r>
              <a:rPr lang="en-US" sz="2400" dirty="0"/>
              <a:t>       </a:t>
            </a:r>
            <a:r>
              <a:rPr lang="en-US" sz="2400" dirty="0" err="1"/>
              <a:t>trimita</a:t>
            </a:r>
            <a:r>
              <a:rPr lang="en-US" sz="2400" dirty="0"/>
              <a:t> </a:t>
            </a:r>
            <a:r>
              <a:rPr lang="en-US" sz="2400" dirty="0" err="1"/>
              <a:t>mesaje</a:t>
            </a:r>
            <a:r>
              <a:rPr lang="en-US" sz="2400" dirty="0"/>
              <a:t> </a:t>
            </a:r>
            <a:r>
              <a:rPr lang="en-US" sz="2400" dirty="0" err="1"/>
              <a:t>actorilor</a:t>
            </a:r>
            <a:r>
              <a:rPr lang="en-US" sz="2400" dirty="0"/>
              <a:t> pe care ii </a:t>
            </a:r>
            <a:r>
              <a:rPr lang="en-US" sz="2400" dirty="0" err="1"/>
              <a:t>cunoaste</a:t>
            </a:r>
            <a:endParaRPr lang="en-US" sz="2400" dirty="0"/>
          </a:p>
          <a:p>
            <a:pPr marL="1200150" lvl="2" indent="-285750">
              <a:buFont typeface="Courier New" panose="02070309020205020404" pitchFamily="49" charset="0"/>
              <a:buChar char="o"/>
            </a:pPr>
            <a:r>
              <a:rPr lang="en-US" sz="2400" dirty="0"/>
              <a:t>       </a:t>
            </a:r>
            <a:r>
              <a:rPr lang="en-US" sz="2400" dirty="0" err="1"/>
              <a:t>creeze</a:t>
            </a:r>
            <a:r>
              <a:rPr lang="en-US" sz="2400" dirty="0"/>
              <a:t> </a:t>
            </a:r>
            <a:r>
              <a:rPr lang="en-US" sz="2400" dirty="0" err="1"/>
              <a:t>noi</a:t>
            </a:r>
            <a:r>
              <a:rPr lang="en-US" sz="2400" dirty="0"/>
              <a:t> </a:t>
            </a:r>
            <a:r>
              <a:rPr lang="en-US" sz="2400" dirty="0" err="1"/>
              <a:t>actori</a:t>
            </a:r>
            <a:endParaRPr lang="en-US" sz="2400" dirty="0"/>
          </a:p>
          <a:p>
            <a:pPr marL="1200150" lvl="2" indent="-285750">
              <a:buFont typeface="Courier New" panose="02070309020205020404" pitchFamily="49" charset="0"/>
              <a:buChar char="o"/>
            </a:pPr>
            <a:r>
              <a:rPr lang="en-US" sz="2400" dirty="0"/>
              <a:t>       </a:t>
            </a:r>
            <a:r>
              <a:rPr lang="en-US" sz="2400" dirty="0" err="1"/>
              <a:t>raspunda</a:t>
            </a:r>
            <a:r>
              <a:rPr lang="en-US" sz="2400" dirty="0"/>
              <a:t> </a:t>
            </a:r>
            <a:r>
              <a:rPr lang="en-US" sz="2400" dirty="0" err="1"/>
              <a:t>mesajelor</a:t>
            </a:r>
            <a:r>
              <a:rPr lang="en-US" sz="2400" dirty="0"/>
              <a:t> pe care le </a:t>
            </a:r>
            <a:r>
              <a:rPr lang="en-US" sz="2400" dirty="0" err="1"/>
              <a:t>primeste</a:t>
            </a:r>
            <a:r>
              <a:rPr lang="en-US" sz="2400" dirty="0"/>
              <a:t> </a:t>
            </a:r>
          </a:p>
          <a:p>
            <a:pPr marL="285750" indent="-285750">
              <a:buFont typeface="Arial" panose="020B0604020202020204" pitchFamily="34" charset="0"/>
              <a:buChar char="•"/>
            </a:pPr>
            <a:r>
              <a:rPr lang="en-US" sz="2400" dirty="0" err="1"/>
              <a:t>Mesajele</a:t>
            </a:r>
            <a:r>
              <a:rPr lang="en-US" sz="2400" dirty="0"/>
              <a:t> </a:t>
            </a:r>
            <a:r>
              <a:rPr lang="en-US" sz="2400" dirty="0" err="1"/>
              <a:t>contin</a:t>
            </a:r>
            <a:r>
              <a:rPr lang="en-US" sz="2400" dirty="0"/>
              <a:t> un </a:t>
            </a:r>
            <a:r>
              <a:rPr lang="en-US" sz="2400" dirty="0" err="1"/>
              <a:t>destinatar</a:t>
            </a:r>
            <a:r>
              <a:rPr lang="en-US" sz="2400" dirty="0"/>
              <a:t> </a:t>
            </a:r>
            <a:r>
              <a:rPr lang="en-US" sz="2400" dirty="0" err="1"/>
              <a:t>si</a:t>
            </a:r>
            <a:r>
              <a:rPr lang="en-US" sz="2400" dirty="0"/>
              <a:t> un </a:t>
            </a:r>
            <a:r>
              <a:rPr lang="en-US" sz="2400" dirty="0" err="1"/>
              <a:t>continut</a:t>
            </a:r>
            <a:endParaRPr lang="en-US" sz="2400" dirty="0"/>
          </a:p>
          <a:p>
            <a:pPr marL="285750" indent="-285750">
              <a:buFont typeface="Arial" panose="020B0604020202020204" pitchFamily="34" charset="0"/>
              <a:buChar char="•"/>
            </a:pPr>
            <a:r>
              <a:rPr lang="en-US" sz="2400" dirty="0" err="1"/>
              <a:t>Trimiterea</a:t>
            </a:r>
            <a:r>
              <a:rPr lang="en-US" sz="2400" dirty="0"/>
              <a:t> </a:t>
            </a:r>
            <a:r>
              <a:rPr lang="en-US" sz="2400" dirty="0" err="1"/>
              <a:t>mesajelor</a:t>
            </a:r>
            <a:r>
              <a:rPr lang="en-US" sz="2400" dirty="0"/>
              <a:t> </a:t>
            </a:r>
            <a:r>
              <a:rPr lang="en-US" sz="2400" dirty="0" err="1"/>
              <a:t>este</a:t>
            </a:r>
            <a:r>
              <a:rPr lang="en-US" sz="2400" dirty="0"/>
              <a:t> </a:t>
            </a:r>
            <a:r>
              <a:rPr lang="en-US" sz="2400" dirty="0" err="1"/>
              <a:t>asincrona</a:t>
            </a:r>
            <a:endParaRPr lang="en-GB" sz="2400" dirty="0"/>
          </a:p>
        </p:txBody>
      </p:sp>
    </p:spTree>
    <p:extLst>
      <p:ext uri="{BB962C8B-B14F-4D97-AF65-F5344CB8AC3E}">
        <p14:creationId xmlns:p14="http://schemas.microsoft.com/office/powerpoint/2010/main" val="182913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2746" y="1413164"/>
            <a:ext cx="5304786" cy="4524315"/>
          </a:xfrm>
          <a:prstGeom prst="rect">
            <a:avLst/>
          </a:prstGeom>
          <a:solidFill>
            <a:srgbClr val="CA1421"/>
          </a:solidFill>
        </p:spPr>
        <p:txBody>
          <a:bodyPr wrap="none" rtlCol="0">
            <a:spAutoFit/>
          </a:bodyPr>
          <a:lstStyle/>
          <a:p>
            <a:endParaRPr lang="en-US" sz="3200" dirty="0">
              <a:solidFill>
                <a:schemeClr val="bg1"/>
              </a:solidFill>
            </a:endParaRPr>
          </a:p>
          <a:p>
            <a:r>
              <a:rPr lang="en-US" sz="3200" dirty="0" err="1">
                <a:solidFill>
                  <a:schemeClr val="bg1"/>
                </a:solidFill>
              </a:rPr>
              <a:t>Pid</a:t>
            </a:r>
            <a:r>
              <a:rPr lang="en-US" sz="3200" dirty="0">
                <a:solidFill>
                  <a:schemeClr val="bg1"/>
                </a:solidFill>
              </a:rPr>
              <a:t> = spawn (fun)</a:t>
            </a:r>
          </a:p>
          <a:p>
            <a:endParaRPr lang="en-US" sz="3200" dirty="0">
              <a:solidFill>
                <a:schemeClr val="bg1"/>
              </a:solidFill>
            </a:endParaRPr>
          </a:p>
          <a:p>
            <a:r>
              <a:rPr lang="en-US" sz="3200" dirty="0" err="1">
                <a:solidFill>
                  <a:schemeClr val="bg1"/>
                </a:solidFill>
              </a:rPr>
              <a:t>Pid</a:t>
            </a:r>
            <a:r>
              <a:rPr lang="en-US" sz="3200" dirty="0">
                <a:solidFill>
                  <a:schemeClr val="bg1"/>
                </a:solidFill>
              </a:rPr>
              <a:t> = spawn (module, </a:t>
            </a:r>
            <a:r>
              <a:rPr lang="en-US" sz="3200" dirty="0" err="1">
                <a:solidFill>
                  <a:schemeClr val="bg1"/>
                </a:solidFill>
              </a:rPr>
              <a:t>fct</a:t>
            </a:r>
            <a:r>
              <a:rPr lang="en-US" sz="3200" dirty="0">
                <a:solidFill>
                  <a:schemeClr val="bg1"/>
                </a:solidFill>
              </a:rPr>
              <a:t>, </a:t>
            </a:r>
            <a:r>
              <a:rPr lang="en-US" sz="3200" dirty="0" err="1">
                <a:solidFill>
                  <a:schemeClr val="bg1"/>
                </a:solidFill>
              </a:rPr>
              <a:t>args</a:t>
            </a:r>
            <a:r>
              <a:rPr lang="en-US" sz="3200" dirty="0">
                <a:solidFill>
                  <a:schemeClr val="bg1"/>
                </a:solidFill>
              </a:rPr>
              <a:t>)</a:t>
            </a:r>
          </a:p>
          <a:p>
            <a:endParaRPr lang="en-US" sz="3200" dirty="0">
              <a:solidFill>
                <a:schemeClr val="bg1"/>
              </a:solidFill>
            </a:endParaRPr>
          </a:p>
          <a:p>
            <a:r>
              <a:rPr lang="en-US" sz="3200" dirty="0" err="1">
                <a:solidFill>
                  <a:schemeClr val="bg1"/>
                </a:solidFill>
              </a:rPr>
              <a:t>Pid</a:t>
            </a:r>
            <a:r>
              <a:rPr lang="en-US" sz="3200" dirty="0">
                <a:solidFill>
                  <a:schemeClr val="bg1"/>
                </a:solidFill>
              </a:rPr>
              <a:t> ! Message</a:t>
            </a:r>
          </a:p>
          <a:p>
            <a:endParaRPr lang="en-US" sz="3200" dirty="0">
              <a:solidFill>
                <a:schemeClr val="bg1"/>
              </a:solidFill>
            </a:endParaRPr>
          </a:p>
          <a:p>
            <a:r>
              <a:rPr lang="en-US" sz="3200" dirty="0">
                <a:solidFill>
                  <a:schemeClr val="bg1"/>
                </a:solidFill>
              </a:rPr>
              <a:t>receive … end</a:t>
            </a:r>
          </a:p>
          <a:p>
            <a:r>
              <a:rPr lang="en-US" sz="3200" dirty="0">
                <a:solidFill>
                  <a:schemeClr val="bg1"/>
                </a:solidFill>
              </a:rPr>
              <a:t>receive … after … end</a:t>
            </a:r>
          </a:p>
        </p:txBody>
      </p:sp>
      <p:sp>
        <p:nvSpPr>
          <p:cNvPr id="3" name="TextBox 2"/>
          <p:cNvSpPr txBox="1"/>
          <p:nvPr/>
        </p:nvSpPr>
        <p:spPr>
          <a:xfrm>
            <a:off x="498765" y="374073"/>
            <a:ext cx="11961796"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 </a:t>
            </a:r>
            <a:r>
              <a:rPr lang="en-US" sz="2800" dirty="0" err="1"/>
              <a:t>Concurenta</a:t>
            </a:r>
            <a:r>
              <a:rPr lang="en-US" sz="2800" dirty="0"/>
              <a:t> in </a:t>
            </a:r>
            <a:r>
              <a:rPr lang="en-US" sz="2800" dirty="0" err="1"/>
              <a:t>Erlang</a:t>
            </a:r>
            <a:r>
              <a:rPr lang="en-US" sz="2800" dirty="0"/>
              <a:t> </a:t>
            </a:r>
            <a:r>
              <a:rPr lang="en-US" sz="2800" dirty="0" err="1"/>
              <a:t>este</a:t>
            </a:r>
            <a:r>
              <a:rPr lang="en-US" sz="2800" dirty="0"/>
              <a:t>  </a:t>
            </a:r>
            <a:r>
              <a:rPr lang="en-US" sz="2800" dirty="0" err="1"/>
              <a:t>implementata</a:t>
            </a:r>
            <a:r>
              <a:rPr lang="en-US" sz="2800" dirty="0"/>
              <a:t> </a:t>
            </a:r>
            <a:r>
              <a:rPr lang="en-US" sz="2800" dirty="0" err="1"/>
              <a:t>folosind</a:t>
            </a:r>
            <a:r>
              <a:rPr lang="en-US" sz="2800" dirty="0"/>
              <a:t> </a:t>
            </a:r>
            <a:r>
              <a:rPr lang="en-US" sz="2800" dirty="0" err="1"/>
              <a:t>urmatoarele</a:t>
            </a:r>
            <a:r>
              <a:rPr lang="en-US" sz="2800" dirty="0"/>
              <a:t> primitive:</a:t>
            </a:r>
          </a:p>
        </p:txBody>
      </p:sp>
    </p:spTree>
    <p:extLst>
      <p:ext uri="{BB962C8B-B14F-4D97-AF65-F5344CB8AC3E}">
        <p14:creationId xmlns:p14="http://schemas.microsoft.com/office/powerpoint/2010/main" val="1096123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04157" y="1523419"/>
            <a:ext cx="4279761" cy="3046988"/>
          </a:xfrm>
          <a:prstGeom prst="rect">
            <a:avLst/>
          </a:prstGeom>
          <a:noFill/>
          <a:ln>
            <a:solidFill>
              <a:srgbClr val="C00000"/>
            </a:solidFill>
          </a:ln>
        </p:spPr>
        <p:txBody>
          <a:bodyPr wrap="none" rtlCol="0">
            <a:spAutoFit/>
          </a:bodyPr>
          <a:lstStyle/>
          <a:p>
            <a:r>
              <a:rPr lang="en-US" sz="2400" dirty="0"/>
              <a:t>receive</a:t>
            </a:r>
          </a:p>
          <a:p>
            <a:r>
              <a:rPr lang="en-US" sz="2400" dirty="0"/>
              <a:t>Pattern1 </a:t>
            </a:r>
            <a:r>
              <a:rPr lang="en-US" sz="2400" b="1" dirty="0"/>
              <a:t>when </a:t>
            </a:r>
            <a:r>
              <a:rPr lang="en-US" sz="2400" dirty="0"/>
              <a:t>Guard1 -&gt; Expr1;</a:t>
            </a:r>
          </a:p>
          <a:p>
            <a:r>
              <a:rPr lang="en-US" sz="2400" dirty="0"/>
              <a:t>Pattern2  </a:t>
            </a:r>
            <a:r>
              <a:rPr lang="en-US" sz="2400" b="1" dirty="0"/>
              <a:t>when</a:t>
            </a:r>
            <a:r>
              <a:rPr lang="en-US" sz="2400" dirty="0"/>
              <a:t> Guard2 -&gt; Expr2;</a:t>
            </a:r>
          </a:p>
          <a:p>
            <a:r>
              <a:rPr lang="en-US" sz="2400" dirty="0"/>
              <a:t>Pattern3 -&gt; Expr3</a:t>
            </a:r>
          </a:p>
          <a:p>
            <a:r>
              <a:rPr lang="en-US" sz="2400" dirty="0"/>
              <a:t>…</a:t>
            </a:r>
          </a:p>
          <a:p>
            <a:r>
              <a:rPr lang="en-US" sz="2400" dirty="0"/>
              <a:t>after T -&gt;</a:t>
            </a:r>
          </a:p>
          <a:p>
            <a:r>
              <a:rPr lang="en-US" sz="2400" dirty="0"/>
              <a:t>        </a:t>
            </a:r>
            <a:r>
              <a:rPr lang="en-US" sz="2400" dirty="0" err="1"/>
              <a:t>ExpressionT</a:t>
            </a:r>
            <a:endParaRPr lang="en-US" sz="2400" dirty="0"/>
          </a:p>
          <a:p>
            <a:r>
              <a:rPr lang="en-US" sz="2400" dirty="0"/>
              <a:t>end</a:t>
            </a:r>
          </a:p>
        </p:txBody>
      </p:sp>
      <p:sp>
        <p:nvSpPr>
          <p:cNvPr id="7" name="TextBox 6"/>
          <p:cNvSpPr txBox="1"/>
          <p:nvPr/>
        </p:nvSpPr>
        <p:spPr>
          <a:xfrm>
            <a:off x="5283020" y="526727"/>
            <a:ext cx="563895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La </a:t>
            </a:r>
            <a:r>
              <a:rPr lang="en-US" sz="2000" dirty="0" err="1"/>
              <a:t>intrarea</a:t>
            </a:r>
            <a:r>
              <a:rPr lang="en-US" sz="2000" dirty="0"/>
              <a:t> in </a:t>
            </a:r>
            <a:r>
              <a:rPr lang="en-US" sz="2000" b="1" dirty="0"/>
              <a:t>receive</a:t>
            </a:r>
            <a:r>
              <a:rPr lang="en-US" sz="2000" dirty="0"/>
              <a:t>, </a:t>
            </a:r>
            <a:r>
              <a:rPr lang="en-US" sz="2000" dirty="0" err="1"/>
              <a:t>daca</a:t>
            </a:r>
            <a:r>
              <a:rPr lang="en-US" sz="2000" dirty="0"/>
              <a:t> </a:t>
            </a:r>
            <a:r>
              <a:rPr lang="en-US" sz="2000" dirty="0" err="1"/>
              <a:t>exista</a:t>
            </a:r>
            <a:r>
              <a:rPr lang="en-US" sz="2000" dirty="0"/>
              <a:t> un  </a:t>
            </a:r>
            <a:r>
              <a:rPr lang="en-US" sz="2000" b="1" dirty="0"/>
              <a:t>after</a:t>
            </a:r>
            <a:r>
              <a:rPr lang="en-US" sz="2000" dirty="0"/>
              <a:t>,  se </a:t>
            </a:r>
            <a:r>
              <a:rPr lang="en-US" sz="2000" dirty="0" err="1"/>
              <a:t>porneste</a:t>
            </a:r>
            <a:r>
              <a:rPr lang="en-US" sz="2000" dirty="0"/>
              <a:t> un timer.</a:t>
            </a:r>
          </a:p>
          <a:p>
            <a:pPr marL="342900" indent="-342900">
              <a:buFont typeface="Arial" panose="020B0604020202020204" pitchFamily="34" charset="0"/>
              <a:buChar char="•"/>
            </a:pPr>
            <a:r>
              <a:rPr lang="en-US" sz="2000" dirty="0" err="1"/>
              <a:t>Mesajele</a:t>
            </a:r>
            <a:r>
              <a:rPr lang="en-US" sz="2000" dirty="0"/>
              <a:t> din </a:t>
            </a:r>
            <a:r>
              <a:rPr lang="en-US" sz="2000" dirty="0" err="1"/>
              <a:t>coada</a:t>
            </a:r>
            <a:r>
              <a:rPr lang="en-US" sz="2000" dirty="0"/>
              <a:t> </a:t>
            </a:r>
            <a:r>
              <a:rPr lang="en-US" sz="2000" dirty="0" err="1"/>
              <a:t>sunt</a:t>
            </a:r>
            <a:r>
              <a:rPr lang="en-US" sz="2000" dirty="0"/>
              <a:t> investigate in </a:t>
            </a:r>
            <a:r>
              <a:rPr lang="en-US" sz="2000" dirty="0" err="1"/>
              <a:t>ordinea</a:t>
            </a:r>
            <a:r>
              <a:rPr lang="en-US" sz="2000" dirty="0"/>
              <a:t> </a:t>
            </a:r>
            <a:r>
              <a:rPr lang="en-US" sz="2000" dirty="0" err="1"/>
              <a:t>sosirii</a:t>
            </a:r>
            <a:r>
              <a:rPr lang="en-US" sz="2000" dirty="0"/>
              <a:t>; </a:t>
            </a:r>
            <a:r>
              <a:rPr lang="en-US" sz="2000" dirty="0" err="1"/>
              <a:t>daca</a:t>
            </a:r>
            <a:r>
              <a:rPr lang="en-US" sz="2000" dirty="0"/>
              <a:t> un </a:t>
            </a:r>
            <a:r>
              <a:rPr lang="en-US" sz="2000" dirty="0" err="1"/>
              <a:t>mesaj</a:t>
            </a:r>
            <a:r>
              <a:rPr lang="en-US" sz="2000" dirty="0"/>
              <a:t> se </a:t>
            </a:r>
            <a:r>
              <a:rPr lang="en-US" sz="2000" dirty="0" err="1"/>
              <a:t>potriveste</a:t>
            </a:r>
            <a:r>
              <a:rPr lang="en-US" sz="2000" dirty="0"/>
              <a:t> cu un pattern </a:t>
            </a:r>
            <a:r>
              <a:rPr lang="en-US" sz="2000" dirty="0" err="1"/>
              <a:t>atunci</a:t>
            </a:r>
            <a:r>
              <a:rPr lang="en-US" sz="2000" dirty="0"/>
              <a:t> </a:t>
            </a:r>
            <a:r>
              <a:rPr lang="en-US" sz="2000" dirty="0" err="1"/>
              <a:t>expresia</a:t>
            </a:r>
            <a:r>
              <a:rPr lang="en-US" sz="2000" dirty="0"/>
              <a:t> </a:t>
            </a:r>
            <a:r>
              <a:rPr lang="en-US" sz="2000" dirty="0" err="1"/>
              <a:t>corespunzatoare</a:t>
            </a:r>
            <a:r>
              <a:rPr lang="en-US" sz="2000" dirty="0"/>
              <a:t> </a:t>
            </a:r>
            <a:r>
              <a:rPr lang="en-US" sz="2000" dirty="0" err="1"/>
              <a:t>este</a:t>
            </a:r>
            <a:r>
              <a:rPr lang="en-US" sz="2000" dirty="0"/>
              <a:t> </a:t>
            </a:r>
            <a:r>
              <a:rPr lang="en-US" sz="2000" dirty="0" err="1"/>
              <a:t>prelucrata</a:t>
            </a:r>
            <a:r>
              <a:rPr lang="en-US" sz="2000" dirty="0"/>
              <a:t>.</a:t>
            </a:r>
          </a:p>
          <a:p>
            <a:pPr marL="342900" indent="-342900">
              <a:buFont typeface="Arial" panose="020B0604020202020204" pitchFamily="34" charset="0"/>
              <a:buChar char="•"/>
            </a:pPr>
            <a:r>
              <a:rPr lang="en-US" sz="2000" dirty="0" err="1"/>
              <a:t>Mesajele</a:t>
            </a:r>
            <a:r>
              <a:rPr lang="en-US" sz="2000" dirty="0"/>
              <a:t> care nu se </a:t>
            </a:r>
            <a:r>
              <a:rPr lang="en-US" sz="2000" dirty="0" err="1"/>
              <a:t>potrivesc</a:t>
            </a:r>
            <a:r>
              <a:rPr lang="en-US" sz="2000" dirty="0"/>
              <a:t> cu </a:t>
            </a:r>
            <a:r>
              <a:rPr lang="en-US" sz="2000" dirty="0" err="1"/>
              <a:t>nici</a:t>
            </a:r>
            <a:r>
              <a:rPr lang="en-US" sz="2000" dirty="0"/>
              <a:t> un pattern </a:t>
            </a:r>
            <a:r>
              <a:rPr lang="en-US" sz="2000" dirty="0" err="1"/>
              <a:t>sunt</a:t>
            </a:r>
            <a:r>
              <a:rPr lang="en-US" sz="2000" dirty="0"/>
              <a:t> </a:t>
            </a:r>
            <a:r>
              <a:rPr lang="en-US" sz="2000" dirty="0" err="1"/>
              <a:t>puse</a:t>
            </a:r>
            <a:r>
              <a:rPr lang="en-US" sz="2000" dirty="0"/>
              <a:t> </a:t>
            </a:r>
            <a:r>
              <a:rPr lang="en-US" sz="2000" dirty="0" err="1"/>
              <a:t>intr</a:t>
            </a:r>
            <a:r>
              <a:rPr lang="en-US" sz="2000" dirty="0"/>
              <a:t>-o </a:t>
            </a:r>
            <a:r>
              <a:rPr lang="en-US" sz="2000" dirty="0" err="1"/>
              <a:t>coada</a:t>
            </a:r>
            <a:r>
              <a:rPr lang="en-US" sz="2000" dirty="0"/>
              <a:t> separate (</a:t>
            </a:r>
            <a:r>
              <a:rPr lang="en-US" sz="2000" i="1" dirty="0"/>
              <a:t>save queue</a:t>
            </a:r>
            <a:r>
              <a:rPr lang="en-US" sz="2000" dirty="0"/>
              <a:t>).</a:t>
            </a:r>
          </a:p>
          <a:p>
            <a:pPr marL="342900" indent="-342900">
              <a:buFont typeface="Arial" panose="020B0604020202020204" pitchFamily="34" charset="0"/>
              <a:buChar char="•"/>
            </a:pPr>
            <a:r>
              <a:rPr lang="en-US" sz="2000" dirty="0" err="1"/>
              <a:t>Daca</a:t>
            </a:r>
            <a:r>
              <a:rPr lang="en-US" sz="2000" dirty="0"/>
              <a:t> nu </a:t>
            </a:r>
            <a:r>
              <a:rPr lang="en-US" sz="2000" dirty="0" err="1"/>
              <a:t>mai</a:t>
            </a:r>
            <a:r>
              <a:rPr lang="en-US" sz="2000" dirty="0"/>
              <a:t> </a:t>
            </a:r>
            <a:r>
              <a:rPr lang="en-US" sz="2000" dirty="0" err="1"/>
              <a:t>sunt</a:t>
            </a:r>
            <a:r>
              <a:rPr lang="en-US" sz="2000" dirty="0"/>
              <a:t> </a:t>
            </a:r>
            <a:r>
              <a:rPr lang="en-US" sz="2000" dirty="0" err="1"/>
              <a:t>mesaje</a:t>
            </a:r>
            <a:r>
              <a:rPr lang="en-US" sz="2000" dirty="0"/>
              <a:t> in </a:t>
            </a:r>
            <a:r>
              <a:rPr lang="en-US" sz="2000" dirty="0" err="1"/>
              <a:t>coada</a:t>
            </a:r>
            <a:r>
              <a:rPr lang="en-US" sz="2000" dirty="0"/>
              <a:t> </a:t>
            </a:r>
            <a:r>
              <a:rPr lang="en-US" sz="2000" dirty="0" err="1"/>
              <a:t>procesul</a:t>
            </a:r>
            <a:r>
              <a:rPr lang="en-US" sz="2000" dirty="0"/>
              <a:t> se </a:t>
            </a:r>
            <a:r>
              <a:rPr lang="en-US" sz="2000" dirty="0" err="1"/>
              <a:t>suspenda</a:t>
            </a:r>
            <a:r>
              <a:rPr lang="en-US" sz="2000" dirty="0"/>
              <a:t> </a:t>
            </a:r>
            <a:r>
              <a:rPr lang="en-US" sz="2000" dirty="0" err="1"/>
              <a:t>si</a:t>
            </a:r>
            <a:r>
              <a:rPr lang="en-US" sz="2000" dirty="0"/>
              <a:t> </a:t>
            </a:r>
            <a:r>
              <a:rPr lang="en-US" sz="2000" dirty="0" err="1"/>
              <a:t>asteapta</a:t>
            </a:r>
            <a:r>
              <a:rPr lang="en-US" sz="2000" dirty="0"/>
              <a:t> </a:t>
            </a:r>
            <a:r>
              <a:rPr lang="en-US" sz="2000" dirty="0" err="1"/>
              <a:t>venirea</a:t>
            </a:r>
            <a:r>
              <a:rPr lang="en-US" sz="2000" dirty="0"/>
              <a:t> </a:t>
            </a:r>
            <a:r>
              <a:rPr lang="en-US" sz="2000" dirty="0" err="1"/>
              <a:t>unui</a:t>
            </a:r>
            <a:r>
              <a:rPr lang="en-US" sz="2000" dirty="0"/>
              <a:t> </a:t>
            </a:r>
            <a:r>
              <a:rPr lang="en-US" sz="2000" dirty="0" err="1"/>
              <a:t>nou</a:t>
            </a:r>
            <a:r>
              <a:rPr lang="en-US" sz="2000" dirty="0"/>
              <a:t> </a:t>
            </a:r>
            <a:r>
              <a:rPr lang="en-US" sz="2000" dirty="0" err="1"/>
              <a:t>mesaj</a:t>
            </a:r>
            <a:r>
              <a:rPr lang="en-US" sz="2000" dirty="0"/>
              <a:t>; la </a:t>
            </a:r>
            <a:r>
              <a:rPr lang="en-US" sz="2000" dirty="0" err="1"/>
              <a:t>venirea</a:t>
            </a:r>
            <a:r>
              <a:rPr lang="en-US" sz="2000" dirty="0"/>
              <a:t> </a:t>
            </a:r>
            <a:r>
              <a:rPr lang="en-US" sz="2000" dirty="0" err="1"/>
              <a:t>acestuia</a:t>
            </a:r>
            <a:r>
              <a:rPr lang="en-US" sz="2000" dirty="0"/>
              <a:t>, </a:t>
            </a:r>
            <a:r>
              <a:rPr lang="en-US" sz="2000" dirty="0" err="1"/>
              <a:t>numai</a:t>
            </a:r>
            <a:r>
              <a:rPr lang="en-US" sz="2000" dirty="0"/>
              <a:t> el </a:t>
            </a:r>
            <a:r>
              <a:rPr lang="en-US" sz="2000" dirty="0" err="1"/>
              <a:t>este</a:t>
            </a:r>
            <a:r>
              <a:rPr lang="en-US" sz="2000" dirty="0"/>
              <a:t> </a:t>
            </a:r>
            <a:r>
              <a:rPr lang="en-US" sz="2000" dirty="0" err="1"/>
              <a:t>prelucrat</a:t>
            </a:r>
            <a:r>
              <a:rPr lang="en-US" sz="2000" dirty="0"/>
              <a:t>, nu </a:t>
            </a:r>
            <a:r>
              <a:rPr lang="en-US" sz="2000" dirty="0" err="1"/>
              <a:t>si</a:t>
            </a:r>
            <a:r>
              <a:rPr lang="en-US" sz="2000" dirty="0"/>
              <a:t> </a:t>
            </a:r>
            <a:r>
              <a:rPr lang="en-US" sz="2000" dirty="0" err="1"/>
              <a:t>mesajele</a:t>
            </a:r>
            <a:r>
              <a:rPr lang="en-US" sz="2000" dirty="0"/>
              <a:t> din </a:t>
            </a:r>
            <a:r>
              <a:rPr lang="en-US" sz="2000" i="1" dirty="0"/>
              <a:t>save queue.</a:t>
            </a:r>
          </a:p>
          <a:p>
            <a:pPr marL="342900" indent="-342900">
              <a:buFont typeface="Arial" panose="020B0604020202020204" pitchFamily="34" charset="0"/>
              <a:buChar char="•"/>
            </a:pPr>
            <a:r>
              <a:rPr lang="en-US" sz="2000" dirty="0" err="1"/>
              <a:t>Cand</a:t>
            </a:r>
            <a:r>
              <a:rPr lang="en-US" sz="2000" dirty="0"/>
              <a:t> un </a:t>
            </a:r>
            <a:r>
              <a:rPr lang="en-US" sz="2000" dirty="0" err="1"/>
              <a:t>mesaj</a:t>
            </a:r>
            <a:r>
              <a:rPr lang="en-US" sz="2000" dirty="0"/>
              <a:t> se </a:t>
            </a:r>
            <a:r>
              <a:rPr lang="en-US" sz="2000" dirty="0" err="1"/>
              <a:t>potriveste</a:t>
            </a:r>
            <a:r>
              <a:rPr lang="en-US" sz="2000" dirty="0"/>
              <a:t> cu un pattern, </a:t>
            </a:r>
            <a:r>
              <a:rPr lang="en-US" sz="2000" dirty="0" err="1"/>
              <a:t>mesajele</a:t>
            </a:r>
            <a:r>
              <a:rPr lang="en-US" sz="2000" dirty="0"/>
              <a:t> din </a:t>
            </a:r>
            <a:r>
              <a:rPr lang="en-US" sz="2000" i="1" dirty="0"/>
              <a:t>save queue </a:t>
            </a:r>
            <a:r>
              <a:rPr lang="en-US" sz="2000" dirty="0" err="1"/>
              <a:t>sunt</a:t>
            </a:r>
            <a:r>
              <a:rPr lang="en-US" sz="2000" dirty="0"/>
              <a:t> </a:t>
            </a:r>
            <a:r>
              <a:rPr lang="en-US" sz="2000" dirty="0" err="1"/>
              <a:t>puse</a:t>
            </a:r>
            <a:r>
              <a:rPr lang="en-US" sz="2000" dirty="0"/>
              <a:t> la </a:t>
            </a:r>
            <a:r>
              <a:rPr lang="en-US" sz="2000" dirty="0" err="1"/>
              <a:t>loc</a:t>
            </a:r>
            <a:r>
              <a:rPr lang="en-US" sz="2000" dirty="0"/>
              <a:t> in </a:t>
            </a:r>
            <a:r>
              <a:rPr lang="en-US" sz="2000" dirty="0" err="1"/>
              <a:t>coada</a:t>
            </a:r>
            <a:r>
              <a:rPr lang="en-US" sz="2000" dirty="0"/>
              <a:t> </a:t>
            </a:r>
            <a:r>
              <a:rPr lang="en-US" sz="2000" dirty="0" err="1"/>
              <a:t>si</a:t>
            </a:r>
            <a:r>
              <a:rPr lang="en-US" sz="2000" dirty="0"/>
              <a:t> </a:t>
            </a:r>
            <a:r>
              <a:rPr lang="en-US" sz="2000" dirty="0" err="1"/>
              <a:t>timerul</a:t>
            </a:r>
            <a:r>
              <a:rPr lang="en-US" sz="2000" dirty="0"/>
              <a:t> se </a:t>
            </a:r>
            <a:r>
              <a:rPr lang="en-US" sz="2000" dirty="0" err="1"/>
              <a:t>sterge</a:t>
            </a:r>
            <a:r>
              <a:rPr lang="en-US" sz="2000" dirty="0"/>
              <a:t>.</a:t>
            </a:r>
          </a:p>
          <a:p>
            <a:pPr marL="342900" indent="-342900">
              <a:buFont typeface="Arial" panose="020B0604020202020204" pitchFamily="34" charset="0"/>
              <a:buChar char="•"/>
            </a:pPr>
            <a:r>
              <a:rPr lang="en-US" sz="2000" dirty="0" err="1"/>
              <a:t>Daca</a:t>
            </a:r>
            <a:r>
              <a:rPr lang="en-US" sz="2000" dirty="0"/>
              <a:t> </a:t>
            </a:r>
            <a:r>
              <a:rPr lang="en-US" sz="2000" dirty="0" err="1"/>
              <a:t>timpul</a:t>
            </a:r>
            <a:r>
              <a:rPr lang="en-US" sz="2000" dirty="0"/>
              <a:t> T s-a </a:t>
            </a:r>
            <a:r>
              <a:rPr lang="en-US" sz="2000" dirty="0" err="1"/>
              <a:t>scurs</a:t>
            </a:r>
            <a:r>
              <a:rPr lang="en-US" sz="2000" dirty="0"/>
              <a:t> </a:t>
            </a:r>
            <a:r>
              <a:rPr lang="en-US" sz="2000" dirty="0" err="1"/>
              <a:t>fara</a:t>
            </a:r>
            <a:r>
              <a:rPr lang="en-US" sz="2000" dirty="0"/>
              <a:t> ca un </a:t>
            </a:r>
            <a:r>
              <a:rPr lang="en-US" sz="2000" dirty="0" err="1"/>
              <a:t>mesaj</a:t>
            </a:r>
            <a:r>
              <a:rPr lang="en-US" sz="2000" dirty="0"/>
              <a:t> </a:t>
            </a:r>
            <a:r>
              <a:rPr lang="en-US" sz="2000" dirty="0" err="1"/>
              <a:t>sa</a:t>
            </a:r>
            <a:r>
              <a:rPr lang="en-US" sz="2000" dirty="0"/>
              <a:t> se </a:t>
            </a:r>
            <a:r>
              <a:rPr lang="en-US" sz="2000" dirty="0" err="1"/>
              <a:t>potriveasca</a:t>
            </a:r>
            <a:r>
              <a:rPr lang="en-US" sz="2000" dirty="0"/>
              <a:t> </a:t>
            </a:r>
            <a:r>
              <a:rPr lang="en-US" sz="2000" dirty="0" err="1"/>
              <a:t>unui</a:t>
            </a:r>
            <a:r>
              <a:rPr lang="en-US" sz="2000" dirty="0"/>
              <a:t> pattern, </a:t>
            </a:r>
            <a:r>
              <a:rPr lang="en-US" sz="2000" dirty="0" err="1"/>
              <a:t>atunci</a:t>
            </a:r>
            <a:r>
              <a:rPr lang="en-US" sz="2000" dirty="0"/>
              <a:t> </a:t>
            </a:r>
            <a:r>
              <a:rPr lang="en-US" sz="2000" dirty="0" err="1"/>
              <a:t>ExpressionT</a:t>
            </a:r>
            <a:r>
              <a:rPr lang="en-US" sz="2000" dirty="0"/>
              <a:t> se </a:t>
            </a:r>
            <a:r>
              <a:rPr lang="en-US" sz="2000" dirty="0" err="1"/>
              <a:t>executa</a:t>
            </a:r>
            <a:r>
              <a:rPr lang="en-US" sz="2000" dirty="0"/>
              <a:t>, </a:t>
            </a:r>
            <a:r>
              <a:rPr lang="en-US" sz="2000" dirty="0" err="1"/>
              <a:t>iar</a:t>
            </a:r>
            <a:r>
              <a:rPr lang="en-US" sz="2000" dirty="0"/>
              <a:t> </a:t>
            </a:r>
            <a:r>
              <a:rPr lang="en-US" sz="2000" dirty="0" err="1"/>
              <a:t>mesajele</a:t>
            </a:r>
            <a:r>
              <a:rPr lang="en-US" sz="2000" dirty="0"/>
              <a:t> din </a:t>
            </a:r>
            <a:r>
              <a:rPr lang="en-US" sz="2000" i="1" dirty="0"/>
              <a:t>save queue </a:t>
            </a:r>
            <a:r>
              <a:rPr lang="en-US" sz="2000" dirty="0" err="1"/>
              <a:t>sunt</a:t>
            </a:r>
            <a:r>
              <a:rPr lang="en-US" sz="2000" dirty="0"/>
              <a:t> </a:t>
            </a:r>
            <a:r>
              <a:rPr lang="en-US" sz="2000" dirty="0" err="1"/>
              <a:t>puse</a:t>
            </a:r>
            <a:r>
              <a:rPr lang="en-US" sz="2000" dirty="0"/>
              <a:t> </a:t>
            </a:r>
            <a:r>
              <a:rPr lang="en-US" sz="2000" dirty="0" err="1"/>
              <a:t>inapoi</a:t>
            </a:r>
            <a:r>
              <a:rPr lang="en-US" sz="2000" dirty="0"/>
              <a:t> in </a:t>
            </a:r>
            <a:r>
              <a:rPr lang="en-US" sz="2000" dirty="0" err="1"/>
              <a:t>coada</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8" name="TextBox 7"/>
          <p:cNvSpPr txBox="1"/>
          <p:nvPr/>
        </p:nvSpPr>
        <p:spPr>
          <a:xfrm>
            <a:off x="758142" y="173620"/>
            <a:ext cx="3155672"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C00000"/>
                </a:solidFill>
              </a:rPr>
              <a:t>receive … after … end</a:t>
            </a:r>
          </a:p>
        </p:txBody>
      </p:sp>
    </p:spTree>
    <p:extLst>
      <p:ext uri="{BB962C8B-B14F-4D97-AF65-F5344CB8AC3E}">
        <p14:creationId xmlns:p14="http://schemas.microsoft.com/office/powerpoint/2010/main" val="383394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77145" y="166255"/>
            <a:ext cx="184731" cy="369332"/>
          </a:xfrm>
          <a:prstGeom prst="rect">
            <a:avLst/>
          </a:prstGeom>
          <a:noFill/>
        </p:spPr>
        <p:txBody>
          <a:bodyPr wrap="none" rtlCol="0">
            <a:spAutoFit/>
          </a:bodyPr>
          <a:lstStyle/>
          <a:p>
            <a:endParaRPr lang="en-US" dirty="0"/>
          </a:p>
        </p:txBody>
      </p:sp>
      <p:sp>
        <p:nvSpPr>
          <p:cNvPr id="5" name="TextBox 4"/>
          <p:cNvSpPr txBox="1"/>
          <p:nvPr/>
        </p:nvSpPr>
        <p:spPr>
          <a:xfrm>
            <a:off x="570908" y="321554"/>
            <a:ext cx="8396273" cy="1200329"/>
          </a:xfrm>
          <a:prstGeom prst="rect">
            <a:avLst/>
          </a:prstGeom>
          <a:noFill/>
        </p:spPr>
        <p:txBody>
          <a:bodyPr wrap="none" rtlCol="0">
            <a:spAutoFit/>
          </a:bodyPr>
          <a:lstStyle/>
          <a:p>
            <a:pPr marL="342900" indent="-342900">
              <a:buFont typeface="Wingdings" panose="05000000000000000000" pitchFamily="2" charset="2"/>
              <a:buChar char="Ø"/>
            </a:pPr>
            <a:r>
              <a:rPr lang="en-US" sz="2400" dirty="0" err="1"/>
              <a:t>Modelul</a:t>
            </a:r>
            <a:r>
              <a:rPr lang="en-US" sz="2400" dirty="0"/>
              <a:t> client-server cu </a:t>
            </a:r>
            <a:r>
              <a:rPr lang="en-US" sz="2400" dirty="0" err="1"/>
              <a:t>transmiterea</a:t>
            </a:r>
            <a:r>
              <a:rPr lang="en-US" sz="2400" dirty="0"/>
              <a:t> </a:t>
            </a:r>
            <a:r>
              <a:rPr lang="en-US" sz="2400" dirty="0" err="1"/>
              <a:t>starii</a:t>
            </a:r>
            <a:endParaRPr lang="en-US" sz="2400" dirty="0"/>
          </a:p>
          <a:p>
            <a:pPr marL="800100" lvl="1" indent="-342900">
              <a:buFont typeface="Arial" panose="020B0604020202020204" pitchFamily="34" charset="0"/>
              <a:buChar char="•"/>
            </a:pPr>
            <a:r>
              <a:rPr lang="en-US" sz="2400" dirty="0" err="1"/>
              <a:t>Functia</a:t>
            </a:r>
            <a:r>
              <a:rPr lang="en-US" sz="2400" dirty="0"/>
              <a:t> </a:t>
            </a:r>
            <a:r>
              <a:rPr lang="en-US" sz="2400" b="1" dirty="0"/>
              <a:t>start(stare)</a:t>
            </a:r>
            <a:r>
              <a:rPr lang="en-US" sz="2400" dirty="0"/>
              <a:t> </a:t>
            </a:r>
            <a:r>
              <a:rPr lang="en-US" sz="2400" dirty="0" err="1"/>
              <a:t>porneste</a:t>
            </a:r>
            <a:r>
              <a:rPr lang="en-US" sz="2400" dirty="0"/>
              <a:t> </a:t>
            </a:r>
            <a:r>
              <a:rPr lang="en-US" sz="2400" dirty="0" err="1"/>
              <a:t>serverul</a:t>
            </a:r>
            <a:r>
              <a:rPr lang="en-US" sz="2400" dirty="0"/>
              <a:t> (</a:t>
            </a:r>
            <a:r>
              <a:rPr lang="en-US" sz="2400" dirty="0" err="1"/>
              <a:t>proces</a:t>
            </a:r>
            <a:r>
              <a:rPr lang="en-US" sz="2400" dirty="0"/>
              <a:t> </a:t>
            </a:r>
            <a:r>
              <a:rPr lang="en-US" sz="2400" dirty="0" err="1"/>
              <a:t>inregistrat</a:t>
            </a:r>
            <a:r>
              <a:rPr lang="en-US" sz="2400" dirty="0"/>
              <a:t>)     </a:t>
            </a:r>
          </a:p>
          <a:p>
            <a:pPr marL="800100" lvl="1" indent="-342900">
              <a:buFont typeface="Arial" panose="020B0604020202020204" pitchFamily="34" charset="0"/>
              <a:buChar char="•"/>
            </a:pPr>
            <a:r>
              <a:rPr lang="en-US" sz="2400" dirty="0" err="1"/>
              <a:t>Comenzile</a:t>
            </a:r>
            <a:r>
              <a:rPr lang="en-US" sz="2400" dirty="0"/>
              <a:t> client:  </a:t>
            </a:r>
            <a:r>
              <a:rPr lang="en-US" sz="2400" b="1" dirty="0"/>
              <a:t>store, take,  show, terminate </a:t>
            </a:r>
          </a:p>
        </p:txBody>
      </p:sp>
      <p:sp>
        <p:nvSpPr>
          <p:cNvPr id="6" name="Rectangle 5"/>
          <p:cNvSpPr/>
          <p:nvPr/>
        </p:nvSpPr>
        <p:spPr>
          <a:xfrm>
            <a:off x="293162" y="1663529"/>
            <a:ext cx="8953885" cy="2677656"/>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t>start(</a:t>
            </a:r>
            <a:r>
              <a:rPr lang="en-US" sz="2400" dirty="0" err="1"/>
              <a:t>FoodList</a:t>
            </a:r>
            <a:r>
              <a:rPr lang="en-US" sz="2400" dirty="0"/>
              <a:t>) -&gt; </a:t>
            </a:r>
            <a:r>
              <a:rPr lang="en-US" sz="2400" b="1" dirty="0"/>
              <a:t>register</a:t>
            </a:r>
            <a:r>
              <a:rPr lang="en-US" sz="2400" dirty="0"/>
              <a:t>(</a:t>
            </a:r>
            <a:r>
              <a:rPr lang="en-US" sz="2400" b="1" dirty="0"/>
              <a:t>fridge</a:t>
            </a:r>
            <a:r>
              <a:rPr lang="en-US" sz="2400" dirty="0"/>
              <a:t>, spawn(fun()-&gt; </a:t>
            </a:r>
            <a:r>
              <a:rPr lang="en-US" sz="2400" dirty="0" err="1"/>
              <a:t>fridgef</a:t>
            </a:r>
            <a:r>
              <a:rPr lang="en-US" sz="2400" dirty="0"/>
              <a:t>(</a:t>
            </a:r>
            <a:r>
              <a:rPr lang="en-US" sz="2400" dirty="0" err="1"/>
              <a:t>FoodList</a:t>
            </a:r>
            <a:r>
              <a:rPr lang="en-US" sz="2400" dirty="0"/>
              <a:t>) end)).</a:t>
            </a:r>
          </a:p>
          <a:p>
            <a:r>
              <a:rPr lang="en-US" sz="2400" dirty="0" err="1"/>
              <a:t>fridgef</a:t>
            </a:r>
            <a:r>
              <a:rPr lang="en-US" sz="2400" dirty="0"/>
              <a:t>(</a:t>
            </a:r>
            <a:r>
              <a:rPr lang="en-US" sz="2400" b="1" dirty="0" err="1"/>
              <a:t>FoodList</a:t>
            </a:r>
            <a:r>
              <a:rPr lang="en-US" sz="2400" dirty="0"/>
              <a:t>) -&gt;    </a:t>
            </a:r>
          </a:p>
          <a:p>
            <a:r>
              <a:rPr lang="en-US" sz="2400" dirty="0"/>
              <a:t>                    receive </a:t>
            </a:r>
          </a:p>
          <a:p>
            <a:r>
              <a:rPr lang="en-US" sz="2400" dirty="0"/>
              <a:t>                   % </a:t>
            </a:r>
            <a:r>
              <a:rPr lang="en-US" sz="2400" dirty="0" err="1"/>
              <a:t>comanda</a:t>
            </a:r>
            <a:r>
              <a:rPr lang="en-US" sz="2400" dirty="0"/>
              <a:t> store</a:t>
            </a:r>
          </a:p>
          <a:p>
            <a:r>
              <a:rPr lang="en-US" sz="2400" dirty="0"/>
              <a:t>                   % </a:t>
            </a:r>
            <a:r>
              <a:rPr lang="en-US" sz="2400" dirty="0" err="1"/>
              <a:t>comanda</a:t>
            </a:r>
            <a:r>
              <a:rPr lang="en-US" sz="2400" dirty="0"/>
              <a:t> take</a:t>
            </a:r>
          </a:p>
          <a:p>
            <a:r>
              <a:rPr lang="en-US" sz="2400" dirty="0"/>
              <a:t>                   ….               </a:t>
            </a:r>
          </a:p>
          <a:p>
            <a:r>
              <a:rPr lang="en-US" sz="2400" dirty="0"/>
              <a:t>                    end.    </a:t>
            </a:r>
          </a:p>
        </p:txBody>
      </p:sp>
      <p:sp>
        <p:nvSpPr>
          <p:cNvPr id="2" name="TextBox 1"/>
          <p:cNvSpPr txBox="1"/>
          <p:nvPr/>
        </p:nvSpPr>
        <p:spPr>
          <a:xfrm>
            <a:off x="4503587" y="2463748"/>
            <a:ext cx="3368230" cy="3754874"/>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store(Food) </a:t>
            </a:r>
            <a:r>
              <a:rPr lang="en-US" sz="2000" dirty="0"/>
              <a:t>-&gt;</a:t>
            </a:r>
          </a:p>
          <a:p>
            <a:r>
              <a:rPr lang="en-US" sz="2000" dirty="0"/>
              <a:t>    fridge! {self(), {store, Food}},</a:t>
            </a:r>
          </a:p>
          <a:p>
            <a:r>
              <a:rPr lang="en-US" sz="2000" dirty="0"/>
              <a:t>    receive</a:t>
            </a:r>
          </a:p>
          <a:p>
            <a:r>
              <a:rPr lang="en-US" sz="2000" dirty="0"/>
              <a:t>        {fridge, </a:t>
            </a:r>
            <a:r>
              <a:rPr lang="en-US" sz="2000" dirty="0" err="1"/>
              <a:t>Msg</a:t>
            </a:r>
            <a:r>
              <a:rPr lang="en-US" sz="2000" dirty="0"/>
              <a:t>} -&gt; </a:t>
            </a:r>
            <a:r>
              <a:rPr lang="en-US" sz="2000" dirty="0" err="1"/>
              <a:t>Msg</a:t>
            </a:r>
            <a:endParaRPr lang="en-US" sz="2000" dirty="0"/>
          </a:p>
          <a:p>
            <a:r>
              <a:rPr lang="en-US" sz="2000" dirty="0"/>
              <a:t>    end.</a:t>
            </a:r>
          </a:p>
          <a:p>
            <a:r>
              <a:rPr lang="en-US" sz="2000" dirty="0"/>
              <a:t> </a:t>
            </a:r>
          </a:p>
          <a:p>
            <a:r>
              <a:rPr lang="en-US" sz="2000" b="1" dirty="0"/>
              <a:t>take( Food) </a:t>
            </a:r>
            <a:r>
              <a:rPr lang="en-US" sz="2000" dirty="0"/>
              <a:t>-&gt;</a:t>
            </a:r>
          </a:p>
          <a:p>
            <a:r>
              <a:rPr lang="en-US" sz="2000" dirty="0"/>
              <a:t>    fridge ! {self(), {take, Food}},</a:t>
            </a:r>
          </a:p>
          <a:p>
            <a:r>
              <a:rPr lang="en-US" sz="2000" dirty="0"/>
              <a:t>    receive</a:t>
            </a:r>
          </a:p>
          <a:p>
            <a:r>
              <a:rPr lang="en-US" sz="2000" dirty="0"/>
              <a:t>        {fridge, </a:t>
            </a:r>
            <a:r>
              <a:rPr lang="en-US" sz="2000" dirty="0" err="1"/>
              <a:t>Msg</a:t>
            </a:r>
            <a:r>
              <a:rPr lang="en-US" sz="2000" dirty="0"/>
              <a:t>} -&gt; </a:t>
            </a:r>
            <a:r>
              <a:rPr lang="en-US" sz="2000" dirty="0" err="1"/>
              <a:t>Msg</a:t>
            </a:r>
            <a:endParaRPr lang="en-US" sz="2000" dirty="0"/>
          </a:p>
          <a:p>
            <a:r>
              <a:rPr lang="en-US" sz="2000" dirty="0"/>
              <a:t>    end.</a:t>
            </a:r>
          </a:p>
          <a:p>
            <a:endParaRPr lang="en-US" dirty="0"/>
          </a:p>
        </p:txBody>
      </p:sp>
      <p:sp>
        <p:nvSpPr>
          <p:cNvPr id="3" name="Rectangle 2"/>
          <p:cNvSpPr/>
          <p:nvPr/>
        </p:nvSpPr>
        <p:spPr>
          <a:xfrm>
            <a:off x="7932776" y="2463748"/>
            <a:ext cx="4021203" cy="3477875"/>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b="1" dirty="0"/>
              <a:t>show()</a:t>
            </a:r>
            <a:r>
              <a:rPr lang="en-US" sz="2000" dirty="0"/>
              <a:t> -&gt; </a:t>
            </a:r>
          </a:p>
          <a:p>
            <a:r>
              <a:rPr lang="en-US" sz="2000" dirty="0"/>
              <a:t>    fridge ! {self(), show},</a:t>
            </a:r>
          </a:p>
          <a:p>
            <a:r>
              <a:rPr lang="en-US" sz="2000" dirty="0"/>
              <a:t>    receive</a:t>
            </a:r>
          </a:p>
          <a:p>
            <a:r>
              <a:rPr lang="en-US" sz="2000" dirty="0"/>
              <a:t>        {fridge, </a:t>
            </a:r>
            <a:r>
              <a:rPr lang="en-US" sz="2000" dirty="0" err="1"/>
              <a:t>Msg</a:t>
            </a:r>
            <a:r>
              <a:rPr lang="en-US" sz="2000" dirty="0"/>
              <a:t>} -&gt; </a:t>
            </a:r>
            <a:r>
              <a:rPr lang="en-US" sz="2000" dirty="0" err="1"/>
              <a:t>Msg</a:t>
            </a:r>
            <a:endParaRPr lang="en-US" sz="2000" dirty="0"/>
          </a:p>
          <a:p>
            <a:r>
              <a:rPr lang="en-US" sz="2000" dirty="0"/>
              <a:t>    end.</a:t>
            </a:r>
          </a:p>
          <a:p>
            <a:endParaRPr lang="en-US" sz="2000" dirty="0"/>
          </a:p>
          <a:p>
            <a:r>
              <a:rPr lang="en-US" sz="2000" b="1" dirty="0"/>
              <a:t>terminate() </a:t>
            </a:r>
            <a:r>
              <a:rPr lang="en-US" sz="2000" dirty="0"/>
              <a:t>-&gt; </a:t>
            </a:r>
          </a:p>
          <a:p>
            <a:r>
              <a:rPr lang="en-US" sz="2000" dirty="0"/>
              <a:t>        fridge ! {self(), terminate},</a:t>
            </a:r>
          </a:p>
          <a:p>
            <a:r>
              <a:rPr lang="en-US" sz="2000" dirty="0"/>
              <a:t>        receive</a:t>
            </a:r>
          </a:p>
          <a:p>
            <a:r>
              <a:rPr lang="en-US" sz="2000" dirty="0"/>
              <a:t>           {fridge, </a:t>
            </a:r>
            <a:r>
              <a:rPr lang="en-US" sz="2000" dirty="0" err="1"/>
              <a:t>Msg</a:t>
            </a:r>
            <a:r>
              <a:rPr lang="en-US" sz="2000" dirty="0"/>
              <a:t>} -&gt; </a:t>
            </a:r>
            <a:r>
              <a:rPr lang="en-US" sz="2000" dirty="0" err="1"/>
              <a:t>Msg</a:t>
            </a:r>
            <a:endParaRPr lang="en-US" sz="2000" dirty="0"/>
          </a:p>
          <a:p>
            <a:r>
              <a:rPr lang="en-US" sz="2000" dirty="0"/>
              <a:t>        end.</a:t>
            </a:r>
          </a:p>
        </p:txBody>
      </p:sp>
    </p:spTree>
    <p:extLst>
      <p:ext uri="{BB962C8B-B14F-4D97-AF65-F5344CB8AC3E}">
        <p14:creationId xmlns:p14="http://schemas.microsoft.com/office/powerpoint/2010/main" val="131155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20928" y="40713"/>
            <a:ext cx="2487091"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t>receive … after … end</a:t>
            </a:r>
          </a:p>
        </p:txBody>
      </p:sp>
      <p:sp>
        <p:nvSpPr>
          <p:cNvPr id="2" name="Rectangle 1"/>
          <p:cNvSpPr/>
          <p:nvPr/>
        </p:nvSpPr>
        <p:spPr>
          <a:xfrm>
            <a:off x="560797" y="754348"/>
            <a:ext cx="6096000" cy="5355312"/>
          </a:xfrm>
          <a:prstGeom prst="rect">
            <a:avLst/>
          </a:prstGeom>
          <a:ln w="28575">
            <a:solidFill>
              <a:srgbClr val="CA1421"/>
            </a:solidFill>
          </a:ln>
        </p:spPr>
        <p:txBody>
          <a:bodyPr>
            <a:spAutoFit/>
          </a:bodyPr>
          <a:lstStyle/>
          <a:p>
            <a:pPr lvl="0"/>
            <a:r>
              <a:rPr lang="en-US" dirty="0" err="1">
                <a:solidFill>
                  <a:srgbClr val="000000"/>
                </a:solidFill>
              </a:rPr>
              <a:t>fridgef</a:t>
            </a:r>
            <a:r>
              <a:rPr lang="en-US" dirty="0">
                <a:solidFill>
                  <a:srgbClr val="000000"/>
                </a:solidFill>
              </a:rPr>
              <a:t>(</a:t>
            </a:r>
            <a:r>
              <a:rPr lang="en-US" dirty="0" err="1">
                <a:solidFill>
                  <a:srgbClr val="000000"/>
                </a:solidFill>
              </a:rPr>
              <a:t>FoodList</a:t>
            </a:r>
            <a:r>
              <a:rPr lang="en-US" dirty="0">
                <a:solidFill>
                  <a:srgbClr val="000000"/>
                </a:solidFill>
              </a:rPr>
              <a:t>) -&gt;</a:t>
            </a:r>
          </a:p>
          <a:p>
            <a:pPr lvl="0"/>
            <a:r>
              <a:rPr lang="en-US" dirty="0">
                <a:solidFill>
                  <a:srgbClr val="000000"/>
                </a:solidFill>
              </a:rPr>
              <a:t>  receive</a:t>
            </a:r>
          </a:p>
          <a:p>
            <a:pPr lvl="0"/>
            <a:r>
              <a:rPr lang="en-US" dirty="0">
                <a:solidFill>
                  <a:srgbClr val="000000"/>
                </a:solidFill>
              </a:rPr>
              <a:t>         {From, {store, Food}} -&gt; From ! {fridge, ok},</a:t>
            </a:r>
          </a:p>
          <a:p>
            <a:pPr lvl="0"/>
            <a:r>
              <a:rPr lang="en-US" dirty="0">
                <a:solidFill>
                  <a:srgbClr val="000000"/>
                </a:solidFill>
              </a:rPr>
              <a:t>                                                   </a:t>
            </a:r>
            <a:r>
              <a:rPr lang="en-US" dirty="0" err="1">
                <a:solidFill>
                  <a:srgbClr val="000000"/>
                </a:solidFill>
              </a:rPr>
              <a:t>fridgef</a:t>
            </a:r>
            <a:r>
              <a:rPr lang="en-US" dirty="0">
                <a:solidFill>
                  <a:srgbClr val="000000"/>
                </a:solidFill>
              </a:rPr>
              <a:t>([</a:t>
            </a:r>
            <a:r>
              <a:rPr lang="en-US" dirty="0" err="1">
                <a:solidFill>
                  <a:srgbClr val="000000"/>
                </a:solidFill>
              </a:rPr>
              <a:t>Food|FoodList</a:t>
            </a:r>
            <a:r>
              <a:rPr lang="en-US" dirty="0">
                <a:solidFill>
                  <a:srgbClr val="000000"/>
                </a:solidFill>
              </a:rPr>
              <a:t>]);</a:t>
            </a:r>
          </a:p>
          <a:p>
            <a:pPr lvl="0"/>
            <a:r>
              <a:rPr lang="en-US" dirty="0">
                <a:solidFill>
                  <a:srgbClr val="000000"/>
                </a:solidFill>
              </a:rPr>
              <a:t>         {From, {take, Food}} -&gt; </a:t>
            </a:r>
          </a:p>
          <a:p>
            <a:pPr lvl="0"/>
            <a:r>
              <a:rPr lang="en-US" dirty="0">
                <a:solidFill>
                  <a:srgbClr val="000000"/>
                </a:solidFill>
              </a:rPr>
              <a:t>                           case </a:t>
            </a:r>
            <a:r>
              <a:rPr lang="en-US" dirty="0" err="1">
                <a:solidFill>
                  <a:srgbClr val="000000"/>
                </a:solidFill>
              </a:rPr>
              <a:t>lists:member</a:t>
            </a:r>
            <a:r>
              <a:rPr lang="en-US" dirty="0">
                <a:solidFill>
                  <a:srgbClr val="000000"/>
                </a:solidFill>
              </a:rPr>
              <a:t>(Food, </a:t>
            </a:r>
            <a:r>
              <a:rPr lang="en-US" dirty="0" err="1">
                <a:solidFill>
                  <a:srgbClr val="000000"/>
                </a:solidFill>
              </a:rPr>
              <a:t>FoodList</a:t>
            </a:r>
            <a:r>
              <a:rPr lang="en-US" dirty="0">
                <a:solidFill>
                  <a:srgbClr val="000000"/>
                </a:solidFill>
              </a:rPr>
              <a:t>) of</a:t>
            </a:r>
          </a:p>
          <a:p>
            <a:pPr lvl="0"/>
            <a:r>
              <a:rPr lang="en-US" dirty="0">
                <a:solidFill>
                  <a:srgbClr val="000000"/>
                </a:solidFill>
              </a:rPr>
              <a:t>                               true -&gt;   From ! {fridge, {ok, Food}},</a:t>
            </a:r>
          </a:p>
          <a:p>
            <a:pPr lvl="0"/>
            <a:r>
              <a:rPr lang="en-US" dirty="0">
                <a:solidFill>
                  <a:srgbClr val="000000"/>
                </a:solidFill>
              </a:rPr>
              <a:t>                                               </a:t>
            </a:r>
            <a:r>
              <a:rPr lang="en-US" dirty="0" err="1">
                <a:solidFill>
                  <a:srgbClr val="000000"/>
                </a:solidFill>
              </a:rPr>
              <a:t>fridgef</a:t>
            </a:r>
            <a:r>
              <a:rPr lang="en-US" dirty="0">
                <a:solidFill>
                  <a:srgbClr val="000000"/>
                </a:solidFill>
              </a:rPr>
              <a:t>(</a:t>
            </a:r>
            <a:r>
              <a:rPr lang="en-US" dirty="0" err="1">
                <a:solidFill>
                  <a:srgbClr val="000000"/>
                </a:solidFill>
              </a:rPr>
              <a:t>lists:delete</a:t>
            </a:r>
            <a:r>
              <a:rPr lang="en-US" dirty="0">
                <a:solidFill>
                  <a:srgbClr val="000000"/>
                </a:solidFill>
              </a:rPr>
              <a:t>(Food, </a:t>
            </a:r>
            <a:r>
              <a:rPr lang="en-US" dirty="0" err="1">
                <a:solidFill>
                  <a:srgbClr val="000000"/>
                </a:solidFill>
              </a:rPr>
              <a:t>FoodList</a:t>
            </a:r>
            <a:r>
              <a:rPr lang="en-US" dirty="0">
                <a:solidFill>
                  <a:srgbClr val="000000"/>
                </a:solidFill>
              </a:rPr>
              <a:t>));</a:t>
            </a:r>
          </a:p>
          <a:p>
            <a:pPr lvl="0"/>
            <a:r>
              <a:rPr lang="en-US" dirty="0">
                <a:solidFill>
                  <a:srgbClr val="000000"/>
                </a:solidFill>
              </a:rPr>
              <a:t>                               false -&gt;  From ! {fridge, </a:t>
            </a:r>
            <a:r>
              <a:rPr lang="en-US" dirty="0" err="1">
                <a:solidFill>
                  <a:srgbClr val="000000"/>
                </a:solidFill>
              </a:rPr>
              <a:t>not_found</a:t>
            </a:r>
            <a:r>
              <a:rPr lang="en-US" dirty="0">
                <a:solidFill>
                  <a:srgbClr val="000000"/>
                </a:solidFill>
              </a:rPr>
              <a:t>},</a:t>
            </a:r>
          </a:p>
          <a:p>
            <a:pPr lvl="0"/>
            <a:r>
              <a:rPr lang="en-US" dirty="0">
                <a:solidFill>
                  <a:srgbClr val="000000"/>
                </a:solidFill>
              </a:rPr>
              <a:t>                                               </a:t>
            </a:r>
            <a:r>
              <a:rPr lang="en-US" dirty="0" err="1">
                <a:solidFill>
                  <a:srgbClr val="000000"/>
                </a:solidFill>
              </a:rPr>
              <a:t>fridgef</a:t>
            </a:r>
            <a:r>
              <a:rPr lang="en-US" dirty="0">
                <a:solidFill>
                  <a:srgbClr val="000000"/>
                </a:solidFill>
              </a:rPr>
              <a:t>(</a:t>
            </a:r>
            <a:r>
              <a:rPr lang="en-US" dirty="0" err="1">
                <a:solidFill>
                  <a:srgbClr val="000000"/>
                </a:solidFill>
              </a:rPr>
              <a:t>FoodList</a:t>
            </a:r>
            <a:r>
              <a:rPr lang="en-US" dirty="0">
                <a:solidFill>
                  <a:srgbClr val="000000"/>
                </a:solidFill>
              </a:rPr>
              <a:t>)</a:t>
            </a:r>
          </a:p>
          <a:p>
            <a:pPr lvl="0"/>
            <a:r>
              <a:rPr lang="en-US" dirty="0">
                <a:solidFill>
                  <a:srgbClr val="000000"/>
                </a:solidFill>
              </a:rPr>
              <a:t>                             end;</a:t>
            </a:r>
          </a:p>
          <a:p>
            <a:pPr lvl="0"/>
            <a:r>
              <a:rPr lang="en-US" dirty="0">
                <a:solidFill>
                  <a:srgbClr val="000000"/>
                </a:solidFill>
              </a:rPr>
              <a:t>          {</a:t>
            </a:r>
            <a:r>
              <a:rPr lang="en-US" dirty="0" err="1">
                <a:solidFill>
                  <a:srgbClr val="000000"/>
                </a:solidFill>
              </a:rPr>
              <a:t>From,show</a:t>
            </a:r>
            <a:r>
              <a:rPr lang="en-US" dirty="0">
                <a:solidFill>
                  <a:srgbClr val="000000"/>
                </a:solidFill>
              </a:rPr>
              <a:t>} -&gt;  From ! {fridge, </a:t>
            </a:r>
            <a:r>
              <a:rPr lang="en-US" dirty="0" err="1">
                <a:solidFill>
                  <a:srgbClr val="000000"/>
                </a:solidFill>
              </a:rPr>
              <a:t>FoodList</a:t>
            </a:r>
            <a:r>
              <a:rPr lang="en-US" dirty="0">
                <a:solidFill>
                  <a:srgbClr val="000000"/>
                </a:solidFill>
              </a:rPr>
              <a:t>},</a:t>
            </a:r>
          </a:p>
          <a:p>
            <a:pPr lvl="0"/>
            <a:r>
              <a:rPr lang="en-US" dirty="0">
                <a:solidFill>
                  <a:srgbClr val="000000"/>
                </a:solidFill>
              </a:rPr>
              <a:t>                                      </a:t>
            </a:r>
            <a:r>
              <a:rPr lang="en-US" dirty="0" err="1">
                <a:solidFill>
                  <a:srgbClr val="000000"/>
                </a:solidFill>
              </a:rPr>
              <a:t>fridgef</a:t>
            </a:r>
            <a:r>
              <a:rPr lang="en-US" dirty="0">
                <a:solidFill>
                  <a:srgbClr val="000000"/>
                </a:solidFill>
              </a:rPr>
              <a:t>(</a:t>
            </a:r>
            <a:r>
              <a:rPr lang="en-US" dirty="0" err="1">
                <a:solidFill>
                  <a:srgbClr val="000000"/>
                </a:solidFill>
              </a:rPr>
              <a:t>FoodList</a:t>
            </a:r>
            <a:r>
              <a:rPr lang="en-US" dirty="0">
                <a:solidFill>
                  <a:srgbClr val="000000"/>
                </a:solidFill>
              </a:rPr>
              <a:t>);</a:t>
            </a:r>
          </a:p>
          <a:p>
            <a:r>
              <a:rPr lang="en-US" dirty="0">
                <a:solidFill>
                  <a:srgbClr val="000000"/>
                </a:solidFill>
              </a:rPr>
              <a:t>         {</a:t>
            </a:r>
            <a:r>
              <a:rPr lang="en-US" dirty="0" err="1">
                <a:solidFill>
                  <a:srgbClr val="000000"/>
                </a:solidFill>
              </a:rPr>
              <a:t>From,terminate</a:t>
            </a:r>
            <a:r>
              <a:rPr lang="en-US" dirty="0">
                <a:solidFill>
                  <a:srgbClr val="000000"/>
                </a:solidFill>
              </a:rPr>
              <a:t>} -&gt; From ! {fridge, done}</a:t>
            </a:r>
          </a:p>
          <a:p>
            <a:pPr lvl="0"/>
            <a:r>
              <a:rPr lang="en-US" dirty="0">
                <a:solidFill>
                  <a:srgbClr val="000000"/>
                </a:solidFill>
              </a:rPr>
              <a:t>    </a:t>
            </a:r>
            <a:r>
              <a:rPr lang="en-US" dirty="0">
                <a:solidFill>
                  <a:srgbClr val="00B050"/>
                </a:solidFill>
              </a:rPr>
              <a:t>after 30000 -&gt;   timeout</a:t>
            </a:r>
          </a:p>
          <a:p>
            <a:pPr lvl="0"/>
            <a:r>
              <a:rPr lang="en-US" dirty="0">
                <a:solidFill>
                  <a:srgbClr val="000000"/>
                </a:solidFill>
              </a:rPr>
              <a:t>   end,</a:t>
            </a:r>
          </a:p>
          <a:p>
            <a:pPr lvl="0"/>
            <a:r>
              <a:rPr lang="en-US" b="1" dirty="0">
                <a:solidFill>
                  <a:srgbClr val="000000"/>
                </a:solidFill>
              </a:rPr>
              <a:t> receive</a:t>
            </a:r>
          </a:p>
          <a:p>
            <a:pPr lvl="0"/>
            <a:r>
              <a:rPr lang="en-US" b="1" dirty="0">
                <a:solidFill>
                  <a:srgbClr val="000000"/>
                </a:solidFill>
              </a:rPr>
              <a:t>      </a:t>
            </a:r>
            <a:r>
              <a:rPr lang="en-US" b="1" dirty="0" err="1">
                <a:solidFill>
                  <a:srgbClr val="000000"/>
                </a:solidFill>
              </a:rPr>
              <a:t>gata</a:t>
            </a:r>
            <a:r>
              <a:rPr lang="en-US" b="1" dirty="0">
                <a:solidFill>
                  <a:srgbClr val="000000"/>
                </a:solidFill>
              </a:rPr>
              <a:t> -&gt; </a:t>
            </a:r>
            <a:r>
              <a:rPr lang="en-US" b="1" dirty="0" err="1">
                <a:solidFill>
                  <a:srgbClr val="000000"/>
                </a:solidFill>
              </a:rPr>
              <a:t>io:format</a:t>
            </a:r>
            <a:r>
              <a:rPr lang="en-US" b="1" dirty="0">
                <a:solidFill>
                  <a:srgbClr val="000000"/>
                </a:solidFill>
              </a:rPr>
              <a:t>("</a:t>
            </a:r>
            <a:r>
              <a:rPr lang="en-US" b="1" dirty="0" err="1">
                <a:solidFill>
                  <a:srgbClr val="000000"/>
                </a:solidFill>
              </a:rPr>
              <a:t>Sunt</a:t>
            </a:r>
            <a:r>
              <a:rPr lang="en-US" b="1" dirty="0">
                <a:solidFill>
                  <a:srgbClr val="000000"/>
                </a:solidFill>
              </a:rPr>
              <a:t> </a:t>
            </a:r>
            <a:r>
              <a:rPr lang="en-US" b="1" dirty="0" err="1">
                <a:solidFill>
                  <a:srgbClr val="000000"/>
                </a:solidFill>
              </a:rPr>
              <a:t>gata~n</a:t>
            </a:r>
            <a:r>
              <a:rPr lang="en-US" b="1" dirty="0">
                <a:solidFill>
                  <a:srgbClr val="000000"/>
                </a:solidFill>
              </a:rPr>
              <a:t>")</a:t>
            </a:r>
          </a:p>
          <a:p>
            <a:pPr lvl="0"/>
            <a:r>
              <a:rPr lang="en-US" b="1" dirty="0">
                <a:solidFill>
                  <a:srgbClr val="000000"/>
                </a:solidFill>
              </a:rPr>
              <a:t> end.</a:t>
            </a:r>
          </a:p>
        </p:txBody>
      </p:sp>
      <p:pic>
        <p:nvPicPr>
          <p:cNvPr id="6" name="Picture 5"/>
          <p:cNvPicPr>
            <a:picLocks noChangeAspect="1"/>
          </p:cNvPicPr>
          <p:nvPr/>
        </p:nvPicPr>
        <p:blipFill>
          <a:blip r:embed="rId2"/>
          <a:stretch>
            <a:fillRect/>
          </a:stretch>
        </p:blipFill>
        <p:spPr>
          <a:xfrm>
            <a:off x="6867283" y="754348"/>
            <a:ext cx="4019934" cy="3295138"/>
          </a:xfrm>
          <a:prstGeom prst="rect">
            <a:avLst/>
          </a:prstGeom>
        </p:spPr>
        <p:style>
          <a:lnRef idx="2">
            <a:schemeClr val="dk1"/>
          </a:lnRef>
          <a:fillRef idx="1">
            <a:schemeClr val="lt1"/>
          </a:fillRef>
          <a:effectRef idx="0">
            <a:schemeClr val="dk1"/>
          </a:effectRef>
          <a:fontRef idx="minor">
            <a:schemeClr val="dk1"/>
          </a:fontRef>
        </p:style>
      </p:pic>
      <p:cxnSp>
        <p:nvCxnSpPr>
          <p:cNvPr id="17" name="Straight Arrow Connector 16"/>
          <p:cNvCxnSpPr>
            <a:cxnSpLocks/>
          </p:cNvCxnSpPr>
          <p:nvPr/>
        </p:nvCxnSpPr>
        <p:spPr>
          <a:xfrm flipH="1">
            <a:off x="8142514" y="1948543"/>
            <a:ext cx="1088571" cy="199208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16093" y="4257661"/>
            <a:ext cx="5136421"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t>functia</a:t>
            </a:r>
            <a:r>
              <a:rPr lang="en-US" dirty="0"/>
              <a:t> </a:t>
            </a:r>
            <a:r>
              <a:rPr lang="en-US" dirty="0" err="1"/>
              <a:t>gata</a:t>
            </a:r>
            <a:r>
              <a:rPr lang="en-US" dirty="0"/>
              <a:t>() </a:t>
            </a:r>
            <a:r>
              <a:rPr lang="en-US" dirty="0" err="1"/>
              <a:t>intoarce</a:t>
            </a:r>
            <a:r>
              <a:rPr lang="en-US" dirty="0"/>
              <a:t> </a:t>
            </a:r>
            <a:r>
              <a:rPr lang="en-US" dirty="0" err="1"/>
              <a:t>imediat</a:t>
            </a:r>
            <a:r>
              <a:rPr lang="en-US" dirty="0"/>
              <a:t>, </a:t>
            </a:r>
          </a:p>
          <a:p>
            <a:r>
              <a:rPr lang="en-US" dirty="0"/>
              <a:t>     shell-</a:t>
            </a:r>
            <a:r>
              <a:rPr lang="en-US" dirty="0" err="1"/>
              <a:t>ul</a:t>
            </a:r>
            <a:r>
              <a:rPr lang="en-US" dirty="0"/>
              <a:t> nu </a:t>
            </a:r>
            <a:r>
              <a:rPr lang="en-US" dirty="0" err="1"/>
              <a:t>ramane</a:t>
            </a:r>
            <a:r>
              <a:rPr lang="en-US" dirty="0"/>
              <a:t> </a:t>
            </a:r>
            <a:r>
              <a:rPr lang="en-US" dirty="0" err="1"/>
              <a:t>blocat</a:t>
            </a:r>
            <a:endParaRPr lang="en-US" dirty="0"/>
          </a:p>
          <a:p>
            <a:pPr marL="285750" indent="-285750">
              <a:buFont typeface="Arial" panose="020B0604020202020204" pitchFamily="34" charset="0"/>
              <a:buChar char="•"/>
            </a:pPr>
            <a:r>
              <a:rPr lang="en-US" dirty="0"/>
              <a:t>se pot </a:t>
            </a:r>
            <a:r>
              <a:rPr lang="en-US" dirty="0" err="1"/>
              <a:t>trimite</a:t>
            </a:r>
            <a:r>
              <a:rPr lang="en-US" dirty="0"/>
              <a:t> </a:t>
            </a:r>
            <a:r>
              <a:rPr lang="en-US" dirty="0" err="1"/>
              <a:t>mesaje</a:t>
            </a:r>
            <a:r>
              <a:rPr lang="en-US" dirty="0"/>
              <a:t> </a:t>
            </a:r>
            <a:r>
              <a:rPr lang="en-US" dirty="0" err="1"/>
              <a:t>serverului</a:t>
            </a:r>
            <a:r>
              <a:rPr lang="en-US" dirty="0"/>
              <a:t> </a:t>
            </a:r>
          </a:p>
          <a:p>
            <a:pPr marL="285750" indent="-285750">
              <a:buFont typeface="Arial" panose="020B0604020202020204" pitchFamily="34" charset="0"/>
              <a:buChar char="•"/>
            </a:pPr>
            <a:r>
              <a:rPr lang="en-US" dirty="0" err="1"/>
              <a:t>mesajul</a:t>
            </a:r>
            <a:r>
              <a:rPr lang="en-US" dirty="0"/>
              <a:t> </a:t>
            </a:r>
            <a:r>
              <a:rPr lang="en-US" b="1" dirty="0" err="1"/>
              <a:t>gata</a:t>
            </a:r>
            <a:r>
              <a:rPr lang="en-US" b="1" dirty="0"/>
              <a:t> </a:t>
            </a:r>
            <a:r>
              <a:rPr lang="en-US" dirty="0" err="1"/>
              <a:t>este</a:t>
            </a:r>
            <a:r>
              <a:rPr lang="en-US" dirty="0"/>
              <a:t> </a:t>
            </a:r>
            <a:r>
              <a:rPr lang="en-US" dirty="0" err="1"/>
              <a:t>prelucrat</a:t>
            </a:r>
            <a:r>
              <a:rPr lang="en-US" dirty="0"/>
              <a:t> </a:t>
            </a:r>
            <a:r>
              <a:rPr lang="en-US" dirty="0" err="1"/>
              <a:t>dupa</a:t>
            </a:r>
            <a:r>
              <a:rPr lang="en-US" dirty="0"/>
              <a:t> </a:t>
            </a:r>
            <a:r>
              <a:rPr lang="en-US" dirty="0" err="1"/>
              <a:t>ce</a:t>
            </a:r>
            <a:r>
              <a:rPr lang="en-US" dirty="0"/>
              <a:t> au </a:t>
            </a:r>
            <a:r>
              <a:rPr lang="en-US" dirty="0" err="1"/>
              <a:t>trec</a:t>
            </a:r>
            <a:r>
              <a:rPr lang="en-US" dirty="0"/>
              <a:t> 30 sec </a:t>
            </a:r>
          </a:p>
          <a:p>
            <a:r>
              <a:rPr lang="en-US" dirty="0"/>
              <a:t>      </a:t>
            </a:r>
            <a:r>
              <a:rPr lang="en-US" dirty="0" err="1"/>
              <a:t>fara</a:t>
            </a:r>
            <a:r>
              <a:rPr lang="en-US" dirty="0"/>
              <a:t> o </a:t>
            </a:r>
            <a:r>
              <a:rPr lang="en-US" dirty="0" err="1"/>
              <a:t>comanda</a:t>
            </a:r>
            <a:r>
              <a:rPr lang="en-US" dirty="0"/>
              <a:t>  </a:t>
            </a:r>
            <a:r>
              <a:rPr lang="en-US" dirty="0" err="1"/>
              <a:t>prelucrata</a:t>
            </a:r>
            <a:r>
              <a:rPr lang="en-US" dirty="0"/>
              <a:t> de </a:t>
            </a:r>
            <a:r>
              <a:rPr lang="en-US" dirty="0" err="1"/>
              <a:t>primul</a:t>
            </a:r>
            <a:r>
              <a:rPr lang="en-US" dirty="0"/>
              <a:t> receive</a:t>
            </a:r>
          </a:p>
        </p:txBody>
      </p:sp>
      <p:sp>
        <p:nvSpPr>
          <p:cNvPr id="3" name="TextBox 2">
            <a:extLst>
              <a:ext uri="{FF2B5EF4-FFF2-40B4-BE49-F238E27FC236}">
                <a16:creationId xmlns:a16="http://schemas.microsoft.com/office/drawing/2014/main" id="{2C8EA4C2-54DA-6210-4F90-AC06362D090E}"/>
              </a:ext>
            </a:extLst>
          </p:cNvPr>
          <p:cNvSpPr txBox="1"/>
          <p:nvPr/>
        </p:nvSpPr>
        <p:spPr>
          <a:xfrm>
            <a:off x="3986916" y="4702629"/>
            <a:ext cx="2784673" cy="461665"/>
          </a:xfrm>
          <a:prstGeom prst="rect">
            <a:avLst/>
          </a:prstGeom>
          <a:ln w="28575">
            <a:solidFill>
              <a:srgbClr val="CA142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err="1"/>
              <a:t>gata</a:t>
            </a:r>
            <a:r>
              <a:rPr lang="en-US" sz="2400" dirty="0"/>
              <a:t>() -&gt; fridge ! </a:t>
            </a:r>
            <a:r>
              <a:rPr lang="en-US" sz="2400" dirty="0" err="1"/>
              <a:t>gata</a:t>
            </a:r>
            <a:endParaRPr lang="en-GB" sz="2400" dirty="0"/>
          </a:p>
        </p:txBody>
      </p:sp>
    </p:spTree>
    <p:extLst>
      <p:ext uri="{BB962C8B-B14F-4D97-AF65-F5344CB8AC3E}">
        <p14:creationId xmlns:p14="http://schemas.microsoft.com/office/powerpoint/2010/main" val="105804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4135" y="381548"/>
            <a:ext cx="5424818" cy="954107"/>
          </a:xfrm>
          <a:prstGeom prst="rect">
            <a:avLst/>
          </a:prstGeom>
          <a:noFill/>
        </p:spPr>
        <p:txBody>
          <a:bodyPr wrap="none" rtlCol="0">
            <a:spAutoFit/>
          </a:bodyPr>
          <a:lstStyle/>
          <a:p>
            <a:pPr marL="285750" indent="-285750">
              <a:buFont typeface="Wingdings" panose="05000000000000000000" pitchFamily="2" charset="2"/>
              <a:buChar char="Ø"/>
            </a:pPr>
            <a:r>
              <a:rPr lang="en-US" sz="2800" dirty="0" err="1"/>
              <a:t>Implementarea</a:t>
            </a:r>
            <a:r>
              <a:rPr lang="en-US" sz="2800" dirty="0"/>
              <a:t> </a:t>
            </a:r>
            <a:r>
              <a:rPr lang="en-US" sz="2800" dirty="0" err="1"/>
              <a:t>unui</a:t>
            </a:r>
            <a:r>
              <a:rPr lang="en-US" sz="2800" dirty="0"/>
              <a:t> automat </a:t>
            </a:r>
            <a:r>
              <a:rPr lang="en-US" sz="2800" dirty="0" err="1"/>
              <a:t>finit</a:t>
            </a:r>
            <a:endParaRPr lang="en-US" sz="2800" dirty="0"/>
          </a:p>
          <a:p>
            <a:r>
              <a:rPr lang="en-US" sz="2800" dirty="0"/>
              <a:t>   (Finite-State Machine)</a:t>
            </a:r>
          </a:p>
        </p:txBody>
      </p:sp>
      <p:pic>
        <p:nvPicPr>
          <p:cNvPr id="3" name="Picture 2"/>
          <p:cNvPicPr>
            <a:picLocks noChangeAspect="1"/>
          </p:cNvPicPr>
          <p:nvPr/>
        </p:nvPicPr>
        <p:blipFill>
          <a:blip r:embed="rId2"/>
          <a:stretch>
            <a:fillRect/>
          </a:stretch>
        </p:blipFill>
        <p:spPr>
          <a:xfrm>
            <a:off x="58384" y="1651286"/>
            <a:ext cx="5044323" cy="2749676"/>
          </a:xfrm>
          <a:prstGeom prst="rect">
            <a:avLst/>
          </a:prstGeom>
        </p:spPr>
      </p:pic>
      <p:sp>
        <p:nvSpPr>
          <p:cNvPr id="4" name="TextBox 3"/>
          <p:cNvSpPr txBox="1"/>
          <p:nvPr/>
        </p:nvSpPr>
        <p:spPr>
          <a:xfrm>
            <a:off x="519694" y="4848294"/>
            <a:ext cx="8893910" cy="830997"/>
          </a:xfrm>
          <a:prstGeom prst="rect">
            <a:avLst/>
          </a:prstGeom>
          <a:noFill/>
        </p:spPr>
        <p:txBody>
          <a:bodyPr wrap="none" rtlCol="0">
            <a:spAutoFit/>
          </a:bodyPr>
          <a:lstStyle/>
          <a:p>
            <a:r>
              <a:rPr lang="en-US" sz="2400" dirty="0"/>
              <a:t>dog as a state-machine</a:t>
            </a:r>
          </a:p>
          <a:p>
            <a:r>
              <a:rPr lang="en-US" sz="2400" dirty="0">
                <a:hlinkClick r:id="rId3"/>
              </a:rPr>
              <a:t>http://learnyousomeerlang.com/finite-state-machines#what-are-they</a:t>
            </a:r>
            <a:endParaRPr lang="en-US" sz="2400" dirty="0"/>
          </a:p>
        </p:txBody>
      </p:sp>
      <p:sp>
        <p:nvSpPr>
          <p:cNvPr id="5" name="TextBox 4"/>
          <p:cNvSpPr txBox="1"/>
          <p:nvPr/>
        </p:nvSpPr>
        <p:spPr>
          <a:xfrm>
            <a:off x="5946890" y="1927476"/>
            <a:ext cx="5798126" cy="830997"/>
          </a:xfrm>
          <a:prstGeom prst="rect">
            <a:avLst/>
          </a:prstGeom>
          <a:noFill/>
        </p:spPr>
        <p:txBody>
          <a:bodyPr wrap="none" rtlCol="0">
            <a:spAutoFit/>
          </a:bodyPr>
          <a:lstStyle/>
          <a:p>
            <a:r>
              <a:rPr lang="en-US" sz="2400" dirty="0" err="1"/>
              <a:t>Starile</a:t>
            </a:r>
            <a:r>
              <a:rPr lang="en-US" sz="2400" dirty="0"/>
              <a:t> ={barks, sits, </a:t>
            </a:r>
            <a:r>
              <a:rPr lang="en-US" sz="2400" dirty="0" err="1"/>
              <a:t>wag_tail</a:t>
            </a:r>
            <a:r>
              <a:rPr lang="en-US" sz="2400" dirty="0"/>
              <a:t>}</a:t>
            </a:r>
          </a:p>
          <a:p>
            <a:r>
              <a:rPr lang="en-US" sz="2400" dirty="0" err="1"/>
              <a:t>Actiunile</a:t>
            </a:r>
            <a:r>
              <a:rPr lang="en-US" sz="2400" dirty="0"/>
              <a:t> ={</a:t>
            </a:r>
            <a:r>
              <a:rPr lang="en-US" sz="2400" dirty="0" err="1"/>
              <a:t>gets_petted</a:t>
            </a:r>
            <a:r>
              <a:rPr lang="en-US" sz="2400" dirty="0"/>
              <a:t>, </a:t>
            </a:r>
            <a:r>
              <a:rPr lang="en-US" sz="2400" dirty="0" err="1"/>
              <a:t>see_squirrels</a:t>
            </a:r>
            <a:r>
              <a:rPr lang="en-US" sz="2400" dirty="0"/>
              <a:t>, waits}</a:t>
            </a:r>
          </a:p>
        </p:txBody>
      </p:sp>
    </p:spTree>
    <p:extLst>
      <p:ext uri="{BB962C8B-B14F-4D97-AF65-F5344CB8AC3E}">
        <p14:creationId xmlns:p14="http://schemas.microsoft.com/office/powerpoint/2010/main" val="4564386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36916BB9FCBC48A348B1885A724EB7" ma:contentTypeVersion="3" ma:contentTypeDescription="Create a new document." ma:contentTypeScope="" ma:versionID="7e5de026db1e3f834f13da3ad1d826e6">
  <xsd:schema xmlns:xsd="http://www.w3.org/2001/XMLSchema" xmlns:xs="http://www.w3.org/2001/XMLSchema" xmlns:p="http://schemas.microsoft.com/office/2006/metadata/properties" xmlns:ns2="2e6c1ab1-a29a-4802-9fe1-48a9b3ca2dd8" targetNamespace="http://schemas.microsoft.com/office/2006/metadata/properties" ma:root="true" ma:fieldsID="99a826daedc5b0fa43f2f030ad8a9696" ns2:_="">
    <xsd:import namespace="2e6c1ab1-a29a-4802-9fe1-48a9b3ca2dd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6c1ab1-a29a-4802-9fe1-48a9b3ca2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2D96B1-D85E-4852-8483-C94746CA9113}"/>
</file>

<file path=customXml/itemProps2.xml><?xml version="1.0" encoding="utf-8"?>
<ds:datastoreItem xmlns:ds="http://schemas.openxmlformats.org/officeDocument/2006/customXml" ds:itemID="{A37F5222-DCAA-4E17-B160-B2E30072D14E}"/>
</file>

<file path=customXml/itemProps3.xml><?xml version="1.0" encoding="utf-8"?>
<ds:datastoreItem xmlns:ds="http://schemas.openxmlformats.org/officeDocument/2006/customXml" ds:itemID="{1B1B9741-8710-4A34-9CAE-D0E90863FE70}"/>
</file>

<file path=docProps/app.xml><?xml version="1.0" encoding="utf-8"?>
<Properties xmlns="http://schemas.openxmlformats.org/officeDocument/2006/extended-properties" xmlns:vt="http://schemas.openxmlformats.org/officeDocument/2006/docPropsVTypes">
  <Template>Retrospect</Template>
  <TotalTime>4627</TotalTime>
  <Words>3076</Words>
  <Application>Microsoft Office PowerPoint</Application>
  <PresentationFormat>Widescreen</PresentationFormat>
  <Paragraphs>450</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Courier New</vt:lpstr>
      <vt:lpstr>Wingdings</vt:lpstr>
      <vt:lpstr>Retrospect</vt:lpstr>
      <vt:lpstr>IMPLEMENTAREA CONCURENTEI IN LIMBAJE DE PROGRAMARE </vt:lpstr>
      <vt:lpstr>PowerPoint Presentation</vt:lpstr>
      <vt:lpstr>                         ACTOR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Ioana Leustean</dc:creator>
  <cp:lastModifiedBy>IOANA GABRIELA LEUSTEAN</cp:lastModifiedBy>
  <cp:revision>201</cp:revision>
  <dcterms:created xsi:type="dcterms:W3CDTF">2015-03-31T05:03:29Z</dcterms:created>
  <dcterms:modified xsi:type="dcterms:W3CDTF">2025-05-28T07:14:56Z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0x010100F336916BB9FCBC48A348B1885A724EB7</vt:lpwstr>
  </property>
</Properties>
</file>