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ommentAuthors.xml" ContentType="application/vnd.openxmlformats-officedocument.presentationml.commentAuthors+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03" r:id="rId3"/>
    <p:sldId id="500" r:id="rId4"/>
    <p:sldId id="501" r:id="rId5"/>
    <p:sldId id="502" r:id="rId6"/>
    <p:sldId id="312" r:id="rId7"/>
    <p:sldId id="362" r:id="rId8"/>
    <p:sldId id="497" r:id="rId9"/>
    <p:sldId id="346" r:id="rId10"/>
    <p:sldId id="296" r:id="rId11"/>
    <p:sldId id="349" r:id="rId12"/>
    <p:sldId id="286" r:id="rId13"/>
    <p:sldId id="350" r:id="rId14"/>
    <p:sldId id="351" r:id="rId15"/>
    <p:sldId id="302" r:id="rId16"/>
    <p:sldId id="290" r:id="rId17"/>
    <p:sldId id="425" r:id="rId18"/>
    <p:sldId id="426" r:id="rId19"/>
    <p:sldId id="429" r:id="rId20"/>
    <p:sldId id="428" r:id="rId21"/>
    <p:sldId id="345" r:id="rId22"/>
    <p:sldId id="321" r:id="rId23"/>
    <p:sldId id="347" r:id="rId24"/>
    <p:sldId id="300" r:id="rId25"/>
    <p:sldId id="348" r:id="rId26"/>
    <p:sldId id="499" r:id="rId27"/>
    <p:sldId id="352" r:id="rId28"/>
    <p:sldId id="294" r:id="rId29"/>
    <p:sldId id="337" r:id="rId30"/>
    <p:sldId id="358" r:id="rId31"/>
    <p:sldId id="359" r:id="rId32"/>
    <p:sldId id="338" r:id="rId33"/>
    <p:sldId id="360" r:id="rId34"/>
    <p:sldId id="361" r:id="rId35"/>
    <p:sldId id="353" r:id="rId36"/>
    <p:sldId id="336" r:id="rId37"/>
    <p:sldId id="354" r:id="rId38"/>
    <p:sldId id="310" r:id="rId39"/>
    <p:sldId id="409" r:id="rId40"/>
    <p:sldId id="411" r:id="rId41"/>
    <p:sldId id="410" r:id="rId42"/>
    <p:sldId id="412" r:id="rId43"/>
    <p:sldId id="309" r:id="rId44"/>
    <p:sldId id="386" r:id="rId45"/>
    <p:sldId id="413" r:id="rId46"/>
    <p:sldId id="357" r:id="rId47"/>
    <p:sldId id="417" r:id="rId48"/>
    <p:sldId id="418" r:id="rId49"/>
    <p:sldId id="419" r:id="rId50"/>
    <p:sldId id="423" r:id="rId51"/>
    <p:sldId id="420" r:id="rId52"/>
    <p:sldId id="421" r:id="rId53"/>
    <p:sldId id="422" r:id="rId54"/>
    <p:sldId id="364" r:id="rId55"/>
    <p:sldId id="366" r:id="rId56"/>
    <p:sldId id="387" r:id="rId57"/>
    <p:sldId id="388" r:id="rId58"/>
    <p:sldId id="389" r:id="rId59"/>
    <p:sldId id="390" r:id="rId60"/>
    <p:sldId id="397" r:id="rId61"/>
    <p:sldId id="398" r:id="rId62"/>
    <p:sldId id="399" r:id="rId63"/>
    <p:sldId id="400" r:id="rId64"/>
    <p:sldId id="401" r:id="rId65"/>
    <p:sldId id="392" r:id="rId66"/>
    <p:sldId id="393"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oana Leustean" initials="I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17DF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50" autoAdjust="0"/>
    <p:restoredTop sz="94660"/>
  </p:normalViewPr>
  <p:slideViewPr>
    <p:cSldViewPr snapToGrid="0">
      <p:cViewPr varScale="1">
        <p:scale>
          <a:sx n="63" d="100"/>
          <a:sy n="63" d="100"/>
        </p:scale>
        <p:origin x="852"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ustomXml" Target="../customXml/item2.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75"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haskell.org/hoogle/"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4/1/2025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447" y="6292850"/>
            <a:ext cx="673100" cy="673100"/>
          </a:xfrm>
          <a:prstGeom prst="rect">
            <a:avLst/>
          </a:prstGeom>
        </p:spPr>
      </p:pic>
      <p:sp>
        <p:nvSpPr>
          <p:cNvPr id="3" name="TextBox 2"/>
          <p:cNvSpPr txBox="1"/>
          <p:nvPr userDrawn="1"/>
        </p:nvSpPr>
        <p:spPr>
          <a:xfrm>
            <a:off x="4550173" y="6439790"/>
            <a:ext cx="3283848" cy="369332"/>
          </a:xfrm>
          <a:prstGeom prst="rect">
            <a:avLst/>
          </a:prstGeom>
          <a:noFill/>
        </p:spPr>
        <p:txBody>
          <a:bodyPr wrap="none" rtlCol="0">
            <a:spAutoFit/>
          </a:bodyPr>
          <a:lstStyle/>
          <a:p>
            <a:r>
              <a:rPr lang="en-US" dirty="0">
                <a:hlinkClick r:id="rId3"/>
              </a:rPr>
              <a:t>https://www.haskell.org/hoogle/</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4/1/2025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4/1/2025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imonmar.github.io/pages/pcph.html" TargetMode="External"/><Relationship Id="rId2" Type="http://schemas.openxmlformats.org/officeDocument/2006/relationships/image" Target="../media/image3.png"/><Relationship Id="rId1" Type="http://schemas.openxmlformats.org/officeDocument/2006/relationships/slideLayout" Target="../slideLayouts/slideLayout8.xml"/><Relationship Id="rId6" Type="http://schemas.openxmlformats.org/officeDocument/2006/relationships/hyperlink" Target="https://hackage.haskell.org/package/base-4.20.0.1/docs/Control-Concurrent.html" TargetMode="Externa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7.xml"/><Relationship Id="rId4" Type="http://schemas.openxmlformats.org/officeDocument/2006/relationships/hyperlink" Target="http://hackage.haskell.org/package/base-4.11.1.0/docs/Control-Monad.html#v:replicateM-95-"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hackage.haskell.org/package/base-4.16.1.0/docs/Control-Concurrent.html#t:ThreadId" TargetMode="External"/><Relationship Id="rId2" Type="http://schemas.openxmlformats.org/officeDocument/2006/relationships/hyperlink" Target="https://hackage.haskell.org/package/base-4.16.1.0/docs/System-IO.html#t:IO" TargetMode="External"/><Relationship Id="rId1" Type="http://schemas.openxmlformats.org/officeDocument/2006/relationships/slideLayout" Target="../slideLayouts/slideLayout7.xml"/><Relationship Id="rId5" Type="http://schemas.openxmlformats.org/officeDocument/2006/relationships/image" Target="../media/image20.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hyperlink" Target="https://downloads.haskell.org/~ghc/9.10.1/docs/users_guide/phases.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haskell.org/hoogle/?hoogle=MVar"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haskell.org/hoogle/?hoogle=MVar"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e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hyperlink" Target="http://chimera.labs.oreilly.com/books/1230000000929/ch07.html#sec_conc-logger" TargetMode="Externa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hyperlink" Target="https://hackage.haskell.org/package/base-4.16.1.0/docs/Prelude.html#t:Monad" TargetMode="External"/><Relationship Id="rId2" Type="http://schemas.openxmlformats.org/officeDocument/2006/relationships/hyperlink" Target="https://hackage.haskell.org/package/base-4.16.1.0/docs/Prelude.html#t:Foldable"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hyperlink" Target="http://rosettacode.org/wiki/Metered_concurrency" TargetMode="Externa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rosettacode.org/wiki/Metered_concurrency" TargetMode="External"/><Relationship Id="rId1" Type="http://schemas.openxmlformats.org/officeDocument/2006/relationships/slideLayout" Target="../slideLayouts/slideLayout7.xml"/><Relationship Id="rId4" Type="http://schemas.openxmlformats.org/officeDocument/2006/relationships/image" Target="../media/image39.wmf"/></Relationships>
</file>

<file path=ppt/slides/_rels/slide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rosettacode.org/wiki/Metered_concurrency" TargetMode="External"/><Relationship Id="rId1" Type="http://schemas.openxmlformats.org/officeDocument/2006/relationships/slideLayout" Target="../slideLayouts/slideLayout7.xml"/><Relationship Id="rId4" Type="http://schemas.openxmlformats.org/officeDocument/2006/relationships/image" Target="../media/image39.wmf"/></Relationships>
</file>

<file path=ppt/slides/_rels/slide61.xml.rels><?xml version="1.0" encoding="UTF-8" standalone="yes"?>
<Relationships xmlns="http://schemas.openxmlformats.org/package/2006/relationships"><Relationship Id="rId2" Type="http://schemas.openxmlformats.org/officeDocument/2006/relationships/hyperlink" Target="http://rosettacode.org/wiki/Metered_concurrency" TargetMode="Externa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emf"/><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dirty="0"/>
              <a:t>IMPLEMENTAREA</a:t>
            </a:r>
            <a:br>
              <a:rPr lang="en-US" sz="3200" dirty="0"/>
            </a:br>
            <a:r>
              <a:rPr lang="en-US" sz="3200" dirty="0"/>
              <a:t>CONCURENTEI</a:t>
            </a:r>
            <a:br>
              <a:rPr lang="en-US" sz="3200" dirty="0"/>
            </a:br>
            <a:r>
              <a:rPr lang="en-US" sz="3200" dirty="0"/>
              <a:t>IN LIMBAJE DE</a:t>
            </a:r>
            <a:br>
              <a:rPr lang="en-US" sz="3200" dirty="0"/>
            </a:br>
            <a:r>
              <a:rPr lang="en-US" sz="3200" dirty="0"/>
              <a:t>PROGRAMARE</a:t>
            </a:r>
            <a:br>
              <a:rPr lang="en-US" sz="3200" dirty="0"/>
            </a:br>
            <a:endParaRPr lang="en-US" sz="3200" dirty="0"/>
          </a:p>
        </p:txBody>
      </p:sp>
      <p:sp>
        <p:nvSpPr>
          <p:cNvPr id="6" name="Text Placeholder 5"/>
          <p:cNvSpPr>
            <a:spLocks noGrp="1"/>
          </p:cNvSpPr>
          <p:nvPr>
            <p:ph type="body" sz="half" idx="2"/>
          </p:nvPr>
        </p:nvSpPr>
        <p:spPr/>
        <p:txBody>
          <a:bodyPr>
            <a:normAutofit fontScale="40000" lnSpcReduction="20000"/>
          </a:bodyPr>
          <a:lstStyle/>
          <a:p>
            <a:r>
              <a:rPr lang="en-US" sz="5100" dirty="0" err="1"/>
              <a:t>Concurenta</a:t>
            </a:r>
            <a:r>
              <a:rPr lang="en-US" sz="5100" dirty="0"/>
              <a:t> </a:t>
            </a:r>
          </a:p>
          <a:p>
            <a:r>
              <a:rPr lang="en-US" sz="5100" dirty="0" err="1"/>
              <a:t>Threaduri</a:t>
            </a:r>
            <a:endParaRPr lang="en-US" sz="5100" dirty="0"/>
          </a:p>
          <a:p>
            <a:r>
              <a:rPr lang="en-US" sz="5100" dirty="0" err="1"/>
              <a:t>Memorie</a:t>
            </a:r>
            <a:r>
              <a:rPr lang="en-US" sz="5100" dirty="0"/>
              <a:t> </a:t>
            </a:r>
            <a:r>
              <a:rPr lang="en-US" sz="5100" dirty="0" err="1"/>
              <a:t>Partajata</a:t>
            </a:r>
            <a:endParaRPr lang="en-US" sz="5100" dirty="0"/>
          </a:p>
          <a:p>
            <a:endParaRPr lang="en-US" sz="4000" dirty="0"/>
          </a:p>
          <a:p>
            <a:endParaRPr lang="en-US" sz="4000" dirty="0"/>
          </a:p>
          <a:p>
            <a:endParaRPr lang="en-US" dirty="0"/>
          </a:p>
          <a:p>
            <a:endParaRPr lang="en-US" dirty="0"/>
          </a:p>
          <a:p>
            <a:endParaRPr lang="en-US" dirty="0"/>
          </a:p>
          <a:p>
            <a:r>
              <a:rPr lang="en-US" sz="3800" dirty="0"/>
              <a:t>Ioana Leustean</a:t>
            </a:r>
          </a:p>
          <a:p>
            <a:r>
              <a:rPr lang="en-US" sz="3800" dirty="0"/>
              <a:t>	</a:t>
            </a:r>
          </a:p>
        </p:txBody>
      </p:sp>
      <p:pic>
        <p:nvPicPr>
          <p:cNvPr id="3" name="Content Placeholder 2" descr="http://www.multiparadigmgroup.com/wp-content/uploads/2012/10/Haskell_Logo.-e135010103759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709512" y="3961108"/>
            <a:ext cx="3566829" cy="14566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6791093" y="2926080"/>
            <a:ext cx="184731" cy="369332"/>
          </a:xfrm>
          <a:prstGeom prst="rect">
            <a:avLst/>
          </a:prstGeom>
          <a:noFill/>
        </p:spPr>
        <p:txBody>
          <a:bodyPr wrap="none" rtlCol="0">
            <a:spAutoFit/>
          </a:bodyPr>
          <a:lstStyle/>
          <a:p>
            <a:endParaRPr lang="en-US" dirty="0"/>
          </a:p>
        </p:txBody>
      </p:sp>
      <p:sp>
        <p:nvSpPr>
          <p:cNvPr id="5" name="TextBox 4"/>
          <p:cNvSpPr txBox="1"/>
          <p:nvPr/>
        </p:nvSpPr>
        <p:spPr>
          <a:xfrm>
            <a:off x="9328253" y="5153165"/>
            <a:ext cx="3077736" cy="646331"/>
          </a:xfrm>
          <a:prstGeom prst="rect">
            <a:avLst/>
          </a:prstGeom>
          <a:noFill/>
        </p:spPr>
        <p:txBody>
          <a:bodyPr wrap="square" rtlCol="0">
            <a:spAutoFit/>
          </a:bodyPr>
          <a:lstStyle/>
          <a:p>
            <a:r>
              <a:rPr lang="en-US" dirty="0">
                <a:hlinkClick r:id="rId3"/>
              </a:rPr>
              <a:t>Part II. Concurrent Haskell</a:t>
            </a:r>
          </a:p>
          <a:p>
            <a:r>
              <a:rPr lang="en-US" dirty="0">
                <a:solidFill>
                  <a:srgbClr val="0070C0"/>
                </a:solidFill>
                <a:hlinkClick r:id="rId3"/>
              </a:rPr>
              <a:t>Cap.7 &amp; 8</a:t>
            </a:r>
            <a:endParaRPr lang="en-US" dirty="0">
              <a:solidFill>
                <a:srgbClr val="0070C0"/>
              </a:solidFill>
            </a:endParaRPr>
          </a:p>
        </p:txBody>
      </p:sp>
      <p:pic>
        <p:nvPicPr>
          <p:cNvPr id="11" name="Picture 10"/>
          <p:cNvPicPr>
            <a:picLocks noChangeAspect="1"/>
          </p:cNvPicPr>
          <p:nvPr/>
        </p:nvPicPr>
        <p:blipFill>
          <a:blip r:embed="rId4"/>
          <a:stretch>
            <a:fillRect/>
          </a:stretch>
        </p:blipFill>
        <p:spPr>
          <a:xfrm>
            <a:off x="9328254" y="1458154"/>
            <a:ext cx="2719141" cy="3558635"/>
          </a:xfrm>
          <a:prstGeom prst="rect">
            <a:avLst/>
          </a:prstGeom>
        </p:spPr>
      </p:pic>
      <p:sp>
        <p:nvSpPr>
          <p:cNvPr id="9" name="Oval 8"/>
          <p:cNvSpPr/>
          <p:nvPr/>
        </p:nvSpPr>
        <p:spPr>
          <a:xfrm>
            <a:off x="5382518" y="1086962"/>
            <a:ext cx="2253802" cy="2220040"/>
          </a:xfrm>
          <a:prstGeom prst="ellipse">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p:cNvSpPr/>
          <p:nvPr/>
        </p:nvSpPr>
        <p:spPr>
          <a:xfrm rot="290212">
            <a:off x="5853698" y="1457735"/>
            <a:ext cx="553792" cy="1455312"/>
          </a:xfrm>
          <a:custGeom>
            <a:avLst/>
            <a:gdLst>
              <a:gd name="connsiteX0" fmla="*/ 0 w 553792"/>
              <a:gd name="connsiteY0" fmla="*/ 25757 h 1455312"/>
              <a:gd name="connsiteX1" fmla="*/ 64395 w 553792"/>
              <a:gd name="connsiteY1" fmla="*/ 12879 h 1455312"/>
              <a:gd name="connsiteX2" fmla="*/ 103031 w 553792"/>
              <a:gd name="connsiteY2" fmla="*/ 0 h 1455312"/>
              <a:gd name="connsiteX3" fmla="*/ 206062 w 553792"/>
              <a:gd name="connsiteY3" fmla="*/ 12879 h 1455312"/>
              <a:gd name="connsiteX4" fmla="*/ 244699 w 553792"/>
              <a:gd name="connsiteY4" fmla="*/ 38636 h 1455312"/>
              <a:gd name="connsiteX5" fmla="*/ 283336 w 553792"/>
              <a:gd name="connsiteY5" fmla="*/ 51515 h 1455312"/>
              <a:gd name="connsiteX6" fmla="*/ 347730 w 553792"/>
              <a:gd name="connsiteY6" fmla="*/ 128788 h 1455312"/>
              <a:gd name="connsiteX7" fmla="*/ 334851 w 553792"/>
              <a:gd name="connsiteY7" fmla="*/ 180304 h 1455312"/>
              <a:gd name="connsiteX8" fmla="*/ 296214 w 553792"/>
              <a:gd name="connsiteY8" fmla="*/ 206062 h 1455312"/>
              <a:gd name="connsiteX9" fmla="*/ 167426 w 553792"/>
              <a:gd name="connsiteY9" fmla="*/ 244698 h 1455312"/>
              <a:gd name="connsiteX10" fmla="*/ 128789 w 553792"/>
              <a:gd name="connsiteY10" fmla="*/ 257577 h 1455312"/>
              <a:gd name="connsiteX11" fmla="*/ 51516 w 553792"/>
              <a:gd name="connsiteY11" fmla="*/ 309093 h 1455312"/>
              <a:gd name="connsiteX12" fmla="*/ 38637 w 553792"/>
              <a:gd name="connsiteY12" fmla="*/ 463639 h 1455312"/>
              <a:gd name="connsiteX13" fmla="*/ 128789 w 553792"/>
              <a:gd name="connsiteY13" fmla="*/ 502276 h 1455312"/>
              <a:gd name="connsiteX14" fmla="*/ 309093 w 553792"/>
              <a:gd name="connsiteY14" fmla="*/ 528033 h 1455312"/>
              <a:gd name="connsiteX15" fmla="*/ 347730 w 553792"/>
              <a:gd name="connsiteY15" fmla="*/ 540912 h 1455312"/>
              <a:gd name="connsiteX16" fmla="*/ 425003 w 553792"/>
              <a:gd name="connsiteY16" fmla="*/ 592428 h 1455312"/>
              <a:gd name="connsiteX17" fmla="*/ 463640 w 553792"/>
              <a:gd name="connsiteY17" fmla="*/ 669701 h 1455312"/>
              <a:gd name="connsiteX18" fmla="*/ 476519 w 553792"/>
              <a:gd name="connsiteY18" fmla="*/ 708338 h 1455312"/>
              <a:gd name="connsiteX19" fmla="*/ 425003 w 553792"/>
              <a:gd name="connsiteY19" fmla="*/ 746974 h 1455312"/>
              <a:gd name="connsiteX20" fmla="*/ 360609 w 553792"/>
              <a:gd name="connsiteY20" fmla="*/ 759853 h 1455312"/>
              <a:gd name="connsiteX21" fmla="*/ 283336 w 553792"/>
              <a:gd name="connsiteY21" fmla="*/ 785611 h 1455312"/>
              <a:gd name="connsiteX22" fmla="*/ 218941 w 553792"/>
              <a:gd name="connsiteY22" fmla="*/ 798490 h 1455312"/>
              <a:gd name="connsiteX23" fmla="*/ 141668 w 553792"/>
              <a:gd name="connsiteY23" fmla="*/ 824248 h 1455312"/>
              <a:gd name="connsiteX24" fmla="*/ 115910 w 553792"/>
              <a:gd name="connsiteY24" fmla="*/ 862884 h 1455312"/>
              <a:gd name="connsiteX25" fmla="*/ 128789 w 553792"/>
              <a:gd name="connsiteY25" fmla="*/ 978794 h 1455312"/>
              <a:gd name="connsiteX26" fmla="*/ 154547 w 553792"/>
              <a:gd name="connsiteY26" fmla="*/ 1017431 h 1455312"/>
              <a:gd name="connsiteX27" fmla="*/ 437882 w 553792"/>
              <a:gd name="connsiteY27" fmla="*/ 1081825 h 1455312"/>
              <a:gd name="connsiteX28" fmla="*/ 489398 w 553792"/>
              <a:gd name="connsiteY28" fmla="*/ 1133341 h 1455312"/>
              <a:gd name="connsiteX29" fmla="*/ 553792 w 553792"/>
              <a:gd name="connsiteY29" fmla="*/ 1249250 h 1455312"/>
              <a:gd name="connsiteX30" fmla="*/ 528034 w 553792"/>
              <a:gd name="connsiteY30" fmla="*/ 1365160 h 1455312"/>
              <a:gd name="connsiteX31" fmla="*/ 502276 w 553792"/>
              <a:gd name="connsiteY31" fmla="*/ 1403797 h 1455312"/>
              <a:gd name="connsiteX32" fmla="*/ 463640 w 553792"/>
              <a:gd name="connsiteY32" fmla="*/ 1455312 h 1455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53792" h="1455312">
                <a:moveTo>
                  <a:pt x="0" y="25757"/>
                </a:moveTo>
                <a:cubicBezTo>
                  <a:pt x="21465" y="21464"/>
                  <a:pt x="43159" y="18188"/>
                  <a:pt x="64395" y="12879"/>
                </a:cubicBezTo>
                <a:cubicBezTo>
                  <a:pt x="77565" y="9587"/>
                  <a:pt x="89456" y="0"/>
                  <a:pt x="103031" y="0"/>
                </a:cubicBezTo>
                <a:cubicBezTo>
                  <a:pt x="137642" y="0"/>
                  <a:pt x="171718" y="8586"/>
                  <a:pt x="206062" y="12879"/>
                </a:cubicBezTo>
                <a:cubicBezTo>
                  <a:pt x="218941" y="21465"/>
                  <a:pt x="230855" y="31714"/>
                  <a:pt x="244699" y="38636"/>
                </a:cubicBezTo>
                <a:cubicBezTo>
                  <a:pt x="256842" y="44707"/>
                  <a:pt x="272040" y="43985"/>
                  <a:pt x="283336" y="51515"/>
                </a:cubicBezTo>
                <a:cubicBezTo>
                  <a:pt x="313082" y="71346"/>
                  <a:pt x="328725" y="100281"/>
                  <a:pt x="347730" y="128788"/>
                </a:cubicBezTo>
                <a:cubicBezTo>
                  <a:pt x="343437" y="145960"/>
                  <a:pt x="344669" y="165576"/>
                  <a:pt x="334851" y="180304"/>
                </a:cubicBezTo>
                <a:cubicBezTo>
                  <a:pt x="326265" y="193183"/>
                  <a:pt x="310359" y="199776"/>
                  <a:pt x="296214" y="206062"/>
                </a:cubicBezTo>
                <a:cubicBezTo>
                  <a:pt x="241129" y="230544"/>
                  <a:pt x="219869" y="229714"/>
                  <a:pt x="167426" y="244698"/>
                </a:cubicBezTo>
                <a:cubicBezTo>
                  <a:pt x="154373" y="248428"/>
                  <a:pt x="140656" y="250984"/>
                  <a:pt x="128789" y="257577"/>
                </a:cubicBezTo>
                <a:cubicBezTo>
                  <a:pt x="101728" y="272611"/>
                  <a:pt x="51516" y="309093"/>
                  <a:pt x="51516" y="309093"/>
                </a:cubicBezTo>
                <a:cubicBezTo>
                  <a:pt x="34748" y="359396"/>
                  <a:pt x="4706" y="409349"/>
                  <a:pt x="38637" y="463639"/>
                </a:cubicBezTo>
                <a:cubicBezTo>
                  <a:pt x="44246" y="472613"/>
                  <a:pt x="112986" y="499487"/>
                  <a:pt x="128789" y="502276"/>
                </a:cubicBezTo>
                <a:cubicBezTo>
                  <a:pt x="188577" y="512827"/>
                  <a:pt x="309093" y="528033"/>
                  <a:pt x="309093" y="528033"/>
                </a:cubicBezTo>
                <a:cubicBezTo>
                  <a:pt x="321972" y="532326"/>
                  <a:pt x="335863" y="534319"/>
                  <a:pt x="347730" y="540912"/>
                </a:cubicBezTo>
                <a:cubicBezTo>
                  <a:pt x="374791" y="555946"/>
                  <a:pt x="425003" y="592428"/>
                  <a:pt x="425003" y="592428"/>
                </a:cubicBezTo>
                <a:cubicBezTo>
                  <a:pt x="457376" y="689543"/>
                  <a:pt x="413706" y="569834"/>
                  <a:pt x="463640" y="669701"/>
                </a:cubicBezTo>
                <a:cubicBezTo>
                  <a:pt x="469711" y="681843"/>
                  <a:pt x="472226" y="695459"/>
                  <a:pt x="476519" y="708338"/>
                </a:cubicBezTo>
                <a:cubicBezTo>
                  <a:pt x="459347" y="721217"/>
                  <a:pt x="444618" y="738256"/>
                  <a:pt x="425003" y="746974"/>
                </a:cubicBezTo>
                <a:cubicBezTo>
                  <a:pt x="405000" y="755864"/>
                  <a:pt x="381727" y="754093"/>
                  <a:pt x="360609" y="759853"/>
                </a:cubicBezTo>
                <a:cubicBezTo>
                  <a:pt x="334415" y="766997"/>
                  <a:pt x="309960" y="780286"/>
                  <a:pt x="283336" y="785611"/>
                </a:cubicBezTo>
                <a:cubicBezTo>
                  <a:pt x="261871" y="789904"/>
                  <a:pt x="240060" y="792730"/>
                  <a:pt x="218941" y="798490"/>
                </a:cubicBezTo>
                <a:cubicBezTo>
                  <a:pt x="192747" y="805634"/>
                  <a:pt x="141668" y="824248"/>
                  <a:pt x="141668" y="824248"/>
                </a:cubicBezTo>
                <a:cubicBezTo>
                  <a:pt x="133082" y="837127"/>
                  <a:pt x="117195" y="847459"/>
                  <a:pt x="115910" y="862884"/>
                </a:cubicBezTo>
                <a:cubicBezTo>
                  <a:pt x="112682" y="901624"/>
                  <a:pt x="119361" y="941080"/>
                  <a:pt x="128789" y="978794"/>
                </a:cubicBezTo>
                <a:cubicBezTo>
                  <a:pt x="132543" y="993810"/>
                  <a:pt x="142898" y="1007238"/>
                  <a:pt x="154547" y="1017431"/>
                </a:cubicBezTo>
                <a:cubicBezTo>
                  <a:pt x="254586" y="1104965"/>
                  <a:pt x="277615" y="1071808"/>
                  <a:pt x="437882" y="1081825"/>
                </a:cubicBezTo>
                <a:cubicBezTo>
                  <a:pt x="503448" y="1103680"/>
                  <a:pt x="458176" y="1077142"/>
                  <a:pt x="489398" y="1133341"/>
                </a:cubicBezTo>
                <a:cubicBezTo>
                  <a:pt x="563206" y="1266196"/>
                  <a:pt x="524650" y="1161825"/>
                  <a:pt x="553792" y="1249250"/>
                </a:cubicBezTo>
                <a:cubicBezTo>
                  <a:pt x="548845" y="1278930"/>
                  <a:pt x="543887" y="1333454"/>
                  <a:pt x="528034" y="1365160"/>
                </a:cubicBezTo>
                <a:cubicBezTo>
                  <a:pt x="521112" y="1379004"/>
                  <a:pt x="510862" y="1390918"/>
                  <a:pt x="502276" y="1403797"/>
                </a:cubicBezTo>
                <a:cubicBezTo>
                  <a:pt x="486363" y="1451540"/>
                  <a:pt x="501540" y="1436362"/>
                  <a:pt x="463640" y="1455312"/>
                </a:cubicBezTo>
              </a:path>
            </a:pathLst>
          </a:custGeom>
          <a:ln>
            <a:solidFill>
              <a:schemeClr val="tx1"/>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pic>
        <p:nvPicPr>
          <p:cNvPr id="13" name="Picture 12"/>
          <p:cNvPicPr>
            <a:picLocks noChangeAspect="1"/>
          </p:cNvPicPr>
          <p:nvPr/>
        </p:nvPicPr>
        <p:blipFill>
          <a:blip r:embed="rId5"/>
          <a:stretch>
            <a:fillRect/>
          </a:stretch>
        </p:blipFill>
        <p:spPr>
          <a:xfrm rot="367768">
            <a:off x="6557293" y="1408084"/>
            <a:ext cx="652329" cy="1554615"/>
          </a:xfrm>
          <a:prstGeom prst="rect">
            <a:avLst/>
          </a:prstGeom>
        </p:spPr>
      </p:pic>
      <p:sp>
        <p:nvSpPr>
          <p:cNvPr id="7" name="TextBox 6">
            <a:hlinkClick r:id="rId6"/>
            <a:extLst>
              <a:ext uri="{FF2B5EF4-FFF2-40B4-BE49-F238E27FC236}">
                <a16:creationId xmlns:a16="http://schemas.microsoft.com/office/drawing/2014/main" id="{AD477854-6015-9AAB-D406-7F12DD9814DE}"/>
              </a:ext>
            </a:extLst>
          </p:cNvPr>
          <p:cNvSpPr txBox="1"/>
          <p:nvPr/>
        </p:nvSpPr>
        <p:spPr>
          <a:xfrm>
            <a:off x="4339269" y="5935872"/>
            <a:ext cx="7874143" cy="369332"/>
          </a:xfrm>
          <a:prstGeom prst="rect">
            <a:avLst/>
          </a:prstGeom>
          <a:noFill/>
        </p:spPr>
        <p:txBody>
          <a:bodyPr wrap="none" rtlCol="0">
            <a:spAutoFit/>
          </a:bodyPr>
          <a:lstStyle/>
          <a:p>
            <a:r>
              <a:rPr lang="en-GB" dirty="0">
                <a:hlinkClick r:id="rId6"/>
              </a:rPr>
              <a:t>https://hackage.haskell.org/package/base-4.20.0.1/docs/Control-Concurrent.html</a:t>
            </a:r>
            <a:endParaRPr lang="en-GB" dirty="0"/>
          </a:p>
        </p:txBody>
      </p:sp>
      <p:sp>
        <p:nvSpPr>
          <p:cNvPr id="10" name="TextBox 9">
            <a:extLst>
              <a:ext uri="{FF2B5EF4-FFF2-40B4-BE49-F238E27FC236}">
                <a16:creationId xmlns:a16="http://schemas.microsoft.com/office/drawing/2014/main" id="{0D95A98A-0B66-4BF5-6067-3D0EDD3C0CF4}"/>
              </a:ext>
            </a:extLst>
          </p:cNvPr>
          <p:cNvSpPr txBox="1"/>
          <p:nvPr/>
        </p:nvSpPr>
        <p:spPr>
          <a:xfrm>
            <a:off x="3101340" y="3244334"/>
            <a:ext cx="6202680" cy="369332"/>
          </a:xfrm>
          <a:prstGeom prst="rect">
            <a:avLst/>
          </a:prstGeom>
          <a:noFill/>
        </p:spPr>
        <p:txBody>
          <a:bodyPr wrap="square">
            <a:spAutoFit/>
          </a:bodyPr>
          <a:lstStyle/>
          <a:p>
            <a:r>
              <a:rPr lang="en-US" sz="1800" dirty="0" err="1">
                <a:solidFill>
                  <a:srgbClr val="0070C0"/>
                </a:solidFill>
              </a:rPr>
              <a:t>takeMVar</a:t>
            </a:r>
            <a:endParaRPr lang="en-GB" dirty="0"/>
          </a:p>
        </p:txBody>
      </p:sp>
    </p:spTree>
    <p:extLst>
      <p:ext uri="{BB962C8B-B14F-4D97-AF65-F5344CB8AC3E}">
        <p14:creationId xmlns:p14="http://schemas.microsoft.com/office/powerpoint/2010/main" val="41862689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2580" y="167424"/>
            <a:ext cx="3996350" cy="1354217"/>
          </a:xfrm>
          <a:prstGeom prst="rect">
            <a:avLst/>
          </a:prstGeom>
          <a:noFill/>
        </p:spPr>
        <p:txBody>
          <a:bodyPr wrap="none" rtlCol="0">
            <a:spAutoFit/>
          </a:bodyPr>
          <a:lstStyle/>
          <a:p>
            <a:pPr marL="457200" indent="-457200">
              <a:buFont typeface="Wingdings" panose="05000000000000000000" pitchFamily="2" charset="2"/>
              <a:buChar char="Ø"/>
            </a:pPr>
            <a:r>
              <a:rPr lang="en-US" sz="2800" dirty="0"/>
              <a:t>Thread-</a:t>
            </a:r>
            <a:r>
              <a:rPr lang="en-US" sz="2800" dirty="0" err="1"/>
              <a:t>urile</a:t>
            </a:r>
            <a:r>
              <a:rPr lang="en-US" sz="2800" dirty="0"/>
              <a:t> in Haskell:</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
        <p:nvSpPr>
          <p:cNvPr id="4" name="TextBox 3"/>
          <p:cNvSpPr txBox="1"/>
          <p:nvPr/>
        </p:nvSpPr>
        <p:spPr>
          <a:xfrm>
            <a:off x="785611" y="1027697"/>
            <a:ext cx="8009180" cy="2215991"/>
          </a:xfrm>
          <a:prstGeom prst="rect">
            <a:avLst/>
          </a:prstGeom>
          <a:noFill/>
        </p:spPr>
        <p:txBody>
          <a:bodyPr wrap="none" rtlCol="0">
            <a:spAutoFit/>
          </a:bodyPr>
          <a:lstStyle/>
          <a:p>
            <a:endParaRPr lang="en-US" dirty="0"/>
          </a:p>
          <a:p>
            <a:r>
              <a:rPr lang="en-US" sz="2400" dirty="0"/>
              <a:t>Thread-</a:t>
            </a:r>
            <a:r>
              <a:rPr lang="en-US" sz="2400" dirty="0" err="1"/>
              <a:t>urile</a:t>
            </a:r>
            <a:r>
              <a:rPr lang="en-US" sz="2400" dirty="0"/>
              <a:t> au </a:t>
            </a:r>
            <a:r>
              <a:rPr lang="en-US" sz="2400" dirty="0" err="1"/>
              <a:t>efecte</a:t>
            </a:r>
            <a:r>
              <a:rPr lang="en-US" sz="2400" dirty="0"/>
              <a:t> </a:t>
            </a:r>
            <a:r>
              <a:rPr lang="en-US" sz="2400" dirty="0" err="1"/>
              <a:t>si</a:t>
            </a:r>
            <a:r>
              <a:rPr lang="en-US" sz="2400" dirty="0"/>
              <a:t> </a:t>
            </a:r>
            <a:r>
              <a:rPr lang="en-US" sz="2400" dirty="0" err="1"/>
              <a:t>interactioneaza</a:t>
            </a:r>
            <a:r>
              <a:rPr lang="en-US" sz="2400" dirty="0"/>
              <a:t> cu </a:t>
            </a:r>
            <a:r>
              <a:rPr lang="en-US" sz="2400" dirty="0" err="1"/>
              <a:t>lumea</a:t>
            </a:r>
            <a:r>
              <a:rPr lang="en-US" sz="2400" dirty="0"/>
              <a:t> </a:t>
            </a:r>
            <a:r>
              <a:rPr lang="en-US" sz="2400" dirty="0" err="1"/>
              <a:t>exterioara</a:t>
            </a:r>
            <a:r>
              <a:rPr lang="en-US" sz="2400" dirty="0"/>
              <a:t>.</a:t>
            </a:r>
          </a:p>
          <a:p>
            <a:endParaRPr lang="en-US" sz="2400" dirty="0"/>
          </a:p>
          <a:p>
            <a:r>
              <a:rPr lang="en-US" sz="2400" dirty="0" err="1"/>
              <a:t>Programarea</a:t>
            </a:r>
            <a:r>
              <a:rPr lang="en-US" sz="2400" dirty="0"/>
              <a:t> </a:t>
            </a:r>
            <a:r>
              <a:rPr lang="en-US" sz="2400" dirty="0" err="1"/>
              <a:t>concurenta</a:t>
            </a:r>
            <a:r>
              <a:rPr lang="en-US" sz="2400" dirty="0"/>
              <a:t> in Haskell are </a:t>
            </a:r>
            <a:r>
              <a:rPr lang="en-US" sz="2400" dirty="0" err="1"/>
              <a:t>loc</a:t>
            </a:r>
            <a:r>
              <a:rPr lang="en-US" sz="2400" dirty="0"/>
              <a:t> in </a:t>
            </a:r>
            <a:r>
              <a:rPr lang="en-US" sz="2400" dirty="0" err="1">
                <a:solidFill>
                  <a:srgbClr val="0070C0"/>
                </a:solidFill>
              </a:rPr>
              <a:t>monada</a:t>
            </a:r>
            <a:r>
              <a:rPr lang="en-US" sz="2400" dirty="0">
                <a:solidFill>
                  <a:srgbClr val="0070C0"/>
                </a:solidFill>
              </a:rPr>
              <a:t> IO</a:t>
            </a:r>
            <a:r>
              <a:rPr lang="en-US" sz="2400" dirty="0"/>
              <a:t>.</a:t>
            </a:r>
          </a:p>
          <a:p>
            <a:endParaRPr lang="en-US" sz="2400" dirty="0"/>
          </a:p>
          <a:p>
            <a:r>
              <a:rPr lang="en-US" sz="2400" dirty="0"/>
              <a:t>La </a:t>
            </a:r>
            <a:r>
              <a:rPr lang="en-US" sz="2400" dirty="0" err="1"/>
              <a:t>rulare</a:t>
            </a:r>
            <a:r>
              <a:rPr lang="en-US" sz="2400" dirty="0"/>
              <a:t>, </a:t>
            </a:r>
            <a:r>
              <a:rPr lang="en-US" sz="2400" dirty="0" err="1"/>
              <a:t>efectele</a:t>
            </a:r>
            <a:r>
              <a:rPr lang="en-US" sz="2400" dirty="0"/>
              <a:t> thread-</a:t>
            </a:r>
            <a:r>
              <a:rPr lang="en-US" sz="2400" dirty="0" err="1"/>
              <a:t>urilor</a:t>
            </a:r>
            <a:r>
              <a:rPr lang="en-US" sz="2400" dirty="0"/>
              <a:t> </a:t>
            </a:r>
            <a:r>
              <a:rPr lang="en-US" sz="2400" dirty="0" err="1"/>
              <a:t>sunt</a:t>
            </a:r>
            <a:r>
              <a:rPr lang="en-US" sz="2400" dirty="0"/>
              <a:t> intercalate </a:t>
            </a:r>
            <a:r>
              <a:rPr lang="en-US" sz="2400" dirty="0" err="1"/>
              <a:t>nedeterminist</a:t>
            </a:r>
            <a:r>
              <a:rPr lang="en-US" sz="2400" dirty="0"/>
              <a:t>.</a:t>
            </a:r>
          </a:p>
        </p:txBody>
      </p:sp>
      <p:sp>
        <p:nvSpPr>
          <p:cNvPr id="5" name="Rectangle 4"/>
          <p:cNvSpPr/>
          <p:nvPr/>
        </p:nvSpPr>
        <p:spPr>
          <a:xfrm>
            <a:off x="785611" y="3681797"/>
            <a:ext cx="10126830" cy="1846659"/>
          </a:xfrm>
          <a:prstGeom prst="rect">
            <a:avLst/>
          </a:prstGeom>
        </p:spPr>
        <p:txBody>
          <a:bodyPr wrap="square">
            <a:spAutoFit/>
          </a:bodyPr>
          <a:lstStyle/>
          <a:p>
            <a:r>
              <a:rPr lang="en-US" sz="2400" dirty="0"/>
              <a:t>Thread-</a:t>
            </a:r>
            <a:r>
              <a:rPr lang="en-US" sz="2400" dirty="0" err="1"/>
              <a:t>urile</a:t>
            </a:r>
            <a:r>
              <a:rPr lang="en-US" sz="2400" dirty="0"/>
              <a:t> in Haskell </a:t>
            </a:r>
            <a:r>
              <a:rPr lang="en-US" sz="2400" dirty="0" err="1"/>
              <a:t>sunt</a:t>
            </a:r>
            <a:r>
              <a:rPr lang="en-US" sz="2400" dirty="0"/>
              <a:t> create </a:t>
            </a:r>
            <a:r>
              <a:rPr lang="en-US" sz="2400" dirty="0" err="1"/>
              <a:t>si</a:t>
            </a:r>
            <a:r>
              <a:rPr lang="en-US" sz="2400" dirty="0"/>
              <a:t> </a:t>
            </a:r>
            <a:r>
              <a:rPr lang="en-US" sz="2400" dirty="0" err="1"/>
              <a:t>gestionate</a:t>
            </a:r>
            <a:r>
              <a:rPr lang="en-US" sz="2400" dirty="0"/>
              <a:t> intern, </a:t>
            </a:r>
          </a:p>
          <a:p>
            <a:r>
              <a:rPr lang="en-US" sz="2400" dirty="0" err="1"/>
              <a:t>fara</a:t>
            </a:r>
            <a:r>
              <a:rPr lang="en-US" sz="2400" dirty="0"/>
              <a:t> a </a:t>
            </a:r>
            <a:r>
              <a:rPr lang="en-US" sz="2400" dirty="0" err="1"/>
              <a:t>folosi</a:t>
            </a:r>
            <a:r>
              <a:rPr lang="en-US" sz="2400" dirty="0"/>
              <a:t> </a:t>
            </a:r>
            <a:r>
              <a:rPr lang="en-US" sz="2400" dirty="0" err="1"/>
              <a:t>facilitati</a:t>
            </a:r>
            <a:r>
              <a:rPr lang="en-US" sz="2400" dirty="0"/>
              <a:t> </a:t>
            </a:r>
            <a:r>
              <a:rPr lang="en-US" sz="2400" dirty="0" err="1"/>
              <a:t>specifice</a:t>
            </a:r>
            <a:r>
              <a:rPr lang="en-US" sz="2400" dirty="0"/>
              <a:t> </a:t>
            </a:r>
            <a:r>
              <a:rPr lang="en-US" sz="2400" dirty="0" err="1"/>
              <a:t>sistemului</a:t>
            </a:r>
            <a:r>
              <a:rPr lang="en-US" sz="2400" dirty="0"/>
              <a:t> de </a:t>
            </a:r>
            <a:r>
              <a:rPr lang="en-US" sz="2400" dirty="0" err="1"/>
              <a:t>operare</a:t>
            </a:r>
            <a:r>
              <a:rPr lang="en-US" sz="2400" dirty="0"/>
              <a:t>.</a:t>
            </a:r>
          </a:p>
          <a:p>
            <a:endParaRPr lang="en-US" dirty="0"/>
          </a:p>
          <a:p>
            <a:r>
              <a:rPr lang="en-US" sz="2400" dirty="0" err="1"/>
              <a:t>Implementarea</a:t>
            </a:r>
            <a:r>
              <a:rPr lang="en-US" sz="2400" dirty="0"/>
              <a:t> </a:t>
            </a:r>
            <a:r>
              <a:rPr lang="en-US" sz="2400" dirty="0" err="1"/>
              <a:t>threadurilor</a:t>
            </a:r>
            <a:r>
              <a:rPr lang="en-US" sz="2400" dirty="0"/>
              <a:t> </a:t>
            </a:r>
            <a:r>
              <a:rPr lang="en-US" sz="2400" dirty="0" err="1"/>
              <a:t>asigura</a:t>
            </a:r>
            <a:r>
              <a:rPr lang="en-US" sz="2400" dirty="0"/>
              <a:t> </a:t>
            </a:r>
            <a:r>
              <a:rPr lang="en-US" sz="2400" dirty="0" err="1"/>
              <a:t>verificarea</a:t>
            </a:r>
            <a:r>
              <a:rPr lang="en-US" sz="2400" dirty="0"/>
              <a:t> </a:t>
            </a:r>
            <a:r>
              <a:rPr lang="en-US" sz="2400" dirty="0" err="1"/>
              <a:t>anumitor</a:t>
            </a:r>
            <a:r>
              <a:rPr lang="en-US" sz="2400" dirty="0"/>
              <a:t> </a:t>
            </a:r>
            <a:r>
              <a:rPr lang="en-US" sz="2400" dirty="0" err="1"/>
              <a:t>conditii</a:t>
            </a:r>
            <a:r>
              <a:rPr lang="en-US" sz="2400" dirty="0"/>
              <a:t> de </a:t>
            </a:r>
            <a:r>
              <a:rPr lang="en-US" sz="2400" dirty="0" err="1"/>
              <a:t>corectitudine</a:t>
            </a:r>
            <a:r>
              <a:rPr lang="en-US" sz="2400" dirty="0"/>
              <a:t>.</a:t>
            </a:r>
          </a:p>
        </p:txBody>
      </p:sp>
    </p:spTree>
    <p:extLst>
      <p:ext uri="{BB962C8B-B14F-4D97-AF65-F5344CB8AC3E}">
        <p14:creationId xmlns:p14="http://schemas.microsoft.com/office/powerpoint/2010/main" val="4284258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259650" y="1232963"/>
            <a:ext cx="5037998" cy="990763"/>
          </a:xfrm>
          <a:prstGeom prst="rect">
            <a:avLst/>
          </a:prstGeom>
          <a:ln>
            <a:solidFill>
              <a:srgbClr val="002060"/>
            </a:solidFill>
          </a:ln>
        </p:spPr>
      </p:pic>
      <p:sp>
        <p:nvSpPr>
          <p:cNvPr id="4" name="Rectangle 3"/>
          <p:cNvSpPr/>
          <p:nvPr/>
        </p:nvSpPr>
        <p:spPr>
          <a:xfrm>
            <a:off x="614864" y="2384036"/>
            <a:ext cx="8275152" cy="1938992"/>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endParaRPr lang="en-US" sz="2000" dirty="0">
              <a:solidFill>
                <a:srgbClr val="0070C0"/>
              </a:solidFill>
            </a:endParaRPr>
          </a:p>
          <a:p>
            <a:r>
              <a:rPr lang="en-US" sz="2000" dirty="0">
                <a:solidFill>
                  <a:srgbClr val="0070C0"/>
                </a:solidFill>
              </a:rPr>
              <a:t>main = do  </a:t>
            </a:r>
          </a:p>
          <a:p>
            <a:r>
              <a:rPr lang="en-US" sz="2000" dirty="0">
                <a:solidFill>
                  <a:srgbClr val="0070C0"/>
                </a:solidFill>
              </a:rPr>
              <a:t>                 </a:t>
            </a:r>
            <a:r>
              <a:rPr lang="en-US" sz="2000" dirty="0" err="1">
                <a:solidFill>
                  <a:srgbClr val="0070C0"/>
                </a:solidFill>
              </a:rPr>
              <a:t>forkIO</a:t>
            </a:r>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putChar</a:t>
            </a:r>
            <a:r>
              <a:rPr lang="en-US" sz="2000" dirty="0">
                <a:solidFill>
                  <a:srgbClr val="0070C0"/>
                </a:solidFill>
              </a:rPr>
              <a:t> 'A'))   -- </a:t>
            </a:r>
            <a:r>
              <a:rPr lang="en-US" sz="2000" dirty="0"/>
              <a:t>child thread</a:t>
            </a:r>
          </a:p>
          <a:p>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putChar</a:t>
            </a:r>
            <a:r>
              <a:rPr lang="en-US" sz="2000" dirty="0">
                <a:solidFill>
                  <a:srgbClr val="0070C0"/>
                </a:solidFill>
              </a:rPr>
              <a:t> 'B')  -- </a:t>
            </a:r>
            <a:r>
              <a:rPr lang="en-US" sz="2000" dirty="0"/>
              <a:t>main thread</a:t>
            </a:r>
          </a:p>
        </p:txBody>
      </p:sp>
      <p:pic>
        <p:nvPicPr>
          <p:cNvPr id="2" name="Picture 1"/>
          <p:cNvPicPr>
            <a:picLocks noChangeAspect="1"/>
          </p:cNvPicPr>
          <p:nvPr/>
        </p:nvPicPr>
        <p:blipFill>
          <a:blip r:embed="rId3"/>
          <a:stretch>
            <a:fillRect/>
          </a:stretch>
        </p:blipFill>
        <p:spPr>
          <a:xfrm>
            <a:off x="6746906" y="4126360"/>
            <a:ext cx="5274734" cy="2076982"/>
          </a:xfrm>
          <a:prstGeom prst="rect">
            <a:avLst/>
          </a:prstGeom>
          <a:ln>
            <a:solidFill>
              <a:srgbClr val="002060"/>
            </a:solidFill>
          </a:ln>
        </p:spPr>
      </p:pic>
      <p:sp>
        <p:nvSpPr>
          <p:cNvPr id="7" name="TextBox 6"/>
          <p:cNvSpPr txBox="1"/>
          <p:nvPr/>
        </p:nvSpPr>
        <p:spPr>
          <a:xfrm>
            <a:off x="3883386" y="654658"/>
            <a:ext cx="3790525" cy="461665"/>
          </a:xfrm>
          <a:prstGeom prst="rect">
            <a:avLst/>
          </a:prstGeom>
          <a:noFill/>
        </p:spPr>
        <p:txBody>
          <a:bodyPr wrap="none" rtlCol="0">
            <a:spAutoFit/>
          </a:bodyPr>
          <a:lstStyle/>
          <a:p>
            <a:r>
              <a:rPr lang="en-US" sz="2400" dirty="0" err="1">
                <a:solidFill>
                  <a:srgbClr val="0070C0"/>
                </a:solidFill>
              </a:rPr>
              <a:t>forkIO</a:t>
            </a:r>
            <a:r>
              <a:rPr lang="en-US" sz="2400" dirty="0">
                <a:solidFill>
                  <a:srgbClr val="0070C0"/>
                </a:solidFill>
              </a:rPr>
              <a:t>  ::  IO () -&gt; IO </a:t>
            </a:r>
            <a:r>
              <a:rPr lang="en-US" sz="2400" dirty="0" err="1">
                <a:solidFill>
                  <a:srgbClr val="0070C0"/>
                </a:solidFill>
              </a:rPr>
              <a:t>ThreadId</a:t>
            </a:r>
            <a:endParaRPr lang="en-US" sz="2400" dirty="0">
              <a:solidFill>
                <a:srgbClr val="0070C0"/>
              </a:solidFill>
            </a:endParaRPr>
          </a:p>
        </p:txBody>
      </p:sp>
      <p:sp>
        <p:nvSpPr>
          <p:cNvPr id="8" name="TextBox 7"/>
          <p:cNvSpPr txBox="1"/>
          <p:nvPr/>
        </p:nvSpPr>
        <p:spPr>
          <a:xfrm>
            <a:off x="10380911" y="3941694"/>
            <a:ext cx="1196225" cy="369332"/>
          </a:xfrm>
          <a:prstGeom prst="rect">
            <a:avLst/>
          </a:prstGeom>
          <a:solidFill>
            <a:schemeClr val="tx2">
              <a:lumMod val="20000"/>
              <a:lumOff val="80000"/>
            </a:schemeClr>
          </a:solidFill>
        </p:spPr>
        <p:txBody>
          <a:bodyPr wrap="none" rtlCol="0">
            <a:spAutoFit/>
          </a:bodyPr>
          <a:lstStyle/>
          <a:p>
            <a:r>
              <a:rPr lang="en-US" dirty="0" err="1">
                <a:hlinkClick r:id="rId4"/>
              </a:rPr>
              <a:t>replicateM</a:t>
            </a:r>
            <a:endParaRPr lang="en-US" dirty="0"/>
          </a:p>
        </p:txBody>
      </p:sp>
      <p:sp>
        <p:nvSpPr>
          <p:cNvPr id="6" name="TextBox 5">
            <a:extLst>
              <a:ext uri="{FF2B5EF4-FFF2-40B4-BE49-F238E27FC236}">
                <a16:creationId xmlns:a16="http://schemas.microsoft.com/office/drawing/2014/main" id="{33D79832-8913-4032-8D98-273766E443B6}"/>
              </a:ext>
            </a:extLst>
          </p:cNvPr>
          <p:cNvSpPr txBox="1"/>
          <p:nvPr/>
        </p:nvSpPr>
        <p:spPr>
          <a:xfrm>
            <a:off x="457200" y="101600"/>
            <a:ext cx="312047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Crearea</a:t>
            </a:r>
            <a:r>
              <a:rPr lang="en-US" sz="2400" dirty="0"/>
              <a:t> thread-</a:t>
            </a:r>
            <a:r>
              <a:rPr lang="en-US" sz="2400" dirty="0" err="1"/>
              <a:t>urilor</a:t>
            </a:r>
            <a:endParaRPr lang="en-GB" sz="2400" dirty="0"/>
          </a:p>
        </p:txBody>
      </p:sp>
    </p:spTree>
    <p:extLst>
      <p:ext uri="{BB962C8B-B14F-4D97-AF65-F5344CB8AC3E}">
        <p14:creationId xmlns:p14="http://schemas.microsoft.com/office/powerpoint/2010/main" val="3481543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60563" y="912301"/>
            <a:ext cx="8275152" cy="2308324"/>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a:t>
            </a:r>
            <a:endParaRPr lang="en-US" sz="2400" dirty="0">
              <a:solidFill>
                <a:srgbClr val="0070C0"/>
              </a:solidFill>
            </a:endParaRPr>
          </a:p>
          <a:p>
            <a:r>
              <a:rPr lang="en-US" sz="2400" dirty="0">
                <a:solidFill>
                  <a:srgbClr val="0070C0"/>
                </a:solidFill>
              </a:rPr>
              <a:t>import </a:t>
            </a:r>
            <a:r>
              <a:rPr lang="en-US" sz="2400" dirty="0" err="1">
                <a:solidFill>
                  <a:srgbClr val="0070C0"/>
                </a:solidFill>
              </a:rPr>
              <a:t>Control.Monad</a:t>
            </a:r>
            <a:endParaRPr lang="en-US" sz="2400" dirty="0">
              <a:solidFill>
                <a:srgbClr val="0070C0"/>
              </a:solidFill>
            </a:endParaRPr>
          </a:p>
          <a:p>
            <a:endParaRPr lang="en-US" sz="2400" dirty="0">
              <a:solidFill>
                <a:srgbClr val="0070C0"/>
              </a:solidFill>
            </a:endParaRPr>
          </a:p>
          <a:p>
            <a:r>
              <a:rPr lang="en-US" sz="2400" dirty="0">
                <a:solidFill>
                  <a:srgbClr val="0070C0"/>
                </a:solidFill>
              </a:rPr>
              <a:t>main = do  </a:t>
            </a:r>
          </a:p>
          <a:p>
            <a:r>
              <a:rPr lang="en-US" sz="2400" dirty="0">
                <a:solidFill>
                  <a:srgbClr val="0070C0"/>
                </a:solidFill>
              </a:rPr>
              <a:t>                 </a:t>
            </a:r>
            <a:r>
              <a:rPr lang="en-US" sz="2400" dirty="0" err="1">
                <a:solidFill>
                  <a:srgbClr val="0070C0"/>
                </a:solidFill>
              </a:rPr>
              <a:t>forkIO</a:t>
            </a:r>
            <a:r>
              <a:rPr lang="en-US" sz="2400" dirty="0">
                <a:solidFill>
                  <a:srgbClr val="0070C0"/>
                </a:solidFill>
              </a:rPr>
              <a:t> (</a:t>
            </a:r>
            <a:r>
              <a:rPr lang="en-US" sz="2400" dirty="0" err="1">
                <a:solidFill>
                  <a:srgbClr val="0070C0"/>
                </a:solidFill>
              </a:rPr>
              <a:t>replicateM</a:t>
            </a:r>
            <a:r>
              <a:rPr lang="en-US" sz="2400" dirty="0">
                <a:solidFill>
                  <a:srgbClr val="0070C0"/>
                </a:solidFill>
              </a:rPr>
              <a:t>_  100 (</a:t>
            </a:r>
            <a:r>
              <a:rPr lang="en-US" sz="2400" dirty="0" err="1">
                <a:solidFill>
                  <a:srgbClr val="0070C0"/>
                </a:solidFill>
              </a:rPr>
              <a:t>putChar</a:t>
            </a:r>
            <a:r>
              <a:rPr lang="en-US" sz="2400" dirty="0">
                <a:solidFill>
                  <a:srgbClr val="0070C0"/>
                </a:solidFill>
              </a:rPr>
              <a:t> 'A'))   -- </a:t>
            </a:r>
            <a:r>
              <a:rPr lang="en-US" sz="2400" dirty="0"/>
              <a:t>child thread</a:t>
            </a:r>
          </a:p>
          <a:p>
            <a:r>
              <a:rPr lang="en-US" sz="2400" dirty="0">
                <a:solidFill>
                  <a:srgbClr val="0070C0"/>
                </a:solidFill>
              </a:rPr>
              <a:t>                 </a:t>
            </a:r>
            <a:r>
              <a:rPr lang="en-US" sz="2400" dirty="0" err="1">
                <a:solidFill>
                  <a:srgbClr val="0070C0"/>
                </a:solidFill>
              </a:rPr>
              <a:t>replicateM</a:t>
            </a:r>
            <a:r>
              <a:rPr lang="en-US" sz="2400" dirty="0">
                <a:solidFill>
                  <a:srgbClr val="0070C0"/>
                </a:solidFill>
              </a:rPr>
              <a:t>_ 100 (</a:t>
            </a:r>
            <a:r>
              <a:rPr lang="en-US" sz="2400" dirty="0" err="1">
                <a:solidFill>
                  <a:srgbClr val="0070C0"/>
                </a:solidFill>
              </a:rPr>
              <a:t>putChar</a:t>
            </a:r>
            <a:r>
              <a:rPr lang="en-US" sz="2400" dirty="0">
                <a:solidFill>
                  <a:srgbClr val="0070C0"/>
                </a:solidFill>
              </a:rPr>
              <a:t> 'B')  -- </a:t>
            </a:r>
            <a:r>
              <a:rPr lang="en-US" sz="2400" dirty="0"/>
              <a:t>main thread</a:t>
            </a:r>
            <a:r>
              <a:rPr lang="en-US" sz="2400" dirty="0">
                <a:solidFill>
                  <a:srgbClr val="0070C0"/>
                </a:solidFill>
              </a:rPr>
              <a:t>       </a:t>
            </a:r>
          </a:p>
        </p:txBody>
      </p:sp>
      <p:pic>
        <p:nvPicPr>
          <p:cNvPr id="5" name="Picture 4"/>
          <p:cNvPicPr>
            <a:picLocks noChangeAspect="1"/>
          </p:cNvPicPr>
          <p:nvPr/>
        </p:nvPicPr>
        <p:blipFill>
          <a:blip r:embed="rId2"/>
          <a:stretch>
            <a:fillRect/>
          </a:stretch>
        </p:blipFill>
        <p:spPr>
          <a:xfrm>
            <a:off x="1260563" y="4222602"/>
            <a:ext cx="6862610" cy="1007167"/>
          </a:xfrm>
          <a:prstGeom prst="rect">
            <a:avLst/>
          </a:prstGeom>
          <a:ln>
            <a:solidFill>
              <a:srgbClr val="0070C0"/>
            </a:solidFill>
          </a:ln>
        </p:spPr>
      </p:pic>
      <p:sp>
        <p:nvSpPr>
          <p:cNvPr id="7" name="TextBox 6"/>
          <p:cNvSpPr txBox="1"/>
          <p:nvPr/>
        </p:nvSpPr>
        <p:spPr>
          <a:xfrm>
            <a:off x="1910803" y="248744"/>
            <a:ext cx="4002317" cy="461665"/>
          </a:xfrm>
          <a:prstGeom prst="rect">
            <a:avLst/>
          </a:prstGeom>
          <a:noFill/>
        </p:spPr>
        <p:txBody>
          <a:bodyPr wrap="square" rtlCol="0">
            <a:spAutoFit/>
          </a:bodyPr>
          <a:lstStyle/>
          <a:p>
            <a:r>
              <a:rPr lang="en-US" sz="2400" dirty="0" err="1">
                <a:solidFill>
                  <a:srgbClr val="0070C0"/>
                </a:solidFill>
              </a:rPr>
              <a:t>forkIO</a:t>
            </a:r>
            <a:r>
              <a:rPr lang="en-US" sz="2400" dirty="0">
                <a:solidFill>
                  <a:srgbClr val="0070C0"/>
                </a:solidFill>
              </a:rPr>
              <a:t>  ::  IO () -&gt; IO </a:t>
            </a:r>
            <a:r>
              <a:rPr lang="en-US" sz="2400" dirty="0" err="1">
                <a:solidFill>
                  <a:srgbClr val="0070C0"/>
                </a:solidFill>
              </a:rPr>
              <a:t>ThreadId</a:t>
            </a:r>
            <a:endParaRPr lang="en-US" sz="2400" dirty="0">
              <a:solidFill>
                <a:srgbClr val="0070C0"/>
              </a:solidFill>
            </a:endParaRPr>
          </a:p>
        </p:txBody>
      </p:sp>
      <p:sp>
        <p:nvSpPr>
          <p:cNvPr id="10" name="TextBox 9"/>
          <p:cNvSpPr txBox="1"/>
          <p:nvPr/>
        </p:nvSpPr>
        <p:spPr>
          <a:xfrm>
            <a:off x="6787291" y="5045103"/>
            <a:ext cx="4656083" cy="369332"/>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La </a:t>
            </a:r>
            <a:r>
              <a:rPr lang="en-US" dirty="0" err="1"/>
              <a:t>rulari</a:t>
            </a:r>
            <a:r>
              <a:rPr lang="en-US" dirty="0"/>
              <a:t> </a:t>
            </a:r>
            <a:r>
              <a:rPr lang="en-US" dirty="0" err="1"/>
              <a:t>diferite</a:t>
            </a:r>
            <a:r>
              <a:rPr lang="en-US" dirty="0"/>
              <a:t> se pot </a:t>
            </a:r>
            <a:r>
              <a:rPr lang="en-US" dirty="0" err="1"/>
              <a:t>obtine</a:t>
            </a:r>
            <a:r>
              <a:rPr lang="en-US" dirty="0"/>
              <a:t> </a:t>
            </a:r>
            <a:r>
              <a:rPr lang="en-US" dirty="0" err="1"/>
              <a:t>rezultate</a:t>
            </a:r>
            <a:r>
              <a:rPr lang="en-US" dirty="0"/>
              <a:t> </a:t>
            </a:r>
            <a:r>
              <a:rPr lang="en-US" dirty="0" err="1"/>
              <a:t>diferite</a:t>
            </a:r>
            <a:r>
              <a:rPr lang="en-US" dirty="0"/>
              <a:t>!</a:t>
            </a:r>
          </a:p>
        </p:txBody>
      </p:sp>
    </p:spTree>
    <p:extLst>
      <p:ext uri="{BB962C8B-B14F-4D97-AF65-F5344CB8AC3E}">
        <p14:creationId xmlns:p14="http://schemas.microsoft.com/office/powerpoint/2010/main" val="2616445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6803" y="867372"/>
            <a:ext cx="8275152" cy="1938992"/>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endParaRPr lang="en-US" sz="2000" dirty="0">
              <a:solidFill>
                <a:srgbClr val="0070C0"/>
              </a:solidFill>
            </a:endParaRPr>
          </a:p>
          <a:p>
            <a:r>
              <a:rPr lang="en-US" sz="2000" dirty="0">
                <a:solidFill>
                  <a:srgbClr val="0070C0"/>
                </a:solidFill>
              </a:rPr>
              <a:t>main = do  </a:t>
            </a:r>
          </a:p>
          <a:p>
            <a:r>
              <a:rPr lang="en-US" sz="2000" dirty="0">
                <a:solidFill>
                  <a:srgbClr val="0070C0"/>
                </a:solidFill>
              </a:rPr>
              <a:t>                 </a:t>
            </a:r>
            <a:r>
              <a:rPr lang="en-US" sz="2000" dirty="0" err="1">
                <a:solidFill>
                  <a:srgbClr val="0070C0"/>
                </a:solidFill>
              </a:rPr>
              <a:t>forkIO</a:t>
            </a:r>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putChar</a:t>
            </a:r>
            <a:r>
              <a:rPr lang="en-US" sz="2000" dirty="0">
                <a:solidFill>
                  <a:srgbClr val="0070C0"/>
                </a:solidFill>
              </a:rPr>
              <a:t> 'A'))   -- </a:t>
            </a:r>
            <a:r>
              <a:rPr lang="en-US" sz="2000" dirty="0"/>
              <a:t>child thread</a:t>
            </a:r>
          </a:p>
          <a:p>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putChar</a:t>
            </a:r>
            <a:r>
              <a:rPr lang="en-US" sz="2000" dirty="0">
                <a:solidFill>
                  <a:srgbClr val="0070C0"/>
                </a:solidFill>
              </a:rPr>
              <a:t> 'B')  -- </a:t>
            </a:r>
            <a:r>
              <a:rPr lang="en-US" sz="2000" dirty="0"/>
              <a:t>main thread</a:t>
            </a:r>
            <a:r>
              <a:rPr lang="en-US" sz="2000" dirty="0">
                <a:solidFill>
                  <a:srgbClr val="0070C0"/>
                </a:solidFill>
              </a:rPr>
              <a:t>           </a:t>
            </a:r>
          </a:p>
        </p:txBody>
      </p:sp>
      <p:sp>
        <p:nvSpPr>
          <p:cNvPr id="7" name="TextBox 6"/>
          <p:cNvSpPr txBox="1"/>
          <p:nvPr/>
        </p:nvSpPr>
        <p:spPr>
          <a:xfrm>
            <a:off x="1910803" y="248744"/>
            <a:ext cx="4002317" cy="461665"/>
          </a:xfrm>
          <a:prstGeom prst="rect">
            <a:avLst/>
          </a:prstGeom>
          <a:noFill/>
        </p:spPr>
        <p:txBody>
          <a:bodyPr wrap="square" rtlCol="0">
            <a:spAutoFit/>
          </a:bodyPr>
          <a:lstStyle/>
          <a:p>
            <a:r>
              <a:rPr lang="en-US" sz="2400" dirty="0" err="1">
                <a:solidFill>
                  <a:srgbClr val="0070C0"/>
                </a:solidFill>
              </a:rPr>
              <a:t>forkIO</a:t>
            </a:r>
            <a:r>
              <a:rPr lang="en-US" sz="2400" dirty="0">
                <a:solidFill>
                  <a:srgbClr val="0070C0"/>
                </a:solidFill>
              </a:rPr>
              <a:t>  ::  IO () -&gt; IO </a:t>
            </a:r>
            <a:r>
              <a:rPr lang="en-US" sz="2400" dirty="0" err="1">
                <a:solidFill>
                  <a:srgbClr val="0070C0"/>
                </a:solidFill>
              </a:rPr>
              <a:t>ThreadId</a:t>
            </a:r>
            <a:endParaRPr lang="en-US" sz="2400" dirty="0">
              <a:solidFill>
                <a:srgbClr val="0070C0"/>
              </a:solidFill>
            </a:endParaRPr>
          </a:p>
        </p:txBody>
      </p:sp>
      <p:pic>
        <p:nvPicPr>
          <p:cNvPr id="5" name="Picture 4">
            <a:extLst>
              <a:ext uri="{FF2B5EF4-FFF2-40B4-BE49-F238E27FC236}">
                <a16:creationId xmlns:a16="http://schemas.microsoft.com/office/drawing/2014/main" id="{CC40DA9D-D9C6-391F-04EA-63CEC90729D3}"/>
              </a:ext>
            </a:extLst>
          </p:cNvPr>
          <p:cNvPicPr>
            <a:picLocks noChangeAspect="1"/>
          </p:cNvPicPr>
          <p:nvPr/>
        </p:nvPicPr>
        <p:blipFill>
          <a:blip r:embed="rId2"/>
          <a:stretch>
            <a:fillRect/>
          </a:stretch>
        </p:blipFill>
        <p:spPr>
          <a:xfrm>
            <a:off x="386803" y="3271104"/>
            <a:ext cx="8889277" cy="2966135"/>
          </a:xfrm>
          <a:prstGeom prst="rect">
            <a:avLst/>
          </a:prstGeom>
        </p:spPr>
      </p:pic>
      <p:sp>
        <p:nvSpPr>
          <p:cNvPr id="10" name="TextBox 9"/>
          <p:cNvSpPr txBox="1"/>
          <p:nvPr/>
        </p:nvSpPr>
        <p:spPr>
          <a:xfrm>
            <a:off x="7423434" y="4860161"/>
            <a:ext cx="4656083" cy="369332"/>
          </a:xfrm>
          <a:prstGeom prst="rect">
            <a:avLst/>
          </a:prstGeom>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La </a:t>
            </a:r>
            <a:r>
              <a:rPr lang="en-US" dirty="0" err="1"/>
              <a:t>rulari</a:t>
            </a:r>
            <a:r>
              <a:rPr lang="en-US" dirty="0"/>
              <a:t> </a:t>
            </a:r>
            <a:r>
              <a:rPr lang="en-US" dirty="0" err="1"/>
              <a:t>diferite</a:t>
            </a:r>
            <a:r>
              <a:rPr lang="en-US" dirty="0"/>
              <a:t> se pot </a:t>
            </a:r>
            <a:r>
              <a:rPr lang="en-US" dirty="0" err="1"/>
              <a:t>obtine</a:t>
            </a:r>
            <a:r>
              <a:rPr lang="en-US" dirty="0"/>
              <a:t> </a:t>
            </a:r>
            <a:r>
              <a:rPr lang="en-US" dirty="0" err="1"/>
              <a:t>rezultate</a:t>
            </a:r>
            <a:r>
              <a:rPr lang="en-US" dirty="0"/>
              <a:t> </a:t>
            </a:r>
            <a:r>
              <a:rPr lang="en-US" dirty="0" err="1"/>
              <a:t>diferite</a:t>
            </a:r>
            <a:r>
              <a:rPr lang="en-US" dirty="0"/>
              <a:t>!</a:t>
            </a:r>
          </a:p>
        </p:txBody>
      </p:sp>
      <p:sp>
        <p:nvSpPr>
          <p:cNvPr id="6" name="TextBox 5">
            <a:extLst>
              <a:ext uri="{FF2B5EF4-FFF2-40B4-BE49-F238E27FC236}">
                <a16:creationId xmlns:a16="http://schemas.microsoft.com/office/drawing/2014/main" id="{07047394-9902-48E9-BABC-41A10B088000}"/>
              </a:ext>
            </a:extLst>
          </p:cNvPr>
          <p:cNvSpPr txBox="1"/>
          <p:nvPr/>
        </p:nvSpPr>
        <p:spPr>
          <a:xfrm>
            <a:off x="7558317" y="1618809"/>
            <a:ext cx="4246880" cy="1631216"/>
          </a:xfrm>
          <a:prstGeom prst="rect">
            <a:avLst/>
          </a:prstGeom>
          <a:ln w="3175">
            <a:solidFill>
              <a:schemeClr val="tx1"/>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000" dirty="0"/>
              <a:t>Daca </a:t>
            </a:r>
            <a:r>
              <a:rPr lang="en-US" sz="2000" dirty="0" err="1"/>
              <a:t>fisierul</a:t>
            </a:r>
            <a:r>
              <a:rPr lang="en-US" sz="2000" dirty="0"/>
              <a:t> se </a:t>
            </a:r>
            <a:r>
              <a:rPr lang="en-US" sz="2000" dirty="0" err="1"/>
              <a:t>numeste</a:t>
            </a:r>
            <a:r>
              <a:rPr lang="en-US" sz="2000" dirty="0"/>
              <a:t>  </a:t>
            </a:r>
            <a:r>
              <a:rPr lang="en-US" sz="2000" i="1" dirty="0" err="1"/>
              <a:t>thread.hs</a:t>
            </a:r>
            <a:endParaRPr lang="en-US" sz="2000" i="1" dirty="0"/>
          </a:p>
          <a:p>
            <a:r>
              <a:rPr lang="en-US" sz="2000" i="1" dirty="0"/>
              <a:t> </a:t>
            </a:r>
            <a:r>
              <a:rPr lang="en-US" sz="2000" dirty="0" err="1"/>
              <a:t>atunci</a:t>
            </a:r>
            <a:r>
              <a:rPr lang="en-US" sz="2000" dirty="0"/>
              <a:t> </a:t>
            </a:r>
            <a:r>
              <a:rPr lang="en-US" sz="2000" dirty="0" err="1"/>
              <a:t>el</a:t>
            </a:r>
            <a:r>
              <a:rPr lang="en-US" sz="2000" dirty="0"/>
              <a:t> </a:t>
            </a:r>
            <a:r>
              <a:rPr lang="en-US" sz="2000" dirty="0" err="1"/>
              <a:t>poate</a:t>
            </a:r>
            <a:r>
              <a:rPr lang="en-US" sz="2000" dirty="0"/>
              <a:t> fi </a:t>
            </a:r>
            <a:r>
              <a:rPr lang="en-US" sz="2000" dirty="0" err="1"/>
              <a:t>compilat</a:t>
            </a:r>
            <a:r>
              <a:rPr lang="en-US" sz="2000" dirty="0"/>
              <a:t> </a:t>
            </a:r>
            <a:r>
              <a:rPr lang="en-US" sz="2000" dirty="0" err="1"/>
              <a:t>si</a:t>
            </a:r>
            <a:r>
              <a:rPr lang="en-US" sz="2000" dirty="0"/>
              <a:t> </a:t>
            </a:r>
            <a:r>
              <a:rPr lang="en-US" sz="2000" dirty="0" err="1"/>
              <a:t>executat</a:t>
            </a:r>
            <a:r>
              <a:rPr lang="en-US" sz="2000" dirty="0"/>
              <a:t>:</a:t>
            </a:r>
          </a:p>
          <a:p>
            <a:endParaRPr lang="en-US" sz="2000" dirty="0"/>
          </a:p>
          <a:p>
            <a:r>
              <a:rPr lang="en-US" sz="2000" b="1" dirty="0" err="1"/>
              <a:t>ghc</a:t>
            </a:r>
            <a:r>
              <a:rPr lang="en-US" sz="2000" b="1" dirty="0"/>
              <a:t> </a:t>
            </a:r>
            <a:r>
              <a:rPr lang="en-US" sz="2000" b="1" dirty="0" err="1"/>
              <a:t>thread.hs</a:t>
            </a:r>
            <a:r>
              <a:rPr lang="en-US" sz="2000" b="1" dirty="0"/>
              <a:t> -threaded</a:t>
            </a:r>
          </a:p>
          <a:p>
            <a:r>
              <a:rPr lang="en-US" sz="2000" b="1" dirty="0"/>
              <a:t>thread</a:t>
            </a:r>
          </a:p>
        </p:txBody>
      </p:sp>
    </p:spTree>
    <p:extLst>
      <p:ext uri="{BB962C8B-B14F-4D97-AF65-F5344CB8AC3E}">
        <p14:creationId xmlns:p14="http://schemas.microsoft.com/office/powerpoint/2010/main" val="9360394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57363" y="1182231"/>
            <a:ext cx="8275152" cy="1938992"/>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endParaRPr lang="en-US" sz="2000" dirty="0">
              <a:solidFill>
                <a:srgbClr val="0070C0"/>
              </a:solidFill>
            </a:endParaRPr>
          </a:p>
          <a:p>
            <a:r>
              <a:rPr lang="en-US" sz="2000" dirty="0">
                <a:solidFill>
                  <a:srgbClr val="0070C0"/>
                </a:solidFill>
              </a:rPr>
              <a:t>main = do  </a:t>
            </a:r>
          </a:p>
          <a:p>
            <a:r>
              <a:rPr lang="en-US" sz="2000" dirty="0">
                <a:solidFill>
                  <a:srgbClr val="0070C0"/>
                </a:solidFill>
              </a:rPr>
              <a:t>                 </a:t>
            </a:r>
            <a:r>
              <a:rPr lang="en-US" sz="2000" dirty="0" err="1">
                <a:solidFill>
                  <a:srgbClr val="0070C0"/>
                </a:solidFill>
              </a:rPr>
              <a:t>forkIO</a:t>
            </a:r>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myThreadID</a:t>
            </a:r>
            <a:r>
              <a:rPr lang="en-US" sz="2000" dirty="0">
                <a:solidFill>
                  <a:srgbClr val="0070C0"/>
                </a:solidFill>
              </a:rPr>
              <a:t> &gt;&gt;= print))   -- </a:t>
            </a:r>
            <a:r>
              <a:rPr lang="en-US" sz="2000" dirty="0"/>
              <a:t>child thread</a:t>
            </a:r>
          </a:p>
          <a:p>
            <a:r>
              <a:rPr lang="en-US" sz="2000" dirty="0">
                <a:solidFill>
                  <a:srgbClr val="0070C0"/>
                </a:solidFill>
              </a:rPr>
              <a:t>                 </a:t>
            </a:r>
            <a:r>
              <a:rPr lang="en-US" sz="2000" dirty="0" err="1">
                <a:solidFill>
                  <a:srgbClr val="0070C0"/>
                </a:solidFill>
              </a:rPr>
              <a:t>replicateM</a:t>
            </a:r>
            <a:r>
              <a:rPr lang="en-US" sz="2000" dirty="0">
                <a:solidFill>
                  <a:srgbClr val="0070C0"/>
                </a:solidFill>
              </a:rPr>
              <a:t>_ 100 (</a:t>
            </a:r>
            <a:r>
              <a:rPr lang="en-US" sz="2000" dirty="0" err="1">
                <a:solidFill>
                  <a:srgbClr val="0070C0"/>
                </a:solidFill>
              </a:rPr>
              <a:t>myThreadID</a:t>
            </a:r>
            <a:r>
              <a:rPr lang="en-US" sz="2000" dirty="0">
                <a:solidFill>
                  <a:srgbClr val="0070C0"/>
                </a:solidFill>
              </a:rPr>
              <a:t> &gt;&gt;= print)  -- </a:t>
            </a:r>
            <a:r>
              <a:rPr lang="en-US" sz="2000" dirty="0"/>
              <a:t>main thread</a:t>
            </a:r>
            <a:r>
              <a:rPr lang="en-US" sz="2000" dirty="0">
                <a:solidFill>
                  <a:srgbClr val="0070C0"/>
                </a:solidFill>
              </a:rPr>
              <a:t>      </a:t>
            </a:r>
          </a:p>
        </p:txBody>
      </p:sp>
      <p:sp>
        <p:nvSpPr>
          <p:cNvPr id="7" name="TextBox 6"/>
          <p:cNvSpPr txBox="1"/>
          <p:nvPr/>
        </p:nvSpPr>
        <p:spPr>
          <a:xfrm>
            <a:off x="2896323" y="512904"/>
            <a:ext cx="4002317" cy="461665"/>
          </a:xfrm>
          <a:prstGeom prst="rect">
            <a:avLst/>
          </a:prstGeom>
          <a:noFill/>
        </p:spPr>
        <p:txBody>
          <a:bodyPr wrap="square" rtlCol="0">
            <a:spAutoFit/>
          </a:bodyPr>
          <a:lstStyle/>
          <a:p>
            <a:r>
              <a:rPr lang="en-US" sz="2400" dirty="0" err="1">
                <a:solidFill>
                  <a:srgbClr val="0070C0"/>
                </a:solidFill>
              </a:rPr>
              <a:t>forkIO</a:t>
            </a:r>
            <a:r>
              <a:rPr lang="en-US" sz="2400" dirty="0">
                <a:solidFill>
                  <a:srgbClr val="0070C0"/>
                </a:solidFill>
              </a:rPr>
              <a:t>  ::  IO () -&gt; IO </a:t>
            </a:r>
            <a:r>
              <a:rPr lang="en-US" sz="2400" dirty="0" err="1">
                <a:solidFill>
                  <a:srgbClr val="0070C0"/>
                </a:solidFill>
              </a:rPr>
              <a:t>ThreadId</a:t>
            </a:r>
            <a:endParaRPr lang="en-US" sz="2400" dirty="0">
              <a:solidFill>
                <a:srgbClr val="0070C0"/>
              </a:solidFill>
            </a:endParaRPr>
          </a:p>
        </p:txBody>
      </p:sp>
      <p:sp>
        <p:nvSpPr>
          <p:cNvPr id="6" name="TextBox 5">
            <a:extLst>
              <a:ext uri="{FF2B5EF4-FFF2-40B4-BE49-F238E27FC236}">
                <a16:creationId xmlns:a16="http://schemas.microsoft.com/office/drawing/2014/main" id="{07047394-9902-48E9-BABC-41A10B088000}"/>
              </a:ext>
            </a:extLst>
          </p:cNvPr>
          <p:cNvSpPr txBox="1"/>
          <p:nvPr/>
        </p:nvSpPr>
        <p:spPr>
          <a:xfrm>
            <a:off x="8493761" y="917280"/>
            <a:ext cx="3027680" cy="400110"/>
          </a:xfrm>
          <a:prstGeom prst="rect">
            <a:avLst/>
          </a:prstGeom>
          <a:solidFill>
            <a:schemeClr val="bg1">
              <a:lumMod val="95000"/>
            </a:schemeClr>
          </a:solidFill>
          <a:ln w="3175">
            <a:noFill/>
          </a:ln>
        </p:spPr>
        <p:style>
          <a:lnRef idx="2">
            <a:schemeClr val="dk1"/>
          </a:lnRef>
          <a:fillRef idx="1">
            <a:schemeClr val="lt1"/>
          </a:fillRef>
          <a:effectRef idx="0">
            <a:schemeClr val="dk1"/>
          </a:effectRef>
          <a:fontRef idx="minor">
            <a:schemeClr val="dk1"/>
          </a:fontRef>
        </p:style>
        <p:txBody>
          <a:bodyPr wrap="square" rtlCol="0">
            <a:spAutoFit/>
          </a:bodyPr>
          <a:lstStyle/>
          <a:p>
            <a:r>
              <a:rPr lang="en-GB" sz="2000" dirty="0" err="1"/>
              <a:t>myThreadId</a:t>
            </a:r>
            <a:r>
              <a:rPr lang="en-GB" sz="2000" dirty="0"/>
              <a:t> :: </a:t>
            </a:r>
            <a:r>
              <a:rPr lang="en-GB" sz="2000" dirty="0">
                <a:hlinkClick r:id="rId2" tooltip="System.IO"/>
              </a:rPr>
              <a:t>IO</a:t>
            </a:r>
            <a:r>
              <a:rPr lang="en-GB" sz="2000" dirty="0"/>
              <a:t> </a:t>
            </a:r>
            <a:r>
              <a:rPr lang="en-GB" sz="2000" dirty="0" err="1">
                <a:hlinkClick r:id="rId3" tooltip="Control.Concurrent"/>
              </a:rPr>
              <a:t>ThreadId</a:t>
            </a:r>
            <a:endParaRPr lang="en-GB" sz="2000" dirty="0"/>
          </a:p>
        </p:txBody>
      </p:sp>
      <p:graphicFrame>
        <p:nvGraphicFramePr>
          <p:cNvPr id="9" name="Object 8">
            <a:extLst>
              <a:ext uri="{FF2B5EF4-FFF2-40B4-BE49-F238E27FC236}">
                <a16:creationId xmlns:a16="http://schemas.microsoft.com/office/drawing/2014/main" id="{FA6BE36A-81A6-4623-985B-A29C8D18F847}"/>
              </a:ext>
            </a:extLst>
          </p:cNvPr>
          <p:cNvGraphicFramePr>
            <a:graphicFrameLocks noChangeAspect="1"/>
          </p:cNvGraphicFramePr>
          <p:nvPr>
            <p:extLst>
              <p:ext uri="{D42A27DB-BD31-4B8C-83A1-F6EECF244321}">
                <p14:modId xmlns:p14="http://schemas.microsoft.com/office/powerpoint/2010/main" val="2765644358"/>
              </p:ext>
            </p:extLst>
          </p:nvPr>
        </p:nvGraphicFramePr>
        <p:xfrm>
          <a:off x="1208104" y="3603464"/>
          <a:ext cx="8124411" cy="2643187"/>
        </p:xfrm>
        <a:graphic>
          <a:graphicData uri="http://schemas.openxmlformats.org/presentationml/2006/ole">
            <mc:AlternateContent xmlns:mc="http://schemas.openxmlformats.org/markup-compatibility/2006">
              <mc:Choice xmlns:v="urn:schemas-microsoft-com:vml" Requires="v">
                <p:oleObj name="Bitmap Image" r:id="rId4" imgW="6089760" imgH="1981080" progId="Paint.Picture">
                  <p:embed/>
                </p:oleObj>
              </mc:Choice>
              <mc:Fallback>
                <p:oleObj name="Bitmap Image" r:id="rId4" imgW="6089760" imgH="1981080" progId="Paint.Picture">
                  <p:embed/>
                  <p:pic>
                    <p:nvPicPr>
                      <p:cNvPr id="0" name=""/>
                      <p:cNvPicPr/>
                      <p:nvPr/>
                    </p:nvPicPr>
                    <p:blipFill>
                      <a:blip r:embed="rId5"/>
                      <a:stretch>
                        <a:fillRect/>
                      </a:stretch>
                    </p:blipFill>
                    <p:spPr>
                      <a:xfrm>
                        <a:off x="1208104" y="3603464"/>
                        <a:ext cx="8124411" cy="2643187"/>
                      </a:xfrm>
                      <a:prstGeom prst="rect">
                        <a:avLst/>
                      </a:prstGeom>
                    </p:spPr>
                  </p:pic>
                </p:oleObj>
              </mc:Fallback>
            </mc:AlternateContent>
          </a:graphicData>
        </a:graphic>
      </p:graphicFrame>
    </p:spTree>
    <p:extLst>
      <p:ext uri="{BB962C8B-B14F-4D97-AF65-F5344CB8AC3E}">
        <p14:creationId xmlns:p14="http://schemas.microsoft.com/office/powerpoint/2010/main" val="6524235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80822" y="306243"/>
            <a:ext cx="7216462" cy="1754326"/>
          </a:xfrm>
          <a:prstGeom prst="rect">
            <a:avLst/>
          </a:prstGeom>
          <a:ln>
            <a:solidFill>
              <a:schemeClr val="tx1"/>
            </a:solidFill>
          </a:ln>
        </p:spPr>
        <p:txBody>
          <a:bodyPr wrap="square">
            <a:spAutoFit/>
          </a:bodyPr>
          <a:lstStyle/>
          <a:p>
            <a:r>
              <a:rPr lang="en-US" dirty="0"/>
              <a:t>"The computation passed to </a:t>
            </a:r>
            <a:r>
              <a:rPr lang="en-US" dirty="0" err="1">
                <a:solidFill>
                  <a:srgbClr val="0070C0"/>
                </a:solidFill>
              </a:rPr>
              <a:t>forkIO</a:t>
            </a:r>
            <a:r>
              <a:rPr lang="en-US" dirty="0"/>
              <a:t> is executed in a new thread that runs concurrently with the other threads in the system. If the thread has effects, those effects will be interleaved in an indeterminate fashion with the effects from other threads."</a:t>
            </a:r>
          </a:p>
          <a:p>
            <a:r>
              <a:rPr lang="en-US" i="1" dirty="0"/>
              <a:t>S. Marlow, PCPH</a:t>
            </a:r>
          </a:p>
          <a:p>
            <a:endParaRPr lang="en-US" dirty="0"/>
          </a:p>
        </p:txBody>
      </p:sp>
      <p:sp>
        <p:nvSpPr>
          <p:cNvPr id="4" name="Rectangle 3"/>
          <p:cNvSpPr/>
          <p:nvPr/>
        </p:nvSpPr>
        <p:spPr>
          <a:xfrm>
            <a:off x="2293686" y="2459451"/>
            <a:ext cx="6096000" cy="1200329"/>
          </a:xfrm>
          <a:prstGeom prst="rect">
            <a:avLst/>
          </a:prstGeom>
          <a:ln>
            <a:solidFill>
              <a:schemeClr val="tx1"/>
            </a:solidFill>
          </a:ln>
        </p:spPr>
        <p:txBody>
          <a:bodyPr>
            <a:spAutoFit/>
          </a:bodyPr>
          <a:lstStyle/>
          <a:p>
            <a:r>
              <a:rPr lang="en-US" dirty="0"/>
              <a:t>"</a:t>
            </a:r>
            <a:r>
              <a:rPr lang="en-US" dirty="0" err="1">
                <a:solidFill>
                  <a:srgbClr val="0070C0"/>
                </a:solidFill>
              </a:rPr>
              <a:t>forkIO</a:t>
            </a:r>
            <a:r>
              <a:rPr lang="en-US" dirty="0"/>
              <a:t> is </a:t>
            </a:r>
            <a:r>
              <a:rPr lang="en-US" dirty="0" err="1"/>
              <a:t>assymetrical</a:t>
            </a:r>
            <a:r>
              <a:rPr lang="en-US" dirty="0"/>
              <a:t>: when a process executes a </a:t>
            </a:r>
            <a:r>
              <a:rPr lang="en-US" dirty="0" err="1">
                <a:solidFill>
                  <a:srgbClr val="0070C0"/>
                </a:solidFill>
              </a:rPr>
              <a:t>forkIO</a:t>
            </a:r>
            <a:r>
              <a:rPr lang="en-US" dirty="0">
                <a:solidFill>
                  <a:srgbClr val="0070C0"/>
                </a:solidFill>
              </a:rPr>
              <a:t> </a:t>
            </a:r>
            <a:r>
              <a:rPr lang="en-US" dirty="0"/>
              <a:t>it spawns a child process that executes concurrently with the continued execution of the parent"</a:t>
            </a:r>
          </a:p>
          <a:p>
            <a:r>
              <a:rPr lang="en-US" i="1" dirty="0"/>
              <a:t>SL Peyton Jones, A Gordon, S </a:t>
            </a:r>
            <a:r>
              <a:rPr lang="en-US" i="1" dirty="0" err="1"/>
              <a:t>Finne</a:t>
            </a:r>
            <a:r>
              <a:rPr lang="en-US" i="1" dirty="0"/>
              <a:t>, Concurrent Haskell</a:t>
            </a:r>
          </a:p>
        </p:txBody>
      </p:sp>
      <p:sp>
        <p:nvSpPr>
          <p:cNvPr id="6" name="Rectangle 5"/>
          <p:cNvSpPr/>
          <p:nvPr/>
        </p:nvSpPr>
        <p:spPr>
          <a:xfrm>
            <a:off x="2326783" y="4058662"/>
            <a:ext cx="6096000" cy="2031325"/>
          </a:xfrm>
          <a:prstGeom prst="rect">
            <a:avLst/>
          </a:prstGeom>
          <a:ln>
            <a:solidFill>
              <a:schemeClr val="tx1"/>
            </a:solidFill>
          </a:ln>
        </p:spPr>
        <p:txBody>
          <a:bodyPr>
            <a:spAutoFit/>
          </a:bodyPr>
          <a:lstStyle/>
          <a:p>
            <a:r>
              <a:rPr lang="en-US" dirty="0"/>
              <a:t>"</a:t>
            </a:r>
            <a:r>
              <a:rPr lang="en-US" b="1" dirty="0"/>
              <a:t>GHC's runtime system treats the program's original thread of control differently from other threads</a:t>
            </a:r>
            <a:r>
              <a:rPr lang="en-US" dirty="0"/>
              <a:t>. </a:t>
            </a:r>
          </a:p>
          <a:p>
            <a:r>
              <a:rPr lang="en-US" b="1" dirty="0"/>
              <a:t>When this thread finishes executing, the runtime system considers the program as a whole to have completed. </a:t>
            </a:r>
          </a:p>
          <a:p>
            <a:r>
              <a:rPr lang="en-US" b="1" dirty="0"/>
              <a:t>If any other threads are executing at the time, they are terminated</a:t>
            </a:r>
            <a:r>
              <a:rPr lang="en-US" dirty="0"/>
              <a:t>." </a:t>
            </a:r>
          </a:p>
          <a:p>
            <a:r>
              <a:rPr lang="en-US" i="1" dirty="0"/>
              <a:t>B. O'Sullivan, D. Stewart, J. </a:t>
            </a:r>
            <a:r>
              <a:rPr lang="en-US" i="1" dirty="0" err="1"/>
              <a:t>Goerzen</a:t>
            </a:r>
            <a:r>
              <a:rPr lang="en-US" i="1" dirty="0"/>
              <a:t>, Real World Haskell</a:t>
            </a:r>
          </a:p>
        </p:txBody>
      </p:sp>
    </p:spTree>
    <p:extLst>
      <p:ext uri="{BB962C8B-B14F-4D97-AF65-F5344CB8AC3E}">
        <p14:creationId xmlns:p14="http://schemas.microsoft.com/office/powerpoint/2010/main" val="2747472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166695" y="502276"/>
            <a:ext cx="2003062" cy="5557032"/>
          </a:xfrm>
          <a:prstGeom prst="rect">
            <a:avLst/>
          </a:prstGeom>
          <a:ln>
            <a:solidFill>
              <a:srgbClr val="0070C0"/>
            </a:solidFill>
          </a:ln>
        </p:spPr>
      </p:pic>
      <p:sp>
        <p:nvSpPr>
          <p:cNvPr id="3" name="Rectangle 2"/>
          <p:cNvSpPr/>
          <p:nvPr/>
        </p:nvSpPr>
        <p:spPr>
          <a:xfrm>
            <a:off x="922985" y="643944"/>
            <a:ext cx="4769477" cy="5601533"/>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endParaRPr lang="en-US" sz="2000" dirty="0">
              <a:solidFill>
                <a:srgbClr val="0070C0"/>
              </a:solidFill>
            </a:endParaRPr>
          </a:p>
          <a:p>
            <a:r>
              <a:rPr lang="en-US" sz="2000" dirty="0">
                <a:solidFill>
                  <a:srgbClr val="0070C0"/>
                </a:solidFill>
              </a:rPr>
              <a:t>myread1 = do </a:t>
            </a:r>
          </a:p>
          <a:p>
            <a:r>
              <a:rPr lang="en-US" sz="2000" dirty="0">
                <a:solidFill>
                  <a:srgbClr val="0070C0"/>
                </a:solidFill>
              </a:rPr>
              <a:t>            </a:t>
            </a:r>
            <a:r>
              <a:rPr lang="en-US" sz="2000" dirty="0" err="1">
                <a:solidFill>
                  <a:srgbClr val="0070C0"/>
                </a:solidFill>
              </a:rPr>
              <a:t>putStrLn</a:t>
            </a:r>
            <a:r>
              <a:rPr lang="en-US" sz="2000" dirty="0">
                <a:solidFill>
                  <a:srgbClr val="0070C0"/>
                </a:solidFill>
              </a:rPr>
              <a:t> "thread1"</a:t>
            </a:r>
          </a:p>
          <a:p>
            <a:r>
              <a:rPr lang="en-US" sz="2000" dirty="0">
                <a:solidFill>
                  <a:srgbClr val="0070C0"/>
                </a:solidFill>
              </a:rPr>
              <a:t>            s&lt;- </a:t>
            </a:r>
            <a:r>
              <a:rPr lang="en-US" sz="2000" dirty="0" err="1">
                <a:solidFill>
                  <a:srgbClr val="0070C0"/>
                </a:solidFill>
              </a:rPr>
              <a:t>getLine</a:t>
            </a:r>
            <a:r>
              <a:rPr lang="en-US" sz="2000" dirty="0">
                <a:solidFill>
                  <a:srgbClr val="0070C0"/>
                </a:solidFill>
              </a:rPr>
              <a:t> </a:t>
            </a:r>
          </a:p>
          <a:p>
            <a:r>
              <a:rPr lang="en-US" sz="2000" dirty="0">
                <a:solidFill>
                  <a:srgbClr val="0070C0"/>
                </a:solidFill>
              </a:rPr>
              <a:t>            </a:t>
            </a:r>
            <a:r>
              <a:rPr lang="en-US" sz="2000" dirty="0" err="1">
                <a:solidFill>
                  <a:srgbClr val="0070C0"/>
                </a:solidFill>
              </a:rPr>
              <a:t>putStrLn</a:t>
            </a:r>
            <a:r>
              <a:rPr lang="en-US" sz="2000" dirty="0">
                <a:solidFill>
                  <a:srgbClr val="0070C0"/>
                </a:solidFill>
              </a:rPr>
              <a:t> $ "</a:t>
            </a:r>
            <a:r>
              <a:rPr lang="en-US" sz="2000" dirty="0" err="1">
                <a:solidFill>
                  <a:srgbClr val="0070C0"/>
                </a:solidFill>
              </a:rPr>
              <a:t>citit</a:t>
            </a:r>
            <a:r>
              <a:rPr lang="en-US" sz="2000" dirty="0">
                <a:solidFill>
                  <a:srgbClr val="0070C0"/>
                </a:solidFill>
              </a:rPr>
              <a:t> 1: " ++ s</a:t>
            </a:r>
          </a:p>
          <a:p>
            <a:endParaRPr lang="en-US" sz="2000" dirty="0">
              <a:solidFill>
                <a:srgbClr val="0070C0"/>
              </a:solidFill>
            </a:endParaRPr>
          </a:p>
          <a:p>
            <a:r>
              <a:rPr lang="en-US" sz="2000" dirty="0">
                <a:solidFill>
                  <a:srgbClr val="0070C0"/>
                </a:solidFill>
              </a:rPr>
              <a:t>myread2 = do </a:t>
            </a:r>
          </a:p>
          <a:p>
            <a:r>
              <a:rPr lang="en-US" sz="2000" dirty="0">
                <a:solidFill>
                  <a:srgbClr val="0070C0"/>
                </a:solidFill>
              </a:rPr>
              <a:t>            </a:t>
            </a:r>
            <a:r>
              <a:rPr lang="en-US" sz="2000" dirty="0" err="1">
                <a:solidFill>
                  <a:srgbClr val="0070C0"/>
                </a:solidFill>
              </a:rPr>
              <a:t>putStrLn</a:t>
            </a:r>
            <a:r>
              <a:rPr lang="en-US" sz="2000" dirty="0">
                <a:solidFill>
                  <a:srgbClr val="0070C0"/>
                </a:solidFill>
              </a:rPr>
              <a:t> "thread2"</a:t>
            </a:r>
          </a:p>
          <a:p>
            <a:r>
              <a:rPr lang="en-US" sz="2000" dirty="0">
                <a:solidFill>
                  <a:srgbClr val="0070C0"/>
                </a:solidFill>
              </a:rPr>
              <a:t>            s&lt;- </a:t>
            </a:r>
            <a:r>
              <a:rPr lang="en-US" sz="2000" dirty="0" err="1">
                <a:solidFill>
                  <a:srgbClr val="0070C0"/>
                </a:solidFill>
              </a:rPr>
              <a:t>getLine</a:t>
            </a:r>
            <a:r>
              <a:rPr lang="en-US" sz="2000" dirty="0">
                <a:solidFill>
                  <a:srgbClr val="0070C0"/>
                </a:solidFill>
              </a:rPr>
              <a:t> </a:t>
            </a:r>
          </a:p>
          <a:p>
            <a:r>
              <a:rPr lang="en-US" sz="2000" dirty="0">
                <a:solidFill>
                  <a:srgbClr val="0070C0"/>
                </a:solidFill>
              </a:rPr>
              <a:t>            </a:t>
            </a:r>
            <a:r>
              <a:rPr lang="en-US" sz="2000" dirty="0" err="1">
                <a:solidFill>
                  <a:srgbClr val="0070C0"/>
                </a:solidFill>
              </a:rPr>
              <a:t>putStrLn</a:t>
            </a:r>
            <a:r>
              <a:rPr lang="en-US" sz="2000" dirty="0">
                <a:solidFill>
                  <a:srgbClr val="0070C0"/>
                </a:solidFill>
              </a:rPr>
              <a:t> $ "</a:t>
            </a:r>
            <a:r>
              <a:rPr lang="en-US" sz="2000" dirty="0" err="1">
                <a:solidFill>
                  <a:srgbClr val="0070C0"/>
                </a:solidFill>
              </a:rPr>
              <a:t>citit</a:t>
            </a:r>
            <a:r>
              <a:rPr lang="en-US" sz="2000" dirty="0">
                <a:solidFill>
                  <a:srgbClr val="0070C0"/>
                </a:solidFill>
              </a:rPr>
              <a:t> 2:" ++ s</a:t>
            </a:r>
          </a:p>
          <a:p>
            <a:endParaRPr lang="en-US" sz="2000" dirty="0">
              <a:solidFill>
                <a:srgbClr val="0070C0"/>
              </a:solidFill>
            </a:endParaRPr>
          </a:p>
          <a:p>
            <a:endParaRPr lang="en-US" sz="2000" dirty="0">
              <a:solidFill>
                <a:srgbClr val="0070C0"/>
              </a:solidFill>
            </a:endParaRPr>
          </a:p>
          <a:p>
            <a:r>
              <a:rPr lang="en-US" sz="2000" dirty="0">
                <a:solidFill>
                  <a:srgbClr val="0070C0"/>
                </a:solidFill>
              </a:rPr>
              <a:t>main = do  </a:t>
            </a:r>
          </a:p>
          <a:p>
            <a:r>
              <a:rPr lang="en-US" sz="2000" dirty="0">
                <a:solidFill>
                  <a:srgbClr val="0070C0"/>
                </a:solidFill>
              </a:rPr>
              <a:t>               </a:t>
            </a:r>
            <a:r>
              <a:rPr lang="en-US" sz="2000" dirty="0" err="1">
                <a:solidFill>
                  <a:srgbClr val="0070C0"/>
                </a:solidFill>
              </a:rPr>
              <a:t>forkIO</a:t>
            </a:r>
            <a:r>
              <a:rPr lang="en-US" sz="2000" dirty="0">
                <a:solidFill>
                  <a:srgbClr val="0070C0"/>
                </a:solidFill>
              </a:rPr>
              <a:t> (</a:t>
            </a:r>
            <a:r>
              <a:rPr lang="en-US" sz="2000" dirty="0" err="1">
                <a:solidFill>
                  <a:srgbClr val="0070C0"/>
                </a:solidFill>
              </a:rPr>
              <a:t>replicateM</a:t>
            </a:r>
            <a:r>
              <a:rPr lang="en-US" sz="2000" dirty="0">
                <a:solidFill>
                  <a:srgbClr val="0070C0"/>
                </a:solidFill>
              </a:rPr>
              <a:t>_  10 myread1)   </a:t>
            </a:r>
          </a:p>
          <a:p>
            <a:r>
              <a:rPr lang="en-US" sz="2000" dirty="0">
                <a:solidFill>
                  <a:srgbClr val="0070C0"/>
                </a:solidFill>
              </a:rPr>
              <a:t>               </a:t>
            </a:r>
            <a:r>
              <a:rPr lang="en-US" sz="2000" dirty="0" err="1">
                <a:solidFill>
                  <a:srgbClr val="0070C0"/>
                </a:solidFill>
              </a:rPr>
              <a:t>replicateM</a:t>
            </a:r>
            <a:r>
              <a:rPr lang="en-US" sz="2000" dirty="0">
                <a:solidFill>
                  <a:srgbClr val="0070C0"/>
                </a:solidFill>
              </a:rPr>
              <a:t>_ 10 myread2 </a:t>
            </a:r>
          </a:p>
          <a:p>
            <a:r>
              <a:rPr lang="en-US" dirty="0"/>
              <a:t>           </a:t>
            </a:r>
          </a:p>
        </p:txBody>
      </p:sp>
      <p:sp>
        <p:nvSpPr>
          <p:cNvPr id="4" name="TextBox 3"/>
          <p:cNvSpPr txBox="1"/>
          <p:nvPr/>
        </p:nvSpPr>
        <p:spPr>
          <a:xfrm>
            <a:off x="566671" y="132944"/>
            <a:ext cx="1952650" cy="738664"/>
          </a:xfrm>
          <a:prstGeom prst="rect">
            <a:avLst/>
          </a:prstGeom>
          <a:noFill/>
        </p:spPr>
        <p:txBody>
          <a:bodyPr wrap="none" rtlCol="0">
            <a:spAutoFit/>
          </a:bodyPr>
          <a:lstStyle/>
          <a:p>
            <a:pPr marL="285750" indent="-285750">
              <a:buFont typeface="Wingdings" panose="05000000000000000000" pitchFamily="2" charset="2"/>
              <a:buChar char="Ø"/>
            </a:pPr>
            <a:r>
              <a:rPr lang="en-US" sz="2400" dirty="0"/>
              <a:t>Interleaving</a:t>
            </a:r>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23061030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0874C7-50F5-80DB-C52F-7AE175292525}"/>
              </a:ext>
            </a:extLst>
          </p:cNvPr>
          <p:cNvSpPr txBox="1"/>
          <p:nvPr/>
        </p:nvSpPr>
        <p:spPr>
          <a:xfrm>
            <a:off x="779603" y="912926"/>
            <a:ext cx="5825954" cy="5032147"/>
          </a:xfrm>
          <a:prstGeom prst="rect">
            <a:avLst/>
          </a:prstGeom>
          <a:noFill/>
          <a:ln>
            <a:solidFill>
              <a:srgbClr val="0070C0"/>
            </a:solidFill>
          </a:ln>
        </p:spPr>
        <p:txBody>
          <a:bodyPr wrap="none" rtlCol="0">
            <a:spAutoFit/>
          </a:bodyPr>
          <a:lstStyle/>
          <a:p>
            <a:r>
              <a:rPr lang="en-GB" sz="2000" dirty="0">
                <a:solidFill>
                  <a:srgbClr val="0070C0"/>
                </a:solidFill>
              </a:rPr>
              <a:t>fib 0 =1</a:t>
            </a:r>
          </a:p>
          <a:p>
            <a:r>
              <a:rPr lang="en-GB" sz="2000" dirty="0">
                <a:solidFill>
                  <a:srgbClr val="0070C0"/>
                </a:solidFill>
              </a:rPr>
              <a:t>fib 1 =2</a:t>
            </a:r>
          </a:p>
          <a:p>
            <a:r>
              <a:rPr lang="en-GB" sz="2000" dirty="0">
                <a:solidFill>
                  <a:srgbClr val="0070C0"/>
                </a:solidFill>
              </a:rPr>
              <a:t>fib n = fib (n-1) + fib (n-2)</a:t>
            </a:r>
          </a:p>
          <a:p>
            <a:r>
              <a:rPr lang="en-GB" sz="2000" dirty="0">
                <a:solidFill>
                  <a:srgbClr val="0070C0"/>
                </a:solidFill>
              </a:rPr>
              <a:t>   </a:t>
            </a:r>
          </a:p>
          <a:p>
            <a:r>
              <a:rPr lang="en-GB" sz="2000" dirty="0">
                <a:solidFill>
                  <a:srgbClr val="0070C0"/>
                </a:solidFill>
              </a:rPr>
              <a:t>act n =  do </a:t>
            </a:r>
          </a:p>
          <a:p>
            <a:r>
              <a:rPr lang="en-GB" sz="2000" dirty="0">
                <a:solidFill>
                  <a:srgbClr val="0070C0"/>
                </a:solidFill>
              </a:rPr>
              <a:t>          let x = (fib n) </a:t>
            </a:r>
          </a:p>
          <a:p>
            <a:r>
              <a:rPr lang="en-GB" sz="2000" dirty="0">
                <a:solidFill>
                  <a:srgbClr val="0070C0"/>
                </a:solidFill>
              </a:rPr>
              <a:t>          </a:t>
            </a:r>
            <a:r>
              <a:rPr lang="en-GB" sz="2000" dirty="0" err="1">
                <a:solidFill>
                  <a:srgbClr val="0070C0"/>
                </a:solidFill>
              </a:rPr>
              <a:t>putStrLn</a:t>
            </a:r>
            <a:r>
              <a:rPr lang="en-GB" sz="2000" dirty="0">
                <a:solidFill>
                  <a:srgbClr val="0070C0"/>
                </a:solidFill>
              </a:rPr>
              <a:t> ("Fib " ++ (show n) ++ " is " ++ (show x))</a:t>
            </a:r>
          </a:p>
          <a:p>
            <a:endParaRPr lang="en-GB" sz="2000" dirty="0">
              <a:solidFill>
                <a:srgbClr val="0070C0"/>
              </a:solidFill>
            </a:endParaRP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act4 = do </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D24547F-B2F0-4678-B2DC-0D81FBACD973}"/>
              </a:ext>
            </a:extLst>
          </p:cNvPr>
          <p:cNvSpPr txBox="1"/>
          <p:nvPr/>
        </p:nvSpPr>
        <p:spPr>
          <a:xfrm>
            <a:off x="7437120" y="2032000"/>
            <a:ext cx="2263697" cy="3392724"/>
          </a:xfrm>
          <a:prstGeom prst="rect">
            <a:avLst/>
          </a:prstGeom>
          <a:noFill/>
          <a:ln>
            <a:solidFill>
              <a:srgbClr val="0070C0"/>
            </a:solidFill>
          </a:ln>
        </p:spPr>
        <p:txBody>
          <a:bodyPr wrap="none" rtlCol="0">
            <a:spAutoFit/>
          </a:bodyPr>
          <a:lstStyle/>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main = do</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
        <p:nvSpPr>
          <p:cNvPr id="6" name="TextBox 5">
            <a:extLst>
              <a:ext uri="{FF2B5EF4-FFF2-40B4-BE49-F238E27FC236}">
                <a16:creationId xmlns:a16="http://schemas.microsoft.com/office/drawing/2014/main" id="{FD41DFFB-25B3-FC5F-60FC-12A104B4E3A5}"/>
              </a:ext>
            </a:extLst>
          </p:cNvPr>
          <p:cNvSpPr txBox="1"/>
          <p:nvPr/>
        </p:nvSpPr>
        <p:spPr>
          <a:xfrm>
            <a:off x="670560" y="4064000"/>
            <a:ext cx="109043" cy="369332"/>
          </a:xfrm>
          <a:prstGeom prst="rect">
            <a:avLst/>
          </a:prstGeom>
          <a:noFill/>
        </p:spPr>
        <p:txBody>
          <a:bodyPr wrap="square" rtlCol="0">
            <a:spAutoFit/>
          </a:bodyPr>
          <a:lstStyle/>
          <a:p>
            <a:endParaRPr lang="en-GB" dirty="0"/>
          </a:p>
        </p:txBody>
      </p:sp>
      <p:sp>
        <p:nvSpPr>
          <p:cNvPr id="7" name="TextBox 6">
            <a:extLst>
              <a:ext uri="{FF2B5EF4-FFF2-40B4-BE49-F238E27FC236}">
                <a16:creationId xmlns:a16="http://schemas.microsoft.com/office/drawing/2014/main" id="{1C9E19ED-BD91-E005-7465-FE0A04B8210C}"/>
              </a:ext>
            </a:extLst>
          </p:cNvPr>
          <p:cNvSpPr txBox="1"/>
          <p:nvPr/>
        </p:nvSpPr>
        <p:spPr>
          <a:xfrm>
            <a:off x="975360" y="121920"/>
            <a:ext cx="4549194"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a:t>Executie</a:t>
            </a:r>
            <a:r>
              <a:rPr lang="en-US" dirty="0"/>
              <a:t> </a:t>
            </a:r>
            <a:r>
              <a:rPr lang="en-US" dirty="0" err="1"/>
              <a:t>secventiala</a:t>
            </a:r>
            <a:r>
              <a:rPr lang="en-US" dirty="0"/>
              <a:t> vs </a:t>
            </a:r>
            <a:r>
              <a:rPr lang="en-US" dirty="0" err="1"/>
              <a:t>executie</a:t>
            </a:r>
            <a:r>
              <a:rPr lang="en-US" dirty="0"/>
              <a:t> </a:t>
            </a:r>
            <a:r>
              <a:rPr lang="en-US" dirty="0" err="1"/>
              <a:t>concurenta</a:t>
            </a:r>
            <a:endParaRPr lang="en-GB" dirty="0"/>
          </a:p>
        </p:txBody>
      </p:sp>
    </p:spTree>
    <p:extLst>
      <p:ext uri="{BB962C8B-B14F-4D97-AF65-F5344CB8AC3E}">
        <p14:creationId xmlns:p14="http://schemas.microsoft.com/office/powerpoint/2010/main" val="7206123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994E-5186-7902-C974-A409DDD01D0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133229F-C9DC-DE1D-B99C-6A96E6ACFC46}"/>
              </a:ext>
            </a:extLst>
          </p:cNvPr>
          <p:cNvSpPr txBox="1"/>
          <p:nvPr/>
        </p:nvSpPr>
        <p:spPr>
          <a:xfrm>
            <a:off x="5331283" y="207125"/>
            <a:ext cx="5189369" cy="5909310"/>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Prelude&gt; :set +s</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Prelude&gt; :l </a:t>
            </a:r>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test.hs</a:t>
            </a:r>
            <a:endPar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 of 1] Compiling Main             ( </a:t>
            </a:r>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test.hs</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interpreted )</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Ok, one module loaded.</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(0.09 secs,)</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*Main&gt; act4</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Fib 10 is 144</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Fib 20 is 17711</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Fib 30 is 2178309</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Fib 35 is 24157817</a:t>
            </a:r>
          </a:p>
          <a:p>
            <a:endPar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115.38 secs</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11,248,521,824 bytes)</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*Main&gt; main</a:t>
            </a:r>
          </a:p>
          <a:p>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FiFFFbiii</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bbb1   0233 005i   </a:t>
            </a:r>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siii</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sss1   4147</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711</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2178309</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24157817</a:t>
            </a:r>
          </a:p>
          <a:p>
            <a:endPar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p>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a:t>
            </a:r>
            <a:r>
              <a:rPr lang="en-GB" b="1"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114.36 secs</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57,352 bytes)</a:t>
            </a:r>
          </a:p>
        </p:txBody>
      </p:sp>
      <p:sp>
        <p:nvSpPr>
          <p:cNvPr id="3" name="TextBox 2">
            <a:extLst>
              <a:ext uri="{FF2B5EF4-FFF2-40B4-BE49-F238E27FC236}">
                <a16:creationId xmlns:a16="http://schemas.microsoft.com/office/drawing/2014/main" id="{AFB9C669-1E87-9496-9B86-65B77B55038F}"/>
              </a:ext>
            </a:extLst>
          </p:cNvPr>
          <p:cNvSpPr txBox="1"/>
          <p:nvPr/>
        </p:nvSpPr>
        <p:spPr>
          <a:xfrm>
            <a:off x="517426" y="688217"/>
            <a:ext cx="2263697" cy="5593326"/>
          </a:xfrm>
          <a:prstGeom prst="rect">
            <a:avLst/>
          </a:prstGeom>
          <a:noFill/>
          <a:ln>
            <a:solidFill>
              <a:srgbClr val="0070C0"/>
            </a:solidFill>
          </a:ln>
        </p:spPr>
        <p:txBody>
          <a:bodyPr wrap="none" rtlCol="0">
            <a:spAutoFit/>
          </a:bodyPr>
          <a:lstStyle/>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act4 = do </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main = do</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F7F3F98-9206-AE82-F5FD-4636C5AFE253}"/>
              </a:ext>
            </a:extLst>
          </p:cNvPr>
          <p:cNvSpPr txBox="1"/>
          <p:nvPr/>
        </p:nvSpPr>
        <p:spPr>
          <a:xfrm>
            <a:off x="670560" y="4064000"/>
            <a:ext cx="109043" cy="369332"/>
          </a:xfrm>
          <a:prstGeom prst="rect">
            <a:avLst/>
          </a:prstGeom>
          <a:noFill/>
        </p:spPr>
        <p:txBody>
          <a:bodyPr wrap="square" rtlCol="0">
            <a:spAutoFit/>
          </a:bodyPr>
          <a:lstStyle/>
          <a:p>
            <a:endParaRPr lang="en-GB" dirty="0"/>
          </a:p>
        </p:txBody>
      </p:sp>
      <p:sp>
        <p:nvSpPr>
          <p:cNvPr id="5" name="TextBox 4">
            <a:extLst>
              <a:ext uri="{FF2B5EF4-FFF2-40B4-BE49-F238E27FC236}">
                <a16:creationId xmlns:a16="http://schemas.microsoft.com/office/drawing/2014/main" id="{5AEAC08C-8F8E-0C3E-17F8-D0B68F348621}"/>
              </a:ext>
            </a:extLst>
          </p:cNvPr>
          <p:cNvSpPr txBox="1"/>
          <p:nvPr/>
        </p:nvSpPr>
        <p:spPr>
          <a:xfrm>
            <a:off x="304800" y="207125"/>
            <a:ext cx="6096000" cy="369332"/>
          </a:xfrm>
          <a:prstGeom prst="rect">
            <a:avLst/>
          </a:prstGeom>
          <a:noFill/>
        </p:spPr>
        <p:txBody>
          <a:bodyPr wrap="square">
            <a:spAutoFit/>
          </a:bodyPr>
          <a:lstStyle/>
          <a:p>
            <a:pPr marL="285750" indent="-285750">
              <a:buFont typeface="Wingdings" panose="05000000000000000000" pitchFamily="2" charset="2"/>
              <a:buChar char="Ø"/>
            </a:pPr>
            <a:r>
              <a:rPr lang="en-GB" dirty="0" err="1"/>
              <a:t>Executie</a:t>
            </a:r>
            <a:r>
              <a:rPr lang="en-GB" dirty="0"/>
              <a:t> </a:t>
            </a:r>
            <a:r>
              <a:rPr lang="en-GB" dirty="0" err="1"/>
              <a:t>secventiala</a:t>
            </a:r>
            <a:r>
              <a:rPr lang="en-GB" dirty="0"/>
              <a:t> vs </a:t>
            </a:r>
            <a:r>
              <a:rPr lang="en-GB" dirty="0" err="1"/>
              <a:t>executie</a:t>
            </a:r>
            <a:r>
              <a:rPr lang="en-GB" dirty="0"/>
              <a:t> </a:t>
            </a:r>
            <a:r>
              <a:rPr lang="en-GB" dirty="0" err="1"/>
              <a:t>concurenta</a:t>
            </a:r>
            <a:endParaRPr lang="en-GB" dirty="0"/>
          </a:p>
        </p:txBody>
      </p:sp>
      <p:sp>
        <p:nvSpPr>
          <p:cNvPr id="7" name="TextBox 6">
            <a:extLst>
              <a:ext uri="{FF2B5EF4-FFF2-40B4-BE49-F238E27FC236}">
                <a16:creationId xmlns:a16="http://schemas.microsoft.com/office/drawing/2014/main" id="{BE79C911-7011-FD78-830C-D2F10BC7A6F7}"/>
              </a:ext>
            </a:extLst>
          </p:cNvPr>
          <p:cNvSpPr txBox="1"/>
          <p:nvPr/>
        </p:nvSpPr>
        <p:spPr>
          <a:xfrm>
            <a:off x="7925967" y="4679295"/>
            <a:ext cx="4114800" cy="923330"/>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800" b="1" dirty="0" err="1"/>
              <a:t>Atentie</a:t>
            </a:r>
            <a:r>
              <a:rPr lang="en-US" sz="1800" b="1" dirty="0"/>
              <a:t>! </a:t>
            </a:r>
          </a:p>
          <a:p>
            <a:r>
              <a:rPr lang="en-US" sz="1800" dirty="0" err="1"/>
              <a:t>Accesul</a:t>
            </a:r>
            <a:r>
              <a:rPr lang="en-US" sz="1800" dirty="0"/>
              <a:t> la </a:t>
            </a:r>
            <a:r>
              <a:rPr lang="en-US" sz="1800" dirty="0" err="1"/>
              <a:t>stdout</a:t>
            </a:r>
            <a:r>
              <a:rPr lang="en-US" sz="1800" dirty="0"/>
              <a:t> nu </a:t>
            </a:r>
            <a:r>
              <a:rPr lang="en-US" sz="1800" dirty="0" err="1"/>
              <a:t>este</a:t>
            </a:r>
            <a:r>
              <a:rPr lang="en-US" sz="1800" dirty="0"/>
              <a:t> thread-safe, </a:t>
            </a:r>
          </a:p>
          <a:p>
            <a:r>
              <a:rPr lang="en-US" sz="1800" dirty="0" err="1"/>
              <a:t>deci</a:t>
            </a:r>
            <a:r>
              <a:rPr lang="en-US" sz="1800" dirty="0"/>
              <a:t> </a:t>
            </a:r>
            <a:r>
              <a:rPr lang="en-US" sz="1800" dirty="0" err="1"/>
              <a:t>trebuie</a:t>
            </a:r>
            <a:r>
              <a:rPr lang="en-US" sz="1800" dirty="0"/>
              <a:t> </a:t>
            </a:r>
            <a:r>
              <a:rPr lang="en-US" sz="1800" dirty="0" err="1"/>
              <a:t>sincronizat</a:t>
            </a:r>
            <a:endParaRPr lang="en-US" sz="1800" dirty="0"/>
          </a:p>
        </p:txBody>
      </p:sp>
    </p:spTree>
    <p:extLst>
      <p:ext uri="{BB962C8B-B14F-4D97-AF65-F5344CB8AC3E}">
        <p14:creationId xmlns:p14="http://schemas.microsoft.com/office/powerpoint/2010/main" val="36704006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8F3C9-287A-21FA-2D17-E1AB7853B08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950E7A2-C4F9-A597-11DD-8B5BA5475D37}"/>
              </a:ext>
            </a:extLst>
          </p:cNvPr>
          <p:cNvSpPr txBox="1"/>
          <p:nvPr/>
        </p:nvSpPr>
        <p:spPr>
          <a:xfrm>
            <a:off x="4072016" y="721359"/>
            <a:ext cx="4047968" cy="646331"/>
          </a:xfrm>
          <a:prstGeom prst="rect">
            <a:avLst/>
          </a:prstGeom>
          <a:ln/>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*Main&gt; :! </a:t>
            </a:r>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ghc</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--make -threaded </a:t>
            </a:r>
            <a:r>
              <a:rPr lang="en-GB" kern="100" dirty="0" err="1">
                <a:solidFill>
                  <a:schemeClr val="bg1"/>
                </a:solidFill>
                <a:effectLst/>
                <a:latin typeface="Aptos" panose="020B0004020202020204" pitchFamily="34" charset="0"/>
                <a:ea typeface="Aptos" panose="020B0004020202020204" pitchFamily="34" charset="0"/>
                <a:cs typeface="Times New Roman" panose="02020603050405020304" pitchFamily="18" charset="0"/>
              </a:rPr>
              <a:t>test.hs</a:t>
            </a:r>
            <a:r>
              <a:rPr lang="en-GB"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 </a:t>
            </a:r>
          </a:p>
          <a:p>
            <a:endParaRPr lang="en-GB"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1DB32610-794C-073E-432C-0ACAB71D35BD}"/>
              </a:ext>
            </a:extLst>
          </p:cNvPr>
          <p:cNvSpPr txBox="1"/>
          <p:nvPr/>
        </p:nvSpPr>
        <p:spPr>
          <a:xfrm>
            <a:off x="477520" y="609600"/>
            <a:ext cx="2263697" cy="5593326"/>
          </a:xfrm>
          <a:prstGeom prst="rect">
            <a:avLst/>
          </a:prstGeom>
          <a:noFill/>
          <a:ln>
            <a:solidFill>
              <a:srgbClr val="0070C0"/>
            </a:solidFill>
          </a:ln>
        </p:spPr>
        <p:txBody>
          <a:bodyPr wrap="none" rtlCol="0">
            <a:spAutoFit/>
          </a:bodyPr>
          <a:lstStyle/>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act4 = do </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main = do</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10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20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30</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forkIO</a:t>
            </a: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 act 35</a:t>
            </a:r>
          </a:p>
          <a:p>
            <a:pPr marL="0" marR="0">
              <a:lnSpc>
                <a:spcPct val="107000"/>
              </a:lnSpc>
              <a:spcAft>
                <a:spcPts val="800"/>
              </a:spcAft>
            </a:pPr>
            <a:r>
              <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rPr>
              <a:t>         </a:t>
            </a:r>
            <a:r>
              <a:rPr lang="en-GB" sz="2000" kern="100" dirty="0" err="1">
                <a:solidFill>
                  <a:srgbClr val="0070C0"/>
                </a:solidFill>
                <a:effectLst/>
                <a:latin typeface="Aptos" panose="020B0004020202020204" pitchFamily="34" charset="0"/>
                <a:ea typeface="Aptos" panose="020B0004020202020204" pitchFamily="34" charset="0"/>
                <a:cs typeface="Times New Roman" panose="02020603050405020304" pitchFamily="18" charset="0"/>
              </a:rPr>
              <a:t>getLine</a:t>
            </a:r>
            <a:endParaRPr lang="en-GB" sz="2000" kern="100" dirty="0">
              <a:solidFill>
                <a:srgbClr val="0070C0"/>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8EB6878F-59CD-2C10-AB3C-28AC60E78375}"/>
              </a:ext>
            </a:extLst>
          </p:cNvPr>
          <p:cNvSpPr txBox="1"/>
          <p:nvPr/>
        </p:nvSpPr>
        <p:spPr>
          <a:xfrm>
            <a:off x="670560" y="4064000"/>
            <a:ext cx="109043" cy="369332"/>
          </a:xfrm>
          <a:prstGeom prst="rect">
            <a:avLst/>
          </a:prstGeom>
          <a:noFill/>
        </p:spPr>
        <p:txBody>
          <a:bodyPr wrap="square" rtlCol="0">
            <a:spAutoFit/>
          </a:bodyPr>
          <a:lstStyle/>
          <a:p>
            <a:endParaRPr lang="en-GB" dirty="0"/>
          </a:p>
        </p:txBody>
      </p:sp>
      <p:sp>
        <p:nvSpPr>
          <p:cNvPr id="4" name="TextBox 3">
            <a:extLst>
              <a:ext uri="{FF2B5EF4-FFF2-40B4-BE49-F238E27FC236}">
                <a16:creationId xmlns:a16="http://schemas.microsoft.com/office/drawing/2014/main" id="{E03F4DC7-5907-8199-8EBA-3592FDD8F18B}"/>
              </a:ext>
            </a:extLst>
          </p:cNvPr>
          <p:cNvSpPr txBox="1"/>
          <p:nvPr/>
        </p:nvSpPr>
        <p:spPr>
          <a:xfrm>
            <a:off x="4122491" y="1930400"/>
            <a:ext cx="4016292" cy="3693319"/>
          </a:xfrm>
          <a:prstGeom prst="rect">
            <a:avLst/>
          </a:prstGeom>
        </p:spPr>
        <p:style>
          <a:lnRef idx="2">
            <a:schemeClr val="dk1">
              <a:shade val="15000"/>
            </a:schemeClr>
          </a:lnRef>
          <a:fillRef idx="1">
            <a:schemeClr val="dk1"/>
          </a:fillRef>
          <a:effectRef idx="0">
            <a:schemeClr val="dk1"/>
          </a:effectRef>
          <a:fontRef idx="minor">
            <a:schemeClr val="lt1"/>
          </a:fontRef>
        </p:style>
        <p:txBody>
          <a:bodyPr wrap="none" rtlCol="0">
            <a:spAutoFit/>
          </a:bodyPr>
          <a:lstStyle/>
          <a:p>
            <a:r>
              <a:rPr lang="en-GB" dirty="0"/>
              <a:t>&gt; .\test +RTS -N4 -s</a:t>
            </a:r>
          </a:p>
          <a:p>
            <a:r>
              <a:rPr lang="en-GB" dirty="0"/>
              <a:t>Fib 10 is 144</a:t>
            </a:r>
          </a:p>
          <a:p>
            <a:r>
              <a:rPr lang="en-GB" dirty="0"/>
              <a:t>Fib 20 is 17711</a:t>
            </a:r>
          </a:p>
          <a:p>
            <a:r>
              <a:rPr lang="en-GB" dirty="0"/>
              <a:t>Fib 30 is 2178309</a:t>
            </a:r>
          </a:p>
          <a:p>
            <a:r>
              <a:rPr lang="en-GB" dirty="0"/>
              <a:t>Fib 35 is 24157817</a:t>
            </a:r>
          </a:p>
          <a:p>
            <a:endParaRPr lang="en-GB" dirty="0"/>
          </a:p>
          <a:p>
            <a:endParaRPr lang="en-GB" dirty="0"/>
          </a:p>
          <a:p>
            <a:r>
              <a:rPr lang="en-GB" dirty="0"/>
              <a:t>  INIT    time    0.000s  (  0.001s elapsed)</a:t>
            </a:r>
          </a:p>
          <a:p>
            <a:r>
              <a:rPr lang="en-GB" dirty="0"/>
              <a:t>  MUT     time    4.672s  (  7.394s elapsed)</a:t>
            </a:r>
          </a:p>
          <a:p>
            <a:r>
              <a:rPr lang="en-GB" dirty="0"/>
              <a:t>  GC      time    0.156s  (  0.120s elapsed)</a:t>
            </a:r>
          </a:p>
          <a:p>
            <a:r>
              <a:rPr lang="en-GB" dirty="0"/>
              <a:t>  EXIT    time    0.000s  (  0.001s elapsed)</a:t>
            </a:r>
          </a:p>
          <a:p>
            <a:r>
              <a:rPr lang="en-GB" dirty="0"/>
              <a:t>  Total   time    </a:t>
            </a:r>
            <a:r>
              <a:rPr lang="en-GB" b="1" dirty="0"/>
              <a:t>4.828s</a:t>
            </a:r>
            <a:r>
              <a:rPr lang="en-GB" dirty="0"/>
              <a:t>  (  7.515s elapsed)</a:t>
            </a:r>
          </a:p>
          <a:p>
            <a:endParaRPr lang="en-GB" dirty="0"/>
          </a:p>
        </p:txBody>
      </p:sp>
      <p:sp>
        <p:nvSpPr>
          <p:cNvPr id="5" name="TextBox 4">
            <a:extLst>
              <a:ext uri="{FF2B5EF4-FFF2-40B4-BE49-F238E27FC236}">
                <a16:creationId xmlns:a16="http://schemas.microsoft.com/office/drawing/2014/main" id="{D5B1B4A2-60D5-7696-61B6-8F469BE2E984}"/>
              </a:ext>
            </a:extLst>
          </p:cNvPr>
          <p:cNvSpPr txBox="1"/>
          <p:nvPr/>
        </p:nvSpPr>
        <p:spPr>
          <a:xfrm>
            <a:off x="8361680" y="609600"/>
            <a:ext cx="3689472" cy="6463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err="1"/>
              <a:t>programul</a:t>
            </a:r>
            <a:r>
              <a:rPr lang="en-US" dirty="0"/>
              <a:t> </a:t>
            </a:r>
            <a:r>
              <a:rPr lang="en-US" dirty="0" err="1"/>
              <a:t>este</a:t>
            </a:r>
            <a:r>
              <a:rPr lang="en-US" dirty="0"/>
              <a:t> </a:t>
            </a:r>
            <a:r>
              <a:rPr lang="en-US" dirty="0" err="1"/>
              <a:t>compilat</a:t>
            </a:r>
            <a:r>
              <a:rPr lang="en-US" dirty="0"/>
              <a:t> cu </a:t>
            </a:r>
            <a:r>
              <a:rPr lang="en-US" dirty="0" err="1"/>
              <a:t>optiunea</a:t>
            </a:r>
            <a:r>
              <a:rPr lang="en-US" dirty="0"/>
              <a:t> </a:t>
            </a:r>
          </a:p>
          <a:p>
            <a:r>
              <a:rPr lang="en-US" b="1" dirty="0"/>
              <a:t>-threaded</a:t>
            </a:r>
            <a:endParaRPr lang="en-GB" b="1" dirty="0"/>
          </a:p>
        </p:txBody>
      </p:sp>
      <p:sp>
        <p:nvSpPr>
          <p:cNvPr id="7" name="TextBox 6">
            <a:extLst>
              <a:ext uri="{FF2B5EF4-FFF2-40B4-BE49-F238E27FC236}">
                <a16:creationId xmlns:a16="http://schemas.microsoft.com/office/drawing/2014/main" id="{D3FD8B9A-EEE9-67D9-533F-FDF1B6913ED3}"/>
              </a:ext>
            </a:extLst>
          </p:cNvPr>
          <p:cNvSpPr txBox="1"/>
          <p:nvPr/>
        </p:nvSpPr>
        <p:spPr>
          <a:xfrm>
            <a:off x="477520" y="91440"/>
            <a:ext cx="2690545" cy="369332"/>
          </a:xfrm>
          <a:prstGeom prst="rect">
            <a:avLst/>
          </a:prstGeom>
          <a:noFill/>
        </p:spPr>
        <p:txBody>
          <a:bodyPr wrap="none" rtlCol="0">
            <a:spAutoFit/>
          </a:bodyPr>
          <a:lstStyle/>
          <a:p>
            <a:pPr marL="285750" indent="-285750">
              <a:buFont typeface="Wingdings" panose="05000000000000000000" pitchFamily="2" charset="2"/>
              <a:buChar char="Ø"/>
            </a:pPr>
            <a:r>
              <a:rPr lang="en-US" dirty="0" err="1"/>
              <a:t>Compilare</a:t>
            </a:r>
            <a:r>
              <a:rPr lang="en-US" dirty="0"/>
              <a:t> cu -threaded</a:t>
            </a:r>
            <a:endParaRPr lang="en-GB" dirty="0"/>
          </a:p>
        </p:txBody>
      </p:sp>
    </p:spTree>
    <p:extLst>
      <p:ext uri="{BB962C8B-B14F-4D97-AF65-F5344CB8AC3E}">
        <p14:creationId xmlns:p14="http://schemas.microsoft.com/office/powerpoint/2010/main" val="371740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D88B77-40DB-876D-29A9-9AA2EE095FB2}"/>
              </a:ext>
            </a:extLst>
          </p:cNvPr>
          <p:cNvSpPr txBox="1"/>
          <p:nvPr/>
        </p:nvSpPr>
        <p:spPr>
          <a:xfrm>
            <a:off x="1112520" y="1544464"/>
            <a:ext cx="575564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GB" sz="2400" dirty="0"/>
              <a:t>class Applicative m =&gt; Monad m where</a:t>
            </a:r>
          </a:p>
          <a:p>
            <a:r>
              <a:rPr lang="en-GB" sz="2400" dirty="0"/>
              <a:t>    (&gt;&gt;=) :: m a -&gt; (a -&gt; m b) -&gt; m b</a:t>
            </a:r>
          </a:p>
          <a:p>
            <a:r>
              <a:rPr lang="en-GB" sz="2400" dirty="0"/>
              <a:t>    (&gt;&gt;) :: m a - &gt; m b -&gt; m b </a:t>
            </a:r>
          </a:p>
          <a:p>
            <a:r>
              <a:rPr lang="en-GB" sz="2400" dirty="0"/>
              <a:t>    return :: a -&gt; m a</a:t>
            </a:r>
          </a:p>
          <a:p>
            <a:r>
              <a:rPr lang="en-GB" sz="2400" dirty="0"/>
              <a:t>    </a:t>
            </a:r>
          </a:p>
          <a:p>
            <a:r>
              <a:rPr lang="en-GB" sz="2400" dirty="0"/>
              <a:t>    ma &gt;&gt; mb = ma &gt;&gt;= \_ -&gt; mb </a:t>
            </a:r>
          </a:p>
        </p:txBody>
      </p:sp>
      <p:sp>
        <p:nvSpPr>
          <p:cNvPr id="8" name="TextBox 7">
            <a:extLst>
              <a:ext uri="{FF2B5EF4-FFF2-40B4-BE49-F238E27FC236}">
                <a16:creationId xmlns:a16="http://schemas.microsoft.com/office/drawing/2014/main" id="{F03C3A44-DCB9-38AC-2D8D-4381D0D469EF}"/>
              </a:ext>
            </a:extLst>
          </p:cNvPr>
          <p:cNvSpPr txBox="1"/>
          <p:nvPr/>
        </p:nvSpPr>
        <p:spPr>
          <a:xfrm>
            <a:off x="965200" y="4314598"/>
            <a:ext cx="10251440" cy="1569660"/>
          </a:xfrm>
          <a:prstGeom prst="rect">
            <a:avLst/>
          </a:prstGeom>
          <a:noFill/>
        </p:spPr>
        <p:txBody>
          <a:bodyPr wrap="square">
            <a:spAutoFit/>
          </a:bodyPr>
          <a:lstStyle/>
          <a:p>
            <a:pPr marL="285750" indent="-285750">
              <a:buFont typeface="Wingdings" panose="05000000000000000000" pitchFamily="2" charset="2"/>
              <a:buChar char="§"/>
            </a:pPr>
            <a:r>
              <a:rPr lang="en-GB" sz="2400" b="1" dirty="0"/>
              <a:t>m a </a:t>
            </a:r>
            <a:r>
              <a:rPr lang="en-GB" sz="2400" dirty="0" err="1"/>
              <a:t>este</a:t>
            </a:r>
            <a:r>
              <a:rPr lang="en-GB" sz="2400" dirty="0"/>
              <a:t> </a:t>
            </a:r>
            <a:r>
              <a:rPr lang="en-GB" sz="2400" dirty="0" err="1"/>
              <a:t>tipul</a:t>
            </a:r>
            <a:r>
              <a:rPr lang="en-GB" sz="2400" dirty="0"/>
              <a:t> </a:t>
            </a:r>
            <a:r>
              <a:rPr lang="en-GB" sz="2400" dirty="0" err="1"/>
              <a:t>computatiilor</a:t>
            </a:r>
            <a:r>
              <a:rPr lang="en-GB" sz="2400" dirty="0"/>
              <a:t> care </a:t>
            </a:r>
            <a:r>
              <a:rPr lang="en-GB" sz="2400" dirty="0" err="1"/>
              <a:t>produc</a:t>
            </a:r>
            <a:r>
              <a:rPr lang="en-GB" sz="2400" dirty="0"/>
              <a:t> </a:t>
            </a:r>
            <a:r>
              <a:rPr lang="en-GB" sz="2400" dirty="0" err="1"/>
              <a:t>rezultate</a:t>
            </a:r>
            <a:r>
              <a:rPr lang="en-GB" sz="2400" dirty="0"/>
              <a:t> de tip </a:t>
            </a:r>
            <a:r>
              <a:rPr lang="en-GB" sz="2400" b="1" dirty="0"/>
              <a:t>a</a:t>
            </a:r>
            <a:r>
              <a:rPr lang="en-GB" sz="2400" dirty="0"/>
              <a:t>  </a:t>
            </a:r>
            <a:r>
              <a:rPr lang="en-GB" sz="2400" dirty="0" err="1"/>
              <a:t>si</a:t>
            </a:r>
            <a:r>
              <a:rPr lang="en-GB" sz="2400" dirty="0"/>
              <a:t> au </a:t>
            </a:r>
            <a:r>
              <a:rPr lang="en-GB" sz="2400" dirty="0" err="1"/>
              <a:t>efecte</a:t>
            </a:r>
            <a:r>
              <a:rPr lang="en-GB" sz="2400" dirty="0"/>
              <a:t> </a:t>
            </a:r>
            <a:r>
              <a:rPr lang="en-GB" sz="2400" dirty="0" err="1"/>
              <a:t>laterale</a:t>
            </a:r>
            <a:endParaRPr lang="en-GB" sz="2400" dirty="0"/>
          </a:p>
          <a:p>
            <a:pPr marL="285750" indent="-285750">
              <a:buFont typeface="Wingdings" panose="05000000000000000000" pitchFamily="2" charset="2"/>
              <a:buChar char="§"/>
            </a:pPr>
            <a:r>
              <a:rPr lang="en-GB" sz="2400" b="1" dirty="0"/>
              <a:t>a −&gt; m b </a:t>
            </a:r>
            <a:r>
              <a:rPr lang="en-GB" sz="2400" dirty="0" err="1"/>
              <a:t>este</a:t>
            </a:r>
            <a:r>
              <a:rPr lang="en-GB" sz="2400" dirty="0"/>
              <a:t> </a:t>
            </a:r>
            <a:r>
              <a:rPr lang="en-GB" sz="2400" dirty="0" err="1"/>
              <a:t>tipul</a:t>
            </a:r>
            <a:r>
              <a:rPr lang="en-GB" sz="2400" dirty="0"/>
              <a:t> </a:t>
            </a:r>
            <a:r>
              <a:rPr lang="en-GB" sz="2400" dirty="0" err="1"/>
              <a:t>continuarilor</a:t>
            </a:r>
            <a:r>
              <a:rPr lang="en-GB" sz="2400" dirty="0"/>
              <a:t> / al  </a:t>
            </a:r>
            <a:r>
              <a:rPr lang="en-GB" sz="2400" dirty="0" err="1"/>
              <a:t>functiilor</a:t>
            </a:r>
            <a:r>
              <a:rPr lang="en-GB" sz="2400" dirty="0"/>
              <a:t> cu </a:t>
            </a:r>
            <a:r>
              <a:rPr lang="en-GB" sz="2400" dirty="0" err="1"/>
              <a:t>efecte</a:t>
            </a:r>
            <a:r>
              <a:rPr lang="en-GB" sz="2400" dirty="0"/>
              <a:t> </a:t>
            </a:r>
            <a:r>
              <a:rPr lang="en-GB" sz="2400" dirty="0" err="1"/>
              <a:t>laterale</a:t>
            </a:r>
            <a:endParaRPr lang="en-GB" sz="2400" dirty="0"/>
          </a:p>
          <a:p>
            <a:pPr marL="285750" indent="-285750">
              <a:buFont typeface="Wingdings" panose="05000000000000000000" pitchFamily="2" charset="2"/>
              <a:buChar char="§"/>
            </a:pPr>
            <a:r>
              <a:rPr lang="en-GB" sz="2400" b="1" dirty="0"/>
              <a:t>&gt;&gt;=</a:t>
            </a:r>
            <a:r>
              <a:rPr lang="en-GB" sz="2400" dirty="0"/>
              <a:t> </a:t>
            </a:r>
            <a:r>
              <a:rPr lang="en-GB" sz="2400" dirty="0" err="1"/>
              <a:t>este</a:t>
            </a:r>
            <a:r>
              <a:rPr lang="en-GB" sz="2400" dirty="0"/>
              <a:t> </a:t>
            </a:r>
            <a:r>
              <a:rPr lang="en-GB" sz="2400" dirty="0" err="1"/>
              <a:t>operatia</a:t>
            </a:r>
            <a:r>
              <a:rPr lang="en-GB" sz="2400" dirty="0"/>
              <a:t> de „</a:t>
            </a:r>
            <a:r>
              <a:rPr lang="en-GB" sz="2400" dirty="0" err="1"/>
              <a:t>secventiere</a:t>
            </a:r>
            <a:r>
              <a:rPr lang="en-GB" sz="2400" dirty="0"/>
              <a:t>” a </a:t>
            </a:r>
            <a:r>
              <a:rPr lang="en-GB" sz="2400" dirty="0" err="1"/>
              <a:t>computatiilor</a:t>
            </a:r>
            <a:endParaRPr lang="en-GB" sz="2400" dirty="0"/>
          </a:p>
          <a:p>
            <a:pPr marL="285750" indent="-285750">
              <a:buFont typeface="Wingdings" panose="05000000000000000000" pitchFamily="2" charset="2"/>
              <a:buChar char="§"/>
            </a:pPr>
            <a:r>
              <a:rPr lang="en-GB" sz="2400" b="1" dirty="0"/>
              <a:t>return</a:t>
            </a:r>
            <a:r>
              <a:rPr lang="en-GB" sz="2400" dirty="0"/>
              <a:t> </a:t>
            </a:r>
            <a:r>
              <a:rPr lang="en-GB" sz="2400" dirty="0" err="1"/>
              <a:t>este</a:t>
            </a:r>
            <a:r>
              <a:rPr lang="en-GB" sz="2400" dirty="0"/>
              <a:t> o </a:t>
            </a:r>
            <a:r>
              <a:rPr lang="en-GB" sz="2400" dirty="0" err="1"/>
              <a:t>functie</a:t>
            </a:r>
            <a:r>
              <a:rPr lang="en-GB" sz="2400" dirty="0"/>
              <a:t> care produce </a:t>
            </a:r>
            <a:r>
              <a:rPr lang="en-GB" sz="2400" dirty="0" err="1"/>
              <a:t>efectul</a:t>
            </a:r>
            <a:r>
              <a:rPr lang="en-GB" sz="2400" dirty="0"/>
              <a:t> </a:t>
            </a:r>
            <a:r>
              <a:rPr lang="en-GB" sz="2400" dirty="0" err="1"/>
              <a:t>nul</a:t>
            </a:r>
            <a:endParaRPr lang="en-GB" sz="2400" dirty="0"/>
          </a:p>
        </p:txBody>
      </p:sp>
      <p:sp>
        <p:nvSpPr>
          <p:cNvPr id="9" name="TextBox 8">
            <a:extLst>
              <a:ext uri="{FF2B5EF4-FFF2-40B4-BE49-F238E27FC236}">
                <a16:creationId xmlns:a16="http://schemas.microsoft.com/office/drawing/2014/main" id="{10BDE5C5-D031-8452-1FA8-8C8FB4060BBC}"/>
              </a:ext>
            </a:extLst>
          </p:cNvPr>
          <p:cNvSpPr txBox="1"/>
          <p:nvPr/>
        </p:nvSpPr>
        <p:spPr>
          <a:xfrm>
            <a:off x="518160" y="343991"/>
            <a:ext cx="4178965" cy="738664"/>
          </a:xfrm>
          <a:prstGeom prst="rect">
            <a:avLst/>
          </a:prstGeom>
          <a:noFill/>
        </p:spPr>
        <p:txBody>
          <a:bodyPr wrap="none" rtlCol="0">
            <a:spAutoFit/>
          </a:bodyPr>
          <a:lstStyle/>
          <a:p>
            <a:pPr marL="285750" indent="-285750">
              <a:buFont typeface="Wingdings" panose="05000000000000000000" pitchFamily="2" charset="2"/>
              <a:buChar char="Ø"/>
            </a:pPr>
            <a:r>
              <a:rPr lang="en-GB" sz="2400" b="1" dirty="0" err="1"/>
              <a:t>Monada</a:t>
            </a:r>
            <a:r>
              <a:rPr lang="en-GB" sz="2400" dirty="0"/>
              <a:t> </a:t>
            </a:r>
            <a:r>
              <a:rPr lang="en-GB" sz="2400" dirty="0" err="1"/>
              <a:t>este</a:t>
            </a:r>
            <a:r>
              <a:rPr lang="en-GB" sz="2400" dirty="0"/>
              <a:t> o </a:t>
            </a:r>
            <a:r>
              <a:rPr lang="en-GB" sz="2400" dirty="0" err="1"/>
              <a:t>clasa</a:t>
            </a:r>
            <a:r>
              <a:rPr lang="en-GB" sz="2400" dirty="0"/>
              <a:t> de </a:t>
            </a:r>
            <a:r>
              <a:rPr lang="en-GB" sz="2400" dirty="0" err="1"/>
              <a:t>tipuri</a:t>
            </a:r>
            <a:endParaRPr lang="en-GB" sz="2400" dirty="0"/>
          </a:p>
          <a:p>
            <a:endParaRPr lang="en-GB" dirty="0"/>
          </a:p>
        </p:txBody>
      </p:sp>
      <p:pic>
        <p:nvPicPr>
          <p:cNvPr id="11" name="Picture 10" descr="A blue rectangle with yellow stars&#10;&#10;AI-generated content may be incorrect.">
            <a:extLst>
              <a:ext uri="{FF2B5EF4-FFF2-40B4-BE49-F238E27FC236}">
                <a16:creationId xmlns:a16="http://schemas.microsoft.com/office/drawing/2014/main" id="{BC07A0F6-EDCF-E0B1-578A-C8BD4509C4A5}"/>
              </a:ext>
            </a:extLst>
          </p:cNvPr>
          <p:cNvPicPr>
            <a:picLocks noChangeAspect="1"/>
          </p:cNvPicPr>
          <p:nvPr/>
        </p:nvPicPr>
        <p:blipFill>
          <a:blip r:embed="rId2"/>
          <a:stretch>
            <a:fillRect/>
          </a:stretch>
        </p:blipFill>
        <p:spPr>
          <a:xfrm>
            <a:off x="9611995" y="1157342"/>
            <a:ext cx="1847850" cy="1819275"/>
          </a:xfrm>
          <a:prstGeom prst="rect">
            <a:avLst/>
          </a:prstGeom>
        </p:spPr>
      </p:pic>
      <p:sp>
        <p:nvSpPr>
          <p:cNvPr id="12" name="TextBox 11">
            <a:extLst>
              <a:ext uri="{FF2B5EF4-FFF2-40B4-BE49-F238E27FC236}">
                <a16:creationId xmlns:a16="http://schemas.microsoft.com/office/drawing/2014/main" id="{5530860D-D6AD-C6AE-E32C-A3AA1022AC98}"/>
              </a:ext>
            </a:extLst>
          </p:cNvPr>
          <p:cNvSpPr txBox="1"/>
          <p:nvPr/>
        </p:nvSpPr>
        <p:spPr>
          <a:xfrm>
            <a:off x="8374683" y="1757091"/>
            <a:ext cx="362600" cy="584775"/>
          </a:xfrm>
          <a:prstGeom prst="rect">
            <a:avLst/>
          </a:prstGeom>
          <a:noFill/>
        </p:spPr>
        <p:txBody>
          <a:bodyPr wrap="none" rtlCol="0">
            <a:spAutoFit/>
          </a:bodyPr>
          <a:lstStyle/>
          <a:p>
            <a:r>
              <a:rPr lang="en-US" sz="3200" dirty="0"/>
              <a:t>x</a:t>
            </a:r>
            <a:endParaRPr lang="en-GB" sz="3200" dirty="0"/>
          </a:p>
        </p:txBody>
      </p:sp>
      <p:sp>
        <p:nvSpPr>
          <p:cNvPr id="13" name="Arrow: Right 12">
            <a:extLst>
              <a:ext uri="{FF2B5EF4-FFF2-40B4-BE49-F238E27FC236}">
                <a16:creationId xmlns:a16="http://schemas.microsoft.com/office/drawing/2014/main" id="{A709844C-14D3-010E-8FB5-1BDBF1B926BF}"/>
              </a:ext>
            </a:extLst>
          </p:cNvPr>
          <p:cNvSpPr/>
          <p:nvPr/>
        </p:nvSpPr>
        <p:spPr>
          <a:xfrm>
            <a:off x="8981440" y="2031263"/>
            <a:ext cx="488315" cy="12699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007B68CE-4994-C225-D406-E53620CF3E20}"/>
              </a:ext>
            </a:extLst>
          </p:cNvPr>
          <p:cNvSpPr txBox="1"/>
          <p:nvPr/>
        </p:nvSpPr>
        <p:spPr>
          <a:xfrm>
            <a:off x="8107132" y="343991"/>
            <a:ext cx="3352713" cy="923330"/>
          </a:xfrm>
          <a:prstGeom prst="rect">
            <a:avLst/>
          </a:prstGeom>
          <a:noFill/>
        </p:spPr>
        <p:txBody>
          <a:bodyPr wrap="none" rtlCol="0">
            <a:spAutoFit/>
          </a:bodyPr>
          <a:lstStyle/>
          <a:p>
            <a:r>
              <a:rPr lang="en-US" b="1" dirty="0" err="1"/>
              <a:t>Intuitie</a:t>
            </a:r>
            <a:r>
              <a:rPr lang="en-US" b="1" dirty="0"/>
              <a:t>:</a:t>
            </a:r>
          </a:p>
          <a:p>
            <a:r>
              <a:rPr lang="en-US" dirty="0" err="1"/>
              <a:t>functii</a:t>
            </a:r>
            <a:r>
              <a:rPr lang="en-US" dirty="0"/>
              <a:t> care </a:t>
            </a:r>
            <a:r>
              <a:rPr lang="en-US" dirty="0" err="1"/>
              <a:t>calculeaza</a:t>
            </a:r>
            <a:r>
              <a:rPr lang="en-US" dirty="0"/>
              <a:t> o </a:t>
            </a:r>
            <a:r>
              <a:rPr lang="en-US" dirty="0" err="1"/>
              <a:t>valoare</a:t>
            </a:r>
            <a:r>
              <a:rPr lang="en-US" dirty="0"/>
              <a:t> </a:t>
            </a:r>
            <a:r>
              <a:rPr lang="en-US" dirty="0" err="1"/>
              <a:t>si</a:t>
            </a:r>
            <a:endParaRPr lang="en-US" dirty="0"/>
          </a:p>
          <a:p>
            <a:r>
              <a:rPr lang="en-US" dirty="0"/>
              <a:t>                     </a:t>
            </a:r>
            <a:r>
              <a:rPr lang="en-US" dirty="0" err="1"/>
              <a:t>produc</a:t>
            </a:r>
            <a:r>
              <a:rPr lang="en-US" dirty="0"/>
              <a:t> un  </a:t>
            </a:r>
            <a:r>
              <a:rPr lang="en-US" dirty="0" err="1"/>
              <a:t>efect</a:t>
            </a:r>
            <a:endParaRPr lang="en-GB" dirty="0"/>
          </a:p>
        </p:txBody>
      </p:sp>
    </p:spTree>
    <p:extLst>
      <p:ext uri="{BB962C8B-B14F-4D97-AF65-F5344CB8AC3E}">
        <p14:creationId xmlns:p14="http://schemas.microsoft.com/office/powerpoint/2010/main" val="3155018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09684CC-4C8E-7EA6-4B12-A733A3DD1B94}"/>
              </a:ext>
            </a:extLst>
          </p:cNvPr>
          <p:cNvSpPr txBox="1"/>
          <p:nvPr/>
        </p:nvSpPr>
        <p:spPr>
          <a:xfrm>
            <a:off x="1087120" y="815876"/>
            <a:ext cx="9960484" cy="286232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r>
              <a:rPr lang="en-GB" b="1" dirty="0"/>
              <a:t>-threaded</a:t>
            </a:r>
          </a:p>
          <a:p>
            <a:r>
              <a:rPr lang="en-GB" dirty="0"/>
              <a:t> "Link the program with the “threaded” version of the runtime system.</a:t>
            </a:r>
          </a:p>
          <a:p>
            <a:r>
              <a:rPr lang="en-GB" dirty="0"/>
              <a:t> </a:t>
            </a:r>
          </a:p>
          <a:p>
            <a:r>
              <a:rPr lang="en-GB" dirty="0"/>
              <a:t> The threaded runtime system […] enables the -N ⟨x⟩ RTS option to be used, which allows threads to run </a:t>
            </a:r>
          </a:p>
          <a:p>
            <a:r>
              <a:rPr lang="en-GB" dirty="0"/>
              <a:t> in parallel on </a:t>
            </a:r>
            <a:r>
              <a:rPr lang="en-GB" dirty="0" err="1"/>
              <a:t>amultiprocessor</a:t>
            </a:r>
            <a:r>
              <a:rPr lang="en-GB" dirty="0"/>
              <a:t> or multicore machine.</a:t>
            </a:r>
          </a:p>
          <a:p>
            <a:endParaRPr lang="en-GB" dirty="0"/>
          </a:p>
          <a:p>
            <a:r>
              <a:rPr lang="en-GB" dirty="0"/>
              <a:t>Note that you do not need -threaded in order to use concurrency; the single-threaded runtime </a:t>
            </a:r>
          </a:p>
          <a:p>
            <a:r>
              <a:rPr lang="en-GB" dirty="0"/>
              <a:t>supports concurrency between Haskell threads just fine."</a:t>
            </a:r>
          </a:p>
          <a:p>
            <a:endParaRPr lang="en-GB" dirty="0"/>
          </a:p>
          <a:p>
            <a:r>
              <a:rPr lang="en-GB" dirty="0">
                <a:hlinkClick r:id="rId2"/>
              </a:rPr>
              <a:t>https://downloads.haskell.org/~ghc/9.10.1/docs/users_guide/phases.html</a:t>
            </a:r>
            <a:endParaRPr lang="en-GB" dirty="0"/>
          </a:p>
        </p:txBody>
      </p:sp>
      <p:sp>
        <p:nvSpPr>
          <p:cNvPr id="4" name="TextBox 3">
            <a:extLst>
              <a:ext uri="{FF2B5EF4-FFF2-40B4-BE49-F238E27FC236}">
                <a16:creationId xmlns:a16="http://schemas.microsoft.com/office/drawing/2014/main" id="{AE054021-E53B-2E87-B1CA-71417DB28DCB}"/>
              </a:ext>
            </a:extLst>
          </p:cNvPr>
          <p:cNvSpPr txBox="1"/>
          <p:nvPr/>
        </p:nvSpPr>
        <p:spPr>
          <a:xfrm>
            <a:off x="1043667" y="4297680"/>
            <a:ext cx="9596666" cy="1477328"/>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algn="just"/>
            <a:r>
              <a:rPr lang="en-US" b="1" dirty="0"/>
              <a:t>"Concurrent Haskell </a:t>
            </a:r>
            <a:r>
              <a:rPr lang="en-US" dirty="0"/>
              <a:t>is a collective name for the facilities that Haskell provides for programming with</a:t>
            </a:r>
          </a:p>
          <a:p>
            <a:pPr algn="just"/>
            <a:r>
              <a:rPr lang="en-US" dirty="0"/>
              <a:t>  multiple threads of control. Unlike parallel programming, where the goal is to make a program run </a:t>
            </a:r>
          </a:p>
          <a:p>
            <a:pPr algn="just"/>
            <a:r>
              <a:rPr lang="en-US" dirty="0"/>
              <a:t>  faster by using more CPUs,  the goal in concurrent programming is usually to write a program with</a:t>
            </a:r>
          </a:p>
          <a:p>
            <a:pPr algn="just"/>
            <a:r>
              <a:rPr lang="en-US" dirty="0"/>
              <a:t>  multiple interactions."</a:t>
            </a:r>
          </a:p>
          <a:p>
            <a:r>
              <a:rPr lang="en-US" i="1" dirty="0"/>
              <a:t> S. Marlow, PCHP</a:t>
            </a:r>
            <a:endParaRPr lang="en-GB" i="1" dirty="0"/>
          </a:p>
        </p:txBody>
      </p:sp>
    </p:spTree>
    <p:extLst>
      <p:ext uri="{BB962C8B-B14F-4D97-AF65-F5344CB8AC3E}">
        <p14:creationId xmlns:p14="http://schemas.microsoft.com/office/powerpoint/2010/main" val="26805524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553791" y="291853"/>
            <a:ext cx="379200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Comunicarea</a:t>
            </a:r>
            <a:r>
              <a:rPr lang="en-US" sz="2400" dirty="0"/>
              <a:t> thread-</a:t>
            </a:r>
            <a:r>
              <a:rPr lang="en-US" sz="2400" dirty="0" err="1"/>
              <a:t>urilor</a:t>
            </a:r>
            <a:endParaRPr lang="en-US" sz="2400" dirty="0"/>
          </a:p>
        </p:txBody>
      </p:sp>
      <p:pic>
        <p:nvPicPr>
          <p:cNvPr id="8" name="Picture 7"/>
          <p:cNvPicPr>
            <a:picLocks noChangeAspect="1"/>
          </p:cNvPicPr>
          <p:nvPr/>
        </p:nvPicPr>
        <p:blipFill>
          <a:blip r:embed="rId2"/>
          <a:stretch>
            <a:fillRect/>
          </a:stretch>
        </p:blipFill>
        <p:spPr>
          <a:xfrm>
            <a:off x="4980306" y="3142445"/>
            <a:ext cx="2143125" cy="2143125"/>
          </a:xfrm>
          <a:prstGeom prst="rect">
            <a:avLst/>
          </a:prstGeom>
        </p:spPr>
      </p:pic>
      <p:sp>
        <p:nvSpPr>
          <p:cNvPr id="13" name="Down Arrow 12"/>
          <p:cNvSpPr/>
          <p:nvPr/>
        </p:nvSpPr>
        <p:spPr>
          <a:xfrm>
            <a:off x="5370490" y="2860720"/>
            <a:ext cx="241388" cy="437882"/>
          </a:xfrm>
          <a:prstGeom prst="down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flipH="1">
            <a:off x="6502547" y="2789082"/>
            <a:ext cx="207346" cy="428222"/>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rot="258039">
            <a:off x="5213130" y="1229932"/>
            <a:ext cx="669701" cy="1623358"/>
          </a:xfrm>
          <a:custGeom>
            <a:avLst/>
            <a:gdLst>
              <a:gd name="connsiteX0" fmla="*/ 0 w 669701"/>
              <a:gd name="connsiteY0" fmla="*/ 0 h 1623358"/>
              <a:gd name="connsiteX1" fmla="*/ 257577 w 669701"/>
              <a:gd name="connsiteY1" fmla="*/ 25758 h 1623358"/>
              <a:gd name="connsiteX2" fmla="*/ 373487 w 669701"/>
              <a:gd name="connsiteY2" fmla="*/ 38637 h 1623358"/>
              <a:gd name="connsiteX3" fmla="*/ 437881 w 669701"/>
              <a:gd name="connsiteY3" fmla="*/ 51516 h 1623358"/>
              <a:gd name="connsiteX4" fmla="*/ 476518 w 669701"/>
              <a:gd name="connsiteY4" fmla="*/ 77273 h 1623358"/>
              <a:gd name="connsiteX5" fmla="*/ 540912 w 669701"/>
              <a:gd name="connsiteY5" fmla="*/ 193183 h 1623358"/>
              <a:gd name="connsiteX6" fmla="*/ 528033 w 669701"/>
              <a:gd name="connsiteY6" fmla="*/ 296214 h 1623358"/>
              <a:gd name="connsiteX7" fmla="*/ 463639 w 669701"/>
              <a:gd name="connsiteY7" fmla="*/ 347730 h 1623358"/>
              <a:gd name="connsiteX8" fmla="*/ 321972 w 669701"/>
              <a:gd name="connsiteY8" fmla="*/ 386366 h 1623358"/>
              <a:gd name="connsiteX9" fmla="*/ 270456 w 669701"/>
              <a:gd name="connsiteY9" fmla="*/ 412124 h 1623358"/>
              <a:gd name="connsiteX10" fmla="*/ 193183 w 669701"/>
              <a:gd name="connsiteY10" fmla="*/ 437882 h 1623358"/>
              <a:gd name="connsiteX11" fmla="*/ 154546 w 669701"/>
              <a:gd name="connsiteY11" fmla="*/ 463640 h 1623358"/>
              <a:gd name="connsiteX12" fmla="*/ 77273 w 669701"/>
              <a:gd name="connsiteY12" fmla="*/ 489397 h 1623358"/>
              <a:gd name="connsiteX13" fmla="*/ 64394 w 669701"/>
              <a:gd name="connsiteY13" fmla="*/ 528034 h 1623358"/>
              <a:gd name="connsiteX14" fmla="*/ 38636 w 669701"/>
              <a:gd name="connsiteY14" fmla="*/ 566671 h 1623358"/>
              <a:gd name="connsiteX15" fmla="*/ 51515 w 669701"/>
              <a:gd name="connsiteY15" fmla="*/ 656823 h 1623358"/>
              <a:gd name="connsiteX16" fmla="*/ 128788 w 669701"/>
              <a:gd name="connsiteY16" fmla="*/ 708338 h 1623358"/>
              <a:gd name="connsiteX17" fmla="*/ 309093 w 669701"/>
              <a:gd name="connsiteY17" fmla="*/ 746975 h 1623358"/>
              <a:gd name="connsiteX18" fmla="*/ 425002 w 669701"/>
              <a:gd name="connsiteY18" fmla="*/ 759854 h 1623358"/>
              <a:gd name="connsiteX19" fmla="*/ 463639 w 669701"/>
              <a:gd name="connsiteY19" fmla="*/ 772733 h 1623358"/>
              <a:gd name="connsiteX20" fmla="*/ 515155 w 669701"/>
              <a:gd name="connsiteY20" fmla="*/ 785611 h 1623358"/>
              <a:gd name="connsiteX21" fmla="*/ 566670 w 669701"/>
              <a:gd name="connsiteY21" fmla="*/ 811369 h 1623358"/>
              <a:gd name="connsiteX22" fmla="*/ 605307 w 669701"/>
              <a:gd name="connsiteY22" fmla="*/ 824248 h 1623358"/>
              <a:gd name="connsiteX23" fmla="*/ 656822 w 669701"/>
              <a:gd name="connsiteY23" fmla="*/ 940158 h 1623358"/>
              <a:gd name="connsiteX24" fmla="*/ 669701 w 669701"/>
              <a:gd name="connsiteY24" fmla="*/ 978795 h 1623358"/>
              <a:gd name="connsiteX25" fmla="*/ 656822 w 669701"/>
              <a:gd name="connsiteY25" fmla="*/ 1056068 h 1623358"/>
              <a:gd name="connsiteX26" fmla="*/ 579549 w 669701"/>
              <a:gd name="connsiteY26" fmla="*/ 1107583 h 1623358"/>
              <a:gd name="connsiteX27" fmla="*/ 502276 w 669701"/>
              <a:gd name="connsiteY27" fmla="*/ 1159099 h 1623358"/>
              <a:gd name="connsiteX28" fmla="*/ 334850 w 669701"/>
              <a:gd name="connsiteY28" fmla="*/ 1184857 h 1623358"/>
              <a:gd name="connsiteX29" fmla="*/ 321972 w 669701"/>
              <a:gd name="connsiteY29" fmla="*/ 1532586 h 1623358"/>
              <a:gd name="connsiteX30" fmla="*/ 334850 w 669701"/>
              <a:gd name="connsiteY30" fmla="*/ 1571223 h 1623358"/>
              <a:gd name="connsiteX31" fmla="*/ 347729 w 669701"/>
              <a:gd name="connsiteY31" fmla="*/ 1596981 h 1623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669701" h="1623358">
                <a:moveTo>
                  <a:pt x="0" y="0"/>
                </a:moveTo>
                <a:lnTo>
                  <a:pt x="257577" y="25758"/>
                </a:lnTo>
                <a:cubicBezTo>
                  <a:pt x="296214" y="30051"/>
                  <a:pt x="335003" y="33139"/>
                  <a:pt x="373487" y="38637"/>
                </a:cubicBezTo>
                <a:cubicBezTo>
                  <a:pt x="395157" y="41733"/>
                  <a:pt x="416416" y="47223"/>
                  <a:pt x="437881" y="51516"/>
                </a:cubicBezTo>
                <a:cubicBezTo>
                  <a:pt x="450760" y="60102"/>
                  <a:pt x="466325" y="65624"/>
                  <a:pt x="476518" y="77273"/>
                </a:cubicBezTo>
                <a:cubicBezTo>
                  <a:pt x="524207" y="131775"/>
                  <a:pt x="523223" y="140118"/>
                  <a:pt x="540912" y="193183"/>
                </a:cubicBezTo>
                <a:cubicBezTo>
                  <a:pt x="536619" y="227527"/>
                  <a:pt x="537140" y="262823"/>
                  <a:pt x="528033" y="296214"/>
                </a:cubicBezTo>
                <a:cubicBezTo>
                  <a:pt x="515230" y="343158"/>
                  <a:pt x="498994" y="332578"/>
                  <a:pt x="463639" y="347730"/>
                </a:cubicBezTo>
                <a:cubicBezTo>
                  <a:pt x="365306" y="389873"/>
                  <a:pt x="462226" y="366331"/>
                  <a:pt x="321972" y="386366"/>
                </a:cubicBezTo>
                <a:cubicBezTo>
                  <a:pt x="304800" y="394952"/>
                  <a:pt x="288282" y="404994"/>
                  <a:pt x="270456" y="412124"/>
                </a:cubicBezTo>
                <a:cubicBezTo>
                  <a:pt x="245247" y="422208"/>
                  <a:pt x="215774" y="422821"/>
                  <a:pt x="193183" y="437882"/>
                </a:cubicBezTo>
                <a:cubicBezTo>
                  <a:pt x="180304" y="446468"/>
                  <a:pt x="168691" y="457354"/>
                  <a:pt x="154546" y="463640"/>
                </a:cubicBezTo>
                <a:cubicBezTo>
                  <a:pt x="129735" y="474667"/>
                  <a:pt x="77273" y="489397"/>
                  <a:pt x="77273" y="489397"/>
                </a:cubicBezTo>
                <a:cubicBezTo>
                  <a:pt x="72980" y="502276"/>
                  <a:pt x="70465" y="515892"/>
                  <a:pt x="64394" y="528034"/>
                </a:cubicBezTo>
                <a:cubicBezTo>
                  <a:pt x="57472" y="541879"/>
                  <a:pt x="40176" y="551269"/>
                  <a:pt x="38636" y="566671"/>
                </a:cubicBezTo>
                <a:cubicBezTo>
                  <a:pt x="35615" y="596876"/>
                  <a:pt x="35218" y="631213"/>
                  <a:pt x="51515" y="656823"/>
                </a:cubicBezTo>
                <a:cubicBezTo>
                  <a:pt x="68135" y="682940"/>
                  <a:pt x="98756" y="700830"/>
                  <a:pt x="128788" y="708338"/>
                </a:cubicBezTo>
                <a:cubicBezTo>
                  <a:pt x="213699" y="729566"/>
                  <a:pt x="228954" y="736290"/>
                  <a:pt x="309093" y="746975"/>
                </a:cubicBezTo>
                <a:cubicBezTo>
                  <a:pt x="347626" y="752113"/>
                  <a:pt x="386366" y="755561"/>
                  <a:pt x="425002" y="759854"/>
                </a:cubicBezTo>
                <a:cubicBezTo>
                  <a:pt x="437881" y="764147"/>
                  <a:pt x="450586" y="769004"/>
                  <a:pt x="463639" y="772733"/>
                </a:cubicBezTo>
                <a:cubicBezTo>
                  <a:pt x="480658" y="777596"/>
                  <a:pt x="498582" y="779396"/>
                  <a:pt x="515155" y="785611"/>
                </a:cubicBezTo>
                <a:cubicBezTo>
                  <a:pt x="533131" y="792352"/>
                  <a:pt x="549024" y="803806"/>
                  <a:pt x="566670" y="811369"/>
                </a:cubicBezTo>
                <a:cubicBezTo>
                  <a:pt x="579148" y="816717"/>
                  <a:pt x="592428" y="819955"/>
                  <a:pt x="605307" y="824248"/>
                </a:cubicBezTo>
                <a:cubicBezTo>
                  <a:pt x="646124" y="885476"/>
                  <a:pt x="626169" y="848201"/>
                  <a:pt x="656822" y="940158"/>
                </a:cubicBezTo>
                <a:lnTo>
                  <a:pt x="669701" y="978795"/>
                </a:lnTo>
                <a:cubicBezTo>
                  <a:pt x="665408" y="1004553"/>
                  <a:pt x="667427" y="1032206"/>
                  <a:pt x="656822" y="1056068"/>
                </a:cubicBezTo>
                <a:cubicBezTo>
                  <a:pt x="634332" y="1106671"/>
                  <a:pt x="616275" y="1087180"/>
                  <a:pt x="579549" y="1107583"/>
                </a:cubicBezTo>
                <a:cubicBezTo>
                  <a:pt x="552488" y="1122617"/>
                  <a:pt x="532994" y="1155259"/>
                  <a:pt x="502276" y="1159099"/>
                </a:cubicBezTo>
                <a:cubicBezTo>
                  <a:pt x="377524" y="1174693"/>
                  <a:pt x="433184" y="1165190"/>
                  <a:pt x="334850" y="1184857"/>
                </a:cubicBezTo>
                <a:cubicBezTo>
                  <a:pt x="253313" y="1307164"/>
                  <a:pt x="298983" y="1222227"/>
                  <a:pt x="321972" y="1532586"/>
                </a:cubicBezTo>
                <a:cubicBezTo>
                  <a:pt x="322975" y="1546124"/>
                  <a:pt x="331121" y="1558170"/>
                  <a:pt x="334850" y="1571223"/>
                </a:cubicBezTo>
                <a:cubicBezTo>
                  <a:pt x="349811" y="1623589"/>
                  <a:pt x="347729" y="1644065"/>
                  <a:pt x="347729" y="1596981"/>
                </a:cubicBezTo>
              </a:path>
            </a:pathLst>
          </a:custGeom>
          <a:ln>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6356294" y="1111014"/>
            <a:ext cx="707197" cy="1749704"/>
          </a:xfrm>
          <a:prstGeom prst="rect">
            <a:avLst/>
          </a:prstGeom>
        </p:spPr>
      </p:pic>
      <p:sp>
        <p:nvSpPr>
          <p:cNvPr id="12" name="TextBox 11"/>
          <p:cNvSpPr txBox="1"/>
          <p:nvPr/>
        </p:nvSpPr>
        <p:spPr>
          <a:xfrm>
            <a:off x="5417378" y="5113783"/>
            <a:ext cx="1085169" cy="584775"/>
          </a:xfrm>
          <a:prstGeom prst="rect">
            <a:avLst/>
          </a:prstGeom>
          <a:noFill/>
        </p:spPr>
        <p:txBody>
          <a:bodyPr wrap="none" rtlCol="0">
            <a:spAutoFit/>
          </a:bodyPr>
          <a:lstStyle/>
          <a:p>
            <a:r>
              <a:rPr lang="en-US" sz="3200" dirty="0" err="1">
                <a:solidFill>
                  <a:srgbClr val="0070C0"/>
                </a:solidFill>
              </a:rPr>
              <a:t>MVar</a:t>
            </a:r>
            <a:endParaRPr lang="en-US" sz="3200" dirty="0">
              <a:solidFill>
                <a:srgbClr val="0070C0"/>
              </a:solidFill>
            </a:endParaRPr>
          </a:p>
        </p:txBody>
      </p:sp>
      <p:sp>
        <p:nvSpPr>
          <p:cNvPr id="16" name="TextBox 15"/>
          <p:cNvSpPr txBox="1"/>
          <p:nvPr/>
        </p:nvSpPr>
        <p:spPr>
          <a:xfrm>
            <a:off x="4880212" y="5678896"/>
            <a:ext cx="2634054" cy="523220"/>
          </a:xfrm>
          <a:prstGeom prst="rect">
            <a:avLst/>
          </a:prstGeom>
          <a:noFill/>
        </p:spPr>
        <p:txBody>
          <a:bodyPr wrap="none" rtlCol="0">
            <a:spAutoFit/>
          </a:bodyPr>
          <a:lstStyle/>
          <a:p>
            <a:r>
              <a:rPr lang="en-US" sz="2800" dirty="0">
                <a:solidFill>
                  <a:srgbClr val="0070C0"/>
                </a:solidFill>
              </a:rPr>
              <a:t>mutable variable</a:t>
            </a:r>
          </a:p>
        </p:txBody>
      </p:sp>
    </p:spTree>
    <p:extLst>
      <p:ext uri="{BB962C8B-B14F-4D97-AF65-F5344CB8AC3E}">
        <p14:creationId xmlns:p14="http://schemas.microsoft.com/office/powerpoint/2010/main" val="32523094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360608" y="146153"/>
            <a:ext cx="7713394"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Comunicarea</a:t>
            </a:r>
            <a:r>
              <a:rPr lang="en-US" sz="2800" dirty="0"/>
              <a:t> </a:t>
            </a:r>
            <a:r>
              <a:rPr lang="en-US" sz="2800" dirty="0" err="1"/>
              <a:t>folosind</a:t>
            </a:r>
            <a:r>
              <a:rPr lang="en-US" sz="2800" dirty="0"/>
              <a:t> </a:t>
            </a:r>
            <a:r>
              <a:rPr lang="en-US" sz="2800" dirty="0" err="1">
                <a:solidFill>
                  <a:srgbClr val="0070C0"/>
                </a:solidFill>
              </a:rPr>
              <a:t>MVar</a:t>
            </a:r>
            <a:r>
              <a:rPr lang="en-US" sz="2800" dirty="0"/>
              <a:t> se face in </a:t>
            </a:r>
            <a:r>
              <a:rPr lang="en-US" sz="2800" dirty="0" err="1">
                <a:solidFill>
                  <a:srgbClr val="0070C0"/>
                </a:solidFill>
              </a:rPr>
              <a:t>monada</a:t>
            </a:r>
            <a:r>
              <a:rPr lang="en-US" sz="2800" dirty="0">
                <a:solidFill>
                  <a:srgbClr val="0070C0"/>
                </a:solidFill>
              </a:rPr>
              <a:t> IO</a:t>
            </a:r>
          </a:p>
        </p:txBody>
      </p:sp>
      <p:sp>
        <p:nvSpPr>
          <p:cNvPr id="5" name="TextBox 4"/>
          <p:cNvSpPr txBox="1"/>
          <p:nvPr/>
        </p:nvSpPr>
        <p:spPr>
          <a:xfrm>
            <a:off x="360608" y="923124"/>
            <a:ext cx="8532977" cy="2462213"/>
          </a:xfrm>
          <a:prstGeom prst="rect">
            <a:avLst/>
          </a:prstGeom>
          <a:noFill/>
        </p:spPr>
        <p:txBody>
          <a:bodyPr wrap="none" rtlCol="0">
            <a:spAutoFit/>
          </a:bodyPr>
          <a:lstStyle/>
          <a:p>
            <a:r>
              <a:rPr lang="en-US" sz="2000" dirty="0">
                <a:solidFill>
                  <a:srgbClr val="0070C0"/>
                </a:solidFill>
              </a:rPr>
              <a:t>data </a:t>
            </a:r>
            <a:r>
              <a:rPr lang="en-US" sz="2000" dirty="0" err="1">
                <a:solidFill>
                  <a:srgbClr val="0070C0"/>
                </a:solidFill>
              </a:rPr>
              <a:t>MVar</a:t>
            </a:r>
            <a:r>
              <a:rPr lang="en-US" sz="2000" dirty="0">
                <a:solidFill>
                  <a:srgbClr val="0070C0"/>
                </a:solidFill>
              </a:rPr>
              <a:t> a      </a:t>
            </a:r>
          </a:p>
          <a:p>
            <a:endParaRPr lang="en-US" sz="2000" dirty="0">
              <a:solidFill>
                <a:srgbClr val="0070C0"/>
              </a:solidFill>
            </a:endParaRPr>
          </a:p>
          <a:p>
            <a:pPr marL="342900" indent="-342900">
              <a:buFont typeface="Arial" panose="020B0604020202020204" pitchFamily="34" charset="0"/>
              <a:buChar char="•"/>
            </a:pPr>
            <a:r>
              <a:rPr lang="en-US" sz="2000" dirty="0">
                <a:solidFill>
                  <a:srgbClr val="0070C0"/>
                </a:solidFill>
              </a:rPr>
              <a:t>  </a:t>
            </a:r>
            <a:r>
              <a:rPr lang="en-US" sz="2000" dirty="0"/>
              <a:t> o data de </a:t>
            </a:r>
            <a:r>
              <a:rPr lang="en-US" sz="2000" dirty="0" err="1"/>
              <a:t>tipul</a:t>
            </a:r>
            <a:r>
              <a:rPr lang="en-US" sz="2000" dirty="0"/>
              <a:t> </a:t>
            </a:r>
            <a:r>
              <a:rPr lang="en-US" sz="2000" dirty="0" err="1"/>
              <a:t>MVar</a:t>
            </a:r>
            <a:r>
              <a:rPr lang="en-US" sz="2000" dirty="0"/>
              <a:t> a </a:t>
            </a:r>
            <a:r>
              <a:rPr lang="en-US" sz="2000" dirty="0" err="1"/>
              <a:t>reprezinta</a:t>
            </a:r>
            <a:r>
              <a:rPr lang="en-US" sz="2000" dirty="0"/>
              <a:t> o </a:t>
            </a:r>
            <a:r>
              <a:rPr lang="en-US" sz="2000" dirty="0" err="1"/>
              <a:t>locatie</a:t>
            </a:r>
            <a:r>
              <a:rPr lang="en-US" sz="2000" dirty="0"/>
              <a:t> </a:t>
            </a:r>
            <a:r>
              <a:rPr lang="en-US" sz="2000" dirty="0" err="1">
                <a:solidFill>
                  <a:srgbClr val="FF0000"/>
                </a:solidFill>
              </a:rPr>
              <a:t>mutabila</a:t>
            </a:r>
            <a:r>
              <a:rPr lang="en-US" sz="2000" dirty="0">
                <a:solidFill>
                  <a:srgbClr val="FF0000"/>
                </a:solidFill>
              </a:rPr>
              <a:t> </a:t>
            </a:r>
            <a:r>
              <a:rPr lang="en-US" sz="2000" dirty="0"/>
              <a:t>care  </a:t>
            </a:r>
            <a:r>
              <a:rPr lang="en-US" sz="2000" dirty="0" err="1"/>
              <a:t>poate</a:t>
            </a:r>
            <a:r>
              <a:rPr lang="en-US" sz="2000" dirty="0"/>
              <a:t> fi </a:t>
            </a:r>
            <a:r>
              <a:rPr lang="en-US" sz="2000" dirty="0" err="1"/>
              <a:t>goala</a:t>
            </a:r>
            <a:r>
              <a:rPr lang="en-US" sz="2000" dirty="0"/>
              <a:t> </a:t>
            </a:r>
            <a:r>
              <a:rPr lang="en-US" sz="2000" dirty="0" err="1"/>
              <a:t>sau</a:t>
            </a:r>
            <a:r>
              <a:rPr lang="en-US" sz="2000" dirty="0"/>
              <a:t> </a:t>
            </a:r>
          </a:p>
          <a:p>
            <a:pPr marL="342900" indent="-342900">
              <a:buFont typeface="Arial" panose="020B0604020202020204" pitchFamily="34" charset="0"/>
              <a:buChar char="•"/>
            </a:pPr>
            <a:r>
              <a:rPr lang="en-US" sz="2000" dirty="0"/>
              <a:t>   </a:t>
            </a:r>
            <a:r>
              <a:rPr lang="en-US" sz="2000" dirty="0" err="1"/>
              <a:t>poate</a:t>
            </a:r>
            <a:r>
              <a:rPr lang="en-US" sz="2000" dirty="0"/>
              <a:t> </a:t>
            </a:r>
            <a:r>
              <a:rPr lang="en-US" sz="2000" dirty="0" err="1"/>
              <a:t>contine</a:t>
            </a:r>
            <a:r>
              <a:rPr lang="en-US" sz="2000" dirty="0"/>
              <a:t> o </a:t>
            </a:r>
            <a:r>
              <a:rPr lang="en-US" sz="2000" dirty="0" err="1"/>
              <a:t>singura</a:t>
            </a:r>
            <a:r>
              <a:rPr lang="en-US" sz="2000" dirty="0"/>
              <a:t>  </a:t>
            </a:r>
            <a:r>
              <a:rPr lang="en-US" sz="2000" dirty="0" err="1"/>
              <a:t>valoare</a:t>
            </a:r>
            <a:r>
              <a:rPr lang="en-US" sz="2000" dirty="0"/>
              <a:t> de tip a</a:t>
            </a:r>
          </a:p>
          <a:p>
            <a:pPr marL="342900" indent="-342900">
              <a:buFont typeface="Arial" panose="020B0604020202020204" pitchFamily="34" charset="0"/>
              <a:buChar char="•"/>
            </a:pPr>
            <a:r>
              <a:rPr lang="en-US" sz="2000" dirty="0"/>
              <a:t>   thread-</a:t>
            </a:r>
            <a:r>
              <a:rPr lang="en-US" sz="2000" dirty="0" err="1"/>
              <a:t>urile</a:t>
            </a:r>
            <a:r>
              <a:rPr lang="en-US" sz="2000" dirty="0"/>
              <a:t> pot </a:t>
            </a:r>
            <a:r>
              <a:rPr lang="en-US" sz="2000" dirty="0" err="1"/>
              <a:t>comunica</a:t>
            </a:r>
            <a:r>
              <a:rPr lang="en-US" sz="2000" dirty="0"/>
              <a:t> </a:t>
            </a:r>
            <a:r>
              <a:rPr lang="en-US" sz="2000" dirty="0" err="1"/>
              <a:t>prin</a:t>
            </a:r>
            <a:r>
              <a:rPr lang="en-US" sz="2000" dirty="0"/>
              <a:t> </a:t>
            </a:r>
            <a:r>
              <a:rPr lang="en-US" sz="2000" dirty="0" err="1"/>
              <a:t>intermediul</a:t>
            </a:r>
            <a:r>
              <a:rPr lang="en-US" sz="2000" dirty="0"/>
              <a:t> </a:t>
            </a:r>
            <a:r>
              <a:rPr lang="en-US" sz="2000" dirty="0" err="1"/>
              <a:t>datelor</a:t>
            </a:r>
            <a:r>
              <a:rPr lang="en-US" sz="2000" dirty="0"/>
              <a:t> de tip </a:t>
            </a:r>
            <a:r>
              <a:rPr lang="en-US" sz="2000" dirty="0" err="1"/>
              <a:t>MVar</a:t>
            </a:r>
            <a:endParaRPr lang="en-US" sz="2000" dirty="0"/>
          </a:p>
          <a:p>
            <a:endParaRPr lang="en-US" dirty="0"/>
          </a:p>
          <a:p>
            <a:endParaRPr lang="en-US" dirty="0"/>
          </a:p>
          <a:p>
            <a:endParaRPr lang="en-US" dirty="0"/>
          </a:p>
        </p:txBody>
      </p:sp>
      <p:pic>
        <p:nvPicPr>
          <p:cNvPr id="8" name="Picture 7"/>
          <p:cNvPicPr>
            <a:picLocks noChangeAspect="1"/>
          </p:cNvPicPr>
          <p:nvPr/>
        </p:nvPicPr>
        <p:blipFill>
          <a:blip r:embed="rId2"/>
          <a:stretch>
            <a:fillRect/>
          </a:stretch>
        </p:blipFill>
        <p:spPr>
          <a:xfrm>
            <a:off x="3185070" y="4056744"/>
            <a:ext cx="2143125" cy="2143125"/>
          </a:xfrm>
          <a:prstGeom prst="rect">
            <a:avLst/>
          </a:prstGeom>
        </p:spPr>
      </p:pic>
      <p:sp>
        <p:nvSpPr>
          <p:cNvPr id="9" name="TextBox 8"/>
          <p:cNvSpPr txBox="1"/>
          <p:nvPr/>
        </p:nvSpPr>
        <p:spPr>
          <a:xfrm>
            <a:off x="3743350" y="5009320"/>
            <a:ext cx="513282" cy="584775"/>
          </a:xfrm>
          <a:prstGeom prst="rect">
            <a:avLst/>
          </a:prstGeom>
          <a:noFill/>
        </p:spPr>
        <p:txBody>
          <a:bodyPr wrap="none" rtlCol="0">
            <a:spAutoFit/>
          </a:bodyPr>
          <a:lstStyle/>
          <a:p>
            <a:r>
              <a:rPr lang="en-US" sz="3200" dirty="0"/>
              <a:t>m</a:t>
            </a:r>
          </a:p>
        </p:txBody>
      </p:sp>
      <p:sp>
        <p:nvSpPr>
          <p:cNvPr id="13" name="Down Arrow 12"/>
          <p:cNvSpPr/>
          <p:nvPr/>
        </p:nvSpPr>
        <p:spPr>
          <a:xfrm>
            <a:off x="3743350" y="3900031"/>
            <a:ext cx="241388" cy="437882"/>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3758603" y="3163600"/>
            <a:ext cx="241388" cy="47908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flipH="1">
            <a:off x="4627096" y="3839037"/>
            <a:ext cx="207346" cy="428222"/>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6522392" y="4056744"/>
            <a:ext cx="3671932" cy="1323439"/>
          </a:xfrm>
          <a:prstGeom prst="rect">
            <a:avLst/>
          </a:prstGeom>
          <a:solidFill>
            <a:schemeClr val="tx2">
              <a:lumMod val="20000"/>
              <a:lumOff val="8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solidFill>
                  <a:srgbClr val="0070C0"/>
                </a:solidFill>
              </a:rPr>
              <a:t>m :: </a:t>
            </a:r>
            <a:r>
              <a:rPr lang="en-US" sz="2000" b="1" dirty="0" err="1">
                <a:solidFill>
                  <a:srgbClr val="0070C0"/>
                </a:solidFill>
              </a:rPr>
              <a:t>MVar</a:t>
            </a:r>
            <a:r>
              <a:rPr lang="en-US" sz="2000" b="1" dirty="0">
                <a:solidFill>
                  <a:srgbClr val="0070C0"/>
                </a:solidFill>
              </a:rPr>
              <a:t> a</a:t>
            </a:r>
          </a:p>
          <a:p>
            <a:pPr algn="ctr"/>
            <a:r>
              <a:rPr lang="en-US" sz="2000" dirty="0" err="1">
                <a:solidFill>
                  <a:schemeClr val="tx1"/>
                </a:solidFill>
              </a:rPr>
              <a:t>poate</a:t>
            </a:r>
            <a:r>
              <a:rPr lang="en-US" sz="2000" dirty="0">
                <a:solidFill>
                  <a:schemeClr val="tx1"/>
                </a:solidFill>
              </a:rPr>
              <a:t> fi </a:t>
            </a:r>
            <a:r>
              <a:rPr lang="en-US" sz="2000" dirty="0" err="1">
                <a:solidFill>
                  <a:schemeClr val="tx1"/>
                </a:solidFill>
              </a:rPr>
              <a:t>vazuta</a:t>
            </a:r>
            <a:r>
              <a:rPr lang="en-US" sz="2000" dirty="0">
                <a:solidFill>
                  <a:schemeClr val="tx1"/>
                </a:solidFill>
              </a:rPr>
              <a:t> ca:</a:t>
            </a:r>
          </a:p>
          <a:p>
            <a:pPr marL="285750" indent="-285750">
              <a:buFont typeface="Arial" panose="020B0604020202020204" pitchFamily="34" charset="0"/>
              <a:buChar char="•"/>
            </a:pPr>
            <a:r>
              <a:rPr lang="en-US" sz="2000" dirty="0">
                <a:solidFill>
                  <a:schemeClr val="tx1"/>
                </a:solidFill>
              </a:rPr>
              <a:t>un </a:t>
            </a:r>
            <a:r>
              <a:rPr lang="en-US" sz="2000" dirty="0" err="1">
                <a:solidFill>
                  <a:schemeClr val="tx1"/>
                </a:solidFill>
              </a:rPr>
              <a:t>semafor</a:t>
            </a:r>
            <a:r>
              <a:rPr lang="en-US" sz="2000" dirty="0">
                <a:solidFill>
                  <a:schemeClr val="tx1"/>
                </a:solidFill>
              </a:rPr>
              <a:t> </a:t>
            </a:r>
            <a:r>
              <a:rPr lang="en-US" sz="2000" dirty="0" err="1">
                <a:solidFill>
                  <a:schemeClr val="tx1"/>
                </a:solidFill>
              </a:rPr>
              <a:t>binar</a:t>
            </a:r>
            <a:endParaRPr lang="en-US" sz="2000" dirty="0">
              <a:solidFill>
                <a:schemeClr val="tx1"/>
              </a:solidFill>
            </a:endParaRPr>
          </a:p>
          <a:p>
            <a:pPr marL="285750" indent="-285750">
              <a:buFont typeface="Arial" panose="020B0604020202020204" pitchFamily="34" charset="0"/>
              <a:buChar char="•"/>
            </a:pPr>
            <a:r>
              <a:rPr lang="en-US" sz="2000" dirty="0">
                <a:solidFill>
                  <a:schemeClr val="tx1"/>
                </a:solidFill>
              </a:rPr>
              <a:t>un monitor cu o </a:t>
            </a:r>
            <a:r>
              <a:rPr lang="en-US" sz="2000" dirty="0" err="1">
                <a:solidFill>
                  <a:schemeClr val="tx1"/>
                </a:solidFill>
              </a:rPr>
              <a:t>variabila</a:t>
            </a:r>
            <a:endParaRPr lang="en-US" sz="2000" dirty="0">
              <a:solidFill>
                <a:schemeClr val="tx1"/>
              </a:solidFill>
            </a:endParaRPr>
          </a:p>
        </p:txBody>
      </p:sp>
      <p:pic>
        <p:nvPicPr>
          <p:cNvPr id="6" name="Picture 5"/>
          <p:cNvPicPr>
            <a:picLocks noChangeAspect="1"/>
          </p:cNvPicPr>
          <p:nvPr/>
        </p:nvPicPr>
        <p:blipFill>
          <a:blip r:embed="rId3"/>
          <a:stretch>
            <a:fillRect/>
          </a:stretch>
        </p:blipFill>
        <p:spPr>
          <a:xfrm>
            <a:off x="4627096" y="3187945"/>
            <a:ext cx="262151" cy="451143"/>
          </a:xfrm>
          <a:prstGeom prst="rect">
            <a:avLst/>
          </a:prstGeom>
        </p:spPr>
      </p:pic>
    </p:spTree>
    <p:extLst>
      <p:ext uri="{BB962C8B-B14F-4D97-AF65-F5344CB8AC3E}">
        <p14:creationId xmlns:p14="http://schemas.microsoft.com/office/powerpoint/2010/main" val="1443807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360608" y="146153"/>
            <a:ext cx="7713394"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800" dirty="0" err="1"/>
              <a:t>Comunicarea</a:t>
            </a:r>
            <a:r>
              <a:rPr lang="en-US" sz="2800" dirty="0"/>
              <a:t> </a:t>
            </a:r>
            <a:r>
              <a:rPr lang="en-US" sz="2800" dirty="0" err="1"/>
              <a:t>folosind</a:t>
            </a:r>
            <a:r>
              <a:rPr lang="en-US" sz="2800" dirty="0"/>
              <a:t> </a:t>
            </a:r>
            <a:r>
              <a:rPr lang="en-US" sz="2800" dirty="0" err="1">
                <a:solidFill>
                  <a:srgbClr val="0070C0"/>
                </a:solidFill>
              </a:rPr>
              <a:t>MVar</a:t>
            </a:r>
            <a:r>
              <a:rPr lang="en-US" sz="2800" dirty="0"/>
              <a:t> se face in </a:t>
            </a:r>
            <a:r>
              <a:rPr lang="en-US" sz="2800" dirty="0" err="1">
                <a:solidFill>
                  <a:srgbClr val="0070C0"/>
                </a:solidFill>
              </a:rPr>
              <a:t>monada</a:t>
            </a:r>
            <a:r>
              <a:rPr lang="en-US" sz="2800" dirty="0">
                <a:solidFill>
                  <a:srgbClr val="0070C0"/>
                </a:solidFill>
              </a:rPr>
              <a:t> IO</a:t>
            </a:r>
          </a:p>
        </p:txBody>
      </p:sp>
      <p:sp>
        <p:nvSpPr>
          <p:cNvPr id="5" name="TextBox 4"/>
          <p:cNvSpPr txBox="1"/>
          <p:nvPr/>
        </p:nvSpPr>
        <p:spPr>
          <a:xfrm>
            <a:off x="360608" y="923124"/>
            <a:ext cx="8628003" cy="5509200"/>
          </a:xfrm>
          <a:prstGeom prst="rect">
            <a:avLst/>
          </a:prstGeom>
          <a:noFill/>
        </p:spPr>
        <p:txBody>
          <a:bodyPr wrap="none" rtlCol="0">
            <a:spAutoFit/>
          </a:bodyPr>
          <a:lstStyle/>
          <a:p>
            <a:r>
              <a:rPr lang="en-US" sz="2000" dirty="0">
                <a:solidFill>
                  <a:srgbClr val="0070C0"/>
                </a:solidFill>
              </a:rPr>
              <a:t>data </a:t>
            </a:r>
            <a:r>
              <a:rPr lang="en-US" sz="2000" dirty="0" err="1">
                <a:solidFill>
                  <a:srgbClr val="0070C0"/>
                </a:solidFill>
              </a:rPr>
              <a:t>MVar</a:t>
            </a:r>
            <a:r>
              <a:rPr lang="en-US" sz="2000" dirty="0">
                <a:solidFill>
                  <a:srgbClr val="0070C0"/>
                </a:solidFill>
              </a:rPr>
              <a:t> a        </a:t>
            </a:r>
          </a:p>
          <a:p>
            <a:endParaRPr lang="en-US" dirty="0"/>
          </a:p>
          <a:p>
            <a:endParaRPr lang="en-US" dirty="0"/>
          </a:p>
          <a:p>
            <a:r>
              <a:rPr lang="en-US" sz="2000" dirty="0" err="1">
                <a:solidFill>
                  <a:srgbClr val="0070C0"/>
                </a:solidFill>
              </a:rPr>
              <a:t>newEmptyMVar</a:t>
            </a:r>
            <a:r>
              <a:rPr lang="en-US" sz="2000" dirty="0">
                <a:solidFill>
                  <a:srgbClr val="0070C0"/>
                </a:solidFill>
              </a:rPr>
              <a:t> :: IO (</a:t>
            </a:r>
            <a:r>
              <a:rPr lang="en-US" sz="2000" dirty="0" err="1">
                <a:solidFill>
                  <a:srgbClr val="0070C0"/>
                </a:solidFill>
              </a:rPr>
              <a:t>MVar</a:t>
            </a:r>
            <a:r>
              <a:rPr lang="en-US" sz="2000" dirty="0">
                <a:solidFill>
                  <a:srgbClr val="0070C0"/>
                </a:solidFill>
              </a:rPr>
              <a:t> a)</a:t>
            </a:r>
            <a:r>
              <a:rPr lang="en-US" sz="2000" dirty="0"/>
              <a:t>  -- </a:t>
            </a:r>
            <a:r>
              <a:rPr lang="en-US" sz="2000" dirty="0">
                <a:solidFill>
                  <a:srgbClr val="0070C0"/>
                </a:solidFill>
              </a:rPr>
              <a:t>m &lt;- </a:t>
            </a:r>
            <a:r>
              <a:rPr lang="en-US" sz="2000" dirty="0" err="1">
                <a:solidFill>
                  <a:srgbClr val="0070C0"/>
                </a:solidFill>
              </a:rPr>
              <a:t>newEmptyMVar</a:t>
            </a:r>
            <a:r>
              <a:rPr lang="en-US" sz="2000" dirty="0">
                <a:solidFill>
                  <a:srgbClr val="0070C0"/>
                </a:solidFill>
              </a:rPr>
              <a:t> </a:t>
            </a:r>
          </a:p>
          <a:p>
            <a:r>
              <a:rPr lang="en-US" sz="2000" dirty="0"/>
              <a:t>                                                        -- </a:t>
            </a:r>
            <a:r>
              <a:rPr lang="en-US" sz="2000" dirty="0">
                <a:solidFill>
                  <a:srgbClr val="0070C0"/>
                </a:solidFill>
              </a:rPr>
              <a:t>m</a:t>
            </a:r>
            <a:r>
              <a:rPr lang="en-US" sz="2000" dirty="0"/>
              <a:t> </a:t>
            </a:r>
            <a:r>
              <a:rPr lang="en-US" sz="2000" dirty="0" err="1"/>
              <a:t>este</a:t>
            </a:r>
            <a:r>
              <a:rPr lang="en-US" sz="2000" dirty="0"/>
              <a:t> o </a:t>
            </a:r>
            <a:r>
              <a:rPr lang="en-US" sz="2000" dirty="0" err="1"/>
              <a:t>locatie</a:t>
            </a:r>
            <a:r>
              <a:rPr lang="en-US" sz="2000" dirty="0"/>
              <a:t> </a:t>
            </a:r>
            <a:r>
              <a:rPr lang="en-US" sz="2000" dirty="0" err="1"/>
              <a:t>goala</a:t>
            </a:r>
            <a:endParaRPr lang="en-US" sz="2000" dirty="0"/>
          </a:p>
          <a:p>
            <a:endParaRPr lang="en-US" sz="2000" dirty="0"/>
          </a:p>
          <a:p>
            <a:r>
              <a:rPr lang="en-US" sz="2000" dirty="0" err="1">
                <a:solidFill>
                  <a:srgbClr val="0070C0"/>
                </a:solidFill>
              </a:rPr>
              <a:t>newMVar</a:t>
            </a:r>
            <a:r>
              <a:rPr lang="en-US" sz="2000" dirty="0">
                <a:solidFill>
                  <a:srgbClr val="0070C0"/>
                </a:solidFill>
              </a:rPr>
              <a:t> :: a -&gt; IO (</a:t>
            </a:r>
            <a:r>
              <a:rPr lang="en-US" sz="2000" dirty="0" err="1">
                <a:solidFill>
                  <a:srgbClr val="0070C0"/>
                </a:solidFill>
              </a:rPr>
              <a:t>MVar</a:t>
            </a:r>
            <a:r>
              <a:rPr lang="en-US" sz="2000" dirty="0">
                <a:solidFill>
                  <a:srgbClr val="0070C0"/>
                </a:solidFill>
              </a:rPr>
              <a:t> a)    </a:t>
            </a:r>
            <a:r>
              <a:rPr lang="en-US" sz="2000" dirty="0"/>
              <a:t>-- </a:t>
            </a:r>
            <a:r>
              <a:rPr lang="en-US" sz="2000" dirty="0">
                <a:solidFill>
                  <a:srgbClr val="0070C0"/>
                </a:solidFill>
              </a:rPr>
              <a:t>m &lt;- </a:t>
            </a:r>
            <a:r>
              <a:rPr lang="en-US" sz="2000" dirty="0" err="1">
                <a:solidFill>
                  <a:srgbClr val="0070C0"/>
                </a:solidFill>
              </a:rPr>
              <a:t>newMVar</a:t>
            </a:r>
            <a:r>
              <a:rPr lang="en-US" sz="2000" dirty="0">
                <a:solidFill>
                  <a:srgbClr val="0070C0"/>
                </a:solidFill>
              </a:rPr>
              <a:t> v </a:t>
            </a:r>
          </a:p>
          <a:p>
            <a:r>
              <a:rPr lang="en-US" sz="2000" dirty="0"/>
              <a:t>                                                     -- </a:t>
            </a:r>
            <a:r>
              <a:rPr lang="en-US" sz="2000" dirty="0">
                <a:solidFill>
                  <a:srgbClr val="0070C0"/>
                </a:solidFill>
              </a:rPr>
              <a:t>m</a:t>
            </a:r>
            <a:r>
              <a:rPr lang="en-US" sz="2000" dirty="0"/>
              <a:t> </a:t>
            </a:r>
            <a:r>
              <a:rPr lang="en-US" sz="2000" dirty="0" err="1"/>
              <a:t>este</a:t>
            </a:r>
            <a:r>
              <a:rPr lang="en-US" sz="2000" dirty="0"/>
              <a:t> o </a:t>
            </a:r>
            <a:r>
              <a:rPr lang="en-US" sz="2000" dirty="0" err="1"/>
              <a:t>locatie</a:t>
            </a:r>
            <a:r>
              <a:rPr lang="en-US" sz="2000" dirty="0"/>
              <a:t> care </a:t>
            </a:r>
            <a:r>
              <a:rPr lang="en-US" sz="2000" dirty="0" err="1"/>
              <a:t>contine</a:t>
            </a:r>
            <a:r>
              <a:rPr lang="en-US" sz="2000" dirty="0"/>
              <a:t> </a:t>
            </a:r>
            <a:r>
              <a:rPr lang="en-US" sz="2000" dirty="0" err="1"/>
              <a:t>valoarea</a:t>
            </a:r>
            <a:r>
              <a:rPr lang="en-US" sz="2000" dirty="0"/>
              <a:t> </a:t>
            </a:r>
            <a:r>
              <a:rPr lang="en-US" sz="2000" dirty="0">
                <a:solidFill>
                  <a:srgbClr val="0070C0"/>
                </a:solidFill>
              </a:rPr>
              <a:t>v</a:t>
            </a:r>
            <a:r>
              <a:rPr lang="en-US" sz="2000" dirty="0"/>
              <a:t> </a:t>
            </a:r>
          </a:p>
          <a:p>
            <a:endParaRPr lang="en-US" sz="2000" dirty="0"/>
          </a:p>
          <a:p>
            <a:r>
              <a:rPr lang="en-US" sz="2000" dirty="0" err="1">
                <a:solidFill>
                  <a:srgbClr val="0070C0"/>
                </a:solidFill>
              </a:rPr>
              <a:t>takeMVar</a:t>
            </a:r>
            <a:r>
              <a:rPr lang="en-US" sz="2000" dirty="0">
                <a:solidFill>
                  <a:srgbClr val="0070C0"/>
                </a:solidFill>
              </a:rPr>
              <a:t> :: </a:t>
            </a:r>
            <a:r>
              <a:rPr lang="en-US" sz="2000" dirty="0" err="1">
                <a:solidFill>
                  <a:srgbClr val="0070C0"/>
                </a:solidFill>
              </a:rPr>
              <a:t>MVar</a:t>
            </a:r>
            <a:r>
              <a:rPr lang="en-US" sz="2000" dirty="0">
                <a:solidFill>
                  <a:srgbClr val="0070C0"/>
                </a:solidFill>
              </a:rPr>
              <a:t> a  -&gt; IO a    </a:t>
            </a:r>
            <a:r>
              <a:rPr lang="en-US" sz="2000" dirty="0"/>
              <a:t>-- </a:t>
            </a:r>
            <a:r>
              <a:rPr lang="en-US" sz="2000" dirty="0">
                <a:solidFill>
                  <a:srgbClr val="0070C0"/>
                </a:solidFill>
              </a:rPr>
              <a:t>v &lt;- </a:t>
            </a:r>
            <a:r>
              <a:rPr lang="en-US" sz="2000" dirty="0" err="1">
                <a:solidFill>
                  <a:srgbClr val="0070C0"/>
                </a:solidFill>
              </a:rPr>
              <a:t>takeMVar</a:t>
            </a:r>
            <a:r>
              <a:rPr lang="en-US" sz="2000" dirty="0">
                <a:solidFill>
                  <a:srgbClr val="0070C0"/>
                </a:solidFill>
              </a:rPr>
              <a:t> m </a:t>
            </a:r>
          </a:p>
          <a:p>
            <a:r>
              <a:rPr lang="en-US" sz="2000" dirty="0"/>
              <a:t>                                                    -- </a:t>
            </a:r>
            <a:r>
              <a:rPr lang="en-US" sz="2000" dirty="0" err="1"/>
              <a:t>intoarce</a:t>
            </a:r>
            <a:r>
              <a:rPr lang="en-US" sz="2000" dirty="0"/>
              <a:t> in </a:t>
            </a:r>
            <a:r>
              <a:rPr lang="en-US" sz="2000" dirty="0">
                <a:solidFill>
                  <a:srgbClr val="0070C0"/>
                </a:solidFill>
              </a:rPr>
              <a:t>v</a:t>
            </a:r>
            <a:r>
              <a:rPr lang="en-US" sz="2000" dirty="0"/>
              <a:t> </a:t>
            </a:r>
            <a:r>
              <a:rPr lang="en-US" sz="2000" dirty="0" err="1"/>
              <a:t>valoarea</a:t>
            </a:r>
            <a:r>
              <a:rPr lang="en-US" sz="2000" dirty="0"/>
              <a:t> din</a:t>
            </a:r>
            <a:r>
              <a:rPr lang="en-US" sz="2000" dirty="0">
                <a:solidFill>
                  <a:srgbClr val="0070C0"/>
                </a:solidFill>
              </a:rPr>
              <a:t> m </a:t>
            </a:r>
            <a:r>
              <a:rPr lang="en-US" sz="2000" dirty="0" err="1"/>
              <a:t>si</a:t>
            </a:r>
            <a:r>
              <a:rPr lang="en-US" sz="2000" dirty="0"/>
              <a:t> </a:t>
            </a:r>
            <a:r>
              <a:rPr lang="en-US" sz="2000" b="1" dirty="0" err="1"/>
              <a:t>goleste</a:t>
            </a:r>
            <a:r>
              <a:rPr lang="en-US" sz="2000" dirty="0"/>
              <a:t> </a:t>
            </a:r>
            <a:r>
              <a:rPr lang="en-US" sz="2000" dirty="0">
                <a:solidFill>
                  <a:srgbClr val="0070C0"/>
                </a:solidFill>
              </a:rPr>
              <a:t>m</a:t>
            </a:r>
          </a:p>
          <a:p>
            <a:r>
              <a:rPr lang="en-US" sz="2000" dirty="0"/>
              <a:t>                                                    -- </a:t>
            </a:r>
            <a:r>
              <a:rPr lang="en-US" sz="2000" dirty="0" err="1"/>
              <a:t>asteapta</a:t>
            </a:r>
            <a:r>
              <a:rPr lang="en-US" sz="2000" dirty="0"/>
              <a:t> (</a:t>
            </a:r>
            <a:r>
              <a:rPr lang="en-US" sz="2000" dirty="0" err="1"/>
              <a:t>blocheaza</a:t>
            </a:r>
            <a:r>
              <a:rPr lang="en-US" sz="2000" dirty="0"/>
              <a:t> thread-</a:t>
            </a:r>
            <a:r>
              <a:rPr lang="en-US" sz="2000" dirty="0" err="1"/>
              <a:t>ul</a:t>
            </a:r>
            <a:r>
              <a:rPr lang="en-US" sz="2000" dirty="0"/>
              <a:t>)  </a:t>
            </a:r>
            <a:r>
              <a:rPr lang="en-US" sz="2000" dirty="0" err="1"/>
              <a:t>daca</a:t>
            </a:r>
            <a:r>
              <a:rPr lang="en-US" sz="2000" dirty="0"/>
              <a:t> </a:t>
            </a:r>
            <a:r>
              <a:rPr lang="en-US" sz="2000" dirty="0">
                <a:solidFill>
                  <a:srgbClr val="0070C0"/>
                </a:solidFill>
              </a:rPr>
              <a:t>m</a:t>
            </a:r>
            <a:r>
              <a:rPr lang="en-US" sz="2000" dirty="0"/>
              <a:t> </a:t>
            </a:r>
            <a:r>
              <a:rPr lang="en-US" sz="2000" dirty="0" err="1"/>
              <a:t>este</a:t>
            </a:r>
            <a:r>
              <a:rPr lang="en-US" sz="2000" dirty="0"/>
              <a:t> </a:t>
            </a:r>
            <a:r>
              <a:rPr lang="en-US" sz="2000" dirty="0" err="1"/>
              <a:t>goala</a:t>
            </a:r>
            <a:endParaRPr lang="en-US" sz="2000" dirty="0"/>
          </a:p>
          <a:p>
            <a:endParaRPr lang="en-US" sz="2000" dirty="0"/>
          </a:p>
          <a:p>
            <a:r>
              <a:rPr lang="en-US" sz="2000" dirty="0" err="1">
                <a:solidFill>
                  <a:srgbClr val="0070C0"/>
                </a:solidFill>
              </a:rPr>
              <a:t>putMVar</a:t>
            </a:r>
            <a:r>
              <a:rPr lang="en-US" sz="2000" dirty="0">
                <a:solidFill>
                  <a:srgbClr val="0070C0"/>
                </a:solidFill>
              </a:rPr>
              <a:t> :: </a:t>
            </a:r>
            <a:r>
              <a:rPr lang="en-US" sz="2000" dirty="0" err="1">
                <a:solidFill>
                  <a:srgbClr val="0070C0"/>
                </a:solidFill>
              </a:rPr>
              <a:t>Mvar</a:t>
            </a:r>
            <a:r>
              <a:rPr lang="en-US" sz="2000" dirty="0">
                <a:solidFill>
                  <a:srgbClr val="0070C0"/>
                </a:solidFill>
              </a:rPr>
              <a:t> a -&gt; a -&gt; IO()  </a:t>
            </a:r>
            <a:r>
              <a:rPr lang="en-US" sz="2000" dirty="0"/>
              <a:t>-- </a:t>
            </a:r>
            <a:r>
              <a:rPr lang="en-US" sz="2000" dirty="0" err="1">
                <a:solidFill>
                  <a:srgbClr val="0070C0"/>
                </a:solidFill>
              </a:rPr>
              <a:t>putMVar</a:t>
            </a:r>
            <a:r>
              <a:rPr lang="en-US" sz="2000" dirty="0">
                <a:solidFill>
                  <a:srgbClr val="0070C0"/>
                </a:solidFill>
              </a:rPr>
              <a:t> m v </a:t>
            </a:r>
          </a:p>
          <a:p>
            <a:r>
              <a:rPr lang="en-US" sz="2000" dirty="0"/>
              <a:t>                                                      -- </a:t>
            </a:r>
            <a:r>
              <a:rPr lang="en-US" sz="2000" dirty="0" err="1"/>
              <a:t>pune</a:t>
            </a:r>
            <a:r>
              <a:rPr lang="en-US" sz="2000" dirty="0"/>
              <a:t> in </a:t>
            </a:r>
            <a:r>
              <a:rPr lang="en-US" sz="2000" dirty="0">
                <a:solidFill>
                  <a:srgbClr val="0070C0"/>
                </a:solidFill>
              </a:rPr>
              <a:t>m</a:t>
            </a:r>
            <a:r>
              <a:rPr lang="en-US" sz="2000" dirty="0"/>
              <a:t> </a:t>
            </a:r>
            <a:r>
              <a:rPr lang="en-US" sz="2000" dirty="0" err="1"/>
              <a:t>valoarea</a:t>
            </a:r>
            <a:r>
              <a:rPr lang="en-US" sz="2000" dirty="0"/>
              <a:t> </a:t>
            </a:r>
            <a:r>
              <a:rPr lang="en-US" sz="2000" dirty="0">
                <a:solidFill>
                  <a:srgbClr val="0070C0"/>
                </a:solidFill>
              </a:rPr>
              <a:t>v</a:t>
            </a:r>
          </a:p>
          <a:p>
            <a:r>
              <a:rPr lang="en-US" sz="2000" dirty="0"/>
              <a:t>                                                      -- </a:t>
            </a:r>
            <a:r>
              <a:rPr lang="en-US" sz="2000" dirty="0" err="1"/>
              <a:t>asteapta</a:t>
            </a:r>
            <a:r>
              <a:rPr lang="en-US" sz="2000" dirty="0"/>
              <a:t> (</a:t>
            </a:r>
            <a:r>
              <a:rPr lang="en-US" sz="2000" dirty="0" err="1"/>
              <a:t>blocheaza</a:t>
            </a:r>
            <a:r>
              <a:rPr lang="en-US" sz="2000" dirty="0"/>
              <a:t> thread-</a:t>
            </a:r>
            <a:r>
              <a:rPr lang="en-US" sz="2000" dirty="0" err="1"/>
              <a:t>ul</a:t>
            </a:r>
            <a:r>
              <a:rPr lang="en-US" sz="2000" dirty="0"/>
              <a:t>) </a:t>
            </a:r>
            <a:r>
              <a:rPr lang="en-US" sz="2000" dirty="0" err="1"/>
              <a:t>daca</a:t>
            </a:r>
            <a:r>
              <a:rPr lang="en-US" sz="2000" dirty="0"/>
              <a:t> </a:t>
            </a:r>
            <a:r>
              <a:rPr lang="en-US" sz="2000" dirty="0">
                <a:solidFill>
                  <a:srgbClr val="0070C0"/>
                </a:solidFill>
              </a:rPr>
              <a:t>m</a:t>
            </a:r>
            <a:r>
              <a:rPr lang="en-US" sz="2000" dirty="0"/>
              <a:t> </a:t>
            </a:r>
            <a:r>
              <a:rPr lang="en-US" sz="2000" dirty="0" err="1"/>
              <a:t>este</a:t>
            </a:r>
            <a:r>
              <a:rPr lang="en-US" sz="2000" dirty="0"/>
              <a:t> </a:t>
            </a:r>
            <a:r>
              <a:rPr lang="en-US" sz="2000" dirty="0" err="1"/>
              <a:t>plina</a:t>
            </a:r>
            <a:r>
              <a:rPr lang="en-US" sz="2000" dirty="0"/>
              <a:t> </a:t>
            </a:r>
          </a:p>
          <a:p>
            <a:endParaRPr lang="en-US" dirty="0"/>
          </a:p>
          <a:p>
            <a:endParaRPr lang="en-US" dirty="0"/>
          </a:p>
        </p:txBody>
      </p:sp>
      <p:pic>
        <p:nvPicPr>
          <p:cNvPr id="8" name="Picture 7"/>
          <p:cNvPicPr>
            <a:picLocks noChangeAspect="1"/>
          </p:cNvPicPr>
          <p:nvPr/>
        </p:nvPicPr>
        <p:blipFill>
          <a:blip r:embed="rId2"/>
          <a:stretch>
            <a:fillRect/>
          </a:stretch>
        </p:blipFill>
        <p:spPr>
          <a:xfrm>
            <a:off x="9346244" y="2950262"/>
            <a:ext cx="2143125" cy="2143125"/>
          </a:xfrm>
          <a:prstGeom prst="rect">
            <a:avLst/>
          </a:prstGeom>
        </p:spPr>
      </p:pic>
      <p:sp>
        <p:nvSpPr>
          <p:cNvPr id="9" name="TextBox 8"/>
          <p:cNvSpPr txBox="1"/>
          <p:nvPr/>
        </p:nvSpPr>
        <p:spPr>
          <a:xfrm>
            <a:off x="9847969" y="3872093"/>
            <a:ext cx="513282" cy="584775"/>
          </a:xfrm>
          <a:prstGeom prst="rect">
            <a:avLst/>
          </a:prstGeom>
          <a:noFill/>
        </p:spPr>
        <p:txBody>
          <a:bodyPr wrap="none" rtlCol="0">
            <a:spAutoFit/>
          </a:bodyPr>
          <a:lstStyle/>
          <a:p>
            <a:r>
              <a:rPr lang="en-US" sz="3200" dirty="0"/>
              <a:t>m</a:t>
            </a:r>
          </a:p>
        </p:txBody>
      </p:sp>
      <p:sp>
        <p:nvSpPr>
          <p:cNvPr id="13" name="Down Arrow 12"/>
          <p:cNvSpPr/>
          <p:nvPr/>
        </p:nvSpPr>
        <p:spPr>
          <a:xfrm>
            <a:off x="9646276" y="2704563"/>
            <a:ext cx="241388" cy="437882"/>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9646276" y="1970469"/>
            <a:ext cx="241388" cy="479084"/>
          </a:xfrm>
          <a:prstGeom prst="down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Up Arrow 14"/>
          <p:cNvSpPr/>
          <p:nvPr/>
        </p:nvSpPr>
        <p:spPr>
          <a:xfrm flipH="1">
            <a:off x="10675302" y="2646609"/>
            <a:ext cx="207346" cy="428222"/>
          </a:xfrm>
          <a:prstGeom prst="up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10675302" y="1955715"/>
            <a:ext cx="262151" cy="451143"/>
          </a:xfrm>
          <a:prstGeom prst="rect">
            <a:avLst/>
          </a:prstGeom>
        </p:spPr>
      </p:pic>
    </p:spTree>
    <p:extLst>
      <p:ext uri="{BB962C8B-B14F-4D97-AF65-F5344CB8AC3E}">
        <p14:creationId xmlns:p14="http://schemas.microsoft.com/office/powerpoint/2010/main" val="22903134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56192" y="1310640"/>
            <a:ext cx="10062048" cy="3416320"/>
          </a:xfrm>
          <a:prstGeom prst="rect">
            <a:avLst/>
          </a:prstGeom>
          <a:ln>
            <a:noFill/>
          </a:ln>
        </p:spPr>
        <p:txBody>
          <a:bodyPr wrap="square">
            <a:spAutoFit/>
          </a:bodyPr>
          <a:lstStyle/>
          <a:p>
            <a:pPr marL="285750" indent="-285750" algn="just">
              <a:buFont typeface="Arial" panose="020B0604020202020204" pitchFamily="34" charset="0"/>
              <a:buChar char="•"/>
            </a:pPr>
            <a:r>
              <a:rPr lang="en-US" sz="2400" dirty="0">
                <a:solidFill>
                  <a:srgbClr val="0070C0"/>
                </a:solidFill>
              </a:rPr>
              <a:t> </a:t>
            </a:r>
            <a:r>
              <a:rPr lang="en-US" sz="2400" dirty="0" err="1">
                <a:solidFill>
                  <a:srgbClr val="0070C0"/>
                </a:solidFill>
              </a:rPr>
              <a:t>takeMVar</a:t>
            </a:r>
            <a:r>
              <a:rPr lang="en-US" sz="2400" dirty="0"/>
              <a:t>  </a:t>
            </a:r>
            <a:r>
              <a:rPr lang="en-US" sz="2400" dirty="0" err="1"/>
              <a:t>este</a:t>
            </a:r>
            <a:r>
              <a:rPr lang="en-US" sz="2400" dirty="0"/>
              <a:t> o </a:t>
            </a:r>
            <a:r>
              <a:rPr lang="en-US" sz="2400" dirty="0" err="1"/>
              <a:t>operatie</a:t>
            </a:r>
            <a:r>
              <a:rPr lang="en-US" sz="2400" dirty="0"/>
              <a:t> care </a:t>
            </a:r>
            <a:r>
              <a:rPr lang="en-US" sz="2400" dirty="0" err="1"/>
              <a:t>blocheaza</a:t>
            </a:r>
            <a:r>
              <a:rPr lang="en-US" sz="2400" dirty="0"/>
              <a:t> thread-urile</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err="1">
                <a:solidFill>
                  <a:srgbClr val="0070C0"/>
                </a:solidFill>
              </a:rPr>
              <a:t>takeMVar</a:t>
            </a:r>
            <a:r>
              <a:rPr lang="en-US" sz="2400" dirty="0"/>
              <a:t> </a:t>
            </a:r>
            <a:r>
              <a:rPr lang="en-US" sz="2400" dirty="0" err="1"/>
              <a:t>este</a:t>
            </a:r>
            <a:r>
              <a:rPr lang="en-US" sz="2400" dirty="0"/>
              <a:t> </a:t>
            </a:r>
            <a:r>
              <a:rPr lang="en-US" sz="2400" i="1" dirty="0"/>
              <a:t>single-wakeup</a:t>
            </a:r>
            <a:r>
              <a:rPr lang="en-US" sz="2400" dirty="0"/>
              <a:t>:</a:t>
            </a:r>
          </a:p>
          <a:p>
            <a:r>
              <a:rPr lang="en-US" sz="2400" dirty="0"/>
              <a:t>    </a:t>
            </a:r>
            <a:r>
              <a:rPr lang="en-US" sz="2400" dirty="0" err="1"/>
              <a:t>daca</a:t>
            </a:r>
            <a:r>
              <a:rPr lang="en-US" sz="2400" dirty="0"/>
              <a:t> </a:t>
            </a:r>
            <a:r>
              <a:rPr lang="en-US" sz="2400" dirty="0" err="1"/>
              <a:t>variabila</a:t>
            </a:r>
            <a:r>
              <a:rPr lang="en-US" sz="2400" dirty="0"/>
              <a:t> </a:t>
            </a:r>
            <a:r>
              <a:rPr lang="en-US" sz="2400" dirty="0" err="1"/>
              <a:t>MVar</a:t>
            </a:r>
            <a:r>
              <a:rPr lang="en-US" sz="2400" dirty="0"/>
              <a:t> </a:t>
            </a:r>
            <a:r>
              <a:rPr lang="en-US" sz="2400" dirty="0" err="1"/>
              <a:t>este</a:t>
            </a:r>
            <a:r>
              <a:rPr lang="en-US" sz="2400" dirty="0"/>
              <a:t>.. </a:t>
            </a:r>
            <a:r>
              <a:rPr lang="en-US" sz="2400" dirty="0" err="1"/>
              <a:t>goala</a:t>
            </a:r>
            <a:r>
              <a:rPr lang="en-US" sz="2400" dirty="0"/>
              <a:t>, </a:t>
            </a:r>
            <a:r>
              <a:rPr lang="en-US" sz="2400" dirty="0" err="1"/>
              <a:t>toa.te</a:t>
            </a:r>
            <a:r>
              <a:rPr lang="en-US" sz="2400" dirty="0"/>
              <a:t> thread-urile care </a:t>
            </a:r>
            <a:r>
              <a:rPr lang="en-US" sz="2400" dirty="0" err="1"/>
              <a:t>vor</a:t>
            </a:r>
            <a:r>
              <a:rPr lang="en-US" sz="2400" dirty="0"/>
              <a:t> </a:t>
            </a:r>
            <a:r>
              <a:rPr lang="en-US" sz="2400" dirty="0" err="1"/>
              <a:t>sa</a:t>
            </a:r>
            <a:r>
              <a:rPr lang="en-US" sz="2400" dirty="0"/>
              <a:t> execute</a:t>
            </a:r>
          </a:p>
          <a:p>
            <a:r>
              <a:rPr lang="en-US" sz="2400" dirty="0"/>
              <a:t>    </a:t>
            </a:r>
            <a:r>
              <a:rPr lang="en-US" sz="2400" dirty="0" err="1">
                <a:solidFill>
                  <a:srgbClr val="0070C0"/>
                </a:solidFill>
              </a:rPr>
              <a:t>takeMVar</a:t>
            </a:r>
            <a:r>
              <a:rPr lang="en-US" sz="2400" dirty="0"/>
              <a:t> sunt </a:t>
            </a:r>
            <a:r>
              <a:rPr lang="en-US" sz="2400" dirty="0" err="1"/>
              <a:t>blocate</a:t>
            </a:r>
            <a:r>
              <a:rPr lang="en-US" sz="2400" dirty="0"/>
              <a:t>; cand </a:t>
            </a:r>
            <a:r>
              <a:rPr lang="en-US" sz="2400" dirty="0" err="1"/>
              <a:t>variabila</a:t>
            </a:r>
            <a:r>
              <a:rPr lang="en-US" sz="2400" dirty="0"/>
              <a:t> </a:t>
            </a:r>
            <a:r>
              <a:rPr lang="en-US" sz="2400" dirty="0" err="1"/>
              <a:t>devine</a:t>
            </a:r>
            <a:r>
              <a:rPr lang="en-US" sz="2400" dirty="0"/>
              <a:t> </a:t>
            </a:r>
            <a:r>
              <a:rPr lang="en-US" sz="2400" dirty="0" err="1"/>
              <a:t>plina</a:t>
            </a:r>
            <a:r>
              <a:rPr lang="en-US" sz="2400" dirty="0"/>
              <a:t>, un </a:t>
            </a:r>
            <a:r>
              <a:rPr lang="en-US" sz="2400" dirty="0" err="1"/>
              <a:t>singur</a:t>
            </a:r>
            <a:r>
              <a:rPr lang="en-US" sz="2400" dirty="0"/>
              <a:t> thread </a:t>
            </a:r>
          </a:p>
          <a:p>
            <a:r>
              <a:rPr lang="en-US" sz="2400" dirty="0"/>
              <a:t>    </a:t>
            </a:r>
            <a:r>
              <a:rPr lang="en-US" sz="2400" dirty="0" err="1"/>
              <a:t>este</a:t>
            </a:r>
            <a:r>
              <a:rPr lang="en-US" sz="2400" dirty="0"/>
              <a:t> </a:t>
            </a:r>
            <a:r>
              <a:rPr lang="en-US" sz="2400" dirty="0" err="1"/>
              <a:t>trezit</a:t>
            </a:r>
            <a:r>
              <a:rPr lang="en-US" sz="2400" dirty="0"/>
              <a:t> </a:t>
            </a:r>
            <a:r>
              <a:rPr lang="en-US" sz="2400" dirty="0" err="1"/>
              <a:t>si</a:t>
            </a:r>
            <a:r>
              <a:rPr lang="en-US" sz="2400" dirty="0"/>
              <a:t> </a:t>
            </a:r>
            <a:r>
              <a:rPr lang="en-US" sz="2400" dirty="0" err="1"/>
              <a:t>acesta</a:t>
            </a:r>
            <a:r>
              <a:rPr lang="en-US" sz="2400" dirty="0"/>
              <a:t> </a:t>
            </a:r>
            <a:r>
              <a:rPr lang="en-US" sz="2400" dirty="0" err="1"/>
              <a:t>va</a:t>
            </a:r>
            <a:r>
              <a:rPr lang="en-US" sz="2400" dirty="0"/>
              <a:t> </a:t>
            </a:r>
            <a:r>
              <a:rPr lang="en-US" sz="2400" dirty="0" err="1"/>
              <a:t>executa</a:t>
            </a:r>
            <a:r>
              <a:rPr lang="en-US" sz="2400" dirty="0"/>
              <a:t> </a:t>
            </a:r>
            <a:r>
              <a:rPr lang="en-US" sz="2400" dirty="0" err="1">
                <a:solidFill>
                  <a:srgbClr val="0070C0"/>
                </a:solidFill>
              </a:rPr>
              <a:t>takeMVar</a:t>
            </a:r>
            <a:endParaRPr lang="en-US" sz="2400" dirty="0">
              <a:solidFill>
                <a:srgbClr val="0070C0"/>
              </a:solidFill>
            </a:endParaRPr>
          </a:p>
          <a:p>
            <a:endParaRPr lang="en-US" sz="2400" dirty="0">
              <a:solidFill>
                <a:srgbClr val="0070C0"/>
              </a:solidFill>
            </a:endParaRPr>
          </a:p>
          <a:p>
            <a:pPr marL="342900" indent="-342900">
              <a:buFont typeface="Arial" panose="020B0604020202020204" pitchFamily="34" charset="0"/>
              <a:buChar char="•"/>
            </a:pPr>
            <a:r>
              <a:rPr lang="en-US" sz="2400" dirty="0" err="1"/>
              <a:t>daca</a:t>
            </a:r>
            <a:r>
              <a:rPr lang="en-US" sz="2400" dirty="0"/>
              <a:t> </a:t>
            </a:r>
            <a:r>
              <a:rPr lang="en-US" sz="2400" dirty="0" err="1"/>
              <a:t>mai</a:t>
            </a:r>
            <a:r>
              <a:rPr lang="en-US" sz="2400" dirty="0"/>
              <a:t> </a:t>
            </a:r>
            <a:r>
              <a:rPr lang="en-US" sz="2400" dirty="0" err="1"/>
              <a:t>multe</a:t>
            </a:r>
            <a:r>
              <a:rPr lang="en-US" sz="2400" dirty="0"/>
              <a:t> thread-</a:t>
            </a:r>
            <a:r>
              <a:rPr lang="en-US" sz="2400" dirty="0" err="1"/>
              <a:t>uri</a:t>
            </a:r>
            <a:r>
              <a:rPr lang="en-US" sz="2400" dirty="0"/>
              <a:t> sunt </a:t>
            </a:r>
            <a:r>
              <a:rPr lang="en-US" sz="2400" dirty="0" err="1"/>
              <a:t>blocate</a:t>
            </a:r>
            <a:r>
              <a:rPr lang="en-US" sz="2400" dirty="0"/>
              <a:t> pe </a:t>
            </a:r>
            <a:r>
              <a:rPr lang="en-US" sz="2400" dirty="0" err="1"/>
              <a:t>acelasi</a:t>
            </a:r>
            <a:r>
              <a:rPr lang="en-US" sz="2400" dirty="0"/>
              <a:t> </a:t>
            </a:r>
            <a:r>
              <a:rPr lang="en-US" sz="2400" dirty="0" err="1">
                <a:solidFill>
                  <a:srgbClr val="0070C0"/>
                </a:solidFill>
              </a:rPr>
              <a:t>MVar</a:t>
            </a:r>
            <a:r>
              <a:rPr lang="en-US" sz="2400" dirty="0">
                <a:solidFill>
                  <a:srgbClr val="0070C0"/>
                </a:solidFill>
              </a:rPr>
              <a:t>, </a:t>
            </a:r>
            <a:r>
              <a:rPr lang="en-US" sz="2400" dirty="0" err="1"/>
              <a:t>ele</a:t>
            </a:r>
            <a:r>
              <a:rPr lang="en-US" sz="2400" dirty="0"/>
              <a:t> </a:t>
            </a:r>
            <a:r>
              <a:rPr lang="en-US" sz="2400" dirty="0" err="1"/>
              <a:t>vor</a:t>
            </a:r>
            <a:r>
              <a:rPr lang="en-US" sz="2400" dirty="0"/>
              <a:t> fi </a:t>
            </a:r>
            <a:r>
              <a:rPr lang="en-US" sz="2400" dirty="0" err="1"/>
              <a:t>trezite</a:t>
            </a:r>
            <a:r>
              <a:rPr lang="en-US" sz="2400" dirty="0"/>
              <a:t> in </a:t>
            </a:r>
            <a:r>
              <a:rPr lang="en-US" sz="2400" dirty="0" err="1"/>
              <a:t>ordinea</a:t>
            </a:r>
            <a:r>
              <a:rPr lang="en-US" sz="2400" dirty="0"/>
              <a:t> FIFO</a:t>
            </a:r>
          </a:p>
        </p:txBody>
      </p:sp>
      <p:sp>
        <p:nvSpPr>
          <p:cNvPr id="6" name="TextBox 5"/>
          <p:cNvSpPr txBox="1"/>
          <p:nvPr/>
        </p:nvSpPr>
        <p:spPr>
          <a:xfrm>
            <a:off x="3155324" y="4407794"/>
            <a:ext cx="184731" cy="369332"/>
          </a:xfrm>
          <a:prstGeom prst="rect">
            <a:avLst/>
          </a:prstGeom>
          <a:noFill/>
        </p:spPr>
        <p:txBody>
          <a:bodyPr wrap="none" rtlCol="0">
            <a:spAutoFit/>
          </a:bodyPr>
          <a:lstStyle/>
          <a:p>
            <a:endParaRPr lang="en-US" dirty="0"/>
          </a:p>
        </p:txBody>
      </p:sp>
      <p:sp>
        <p:nvSpPr>
          <p:cNvPr id="2" name="Rectangle 1"/>
          <p:cNvSpPr/>
          <p:nvPr/>
        </p:nvSpPr>
        <p:spPr>
          <a:xfrm>
            <a:off x="199689" y="5755396"/>
            <a:ext cx="4656018" cy="369332"/>
          </a:xfrm>
          <a:prstGeom prst="rect">
            <a:avLst/>
          </a:prstGeom>
        </p:spPr>
        <p:txBody>
          <a:bodyPr wrap="none">
            <a:spAutoFit/>
          </a:bodyPr>
          <a:lstStyle/>
          <a:p>
            <a:r>
              <a:rPr lang="en-US" dirty="0">
                <a:hlinkClick r:id="rId2"/>
              </a:rPr>
              <a:t>https://www.haskell.org/hoogle/?hoogle=MVar</a:t>
            </a:r>
            <a:endParaRPr lang="en-US" dirty="0"/>
          </a:p>
        </p:txBody>
      </p:sp>
      <p:sp>
        <p:nvSpPr>
          <p:cNvPr id="8" name="TextBox 7"/>
          <p:cNvSpPr txBox="1"/>
          <p:nvPr/>
        </p:nvSpPr>
        <p:spPr>
          <a:xfrm>
            <a:off x="279042" y="106084"/>
            <a:ext cx="174721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solidFill>
                  <a:srgbClr val="0070C0"/>
                </a:solidFill>
              </a:rPr>
              <a:t>takeMVar</a:t>
            </a:r>
            <a:r>
              <a:rPr lang="en-US" sz="2400" dirty="0"/>
              <a:t> </a:t>
            </a:r>
            <a:endParaRPr lang="en-US" sz="2400" dirty="0">
              <a:solidFill>
                <a:srgbClr val="0070C0"/>
              </a:solidFill>
            </a:endParaRPr>
          </a:p>
        </p:txBody>
      </p:sp>
    </p:spTree>
    <p:extLst>
      <p:ext uri="{BB962C8B-B14F-4D97-AF65-F5344CB8AC3E}">
        <p14:creationId xmlns:p14="http://schemas.microsoft.com/office/powerpoint/2010/main" val="2122744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6697" y="2580044"/>
            <a:ext cx="4430333" cy="1938992"/>
          </a:xfrm>
          <a:prstGeom prst="rect">
            <a:avLst/>
          </a:prstGeom>
          <a:ln>
            <a:solidFill>
              <a:srgbClr val="0070C0"/>
            </a:solidFill>
          </a:ln>
        </p:spPr>
        <p:txBody>
          <a:bodyPr wrap="square">
            <a:spAutoFit/>
          </a:bodyPr>
          <a:lstStyle/>
          <a:p>
            <a:r>
              <a:rPr lang="pt-BR" sz="2400" dirty="0"/>
              <a:t> </a:t>
            </a:r>
            <a:r>
              <a:rPr lang="pt-BR" sz="2400" dirty="0">
                <a:solidFill>
                  <a:srgbClr val="0070C0"/>
                </a:solidFill>
              </a:rPr>
              <a:t>readMVar :: MVar a -&gt; IO a</a:t>
            </a:r>
          </a:p>
          <a:p>
            <a:r>
              <a:rPr lang="pt-BR" sz="2400" dirty="0">
                <a:solidFill>
                  <a:srgbClr val="0070C0"/>
                </a:solidFill>
              </a:rPr>
              <a:t> readMVar m =   do</a:t>
            </a:r>
          </a:p>
          <a:p>
            <a:r>
              <a:rPr lang="pt-BR" sz="2400" dirty="0">
                <a:solidFill>
                  <a:srgbClr val="0070C0"/>
                </a:solidFill>
              </a:rPr>
              <a:t>                            a &lt;- takeMVar m</a:t>
            </a:r>
          </a:p>
          <a:p>
            <a:r>
              <a:rPr lang="pt-BR" sz="2400" dirty="0">
                <a:solidFill>
                  <a:srgbClr val="0070C0"/>
                </a:solidFill>
              </a:rPr>
              <a:t>                            putMVar m a</a:t>
            </a:r>
          </a:p>
          <a:p>
            <a:r>
              <a:rPr lang="pt-BR" sz="2400" dirty="0">
                <a:solidFill>
                  <a:srgbClr val="0070C0"/>
                </a:solidFill>
              </a:rPr>
              <a:t>                            return a</a:t>
            </a:r>
            <a:endParaRPr lang="en-US" sz="2400" dirty="0">
              <a:solidFill>
                <a:srgbClr val="0070C0"/>
              </a:solidFill>
            </a:endParaRPr>
          </a:p>
        </p:txBody>
      </p:sp>
      <p:sp>
        <p:nvSpPr>
          <p:cNvPr id="5" name="Rectangle 4"/>
          <p:cNvSpPr/>
          <p:nvPr/>
        </p:nvSpPr>
        <p:spPr>
          <a:xfrm>
            <a:off x="493858" y="1701786"/>
            <a:ext cx="6096000" cy="3170099"/>
          </a:xfrm>
          <a:prstGeom prst="rect">
            <a:avLst/>
          </a:prstGeom>
          <a:ln>
            <a:solidFill>
              <a:schemeClr val="tx1"/>
            </a:solidFill>
          </a:ln>
        </p:spPr>
        <p:txBody>
          <a:bodyPr>
            <a:spAutoFit/>
          </a:bodyPr>
          <a:lstStyle/>
          <a:p>
            <a:pPr algn="just"/>
            <a:r>
              <a:rPr lang="en-US" sz="2000" dirty="0" err="1"/>
              <a:t>Citeste</a:t>
            </a:r>
            <a:r>
              <a:rPr lang="en-US" sz="2000" dirty="0"/>
              <a:t> atomic </a:t>
            </a:r>
            <a:r>
              <a:rPr lang="en-US" sz="2000" dirty="0" err="1"/>
              <a:t>continutul</a:t>
            </a:r>
            <a:r>
              <a:rPr lang="en-US" sz="2000" dirty="0"/>
              <a:t> </a:t>
            </a:r>
            <a:r>
              <a:rPr lang="en-US" sz="2000" dirty="0" err="1"/>
              <a:t>unui</a:t>
            </a:r>
            <a:r>
              <a:rPr lang="en-US" sz="2000" dirty="0"/>
              <a:t> </a:t>
            </a:r>
            <a:r>
              <a:rPr lang="en-US" sz="2000" dirty="0" err="1">
                <a:solidFill>
                  <a:srgbClr val="0070C0"/>
                </a:solidFill>
              </a:rPr>
              <a:t>MVar</a:t>
            </a:r>
            <a:r>
              <a:rPr lang="en-US" sz="2000" dirty="0">
                <a:solidFill>
                  <a:srgbClr val="0070C0"/>
                </a:solidFill>
              </a:rPr>
              <a:t>.</a:t>
            </a:r>
          </a:p>
          <a:p>
            <a:pPr algn="just"/>
            <a:endParaRPr lang="en-US" sz="2000" dirty="0">
              <a:solidFill>
                <a:srgbClr val="0070C0"/>
              </a:solidFill>
            </a:endParaRPr>
          </a:p>
          <a:p>
            <a:pPr algn="just"/>
            <a:r>
              <a:rPr lang="en-US" sz="2000" dirty="0"/>
              <a:t>Daca </a:t>
            </a:r>
            <a:r>
              <a:rPr lang="en-US" sz="2000" dirty="0" err="1"/>
              <a:t>variabile</a:t>
            </a:r>
            <a:r>
              <a:rPr lang="en-US" sz="2000" dirty="0"/>
              <a:t> </a:t>
            </a:r>
            <a:r>
              <a:rPr lang="en-US" sz="2000" dirty="0" err="1">
                <a:solidFill>
                  <a:srgbClr val="0070C0"/>
                </a:solidFill>
              </a:rPr>
              <a:t>MVa</a:t>
            </a:r>
            <a:r>
              <a:rPr lang="en-US" sz="2000" dirty="0" err="1"/>
              <a:t>r</a:t>
            </a:r>
            <a:r>
              <a:rPr lang="en-US" sz="2000" dirty="0"/>
              <a:t> </a:t>
            </a:r>
            <a:r>
              <a:rPr lang="en-US" sz="2000" dirty="0" err="1"/>
              <a:t>este</a:t>
            </a:r>
            <a:r>
              <a:rPr lang="en-US" sz="2000" dirty="0"/>
              <a:t> </a:t>
            </a:r>
            <a:r>
              <a:rPr lang="en-US" sz="2000" dirty="0" err="1"/>
              <a:t>goala</a:t>
            </a:r>
            <a:r>
              <a:rPr lang="en-US" sz="2000" dirty="0"/>
              <a:t>, thread-</a:t>
            </a:r>
            <a:r>
              <a:rPr lang="en-US" sz="2000" dirty="0" err="1"/>
              <a:t>ul</a:t>
            </a:r>
            <a:r>
              <a:rPr lang="en-US" sz="2000" dirty="0"/>
              <a:t> care </a:t>
            </a:r>
            <a:r>
              <a:rPr lang="en-US" sz="2000" dirty="0" err="1"/>
              <a:t>apeleaza</a:t>
            </a:r>
            <a:r>
              <a:rPr lang="en-US" sz="2000" dirty="0"/>
              <a:t> </a:t>
            </a:r>
            <a:r>
              <a:rPr lang="en-US" sz="2000" dirty="0" err="1">
                <a:solidFill>
                  <a:srgbClr val="0070C0"/>
                </a:solidFill>
              </a:rPr>
              <a:t>readMVar</a:t>
            </a:r>
            <a:r>
              <a:rPr lang="en-US" sz="2000" dirty="0"/>
              <a:t>  </a:t>
            </a:r>
            <a:r>
              <a:rPr lang="en-US" sz="2000" dirty="0" err="1"/>
              <a:t>va</a:t>
            </a:r>
            <a:r>
              <a:rPr lang="en-US" sz="2000" dirty="0"/>
              <a:t> </a:t>
            </a:r>
            <a:r>
              <a:rPr lang="en-US" sz="2000" dirty="0" err="1"/>
              <a:t>astepta</a:t>
            </a:r>
            <a:r>
              <a:rPr lang="en-US" sz="2000" dirty="0"/>
              <a:t> </a:t>
            </a:r>
            <a:r>
              <a:rPr lang="en-US" sz="2000" dirty="0" err="1"/>
              <a:t>pana</a:t>
            </a:r>
            <a:r>
              <a:rPr lang="en-US" sz="2000" dirty="0"/>
              <a:t> cand</a:t>
            </a:r>
            <a:r>
              <a:rPr lang="en-US" sz="2000" dirty="0">
                <a:solidFill>
                  <a:srgbClr val="0070C0"/>
                </a:solidFill>
              </a:rPr>
              <a:t> </a:t>
            </a:r>
            <a:r>
              <a:rPr lang="en-US" sz="2000" dirty="0" err="1">
                <a:solidFill>
                  <a:srgbClr val="0070C0"/>
                </a:solidFill>
              </a:rPr>
              <a:t>MVar</a:t>
            </a:r>
            <a:r>
              <a:rPr lang="en-US" sz="2000" dirty="0">
                <a:solidFill>
                  <a:srgbClr val="0070C0"/>
                </a:solidFill>
              </a:rPr>
              <a:t> </a:t>
            </a:r>
            <a:r>
              <a:rPr lang="en-US" sz="2000" dirty="0" err="1"/>
              <a:t>primeste</a:t>
            </a:r>
            <a:r>
              <a:rPr lang="en-US" sz="2000" dirty="0"/>
              <a:t> o </a:t>
            </a:r>
            <a:r>
              <a:rPr lang="en-US" sz="2000" dirty="0" err="1"/>
              <a:t>valoare</a:t>
            </a:r>
            <a:r>
              <a:rPr lang="en-US" sz="2000" dirty="0"/>
              <a:t> </a:t>
            </a:r>
            <a:r>
              <a:rPr lang="en-US" sz="2000" dirty="0" err="1"/>
              <a:t>si</a:t>
            </a:r>
            <a:r>
              <a:rPr lang="en-US" sz="2000" dirty="0"/>
              <a:t>   </a:t>
            </a:r>
            <a:r>
              <a:rPr lang="en-US" sz="2000" dirty="0" err="1"/>
              <a:t>va</a:t>
            </a:r>
            <a:r>
              <a:rPr lang="en-US" sz="2000" dirty="0"/>
              <a:t> </a:t>
            </a:r>
            <a:r>
              <a:rPr lang="en-US" sz="2000" dirty="0" err="1"/>
              <a:t>citi</a:t>
            </a:r>
            <a:r>
              <a:rPr lang="en-US" sz="2000" dirty="0"/>
              <a:t> </a:t>
            </a:r>
            <a:r>
              <a:rPr lang="en-US" sz="2000" dirty="0" err="1"/>
              <a:t>valoarea</a:t>
            </a:r>
            <a:r>
              <a:rPr lang="en-US" sz="2000" dirty="0"/>
              <a:t> </a:t>
            </a:r>
            <a:r>
              <a:rPr lang="en-US" sz="2000" dirty="0" err="1"/>
              <a:t>pusa</a:t>
            </a:r>
            <a:r>
              <a:rPr lang="en-US" sz="2000" dirty="0"/>
              <a:t> de </a:t>
            </a:r>
            <a:r>
              <a:rPr lang="en-US" sz="2000" dirty="0" err="1"/>
              <a:t>urmatoarea</a:t>
            </a:r>
            <a:r>
              <a:rPr lang="en-US" sz="2000" dirty="0"/>
              <a:t> </a:t>
            </a:r>
            <a:r>
              <a:rPr lang="en-US" sz="2000" dirty="0" err="1"/>
              <a:t>operatie</a:t>
            </a:r>
            <a:r>
              <a:rPr lang="en-US" sz="2000" dirty="0"/>
              <a:t> </a:t>
            </a:r>
            <a:r>
              <a:rPr lang="en-US" sz="2000" dirty="0" err="1">
                <a:solidFill>
                  <a:srgbClr val="0070C0"/>
                </a:solidFill>
              </a:rPr>
              <a:t>putMVar</a:t>
            </a:r>
            <a:r>
              <a:rPr lang="en-US" sz="2000" dirty="0"/>
              <a:t>.</a:t>
            </a:r>
          </a:p>
          <a:p>
            <a:pPr algn="just"/>
            <a:endParaRPr lang="en-US" sz="2000" dirty="0"/>
          </a:p>
          <a:p>
            <a:pPr algn="just"/>
            <a:r>
              <a:rPr lang="en-US" sz="2000" dirty="0" err="1">
                <a:solidFill>
                  <a:srgbClr val="0070C0"/>
                </a:solidFill>
              </a:rPr>
              <a:t>readMVar</a:t>
            </a:r>
            <a:r>
              <a:rPr lang="en-US" sz="2000" dirty="0"/>
              <a:t> </a:t>
            </a:r>
            <a:r>
              <a:rPr lang="en-US" sz="2000" dirty="0" err="1"/>
              <a:t>este</a:t>
            </a:r>
            <a:r>
              <a:rPr lang="en-US" sz="2000" dirty="0"/>
              <a:t> </a:t>
            </a:r>
            <a:r>
              <a:rPr lang="en-US" sz="2000" i="1" dirty="0"/>
              <a:t>multiple-wakeup</a:t>
            </a:r>
            <a:r>
              <a:rPr lang="en-US" sz="2000" dirty="0"/>
              <a:t>,  </a:t>
            </a:r>
            <a:r>
              <a:rPr lang="en-US" sz="2000" dirty="0" err="1"/>
              <a:t>deci</a:t>
            </a:r>
            <a:r>
              <a:rPr lang="en-US" sz="2000" dirty="0"/>
              <a:t> </a:t>
            </a:r>
            <a:r>
              <a:rPr lang="en-US" sz="2000" dirty="0" err="1"/>
              <a:t>toate</a:t>
            </a:r>
            <a:r>
              <a:rPr lang="en-US" sz="2000" dirty="0"/>
              <a:t> thread-urile care </a:t>
            </a:r>
            <a:r>
              <a:rPr lang="en-US" sz="2000" dirty="0" err="1"/>
              <a:t>asteapta</a:t>
            </a:r>
            <a:r>
              <a:rPr lang="en-US" sz="2000" dirty="0"/>
              <a:t> </a:t>
            </a:r>
            <a:r>
              <a:rPr lang="en-US" sz="2000" dirty="0" err="1"/>
              <a:t>sa</a:t>
            </a:r>
            <a:r>
              <a:rPr lang="en-US" sz="2000" dirty="0"/>
              <a:t> </a:t>
            </a:r>
            <a:r>
              <a:rPr lang="en-US" sz="2000" dirty="0" err="1"/>
              <a:t>citeasca</a:t>
            </a:r>
            <a:r>
              <a:rPr lang="en-US" sz="2000" dirty="0"/>
              <a:t> din </a:t>
            </a:r>
            <a:r>
              <a:rPr lang="en-US" sz="2000" dirty="0" err="1">
                <a:solidFill>
                  <a:srgbClr val="0070C0"/>
                </a:solidFill>
              </a:rPr>
              <a:t>MVar</a:t>
            </a:r>
            <a:r>
              <a:rPr lang="en-US" sz="2000" dirty="0">
                <a:solidFill>
                  <a:srgbClr val="0070C0"/>
                </a:solidFill>
              </a:rPr>
              <a:t>  </a:t>
            </a:r>
            <a:r>
              <a:rPr lang="en-US" sz="2000" dirty="0" err="1"/>
              <a:t>vor</a:t>
            </a:r>
            <a:r>
              <a:rPr lang="en-US" sz="2000" dirty="0"/>
              <a:t> fi </a:t>
            </a:r>
            <a:r>
              <a:rPr lang="en-US" sz="2000" dirty="0" err="1"/>
              <a:t>trezite</a:t>
            </a:r>
            <a:r>
              <a:rPr lang="en-US" sz="2000" dirty="0"/>
              <a:t> in </a:t>
            </a:r>
            <a:r>
              <a:rPr lang="en-US" sz="2000" dirty="0" err="1"/>
              <a:t>acelasi</a:t>
            </a:r>
            <a:r>
              <a:rPr lang="en-US" sz="2000" dirty="0"/>
              <a:t> </a:t>
            </a:r>
            <a:r>
              <a:rPr lang="en-US" sz="2000" dirty="0" err="1"/>
              <a:t>timp.</a:t>
            </a:r>
            <a:endParaRPr lang="en-US" sz="2000" dirty="0"/>
          </a:p>
        </p:txBody>
      </p:sp>
      <p:sp>
        <p:nvSpPr>
          <p:cNvPr id="6" name="TextBox 5"/>
          <p:cNvSpPr txBox="1"/>
          <p:nvPr/>
        </p:nvSpPr>
        <p:spPr>
          <a:xfrm>
            <a:off x="3155324" y="4407794"/>
            <a:ext cx="184731" cy="369332"/>
          </a:xfrm>
          <a:prstGeom prst="rect">
            <a:avLst/>
          </a:prstGeom>
          <a:noFill/>
        </p:spPr>
        <p:txBody>
          <a:bodyPr wrap="none" rtlCol="0">
            <a:spAutoFit/>
          </a:bodyPr>
          <a:lstStyle/>
          <a:p>
            <a:endParaRPr lang="en-US" dirty="0"/>
          </a:p>
        </p:txBody>
      </p:sp>
      <p:sp>
        <p:nvSpPr>
          <p:cNvPr id="2" name="Rectangle 1"/>
          <p:cNvSpPr/>
          <p:nvPr/>
        </p:nvSpPr>
        <p:spPr>
          <a:xfrm>
            <a:off x="199689" y="5755396"/>
            <a:ext cx="4656018" cy="369332"/>
          </a:xfrm>
          <a:prstGeom prst="rect">
            <a:avLst/>
          </a:prstGeom>
        </p:spPr>
        <p:txBody>
          <a:bodyPr wrap="none">
            <a:spAutoFit/>
          </a:bodyPr>
          <a:lstStyle/>
          <a:p>
            <a:r>
              <a:rPr lang="en-US" dirty="0">
                <a:hlinkClick r:id="rId2"/>
              </a:rPr>
              <a:t>https://www.haskell.org/hoogle/?hoogle=MVar</a:t>
            </a:r>
            <a:endParaRPr lang="en-US" dirty="0"/>
          </a:p>
        </p:txBody>
      </p:sp>
      <p:sp>
        <p:nvSpPr>
          <p:cNvPr id="8" name="TextBox 7"/>
          <p:cNvSpPr txBox="1"/>
          <p:nvPr/>
        </p:nvSpPr>
        <p:spPr>
          <a:xfrm>
            <a:off x="279042" y="106084"/>
            <a:ext cx="331648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solidFill>
                  <a:srgbClr val="0070C0"/>
                </a:solidFill>
              </a:rPr>
              <a:t>takeMVar</a:t>
            </a:r>
            <a:r>
              <a:rPr lang="en-US" sz="2400" dirty="0"/>
              <a:t> vs </a:t>
            </a:r>
            <a:r>
              <a:rPr lang="en-US" sz="2400" dirty="0" err="1">
                <a:solidFill>
                  <a:srgbClr val="0070C0"/>
                </a:solidFill>
              </a:rPr>
              <a:t>readMVar</a:t>
            </a:r>
            <a:endParaRPr lang="en-US" sz="2400" dirty="0">
              <a:solidFill>
                <a:srgbClr val="0070C0"/>
              </a:solidFill>
            </a:endParaRPr>
          </a:p>
        </p:txBody>
      </p:sp>
      <p:sp>
        <p:nvSpPr>
          <p:cNvPr id="10" name="TextBox 9"/>
          <p:cNvSpPr txBox="1"/>
          <p:nvPr/>
        </p:nvSpPr>
        <p:spPr>
          <a:xfrm>
            <a:off x="475034" y="1176687"/>
            <a:ext cx="1221745" cy="400110"/>
          </a:xfrm>
          <a:prstGeom prst="rect">
            <a:avLst/>
          </a:prstGeom>
          <a:noFill/>
        </p:spPr>
        <p:txBody>
          <a:bodyPr wrap="none" rtlCol="0">
            <a:spAutoFit/>
          </a:bodyPr>
          <a:lstStyle/>
          <a:p>
            <a:r>
              <a:rPr lang="en-US" sz="2000" dirty="0" err="1">
                <a:solidFill>
                  <a:srgbClr val="0070C0"/>
                </a:solidFill>
              </a:rPr>
              <a:t>readMVar</a:t>
            </a:r>
            <a:endParaRPr lang="en-US" sz="2000" dirty="0">
              <a:solidFill>
                <a:srgbClr val="0070C0"/>
              </a:solidFill>
            </a:endParaRPr>
          </a:p>
        </p:txBody>
      </p:sp>
      <p:sp>
        <p:nvSpPr>
          <p:cNvPr id="11" name="TextBox 10"/>
          <p:cNvSpPr txBox="1"/>
          <p:nvPr/>
        </p:nvSpPr>
        <p:spPr>
          <a:xfrm>
            <a:off x="7568513" y="2051221"/>
            <a:ext cx="2572948" cy="400110"/>
          </a:xfrm>
          <a:prstGeom prst="rect">
            <a:avLst/>
          </a:prstGeom>
          <a:noFill/>
        </p:spPr>
        <p:txBody>
          <a:bodyPr wrap="none" rtlCol="0">
            <a:spAutoFit/>
          </a:bodyPr>
          <a:lstStyle/>
          <a:p>
            <a:r>
              <a:rPr lang="en-US" sz="2000" dirty="0" err="1"/>
              <a:t>Implementarea</a:t>
            </a:r>
            <a:r>
              <a:rPr lang="en-US" sz="2000" dirty="0"/>
              <a:t> </a:t>
            </a:r>
            <a:r>
              <a:rPr lang="en-US" sz="2000" dirty="0" err="1"/>
              <a:t>veche</a:t>
            </a:r>
            <a:r>
              <a:rPr lang="en-US" sz="2000" dirty="0"/>
              <a:t>  </a:t>
            </a:r>
          </a:p>
        </p:txBody>
      </p:sp>
      <p:sp>
        <p:nvSpPr>
          <p:cNvPr id="12" name="TextBox 11"/>
          <p:cNvSpPr txBox="1"/>
          <p:nvPr/>
        </p:nvSpPr>
        <p:spPr>
          <a:xfrm>
            <a:off x="6079524" y="5103340"/>
            <a:ext cx="5983497" cy="707886"/>
          </a:xfrm>
          <a:prstGeom prst="rect">
            <a:avLst/>
          </a:prstGeom>
          <a:solidFill>
            <a:schemeClr val="bg2"/>
          </a:solidFill>
          <a:ln>
            <a:solidFill>
              <a:schemeClr val="bg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000" dirty="0" err="1"/>
              <a:t>Implementarea</a:t>
            </a:r>
            <a:r>
              <a:rPr lang="en-US" sz="2000" dirty="0"/>
              <a:t> </a:t>
            </a:r>
            <a:r>
              <a:rPr lang="en-US" sz="2000" dirty="0" err="1"/>
              <a:t>actuala</a:t>
            </a:r>
            <a:r>
              <a:rPr lang="en-US" sz="2000" dirty="0"/>
              <a:t> </a:t>
            </a:r>
            <a:r>
              <a:rPr lang="en-US" sz="2000" dirty="0" err="1"/>
              <a:t>garanteaza</a:t>
            </a:r>
            <a:r>
              <a:rPr lang="en-US" sz="2000" dirty="0"/>
              <a:t> ca </a:t>
            </a:r>
            <a:r>
              <a:rPr lang="en-US" sz="2000" dirty="0" err="1"/>
              <a:t>readMVar</a:t>
            </a:r>
            <a:r>
              <a:rPr lang="en-US" sz="2000" dirty="0"/>
              <a:t> </a:t>
            </a:r>
            <a:r>
              <a:rPr lang="en-US" sz="2000" dirty="0" err="1"/>
              <a:t>este</a:t>
            </a:r>
            <a:r>
              <a:rPr lang="en-US" sz="2000" dirty="0"/>
              <a:t> o  </a:t>
            </a:r>
          </a:p>
          <a:p>
            <a:r>
              <a:rPr lang="en-US" sz="2000" dirty="0" err="1"/>
              <a:t>operatie</a:t>
            </a:r>
            <a:r>
              <a:rPr lang="en-US" sz="2000" dirty="0"/>
              <a:t> </a:t>
            </a:r>
            <a:r>
              <a:rPr lang="en-US" sz="2000" dirty="0" err="1"/>
              <a:t>atomica</a:t>
            </a:r>
            <a:r>
              <a:rPr lang="en-US" sz="2000" dirty="0"/>
              <a:t>.</a:t>
            </a:r>
          </a:p>
        </p:txBody>
      </p:sp>
    </p:spTree>
    <p:extLst>
      <p:ext uri="{BB962C8B-B14F-4D97-AF65-F5344CB8AC3E}">
        <p14:creationId xmlns:p14="http://schemas.microsoft.com/office/powerpoint/2010/main" val="2249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C25D2-5086-71AC-31F3-C6E8B1F47CD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80C6364-3CD6-8BA5-6BE9-C9FA334ED3EB}"/>
              </a:ext>
            </a:extLst>
          </p:cNvPr>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a:extLst>
              <a:ext uri="{FF2B5EF4-FFF2-40B4-BE49-F238E27FC236}">
                <a16:creationId xmlns:a16="http://schemas.microsoft.com/office/drawing/2014/main" id="{EB62BC17-F0D7-04E6-957F-16FC38EB5DEA}"/>
              </a:ext>
            </a:extLst>
          </p:cNvPr>
          <p:cNvSpPr txBox="1"/>
          <p:nvPr/>
        </p:nvSpPr>
        <p:spPr>
          <a:xfrm>
            <a:off x="553791" y="291853"/>
            <a:ext cx="4518288"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Variabile</a:t>
            </a:r>
            <a:r>
              <a:rPr lang="en-US" sz="2400" dirty="0"/>
              <a:t> </a:t>
            </a:r>
            <a:r>
              <a:rPr lang="en-US" sz="2400" dirty="0" err="1"/>
              <a:t>mutabile</a:t>
            </a:r>
            <a:r>
              <a:rPr lang="en-US" sz="2400" dirty="0"/>
              <a:t>: IORef,  </a:t>
            </a:r>
            <a:r>
              <a:rPr lang="en-US" sz="2400" dirty="0" err="1"/>
              <a:t>MVar</a:t>
            </a:r>
            <a:endParaRPr lang="en-US" sz="2400" b="1" dirty="0"/>
          </a:p>
        </p:txBody>
      </p:sp>
      <p:sp>
        <p:nvSpPr>
          <p:cNvPr id="5" name="Rectangle 4">
            <a:extLst>
              <a:ext uri="{FF2B5EF4-FFF2-40B4-BE49-F238E27FC236}">
                <a16:creationId xmlns:a16="http://schemas.microsoft.com/office/drawing/2014/main" id="{9B84C459-1CFC-4A5E-480D-3B774F3FEC09}"/>
              </a:ext>
            </a:extLst>
          </p:cNvPr>
          <p:cNvSpPr/>
          <p:nvPr/>
        </p:nvSpPr>
        <p:spPr>
          <a:xfrm>
            <a:off x="399244" y="898516"/>
            <a:ext cx="3902299" cy="2215991"/>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Data.IORef</a:t>
            </a:r>
            <a:r>
              <a:rPr lang="en-US" sz="2000" dirty="0"/>
              <a:t> </a:t>
            </a:r>
          </a:p>
          <a:p>
            <a:r>
              <a:rPr lang="en-US" sz="2000" dirty="0"/>
              <a:t>-- </a:t>
            </a:r>
            <a:r>
              <a:rPr lang="en-US" sz="2000" dirty="0" err="1"/>
              <a:t>variabile</a:t>
            </a:r>
            <a:r>
              <a:rPr lang="en-US" sz="2000" dirty="0"/>
              <a:t> </a:t>
            </a:r>
            <a:r>
              <a:rPr lang="en-US" sz="2000" dirty="0" err="1"/>
              <a:t>mutabile</a:t>
            </a:r>
            <a:r>
              <a:rPr lang="en-US" sz="2000" dirty="0"/>
              <a:t> in </a:t>
            </a:r>
            <a:r>
              <a:rPr lang="en-US" sz="2000" dirty="0" err="1"/>
              <a:t>monada</a:t>
            </a:r>
            <a:r>
              <a:rPr lang="en-US" sz="2000" dirty="0"/>
              <a:t> IO</a:t>
            </a:r>
          </a:p>
          <a:p>
            <a:endParaRPr lang="it-IT" sz="2000" dirty="0">
              <a:solidFill>
                <a:srgbClr val="0070C0"/>
              </a:solidFill>
            </a:endParaRPr>
          </a:p>
          <a:p>
            <a:r>
              <a:rPr lang="it-IT" sz="2000" dirty="0">
                <a:solidFill>
                  <a:srgbClr val="0070C0"/>
                </a:solidFill>
              </a:rPr>
              <a:t>newIORef :: a -&gt; IO (IORef a)</a:t>
            </a:r>
          </a:p>
          <a:p>
            <a:r>
              <a:rPr lang="it-IT" sz="2000" dirty="0">
                <a:solidFill>
                  <a:srgbClr val="0070C0"/>
                </a:solidFill>
              </a:rPr>
              <a:t>readIORef :: IORef a -&gt; IO a </a:t>
            </a:r>
          </a:p>
          <a:p>
            <a:r>
              <a:rPr lang="it-IT" sz="2000" dirty="0">
                <a:solidFill>
                  <a:srgbClr val="0070C0"/>
                </a:solidFill>
              </a:rPr>
              <a:t>writeIORef :: IORef a -&gt; a -&gt; IO () </a:t>
            </a:r>
          </a:p>
          <a:p>
            <a:endParaRPr lang="en-US" dirty="0"/>
          </a:p>
        </p:txBody>
      </p:sp>
      <p:sp>
        <p:nvSpPr>
          <p:cNvPr id="6" name="TextBox 5">
            <a:extLst>
              <a:ext uri="{FF2B5EF4-FFF2-40B4-BE49-F238E27FC236}">
                <a16:creationId xmlns:a16="http://schemas.microsoft.com/office/drawing/2014/main" id="{DAE47C7B-994A-43EB-67A2-FA3BB06CADC0}"/>
              </a:ext>
            </a:extLst>
          </p:cNvPr>
          <p:cNvSpPr txBox="1"/>
          <p:nvPr/>
        </p:nvSpPr>
        <p:spPr>
          <a:xfrm>
            <a:off x="399244" y="3284113"/>
            <a:ext cx="3580327" cy="2862322"/>
          </a:xfrm>
          <a:prstGeom prst="rect">
            <a:avLst/>
          </a:prstGeom>
          <a:noFill/>
          <a:ln>
            <a:solidFill>
              <a:srgbClr val="0070C0"/>
            </a:solidFill>
          </a:ln>
        </p:spPr>
        <p:txBody>
          <a:bodyPr wrap="square" rtlCol="0">
            <a:spAutoFit/>
          </a:bodyPr>
          <a:lstStyle/>
          <a:p>
            <a:r>
              <a:rPr lang="en-US" dirty="0">
                <a:solidFill>
                  <a:srgbClr val="0070C0"/>
                </a:solidFill>
              </a:rPr>
              <a:t>add :: </a:t>
            </a:r>
            <a:r>
              <a:rPr lang="en-US" dirty="0" err="1">
                <a:solidFill>
                  <a:srgbClr val="0070C0"/>
                </a:solidFill>
              </a:rPr>
              <a:t>IORef</a:t>
            </a:r>
            <a:r>
              <a:rPr lang="en-US" dirty="0">
                <a:solidFill>
                  <a:srgbClr val="0070C0"/>
                </a:solidFill>
              </a:rPr>
              <a:t> </a:t>
            </a:r>
            <a:r>
              <a:rPr lang="en-US" dirty="0" err="1">
                <a:solidFill>
                  <a:srgbClr val="0070C0"/>
                </a:solidFill>
              </a:rPr>
              <a:t>Int</a:t>
            </a:r>
            <a:r>
              <a:rPr lang="en-US" dirty="0">
                <a:solidFill>
                  <a:srgbClr val="0070C0"/>
                </a:solidFill>
              </a:rPr>
              <a:t> -&gt; </a:t>
            </a:r>
            <a:r>
              <a:rPr lang="en-US" dirty="0" err="1">
                <a:solidFill>
                  <a:srgbClr val="0070C0"/>
                </a:solidFill>
              </a:rPr>
              <a:t>Int</a:t>
            </a:r>
            <a:r>
              <a:rPr lang="en-US" dirty="0">
                <a:solidFill>
                  <a:srgbClr val="0070C0"/>
                </a:solidFill>
              </a:rPr>
              <a:t> -&gt;  IO()</a:t>
            </a:r>
          </a:p>
          <a:p>
            <a:r>
              <a:rPr lang="en-US" dirty="0">
                <a:solidFill>
                  <a:srgbClr val="0070C0"/>
                </a:solidFill>
              </a:rPr>
              <a:t>add </a:t>
            </a:r>
            <a:r>
              <a:rPr lang="en-US" dirty="0" err="1">
                <a:solidFill>
                  <a:srgbClr val="0070C0"/>
                </a:solidFill>
              </a:rPr>
              <a:t>rref</a:t>
            </a:r>
            <a:r>
              <a:rPr lang="en-US" dirty="0">
                <a:solidFill>
                  <a:srgbClr val="0070C0"/>
                </a:solidFill>
              </a:rPr>
              <a:t>  n = do </a:t>
            </a:r>
          </a:p>
          <a:p>
            <a:r>
              <a:rPr lang="en-US" dirty="0">
                <a:solidFill>
                  <a:srgbClr val="0070C0"/>
                </a:solidFill>
              </a:rPr>
              <a:t>                  </a:t>
            </a:r>
            <a:r>
              <a:rPr lang="en-US" dirty="0" err="1">
                <a:solidFill>
                  <a:srgbClr val="0070C0"/>
                </a:solidFill>
              </a:rPr>
              <a:t>val</a:t>
            </a:r>
            <a:r>
              <a:rPr lang="en-US" dirty="0">
                <a:solidFill>
                  <a:srgbClr val="0070C0"/>
                </a:solidFill>
              </a:rPr>
              <a:t> &lt;- </a:t>
            </a:r>
            <a:r>
              <a:rPr lang="en-US" dirty="0" err="1">
                <a:solidFill>
                  <a:srgbClr val="0070C0"/>
                </a:solidFill>
              </a:rPr>
              <a:t>readIORef</a:t>
            </a:r>
            <a:r>
              <a:rPr lang="en-US" dirty="0">
                <a:solidFill>
                  <a:srgbClr val="0070C0"/>
                </a:solidFill>
              </a:rPr>
              <a:t> </a:t>
            </a:r>
            <a:r>
              <a:rPr lang="en-US" dirty="0" err="1">
                <a:solidFill>
                  <a:srgbClr val="0070C0"/>
                </a:solidFill>
              </a:rPr>
              <a:t>rref</a:t>
            </a:r>
            <a:endParaRPr lang="en-US" dirty="0">
              <a:solidFill>
                <a:srgbClr val="0070C0"/>
              </a:solidFill>
            </a:endParaRPr>
          </a:p>
          <a:p>
            <a:r>
              <a:rPr lang="en-US" dirty="0">
                <a:solidFill>
                  <a:srgbClr val="0070C0"/>
                </a:solidFill>
              </a:rPr>
              <a:t>                  </a:t>
            </a:r>
            <a:r>
              <a:rPr lang="en-US" dirty="0" err="1">
                <a:solidFill>
                  <a:srgbClr val="0070C0"/>
                </a:solidFill>
              </a:rPr>
              <a:t>writeIORef</a:t>
            </a:r>
            <a:r>
              <a:rPr lang="en-US" dirty="0">
                <a:solidFill>
                  <a:srgbClr val="0070C0"/>
                </a:solidFill>
              </a:rPr>
              <a:t> </a:t>
            </a:r>
            <a:r>
              <a:rPr lang="en-US" dirty="0" err="1">
                <a:solidFill>
                  <a:srgbClr val="0070C0"/>
                </a:solidFill>
              </a:rPr>
              <a:t>rref</a:t>
            </a:r>
            <a:r>
              <a:rPr lang="en-US" dirty="0">
                <a:solidFill>
                  <a:srgbClr val="0070C0"/>
                </a:solidFill>
              </a:rPr>
              <a:t> </a:t>
            </a:r>
          </a:p>
          <a:p>
            <a:endParaRPr lang="en-US" dirty="0">
              <a:solidFill>
                <a:srgbClr val="0070C0"/>
              </a:solidFill>
            </a:endParaRPr>
          </a:p>
          <a:p>
            <a:r>
              <a:rPr lang="en-US" dirty="0">
                <a:solidFill>
                  <a:srgbClr val="0070C0"/>
                </a:solidFill>
              </a:rPr>
              <a:t>main = do </a:t>
            </a:r>
          </a:p>
          <a:p>
            <a:r>
              <a:rPr lang="en-US" dirty="0">
                <a:solidFill>
                  <a:srgbClr val="0070C0"/>
                </a:solidFill>
              </a:rPr>
              <a:t>             </a:t>
            </a:r>
            <a:r>
              <a:rPr lang="en-US" dirty="0" err="1">
                <a:solidFill>
                  <a:srgbClr val="0070C0"/>
                </a:solidFill>
              </a:rPr>
              <a:t>rref</a:t>
            </a:r>
            <a:r>
              <a:rPr lang="en-US" dirty="0">
                <a:solidFill>
                  <a:srgbClr val="0070C0"/>
                </a:solidFill>
              </a:rPr>
              <a:t> &lt;- </a:t>
            </a:r>
            <a:r>
              <a:rPr lang="en-US" dirty="0" err="1">
                <a:solidFill>
                  <a:srgbClr val="0070C0"/>
                </a:solidFill>
              </a:rPr>
              <a:t>newIORef</a:t>
            </a:r>
            <a:r>
              <a:rPr lang="en-US" dirty="0">
                <a:solidFill>
                  <a:srgbClr val="0070C0"/>
                </a:solidFill>
              </a:rPr>
              <a:t> 0</a:t>
            </a:r>
          </a:p>
          <a:p>
            <a:r>
              <a:rPr lang="en-US" dirty="0">
                <a:solidFill>
                  <a:srgbClr val="0070C0"/>
                </a:solidFill>
              </a:rPr>
              <a:t>             add </a:t>
            </a:r>
            <a:r>
              <a:rPr lang="en-US" dirty="0" err="1">
                <a:solidFill>
                  <a:srgbClr val="0070C0"/>
                </a:solidFill>
              </a:rPr>
              <a:t>rref</a:t>
            </a:r>
            <a:r>
              <a:rPr lang="en-US" dirty="0">
                <a:solidFill>
                  <a:srgbClr val="0070C0"/>
                </a:solidFill>
              </a:rPr>
              <a:t> 10</a:t>
            </a:r>
          </a:p>
          <a:p>
            <a:r>
              <a:rPr lang="en-US" dirty="0">
                <a:solidFill>
                  <a:srgbClr val="0070C0"/>
                </a:solidFill>
              </a:rPr>
              <a:t>             </a:t>
            </a:r>
            <a:r>
              <a:rPr lang="en-US" dirty="0" err="1">
                <a:solidFill>
                  <a:srgbClr val="0070C0"/>
                </a:solidFill>
              </a:rPr>
              <a:t>val</a:t>
            </a:r>
            <a:r>
              <a:rPr lang="en-US" dirty="0">
                <a:solidFill>
                  <a:srgbClr val="0070C0"/>
                </a:solidFill>
              </a:rPr>
              <a:t> &lt;- </a:t>
            </a:r>
            <a:r>
              <a:rPr lang="en-US" dirty="0" err="1">
                <a:solidFill>
                  <a:srgbClr val="0070C0"/>
                </a:solidFill>
              </a:rPr>
              <a:t>readIORef</a:t>
            </a:r>
            <a:r>
              <a:rPr lang="en-US" dirty="0">
                <a:solidFill>
                  <a:srgbClr val="0070C0"/>
                </a:solidFill>
              </a:rPr>
              <a:t> </a:t>
            </a:r>
            <a:r>
              <a:rPr lang="en-US" dirty="0" err="1">
                <a:solidFill>
                  <a:srgbClr val="0070C0"/>
                </a:solidFill>
              </a:rPr>
              <a:t>rref</a:t>
            </a:r>
            <a:endParaRPr lang="en-US" dirty="0">
              <a:solidFill>
                <a:srgbClr val="0070C0"/>
              </a:solidFill>
            </a:endParaRPr>
          </a:p>
          <a:p>
            <a:r>
              <a:rPr lang="en-US" dirty="0">
                <a:solidFill>
                  <a:srgbClr val="0070C0"/>
                </a:solidFill>
              </a:rPr>
              <a:t>             print </a:t>
            </a:r>
            <a:r>
              <a:rPr lang="en-US" dirty="0" err="1">
                <a:solidFill>
                  <a:srgbClr val="0070C0"/>
                </a:solidFill>
              </a:rPr>
              <a:t>val</a:t>
            </a:r>
            <a:r>
              <a:rPr lang="en-US" dirty="0">
                <a:solidFill>
                  <a:srgbClr val="0070C0"/>
                </a:solidFill>
              </a:rPr>
              <a:t>              </a:t>
            </a:r>
          </a:p>
        </p:txBody>
      </p:sp>
      <p:sp>
        <p:nvSpPr>
          <p:cNvPr id="9" name="Rectangle 8">
            <a:extLst>
              <a:ext uri="{FF2B5EF4-FFF2-40B4-BE49-F238E27FC236}">
                <a16:creationId xmlns:a16="http://schemas.microsoft.com/office/drawing/2014/main" id="{B19B7AEE-7DCA-8810-4C8A-8C102D59F808}"/>
              </a:ext>
            </a:extLst>
          </p:cNvPr>
          <p:cNvSpPr/>
          <p:nvPr/>
        </p:nvSpPr>
        <p:spPr>
          <a:xfrm>
            <a:off x="5660122" y="1585266"/>
            <a:ext cx="5765442" cy="2554545"/>
          </a:xfrm>
          <a:prstGeom prst="rect">
            <a:avLst/>
          </a:prstGeom>
          <a:ln>
            <a:solidFill>
              <a:srgbClr val="0070C0"/>
            </a:solidFill>
          </a:ln>
        </p:spPr>
        <p:txBody>
          <a:bodyPr wrap="square">
            <a:spAutoFit/>
          </a:bodyPr>
          <a:lstStyle/>
          <a:p>
            <a:r>
              <a:rPr lang="en-US" sz="2000" dirty="0">
                <a:solidFill>
                  <a:srgbClr val="0070C0"/>
                </a:solidFill>
              </a:rPr>
              <a:t>import </a:t>
            </a:r>
            <a:r>
              <a:rPr lang="en-US" sz="2000" dirty="0" err="1">
                <a:solidFill>
                  <a:srgbClr val="0070C0"/>
                </a:solidFill>
              </a:rPr>
              <a:t>Control.Concurrent.MVar</a:t>
            </a:r>
            <a:endParaRPr lang="en-US" sz="2000" dirty="0">
              <a:solidFill>
                <a:srgbClr val="0070C0"/>
              </a:solidFill>
            </a:endParaRPr>
          </a:p>
          <a:p>
            <a:r>
              <a:rPr lang="en-US" sz="2000" dirty="0"/>
              <a:t>-- </a:t>
            </a:r>
            <a:r>
              <a:rPr lang="en-US" sz="2000" dirty="0" err="1"/>
              <a:t>variabile</a:t>
            </a:r>
            <a:r>
              <a:rPr lang="en-US" sz="2000" dirty="0"/>
              <a:t> de </a:t>
            </a:r>
            <a:r>
              <a:rPr lang="en-US" sz="2000" dirty="0" err="1"/>
              <a:t>sincronizare</a:t>
            </a:r>
            <a:r>
              <a:rPr lang="en-US" sz="2000" dirty="0"/>
              <a:t> </a:t>
            </a:r>
          </a:p>
          <a:p>
            <a:r>
              <a:rPr lang="en-US" sz="2000" dirty="0"/>
              <a:t>-- </a:t>
            </a:r>
            <a:r>
              <a:rPr lang="en-US" sz="2000" dirty="0" err="1"/>
              <a:t>variabile</a:t>
            </a:r>
            <a:r>
              <a:rPr lang="en-US" sz="2000" dirty="0"/>
              <a:t> </a:t>
            </a:r>
            <a:r>
              <a:rPr lang="en-US" sz="2000" dirty="0" err="1"/>
              <a:t>mutabile</a:t>
            </a:r>
            <a:r>
              <a:rPr lang="en-US" sz="2000" dirty="0"/>
              <a:t> in </a:t>
            </a:r>
            <a:r>
              <a:rPr lang="en-US" sz="2000" dirty="0" err="1"/>
              <a:t>monada</a:t>
            </a:r>
            <a:r>
              <a:rPr lang="en-US" sz="2000" dirty="0"/>
              <a:t> IO</a:t>
            </a:r>
          </a:p>
          <a:p>
            <a:endParaRPr lang="en-US" sz="2000" dirty="0"/>
          </a:p>
          <a:p>
            <a:r>
              <a:rPr lang="en-US" sz="2000" dirty="0" err="1">
                <a:solidFill>
                  <a:srgbClr val="0070C0"/>
                </a:solidFill>
              </a:rPr>
              <a:t>newEmptyMVar</a:t>
            </a:r>
            <a:r>
              <a:rPr lang="en-US" sz="2000" dirty="0">
                <a:solidFill>
                  <a:srgbClr val="0070C0"/>
                </a:solidFill>
              </a:rPr>
              <a:t> :: IO (</a:t>
            </a:r>
            <a:r>
              <a:rPr lang="en-US" sz="2000" dirty="0" err="1">
                <a:solidFill>
                  <a:srgbClr val="0070C0"/>
                </a:solidFill>
              </a:rPr>
              <a:t>MVar</a:t>
            </a:r>
            <a:r>
              <a:rPr lang="en-US" sz="2000" dirty="0">
                <a:solidFill>
                  <a:srgbClr val="0070C0"/>
                </a:solidFill>
              </a:rPr>
              <a:t> a)</a:t>
            </a:r>
          </a:p>
          <a:p>
            <a:r>
              <a:rPr lang="en-US" sz="2000" dirty="0" err="1">
                <a:solidFill>
                  <a:srgbClr val="0070C0"/>
                </a:solidFill>
              </a:rPr>
              <a:t>newMVar</a:t>
            </a:r>
            <a:r>
              <a:rPr lang="en-US" sz="2000" dirty="0">
                <a:solidFill>
                  <a:srgbClr val="0070C0"/>
                </a:solidFill>
              </a:rPr>
              <a:t> :: a -&gt; IO (</a:t>
            </a:r>
            <a:r>
              <a:rPr lang="en-US" sz="2000" dirty="0" err="1">
                <a:solidFill>
                  <a:srgbClr val="0070C0"/>
                </a:solidFill>
              </a:rPr>
              <a:t>MVar</a:t>
            </a:r>
            <a:r>
              <a:rPr lang="en-US" sz="2000" dirty="0">
                <a:solidFill>
                  <a:srgbClr val="0070C0"/>
                </a:solidFill>
              </a:rPr>
              <a:t> a)</a:t>
            </a:r>
          </a:p>
          <a:p>
            <a:r>
              <a:rPr lang="en-US" sz="2000" dirty="0" err="1">
                <a:solidFill>
                  <a:srgbClr val="0070C0"/>
                </a:solidFill>
              </a:rPr>
              <a:t>takeMVar</a:t>
            </a:r>
            <a:r>
              <a:rPr lang="en-US" sz="2000" dirty="0">
                <a:solidFill>
                  <a:srgbClr val="0070C0"/>
                </a:solidFill>
              </a:rPr>
              <a:t> :: </a:t>
            </a:r>
            <a:r>
              <a:rPr lang="en-US" sz="2000" dirty="0" err="1">
                <a:solidFill>
                  <a:srgbClr val="0070C0"/>
                </a:solidFill>
              </a:rPr>
              <a:t>MVar</a:t>
            </a:r>
            <a:r>
              <a:rPr lang="en-US" sz="2000" dirty="0">
                <a:solidFill>
                  <a:srgbClr val="0070C0"/>
                </a:solidFill>
              </a:rPr>
              <a:t> a -&gt; IO a       </a:t>
            </a:r>
            <a:r>
              <a:rPr lang="en-US" sz="2000" dirty="0"/>
              <a:t>-- </a:t>
            </a:r>
            <a:r>
              <a:rPr lang="en-US" sz="2000" dirty="0" err="1"/>
              <a:t>blocheaza</a:t>
            </a:r>
            <a:r>
              <a:rPr lang="en-US" sz="2000" dirty="0"/>
              <a:t> thread-</a:t>
            </a:r>
            <a:r>
              <a:rPr lang="en-US" sz="2000" dirty="0" err="1"/>
              <a:t>ul</a:t>
            </a:r>
            <a:endParaRPr lang="en-US" sz="2000" dirty="0"/>
          </a:p>
          <a:p>
            <a:r>
              <a:rPr lang="en-US" sz="2000" dirty="0" err="1">
                <a:solidFill>
                  <a:srgbClr val="0070C0"/>
                </a:solidFill>
              </a:rPr>
              <a:t>putMVar</a:t>
            </a:r>
            <a:r>
              <a:rPr lang="en-US" sz="2000" dirty="0">
                <a:solidFill>
                  <a:srgbClr val="0070C0"/>
                </a:solidFill>
              </a:rPr>
              <a:t> :: </a:t>
            </a:r>
            <a:r>
              <a:rPr lang="en-US" sz="2000" dirty="0" err="1">
                <a:solidFill>
                  <a:srgbClr val="0070C0"/>
                </a:solidFill>
              </a:rPr>
              <a:t>MVar</a:t>
            </a:r>
            <a:r>
              <a:rPr lang="en-US" sz="2000" dirty="0">
                <a:solidFill>
                  <a:srgbClr val="0070C0"/>
                </a:solidFill>
              </a:rPr>
              <a:t> a -&gt; a -&gt; IO () </a:t>
            </a:r>
            <a:r>
              <a:rPr lang="en-US" sz="2000" dirty="0"/>
              <a:t>-- </a:t>
            </a:r>
            <a:r>
              <a:rPr lang="en-US" sz="2000" dirty="0" err="1"/>
              <a:t>blocheaza</a:t>
            </a:r>
            <a:r>
              <a:rPr lang="en-US" sz="2000" dirty="0"/>
              <a:t> thread-</a:t>
            </a:r>
            <a:r>
              <a:rPr lang="en-US" sz="2000" dirty="0" err="1"/>
              <a:t>ul</a:t>
            </a:r>
            <a:endParaRPr lang="en-US" sz="2000" dirty="0"/>
          </a:p>
        </p:txBody>
      </p:sp>
      <p:sp>
        <p:nvSpPr>
          <p:cNvPr id="10" name="TextBox 9">
            <a:extLst>
              <a:ext uri="{FF2B5EF4-FFF2-40B4-BE49-F238E27FC236}">
                <a16:creationId xmlns:a16="http://schemas.microsoft.com/office/drawing/2014/main" id="{CF3B3A8F-36FF-A52F-8CF6-81F2B61578A2}"/>
              </a:ext>
            </a:extLst>
          </p:cNvPr>
          <p:cNvSpPr txBox="1"/>
          <p:nvPr/>
        </p:nvSpPr>
        <p:spPr>
          <a:xfrm>
            <a:off x="9066727" y="44947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93359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79780" y="680514"/>
            <a:ext cx="3828460" cy="4462760"/>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a:t>
            </a:r>
            <a:endParaRPr lang="en-US" sz="2400" dirty="0">
              <a:solidFill>
                <a:srgbClr val="0070C0"/>
              </a:solidFill>
            </a:endParaRPr>
          </a:p>
          <a:p>
            <a:endParaRPr lang="en-US" sz="2400" dirty="0">
              <a:solidFill>
                <a:srgbClr val="0070C0"/>
              </a:solidFill>
            </a:endParaRPr>
          </a:p>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newEmptyMVar</a:t>
            </a:r>
            <a:r>
              <a:rPr lang="en-US" sz="2400" dirty="0">
                <a:solidFill>
                  <a:srgbClr val="0070C0"/>
                </a:solidFill>
              </a:rPr>
              <a:t>  </a:t>
            </a:r>
          </a:p>
          <a:p>
            <a:r>
              <a:rPr lang="en-US" sz="2400" dirty="0">
                <a:solidFill>
                  <a:srgbClr val="0070C0"/>
                </a:solidFill>
              </a:rPr>
              <a:t>           </a:t>
            </a:r>
            <a:r>
              <a:rPr lang="en-US" sz="2400" dirty="0" err="1">
                <a:solidFill>
                  <a:srgbClr val="0070C0"/>
                </a:solidFill>
              </a:rPr>
              <a:t>forkIO</a:t>
            </a:r>
            <a:r>
              <a:rPr lang="en-US" sz="2400" dirty="0">
                <a:solidFill>
                  <a:srgbClr val="0070C0"/>
                </a:solidFill>
              </a:rPr>
              <a:t> $ do </a:t>
            </a:r>
          </a:p>
          <a:p>
            <a:r>
              <a:rPr lang="en-US" sz="2400" dirty="0">
                <a:solidFill>
                  <a:srgbClr val="0070C0"/>
                </a:solidFill>
              </a:rPr>
              <a:t>                       </a:t>
            </a:r>
            <a:r>
              <a:rPr lang="en-US" sz="2400" dirty="0" err="1">
                <a:solidFill>
                  <a:srgbClr val="0070C0"/>
                </a:solidFill>
              </a:rPr>
              <a:t>putMVar</a:t>
            </a:r>
            <a:r>
              <a:rPr lang="en-US" sz="2400" dirty="0">
                <a:solidFill>
                  <a:srgbClr val="0070C0"/>
                </a:solidFill>
              </a:rPr>
              <a:t> m 'x'</a:t>
            </a:r>
          </a:p>
          <a:p>
            <a:r>
              <a:rPr lang="en-US" sz="2400" dirty="0">
                <a:solidFill>
                  <a:srgbClr val="0070C0"/>
                </a:solidFill>
              </a:rPr>
              <a:t>                       </a:t>
            </a:r>
            <a:r>
              <a:rPr lang="en-US" sz="2400" dirty="0" err="1">
                <a:solidFill>
                  <a:srgbClr val="0070C0"/>
                </a:solidFill>
              </a:rPr>
              <a:t>putMVar</a:t>
            </a:r>
            <a:r>
              <a:rPr lang="en-US" sz="2400" dirty="0">
                <a:solidFill>
                  <a:srgbClr val="0070C0"/>
                </a:solidFill>
              </a:rPr>
              <a:t> m 'y'</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a:p>
            <a:r>
              <a:rPr lang="en-US" sz="2000" dirty="0"/>
              <a:t> </a:t>
            </a:r>
          </a:p>
        </p:txBody>
      </p:sp>
      <p:pic>
        <p:nvPicPr>
          <p:cNvPr id="3" name="Picture 2"/>
          <p:cNvPicPr>
            <a:picLocks noChangeAspect="1"/>
          </p:cNvPicPr>
          <p:nvPr/>
        </p:nvPicPr>
        <p:blipFill>
          <a:blip r:embed="rId2"/>
          <a:stretch>
            <a:fillRect/>
          </a:stretch>
        </p:blipFill>
        <p:spPr>
          <a:xfrm>
            <a:off x="6373632" y="4680959"/>
            <a:ext cx="1896608" cy="1137996"/>
          </a:xfrm>
          <a:prstGeom prst="rect">
            <a:avLst/>
          </a:prstGeom>
          <a:ln>
            <a:solidFill>
              <a:srgbClr val="0070C0"/>
            </a:solidFill>
          </a:ln>
        </p:spPr>
      </p:pic>
      <p:sp>
        <p:nvSpPr>
          <p:cNvPr id="6" name="TextBox 5">
            <a:extLst>
              <a:ext uri="{FF2B5EF4-FFF2-40B4-BE49-F238E27FC236}">
                <a16:creationId xmlns:a16="http://schemas.microsoft.com/office/drawing/2014/main" id="{381DAA6D-56CA-4447-92B4-FE2DCA887BF7}"/>
              </a:ext>
            </a:extLst>
          </p:cNvPr>
          <p:cNvSpPr txBox="1"/>
          <p:nvPr/>
        </p:nvSpPr>
        <p:spPr>
          <a:xfrm>
            <a:off x="7741920" y="1836341"/>
            <a:ext cx="3306739" cy="400110"/>
          </a:xfrm>
          <a:prstGeom prst="rect">
            <a:avLst/>
          </a:prstGeom>
          <a:solidFill>
            <a:schemeClr val="bg1">
              <a:lumMod val="85000"/>
            </a:schemeClr>
          </a:solidFill>
          <a:ln>
            <a:solidFill>
              <a:schemeClr val="bg1">
                <a:lumMod val="85000"/>
              </a:schemeClr>
            </a:solidFill>
          </a:ln>
        </p:spPr>
        <p:txBody>
          <a:bodyPr wrap="none" rtlCol="0">
            <a:spAutoFit/>
          </a:bodyPr>
          <a:lstStyle/>
          <a:p>
            <a:r>
              <a:rPr lang="en-US" sz="2000" dirty="0" err="1">
                <a:solidFill>
                  <a:srgbClr val="0070C0"/>
                </a:solidFill>
              </a:rPr>
              <a:t>newEmptyMVar</a:t>
            </a:r>
            <a:r>
              <a:rPr lang="en-US" sz="2000" dirty="0">
                <a:solidFill>
                  <a:srgbClr val="0070C0"/>
                </a:solidFill>
              </a:rPr>
              <a:t> :: IO (</a:t>
            </a:r>
            <a:r>
              <a:rPr lang="en-US" sz="2000" dirty="0" err="1">
                <a:solidFill>
                  <a:srgbClr val="0070C0"/>
                </a:solidFill>
              </a:rPr>
              <a:t>MVar</a:t>
            </a:r>
            <a:r>
              <a:rPr lang="en-US" sz="2000" dirty="0">
                <a:solidFill>
                  <a:srgbClr val="0070C0"/>
                </a:solidFill>
              </a:rPr>
              <a:t> a)</a:t>
            </a:r>
            <a:endParaRPr lang="en-GB" sz="2000" dirty="0"/>
          </a:p>
        </p:txBody>
      </p:sp>
      <p:sp>
        <p:nvSpPr>
          <p:cNvPr id="7" name="TextBox 6">
            <a:extLst>
              <a:ext uri="{FF2B5EF4-FFF2-40B4-BE49-F238E27FC236}">
                <a16:creationId xmlns:a16="http://schemas.microsoft.com/office/drawing/2014/main" id="{49FB9018-91B6-4D41-9449-52323C63325A}"/>
              </a:ext>
            </a:extLst>
          </p:cNvPr>
          <p:cNvSpPr txBox="1"/>
          <p:nvPr/>
        </p:nvSpPr>
        <p:spPr>
          <a:xfrm>
            <a:off x="7752080" y="3244334"/>
            <a:ext cx="3306739" cy="369332"/>
          </a:xfrm>
          <a:prstGeom prst="rect">
            <a:avLst/>
          </a:prstGeom>
          <a:solidFill>
            <a:schemeClr val="bg1">
              <a:lumMod val="85000"/>
            </a:schemeClr>
          </a:solidFill>
        </p:spPr>
        <p:txBody>
          <a:bodyPr wrap="square" rtlCol="0">
            <a:spAutoFit/>
          </a:bodyPr>
          <a:lstStyle/>
          <a:p>
            <a:r>
              <a:rPr lang="en-US" sz="1800" dirty="0" err="1">
                <a:solidFill>
                  <a:srgbClr val="0070C0"/>
                </a:solidFill>
              </a:rPr>
              <a:t>takeMVar</a:t>
            </a:r>
            <a:r>
              <a:rPr lang="en-US" sz="1800" dirty="0">
                <a:solidFill>
                  <a:srgbClr val="0070C0"/>
                </a:solidFill>
              </a:rPr>
              <a:t> :: </a:t>
            </a:r>
            <a:r>
              <a:rPr lang="en-US" sz="1800" dirty="0" err="1">
                <a:solidFill>
                  <a:srgbClr val="0070C0"/>
                </a:solidFill>
              </a:rPr>
              <a:t>MVar</a:t>
            </a:r>
            <a:r>
              <a:rPr lang="en-US" sz="1800" dirty="0">
                <a:solidFill>
                  <a:srgbClr val="0070C0"/>
                </a:solidFill>
              </a:rPr>
              <a:t> a  -&gt; IO a</a:t>
            </a:r>
            <a:endParaRPr lang="en-GB" dirty="0"/>
          </a:p>
        </p:txBody>
      </p:sp>
      <p:sp>
        <p:nvSpPr>
          <p:cNvPr id="9" name="TextBox 8">
            <a:extLst>
              <a:ext uri="{FF2B5EF4-FFF2-40B4-BE49-F238E27FC236}">
                <a16:creationId xmlns:a16="http://schemas.microsoft.com/office/drawing/2014/main" id="{9C5409B0-3B52-4BDA-8AB1-BE2C7DDC9143}"/>
              </a:ext>
            </a:extLst>
          </p:cNvPr>
          <p:cNvSpPr txBox="1"/>
          <p:nvPr/>
        </p:nvSpPr>
        <p:spPr>
          <a:xfrm>
            <a:off x="7721600" y="2470671"/>
            <a:ext cx="3428659" cy="369332"/>
          </a:xfrm>
          <a:prstGeom prst="rect">
            <a:avLst/>
          </a:prstGeom>
          <a:solidFill>
            <a:schemeClr val="bg1">
              <a:lumMod val="85000"/>
            </a:schemeClr>
          </a:solidFill>
        </p:spPr>
        <p:txBody>
          <a:bodyPr wrap="square">
            <a:spAutoFit/>
          </a:bodyPr>
          <a:lstStyle/>
          <a:p>
            <a:r>
              <a:rPr lang="en-US" sz="1800" dirty="0" err="1">
                <a:solidFill>
                  <a:srgbClr val="0070C0"/>
                </a:solidFill>
              </a:rPr>
              <a:t>putMVar</a:t>
            </a:r>
            <a:r>
              <a:rPr lang="en-US" sz="1800" dirty="0">
                <a:solidFill>
                  <a:srgbClr val="0070C0"/>
                </a:solidFill>
              </a:rPr>
              <a:t> :: </a:t>
            </a:r>
            <a:r>
              <a:rPr lang="en-US" sz="1800" dirty="0" err="1">
                <a:solidFill>
                  <a:srgbClr val="0070C0"/>
                </a:solidFill>
              </a:rPr>
              <a:t>MVar</a:t>
            </a:r>
            <a:r>
              <a:rPr lang="en-US" sz="1800" dirty="0">
                <a:solidFill>
                  <a:srgbClr val="0070C0"/>
                </a:solidFill>
              </a:rPr>
              <a:t> a -&gt; a -&gt; IO() </a:t>
            </a:r>
            <a:endParaRPr lang="en-GB" dirty="0"/>
          </a:p>
        </p:txBody>
      </p:sp>
    </p:spTree>
    <p:extLst>
      <p:ext uri="{BB962C8B-B14F-4D97-AF65-F5344CB8AC3E}">
        <p14:creationId xmlns:p14="http://schemas.microsoft.com/office/powerpoint/2010/main" val="3998439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08875" y="4124702"/>
            <a:ext cx="10614165" cy="866486"/>
          </a:xfrm>
          <a:prstGeom prst="rect">
            <a:avLst/>
          </a:prstGeom>
          <a:ln>
            <a:solidFill>
              <a:srgbClr val="0070C0"/>
            </a:solidFill>
          </a:ln>
        </p:spPr>
      </p:pic>
      <p:sp>
        <p:nvSpPr>
          <p:cNvPr id="5" name="Rectangle 4"/>
          <p:cNvSpPr/>
          <p:nvPr/>
        </p:nvSpPr>
        <p:spPr>
          <a:xfrm>
            <a:off x="3677789" y="1457683"/>
            <a:ext cx="5130931" cy="1938992"/>
          </a:xfrm>
          <a:prstGeom prst="rect">
            <a:avLst/>
          </a:prstGeom>
          <a:ln>
            <a:solidFill>
              <a:srgbClr val="0070C0"/>
            </a:solidFill>
          </a:ln>
        </p:spPr>
        <p:txBody>
          <a:bodyPr wrap="square">
            <a:spAutoFit/>
          </a:bodyPr>
          <a:lstStyle/>
          <a:p>
            <a:r>
              <a:rPr lang="en-US" sz="2400" dirty="0"/>
              <a:t>import </a:t>
            </a:r>
            <a:r>
              <a:rPr lang="en-US" sz="2400" dirty="0" err="1"/>
              <a:t>Control.Concurrent</a:t>
            </a:r>
            <a:endParaRPr lang="en-US" sz="2400" dirty="0"/>
          </a:p>
          <a:p>
            <a:endParaRPr lang="en-US" sz="2400" dirty="0"/>
          </a:p>
          <a:p>
            <a:r>
              <a:rPr lang="en-US" sz="2400" dirty="0"/>
              <a:t>main = do  </a:t>
            </a:r>
          </a:p>
          <a:p>
            <a:r>
              <a:rPr lang="en-US" sz="2400" dirty="0"/>
              <a:t>           m &lt;- </a:t>
            </a:r>
            <a:r>
              <a:rPr lang="en-US" sz="2400" dirty="0" err="1"/>
              <a:t>newEmptyMVar</a:t>
            </a:r>
            <a:r>
              <a:rPr lang="en-US" sz="2400" dirty="0"/>
              <a:t>  </a:t>
            </a:r>
          </a:p>
          <a:p>
            <a:r>
              <a:rPr lang="en-US" sz="2400" dirty="0"/>
              <a:t>           </a:t>
            </a:r>
            <a:r>
              <a:rPr lang="en-US" sz="2400" dirty="0" err="1"/>
              <a:t>takeMVar</a:t>
            </a:r>
            <a:r>
              <a:rPr lang="en-US" sz="2400" dirty="0"/>
              <a:t> m</a:t>
            </a:r>
          </a:p>
        </p:txBody>
      </p:sp>
    </p:spTree>
    <p:extLst>
      <p:ext uri="{BB962C8B-B14F-4D97-AF65-F5344CB8AC3E}">
        <p14:creationId xmlns:p14="http://schemas.microsoft.com/office/powerpoint/2010/main" val="1621924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1" y="180305"/>
            <a:ext cx="10768845" cy="769441"/>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a:t> </a:t>
            </a:r>
            <a:r>
              <a:rPr lang="en-US" sz="2400" dirty="0" err="1"/>
              <a:t>Sincronizare</a:t>
            </a:r>
            <a:r>
              <a:rPr lang="en-US" sz="2400" dirty="0"/>
              <a:t> </a:t>
            </a:r>
            <a:r>
              <a:rPr lang="en-US" sz="2000" dirty="0"/>
              <a:t>: </a:t>
            </a:r>
            <a:r>
              <a:rPr lang="en-US" sz="2000" dirty="0" err="1"/>
              <a:t>doua</a:t>
            </a:r>
            <a:r>
              <a:rPr lang="en-US" sz="2000" dirty="0"/>
              <a:t> thread-</a:t>
            </a:r>
            <a:r>
              <a:rPr lang="en-US" sz="2000" dirty="0" err="1"/>
              <a:t>uri</a:t>
            </a:r>
            <a:r>
              <a:rPr lang="en-US" sz="2000" dirty="0"/>
              <a:t> </a:t>
            </a:r>
            <a:r>
              <a:rPr lang="en-US" sz="2000" dirty="0" err="1"/>
              <a:t>incrementeaza</a:t>
            </a:r>
            <a:r>
              <a:rPr lang="en-US" sz="2000" dirty="0"/>
              <a:t> </a:t>
            </a:r>
            <a:r>
              <a:rPr lang="en-US" sz="2000" dirty="0" err="1"/>
              <a:t>acelasi</a:t>
            </a:r>
            <a:r>
              <a:rPr lang="en-US" sz="2000" dirty="0"/>
              <a:t> </a:t>
            </a:r>
            <a:r>
              <a:rPr lang="en-US" sz="2000" dirty="0" err="1"/>
              <a:t>contor</a:t>
            </a:r>
            <a:endParaRPr lang="en-US" sz="2000" dirty="0"/>
          </a:p>
          <a:p>
            <a:pPr lvl="2"/>
            <a:r>
              <a:rPr lang="en-US" sz="2000" dirty="0"/>
              <a:t>                                    </a:t>
            </a:r>
            <a:r>
              <a:rPr lang="en-US" sz="2000" dirty="0" err="1"/>
              <a:t>vrem</a:t>
            </a:r>
            <a:r>
              <a:rPr lang="en-US" sz="2000" dirty="0"/>
              <a:t> </a:t>
            </a:r>
            <a:r>
              <a:rPr lang="en-US" sz="2000" dirty="0" err="1"/>
              <a:t>sa</a:t>
            </a:r>
            <a:r>
              <a:rPr lang="en-US" sz="2000" dirty="0"/>
              <a:t> </a:t>
            </a:r>
            <a:r>
              <a:rPr lang="en-US" sz="2000" dirty="0" err="1"/>
              <a:t>citim</a:t>
            </a:r>
            <a:r>
              <a:rPr lang="en-US" sz="2000" dirty="0"/>
              <a:t> </a:t>
            </a:r>
            <a:r>
              <a:rPr lang="en-US" sz="2000" dirty="0" err="1"/>
              <a:t>valoarea</a:t>
            </a:r>
            <a:r>
              <a:rPr lang="en-US" sz="2000" dirty="0"/>
              <a:t> </a:t>
            </a:r>
            <a:r>
              <a:rPr lang="en-US" sz="2000" dirty="0" err="1"/>
              <a:t>contorului</a:t>
            </a:r>
            <a:r>
              <a:rPr lang="en-US" sz="2000" dirty="0"/>
              <a:t> </a:t>
            </a:r>
            <a:r>
              <a:rPr lang="en-US" sz="2000" dirty="0" err="1"/>
              <a:t>dupa</a:t>
            </a:r>
            <a:r>
              <a:rPr lang="en-US" sz="2000" dirty="0"/>
              <a:t> </a:t>
            </a:r>
            <a:r>
              <a:rPr lang="en-US" sz="2000" dirty="0" err="1"/>
              <a:t>ce</a:t>
            </a:r>
            <a:r>
              <a:rPr lang="en-US" sz="2000" dirty="0"/>
              <a:t> </a:t>
            </a:r>
            <a:r>
              <a:rPr lang="en-US" sz="2000" dirty="0" err="1"/>
              <a:t>ambele</a:t>
            </a:r>
            <a:r>
              <a:rPr lang="en-US" sz="2000" dirty="0"/>
              <a:t> thread-</a:t>
            </a:r>
            <a:r>
              <a:rPr lang="en-US" sz="2000" dirty="0" err="1"/>
              <a:t>uri</a:t>
            </a:r>
            <a:r>
              <a:rPr lang="en-US" sz="2000" dirty="0"/>
              <a:t> au </a:t>
            </a:r>
            <a:r>
              <a:rPr lang="en-US" sz="2000" dirty="0" err="1"/>
              <a:t>terminat</a:t>
            </a:r>
            <a:r>
              <a:rPr lang="en-US" sz="2000" dirty="0"/>
              <a:t> </a:t>
            </a:r>
          </a:p>
        </p:txBody>
      </p:sp>
      <p:sp>
        <p:nvSpPr>
          <p:cNvPr id="3" name="Rectangle 2"/>
          <p:cNvSpPr/>
          <p:nvPr/>
        </p:nvSpPr>
        <p:spPr>
          <a:xfrm>
            <a:off x="2172236" y="1605188"/>
            <a:ext cx="8394163" cy="1569660"/>
          </a:xfrm>
          <a:prstGeom prst="rect">
            <a:avLst/>
          </a:prstGeom>
        </p:spPr>
        <p:txBody>
          <a:bodyPr wrap="square">
            <a:spAutoFit/>
          </a:bodyPr>
          <a:lstStyle/>
          <a:p>
            <a:r>
              <a:rPr lang="en-US" sz="2400" dirty="0">
                <a:solidFill>
                  <a:srgbClr val="0070C0"/>
                </a:solidFill>
              </a:rPr>
              <a:t>add m  =  </a:t>
            </a:r>
            <a:r>
              <a:rPr lang="en-US" sz="2400" dirty="0" err="1">
                <a:solidFill>
                  <a:srgbClr val="0070C0"/>
                </a:solidFill>
              </a:rPr>
              <a:t>replicateM</a:t>
            </a:r>
            <a:r>
              <a:rPr lang="en-US" sz="2400" dirty="0">
                <a:solidFill>
                  <a:srgbClr val="0070C0"/>
                </a:solidFill>
              </a:rPr>
              <a:t>_ 1000 $ do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a:t>
            </a:r>
            <a:endParaRPr lang="en-US" sz="2400" b="1"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 (x +1)</a:t>
            </a:r>
          </a:p>
          <a:p>
            <a:r>
              <a:rPr lang="en-US" sz="2400" dirty="0"/>
              <a:t>                    </a:t>
            </a:r>
          </a:p>
        </p:txBody>
      </p:sp>
      <p:sp>
        <p:nvSpPr>
          <p:cNvPr id="5" name="Rectangle 4"/>
          <p:cNvSpPr/>
          <p:nvPr/>
        </p:nvSpPr>
        <p:spPr>
          <a:xfrm>
            <a:off x="2172237" y="3137528"/>
            <a:ext cx="6096000" cy="2308324"/>
          </a:xfrm>
          <a:prstGeom prst="rect">
            <a:avLst/>
          </a:prstGeom>
        </p:spPr>
        <p:txBody>
          <a:bodyPr>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newMVar</a:t>
            </a:r>
            <a:r>
              <a:rPr lang="en-US" sz="2400" dirty="0">
                <a:solidFill>
                  <a:srgbClr val="0070C0"/>
                </a:solidFill>
              </a:rPr>
              <a:t> 0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p:txBody>
      </p:sp>
    </p:spTree>
    <p:extLst>
      <p:ext uri="{BB962C8B-B14F-4D97-AF65-F5344CB8AC3E}">
        <p14:creationId xmlns:p14="http://schemas.microsoft.com/office/powerpoint/2010/main" val="2503327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7136" y="874839"/>
            <a:ext cx="4941609" cy="4832092"/>
          </a:xfrm>
          <a:prstGeom prst="rect">
            <a:avLst/>
          </a:prstGeom>
          <a:noFill/>
        </p:spPr>
        <p:txBody>
          <a:bodyPr wrap="none" rtlCol="0">
            <a:spAutoFit/>
          </a:bodyPr>
          <a:lstStyle/>
          <a:p>
            <a:r>
              <a:rPr lang="en-US" sz="2800" dirty="0">
                <a:solidFill>
                  <a:srgbClr val="0070C0"/>
                </a:solidFill>
              </a:rPr>
              <a:t>x  &lt;- e                    </a:t>
            </a:r>
            <a:r>
              <a:rPr lang="en-US" sz="2800" dirty="0" err="1">
                <a:solidFill>
                  <a:srgbClr val="FF0000"/>
                </a:solidFill>
              </a:rPr>
              <a:t>e</a:t>
            </a:r>
            <a:r>
              <a:rPr lang="en-US" sz="2800" dirty="0">
                <a:solidFill>
                  <a:srgbClr val="FF0000"/>
                </a:solidFill>
              </a:rPr>
              <a:t> &gt;&gt;= \x -&gt; rest</a:t>
            </a:r>
          </a:p>
          <a:p>
            <a:r>
              <a:rPr lang="en-US" sz="2800" dirty="0">
                <a:solidFill>
                  <a:srgbClr val="0070C0"/>
                </a:solidFill>
              </a:rPr>
              <a:t> rest</a:t>
            </a:r>
          </a:p>
          <a:p>
            <a:endParaRPr lang="en-US" sz="2800" dirty="0">
              <a:solidFill>
                <a:srgbClr val="FF0000"/>
              </a:solidFill>
            </a:endParaRPr>
          </a:p>
          <a:p>
            <a:endParaRPr lang="en-US" sz="2800" dirty="0">
              <a:solidFill>
                <a:srgbClr val="FF0000"/>
              </a:solidFill>
            </a:endParaRPr>
          </a:p>
          <a:p>
            <a:r>
              <a:rPr lang="en-US" sz="2800" dirty="0">
                <a:solidFill>
                  <a:srgbClr val="0070C0"/>
                </a:solidFill>
              </a:rPr>
              <a:t>e </a:t>
            </a:r>
            <a:r>
              <a:rPr lang="en-US" sz="2800" dirty="0">
                <a:solidFill>
                  <a:srgbClr val="FF0000"/>
                </a:solidFill>
              </a:rPr>
              <a:t>                           </a:t>
            </a:r>
            <a:r>
              <a:rPr lang="en-US" sz="2800" dirty="0" err="1">
                <a:solidFill>
                  <a:srgbClr val="FF0000"/>
                </a:solidFill>
              </a:rPr>
              <a:t>e</a:t>
            </a:r>
            <a:r>
              <a:rPr lang="en-US" sz="2800" dirty="0">
                <a:solidFill>
                  <a:srgbClr val="FF0000"/>
                </a:solidFill>
              </a:rPr>
              <a:t> &gt;&gt;= \_ -&gt; rest </a:t>
            </a:r>
          </a:p>
          <a:p>
            <a:r>
              <a:rPr lang="en-US" sz="2800" dirty="0">
                <a:solidFill>
                  <a:srgbClr val="0070C0"/>
                </a:solidFill>
              </a:rPr>
              <a:t>rest</a:t>
            </a:r>
            <a:r>
              <a:rPr lang="en-US" sz="2800" dirty="0">
                <a:solidFill>
                  <a:srgbClr val="FF0000"/>
                </a:solidFill>
              </a:rPr>
              <a:t>    </a:t>
            </a:r>
          </a:p>
          <a:p>
            <a:endParaRPr lang="en-US" sz="2800" dirty="0">
              <a:solidFill>
                <a:srgbClr val="FF0000"/>
              </a:solidFill>
            </a:endParaRPr>
          </a:p>
          <a:p>
            <a:endParaRPr lang="en-US" sz="2800" dirty="0">
              <a:solidFill>
                <a:srgbClr val="FF0000"/>
              </a:solidFill>
            </a:endParaRPr>
          </a:p>
          <a:p>
            <a:r>
              <a:rPr lang="en-US" sz="2800" dirty="0">
                <a:solidFill>
                  <a:srgbClr val="0070C0"/>
                </a:solidFill>
              </a:rPr>
              <a:t>e</a:t>
            </a:r>
            <a:r>
              <a:rPr lang="en-US" sz="2800" dirty="0">
                <a:solidFill>
                  <a:srgbClr val="FF0000"/>
                </a:solidFill>
              </a:rPr>
              <a:t>                             </a:t>
            </a:r>
            <a:r>
              <a:rPr lang="en-US" sz="2800" dirty="0" err="1">
                <a:solidFill>
                  <a:srgbClr val="FF0000"/>
                </a:solidFill>
              </a:rPr>
              <a:t>e</a:t>
            </a:r>
            <a:r>
              <a:rPr lang="en-US" sz="2800" dirty="0">
                <a:solidFill>
                  <a:srgbClr val="FF0000"/>
                </a:solidFill>
              </a:rPr>
              <a:t> &gt;&gt; rest</a:t>
            </a:r>
          </a:p>
          <a:p>
            <a:r>
              <a:rPr lang="en-US" sz="2800" dirty="0">
                <a:solidFill>
                  <a:srgbClr val="0070C0"/>
                </a:solidFill>
              </a:rPr>
              <a:t>rest</a:t>
            </a:r>
          </a:p>
          <a:p>
            <a:r>
              <a:rPr lang="en-US" sz="2800" dirty="0">
                <a:solidFill>
                  <a:srgbClr val="FF0000"/>
                </a:solidFill>
              </a:rPr>
              <a:t> </a:t>
            </a:r>
          </a:p>
        </p:txBody>
      </p:sp>
      <p:sp>
        <p:nvSpPr>
          <p:cNvPr id="4" name="TextBox 3"/>
          <p:cNvSpPr txBox="1"/>
          <p:nvPr/>
        </p:nvSpPr>
        <p:spPr>
          <a:xfrm>
            <a:off x="987136" y="238220"/>
            <a:ext cx="2011641" cy="523220"/>
          </a:xfrm>
          <a:prstGeom prst="rect">
            <a:avLst/>
          </a:prstGeom>
          <a:noFill/>
        </p:spPr>
        <p:txBody>
          <a:bodyPr wrap="none" rtlCol="0">
            <a:spAutoFit/>
          </a:bodyPr>
          <a:lstStyle/>
          <a:p>
            <a:r>
              <a:rPr lang="en-US" sz="2800" b="1" dirty="0">
                <a:solidFill>
                  <a:srgbClr val="0070C0"/>
                </a:solidFill>
              </a:rPr>
              <a:t>do notation </a:t>
            </a:r>
          </a:p>
        </p:txBody>
      </p:sp>
      <p:sp>
        <p:nvSpPr>
          <p:cNvPr id="8" name="TextBox 7">
            <a:extLst>
              <a:ext uri="{FF2B5EF4-FFF2-40B4-BE49-F238E27FC236}">
                <a16:creationId xmlns:a16="http://schemas.microsoft.com/office/drawing/2014/main" id="{96EB852F-C9AE-A944-2671-6F8930A6FA0C}"/>
              </a:ext>
            </a:extLst>
          </p:cNvPr>
          <p:cNvSpPr txBox="1"/>
          <p:nvPr/>
        </p:nvSpPr>
        <p:spPr>
          <a:xfrm>
            <a:off x="8388548" y="1023925"/>
            <a:ext cx="2980492" cy="443198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sz="2400" dirty="0"/>
              <a:t>De </a:t>
            </a:r>
            <a:r>
              <a:rPr lang="en-GB" sz="2400" dirty="0" err="1"/>
              <a:t>exemplu</a:t>
            </a:r>
            <a:endParaRPr lang="en-GB" sz="2400" dirty="0"/>
          </a:p>
          <a:p>
            <a:endParaRPr lang="en-GB" sz="2400" dirty="0"/>
          </a:p>
          <a:p>
            <a:r>
              <a:rPr lang="en-GB" sz="2400" dirty="0">
                <a:solidFill>
                  <a:srgbClr val="FF0000"/>
                </a:solidFill>
              </a:rPr>
              <a:t>e1   &gt;&gt;= \x1 -&gt;</a:t>
            </a:r>
          </a:p>
          <a:p>
            <a:r>
              <a:rPr lang="en-GB" sz="2400" dirty="0">
                <a:solidFill>
                  <a:srgbClr val="FF0000"/>
                </a:solidFill>
              </a:rPr>
              <a:t>e2   &gt;&gt; e3</a:t>
            </a:r>
          </a:p>
          <a:p>
            <a:endParaRPr lang="en-GB" sz="2400" dirty="0">
              <a:solidFill>
                <a:srgbClr val="FF0000"/>
              </a:solidFill>
            </a:endParaRPr>
          </a:p>
          <a:p>
            <a:r>
              <a:rPr lang="en-GB" sz="2400" dirty="0" err="1"/>
              <a:t>devine</a:t>
            </a:r>
            <a:r>
              <a:rPr lang="en-GB" sz="2400" dirty="0"/>
              <a:t> </a:t>
            </a:r>
          </a:p>
          <a:p>
            <a:r>
              <a:rPr lang="en-GB" sz="2400" dirty="0"/>
              <a:t>    </a:t>
            </a:r>
          </a:p>
          <a:p>
            <a:r>
              <a:rPr lang="en-GB" sz="2400" dirty="0">
                <a:solidFill>
                  <a:srgbClr val="0070C0"/>
                </a:solidFill>
              </a:rPr>
              <a:t>do </a:t>
            </a:r>
          </a:p>
          <a:p>
            <a:r>
              <a:rPr lang="en-GB" sz="2400" dirty="0">
                <a:solidFill>
                  <a:srgbClr val="0070C0"/>
                </a:solidFill>
              </a:rPr>
              <a:t>      x1 &lt;- e1</a:t>
            </a:r>
          </a:p>
          <a:p>
            <a:r>
              <a:rPr lang="en-GB" sz="2400" dirty="0">
                <a:solidFill>
                  <a:srgbClr val="0070C0"/>
                </a:solidFill>
              </a:rPr>
              <a:t>      e2</a:t>
            </a:r>
          </a:p>
          <a:p>
            <a:r>
              <a:rPr lang="en-GB" sz="2400" dirty="0">
                <a:solidFill>
                  <a:srgbClr val="0070C0"/>
                </a:solidFill>
              </a:rPr>
              <a:t>      e3       </a:t>
            </a:r>
          </a:p>
          <a:p>
            <a:r>
              <a:rPr lang="en-GB" dirty="0"/>
              <a:t> </a:t>
            </a:r>
          </a:p>
        </p:txBody>
      </p:sp>
    </p:spTree>
    <p:extLst>
      <p:ext uri="{BB962C8B-B14F-4D97-AF65-F5344CB8AC3E}">
        <p14:creationId xmlns:p14="http://schemas.microsoft.com/office/powerpoint/2010/main" val="1718258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1" y="180305"/>
            <a:ext cx="10768845" cy="769441"/>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a:t> </a:t>
            </a:r>
            <a:r>
              <a:rPr lang="en-US" sz="2400" dirty="0" err="1"/>
              <a:t>Sincronizare</a:t>
            </a:r>
            <a:r>
              <a:rPr lang="en-US" sz="2400" dirty="0"/>
              <a:t> </a:t>
            </a:r>
            <a:r>
              <a:rPr lang="en-US" sz="2000" dirty="0"/>
              <a:t>: </a:t>
            </a:r>
            <a:r>
              <a:rPr lang="en-US" sz="2000" dirty="0" err="1"/>
              <a:t>doua</a:t>
            </a:r>
            <a:r>
              <a:rPr lang="en-US" sz="2000" dirty="0"/>
              <a:t> thread-</a:t>
            </a:r>
            <a:r>
              <a:rPr lang="en-US" sz="2000" dirty="0" err="1"/>
              <a:t>uri</a:t>
            </a:r>
            <a:r>
              <a:rPr lang="en-US" sz="2000" dirty="0"/>
              <a:t> </a:t>
            </a:r>
            <a:r>
              <a:rPr lang="en-US" sz="2000" dirty="0" err="1"/>
              <a:t>incrementeaza</a:t>
            </a:r>
            <a:r>
              <a:rPr lang="en-US" sz="2000" dirty="0"/>
              <a:t> </a:t>
            </a:r>
            <a:r>
              <a:rPr lang="en-US" sz="2000" dirty="0" err="1"/>
              <a:t>acelasi</a:t>
            </a:r>
            <a:r>
              <a:rPr lang="en-US" sz="2000" dirty="0"/>
              <a:t> </a:t>
            </a:r>
            <a:r>
              <a:rPr lang="en-US" sz="2000" dirty="0" err="1"/>
              <a:t>contor</a:t>
            </a:r>
            <a:endParaRPr lang="en-US" sz="2000" dirty="0"/>
          </a:p>
          <a:p>
            <a:pPr lvl="2"/>
            <a:r>
              <a:rPr lang="en-US" sz="2000" dirty="0"/>
              <a:t>                                    </a:t>
            </a:r>
            <a:r>
              <a:rPr lang="en-US" sz="2000" dirty="0" err="1"/>
              <a:t>vrem</a:t>
            </a:r>
            <a:r>
              <a:rPr lang="en-US" sz="2000" dirty="0"/>
              <a:t> </a:t>
            </a:r>
            <a:r>
              <a:rPr lang="en-US" sz="2000" dirty="0" err="1"/>
              <a:t>sa</a:t>
            </a:r>
            <a:r>
              <a:rPr lang="en-US" sz="2000" dirty="0"/>
              <a:t> </a:t>
            </a:r>
            <a:r>
              <a:rPr lang="en-US" sz="2000" dirty="0" err="1"/>
              <a:t>citim</a:t>
            </a:r>
            <a:r>
              <a:rPr lang="en-US" sz="2000" dirty="0"/>
              <a:t> </a:t>
            </a:r>
            <a:r>
              <a:rPr lang="en-US" sz="2000" dirty="0" err="1"/>
              <a:t>valoarea</a:t>
            </a:r>
            <a:r>
              <a:rPr lang="en-US" sz="2000" dirty="0"/>
              <a:t> </a:t>
            </a:r>
            <a:r>
              <a:rPr lang="en-US" sz="2000" dirty="0" err="1"/>
              <a:t>contorului</a:t>
            </a:r>
            <a:r>
              <a:rPr lang="en-US" sz="2000" dirty="0"/>
              <a:t> </a:t>
            </a:r>
            <a:r>
              <a:rPr lang="en-US" sz="2000" dirty="0" err="1"/>
              <a:t>dupa</a:t>
            </a:r>
            <a:r>
              <a:rPr lang="en-US" sz="2000" dirty="0"/>
              <a:t> </a:t>
            </a:r>
            <a:r>
              <a:rPr lang="en-US" sz="2000" dirty="0" err="1"/>
              <a:t>ce</a:t>
            </a:r>
            <a:r>
              <a:rPr lang="en-US" sz="2000" dirty="0"/>
              <a:t> </a:t>
            </a:r>
            <a:r>
              <a:rPr lang="en-US" sz="2000" dirty="0" err="1"/>
              <a:t>ambele</a:t>
            </a:r>
            <a:r>
              <a:rPr lang="en-US" sz="2000" dirty="0"/>
              <a:t> thread-</a:t>
            </a:r>
            <a:r>
              <a:rPr lang="en-US" sz="2000" dirty="0" err="1"/>
              <a:t>uri</a:t>
            </a:r>
            <a:r>
              <a:rPr lang="en-US" sz="2000" dirty="0"/>
              <a:t> au </a:t>
            </a:r>
            <a:r>
              <a:rPr lang="en-US" sz="2000" dirty="0" err="1"/>
              <a:t>terminat</a:t>
            </a:r>
            <a:r>
              <a:rPr lang="en-US" sz="2000" dirty="0"/>
              <a:t> </a:t>
            </a:r>
          </a:p>
        </p:txBody>
      </p:sp>
      <p:sp>
        <p:nvSpPr>
          <p:cNvPr id="3" name="Rectangle 2"/>
          <p:cNvSpPr/>
          <p:nvPr/>
        </p:nvSpPr>
        <p:spPr>
          <a:xfrm>
            <a:off x="421907" y="1486856"/>
            <a:ext cx="7510243" cy="1477328"/>
          </a:xfrm>
          <a:prstGeom prst="rect">
            <a:avLst/>
          </a:prstGeom>
        </p:spPr>
        <p:txBody>
          <a:bodyPr wrap="square">
            <a:spAutoFit/>
          </a:bodyPr>
          <a:lstStyle/>
          <a:p>
            <a:r>
              <a:rPr lang="en-US" sz="2400" dirty="0">
                <a:solidFill>
                  <a:srgbClr val="0070C0"/>
                </a:solidFill>
              </a:rPr>
              <a:t>add m  =  </a:t>
            </a:r>
            <a:r>
              <a:rPr lang="en-US" sz="2400" dirty="0" err="1">
                <a:solidFill>
                  <a:srgbClr val="0070C0"/>
                </a:solidFill>
              </a:rPr>
              <a:t>replicateM</a:t>
            </a:r>
            <a:r>
              <a:rPr lang="en-US" sz="2400" dirty="0">
                <a:solidFill>
                  <a:srgbClr val="0070C0"/>
                </a:solidFill>
              </a:rPr>
              <a:t>_ 1000 $ do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a:t>
            </a:r>
            <a:endParaRPr lang="en-US" sz="2400" b="1"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 (x +1)</a:t>
            </a:r>
          </a:p>
          <a:p>
            <a:r>
              <a:rPr lang="en-US" dirty="0"/>
              <a:t>                    </a:t>
            </a:r>
          </a:p>
        </p:txBody>
      </p:sp>
      <p:sp>
        <p:nvSpPr>
          <p:cNvPr id="5" name="Rectangle 4"/>
          <p:cNvSpPr/>
          <p:nvPr/>
        </p:nvSpPr>
        <p:spPr>
          <a:xfrm>
            <a:off x="535278" y="2944488"/>
            <a:ext cx="6096000" cy="2308324"/>
          </a:xfrm>
          <a:prstGeom prst="rect">
            <a:avLst/>
          </a:prstGeom>
        </p:spPr>
        <p:txBody>
          <a:bodyPr>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newMVar</a:t>
            </a:r>
            <a:r>
              <a:rPr lang="en-US" sz="2400" dirty="0">
                <a:solidFill>
                  <a:srgbClr val="0070C0"/>
                </a:solidFill>
              </a:rPr>
              <a:t> 0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p:txBody>
      </p:sp>
      <p:graphicFrame>
        <p:nvGraphicFramePr>
          <p:cNvPr id="4" name="Object 3">
            <a:extLst>
              <a:ext uri="{FF2B5EF4-FFF2-40B4-BE49-F238E27FC236}">
                <a16:creationId xmlns:a16="http://schemas.microsoft.com/office/drawing/2014/main" id="{E5155769-7418-498B-B038-592DC39753F1}"/>
              </a:ext>
            </a:extLst>
          </p:cNvPr>
          <p:cNvGraphicFramePr>
            <a:graphicFrameLocks noChangeAspect="1"/>
          </p:cNvGraphicFramePr>
          <p:nvPr>
            <p:extLst>
              <p:ext uri="{D42A27DB-BD31-4B8C-83A1-F6EECF244321}">
                <p14:modId xmlns:p14="http://schemas.microsoft.com/office/powerpoint/2010/main" val="1349284142"/>
              </p:ext>
            </p:extLst>
          </p:nvPr>
        </p:nvGraphicFramePr>
        <p:xfrm>
          <a:off x="7051452" y="3070055"/>
          <a:ext cx="3676650" cy="2327663"/>
        </p:xfrm>
        <a:graphic>
          <a:graphicData uri="http://schemas.openxmlformats.org/presentationml/2006/ole">
            <mc:AlternateContent xmlns:mc="http://schemas.openxmlformats.org/markup-compatibility/2006">
              <mc:Choice xmlns:v="urn:schemas-microsoft-com:vml" Requires="v">
                <p:oleObj name="Bitmap Image" r:id="rId2" imgW="1765440" imgH="1117440" progId="Paint.Picture">
                  <p:embed/>
                </p:oleObj>
              </mc:Choice>
              <mc:Fallback>
                <p:oleObj name="Bitmap Image" r:id="rId2" imgW="1765440" imgH="1117440" progId="Paint.Picture">
                  <p:embed/>
                  <p:pic>
                    <p:nvPicPr>
                      <p:cNvPr id="0" name=""/>
                      <p:cNvPicPr/>
                      <p:nvPr/>
                    </p:nvPicPr>
                    <p:blipFill>
                      <a:blip r:embed="rId3"/>
                      <a:stretch>
                        <a:fillRect/>
                      </a:stretch>
                    </p:blipFill>
                    <p:spPr>
                      <a:xfrm>
                        <a:off x="7051452" y="3070055"/>
                        <a:ext cx="3676650" cy="2327663"/>
                      </a:xfrm>
                      <a:prstGeom prst="rect">
                        <a:avLst/>
                      </a:prstGeom>
                    </p:spPr>
                  </p:pic>
                </p:oleObj>
              </mc:Fallback>
            </mc:AlternateContent>
          </a:graphicData>
        </a:graphic>
      </p:graphicFrame>
    </p:spTree>
    <p:extLst>
      <p:ext uri="{BB962C8B-B14F-4D97-AF65-F5344CB8AC3E}">
        <p14:creationId xmlns:p14="http://schemas.microsoft.com/office/powerpoint/2010/main" val="24588333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1971" y="180305"/>
            <a:ext cx="10768845" cy="769441"/>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a:t> </a:t>
            </a:r>
            <a:r>
              <a:rPr lang="en-US" sz="2400" dirty="0" err="1"/>
              <a:t>Sincronizare</a:t>
            </a:r>
            <a:r>
              <a:rPr lang="en-US" sz="2400" dirty="0"/>
              <a:t> </a:t>
            </a:r>
            <a:r>
              <a:rPr lang="en-US" sz="2000" dirty="0"/>
              <a:t>: </a:t>
            </a:r>
            <a:r>
              <a:rPr lang="en-US" sz="2000" dirty="0" err="1"/>
              <a:t>doua</a:t>
            </a:r>
            <a:r>
              <a:rPr lang="en-US" sz="2000" dirty="0"/>
              <a:t> thread-</a:t>
            </a:r>
            <a:r>
              <a:rPr lang="en-US" sz="2000" dirty="0" err="1"/>
              <a:t>uri</a:t>
            </a:r>
            <a:r>
              <a:rPr lang="en-US" sz="2000" dirty="0"/>
              <a:t> </a:t>
            </a:r>
            <a:r>
              <a:rPr lang="en-US" sz="2000" dirty="0" err="1"/>
              <a:t>incrementeaza</a:t>
            </a:r>
            <a:r>
              <a:rPr lang="en-US" sz="2000" dirty="0"/>
              <a:t> </a:t>
            </a:r>
            <a:r>
              <a:rPr lang="en-US" sz="2000" dirty="0" err="1"/>
              <a:t>acelasi</a:t>
            </a:r>
            <a:r>
              <a:rPr lang="en-US" sz="2000" dirty="0"/>
              <a:t> </a:t>
            </a:r>
            <a:r>
              <a:rPr lang="en-US" sz="2000" dirty="0" err="1"/>
              <a:t>contor</a:t>
            </a:r>
            <a:endParaRPr lang="en-US" sz="2000" dirty="0"/>
          </a:p>
          <a:p>
            <a:pPr lvl="2"/>
            <a:r>
              <a:rPr lang="en-US" sz="2000" dirty="0"/>
              <a:t>                                    </a:t>
            </a:r>
            <a:r>
              <a:rPr lang="en-US" sz="2000" dirty="0" err="1"/>
              <a:t>vrem</a:t>
            </a:r>
            <a:r>
              <a:rPr lang="en-US" sz="2000" dirty="0"/>
              <a:t> </a:t>
            </a:r>
            <a:r>
              <a:rPr lang="en-US" sz="2000" dirty="0" err="1"/>
              <a:t>sa</a:t>
            </a:r>
            <a:r>
              <a:rPr lang="en-US" sz="2000" dirty="0"/>
              <a:t> </a:t>
            </a:r>
            <a:r>
              <a:rPr lang="en-US" sz="2000" dirty="0" err="1"/>
              <a:t>citim</a:t>
            </a:r>
            <a:r>
              <a:rPr lang="en-US" sz="2000" dirty="0"/>
              <a:t> </a:t>
            </a:r>
            <a:r>
              <a:rPr lang="en-US" sz="2000" dirty="0" err="1"/>
              <a:t>valoarea</a:t>
            </a:r>
            <a:r>
              <a:rPr lang="en-US" sz="2000" dirty="0"/>
              <a:t> </a:t>
            </a:r>
            <a:r>
              <a:rPr lang="en-US" sz="2000" dirty="0" err="1"/>
              <a:t>contorului</a:t>
            </a:r>
            <a:r>
              <a:rPr lang="en-US" sz="2000" dirty="0"/>
              <a:t> </a:t>
            </a:r>
            <a:r>
              <a:rPr lang="en-US" sz="2000" dirty="0" err="1"/>
              <a:t>dupa</a:t>
            </a:r>
            <a:r>
              <a:rPr lang="en-US" sz="2000" dirty="0"/>
              <a:t> </a:t>
            </a:r>
            <a:r>
              <a:rPr lang="en-US" sz="2000" dirty="0" err="1"/>
              <a:t>ce</a:t>
            </a:r>
            <a:r>
              <a:rPr lang="en-US" sz="2000" dirty="0"/>
              <a:t> </a:t>
            </a:r>
            <a:r>
              <a:rPr lang="en-US" sz="2000" dirty="0" err="1"/>
              <a:t>ambele</a:t>
            </a:r>
            <a:r>
              <a:rPr lang="en-US" sz="2000" dirty="0"/>
              <a:t> thread-</a:t>
            </a:r>
            <a:r>
              <a:rPr lang="en-US" sz="2000" dirty="0" err="1"/>
              <a:t>uri</a:t>
            </a:r>
            <a:r>
              <a:rPr lang="en-US" sz="2000" dirty="0"/>
              <a:t> au </a:t>
            </a:r>
            <a:r>
              <a:rPr lang="en-US" sz="2000" dirty="0" err="1"/>
              <a:t>terminat</a:t>
            </a:r>
            <a:r>
              <a:rPr lang="en-US" sz="2000" dirty="0"/>
              <a:t> </a:t>
            </a:r>
          </a:p>
        </p:txBody>
      </p:sp>
      <p:sp>
        <p:nvSpPr>
          <p:cNvPr id="3" name="Rectangle 2"/>
          <p:cNvSpPr/>
          <p:nvPr/>
        </p:nvSpPr>
        <p:spPr>
          <a:xfrm>
            <a:off x="343436" y="1486856"/>
            <a:ext cx="7408643" cy="1477328"/>
          </a:xfrm>
          <a:prstGeom prst="rect">
            <a:avLst/>
          </a:prstGeom>
        </p:spPr>
        <p:txBody>
          <a:bodyPr wrap="square">
            <a:spAutoFit/>
          </a:bodyPr>
          <a:lstStyle/>
          <a:p>
            <a:r>
              <a:rPr lang="en-US" sz="2400" dirty="0">
                <a:solidFill>
                  <a:srgbClr val="0070C0"/>
                </a:solidFill>
              </a:rPr>
              <a:t>add m  =  </a:t>
            </a:r>
            <a:r>
              <a:rPr lang="en-US" sz="2400" dirty="0" err="1">
                <a:solidFill>
                  <a:srgbClr val="0070C0"/>
                </a:solidFill>
              </a:rPr>
              <a:t>replicateM</a:t>
            </a:r>
            <a:r>
              <a:rPr lang="en-US" sz="2400" dirty="0">
                <a:solidFill>
                  <a:srgbClr val="0070C0"/>
                </a:solidFill>
              </a:rPr>
              <a:t>_ 1000 $ do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a:t>
            </a:r>
            <a:endParaRPr lang="en-US" sz="2400" b="1"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 (x +1)</a:t>
            </a:r>
          </a:p>
          <a:p>
            <a:r>
              <a:rPr lang="en-US" dirty="0"/>
              <a:t>                    </a:t>
            </a:r>
          </a:p>
        </p:txBody>
      </p:sp>
      <p:sp>
        <p:nvSpPr>
          <p:cNvPr id="5" name="Rectangle 4"/>
          <p:cNvSpPr/>
          <p:nvPr/>
        </p:nvSpPr>
        <p:spPr>
          <a:xfrm>
            <a:off x="535278" y="2944488"/>
            <a:ext cx="6096000" cy="2308324"/>
          </a:xfrm>
          <a:prstGeom prst="rect">
            <a:avLst/>
          </a:prstGeom>
        </p:spPr>
        <p:txBody>
          <a:bodyPr>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newMVar</a:t>
            </a:r>
            <a:r>
              <a:rPr lang="en-US" sz="2400" dirty="0">
                <a:solidFill>
                  <a:srgbClr val="0070C0"/>
                </a:solidFill>
              </a:rPr>
              <a:t> 0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a:solidFill>
                  <a:srgbClr val="0070C0"/>
                </a:solidFill>
              </a:rPr>
              <a:t>                    print </a:t>
            </a:r>
            <a:r>
              <a:rPr lang="en-US" sz="2400" dirty="0">
                <a:solidFill>
                  <a:srgbClr val="0070C0"/>
                </a:solidFill>
              </a:rPr>
              <a:t>x </a:t>
            </a:r>
          </a:p>
        </p:txBody>
      </p:sp>
      <p:graphicFrame>
        <p:nvGraphicFramePr>
          <p:cNvPr id="4" name="Object 3">
            <a:extLst>
              <a:ext uri="{FF2B5EF4-FFF2-40B4-BE49-F238E27FC236}">
                <a16:creationId xmlns:a16="http://schemas.microsoft.com/office/drawing/2014/main" id="{E5155769-7418-498B-B038-592DC39753F1}"/>
              </a:ext>
            </a:extLst>
          </p:cNvPr>
          <p:cNvGraphicFramePr>
            <a:graphicFrameLocks noChangeAspect="1"/>
          </p:cNvGraphicFramePr>
          <p:nvPr/>
        </p:nvGraphicFramePr>
        <p:xfrm>
          <a:off x="6439437" y="2883170"/>
          <a:ext cx="3676650" cy="2327663"/>
        </p:xfrm>
        <a:graphic>
          <a:graphicData uri="http://schemas.openxmlformats.org/presentationml/2006/ole">
            <mc:AlternateContent xmlns:mc="http://schemas.openxmlformats.org/markup-compatibility/2006">
              <mc:Choice xmlns:v="urn:schemas-microsoft-com:vml" Requires="v">
                <p:oleObj name="Bitmap Image" r:id="rId2" imgW="1765440" imgH="1117440" progId="Paint.Picture">
                  <p:embed/>
                </p:oleObj>
              </mc:Choice>
              <mc:Fallback>
                <p:oleObj name="Bitmap Image" r:id="rId2" imgW="1765440" imgH="1117440" progId="Paint.Picture">
                  <p:embed/>
                  <p:pic>
                    <p:nvPicPr>
                      <p:cNvPr id="4" name="Object 3">
                        <a:extLst>
                          <a:ext uri="{FF2B5EF4-FFF2-40B4-BE49-F238E27FC236}">
                            <a16:creationId xmlns:a16="http://schemas.microsoft.com/office/drawing/2014/main" id="{E5155769-7418-498B-B038-592DC39753F1}"/>
                          </a:ext>
                        </a:extLst>
                      </p:cNvPr>
                      <p:cNvPicPr/>
                      <p:nvPr/>
                    </p:nvPicPr>
                    <p:blipFill>
                      <a:blip r:embed="rId3"/>
                      <a:stretch>
                        <a:fillRect/>
                      </a:stretch>
                    </p:blipFill>
                    <p:spPr>
                      <a:xfrm>
                        <a:off x="6439437" y="2883170"/>
                        <a:ext cx="3676650" cy="2327663"/>
                      </a:xfrm>
                      <a:prstGeom prst="rect">
                        <a:avLst/>
                      </a:prstGeom>
                    </p:spPr>
                  </p:pic>
                </p:oleObj>
              </mc:Fallback>
            </mc:AlternateContent>
          </a:graphicData>
        </a:graphic>
      </p:graphicFrame>
      <p:sp>
        <p:nvSpPr>
          <p:cNvPr id="8" name="TextBox 7"/>
          <p:cNvSpPr txBox="1"/>
          <p:nvPr/>
        </p:nvSpPr>
        <p:spPr>
          <a:xfrm>
            <a:off x="8277762" y="4852820"/>
            <a:ext cx="2612575" cy="1015663"/>
          </a:xfrm>
          <a:prstGeom prst="rect">
            <a:avLst/>
          </a:prstGeom>
          <a:solidFill>
            <a:srgbClr val="FF000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2000" dirty="0" err="1"/>
              <a:t>trebuie</a:t>
            </a:r>
            <a:r>
              <a:rPr lang="en-US" sz="2000" dirty="0"/>
              <a:t> </a:t>
            </a:r>
            <a:r>
              <a:rPr lang="en-US" sz="2000" dirty="0" err="1"/>
              <a:t>sa</a:t>
            </a:r>
            <a:r>
              <a:rPr lang="en-US" sz="2000" dirty="0"/>
              <a:t> ne </a:t>
            </a:r>
            <a:r>
              <a:rPr lang="en-US" sz="2000" dirty="0" err="1"/>
              <a:t>asiguram</a:t>
            </a:r>
            <a:r>
              <a:rPr lang="en-US" sz="2000" dirty="0"/>
              <a:t> </a:t>
            </a:r>
          </a:p>
          <a:p>
            <a:r>
              <a:rPr lang="en-US" sz="2000" dirty="0"/>
              <a:t>ca </a:t>
            </a:r>
            <a:r>
              <a:rPr lang="en-US" sz="2000" dirty="0" err="1"/>
              <a:t>ambele</a:t>
            </a:r>
            <a:r>
              <a:rPr lang="en-US" sz="2000" dirty="0"/>
              <a:t> </a:t>
            </a:r>
            <a:r>
              <a:rPr lang="en-US" sz="2000" dirty="0" err="1"/>
              <a:t>thred-uri</a:t>
            </a:r>
            <a:r>
              <a:rPr lang="en-US" sz="2000" dirty="0"/>
              <a:t>  </a:t>
            </a:r>
          </a:p>
          <a:p>
            <a:r>
              <a:rPr lang="en-US" sz="2000" dirty="0"/>
              <a:t>au </a:t>
            </a:r>
            <a:r>
              <a:rPr lang="en-US" sz="2000" dirty="0" err="1"/>
              <a:t>terminat</a:t>
            </a:r>
            <a:endParaRPr lang="en-US" sz="2000" dirty="0"/>
          </a:p>
        </p:txBody>
      </p:sp>
    </p:spTree>
    <p:extLst>
      <p:ext uri="{BB962C8B-B14F-4D97-AF65-F5344CB8AC3E}">
        <p14:creationId xmlns:p14="http://schemas.microsoft.com/office/powerpoint/2010/main" val="681567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1314" y="2428651"/>
            <a:ext cx="6096000" cy="3785652"/>
          </a:xfrm>
          <a:prstGeom prst="rect">
            <a:avLst/>
          </a:prstGeom>
          <a:ln>
            <a:solidFill>
              <a:srgbClr val="0070C0"/>
            </a:solidFill>
          </a:ln>
        </p:spPr>
        <p:txBody>
          <a:bodyPr>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newMVar</a:t>
            </a:r>
            <a:r>
              <a:rPr lang="en-US" sz="2400" dirty="0">
                <a:solidFill>
                  <a:srgbClr val="0070C0"/>
                </a:solidFill>
              </a:rPr>
              <a:t> 0 </a:t>
            </a:r>
          </a:p>
          <a:p>
            <a:r>
              <a:rPr lang="en-US" sz="2400" dirty="0">
                <a:solidFill>
                  <a:srgbClr val="0070C0"/>
                </a:solidFill>
              </a:rPr>
              <a:t>                    </a:t>
            </a:r>
            <a:r>
              <a:rPr lang="en-US" sz="2400" dirty="0">
                <a:solidFill>
                  <a:srgbClr val="00B050"/>
                </a:solidFill>
              </a:rPr>
              <a:t>ms1 &lt;- </a:t>
            </a:r>
            <a:r>
              <a:rPr lang="en-US" sz="2400" dirty="0" err="1">
                <a:solidFill>
                  <a:srgbClr val="00B050"/>
                </a:solidFill>
              </a:rPr>
              <a:t>newEmptyMVar</a:t>
            </a:r>
            <a:endParaRPr lang="en-US" sz="2400" dirty="0">
              <a:solidFill>
                <a:srgbClr val="00B050"/>
              </a:solidFill>
            </a:endParaRPr>
          </a:p>
          <a:p>
            <a:r>
              <a:rPr lang="en-US" sz="2400" dirty="0">
                <a:solidFill>
                  <a:srgbClr val="00B050"/>
                </a:solidFill>
              </a:rPr>
              <a:t>                    ms2 &lt;- </a:t>
            </a:r>
            <a:r>
              <a:rPr lang="en-US" sz="2400" dirty="0" err="1">
                <a:solidFill>
                  <a:srgbClr val="00B050"/>
                </a:solidFill>
              </a:rPr>
              <a:t>newEmptyMVar</a:t>
            </a:r>
            <a:endParaRPr lang="en-US" sz="2400" dirty="0">
              <a:solidFill>
                <a:srgbClr val="00B050"/>
              </a:solidFill>
            </a:endParaRPr>
          </a:p>
          <a:p>
            <a:r>
              <a:rPr lang="en-US" sz="2400" dirty="0">
                <a:solidFill>
                  <a:srgbClr val="0070C0"/>
                </a:solidFill>
              </a:rPr>
              <a:t>                    </a:t>
            </a:r>
            <a:r>
              <a:rPr lang="en-US" sz="2400" dirty="0" err="1">
                <a:solidFill>
                  <a:srgbClr val="0070C0"/>
                </a:solidFill>
              </a:rPr>
              <a:t>forkIO</a:t>
            </a:r>
            <a:r>
              <a:rPr lang="en-US" sz="2400" dirty="0">
                <a:solidFill>
                  <a:srgbClr val="0070C0"/>
                </a:solidFill>
              </a:rPr>
              <a:t> (add m ms1)</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ms2)</a:t>
            </a:r>
          </a:p>
          <a:p>
            <a:r>
              <a:rPr lang="en-US" sz="2400" dirty="0">
                <a:solidFill>
                  <a:srgbClr val="0070C0"/>
                </a:solidFill>
              </a:rPr>
              <a:t>                    </a:t>
            </a:r>
            <a:r>
              <a:rPr lang="en-US" sz="2400" dirty="0" err="1">
                <a:solidFill>
                  <a:srgbClr val="00B050"/>
                </a:solidFill>
              </a:rPr>
              <a:t>takeMVar</a:t>
            </a:r>
            <a:r>
              <a:rPr lang="en-US" sz="2400" dirty="0">
                <a:solidFill>
                  <a:srgbClr val="00B050"/>
                </a:solidFill>
              </a:rPr>
              <a:t> ms1</a:t>
            </a:r>
          </a:p>
          <a:p>
            <a:r>
              <a:rPr lang="en-US" sz="2400" dirty="0">
                <a:solidFill>
                  <a:srgbClr val="00B050"/>
                </a:solidFill>
              </a:rPr>
              <a:t>                    </a:t>
            </a:r>
            <a:r>
              <a:rPr lang="en-US" sz="2400" dirty="0" err="1">
                <a:solidFill>
                  <a:srgbClr val="00B050"/>
                </a:solidFill>
              </a:rPr>
              <a:t>takeMVar</a:t>
            </a:r>
            <a:r>
              <a:rPr lang="en-US" sz="2400" dirty="0">
                <a:solidFill>
                  <a:srgbClr val="00B050"/>
                </a:solidFill>
              </a:rPr>
              <a:t> ms2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p:txBody>
      </p:sp>
      <p:sp>
        <p:nvSpPr>
          <p:cNvPr id="2" name="TextBox 1"/>
          <p:cNvSpPr txBox="1"/>
          <p:nvPr/>
        </p:nvSpPr>
        <p:spPr>
          <a:xfrm>
            <a:off x="-321972" y="0"/>
            <a:ext cx="2987036" cy="461665"/>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err="1"/>
              <a:t>Sincronizare</a:t>
            </a:r>
            <a:r>
              <a:rPr lang="en-US" sz="2400" dirty="0"/>
              <a:t> </a:t>
            </a:r>
          </a:p>
        </p:txBody>
      </p:sp>
      <p:sp>
        <p:nvSpPr>
          <p:cNvPr id="3" name="Rectangle 2"/>
          <p:cNvSpPr/>
          <p:nvPr/>
        </p:nvSpPr>
        <p:spPr>
          <a:xfrm>
            <a:off x="4591433" y="775777"/>
            <a:ext cx="7214487" cy="2215991"/>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70C0"/>
                </a:solidFill>
              </a:rPr>
              <a:t>add m  </a:t>
            </a:r>
            <a:r>
              <a:rPr lang="en-US" sz="2400" dirty="0">
                <a:solidFill>
                  <a:srgbClr val="00B050"/>
                </a:solidFill>
              </a:rPr>
              <a:t>ms1</a:t>
            </a:r>
            <a:r>
              <a:rPr lang="en-US" sz="2400" dirty="0">
                <a:solidFill>
                  <a:srgbClr val="0070C0"/>
                </a:solidFill>
              </a:rPr>
              <a:t> = do </a:t>
            </a:r>
          </a:p>
          <a:p>
            <a:r>
              <a:rPr lang="en-US" sz="2400" dirty="0">
                <a:solidFill>
                  <a:srgbClr val="0070C0"/>
                </a:solidFill>
              </a:rPr>
              <a:t>                             </a:t>
            </a:r>
            <a:r>
              <a:rPr lang="en-US" sz="2400" dirty="0" err="1">
                <a:solidFill>
                  <a:srgbClr val="0070C0"/>
                </a:solidFill>
              </a:rPr>
              <a:t>replicateM</a:t>
            </a:r>
            <a:r>
              <a:rPr lang="en-US" sz="2400" dirty="0">
                <a:solidFill>
                  <a:srgbClr val="0070C0"/>
                </a:solidFill>
              </a:rPr>
              <a:t>_ 1000 $ do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a:t>
            </a:r>
            <a:endParaRPr lang="en-US" sz="2400" b="1"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mv (x +1)</a:t>
            </a:r>
          </a:p>
          <a:p>
            <a:r>
              <a:rPr lang="en-US" sz="2400" dirty="0">
                <a:solidFill>
                  <a:srgbClr val="00B050"/>
                </a:solidFill>
              </a:rPr>
              <a:t>                              </a:t>
            </a:r>
            <a:r>
              <a:rPr lang="en-US" sz="2400" dirty="0" err="1">
                <a:solidFill>
                  <a:srgbClr val="00B050"/>
                </a:solidFill>
              </a:rPr>
              <a:t>putMVar</a:t>
            </a:r>
            <a:r>
              <a:rPr lang="en-US" sz="2400" dirty="0">
                <a:solidFill>
                  <a:srgbClr val="00B050"/>
                </a:solidFill>
              </a:rPr>
              <a:t> ms1 "ok"  </a:t>
            </a:r>
          </a:p>
          <a:p>
            <a:r>
              <a:rPr lang="en-US" dirty="0"/>
              <a:t>                    </a:t>
            </a:r>
          </a:p>
        </p:txBody>
      </p:sp>
      <p:sp>
        <p:nvSpPr>
          <p:cNvPr id="7" name="TextBox 6"/>
          <p:cNvSpPr txBox="1"/>
          <p:nvPr/>
        </p:nvSpPr>
        <p:spPr>
          <a:xfrm>
            <a:off x="4591433" y="4624659"/>
            <a:ext cx="5780365" cy="707886"/>
          </a:xfrm>
          <a:prstGeom prst="rect">
            <a:avLst/>
          </a:prstGeom>
          <a:solidFill>
            <a:schemeClr val="bg1">
              <a:lumMod val="95000"/>
            </a:schemeClr>
          </a:solidFill>
          <a:ln>
            <a:solidFill>
              <a:srgbClr val="92D050"/>
            </a:solidFill>
          </a:ln>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2000" dirty="0" err="1">
                <a:solidFill>
                  <a:schemeClr val="tx1"/>
                </a:solidFill>
              </a:rPr>
              <a:t>variabilele</a:t>
            </a:r>
            <a:r>
              <a:rPr lang="en-US" sz="2000" dirty="0">
                <a:solidFill>
                  <a:schemeClr val="tx1"/>
                </a:solidFill>
              </a:rPr>
              <a:t> </a:t>
            </a:r>
            <a:r>
              <a:rPr lang="en-US" sz="2000" dirty="0">
                <a:solidFill>
                  <a:srgbClr val="00B050"/>
                </a:solidFill>
              </a:rPr>
              <a:t>ms1</a:t>
            </a:r>
            <a:r>
              <a:rPr lang="en-US" sz="2000" dirty="0">
                <a:solidFill>
                  <a:schemeClr val="tx1"/>
                </a:solidFill>
              </a:rPr>
              <a:t> </a:t>
            </a:r>
            <a:r>
              <a:rPr lang="en-US" sz="2000" dirty="0" err="1">
                <a:solidFill>
                  <a:schemeClr val="tx1"/>
                </a:solidFill>
              </a:rPr>
              <a:t>si</a:t>
            </a:r>
            <a:r>
              <a:rPr lang="en-US" sz="2000" dirty="0">
                <a:solidFill>
                  <a:schemeClr val="tx1"/>
                </a:solidFill>
              </a:rPr>
              <a:t> </a:t>
            </a:r>
            <a:r>
              <a:rPr lang="en-US" sz="2000" dirty="0">
                <a:solidFill>
                  <a:srgbClr val="00B050"/>
                </a:solidFill>
              </a:rPr>
              <a:t>ms2</a:t>
            </a:r>
            <a:r>
              <a:rPr lang="en-US" sz="2000" dirty="0">
                <a:solidFill>
                  <a:schemeClr val="tx1"/>
                </a:solidFill>
              </a:rPr>
              <a:t> </a:t>
            </a:r>
            <a:r>
              <a:rPr lang="en-US" sz="2000" dirty="0" err="1">
                <a:solidFill>
                  <a:schemeClr val="tx1"/>
                </a:solidFill>
              </a:rPr>
              <a:t>actioneaza</a:t>
            </a:r>
            <a:r>
              <a:rPr lang="en-US" sz="2000" dirty="0">
                <a:solidFill>
                  <a:schemeClr val="tx1"/>
                </a:solidFill>
              </a:rPr>
              <a:t> ca </a:t>
            </a:r>
            <a:r>
              <a:rPr lang="en-US" sz="2000" dirty="0" err="1">
                <a:solidFill>
                  <a:schemeClr val="tx1"/>
                </a:solidFill>
              </a:rPr>
              <a:t>niste</a:t>
            </a:r>
            <a:r>
              <a:rPr lang="en-US" sz="2000" dirty="0">
                <a:solidFill>
                  <a:schemeClr val="tx1"/>
                </a:solidFill>
              </a:rPr>
              <a:t> </a:t>
            </a:r>
            <a:r>
              <a:rPr lang="en-US" sz="2000" dirty="0" err="1">
                <a:solidFill>
                  <a:schemeClr val="tx1"/>
                </a:solidFill>
              </a:rPr>
              <a:t>semafoare</a:t>
            </a:r>
            <a:r>
              <a:rPr lang="en-US" sz="2000" dirty="0">
                <a:solidFill>
                  <a:schemeClr val="tx1"/>
                </a:solidFill>
              </a:rPr>
              <a:t> ;</a:t>
            </a:r>
          </a:p>
          <a:p>
            <a:r>
              <a:rPr lang="en-US" sz="2000" dirty="0" err="1">
                <a:solidFill>
                  <a:schemeClr val="tx1"/>
                </a:solidFill>
              </a:rPr>
              <a:t>astfel</a:t>
            </a:r>
            <a:r>
              <a:rPr lang="en-US" sz="2000" dirty="0">
                <a:solidFill>
                  <a:schemeClr val="tx1"/>
                </a:solidFill>
              </a:rPr>
              <a:t> ne </a:t>
            </a:r>
            <a:r>
              <a:rPr lang="en-US" sz="2000" dirty="0" err="1">
                <a:solidFill>
                  <a:schemeClr val="tx1"/>
                </a:solidFill>
              </a:rPr>
              <a:t>asiguram</a:t>
            </a:r>
            <a:r>
              <a:rPr lang="en-US" sz="2000" dirty="0">
                <a:solidFill>
                  <a:schemeClr val="tx1"/>
                </a:solidFill>
              </a:rPr>
              <a:t> ca </a:t>
            </a:r>
            <a:r>
              <a:rPr lang="en-US" sz="2000" dirty="0" err="1">
                <a:solidFill>
                  <a:schemeClr val="tx1"/>
                </a:solidFill>
              </a:rPr>
              <a:t>ambele</a:t>
            </a:r>
            <a:r>
              <a:rPr lang="en-US" sz="2000" dirty="0">
                <a:solidFill>
                  <a:schemeClr val="tx1"/>
                </a:solidFill>
              </a:rPr>
              <a:t> thread-</a:t>
            </a:r>
            <a:r>
              <a:rPr lang="en-US" sz="2000" dirty="0" err="1">
                <a:solidFill>
                  <a:schemeClr val="tx1"/>
                </a:solidFill>
              </a:rPr>
              <a:t>uri</a:t>
            </a:r>
            <a:r>
              <a:rPr lang="en-US" sz="2000" dirty="0">
                <a:solidFill>
                  <a:schemeClr val="tx1"/>
                </a:solidFill>
              </a:rPr>
              <a:t> au </a:t>
            </a:r>
            <a:r>
              <a:rPr lang="en-US" sz="2000" dirty="0" err="1">
                <a:solidFill>
                  <a:schemeClr val="tx1"/>
                </a:solidFill>
              </a:rPr>
              <a:t>terminat</a:t>
            </a:r>
            <a:endParaRPr lang="en-US" sz="2000" dirty="0">
              <a:solidFill>
                <a:schemeClr val="tx1"/>
              </a:solidFill>
            </a:endParaRPr>
          </a:p>
        </p:txBody>
      </p:sp>
    </p:spTree>
    <p:extLst>
      <p:ext uri="{BB962C8B-B14F-4D97-AF65-F5344CB8AC3E}">
        <p14:creationId xmlns:p14="http://schemas.microsoft.com/office/powerpoint/2010/main" val="8017028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71314" y="2428651"/>
            <a:ext cx="6096000" cy="3785652"/>
          </a:xfrm>
          <a:prstGeom prst="rect">
            <a:avLst/>
          </a:prstGeom>
          <a:ln>
            <a:solidFill>
              <a:srgbClr val="0070C0"/>
            </a:solidFill>
          </a:ln>
        </p:spPr>
        <p:txBody>
          <a:bodyPr>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newMVar</a:t>
            </a:r>
            <a:r>
              <a:rPr lang="en-US" sz="2400" dirty="0">
                <a:solidFill>
                  <a:srgbClr val="0070C0"/>
                </a:solidFill>
              </a:rPr>
              <a:t> 0 </a:t>
            </a:r>
          </a:p>
          <a:p>
            <a:r>
              <a:rPr lang="en-US" sz="2400" dirty="0">
                <a:solidFill>
                  <a:srgbClr val="0070C0"/>
                </a:solidFill>
              </a:rPr>
              <a:t>                    </a:t>
            </a:r>
            <a:r>
              <a:rPr lang="en-US" sz="2400" dirty="0">
                <a:solidFill>
                  <a:srgbClr val="00B050"/>
                </a:solidFill>
              </a:rPr>
              <a:t>ms1 &lt;- </a:t>
            </a:r>
            <a:r>
              <a:rPr lang="en-US" sz="2400" dirty="0" err="1">
                <a:solidFill>
                  <a:srgbClr val="00B050"/>
                </a:solidFill>
              </a:rPr>
              <a:t>newEmptyMVar</a:t>
            </a:r>
            <a:endParaRPr lang="en-US" sz="2400" dirty="0">
              <a:solidFill>
                <a:srgbClr val="00B050"/>
              </a:solidFill>
            </a:endParaRPr>
          </a:p>
          <a:p>
            <a:r>
              <a:rPr lang="en-US" sz="2400" dirty="0">
                <a:solidFill>
                  <a:srgbClr val="00B050"/>
                </a:solidFill>
              </a:rPr>
              <a:t>                    ms2 &lt;- </a:t>
            </a:r>
            <a:r>
              <a:rPr lang="en-US" sz="2400" dirty="0" err="1">
                <a:solidFill>
                  <a:srgbClr val="00B050"/>
                </a:solidFill>
              </a:rPr>
              <a:t>newEmptyMVar</a:t>
            </a:r>
            <a:endParaRPr lang="en-US" sz="2400" dirty="0">
              <a:solidFill>
                <a:srgbClr val="00B050"/>
              </a:solidFill>
            </a:endParaRPr>
          </a:p>
          <a:p>
            <a:r>
              <a:rPr lang="en-US" sz="2400" dirty="0">
                <a:solidFill>
                  <a:srgbClr val="0070C0"/>
                </a:solidFill>
              </a:rPr>
              <a:t>                    </a:t>
            </a:r>
            <a:r>
              <a:rPr lang="en-US" sz="2400" dirty="0" err="1">
                <a:solidFill>
                  <a:srgbClr val="0070C0"/>
                </a:solidFill>
              </a:rPr>
              <a:t>forkIO</a:t>
            </a:r>
            <a:r>
              <a:rPr lang="en-US" sz="2400" dirty="0">
                <a:solidFill>
                  <a:srgbClr val="0070C0"/>
                </a:solidFill>
              </a:rPr>
              <a:t> (add m ms1)</a:t>
            </a:r>
          </a:p>
          <a:p>
            <a:r>
              <a:rPr lang="en-US" sz="2400" dirty="0">
                <a:solidFill>
                  <a:srgbClr val="0070C0"/>
                </a:solidFill>
              </a:rPr>
              <a:t>                    </a:t>
            </a:r>
            <a:r>
              <a:rPr lang="en-US" sz="2400" dirty="0" err="1">
                <a:solidFill>
                  <a:srgbClr val="0070C0"/>
                </a:solidFill>
              </a:rPr>
              <a:t>forkIO</a:t>
            </a:r>
            <a:r>
              <a:rPr lang="en-US" sz="2400" dirty="0">
                <a:solidFill>
                  <a:srgbClr val="0070C0"/>
                </a:solidFill>
              </a:rPr>
              <a:t> (add m ms2)</a:t>
            </a:r>
          </a:p>
          <a:p>
            <a:r>
              <a:rPr lang="en-US" sz="2400" dirty="0">
                <a:solidFill>
                  <a:srgbClr val="0070C0"/>
                </a:solidFill>
              </a:rPr>
              <a:t>                    </a:t>
            </a:r>
            <a:r>
              <a:rPr lang="en-US" sz="2400" dirty="0" err="1">
                <a:solidFill>
                  <a:srgbClr val="00B050"/>
                </a:solidFill>
              </a:rPr>
              <a:t>takeMVar</a:t>
            </a:r>
            <a:r>
              <a:rPr lang="en-US" sz="2400" dirty="0">
                <a:solidFill>
                  <a:srgbClr val="00B050"/>
                </a:solidFill>
              </a:rPr>
              <a:t> ms1</a:t>
            </a:r>
          </a:p>
          <a:p>
            <a:r>
              <a:rPr lang="en-US" sz="2400" dirty="0">
                <a:solidFill>
                  <a:srgbClr val="00B050"/>
                </a:solidFill>
              </a:rPr>
              <a:t>                    </a:t>
            </a:r>
            <a:r>
              <a:rPr lang="en-US" sz="2400" dirty="0" err="1">
                <a:solidFill>
                  <a:srgbClr val="00B050"/>
                </a:solidFill>
              </a:rPr>
              <a:t>takeMVar</a:t>
            </a:r>
            <a:r>
              <a:rPr lang="en-US" sz="2400" dirty="0">
                <a:solidFill>
                  <a:srgbClr val="00B050"/>
                </a:solidFill>
              </a:rPr>
              <a:t> ms2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print x </a:t>
            </a:r>
          </a:p>
        </p:txBody>
      </p:sp>
      <p:sp>
        <p:nvSpPr>
          <p:cNvPr id="2" name="TextBox 1"/>
          <p:cNvSpPr txBox="1"/>
          <p:nvPr/>
        </p:nvSpPr>
        <p:spPr>
          <a:xfrm>
            <a:off x="-321972" y="0"/>
            <a:ext cx="2987036" cy="461665"/>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err="1"/>
              <a:t>Sincronizare</a:t>
            </a:r>
            <a:r>
              <a:rPr lang="en-US" sz="2400" dirty="0"/>
              <a:t> </a:t>
            </a:r>
          </a:p>
        </p:txBody>
      </p:sp>
      <p:sp>
        <p:nvSpPr>
          <p:cNvPr id="3" name="Rectangle 2"/>
          <p:cNvSpPr/>
          <p:nvPr/>
        </p:nvSpPr>
        <p:spPr>
          <a:xfrm>
            <a:off x="4591433" y="775777"/>
            <a:ext cx="7214487" cy="2215991"/>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70C0"/>
                </a:solidFill>
              </a:rPr>
              <a:t>add m  </a:t>
            </a:r>
            <a:r>
              <a:rPr lang="en-US" sz="2400" dirty="0">
                <a:solidFill>
                  <a:srgbClr val="00B050"/>
                </a:solidFill>
              </a:rPr>
              <a:t>ms1</a:t>
            </a:r>
            <a:r>
              <a:rPr lang="en-US" sz="2400" dirty="0">
                <a:solidFill>
                  <a:srgbClr val="0070C0"/>
                </a:solidFill>
              </a:rPr>
              <a:t> = do </a:t>
            </a:r>
          </a:p>
          <a:p>
            <a:r>
              <a:rPr lang="en-US" sz="2400" dirty="0">
                <a:solidFill>
                  <a:srgbClr val="0070C0"/>
                </a:solidFill>
              </a:rPr>
              <a:t>                             </a:t>
            </a:r>
            <a:r>
              <a:rPr lang="en-US" sz="2400" dirty="0" err="1">
                <a:solidFill>
                  <a:srgbClr val="0070C0"/>
                </a:solidFill>
              </a:rPr>
              <a:t>replicateM</a:t>
            </a:r>
            <a:r>
              <a:rPr lang="en-US" sz="2400" dirty="0">
                <a:solidFill>
                  <a:srgbClr val="0070C0"/>
                </a:solidFill>
              </a:rPr>
              <a:t>_ 1000 $ do </a:t>
            </a:r>
          </a:p>
          <a:p>
            <a:r>
              <a:rPr lang="en-US" sz="2400" dirty="0">
                <a:solidFill>
                  <a:srgbClr val="0070C0"/>
                </a:solidFill>
              </a:rPr>
              <a:t>                                                           x &lt;- </a:t>
            </a:r>
            <a:r>
              <a:rPr lang="en-US" sz="2400" dirty="0" err="1">
                <a:solidFill>
                  <a:srgbClr val="0070C0"/>
                </a:solidFill>
              </a:rPr>
              <a:t>takeMVar</a:t>
            </a:r>
            <a:r>
              <a:rPr lang="en-US" sz="2400" dirty="0">
                <a:solidFill>
                  <a:srgbClr val="0070C0"/>
                </a:solidFill>
              </a:rPr>
              <a:t> m</a:t>
            </a:r>
            <a:endParaRPr lang="en-US" sz="2400" b="1"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mv (x +1)</a:t>
            </a:r>
          </a:p>
          <a:p>
            <a:r>
              <a:rPr lang="en-US" sz="2400" dirty="0">
                <a:solidFill>
                  <a:srgbClr val="00B050"/>
                </a:solidFill>
              </a:rPr>
              <a:t>                              </a:t>
            </a:r>
            <a:r>
              <a:rPr lang="en-US" sz="2400" dirty="0" err="1">
                <a:solidFill>
                  <a:srgbClr val="00B050"/>
                </a:solidFill>
              </a:rPr>
              <a:t>putMVar</a:t>
            </a:r>
            <a:r>
              <a:rPr lang="en-US" sz="2400" dirty="0">
                <a:solidFill>
                  <a:srgbClr val="00B050"/>
                </a:solidFill>
              </a:rPr>
              <a:t> ms1 "ok"  </a:t>
            </a:r>
          </a:p>
          <a:p>
            <a:r>
              <a:rPr lang="en-US" dirty="0"/>
              <a:t>                    </a:t>
            </a:r>
          </a:p>
        </p:txBody>
      </p:sp>
      <p:graphicFrame>
        <p:nvGraphicFramePr>
          <p:cNvPr id="4" name="Object 3">
            <a:extLst>
              <a:ext uri="{FF2B5EF4-FFF2-40B4-BE49-F238E27FC236}">
                <a16:creationId xmlns:a16="http://schemas.microsoft.com/office/drawing/2014/main" id="{19F25007-168F-432D-A3E4-E8FBE6744754}"/>
              </a:ext>
            </a:extLst>
          </p:cNvPr>
          <p:cNvGraphicFramePr>
            <a:graphicFrameLocks noChangeAspect="1"/>
          </p:cNvGraphicFramePr>
          <p:nvPr>
            <p:extLst>
              <p:ext uri="{D42A27DB-BD31-4B8C-83A1-F6EECF244321}">
                <p14:modId xmlns:p14="http://schemas.microsoft.com/office/powerpoint/2010/main" val="656428897"/>
              </p:ext>
            </p:extLst>
          </p:nvPr>
        </p:nvGraphicFramePr>
        <p:xfrm>
          <a:off x="5890894" y="3866233"/>
          <a:ext cx="2893983" cy="1200467"/>
        </p:xfrm>
        <a:graphic>
          <a:graphicData uri="http://schemas.openxmlformats.org/presentationml/2006/ole">
            <mc:AlternateContent xmlns:mc="http://schemas.openxmlformats.org/markup-compatibility/2006">
              <mc:Choice xmlns:v="urn:schemas-microsoft-com:vml" Requires="v">
                <p:oleObj name="Bitmap Image" r:id="rId2" imgW="857160" imgH="355680" progId="Paint.Picture">
                  <p:embed/>
                </p:oleObj>
              </mc:Choice>
              <mc:Fallback>
                <p:oleObj name="Bitmap Image" r:id="rId2" imgW="857160" imgH="355680" progId="Paint.Picture">
                  <p:embed/>
                  <p:pic>
                    <p:nvPicPr>
                      <p:cNvPr id="0" name=""/>
                      <p:cNvPicPr/>
                      <p:nvPr/>
                    </p:nvPicPr>
                    <p:blipFill>
                      <a:blip r:embed="rId3"/>
                      <a:stretch>
                        <a:fillRect/>
                      </a:stretch>
                    </p:blipFill>
                    <p:spPr>
                      <a:xfrm>
                        <a:off x="5890894" y="3866233"/>
                        <a:ext cx="2893983" cy="1200467"/>
                      </a:xfrm>
                      <a:prstGeom prst="rect">
                        <a:avLst/>
                      </a:prstGeom>
                    </p:spPr>
                  </p:pic>
                </p:oleObj>
              </mc:Fallback>
            </mc:AlternateContent>
          </a:graphicData>
        </a:graphic>
      </p:graphicFrame>
    </p:spTree>
    <p:extLst>
      <p:ext uri="{BB962C8B-B14F-4D97-AF65-F5344CB8AC3E}">
        <p14:creationId xmlns:p14="http://schemas.microsoft.com/office/powerpoint/2010/main" val="4357101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5682" y="24414"/>
            <a:ext cx="8742778" cy="830997"/>
          </a:xfrm>
          <a:prstGeom prst="rect">
            <a:avLst/>
          </a:prstGeom>
          <a:noFill/>
        </p:spPr>
        <p:txBody>
          <a:bodyPr wrap="none" rtlCol="0">
            <a:spAutoFit/>
          </a:bodyPr>
          <a:lstStyle/>
          <a:p>
            <a:pPr marL="1200150" lvl="2" indent="-285750">
              <a:buFont typeface="Wingdings" panose="05000000000000000000" pitchFamily="2" charset="2"/>
              <a:buChar char="Ø"/>
            </a:pPr>
            <a:r>
              <a:rPr lang="en-US" sz="2400" dirty="0" err="1"/>
              <a:t>Sincronizare</a:t>
            </a:r>
            <a:r>
              <a:rPr lang="en-US" sz="2400" dirty="0"/>
              <a:t>: </a:t>
            </a:r>
            <a:r>
              <a:rPr lang="en-US" sz="2400" dirty="0" err="1"/>
              <a:t>doua</a:t>
            </a:r>
            <a:r>
              <a:rPr lang="en-US" sz="2400" dirty="0"/>
              <a:t> thread-</a:t>
            </a:r>
            <a:r>
              <a:rPr lang="en-US" sz="2400" dirty="0" err="1"/>
              <a:t>uri</a:t>
            </a:r>
            <a:r>
              <a:rPr lang="en-US" sz="2400" dirty="0"/>
              <a:t> </a:t>
            </a:r>
            <a:r>
              <a:rPr lang="en-US" sz="2400" dirty="0" err="1"/>
              <a:t>incrementeaza</a:t>
            </a:r>
            <a:r>
              <a:rPr lang="en-US" sz="2400" dirty="0"/>
              <a:t> </a:t>
            </a:r>
            <a:r>
              <a:rPr lang="en-US" sz="2400" dirty="0" err="1"/>
              <a:t>acelasi</a:t>
            </a:r>
            <a:r>
              <a:rPr lang="en-US" sz="2400" dirty="0"/>
              <a:t> </a:t>
            </a:r>
            <a:r>
              <a:rPr lang="en-US" sz="2400" dirty="0" err="1"/>
              <a:t>contor</a:t>
            </a:r>
            <a:endParaRPr lang="en-US" sz="2400" dirty="0"/>
          </a:p>
          <a:p>
            <a:pPr lvl="2"/>
            <a:r>
              <a:rPr lang="en-US" sz="2400" dirty="0"/>
              <a:t>                                    </a:t>
            </a:r>
          </a:p>
        </p:txBody>
      </p:sp>
      <p:sp>
        <p:nvSpPr>
          <p:cNvPr id="3" name="Rectangle 2"/>
          <p:cNvSpPr/>
          <p:nvPr/>
        </p:nvSpPr>
        <p:spPr>
          <a:xfrm>
            <a:off x="3828451" y="1790307"/>
            <a:ext cx="8288357" cy="2215991"/>
          </a:xfrm>
          <a:prstGeom prst="rect">
            <a:avLst/>
          </a:prstGeom>
          <a:ln>
            <a:solidFill>
              <a:srgbClr val="0070C0"/>
            </a:solidFill>
          </a:ln>
        </p:spPr>
        <p:txBody>
          <a:bodyPr wrap="square">
            <a:spAutoFit/>
          </a:bodyPr>
          <a:lstStyle/>
          <a:p>
            <a:r>
              <a:rPr lang="en-US" sz="2000" dirty="0">
                <a:solidFill>
                  <a:srgbClr val="0070C0"/>
                </a:solidFill>
              </a:rPr>
              <a:t>add1 m  ms1 = do </a:t>
            </a:r>
          </a:p>
          <a:p>
            <a:r>
              <a:rPr lang="en-US" sz="2000" dirty="0">
                <a:solidFill>
                  <a:srgbClr val="0070C0"/>
                </a:solidFill>
              </a:rPr>
              <a:t>                 </a:t>
            </a:r>
            <a:r>
              <a:rPr lang="en-US" sz="2000" dirty="0" err="1">
                <a:solidFill>
                  <a:srgbClr val="0070C0"/>
                </a:solidFill>
              </a:rPr>
              <a:t>replicateM</a:t>
            </a:r>
            <a:r>
              <a:rPr lang="en-US" sz="2000" dirty="0">
                <a:solidFill>
                  <a:srgbClr val="0070C0"/>
                </a:solidFill>
              </a:rPr>
              <a:t>_ 1000 $ do </a:t>
            </a:r>
          </a:p>
          <a:p>
            <a:r>
              <a:rPr lang="en-US" sz="2000" dirty="0">
                <a:solidFill>
                  <a:srgbClr val="0070C0"/>
                </a:solidFill>
              </a:rPr>
              <a:t>                                                        x &lt;- </a:t>
            </a:r>
            <a:r>
              <a:rPr lang="en-US" sz="2000" dirty="0" err="1">
                <a:solidFill>
                  <a:srgbClr val="00B050"/>
                </a:solidFill>
              </a:rPr>
              <a:t>takeMVar</a:t>
            </a:r>
            <a:r>
              <a:rPr lang="en-US" sz="2000" dirty="0">
                <a:solidFill>
                  <a:srgbClr val="00B050"/>
                </a:solidFill>
              </a:rPr>
              <a:t> m</a:t>
            </a:r>
          </a:p>
          <a:p>
            <a:r>
              <a:rPr lang="en-US" sz="2000" dirty="0">
                <a:solidFill>
                  <a:srgbClr val="0070C0"/>
                </a:solidFill>
              </a:rPr>
              <a:t>                                                         </a:t>
            </a:r>
            <a:r>
              <a:rPr lang="en-US" sz="2000" b="1" dirty="0" err="1">
                <a:solidFill>
                  <a:srgbClr val="0070C0"/>
                </a:solidFill>
              </a:rPr>
              <a:t>threadDelay</a:t>
            </a:r>
            <a:r>
              <a:rPr lang="en-US" sz="2000" b="1" dirty="0">
                <a:solidFill>
                  <a:srgbClr val="0070C0"/>
                </a:solidFill>
              </a:rPr>
              <a:t> 100 </a:t>
            </a:r>
            <a:r>
              <a:rPr lang="en-US" sz="2000" dirty="0"/>
              <a:t>–nu </a:t>
            </a:r>
            <a:r>
              <a:rPr lang="en-US" sz="2000" dirty="0" err="1"/>
              <a:t>afecteaza</a:t>
            </a:r>
            <a:r>
              <a:rPr lang="en-US" sz="2000" dirty="0"/>
              <a:t> </a:t>
            </a:r>
            <a:r>
              <a:rPr lang="en-US" sz="2000" dirty="0" err="1"/>
              <a:t>sincronizarea</a:t>
            </a:r>
            <a:endParaRPr lang="en-US" sz="2000" dirty="0"/>
          </a:p>
          <a:p>
            <a:r>
              <a:rPr lang="en-US" sz="2000" dirty="0">
                <a:solidFill>
                  <a:srgbClr val="0070C0"/>
                </a:solidFill>
              </a:rPr>
              <a:t>                                                          </a:t>
            </a:r>
            <a:r>
              <a:rPr lang="en-US" sz="2000" dirty="0" err="1">
                <a:solidFill>
                  <a:srgbClr val="0070C0"/>
                </a:solidFill>
              </a:rPr>
              <a:t>putMVar</a:t>
            </a:r>
            <a:r>
              <a:rPr lang="en-US" sz="2000" dirty="0">
                <a:solidFill>
                  <a:srgbClr val="0070C0"/>
                </a:solidFill>
              </a:rPr>
              <a:t> mv (x +1)</a:t>
            </a:r>
          </a:p>
          <a:p>
            <a:r>
              <a:rPr lang="en-US" sz="2000" dirty="0">
                <a:solidFill>
                  <a:srgbClr val="0070C0"/>
                </a:solidFill>
              </a:rPr>
              <a:t>                 </a:t>
            </a:r>
            <a:r>
              <a:rPr lang="en-US" sz="2000" dirty="0" err="1">
                <a:solidFill>
                  <a:srgbClr val="0070C0"/>
                </a:solidFill>
              </a:rPr>
              <a:t>putMVar</a:t>
            </a:r>
            <a:r>
              <a:rPr lang="en-US" sz="2000" dirty="0">
                <a:solidFill>
                  <a:srgbClr val="0070C0"/>
                </a:solidFill>
              </a:rPr>
              <a:t> ms1 "ok"  </a:t>
            </a:r>
          </a:p>
          <a:p>
            <a:r>
              <a:rPr lang="en-US" dirty="0"/>
              <a:t>                    </a:t>
            </a:r>
          </a:p>
        </p:txBody>
      </p:sp>
      <p:sp>
        <p:nvSpPr>
          <p:cNvPr id="4" name="Rectangle 3"/>
          <p:cNvSpPr/>
          <p:nvPr/>
        </p:nvSpPr>
        <p:spPr>
          <a:xfrm>
            <a:off x="3828451" y="4298686"/>
            <a:ext cx="6397202" cy="1938992"/>
          </a:xfrm>
          <a:prstGeom prst="rect">
            <a:avLst/>
          </a:prstGeom>
          <a:ln>
            <a:solidFill>
              <a:srgbClr val="0070C0"/>
            </a:solidFill>
          </a:ln>
        </p:spPr>
        <p:txBody>
          <a:bodyPr wrap="square">
            <a:spAutoFit/>
          </a:bodyPr>
          <a:lstStyle/>
          <a:p>
            <a:r>
              <a:rPr lang="pt-BR" sz="2000" dirty="0">
                <a:solidFill>
                  <a:srgbClr val="0070C0"/>
                </a:solidFill>
              </a:rPr>
              <a:t>add2 m ms2   = do </a:t>
            </a:r>
          </a:p>
          <a:p>
            <a:r>
              <a:rPr lang="pt-BR" sz="2000" dirty="0">
                <a:solidFill>
                  <a:srgbClr val="0070C0"/>
                </a:solidFill>
              </a:rPr>
              <a:t>                              replicateM_ 1000 $ do </a:t>
            </a:r>
          </a:p>
          <a:p>
            <a:r>
              <a:rPr lang="pt-BR" sz="2000" dirty="0">
                <a:solidFill>
                  <a:srgbClr val="0070C0"/>
                </a:solidFill>
              </a:rPr>
              <a:t>                                                                  s&lt;- </a:t>
            </a:r>
            <a:r>
              <a:rPr lang="pt-BR" sz="2000" dirty="0">
                <a:solidFill>
                  <a:srgbClr val="00B050"/>
                </a:solidFill>
              </a:rPr>
              <a:t>takeMVar m</a:t>
            </a:r>
          </a:p>
          <a:p>
            <a:r>
              <a:rPr lang="pt-BR" sz="2000" dirty="0">
                <a:solidFill>
                  <a:srgbClr val="0070C0"/>
                </a:solidFill>
              </a:rPr>
              <a:t>                                                                 putMVar mv (s + 1)</a:t>
            </a:r>
          </a:p>
          <a:p>
            <a:r>
              <a:rPr lang="pt-BR" sz="2000" dirty="0">
                <a:solidFill>
                  <a:srgbClr val="0070C0"/>
                </a:solidFill>
              </a:rPr>
              <a:t>                               putMVar ms2 "ok"</a:t>
            </a:r>
          </a:p>
          <a:p>
            <a:r>
              <a:rPr lang="pt-BR" sz="2000" dirty="0"/>
              <a:t>                    </a:t>
            </a:r>
            <a:endParaRPr lang="en-US" sz="2000" dirty="0"/>
          </a:p>
        </p:txBody>
      </p:sp>
      <p:sp>
        <p:nvSpPr>
          <p:cNvPr id="5" name="Rectangle 4"/>
          <p:cNvSpPr/>
          <p:nvPr/>
        </p:nvSpPr>
        <p:spPr>
          <a:xfrm>
            <a:off x="230968" y="1790307"/>
            <a:ext cx="3446952" cy="3477875"/>
          </a:xfrm>
          <a:prstGeom prst="rect">
            <a:avLst/>
          </a:prstGeom>
          <a:ln>
            <a:solidFill>
              <a:srgbClr val="0070C0"/>
            </a:solidFill>
          </a:ln>
        </p:spPr>
        <p:txBody>
          <a:bodyPr wrap="square">
            <a:spAutoFit/>
          </a:bodyPr>
          <a:lstStyle/>
          <a:p>
            <a:endParaRPr lang="en-US" sz="2000" dirty="0">
              <a:solidFill>
                <a:srgbClr val="0070C0"/>
              </a:solidFill>
            </a:endParaRPr>
          </a:p>
          <a:p>
            <a:r>
              <a:rPr lang="en-US" dirty="0">
                <a:solidFill>
                  <a:srgbClr val="0070C0"/>
                </a:solidFill>
              </a:rPr>
              <a:t>main = do  </a:t>
            </a:r>
          </a:p>
          <a:p>
            <a:r>
              <a:rPr lang="en-US" dirty="0">
                <a:solidFill>
                  <a:srgbClr val="0070C0"/>
                </a:solidFill>
              </a:rPr>
              <a:t>                    m &lt;- </a:t>
            </a:r>
            <a:r>
              <a:rPr lang="en-US" dirty="0" err="1">
                <a:solidFill>
                  <a:srgbClr val="0070C0"/>
                </a:solidFill>
              </a:rPr>
              <a:t>newMVar</a:t>
            </a:r>
            <a:r>
              <a:rPr lang="en-US" dirty="0">
                <a:solidFill>
                  <a:srgbClr val="0070C0"/>
                </a:solidFill>
              </a:rPr>
              <a:t> 0 </a:t>
            </a:r>
          </a:p>
          <a:p>
            <a:r>
              <a:rPr lang="en-US" dirty="0">
                <a:solidFill>
                  <a:srgbClr val="0070C0"/>
                </a:solidFill>
              </a:rPr>
              <a:t>                    ms1 &lt;- </a:t>
            </a:r>
            <a:r>
              <a:rPr lang="en-US" dirty="0" err="1">
                <a:solidFill>
                  <a:srgbClr val="0070C0"/>
                </a:solidFill>
              </a:rPr>
              <a:t>newEmptyMVar</a:t>
            </a:r>
            <a:endParaRPr lang="en-US" dirty="0">
              <a:solidFill>
                <a:srgbClr val="0070C0"/>
              </a:solidFill>
            </a:endParaRPr>
          </a:p>
          <a:p>
            <a:r>
              <a:rPr lang="en-US" dirty="0">
                <a:solidFill>
                  <a:srgbClr val="0070C0"/>
                </a:solidFill>
              </a:rPr>
              <a:t>                    ms2 &lt;- </a:t>
            </a:r>
            <a:r>
              <a:rPr lang="en-US" dirty="0" err="1">
                <a:solidFill>
                  <a:srgbClr val="0070C0"/>
                </a:solidFill>
              </a:rPr>
              <a:t>newEmptyMVar</a:t>
            </a:r>
            <a:endParaRPr lang="en-US" dirty="0">
              <a:solidFill>
                <a:srgbClr val="0070C0"/>
              </a:solidFill>
            </a:endParaRPr>
          </a:p>
          <a:p>
            <a:r>
              <a:rPr lang="en-US" dirty="0">
                <a:solidFill>
                  <a:srgbClr val="0070C0"/>
                </a:solidFill>
              </a:rPr>
              <a:t>                    </a:t>
            </a:r>
            <a:r>
              <a:rPr lang="en-US" dirty="0" err="1">
                <a:solidFill>
                  <a:srgbClr val="0070C0"/>
                </a:solidFill>
              </a:rPr>
              <a:t>forkIO</a:t>
            </a:r>
            <a:r>
              <a:rPr lang="en-US" dirty="0">
                <a:solidFill>
                  <a:srgbClr val="0070C0"/>
                </a:solidFill>
              </a:rPr>
              <a:t> (add1 m ms1)</a:t>
            </a:r>
          </a:p>
          <a:p>
            <a:r>
              <a:rPr lang="en-US" dirty="0">
                <a:solidFill>
                  <a:srgbClr val="0070C0"/>
                </a:solidFill>
              </a:rPr>
              <a:t>                    </a:t>
            </a:r>
            <a:r>
              <a:rPr lang="en-US" dirty="0" err="1">
                <a:solidFill>
                  <a:srgbClr val="0070C0"/>
                </a:solidFill>
              </a:rPr>
              <a:t>forkIO</a:t>
            </a:r>
            <a:r>
              <a:rPr lang="en-US" dirty="0">
                <a:solidFill>
                  <a:srgbClr val="0070C0"/>
                </a:solidFill>
              </a:rPr>
              <a:t> (add2 m ms2)</a:t>
            </a:r>
          </a:p>
          <a:p>
            <a:r>
              <a:rPr lang="en-US" dirty="0">
                <a:solidFill>
                  <a:srgbClr val="0070C0"/>
                </a:solidFill>
              </a:rPr>
              <a:t>                    </a:t>
            </a:r>
            <a:r>
              <a:rPr lang="en-US" dirty="0" err="1">
                <a:solidFill>
                  <a:srgbClr val="0070C0"/>
                </a:solidFill>
              </a:rPr>
              <a:t>takeMVar</a:t>
            </a:r>
            <a:r>
              <a:rPr lang="en-US" dirty="0">
                <a:solidFill>
                  <a:srgbClr val="0070C0"/>
                </a:solidFill>
              </a:rPr>
              <a:t> ms1</a:t>
            </a:r>
          </a:p>
          <a:p>
            <a:r>
              <a:rPr lang="en-US" dirty="0">
                <a:solidFill>
                  <a:srgbClr val="0070C0"/>
                </a:solidFill>
              </a:rPr>
              <a:t>                    </a:t>
            </a:r>
            <a:r>
              <a:rPr lang="en-US" dirty="0" err="1">
                <a:solidFill>
                  <a:srgbClr val="0070C0"/>
                </a:solidFill>
              </a:rPr>
              <a:t>takeMVar</a:t>
            </a:r>
            <a:r>
              <a:rPr lang="en-US" dirty="0">
                <a:solidFill>
                  <a:srgbClr val="0070C0"/>
                </a:solidFill>
              </a:rPr>
              <a:t> ms2 </a:t>
            </a:r>
          </a:p>
          <a:p>
            <a:r>
              <a:rPr lang="en-US" dirty="0">
                <a:solidFill>
                  <a:srgbClr val="0070C0"/>
                </a:solidFill>
              </a:rPr>
              <a:t>                    x  &lt;- </a:t>
            </a:r>
            <a:r>
              <a:rPr lang="en-US" dirty="0" err="1">
                <a:solidFill>
                  <a:srgbClr val="0070C0"/>
                </a:solidFill>
              </a:rPr>
              <a:t>takeMVar</a:t>
            </a:r>
            <a:r>
              <a:rPr lang="en-US" dirty="0">
                <a:solidFill>
                  <a:srgbClr val="0070C0"/>
                </a:solidFill>
              </a:rPr>
              <a:t> m </a:t>
            </a:r>
          </a:p>
          <a:p>
            <a:r>
              <a:rPr lang="en-US" dirty="0">
                <a:solidFill>
                  <a:srgbClr val="0070C0"/>
                </a:solidFill>
              </a:rPr>
              <a:t>                    print x </a:t>
            </a:r>
          </a:p>
          <a:p>
            <a:endParaRPr lang="en-US" sz="2000" dirty="0">
              <a:solidFill>
                <a:srgbClr val="0070C0"/>
              </a:solidFill>
            </a:endParaRPr>
          </a:p>
        </p:txBody>
      </p:sp>
      <p:sp>
        <p:nvSpPr>
          <p:cNvPr id="6" name="TextBox 5">
            <a:extLst>
              <a:ext uri="{FF2B5EF4-FFF2-40B4-BE49-F238E27FC236}">
                <a16:creationId xmlns:a16="http://schemas.microsoft.com/office/drawing/2014/main" id="{43818A14-DC19-492B-8B0D-D0133D513D04}"/>
              </a:ext>
            </a:extLst>
          </p:cNvPr>
          <p:cNvSpPr txBox="1"/>
          <p:nvPr/>
        </p:nvSpPr>
        <p:spPr>
          <a:xfrm>
            <a:off x="7176035" y="606499"/>
            <a:ext cx="4739344" cy="707886"/>
          </a:xfrm>
          <a:prstGeom prst="rect">
            <a:avLst/>
          </a:prstGeom>
          <a:solidFill>
            <a:schemeClr val="bg1">
              <a:lumMod val="95000"/>
            </a:schemeClr>
          </a:solidFill>
        </p:spPr>
        <p:txBody>
          <a:bodyPr wrap="square" rtlCol="0">
            <a:spAutoFit/>
          </a:bodyPr>
          <a:lstStyle/>
          <a:p>
            <a:r>
              <a:rPr lang="en-US" sz="2000" b="1" dirty="0" err="1"/>
              <a:t>threadDelay</a:t>
            </a:r>
            <a:r>
              <a:rPr lang="en-US" sz="2000" b="1" dirty="0"/>
              <a:t> nr</a:t>
            </a:r>
          </a:p>
          <a:p>
            <a:r>
              <a:rPr lang="en-US" sz="2000" dirty="0" err="1"/>
              <a:t>suspenda</a:t>
            </a:r>
            <a:r>
              <a:rPr lang="en-US" sz="2000" dirty="0"/>
              <a:t> thread-</a:t>
            </a:r>
            <a:r>
              <a:rPr lang="en-US" sz="2000" dirty="0" err="1"/>
              <a:t>ul</a:t>
            </a:r>
            <a:r>
              <a:rPr lang="en-US" sz="2000" dirty="0"/>
              <a:t> pt.nr </a:t>
            </a:r>
            <a:r>
              <a:rPr lang="en-US" sz="2000" dirty="0" err="1"/>
              <a:t>microsecunde</a:t>
            </a:r>
            <a:endParaRPr lang="en-GB" sz="2000" dirty="0"/>
          </a:p>
        </p:txBody>
      </p:sp>
      <p:sp>
        <p:nvSpPr>
          <p:cNvPr id="7" name="TextBox 6">
            <a:extLst>
              <a:ext uri="{FF2B5EF4-FFF2-40B4-BE49-F238E27FC236}">
                <a16:creationId xmlns:a16="http://schemas.microsoft.com/office/drawing/2014/main" id="{180EAF45-643E-D1CF-C3F8-5BE9E26312CE}"/>
              </a:ext>
            </a:extLst>
          </p:cNvPr>
          <p:cNvSpPr txBox="1"/>
          <p:nvPr/>
        </p:nvSpPr>
        <p:spPr>
          <a:xfrm>
            <a:off x="7620000" y="3683132"/>
            <a:ext cx="4496808" cy="646331"/>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err="1"/>
              <a:t>Sincronizarea</a:t>
            </a:r>
            <a:r>
              <a:rPr lang="en-US" dirty="0"/>
              <a:t> </a:t>
            </a:r>
            <a:r>
              <a:rPr lang="en-US" dirty="0" err="1"/>
              <a:t>este</a:t>
            </a:r>
            <a:r>
              <a:rPr lang="en-US" dirty="0"/>
              <a:t> </a:t>
            </a:r>
            <a:r>
              <a:rPr lang="en-US" dirty="0" err="1"/>
              <a:t>asigurata</a:t>
            </a:r>
            <a:r>
              <a:rPr lang="en-US" dirty="0"/>
              <a:t> de </a:t>
            </a:r>
            <a:r>
              <a:rPr lang="en-US" dirty="0" err="1"/>
              <a:t>faptul</a:t>
            </a:r>
            <a:r>
              <a:rPr lang="en-US" dirty="0"/>
              <a:t> </a:t>
            </a:r>
          </a:p>
          <a:p>
            <a:r>
              <a:rPr lang="en-US" dirty="0"/>
              <a:t>ca </a:t>
            </a:r>
            <a:r>
              <a:rPr lang="en-US" dirty="0" err="1"/>
              <a:t>ambele</a:t>
            </a:r>
            <a:r>
              <a:rPr lang="en-US" dirty="0"/>
              <a:t> thread-</a:t>
            </a:r>
            <a:r>
              <a:rPr lang="en-US" dirty="0" err="1"/>
              <a:t>uri</a:t>
            </a:r>
            <a:r>
              <a:rPr lang="en-US" dirty="0"/>
              <a:t>  </a:t>
            </a:r>
            <a:r>
              <a:rPr lang="en-US" dirty="0" err="1"/>
              <a:t>apeleaza</a:t>
            </a:r>
            <a:r>
              <a:rPr lang="en-US" dirty="0"/>
              <a:t> </a:t>
            </a:r>
            <a:r>
              <a:rPr lang="en-US" dirty="0" err="1"/>
              <a:t>intai</a:t>
            </a:r>
            <a:r>
              <a:rPr lang="en-US" dirty="0"/>
              <a:t> </a:t>
            </a:r>
            <a:r>
              <a:rPr lang="en-US" dirty="0" err="1"/>
              <a:t>takeMVar</a:t>
            </a:r>
            <a:endParaRPr lang="en-GB" dirty="0"/>
          </a:p>
        </p:txBody>
      </p:sp>
    </p:spTree>
    <p:extLst>
      <p:ext uri="{BB962C8B-B14F-4D97-AF65-F5344CB8AC3E}">
        <p14:creationId xmlns:p14="http://schemas.microsoft.com/office/powerpoint/2010/main" val="21794253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553791" y="291853"/>
            <a:ext cx="346370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MVar</a:t>
            </a:r>
            <a:r>
              <a:rPr lang="en-US" sz="2400" dirty="0"/>
              <a:t> ca </a:t>
            </a:r>
            <a:r>
              <a:rPr lang="en-US" sz="2400" dirty="0" err="1"/>
              <a:t>semafor</a:t>
            </a:r>
            <a:r>
              <a:rPr lang="en-US" sz="2400" dirty="0"/>
              <a:t> </a:t>
            </a:r>
            <a:r>
              <a:rPr lang="en-US" sz="2400" dirty="0" err="1"/>
              <a:t>binar</a:t>
            </a:r>
            <a:endParaRPr lang="en-US" sz="2400" dirty="0"/>
          </a:p>
        </p:txBody>
      </p:sp>
      <p:sp>
        <p:nvSpPr>
          <p:cNvPr id="3" name="TextBox 2"/>
          <p:cNvSpPr txBox="1"/>
          <p:nvPr/>
        </p:nvSpPr>
        <p:spPr>
          <a:xfrm>
            <a:off x="1532586" y="2459865"/>
            <a:ext cx="184731" cy="369332"/>
          </a:xfrm>
          <a:prstGeom prst="rect">
            <a:avLst/>
          </a:prstGeom>
          <a:noFill/>
        </p:spPr>
        <p:txBody>
          <a:bodyPr wrap="none" rtlCol="0">
            <a:spAutoFit/>
          </a:bodyPr>
          <a:lstStyle/>
          <a:p>
            <a:endParaRPr lang="en-US" dirty="0"/>
          </a:p>
        </p:txBody>
      </p:sp>
      <p:sp>
        <p:nvSpPr>
          <p:cNvPr id="5" name="TextBox 4"/>
          <p:cNvSpPr txBox="1"/>
          <p:nvPr/>
        </p:nvSpPr>
        <p:spPr>
          <a:xfrm>
            <a:off x="2436009" y="1051142"/>
            <a:ext cx="6329565" cy="120032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solidFill>
                  <a:srgbClr val="0070C0"/>
                </a:solidFill>
              </a:rPr>
              <a:t>newLock</a:t>
            </a:r>
            <a:r>
              <a:rPr lang="en-US" sz="2400" dirty="0">
                <a:solidFill>
                  <a:srgbClr val="0070C0"/>
                </a:solidFill>
              </a:rPr>
              <a:t> = </a:t>
            </a:r>
            <a:r>
              <a:rPr lang="en-US" sz="2400" dirty="0" err="1">
                <a:solidFill>
                  <a:srgbClr val="0070C0"/>
                </a:solidFill>
              </a:rPr>
              <a:t>newMVar</a:t>
            </a:r>
            <a:r>
              <a:rPr lang="en-US" sz="2400" dirty="0">
                <a:solidFill>
                  <a:srgbClr val="0070C0"/>
                </a:solidFill>
              </a:rPr>
              <a:t> ()      </a:t>
            </a:r>
            <a:r>
              <a:rPr lang="en-US" sz="2400" dirty="0">
                <a:solidFill>
                  <a:schemeClr val="tx1"/>
                </a:solidFill>
              </a:rPr>
              <a:t>-- </a:t>
            </a:r>
            <a:r>
              <a:rPr lang="en-US" sz="2400" dirty="0" err="1">
                <a:solidFill>
                  <a:schemeClr val="tx1"/>
                </a:solidFill>
              </a:rPr>
              <a:t>MVar</a:t>
            </a:r>
            <a:r>
              <a:rPr lang="en-US" sz="2400" dirty="0">
                <a:solidFill>
                  <a:schemeClr val="tx1"/>
                </a:solidFill>
              </a:rPr>
              <a:t> care </a:t>
            </a:r>
            <a:r>
              <a:rPr lang="en-US" sz="2400" dirty="0" err="1">
                <a:solidFill>
                  <a:schemeClr val="tx1"/>
                </a:solidFill>
              </a:rPr>
              <a:t>contine</a:t>
            </a:r>
            <a:r>
              <a:rPr lang="en-US" sz="2400" dirty="0">
                <a:solidFill>
                  <a:schemeClr val="tx1"/>
                </a:solidFill>
              </a:rPr>
              <a:t> ()</a:t>
            </a:r>
          </a:p>
          <a:p>
            <a:r>
              <a:rPr lang="en-US" sz="2400" dirty="0" err="1">
                <a:solidFill>
                  <a:srgbClr val="0070C0"/>
                </a:solidFill>
              </a:rPr>
              <a:t>aquireLock</a:t>
            </a:r>
            <a:r>
              <a:rPr lang="en-US" sz="2400" dirty="0">
                <a:solidFill>
                  <a:srgbClr val="0070C0"/>
                </a:solidFill>
              </a:rPr>
              <a:t>  m = </a:t>
            </a:r>
            <a:r>
              <a:rPr lang="en-US" sz="2400" dirty="0" err="1">
                <a:solidFill>
                  <a:srgbClr val="0070C0"/>
                </a:solidFill>
              </a:rPr>
              <a:t>takeMVar</a:t>
            </a:r>
            <a:r>
              <a:rPr lang="en-US" sz="2400" dirty="0">
                <a:solidFill>
                  <a:srgbClr val="0070C0"/>
                </a:solidFill>
              </a:rPr>
              <a:t> m</a:t>
            </a:r>
          </a:p>
          <a:p>
            <a:r>
              <a:rPr lang="en-US" sz="2400" dirty="0" err="1">
                <a:solidFill>
                  <a:srgbClr val="0070C0"/>
                </a:solidFill>
              </a:rPr>
              <a:t>releaseLock</a:t>
            </a:r>
            <a:r>
              <a:rPr lang="en-US" sz="2400" dirty="0">
                <a:solidFill>
                  <a:srgbClr val="0070C0"/>
                </a:solidFill>
              </a:rPr>
              <a:t>  m = </a:t>
            </a:r>
            <a:r>
              <a:rPr lang="en-US" sz="2400" dirty="0" err="1">
                <a:solidFill>
                  <a:srgbClr val="0070C0"/>
                </a:solidFill>
              </a:rPr>
              <a:t>putMVar</a:t>
            </a:r>
            <a:r>
              <a:rPr lang="en-US" sz="2400" dirty="0">
                <a:solidFill>
                  <a:srgbClr val="0070C0"/>
                </a:solidFill>
              </a:rPr>
              <a:t> m ()    </a:t>
            </a:r>
          </a:p>
        </p:txBody>
      </p:sp>
      <p:sp>
        <p:nvSpPr>
          <p:cNvPr id="6" name="TextBox 5"/>
          <p:cNvSpPr txBox="1"/>
          <p:nvPr/>
        </p:nvSpPr>
        <p:spPr>
          <a:xfrm>
            <a:off x="2849312" y="2829197"/>
            <a:ext cx="4573047" cy="1938992"/>
          </a:xfrm>
          <a:prstGeom prst="rect">
            <a:avLst/>
          </a:prstGeom>
          <a:noFill/>
          <a:ln w="19050">
            <a:solidFill>
              <a:srgbClr val="0070C0"/>
            </a:solidFill>
          </a:ln>
        </p:spPr>
        <p:txBody>
          <a:bodyPr wrap="none" rtlCol="0">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newLock</a:t>
            </a:r>
            <a:r>
              <a:rPr lang="en-US" sz="2400" dirty="0">
                <a:solidFill>
                  <a:srgbClr val="0070C0"/>
                </a:solidFill>
              </a:rPr>
              <a:t>  </a:t>
            </a:r>
          </a:p>
          <a:p>
            <a:r>
              <a:rPr lang="en-US" sz="2400" dirty="0">
                <a:solidFill>
                  <a:srgbClr val="0070C0"/>
                </a:solidFill>
              </a:rPr>
              <a:t>                </a:t>
            </a:r>
            <a:r>
              <a:rPr lang="en-US" sz="2400" dirty="0" err="1">
                <a:solidFill>
                  <a:srgbClr val="0070C0"/>
                </a:solidFill>
              </a:rPr>
              <a:t>forkIO</a:t>
            </a:r>
            <a:r>
              <a:rPr lang="en-US" sz="2400" dirty="0">
                <a:solidFill>
                  <a:srgbClr val="0070C0"/>
                </a:solidFill>
              </a:rPr>
              <a:t> $  forever (act1 m)  </a:t>
            </a:r>
          </a:p>
          <a:p>
            <a:r>
              <a:rPr lang="en-US" sz="2400" dirty="0">
                <a:solidFill>
                  <a:srgbClr val="0070C0"/>
                </a:solidFill>
              </a:rPr>
              <a:t>                </a:t>
            </a:r>
            <a:r>
              <a:rPr lang="en-US" sz="2400" dirty="0" err="1">
                <a:solidFill>
                  <a:srgbClr val="0070C0"/>
                </a:solidFill>
              </a:rPr>
              <a:t>forkIO</a:t>
            </a:r>
            <a:r>
              <a:rPr lang="en-US" sz="2400" dirty="0">
                <a:solidFill>
                  <a:srgbClr val="0070C0"/>
                </a:solidFill>
              </a:rPr>
              <a:t> $  forever (act2 m)  </a:t>
            </a:r>
          </a:p>
          <a:p>
            <a:r>
              <a:rPr lang="en-US" sz="2400" dirty="0">
                <a:solidFill>
                  <a:srgbClr val="0070C0"/>
                </a:solidFill>
              </a:rPr>
              <a:t>                </a:t>
            </a:r>
            <a:r>
              <a:rPr lang="en-US" sz="2400" dirty="0" err="1">
                <a:solidFill>
                  <a:srgbClr val="0070C0"/>
                </a:solidFill>
              </a:rPr>
              <a:t>getLine</a:t>
            </a:r>
            <a:r>
              <a:rPr lang="en-US" sz="2400" dirty="0">
                <a:solidFill>
                  <a:srgbClr val="0070C0"/>
                </a:solidFill>
              </a:rPr>
              <a:t> </a:t>
            </a:r>
          </a:p>
        </p:txBody>
      </p:sp>
      <p:sp>
        <p:nvSpPr>
          <p:cNvPr id="7" name="TextBox 6">
            <a:extLst>
              <a:ext uri="{FF2B5EF4-FFF2-40B4-BE49-F238E27FC236}">
                <a16:creationId xmlns:a16="http://schemas.microsoft.com/office/drawing/2014/main" id="{3309D4A5-01BB-4112-8948-237485DE5158}"/>
              </a:ext>
            </a:extLst>
          </p:cNvPr>
          <p:cNvSpPr txBox="1"/>
          <p:nvPr/>
        </p:nvSpPr>
        <p:spPr>
          <a:xfrm>
            <a:off x="7833360" y="3281680"/>
            <a:ext cx="3477812" cy="646331"/>
          </a:xfrm>
          <a:prstGeom prst="rect">
            <a:avLst/>
          </a:prstGeom>
          <a:solidFill>
            <a:schemeClr val="bg1">
              <a:lumMod val="95000"/>
            </a:schemeClr>
          </a:solidFill>
        </p:spPr>
        <p:txBody>
          <a:bodyPr wrap="none" rtlCol="0">
            <a:spAutoFit/>
          </a:bodyPr>
          <a:lstStyle/>
          <a:p>
            <a:r>
              <a:rPr lang="en-US" dirty="0">
                <a:solidFill>
                  <a:srgbClr val="0070C0"/>
                </a:solidFill>
              </a:rPr>
              <a:t>forever</a:t>
            </a:r>
            <a:r>
              <a:rPr lang="en-US" dirty="0"/>
              <a:t> </a:t>
            </a:r>
            <a:r>
              <a:rPr lang="en-US" dirty="0" err="1"/>
              <a:t>repeta</a:t>
            </a:r>
            <a:r>
              <a:rPr lang="en-US" dirty="0"/>
              <a:t> o </a:t>
            </a:r>
            <a:r>
              <a:rPr lang="en-US" dirty="0" err="1"/>
              <a:t>actiune</a:t>
            </a:r>
            <a:r>
              <a:rPr lang="en-US" dirty="0"/>
              <a:t> </a:t>
            </a:r>
            <a:r>
              <a:rPr lang="en-US" dirty="0" err="1"/>
              <a:t>monadica</a:t>
            </a:r>
            <a:r>
              <a:rPr lang="en-US" dirty="0"/>
              <a:t> </a:t>
            </a:r>
          </a:p>
          <a:p>
            <a:r>
              <a:rPr lang="en-US" dirty="0"/>
              <a:t>de un </a:t>
            </a:r>
            <a:r>
              <a:rPr lang="en-US" dirty="0" err="1"/>
              <a:t>numar</a:t>
            </a:r>
            <a:r>
              <a:rPr lang="en-US" dirty="0"/>
              <a:t> </a:t>
            </a:r>
            <a:r>
              <a:rPr lang="en-US" dirty="0" err="1"/>
              <a:t>infinit</a:t>
            </a:r>
            <a:r>
              <a:rPr lang="en-US" dirty="0"/>
              <a:t> de </a:t>
            </a:r>
            <a:r>
              <a:rPr lang="en-US" dirty="0" err="1"/>
              <a:t>ori</a:t>
            </a:r>
            <a:r>
              <a:rPr lang="en-US" dirty="0"/>
              <a:t> </a:t>
            </a:r>
            <a:endParaRPr lang="en-GB" dirty="0"/>
          </a:p>
        </p:txBody>
      </p:sp>
    </p:spTree>
    <p:extLst>
      <p:ext uri="{BB962C8B-B14F-4D97-AF65-F5344CB8AC3E}">
        <p14:creationId xmlns:p14="http://schemas.microsoft.com/office/powerpoint/2010/main" val="3112788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553791" y="291853"/>
            <a:ext cx="346370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MVar</a:t>
            </a:r>
            <a:r>
              <a:rPr lang="en-US" sz="2400" dirty="0"/>
              <a:t> ca </a:t>
            </a:r>
            <a:r>
              <a:rPr lang="en-US" sz="2400" dirty="0" err="1"/>
              <a:t>semafor</a:t>
            </a:r>
            <a:r>
              <a:rPr lang="en-US" sz="2400" dirty="0"/>
              <a:t> </a:t>
            </a:r>
            <a:r>
              <a:rPr lang="en-US" sz="2400" dirty="0" err="1"/>
              <a:t>binar</a:t>
            </a:r>
            <a:endParaRPr lang="en-US" sz="2400" dirty="0"/>
          </a:p>
        </p:txBody>
      </p:sp>
      <p:sp>
        <p:nvSpPr>
          <p:cNvPr id="3" name="TextBox 2"/>
          <p:cNvSpPr txBox="1"/>
          <p:nvPr/>
        </p:nvSpPr>
        <p:spPr>
          <a:xfrm>
            <a:off x="1532586" y="2459865"/>
            <a:ext cx="184731" cy="369332"/>
          </a:xfrm>
          <a:prstGeom prst="rect">
            <a:avLst/>
          </a:prstGeom>
          <a:noFill/>
        </p:spPr>
        <p:txBody>
          <a:bodyPr wrap="none" rtlCol="0">
            <a:spAutoFit/>
          </a:bodyPr>
          <a:lstStyle/>
          <a:p>
            <a:endParaRPr lang="en-US" dirty="0"/>
          </a:p>
        </p:txBody>
      </p:sp>
      <p:sp>
        <p:nvSpPr>
          <p:cNvPr id="5" name="TextBox 4"/>
          <p:cNvSpPr txBox="1"/>
          <p:nvPr/>
        </p:nvSpPr>
        <p:spPr>
          <a:xfrm>
            <a:off x="2436009" y="1051142"/>
            <a:ext cx="6329565" cy="120032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solidFill>
                  <a:srgbClr val="0070C0"/>
                </a:solidFill>
              </a:rPr>
              <a:t>newLock</a:t>
            </a:r>
            <a:r>
              <a:rPr lang="en-US" sz="2400" dirty="0">
                <a:solidFill>
                  <a:srgbClr val="0070C0"/>
                </a:solidFill>
              </a:rPr>
              <a:t> = </a:t>
            </a:r>
            <a:r>
              <a:rPr lang="en-US" sz="2400" dirty="0" err="1">
                <a:solidFill>
                  <a:srgbClr val="0070C0"/>
                </a:solidFill>
              </a:rPr>
              <a:t>newMVar</a:t>
            </a:r>
            <a:r>
              <a:rPr lang="en-US" sz="2400" dirty="0">
                <a:solidFill>
                  <a:srgbClr val="0070C0"/>
                </a:solidFill>
              </a:rPr>
              <a:t> ()      </a:t>
            </a:r>
            <a:r>
              <a:rPr lang="en-US" sz="2400" dirty="0">
                <a:solidFill>
                  <a:schemeClr val="tx1"/>
                </a:solidFill>
              </a:rPr>
              <a:t>-- </a:t>
            </a:r>
            <a:r>
              <a:rPr lang="en-US" sz="2400" dirty="0" err="1">
                <a:solidFill>
                  <a:schemeClr val="tx1"/>
                </a:solidFill>
              </a:rPr>
              <a:t>MVar</a:t>
            </a:r>
            <a:r>
              <a:rPr lang="en-US" sz="2400" dirty="0">
                <a:solidFill>
                  <a:schemeClr val="tx1"/>
                </a:solidFill>
              </a:rPr>
              <a:t> care </a:t>
            </a:r>
            <a:r>
              <a:rPr lang="en-US" sz="2400" dirty="0" err="1">
                <a:solidFill>
                  <a:schemeClr val="tx1"/>
                </a:solidFill>
              </a:rPr>
              <a:t>contine</a:t>
            </a:r>
            <a:r>
              <a:rPr lang="en-US" sz="2400" dirty="0">
                <a:solidFill>
                  <a:schemeClr val="tx1"/>
                </a:solidFill>
              </a:rPr>
              <a:t> ()</a:t>
            </a:r>
          </a:p>
          <a:p>
            <a:r>
              <a:rPr lang="en-US" sz="2400" dirty="0" err="1">
                <a:solidFill>
                  <a:srgbClr val="0070C0"/>
                </a:solidFill>
              </a:rPr>
              <a:t>aquireLock</a:t>
            </a:r>
            <a:r>
              <a:rPr lang="en-US" sz="2400" dirty="0">
                <a:solidFill>
                  <a:srgbClr val="0070C0"/>
                </a:solidFill>
              </a:rPr>
              <a:t>  m = </a:t>
            </a:r>
            <a:r>
              <a:rPr lang="en-US" sz="2400" dirty="0" err="1">
                <a:solidFill>
                  <a:srgbClr val="0070C0"/>
                </a:solidFill>
              </a:rPr>
              <a:t>takeMVar</a:t>
            </a:r>
            <a:r>
              <a:rPr lang="en-US" sz="2400" dirty="0">
                <a:solidFill>
                  <a:srgbClr val="0070C0"/>
                </a:solidFill>
              </a:rPr>
              <a:t> m</a:t>
            </a:r>
          </a:p>
          <a:p>
            <a:r>
              <a:rPr lang="en-US" sz="2400" dirty="0" err="1">
                <a:solidFill>
                  <a:srgbClr val="0070C0"/>
                </a:solidFill>
              </a:rPr>
              <a:t>releaseLock</a:t>
            </a:r>
            <a:r>
              <a:rPr lang="en-US" sz="2400" dirty="0">
                <a:solidFill>
                  <a:srgbClr val="0070C0"/>
                </a:solidFill>
              </a:rPr>
              <a:t>  m = </a:t>
            </a:r>
            <a:r>
              <a:rPr lang="en-US" sz="2400" dirty="0" err="1">
                <a:solidFill>
                  <a:srgbClr val="0070C0"/>
                </a:solidFill>
              </a:rPr>
              <a:t>putMVar</a:t>
            </a:r>
            <a:r>
              <a:rPr lang="en-US" sz="2400" dirty="0">
                <a:solidFill>
                  <a:srgbClr val="0070C0"/>
                </a:solidFill>
              </a:rPr>
              <a:t> m ()    </a:t>
            </a:r>
          </a:p>
        </p:txBody>
      </p:sp>
      <p:sp>
        <p:nvSpPr>
          <p:cNvPr id="6" name="TextBox 5"/>
          <p:cNvSpPr txBox="1"/>
          <p:nvPr/>
        </p:nvSpPr>
        <p:spPr>
          <a:xfrm>
            <a:off x="549340" y="2644531"/>
            <a:ext cx="4899290" cy="3724096"/>
          </a:xfrm>
          <a:prstGeom prst="rect">
            <a:avLst/>
          </a:prstGeom>
          <a:noFill/>
        </p:spPr>
        <p:txBody>
          <a:bodyPr wrap="none" rtlCol="0">
            <a:spAutoFit/>
          </a:bodyPr>
          <a:lstStyle/>
          <a:p>
            <a:r>
              <a:rPr lang="en-US" sz="2400" dirty="0">
                <a:solidFill>
                  <a:srgbClr val="0070C0"/>
                </a:solidFill>
              </a:rPr>
              <a:t>act1 m = do          </a:t>
            </a:r>
          </a:p>
          <a:p>
            <a:r>
              <a:rPr lang="en-US" sz="2400" dirty="0">
                <a:solidFill>
                  <a:srgbClr val="0070C0"/>
                </a:solidFill>
              </a:rPr>
              <a:t>                    </a:t>
            </a:r>
            <a:r>
              <a:rPr lang="en-US" sz="2400" dirty="0" err="1">
                <a:solidFill>
                  <a:srgbClr val="0070C0"/>
                </a:solidFill>
              </a:rPr>
              <a:t>aquireLock</a:t>
            </a:r>
            <a:r>
              <a:rPr lang="en-US" sz="2400" dirty="0">
                <a:solidFill>
                  <a:srgbClr val="0070C0"/>
                </a:solidFill>
              </a:rPr>
              <a:t> m         </a:t>
            </a:r>
          </a:p>
          <a:p>
            <a:r>
              <a:rPr lang="en-US" sz="2400" dirty="0">
                <a:solidFill>
                  <a:srgbClr val="0070C0"/>
                </a:solidFill>
              </a:rPr>
              <a:t>                    print "I have the lock"         </a:t>
            </a:r>
          </a:p>
          <a:p>
            <a:r>
              <a:rPr lang="en-US" sz="2400" dirty="0">
                <a:solidFill>
                  <a:srgbClr val="0070C0"/>
                </a:solidFill>
              </a:rPr>
              <a:t>                    </a:t>
            </a:r>
            <a:r>
              <a:rPr lang="en-US" sz="2400" dirty="0" err="1">
                <a:solidFill>
                  <a:srgbClr val="0070C0"/>
                </a:solidFill>
              </a:rPr>
              <a:t>releaseLock</a:t>
            </a:r>
            <a:r>
              <a:rPr lang="en-US" sz="2400" dirty="0">
                <a:solidFill>
                  <a:srgbClr val="0070C0"/>
                </a:solidFill>
              </a:rPr>
              <a:t> m         </a:t>
            </a:r>
          </a:p>
          <a:p>
            <a:endParaRPr lang="en-US" sz="2000" dirty="0">
              <a:solidFill>
                <a:srgbClr val="0070C0"/>
              </a:solidFill>
            </a:endParaRPr>
          </a:p>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newLock</a:t>
            </a:r>
            <a:r>
              <a:rPr lang="en-US" sz="2400" dirty="0">
                <a:solidFill>
                  <a:srgbClr val="0070C0"/>
                </a:solidFill>
              </a:rPr>
              <a:t>  </a:t>
            </a:r>
          </a:p>
          <a:p>
            <a:r>
              <a:rPr lang="en-US" sz="2400" dirty="0">
                <a:solidFill>
                  <a:srgbClr val="0070C0"/>
                </a:solidFill>
              </a:rPr>
              <a:t>                </a:t>
            </a:r>
            <a:r>
              <a:rPr lang="en-US" sz="2400" dirty="0" err="1">
                <a:solidFill>
                  <a:srgbClr val="0070C0"/>
                </a:solidFill>
              </a:rPr>
              <a:t>forkIO</a:t>
            </a:r>
            <a:r>
              <a:rPr lang="en-US" sz="2400" dirty="0">
                <a:solidFill>
                  <a:srgbClr val="0070C0"/>
                </a:solidFill>
              </a:rPr>
              <a:t> $  act1 m  </a:t>
            </a:r>
          </a:p>
          <a:p>
            <a:r>
              <a:rPr lang="en-US" sz="2400" dirty="0">
                <a:solidFill>
                  <a:srgbClr val="0070C0"/>
                </a:solidFill>
              </a:rPr>
              <a:t>                </a:t>
            </a:r>
            <a:r>
              <a:rPr lang="en-US" sz="2400" dirty="0" err="1">
                <a:solidFill>
                  <a:srgbClr val="0070C0"/>
                </a:solidFill>
              </a:rPr>
              <a:t>forkIO</a:t>
            </a:r>
            <a:r>
              <a:rPr lang="en-US" sz="2400" dirty="0">
                <a:solidFill>
                  <a:srgbClr val="0070C0"/>
                </a:solidFill>
              </a:rPr>
              <a:t> $  act2 m  </a:t>
            </a:r>
          </a:p>
          <a:p>
            <a:r>
              <a:rPr lang="en-US" sz="2400" dirty="0">
                <a:solidFill>
                  <a:srgbClr val="0070C0"/>
                </a:solidFill>
              </a:rPr>
              <a:t>                </a:t>
            </a:r>
            <a:r>
              <a:rPr lang="en-US" sz="2400" dirty="0" err="1">
                <a:solidFill>
                  <a:srgbClr val="0070C0"/>
                </a:solidFill>
              </a:rPr>
              <a:t>getLine</a:t>
            </a:r>
            <a:r>
              <a:rPr lang="en-US" sz="2400" dirty="0">
                <a:solidFill>
                  <a:srgbClr val="0070C0"/>
                </a:solidFill>
              </a:rPr>
              <a:t> </a:t>
            </a:r>
          </a:p>
        </p:txBody>
      </p:sp>
      <p:sp>
        <p:nvSpPr>
          <p:cNvPr id="9" name="Rectangle 8"/>
          <p:cNvSpPr/>
          <p:nvPr/>
        </p:nvSpPr>
        <p:spPr>
          <a:xfrm>
            <a:off x="5186636" y="2712998"/>
            <a:ext cx="6096000" cy="1569660"/>
          </a:xfrm>
          <a:prstGeom prst="rect">
            <a:avLst/>
          </a:prstGeom>
        </p:spPr>
        <p:txBody>
          <a:bodyPr>
            <a:spAutoFit/>
          </a:bodyPr>
          <a:lstStyle/>
          <a:p>
            <a:r>
              <a:rPr lang="en-US" sz="2400" dirty="0">
                <a:solidFill>
                  <a:srgbClr val="0070C0"/>
                </a:solidFill>
              </a:rPr>
              <a:t>act2 m = do       </a:t>
            </a:r>
          </a:p>
          <a:p>
            <a:r>
              <a:rPr lang="en-US" sz="2400" dirty="0">
                <a:solidFill>
                  <a:srgbClr val="0070C0"/>
                </a:solidFill>
              </a:rPr>
              <a:t>                   </a:t>
            </a:r>
            <a:r>
              <a:rPr lang="en-US" sz="2400" dirty="0" err="1">
                <a:solidFill>
                  <a:srgbClr val="0070C0"/>
                </a:solidFill>
              </a:rPr>
              <a:t>aquireLock</a:t>
            </a:r>
            <a:r>
              <a:rPr lang="en-US" sz="2400" dirty="0">
                <a:solidFill>
                  <a:srgbClr val="0070C0"/>
                </a:solidFill>
              </a:rPr>
              <a:t> m         </a:t>
            </a:r>
          </a:p>
          <a:p>
            <a:r>
              <a:rPr lang="en-US" sz="2400" dirty="0">
                <a:solidFill>
                  <a:srgbClr val="0070C0"/>
                </a:solidFill>
              </a:rPr>
              <a:t>                   print "Now I am have the  lock"        </a:t>
            </a:r>
          </a:p>
          <a:p>
            <a:r>
              <a:rPr lang="en-US" sz="2400" dirty="0">
                <a:solidFill>
                  <a:srgbClr val="0070C0"/>
                </a:solidFill>
              </a:rPr>
              <a:t>                   </a:t>
            </a:r>
            <a:r>
              <a:rPr lang="en-US" sz="2400" dirty="0" err="1">
                <a:solidFill>
                  <a:srgbClr val="0070C0"/>
                </a:solidFill>
              </a:rPr>
              <a:t>releaseLock</a:t>
            </a:r>
            <a:r>
              <a:rPr lang="en-US" sz="2400" dirty="0">
                <a:solidFill>
                  <a:srgbClr val="0070C0"/>
                </a:solidFill>
              </a:rPr>
              <a:t> m       </a:t>
            </a:r>
          </a:p>
        </p:txBody>
      </p:sp>
    </p:spTree>
    <p:extLst>
      <p:ext uri="{BB962C8B-B14F-4D97-AF65-F5344CB8AC3E}">
        <p14:creationId xmlns:p14="http://schemas.microsoft.com/office/powerpoint/2010/main" val="34557246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553791" y="291853"/>
            <a:ext cx="3463705"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MVar</a:t>
            </a:r>
            <a:r>
              <a:rPr lang="en-US" sz="2400" dirty="0"/>
              <a:t> ca </a:t>
            </a:r>
            <a:r>
              <a:rPr lang="en-US" sz="2400" dirty="0" err="1"/>
              <a:t>semafor</a:t>
            </a:r>
            <a:r>
              <a:rPr lang="en-US" sz="2400" dirty="0"/>
              <a:t> </a:t>
            </a:r>
            <a:r>
              <a:rPr lang="en-US" sz="2400" dirty="0" err="1"/>
              <a:t>binar</a:t>
            </a:r>
            <a:endParaRPr lang="en-US" sz="2400" dirty="0"/>
          </a:p>
        </p:txBody>
      </p:sp>
      <p:sp>
        <p:nvSpPr>
          <p:cNvPr id="3" name="TextBox 2"/>
          <p:cNvSpPr txBox="1"/>
          <p:nvPr/>
        </p:nvSpPr>
        <p:spPr>
          <a:xfrm>
            <a:off x="1532586" y="2459865"/>
            <a:ext cx="184731" cy="369332"/>
          </a:xfrm>
          <a:prstGeom prst="rect">
            <a:avLst/>
          </a:prstGeom>
          <a:noFill/>
        </p:spPr>
        <p:txBody>
          <a:bodyPr wrap="none" rtlCol="0">
            <a:spAutoFit/>
          </a:bodyPr>
          <a:lstStyle/>
          <a:p>
            <a:endParaRPr lang="en-US" dirty="0"/>
          </a:p>
        </p:txBody>
      </p:sp>
      <p:sp>
        <p:nvSpPr>
          <p:cNvPr id="5" name="TextBox 4"/>
          <p:cNvSpPr txBox="1"/>
          <p:nvPr/>
        </p:nvSpPr>
        <p:spPr>
          <a:xfrm>
            <a:off x="2436009" y="1051142"/>
            <a:ext cx="6329565" cy="120032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err="1">
                <a:solidFill>
                  <a:srgbClr val="0070C0"/>
                </a:solidFill>
              </a:rPr>
              <a:t>newLock</a:t>
            </a:r>
            <a:r>
              <a:rPr lang="en-US" sz="2400" dirty="0">
                <a:solidFill>
                  <a:srgbClr val="0070C0"/>
                </a:solidFill>
              </a:rPr>
              <a:t> = </a:t>
            </a:r>
            <a:r>
              <a:rPr lang="en-US" sz="2400" dirty="0" err="1">
                <a:solidFill>
                  <a:srgbClr val="0070C0"/>
                </a:solidFill>
              </a:rPr>
              <a:t>newMVar</a:t>
            </a:r>
            <a:r>
              <a:rPr lang="en-US" sz="2400" dirty="0">
                <a:solidFill>
                  <a:srgbClr val="0070C0"/>
                </a:solidFill>
              </a:rPr>
              <a:t> ()      </a:t>
            </a:r>
            <a:r>
              <a:rPr lang="en-US" sz="2400" dirty="0">
                <a:solidFill>
                  <a:schemeClr val="tx1"/>
                </a:solidFill>
              </a:rPr>
              <a:t>-- </a:t>
            </a:r>
            <a:r>
              <a:rPr lang="en-US" sz="2400" dirty="0" err="1">
                <a:solidFill>
                  <a:schemeClr val="tx1"/>
                </a:solidFill>
              </a:rPr>
              <a:t>MVar</a:t>
            </a:r>
            <a:r>
              <a:rPr lang="en-US" sz="2400" dirty="0">
                <a:solidFill>
                  <a:schemeClr val="tx1"/>
                </a:solidFill>
              </a:rPr>
              <a:t> care </a:t>
            </a:r>
            <a:r>
              <a:rPr lang="en-US" sz="2400" dirty="0" err="1">
                <a:solidFill>
                  <a:schemeClr val="tx1"/>
                </a:solidFill>
              </a:rPr>
              <a:t>contine</a:t>
            </a:r>
            <a:r>
              <a:rPr lang="en-US" sz="2400" dirty="0">
                <a:solidFill>
                  <a:schemeClr val="tx1"/>
                </a:solidFill>
              </a:rPr>
              <a:t> ()</a:t>
            </a:r>
          </a:p>
          <a:p>
            <a:r>
              <a:rPr lang="en-US" sz="2400" dirty="0" err="1">
                <a:solidFill>
                  <a:srgbClr val="0070C0"/>
                </a:solidFill>
              </a:rPr>
              <a:t>aquireLock</a:t>
            </a:r>
            <a:r>
              <a:rPr lang="en-US" sz="2400" dirty="0">
                <a:solidFill>
                  <a:srgbClr val="0070C0"/>
                </a:solidFill>
              </a:rPr>
              <a:t>  m = </a:t>
            </a:r>
            <a:r>
              <a:rPr lang="en-US" sz="2400" dirty="0" err="1">
                <a:solidFill>
                  <a:srgbClr val="0070C0"/>
                </a:solidFill>
              </a:rPr>
              <a:t>takeMVar</a:t>
            </a:r>
            <a:r>
              <a:rPr lang="en-US" sz="2400" dirty="0">
                <a:solidFill>
                  <a:srgbClr val="0070C0"/>
                </a:solidFill>
              </a:rPr>
              <a:t> m</a:t>
            </a:r>
          </a:p>
          <a:p>
            <a:r>
              <a:rPr lang="en-US" sz="2400" dirty="0" err="1">
                <a:solidFill>
                  <a:srgbClr val="0070C0"/>
                </a:solidFill>
              </a:rPr>
              <a:t>releaseLock</a:t>
            </a:r>
            <a:r>
              <a:rPr lang="en-US" sz="2400" dirty="0">
                <a:solidFill>
                  <a:srgbClr val="0070C0"/>
                </a:solidFill>
              </a:rPr>
              <a:t>  m = </a:t>
            </a:r>
            <a:r>
              <a:rPr lang="en-US" sz="2400" dirty="0" err="1">
                <a:solidFill>
                  <a:srgbClr val="0070C0"/>
                </a:solidFill>
              </a:rPr>
              <a:t>putMVar</a:t>
            </a:r>
            <a:r>
              <a:rPr lang="en-US" sz="2400" dirty="0">
                <a:solidFill>
                  <a:srgbClr val="0070C0"/>
                </a:solidFill>
              </a:rPr>
              <a:t> m ()    </a:t>
            </a:r>
          </a:p>
        </p:txBody>
      </p:sp>
      <p:sp>
        <p:nvSpPr>
          <p:cNvPr id="6" name="TextBox 5"/>
          <p:cNvSpPr txBox="1"/>
          <p:nvPr/>
        </p:nvSpPr>
        <p:spPr>
          <a:xfrm>
            <a:off x="2849312" y="2829197"/>
            <a:ext cx="4573047" cy="1938992"/>
          </a:xfrm>
          <a:prstGeom prst="rect">
            <a:avLst/>
          </a:prstGeom>
          <a:noFill/>
          <a:ln w="19050">
            <a:solidFill>
              <a:srgbClr val="0070C0"/>
            </a:solidFill>
          </a:ln>
        </p:spPr>
        <p:txBody>
          <a:bodyPr wrap="none" rtlCol="0">
            <a:spAutoFit/>
          </a:bodyPr>
          <a:lstStyle/>
          <a:p>
            <a:r>
              <a:rPr lang="en-US" sz="2400" dirty="0">
                <a:solidFill>
                  <a:srgbClr val="0070C0"/>
                </a:solidFill>
              </a:rPr>
              <a:t>main = do  </a:t>
            </a:r>
          </a:p>
          <a:p>
            <a:r>
              <a:rPr lang="en-US" sz="2400" dirty="0">
                <a:solidFill>
                  <a:srgbClr val="0070C0"/>
                </a:solidFill>
              </a:rPr>
              <a:t>                m &lt;- </a:t>
            </a:r>
            <a:r>
              <a:rPr lang="en-US" sz="2400" dirty="0" err="1">
                <a:solidFill>
                  <a:srgbClr val="0070C0"/>
                </a:solidFill>
              </a:rPr>
              <a:t>newLock</a:t>
            </a:r>
            <a:r>
              <a:rPr lang="en-US" sz="2400" dirty="0">
                <a:solidFill>
                  <a:srgbClr val="0070C0"/>
                </a:solidFill>
              </a:rPr>
              <a:t>  </a:t>
            </a:r>
          </a:p>
          <a:p>
            <a:r>
              <a:rPr lang="en-US" sz="2400" dirty="0">
                <a:solidFill>
                  <a:srgbClr val="0070C0"/>
                </a:solidFill>
              </a:rPr>
              <a:t>                </a:t>
            </a:r>
            <a:r>
              <a:rPr lang="en-US" sz="2400" dirty="0" err="1">
                <a:solidFill>
                  <a:srgbClr val="0070C0"/>
                </a:solidFill>
              </a:rPr>
              <a:t>forkIO</a:t>
            </a:r>
            <a:r>
              <a:rPr lang="en-US" sz="2400" dirty="0">
                <a:solidFill>
                  <a:srgbClr val="0070C0"/>
                </a:solidFill>
              </a:rPr>
              <a:t> $  forever (act1 m)  </a:t>
            </a:r>
          </a:p>
          <a:p>
            <a:r>
              <a:rPr lang="en-US" sz="2400" dirty="0">
                <a:solidFill>
                  <a:srgbClr val="0070C0"/>
                </a:solidFill>
              </a:rPr>
              <a:t>                </a:t>
            </a:r>
            <a:r>
              <a:rPr lang="en-US" sz="2400" dirty="0" err="1">
                <a:solidFill>
                  <a:srgbClr val="0070C0"/>
                </a:solidFill>
              </a:rPr>
              <a:t>forkIO</a:t>
            </a:r>
            <a:r>
              <a:rPr lang="en-US" sz="2400" dirty="0">
                <a:solidFill>
                  <a:srgbClr val="0070C0"/>
                </a:solidFill>
              </a:rPr>
              <a:t> $  forever (act2 m)  </a:t>
            </a:r>
          </a:p>
          <a:p>
            <a:r>
              <a:rPr lang="en-US" sz="2400" dirty="0">
                <a:solidFill>
                  <a:srgbClr val="0070C0"/>
                </a:solidFill>
              </a:rPr>
              <a:t>                </a:t>
            </a:r>
            <a:r>
              <a:rPr lang="en-US" sz="2400" dirty="0" err="1">
                <a:solidFill>
                  <a:srgbClr val="0070C0"/>
                </a:solidFill>
              </a:rPr>
              <a:t>getLine</a:t>
            </a:r>
            <a:r>
              <a:rPr lang="en-US" sz="2400" dirty="0">
                <a:solidFill>
                  <a:srgbClr val="0070C0"/>
                </a:solidFill>
              </a:rPr>
              <a:t> </a:t>
            </a:r>
          </a:p>
        </p:txBody>
      </p:sp>
      <p:graphicFrame>
        <p:nvGraphicFramePr>
          <p:cNvPr id="7" name="Object 6">
            <a:extLst>
              <a:ext uri="{FF2B5EF4-FFF2-40B4-BE49-F238E27FC236}">
                <a16:creationId xmlns:a16="http://schemas.microsoft.com/office/drawing/2014/main" id="{CAE3494F-2CE8-493B-8F19-A1DA001895D4}"/>
              </a:ext>
            </a:extLst>
          </p:cNvPr>
          <p:cNvGraphicFramePr>
            <a:graphicFrameLocks noChangeAspect="1"/>
          </p:cNvGraphicFramePr>
          <p:nvPr/>
        </p:nvGraphicFramePr>
        <p:xfrm>
          <a:off x="9034144" y="391231"/>
          <a:ext cx="2487296" cy="5706701"/>
        </p:xfrm>
        <a:graphic>
          <a:graphicData uri="http://schemas.openxmlformats.org/presentationml/2006/ole">
            <mc:AlternateContent xmlns:mc="http://schemas.openxmlformats.org/markup-compatibility/2006">
              <mc:Choice xmlns:v="urn:schemas-microsoft-com:vml" Requires="v">
                <p:oleObj name="Bitmap Image" r:id="rId2" imgW="1682640" imgH="3860640" progId="Paint.Picture">
                  <p:embed/>
                </p:oleObj>
              </mc:Choice>
              <mc:Fallback>
                <p:oleObj name="Bitmap Image" r:id="rId2" imgW="1682640" imgH="3860640" progId="Paint.Picture">
                  <p:embed/>
                  <p:pic>
                    <p:nvPicPr>
                      <p:cNvPr id="7" name="Object 6">
                        <a:extLst>
                          <a:ext uri="{FF2B5EF4-FFF2-40B4-BE49-F238E27FC236}">
                            <a16:creationId xmlns:a16="http://schemas.microsoft.com/office/drawing/2014/main" id="{CAE3494F-2CE8-493B-8F19-A1DA001895D4}"/>
                          </a:ext>
                        </a:extLst>
                      </p:cNvPr>
                      <p:cNvPicPr/>
                      <p:nvPr/>
                    </p:nvPicPr>
                    <p:blipFill>
                      <a:blip r:embed="rId3"/>
                      <a:stretch>
                        <a:fillRect/>
                      </a:stretch>
                    </p:blipFill>
                    <p:spPr>
                      <a:xfrm>
                        <a:off x="9034144" y="391231"/>
                        <a:ext cx="2487296" cy="5706701"/>
                      </a:xfrm>
                      <a:prstGeom prst="rect">
                        <a:avLst/>
                      </a:prstGeom>
                    </p:spPr>
                  </p:pic>
                </p:oleObj>
              </mc:Fallback>
            </mc:AlternateContent>
          </a:graphicData>
        </a:graphic>
      </p:graphicFrame>
    </p:spTree>
    <p:extLst>
      <p:ext uri="{BB962C8B-B14F-4D97-AF65-F5344CB8AC3E}">
        <p14:creationId xmlns:p14="http://schemas.microsoft.com/office/powerpoint/2010/main" val="4977089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3767"/>
            <a:ext cx="387375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Comunicarea</a:t>
            </a:r>
            <a:r>
              <a:rPr lang="en-US" sz="2400" dirty="0"/>
              <a:t> thread-</a:t>
            </a:r>
            <a:r>
              <a:rPr lang="en-US" sz="2400" dirty="0" err="1"/>
              <a:t>urilor</a:t>
            </a:r>
            <a:endParaRPr lang="en-US" sz="2400" dirty="0"/>
          </a:p>
        </p:txBody>
      </p:sp>
      <p:sp>
        <p:nvSpPr>
          <p:cNvPr id="6" name="Right Arrow 5"/>
          <p:cNvSpPr/>
          <p:nvPr/>
        </p:nvSpPr>
        <p:spPr>
          <a:xfrm>
            <a:off x="4909953" y="773037"/>
            <a:ext cx="785611" cy="38636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5792096" y="746745"/>
            <a:ext cx="916624" cy="438950"/>
          </a:xfrm>
          <a:prstGeom prst="rect">
            <a:avLst/>
          </a:prstGeom>
        </p:spPr>
      </p:pic>
      <p:pic>
        <p:nvPicPr>
          <p:cNvPr id="10" name="Picture 9"/>
          <p:cNvPicPr>
            <a:picLocks noChangeAspect="1"/>
          </p:cNvPicPr>
          <p:nvPr/>
        </p:nvPicPr>
        <p:blipFill>
          <a:blip r:embed="rId2"/>
          <a:stretch>
            <a:fillRect/>
          </a:stretch>
        </p:blipFill>
        <p:spPr>
          <a:xfrm>
            <a:off x="5948814" y="1528635"/>
            <a:ext cx="810838" cy="438950"/>
          </a:xfrm>
          <a:prstGeom prst="rect">
            <a:avLst/>
          </a:prstGeom>
        </p:spPr>
      </p:pic>
      <p:pic>
        <p:nvPicPr>
          <p:cNvPr id="11" name="Picture 10"/>
          <p:cNvPicPr>
            <a:picLocks noChangeAspect="1"/>
          </p:cNvPicPr>
          <p:nvPr/>
        </p:nvPicPr>
        <p:blipFill>
          <a:blip r:embed="rId2"/>
          <a:stretch>
            <a:fillRect/>
          </a:stretch>
        </p:blipFill>
        <p:spPr>
          <a:xfrm>
            <a:off x="4974338" y="1528635"/>
            <a:ext cx="810838" cy="438950"/>
          </a:xfrm>
          <a:prstGeom prst="rect">
            <a:avLst/>
          </a:prstGeom>
        </p:spPr>
      </p:pic>
      <p:sp>
        <p:nvSpPr>
          <p:cNvPr id="12" name="TextBox 11"/>
          <p:cNvSpPr txBox="1"/>
          <p:nvPr/>
        </p:nvSpPr>
        <p:spPr>
          <a:xfrm>
            <a:off x="4164154" y="628302"/>
            <a:ext cx="433132" cy="584775"/>
          </a:xfrm>
          <a:prstGeom prst="rect">
            <a:avLst/>
          </a:prstGeom>
          <a:noFill/>
        </p:spPr>
        <p:txBody>
          <a:bodyPr wrap="none" rtlCol="0">
            <a:spAutoFit/>
          </a:bodyPr>
          <a:lstStyle/>
          <a:p>
            <a:r>
              <a:rPr lang="en-US" sz="3200" b="1" dirty="0"/>
              <a:t>A</a:t>
            </a:r>
          </a:p>
        </p:txBody>
      </p:sp>
      <p:sp>
        <p:nvSpPr>
          <p:cNvPr id="13" name="TextBox 12"/>
          <p:cNvSpPr txBox="1"/>
          <p:nvPr/>
        </p:nvSpPr>
        <p:spPr>
          <a:xfrm>
            <a:off x="4172971" y="1434248"/>
            <a:ext cx="415498" cy="584775"/>
          </a:xfrm>
          <a:prstGeom prst="rect">
            <a:avLst/>
          </a:prstGeom>
          <a:noFill/>
        </p:spPr>
        <p:txBody>
          <a:bodyPr wrap="none" rtlCol="0">
            <a:spAutoFit/>
          </a:bodyPr>
          <a:lstStyle/>
          <a:p>
            <a:r>
              <a:rPr lang="en-US" sz="3200" b="1" dirty="0"/>
              <a:t>B</a:t>
            </a:r>
          </a:p>
        </p:txBody>
      </p:sp>
      <p:cxnSp>
        <p:nvCxnSpPr>
          <p:cNvPr id="18" name="Straight Arrow Connector 17"/>
          <p:cNvCxnSpPr>
            <a:cxnSpLocks/>
          </p:cNvCxnSpPr>
          <p:nvPr/>
        </p:nvCxnSpPr>
        <p:spPr>
          <a:xfrm>
            <a:off x="5695564" y="1106242"/>
            <a:ext cx="0" cy="471278"/>
          </a:xfrm>
          <a:prstGeom prst="straightConnector1">
            <a:avLst/>
          </a:prstGeom>
          <a:ln w="57150">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1839946" y="1541807"/>
            <a:ext cx="21936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citeste</a:t>
            </a:r>
            <a:r>
              <a:rPr lang="en-US" dirty="0"/>
              <a:t> </a:t>
            </a:r>
            <a:r>
              <a:rPr lang="en-US" dirty="0" err="1"/>
              <a:t>valoarea</a:t>
            </a:r>
            <a:r>
              <a:rPr lang="en-US" dirty="0"/>
              <a:t> din </a:t>
            </a:r>
            <a:r>
              <a:rPr lang="en-US" b="1" dirty="0"/>
              <a:t>a</a:t>
            </a:r>
          </a:p>
          <a:p>
            <a:r>
              <a:rPr lang="en-US" dirty="0" err="1"/>
              <a:t>si</a:t>
            </a:r>
            <a:r>
              <a:rPr lang="en-US" dirty="0"/>
              <a:t> o </a:t>
            </a:r>
            <a:r>
              <a:rPr lang="en-US" dirty="0" err="1"/>
              <a:t>afiseaza</a:t>
            </a:r>
            <a:endParaRPr lang="en-US" dirty="0"/>
          </a:p>
        </p:txBody>
      </p:sp>
      <p:sp>
        <p:nvSpPr>
          <p:cNvPr id="14" name="TextBox 13"/>
          <p:cNvSpPr txBox="1"/>
          <p:nvPr/>
        </p:nvSpPr>
        <p:spPr>
          <a:xfrm>
            <a:off x="1125060" y="519453"/>
            <a:ext cx="300287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primeste</a:t>
            </a:r>
            <a:r>
              <a:rPr lang="en-US" dirty="0"/>
              <a:t> o </a:t>
            </a:r>
            <a:r>
              <a:rPr lang="en-US" dirty="0" err="1"/>
              <a:t>valoare</a:t>
            </a:r>
            <a:r>
              <a:rPr lang="en-US" dirty="0"/>
              <a:t> </a:t>
            </a:r>
            <a:r>
              <a:rPr lang="en-US" dirty="0" err="1"/>
              <a:t>citita</a:t>
            </a:r>
            <a:r>
              <a:rPr lang="en-US" dirty="0"/>
              <a:t> </a:t>
            </a:r>
            <a:r>
              <a:rPr lang="en-US" b="1" dirty="0" err="1"/>
              <a:t>msg</a:t>
            </a:r>
            <a:r>
              <a:rPr lang="en-US" dirty="0"/>
              <a:t>, </a:t>
            </a:r>
          </a:p>
          <a:p>
            <a:r>
              <a:rPr lang="en-US" dirty="0"/>
              <a:t>o </a:t>
            </a:r>
            <a:r>
              <a:rPr lang="en-US" dirty="0" err="1"/>
              <a:t>pune</a:t>
            </a:r>
            <a:r>
              <a:rPr lang="en-US" dirty="0"/>
              <a:t> in </a:t>
            </a:r>
            <a:r>
              <a:rPr lang="en-US" b="1" dirty="0"/>
              <a:t>a</a:t>
            </a:r>
          </a:p>
        </p:txBody>
      </p:sp>
      <p:sp>
        <p:nvSpPr>
          <p:cNvPr id="15" name="Right Arrow 14"/>
          <p:cNvSpPr/>
          <p:nvPr/>
        </p:nvSpPr>
        <p:spPr>
          <a:xfrm>
            <a:off x="6598380" y="1121527"/>
            <a:ext cx="916625" cy="471277"/>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E60273B-1EC5-43D6-9D0D-27261B28353A}"/>
              </a:ext>
            </a:extLst>
          </p:cNvPr>
          <p:cNvSpPr txBox="1"/>
          <p:nvPr/>
        </p:nvSpPr>
        <p:spPr>
          <a:xfrm>
            <a:off x="5878444" y="2789850"/>
            <a:ext cx="5378836" cy="224676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err="1">
                <a:solidFill>
                  <a:srgbClr val="0070C0"/>
                </a:solidFill>
              </a:rPr>
              <a:t>threadB</a:t>
            </a:r>
            <a:r>
              <a:rPr lang="en-GB" sz="2000" dirty="0">
                <a:solidFill>
                  <a:srgbClr val="0070C0"/>
                </a:solidFill>
              </a:rPr>
              <a:t> a =  do         </a:t>
            </a:r>
          </a:p>
          <a:p>
            <a:r>
              <a:rPr lang="en-GB" sz="2000" dirty="0">
                <a:solidFill>
                  <a:srgbClr val="0070C0"/>
                </a:solidFill>
              </a:rPr>
              <a:t>                x &lt;- </a:t>
            </a:r>
            <a:r>
              <a:rPr lang="en-GB" sz="2000" dirty="0" err="1">
                <a:solidFill>
                  <a:srgbClr val="0070C0"/>
                </a:solidFill>
              </a:rPr>
              <a:t>takeMVar</a:t>
            </a:r>
            <a:r>
              <a:rPr lang="en-GB" sz="2000" dirty="0">
                <a:solidFill>
                  <a:srgbClr val="0070C0"/>
                </a:solidFill>
              </a:rPr>
              <a:t> a</a:t>
            </a:r>
          </a:p>
          <a:p>
            <a:r>
              <a:rPr lang="en-GB" sz="2000" dirty="0">
                <a:solidFill>
                  <a:srgbClr val="0070C0"/>
                </a:solidFill>
              </a:rPr>
              <a:t>                if x == "end" </a:t>
            </a:r>
          </a:p>
          <a:p>
            <a:r>
              <a:rPr lang="en-GB" sz="2000" dirty="0">
                <a:solidFill>
                  <a:srgbClr val="0070C0"/>
                </a:solidFill>
              </a:rPr>
              <a:t>                      then </a:t>
            </a:r>
            <a:r>
              <a:rPr lang="en-GB" sz="2000" dirty="0" err="1">
                <a:solidFill>
                  <a:srgbClr val="0070C0"/>
                </a:solidFill>
              </a:rPr>
              <a:t>putStrLn</a:t>
            </a:r>
            <a:r>
              <a:rPr lang="en-GB" sz="2000" dirty="0">
                <a:solidFill>
                  <a:srgbClr val="0070C0"/>
                </a:solidFill>
              </a:rPr>
              <a:t> "I will stop now" </a:t>
            </a:r>
          </a:p>
          <a:p>
            <a:r>
              <a:rPr lang="en-GB" sz="2000" dirty="0">
                <a:solidFill>
                  <a:srgbClr val="0070C0"/>
                </a:solidFill>
              </a:rPr>
              <a:t>                      else do</a:t>
            </a:r>
          </a:p>
          <a:p>
            <a:r>
              <a:rPr lang="en-GB" sz="2000" dirty="0">
                <a:solidFill>
                  <a:srgbClr val="0070C0"/>
                </a:solidFill>
              </a:rPr>
              <a:t>                         </a:t>
            </a:r>
            <a:r>
              <a:rPr lang="en-GB" sz="2000" dirty="0" err="1">
                <a:solidFill>
                  <a:srgbClr val="0070C0"/>
                </a:solidFill>
              </a:rPr>
              <a:t>putStrLn</a:t>
            </a:r>
            <a:r>
              <a:rPr lang="en-GB" sz="2000" dirty="0">
                <a:solidFill>
                  <a:srgbClr val="0070C0"/>
                </a:solidFill>
              </a:rPr>
              <a:t> ("</a:t>
            </a:r>
            <a:r>
              <a:rPr lang="en-GB" sz="2000" dirty="0" err="1">
                <a:solidFill>
                  <a:srgbClr val="0070C0"/>
                </a:solidFill>
              </a:rPr>
              <a:t>primit</a:t>
            </a:r>
            <a:r>
              <a:rPr lang="en-GB" sz="2000" dirty="0">
                <a:solidFill>
                  <a:srgbClr val="0070C0"/>
                </a:solidFill>
              </a:rPr>
              <a:t>: " ++ x)</a:t>
            </a:r>
          </a:p>
          <a:p>
            <a:r>
              <a:rPr lang="en-GB" sz="2000" dirty="0">
                <a:solidFill>
                  <a:srgbClr val="0070C0"/>
                </a:solidFill>
              </a:rPr>
              <a:t>                         </a:t>
            </a:r>
            <a:r>
              <a:rPr lang="en-GB" sz="2000" dirty="0" err="1">
                <a:solidFill>
                  <a:srgbClr val="0070C0"/>
                </a:solidFill>
              </a:rPr>
              <a:t>threadB</a:t>
            </a:r>
            <a:r>
              <a:rPr lang="en-GB" sz="2000" dirty="0">
                <a:solidFill>
                  <a:srgbClr val="0070C0"/>
                </a:solidFill>
              </a:rPr>
              <a:t> a</a:t>
            </a:r>
            <a:endParaRPr lang="en-US" sz="2000" dirty="0">
              <a:solidFill>
                <a:srgbClr val="0070C0"/>
              </a:solidFill>
            </a:endParaRPr>
          </a:p>
        </p:txBody>
      </p:sp>
      <p:sp>
        <p:nvSpPr>
          <p:cNvPr id="7" name="TextBox 6">
            <a:extLst>
              <a:ext uri="{FF2B5EF4-FFF2-40B4-BE49-F238E27FC236}">
                <a16:creationId xmlns:a16="http://schemas.microsoft.com/office/drawing/2014/main" id="{E045A489-0E50-07A9-D628-D463DE994D90}"/>
              </a:ext>
            </a:extLst>
          </p:cNvPr>
          <p:cNvSpPr txBox="1"/>
          <p:nvPr/>
        </p:nvSpPr>
        <p:spPr>
          <a:xfrm>
            <a:off x="170143" y="2460693"/>
            <a:ext cx="5120640" cy="2862322"/>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GB" sz="2000" dirty="0" err="1">
                <a:solidFill>
                  <a:srgbClr val="0070C0"/>
                </a:solidFill>
              </a:rPr>
              <a:t>threadA</a:t>
            </a:r>
            <a:r>
              <a:rPr lang="en-GB" sz="2000" dirty="0">
                <a:solidFill>
                  <a:srgbClr val="0070C0"/>
                </a:solidFill>
              </a:rPr>
              <a:t> a  = do  </a:t>
            </a:r>
          </a:p>
          <a:p>
            <a:r>
              <a:rPr lang="en-GB" sz="2000" dirty="0">
                <a:solidFill>
                  <a:srgbClr val="0070C0"/>
                </a:solidFill>
              </a:rPr>
              <a:t>                 </a:t>
            </a:r>
            <a:r>
              <a:rPr lang="en-GB" sz="2000" dirty="0" err="1">
                <a:solidFill>
                  <a:srgbClr val="0070C0"/>
                </a:solidFill>
              </a:rPr>
              <a:t>putStrLn</a:t>
            </a:r>
            <a:r>
              <a:rPr lang="en-GB" sz="2000" dirty="0">
                <a:solidFill>
                  <a:srgbClr val="0070C0"/>
                </a:solidFill>
              </a:rPr>
              <a:t> "</a:t>
            </a:r>
            <a:r>
              <a:rPr lang="en-GB" sz="2000" dirty="0" err="1">
                <a:solidFill>
                  <a:srgbClr val="0070C0"/>
                </a:solidFill>
              </a:rPr>
              <a:t>mesaj</a:t>
            </a:r>
            <a:r>
              <a:rPr lang="en-GB" sz="2000" dirty="0">
                <a:solidFill>
                  <a:srgbClr val="0070C0"/>
                </a:solidFill>
              </a:rPr>
              <a:t>: "</a:t>
            </a:r>
          </a:p>
          <a:p>
            <a:r>
              <a:rPr lang="en-GB" sz="2000" dirty="0">
                <a:solidFill>
                  <a:srgbClr val="0070C0"/>
                </a:solidFill>
              </a:rPr>
              <a:t>                 </a:t>
            </a:r>
            <a:r>
              <a:rPr lang="en-GB" sz="2000" dirty="0" err="1">
                <a:solidFill>
                  <a:srgbClr val="0070C0"/>
                </a:solidFill>
              </a:rPr>
              <a:t>msg</a:t>
            </a:r>
            <a:r>
              <a:rPr lang="en-GB" sz="2000" dirty="0">
                <a:solidFill>
                  <a:srgbClr val="0070C0"/>
                </a:solidFill>
              </a:rPr>
              <a:t> &lt;- </a:t>
            </a:r>
            <a:r>
              <a:rPr lang="en-GB" sz="2000" dirty="0" err="1">
                <a:solidFill>
                  <a:srgbClr val="0070C0"/>
                </a:solidFill>
              </a:rPr>
              <a:t>getLine</a:t>
            </a:r>
            <a:endParaRPr lang="en-GB" sz="2000" dirty="0">
              <a:solidFill>
                <a:srgbClr val="0070C0"/>
              </a:solidFill>
            </a:endParaRPr>
          </a:p>
          <a:p>
            <a:r>
              <a:rPr lang="en-GB" sz="2000" dirty="0">
                <a:solidFill>
                  <a:srgbClr val="0070C0"/>
                </a:solidFill>
              </a:rPr>
              <a:t>                 if (</a:t>
            </a:r>
            <a:r>
              <a:rPr lang="en-GB" sz="2000" dirty="0" err="1">
                <a:solidFill>
                  <a:srgbClr val="0070C0"/>
                </a:solidFill>
              </a:rPr>
              <a:t>msg</a:t>
            </a:r>
            <a:r>
              <a:rPr lang="en-GB" sz="2000" dirty="0">
                <a:solidFill>
                  <a:srgbClr val="0070C0"/>
                </a:solidFill>
              </a:rPr>
              <a:t> == "end") </a:t>
            </a:r>
          </a:p>
          <a:p>
            <a:r>
              <a:rPr lang="en-GB" sz="2000" dirty="0">
                <a:solidFill>
                  <a:srgbClr val="0070C0"/>
                </a:solidFill>
              </a:rPr>
              <a:t>                       then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else do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a:t>
            </a:r>
            <a:r>
              <a:rPr lang="en-GB" sz="2000" dirty="0" err="1">
                <a:solidFill>
                  <a:srgbClr val="0070C0"/>
                </a:solidFill>
              </a:rPr>
              <a:t>threadA</a:t>
            </a:r>
            <a:r>
              <a:rPr lang="en-GB" sz="2000" dirty="0">
                <a:solidFill>
                  <a:srgbClr val="0070C0"/>
                </a:solidFill>
              </a:rPr>
              <a:t> a</a:t>
            </a:r>
          </a:p>
        </p:txBody>
      </p:sp>
      <p:sp>
        <p:nvSpPr>
          <p:cNvPr id="17" name="TextBox 16">
            <a:extLst>
              <a:ext uri="{FF2B5EF4-FFF2-40B4-BE49-F238E27FC236}">
                <a16:creationId xmlns:a16="http://schemas.microsoft.com/office/drawing/2014/main" id="{DDFFDCBB-F8C1-E741-C029-585FB782791A}"/>
              </a:ext>
            </a:extLst>
          </p:cNvPr>
          <p:cNvSpPr txBox="1"/>
          <p:nvPr/>
        </p:nvSpPr>
        <p:spPr>
          <a:xfrm>
            <a:off x="7903530" y="272638"/>
            <a:ext cx="3850640" cy="193899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solidFill>
                  <a:srgbClr val="0070C0"/>
                </a:solidFill>
              </a:rPr>
              <a:t>main = do </a:t>
            </a:r>
          </a:p>
          <a:p>
            <a:r>
              <a:rPr lang="en-GB" sz="2000" dirty="0">
                <a:solidFill>
                  <a:srgbClr val="0070C0"/>
                </a:solidFill>
              </a:rPr>
              <a:t>       </a:t>
            </a:r>
            <a:r>
              <a:rPr lang="en-GB" sz="2000" dirty="0" err="1">
                <a:solidFill>
                  <a:srgbClr val="0070C0"/>
                </a:solidFill>
              </a:rPr>
              <a:t>aMVar</a:t>
            </a:r>
            <a:r>
              <a:rPr lang="en-GB" sz="2000" dirty="0">
                <a:solidFill>
                  <a:srgbClr val="0070C0"/>
                </a:solidFill>
              </a:rPr>
              <a:t> &lt;- </a:t>
            </a:r>
            <a:r>
              <a:rPr lang="en-GB" sz="2000" dirty="0" err="1">
                <a:solidFill>
                  <a:srgbClr val="0070C0"/>
                </a:solidFill>
              </a:rPr>
              <a:t>newEmptyMVar</a:t>
            </a:r>
            <a:endParaRPr lang="en-GB" sz="2000" dirty="0">
              <a:solidFill>
                <a:srgbClr val="0070C0"/>
              </a:solidFill>
            </a:endParaRP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threadA</a:t>
            </a:r>
            <a:r>
              <a:rPr lang="en-GB" sz="2000" dirty="0">
                <a:solidFill>
                  <a:srgbClr val="0070C0"/>
                </a:solidFill>
              </a:rPr>
              <a:t> </a:t>
            </a:r>
            <a:r>
              <a:rPr lang="en-GB" sz="2000" dirty="0" err="1">
                <a:solidFill>
                  <a:srgbClr val="0070C0"/>
                </a:solidFill>
              </a:rPr>
              <a:t>aMVar</a:t>
            </a:r>
            <a:r>
              <a:rPr lang="en-GB" sz="2000" dirty="0">
                <a:solidFill>
                  <a:srgbClr val="0070C0"/>
                </a:solidFill>
              </a:rPr>
              <a:t> ) </a:t>
            </a: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threadB</a:t>
            </a:r>
            <a:r>
              <a:rPr lang="en-GB" sz="2000" dirty="0">
                <a:solidFill>
                  <a:srgbClr val="0070C0"/>
                </a:solidFill>
              </a:rPr>
              <a:t> </a:t>
            </a:r>
            <a:r>
              <a:rPr lang="en-GB" sz="2000" dirty="0" err="1">
                <a:solidFill>
                  <a:srgbClr val="0070C0"/>
                </a:solidFill>
              </a:rPr>
              <a:t>aMVar</a:t>
            </a:r>
            <a:r>
              <a:rPr lang="en-GB" sz="2000" dirty="0">
                <a:solidFill>
                  <a:srgbClr val="0070C0"/>
                </a:solidFill>
              </a:rPr>
              <a:t> ) </a:t>
            </a:r>
          </a:p>
          <a:p>
            <a:r>
              <a:rPr lang="en-GB" sz="2000" dirty="0">
                <a:solidFill>
                  <a:srgbClr val="0070C0"/>
                </a:solidFill>
              </a:rPr>
              <a:t>       </a:t>
            </a:r>
            <a:r>
              <a:rPr lang="en-GB" sz="2000" dirty="0" err="1">
                <a:solidFill>
                  <a:srgbClr val="0070C0"/>
                </a:solidFill>
              </a:rPr>
              <a:t>putStrLn</a:t>
            </a:r>
            <a:r>
              <a:rPr lang="en-GB" sz="2000" dirty="0">
                <a:solidFill>
                  <a:srgbClr val="0070C0"/>
                </a:solidFill>
              </a:rPr>
              <a:t> ("main thread ends")</a:t>
            </a:r>
          </a:p>
          <a:p>
            <a:r>
              <a:rPr lang="en-GB" sz="2000" dirty="0">
                <a:solidFill>
                  <a:srgbClr val="0070C0"/>
                </a:solidFill>
              </a:rPr>
              <a:t>       </a:t>
            </a:r>
            <a:r>
              <a:rPr lang="en-GB" sz="2000" dirty="0" err="1">
                <a:solidFill>
                  <a:srgbClr val="0070C0"/>
                </a:solidFill>
              </a:rPr>
              <a:t>getLine</a:t>
            </a:r>
            <a:endParaRPr lang="en-GB" sz="2000" dirty="0">
              <a:solidFill>
                <a:srgbClr val="0070C0"/>
              </a:solidFill>
            </a:endParaRPr>
          </a:p>
        </p:txBody>
      </p:sp>
    </p:spTree>
    <p:extLst>
      <p:ext uri="{BB962C8B-B14F-4D97-AF65-F5344CB8AC3E}">
        <p14:creationId xmlns:p14="http://schemas.microsoft.com/office/powerpoint/2010/main" val="2933685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3767"/>
            <a:ext cx="387375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Comunicarea</a:t>
            </a:r>
            <a:r>
              <a:rPr lang="en-US" sz="2400" dirty="0"/>
              <a:t> thread-</a:t>
            </a:r>
            <a:r>
              <a:rPr lang="en-US" sz="2400" dirty="0" err="1"/>
              <a:t>urilor</a:t>
            </a:r>
            <a:endParaRPr lang="en-US" sz="2400" dirty="0"/>
          </a:p>
        </p:txBody>
      </p:sp>
      <p:sp>
        <p:nvSpPr>
          <p:cNvPr id="6" name="Right Arrow 5"/>
          <p:cNvSpPr/>
          <p:nvPr/>
        </p:nvSpPr>
        <p:spPr>
          <a:xfrm>
            <a:off x="4909953" y="773037"/>
            <a:ext cx="785611" cy="386367"/>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stretch>
            <a:fillRect/>
          </a:stretch>
        </p:blipFill>
        <p:spPr>
          <a:xfrm>
            <a:off x="5792096" y="746745"/>
            <a:ext cx="916624" cy="438950"/>
          </a:xfrm>
          <a:prstGeom prst="rect">
            <a:avLst/>
          </a:prstGeom>
        </p:spPr>
      </p:pic>
      <p:pic>
        <p:nvPicPr>
          <p:cNvPr id="10" name="Picture 9"/>
          <p:cNvPicPr>
            <a:picLocks noChangeAspect="1"/>
          </p:cNvPicPr>
          <p:nvPr/>
        </p:nvPicPr>
        <p:blipFill>
          <a:blip r:embed="rId2"/>
          <a:stretch>
            <a:fillRect/>
          </a:stretch>
        </p:blipFill>
        <p:spPr>
          <a:xfrm>
            <a:off x="5948814" y="1528635"/>
            <a:ext cx="810838" cy="438950"/>
          </a:xfrm>
          <a:prstGeom prst="rect">
            <a:avLst/>
          </a:prstGeom>
        </p:spPr>
      </p:pic>
      <p:pic>
        <p:nvPicPr>
          <p:cNvPr id="11" name="Picture 10"/>
          <p:cNvPicPr>
            <a:picLocks noChangeAspect="1"/>
          </p:cNvPicPr>
          <p:nvPr/>
        </p:nvPicPr>
        <p:blipFill>
          <a:blip r:embed="rId2"/>
          <a:stretch>
            <a:fillRect/>
          </a:stretch>
        </p:blipFill>
        <p:spPr>
          <a:xfrm>
            <a:off x="4974338" y="1528635"/>
            <a:ext cx="810838" cy="438950"/>
          </a:xfrm>
          <a:prstGeom prst="rect">
            <a:avLst/>
          </a:prstGeom>
        </p:spPr>
      </p:pic>
      <p:sp>
        <p:nvSpPr>
          <p:cNvPr id="12" name="TextBox 11"/>
          <p:cNvSpPr txBox="1"/>
          <p:nvPr/>
        </p:nvSpPr>
        <p:spPr>
          <a:xfrm>
            <a:off x="4164154" y="628302"/>
            <a:ext cx="433132" cy="584775"/>
          </a:xfrm>
          <a:prstGeom prst="rect">
            <a:avLst/>
          </a:prstGeom>
          <a:noFill/>
        </p:spPr>
        <p:txBody>
          <a:bodyPr wrap="none" rtlCol="0">
            <a:spAutoFit/>
          </a:bodyPr>
          <a:lstStyle/>
          <a:p>
            <a:r>
              <a:rPr lang="en-US" sz="3200" b="1" dirty="0"/>
              <a:t>A</a:t>
            </a:r>
          </a:p>
        </p:txBody>
      </p:sp>
      <p:sp>
        <p:nvSpPr>
          <p:cNvPr id="13" name="TextBox 12"/>
          <p:cNvSpPr txBox="1"/>
          <p:nvPr/>
        </p:nvSpPr>
        <p:spPr>
          <a:xfrm>
            <a:off x="4172971" y="1434248"/>
            <a:ext cx="415498" cy="584775"/>
          </a:xfrm>
          <a:prstGeom prst="rect">
            <a:avLst/>
          </a:prstGeom>
          <a:noFill/>
        </p:spPr>
        <p:txBody>
          <a:bodyPr wrap="none" rtlCol="0">
            <a:spAutoFit/>
          </a:bodyPr>
          <a:lstStyle/>
          <a:p>
            <a:r>
              <a:rPr lang="en-US" sz="3200" b="1" dirty="0"/>
              <a:t>B</a:t>
            </a:r>
          </a:p>
        </p:txBody>
      </p:sp>
      <p:cxnSp>
        <p:nvCxnSpPr>
          <p:cNvPr id="18" name="Straight Arrow Connector 17"/>
          <p:cNvCxnSpPr>
            <a:cxnSpLocks/>
          </p:cNvCxnSpPr>
          <p:nvPr/>
        </p:nvCxnSpPr>
        <p:spPr>
          <a:xfrm>
            <a:off x="5695564" y="1106242"/>
            <a:ext cx="0" cy="471278"/>
          </a:xfrm>
          <a:prstGeom prst="straightConnector1">
            <a:avLst/>
          </a:prstGeom>
          <a:ln w="57150">
            <a:solidFill>
              <a:schemeClr val="tx1"/>
            </a:solidFill>
            <a:tailEnd type="triangle"/>
          </a:ln>
        </p:spPr>
        <p:style>
          <a:lnRef idx="3">
            <a:schemeClr val="accent3"/>
          </a:lnRef>
          <a:fillRef idx="0">
            <a:schemeClr val="accent3"/>
          </a:fillRef>
          <a:effectRef idx="2">
            <a:schemeClr val="accent3"/>
          </a:effectRef>
          <a:fontRef idx="minor">
            <a:schemeClr val="tx1"/>
          </a:fontRef>
        </p:style>
      </p:cxnSp>
      <p:sp>
        <p:nvSpPr>
          <p:cNvPr id="5" name="TextBox 4"/>
          <p:cNvSpPr txBox="1"/>
          <p:nvPr/>
        </p:nvSpPr>
        <p:spPr>
          <a:xfrm>
            <a:off x="1839946" y="1541807"/>
            <a:ext cx="219367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citeste</a:t>
            </a:r>
            <a:r>
              <a:rPr lang="en-US" dirty="0"/>
              <a:t> </a:t>
            </a:r>
            <a:r>
              <a:rPr lang="en-US" dirty="0" err="1"/>
              <a:t>valoarea</a:t>
            </a:r>
            <a:r>
              <a:rPr lang="en-US" dirty="0"/>
              <a:t> din </a:t>
            </a:r>
            <a:r>
              <a:rPr lang="en-US" b="1" dirty="0"/>
              <a:t>a</a:t>
            </a:r>
          </a:p>
          <a:p>
            <a:r>
              <a:rPr lang="en-US" dirty="0" err="1"/>
              <a:t>si</a:t>
            </a:r>
            <a:r>
              <a:rPr lang="en-US" dirty="0"/>
              <a:t> o </a:t>
            </a:r>
            <a:r>
              <a:rPr lang="en-US" dirty="0" err="1"/>
              <a:t>afiseaza</a:t>
            </a:r>
            <a:endParaRPr lang="en-US" dirty="0"/>
          </a:p>
        </p:txBody>
      </p:sp>
      <p:sp>
        <p:nvSpPr>
          <p:cNvPr id="14" name="TextBox 13"/>
          <p:cNvSpPr txBox="1"/>
          <p:nvPr/>
        </p:nvSpPr>
        <p:spPr>
          <a:xfrm>
            <a:off x="1125060" y="519453"/>
            <a:ext cx="3002873"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dirty="0" err="1"/>
              <a:t>primeste</a:t>
            </a:r>
            <a:r>
              <a:rPr lang="en-US" dirty="0"/>
              <a:t> o </a:t>
            </a:r>
            <a:r>
              <a:rPr lang="en-US" dirty="0" err="1"/>
              <a:t>valoare</a:t>
            </a:r>
            <a:r>
              <a:rPr lang="en-US" dirty="0"/>
              <a:t> </a:t>
            </a:r>
            <a:r>
              <a:rPr lang="en-US" dirty="0" err="1"/>
              <a:t>citita</a:t>
            </a:r>
            <a:r>
              <a:rPr lang="en-US" dirty="0"/>
              <a:t> </a:t>
            </a:r>
            <a:r>
              <a:rPr lang="en-US" b="1" dirty="0" err="1"/>
              <a:t>msg</a:t>
            </a:r>
            <a:r>
              <a:rPr lang="en-US" dirty="0"/>
              <a:t>, </a:t>
            </a:r>
          </a:p>
          <a:p>
            <a:r>
              <a:rPr lang="en-US" dirty="0"/>
              <a:t>o </a:t>
            </a:r>
            <a:r>
              <a:rPr lang="en-US" dirty="0" err="1"/>
              <a:t>pune</a:t>
            </a:r>
            <a:r>
              <a:rPr lang="en-US" dirty="0"/>
              <a:t> in </a:t>
            </a:r>
            <a:r>
              <a:rPr lang="en-US" b="1" dirty="0"/>
              <a:t>a</a:t>
            </a:r>
          </a:p>
        </p:txBody>
      </p:sp>
      <p:sp>
        <p:nvSpPr>
          <p:cNvPr id="15" name="Right Arrow 14"/>
          <p:cNvSpPr/>
          <p:nvPr/>
        </p:nvSpPr>
        <p:spPr>
          <a:xfrm>
            <a:off x="6598380" y="1121527"/>
            <a:ext cx="916625" cy="471277"/>
          </a:xfrm>
          <a:prstGeom prst="right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2E60273B-1EC5-43D6-9D0D-27261B28353A}"/>
              </a:ext>
            </a:extLst>
          </p:cNvPr>
          <p:cNvSpPr txBox="1"/>
          <p:nvPr/>
        </p:nvSpPr>
        <p:spPr>
          <a:xfrm>
            <a:off x="3556745" y="2486983"/>
            <a:ext cx="4246135" cy="2031325"/>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dirty="0" err="1">
                <a:solidFill>
                  <a:srgbClr val="0070C0"/>
                </a:solidFill>
              </a:rPr>
              <a:t>threadB</a:t>
            </a:r>
            <a:r>
              <a:rPr lang="en-GB" dirty="0">
                <a:solidFill>
                  <a:srgbClr val="0070C0"/>
                </a:solidFill>
              </a:rPr>
              <a:t> a =  do         </a:t>
            </a:r>
          </a:p>
          <a:p>
            <a:r>
              <a:rPr lang="en-GB" dirty="0">
                <a:solidFill>
                  <a:srgbClr val="0070C0"/>
                </a:solidFill>
              </a:rPr>
              <a:t>                x &lt;- </a:t>
            </a:r>
            <a:r>
              <a:rPr lang="en-GB" dirty="0" err="1">
                <a:solidFill>
                  <a:srgbClr val="0070C0"/>
                </a:solidFill>
              </a:rPr>
              <a:t>takeMVar</a:t>
            </a:r>
            <a:r>
              <a:rPr lang="en-GB" dirty="0">
                <a:solidFill>
                  <a:srgbClr val="0070C0"/>
                </a:solidFill>
              </a:rPr>
              <a:t> a</a:t>
            </a:r>
          </a:p>
          <a:p>
            <a:r>
              <a:rPr lang="en-GB" dirty="0">
                <a:solidFill>
                  <a:srgbClr val="0070C0"/>
                </a:solidFill>
              </a:rPr>
              <a:t>                if x == "end" </a:t>
            </a:r>
          </a:p>
          <a:p>
            <a:r>
              <a:rPr lang="en-GB" dirty="0">
                <a:solidFill>
                  <a:srgbClr val="0070C0"/>
                </a:solidFill>
              </a:rPr>
              <a:t>                      then </a:t>
            </a:r>
            <a:r>
              <a:rPr lang="en-GB" dirty="0" err="1">
                <a:solidFill>
                  <a:srgbClr val="0070C0"/>
                </a:solidFill>
              </a:rPr>
              <a:t>putStrLn</a:t>
            </a:r>
            <a:r>
              <a:rPr lang="en-GB" dirty="0">
                <a:solidFill>
                  <a:srgbClr val="0070C0"/>
                </a:solidFill>
              </a:rPr>
              <a:t> "I will stop now" </a:t>
            </a:r>
          </a:p>
          <a:p>
            <a:r>
              <a:rPr lang="en-GB" dirty="0">
                <a:solidFill>
                  <a:srgbClr val="0070C0"/>
                </a:solidFill>
              </a:rPr>
              <a:t>                      else do</a:t>
            </a:r>
          </a:p>
          <a:p>
            <a:r>
              <a:rPr lang="en-GB" dirty="0">
                <a:solidFill>
                  <a:srgbClr val="0070C0"/>
                </a:solidFill>
              </a:rPr>
              <a:t>                         </a:t>
            </a:r>
            <a:r>
              <a:rPr lang="en-GB" dirty="0" err="1">
                <a:solidFill>
                  <a:srgbClr val="0070C0"/>
                </a:solidFill>
              </a:rPr>
              <a:t>putStrLn</a:t>
            </a:r>
            <a:r>
              <a:rPr lang="en-GB" dirty="0">
                <a:solidFill>
                  <a:srgbClr val="0070C0"/>
                </a:solidFill>
              </a:rPr>
              <a:t> ("</a:t>
            </a:r>
            <a:r>
              <a:rPr lang="en-GB" dirty="0" err="1">
                <a:solidFill>
                  <a:srgbClr val="0070C0"/>
                </a:solidFill>
              </a:rPr>
              <a:t>primit</a:t>
            </a:r>
            <a:r>
              <a:rPr lang="en-GB" dirty="0">
                <a:solidFill>
                  <a:srgbClr val="0070C0"/>
                </a:solidFill>
              </a:rPr>
              <a:t>: " ++ x)</a:t>
            </a:r>
          </a:p>
          <a:p>
            <a:r>
              <a:rPr lang="en-GB" dirty="0">
                <a:solidFill>
                  <a:srgbClr val="0070C0"/>
                </a:solidFill>
              </a:rPr>
              <a:t>                         </a:t>
            </a:r>
            <a:r>
              <a:rPr lang="en-GB" dirty="0" err="1">
                <a:solidFill>
                  <a:srgbClr val="0070C0"/>
                </a:solidFill>
              </a:rPr>
              <a:t>threadB</a:t>
            </a:r>
            <a:r>
              <a:rPr lang="en-GB" dirty="0">
                <a:solidFill>
                  <a:srgbClr val="0070C0"/>
                </a:solidFill>
              </a:rPr>
              <a:t> a</a:t>
            </a:r>
            <a:endParaRPr lang="en-US" dirty="0">
              <a:solidFill>
                <a:srgbClr val="0070C0"/>
              </a:solidFill>
            </a:endParaRPr>
          </a:p>
        </p:txBody>
      </p:sp>
      <p:sp>
        <p:nvSpPr>
          <p:cNvPr id="7" name="TextBox 6">
            <a:extLst>
              <a:ext uri="{FF2B5EF4-FFF2-40B4-BE49-F238E27FC236}">
                <a16:creationId xmlns:a16="http://schemas.microsoft.com/office/drawing/2014/main" id="{E045A489-0E50-07A9-D628-D463DE994D90}"/>
              </a:ext>
            </a:extLst>
          </p:cNvPr>
          <p:cNvSpPr txBox="1"/>
          <p:nvPr/>
        </p:nvSpPr>
        <p:spPr>
          <a:xfrm>
            <a:off x="170143" y="2460693"/>
            <a:ext cx="3355377" cy="2585323"/>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GB" dirty="0" err="1">
                <a:solidFill>
                  <a:srgbClr val="0070C0"/>
                </a:solidFill>
              </a:rPr>
              <a:t>threadA</a:t>
            </a:r>
            <a:r>
              <a:rPr lang="en-GB" dirty="0">
                <a:solidFill>
                  <a:srgbClr val="0070C0"/>
                </a:solidFill>
              </a:rPr>
              <a:t> a  = do  </a:t>
            </a:r>
          </a:p>
          <a:p>
            <a:r>
              <a:rPr lang="en-GB" dirty="0">
                <a:solidFill>
                  <a:srgbClr val="0070C0"/>
                </a:solidFill>
              </a:rPr>
              <a:t>                 </a:t>
            </a:r>
            <a:r>
              <a:rPr lang="en-GB" dirty="0" err="1">
                <a:solidFill>
                  <a:srgbClr val="0070C0"/>
                </a:solidFill>
              </a:rPr>
              <a:t>putStrLn</a:t>
            </a:r>
            <a:r>
              <a:rPr lang="en-GB" dirty="0">
                <a:solidFill>
                  <a:srgbClr val="0070C0"/>
                </a:solidFill>
              </a:rPr>
              <a:t> "</a:t>
            </a:r>
            <a:r>
              <a:rPr lang="en-GB" dirty="0" err="1">
                <a:solidFill>
                  <a:srgbClr val="0070C0"/>
                </a:solidFill>
              </a:rPr>
              <a:t>mesaj</a:t>
            </a:r>
            <a:r>
              <a:rPr lang="en-GB" dirty="0">
                <a:solidFill>
                  <a:srgbClr val="0070C0"/>
                </a:solidFill>
              </a:rPr>
              <a:t>: "</a:t>
            </a:r>
          </a:p>
          <a:p>
            <a:r>
              <a:rPr lang="en-GB" dirty="0">
                <a:solidFill>
                  <a:srgbClr val="0070C0"/>
                </a:solidFill>
              </a:rPr>
              <a:t>                 </a:t>
            </a:r>
            <a:r>
              <a:rPr lang="en-GB" dirty="0" err="1">
                <a:solidFill>
                  <a:srgbClr val="0070C0"/>
                </a:solidFill>
              </a:rPr>
              <a:t>msg</a:t>
            </a:r>
            <a:r>
              <a:rPr lang="en-GB" dirty="0">
                <a:solidFill>
                  <a:srgbClr val="0070C0"/>
                </a:solidFill>
              </a:rPr>
              <a:t> &lt;- </a:t>
            </a:r>
            <a:r>
              <a:rPr lang="en-GB" dirty="0" err="1">
                <a:solidFill>
                  <a:srgbClr val="0070C0"/>
                </a:solidFill>
              </a:rPr>
              <a:t>getLine</a:t>
            </a:r>
            <a:endParaRPr lang="en-GB" dirty="0">
              <a:solidFill>
                <a:srgbClr val="0070C0"/>
              </a:solidFill>
            </a:endParaRPr>
          </a:p>
          <a:p>
            <a:r>
              <a:rPr lang="en-GB" dirty="0">
                <a:solidFill>
                  <a:srgbClr val="0070C0"/>
                </a:solidFill>
              </a:rPr>
              <a:t>                 if (</a:t>
            </a:r>
            <a:r>
              <a:rPr lang="en-GB" dirty="0" err="1">
                <a:solidFill>
                  <a:srgbClr val="0070C0"/>
                </a:solidFill>
              </a:rPr>
              <a:t>msg</a:t>
            </a:r>
            <a:r>
              <a:rPr lang="en-GB" dirty="0">
                <a:solidFill>
                  <a:srgbClr val="0070C0"/>
                </a:solidFill>
              </a:rPr>
              <a:t> == "end") </a:t>
            </a:r>
          </a:p>
          <a:p>
            <a:r>
              <a:rPr lang="en-GB" dirty="0">
                <a:solidFill>
                  <a:srgbClr val="0070C0"/>
                </a:solidFill>
              </a:rPr>
              <a:t>                       then </a:t>
            </a:r>
          </a:p>
          <a:p>
            <a:r>
              <a:rPr lang="en-GB" dirty="0">
                <a:solidFill>
                  <a:srgbClr val="0070C0"/>
                </a:solidFill>
              </a:rPr>
              <a:t>                          </a:t>
            </a:r>
            <a:r>
              <a:rPr lang="en-GB" dirty="0" err="1">
                <a:solidFill>
                  <a:srgbClr val="0070C0"/>
                </a:solidFill>
              </a:rPr>
              <a:t>putMVar</a:t>
            </a:r>
            <a:r>
              <a:rPr lang="en-GB" dirty="0">
                <a:solidFill>
                  <a:srgbClr val="0070C0"/>
                </a:solidFill>
              </a:rPr>
              <a:t> a </a:t>
            </a:r>
            <a:r>
              <a:rPr lang="en-GB" dirty="0" err="1">
                <a:solidFill>
                  <a:srgbClr val="0070C0"/>
                </a:solidFill>
              </a:rPr>
              <a:t>msg</a:t>
            </a:r>
            <a:endParaRPr lang="en-GB" dirty="0">
              <a:solidFill>
                <a:srgbClr val="0070C0"/>
              </a:solidFill>
            </a:endParaRPr>
          </a:p>
          <a:p>
            <a:r>
              <a:rPr lang="en-GB" dirty="0">
                <a:solidFill>
                  <a:srgbClr val="0070C0"/>
                </a:solidFill>
              </a:rPr>
              <a:t>                       else do </a:t>
            </a:r>
          </a:p>
          <a:p>
            <a:r>
              <a:rPr lang="en-GB" dirty="0">
                <a:solidFill>
                  <a:srgbClr val="0070C0"/>
                </a:solidFill>
              </a:rPr>
              <a:t>                            </a:t>
            </a:r>
            <a:r>
              <a:rPr lang="en-GB" dirty="0" err="1">
                <a:solidFill>
                  <a:srgbClr val="0070C0"/>
                </a:solidFill>
              </a:rPr>
              <a:t>putMVar</a:t>
            </a:r>
            <a:r>
              <a:rPr lang="en-GB" dirty="0">
                <a:solidFill>
                  <a:srgbClr val="0070C0"/>
                </a:solidFill>
              </a:rPr>
              <a:t> a </a:t>
            </a:r>
            <a:r>
              <a:rPr lang="en-GB" dirty="0" err="1">
                <a:solidFill>
                  <a:srgbClr val="0070C0"/>
                </a:solidFill>
              </a:rPr>
              <a:t>msg</a:t>
            </a:r>
            <a:endParaRPr lang="en-GB" dirty="0">
              <a:solidFill>
                <a:srgbClr val="0070C0"/>
              </a:solidFill>
            </a:endParaRPr>
          </a:p>
          <a:p>
            <a:r>
              <a:rPr lang="en-GB" dirty="0">
                <a:solidFill>
                  <a:srgbClr val="0070C0"/>
                </a:solidFill>
              </a:rPr>
              <a:t>                            </a:t>
            </a:r>
            <a:r>
              <a:rPr lang="en-GB" dirty="0" err="1">
                <a:solidFill>
                  <a:srgbClr val="0070C0"/>
                </a:solidFill>
              </a:rPr>
              <a:t>threadA</a:t>
            </a:r>
            <a:r>
              <a:rPr lang="en-GB" dirty="0">
                <a:solidFill>
                  <a:srgbClr val="0070C0"/>
                </a:solidFill>
              </a:rPr>
              <a:t> a</a:t>
            </a:r>
          </a:p>
        </p:txBody>
      </p:sp>
      <p:sp>
        <p:nvSpPr>
          <p:cNvPr id="17" name="TextBox 16">
            <a:extLst>
              <a:ext uri="{FF2B5EF4-FFF2-40B4-BE49-F238E27FC236}">
                <a16:creationId xmlns:a16="http://schemas.microsoft.com/office/drawing/2014/main" id="{DDFFDCBB-F8C1-E741-C029-585FB782791A}"/>
              </a:ext>
            </a:extLst>
          </p:cNvPr>
          <p:cNvSpPr txBox="1"/>
          <p:nvPr/>
        </p:nvSpPr>
        <p:spPr>
          <a:xfrm>
            <a:off x="7903530" y="272638"/>
            <a:ext cx="3850640" cy="193899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solidFill>
                  <a:srgbClr val="0070C0"/>
                </a:solidFill>
              </a:rPr>
              <a:t>main = do </a:t>
            </a:r>
          </a:p>
          <a:p>
            <a:r>
              <a:rPr lang="en-GB" sz="2000" dirty="0">
                <a:solidFill>
                  <a:srgbClr val="0070C0"/>
                </a:solidFill>
              </a:rPr>
              <a:t>       </a:t>
            </a:r>
            <a:r>
              <a:rPr lang="en-GB" sz="2000" dirty="0" err="1">
                <a:solidFill>
                  <a:srgbClr val="0070C0"/>
                </a:solidFill>
              </a:rPr>
              <a:t>aMVar</a:t>
            </a:r>
            <a:r>
              <a:rPr lang="en-GB" sz="2000" dirty="0">
                <a:solidFill>
                  <a:srgbClr val="0070C0"/>
                </a:solidFill>
              </a:rPr>
              <a:t> &lt;- </a:t>
            </a:r>
            <a:r>
              <a:rPr lang="en-GB" sz="2000" dirty="0" err="1">
                <a:solidFill>
                  <a:srgbClr val="0070C0"/>
                </a:solidFill>
              </a:rPr>
              <a:t>newEmptyMVar</a:t>
            </a:r>
            <a:endParaRPr lang="en-GB" sz="2000" dirty="0">
              <a:solidFill>
                <a:srgbClr val="0070C0"/>
              </a:solidFill>
            </a:endParaRP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threadA</a:t>
            </a:r>
            <a:r>
              <a:rPr lang="en-GB" sz="2000" dirty="0">
                <a:solidFill>
                  <a:srgbClr val="0070C0"/>
                </a:solidFill>
              </a:rPr>
              <a:t> </a:t>
            </a:r>
            <a:r>
              <a:rPr lang="en-GB" sz="2000" dirty="0" err="1">
                <a:solidFill>
                  <a:srgbClr val="0070C0"/>
                </a:solidFill>
              </a:rPr>
              <a:t>aMVar</a:t>
            </a:r>
            <a:r>
              <a:rPr lang="en-GB" sz="2000" dirty="0">
                <a:solidFill>
                  <a:srgbClr val="0070C0"/>
                </a:solidFill>
              </a:rPr>
              <a:t> ) </a:t>
            </a: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threadB</a:t>
            </a:r>
            <a:r>
              <a:rPr lang="en-GB" sz="2000" dirty="0">
                <a:solidFill>
                  <a:srgbClr val="0070C0"/>
                </a:solidFill>
              </a:rPr>
              <a:t> </a:t>
            </a:r>
            <a:r>
              <a:rPr lang="en-GB" sz="2000" dirty="0" err="1">
                <a:solidFill>
                  <a:srgbClr val="0070C0"/>
                </a:solidFill>
              </a:rPr>
              <a:t>aMVar</a:t>
            </a:r>
            <a:r>
              <a:rPr lang="en-GB" sz="2000" dirty="0">
                <a:solidFill>
                  <a:srgbClr val="0070C0"/>
                </a:solidFill>
              </a:rPr>
              <a:t> ) </a:t>
            </a:r>
          </a:p>
          <a:p>
            <a:r>
              <a:rPr lang="en-GB" sz="2000" dirty="0">
                <a:solidFill>
                  <a:srgbClr val="0070C0"/>
                </a:solidFill>
              </a:rPr>
              <a:t>       </a:t>
            </a:r>
            <a:r>
              <a:rPr lang="en-GB" sz="2000" dirty="0" err="1">
                <a:solidFill>
                  <a:srgbClr val="0070C0"/>
                </a:solidFill>
              </a:rPr>
              <a:t>putStrLn</a:t>
            </a:r>
            <a:r>
              <a:rPr lang="en-GB" sz="2000" dirty="0">
                <a:solidFill>
                  <a:srgbClr val="0070C0"/>
                </a:solidFill>
              </a:rPr>
              <a:t> ("main thread ends")</a:t>
            </a:r>
          </a:p>
          <a:p>
            <a:r>
              <a:rPr lang="en-GB" sz="2000" dirty="0">
                <a:solidFill>
                  <a:srgbClr val="0070C0"/>
                </a:solidFill>
              </a:rPr>
              <a:t>       </a:t>
            </a:r>
            <a:r>
              <a:rPr lang="en-GB" sz="2000" dirty="0" err="1">
                <a:solidFill>
                  <a:srgbClr val="0070C0"/>
                </a:solidFill>
              </a:rPr>
              <a:t>getLine</a:t>
            </a:r>
            <a:endParaRPr lang="en-GB" sz="2000" dirty="0">
              <a:solidFill>
                <a:srgbClr val="0070C0"/>
              </a:solidFill>
            </a:endParaRPr>
          </a:p>
        </p:txBody>
      </p:sp>
      <p:sp>
        <p:nvSpPr>
          <p:cNvPr id="3" name="TextBox 2">
            <a:extLst>
              <a:ext uri="{FF2B5EF4-FFF2-40B4-BE49-F238E27FC236}">
                <a16:creationId xmlns:a16="http://schemas.microsoft.com/office/drawing/2014/main" id="{6E2FF84B-BCBD-1DF1-A3C1-908165890628}"/>
              </a:ext>
            </a:extLst>
          </p:cNvPr>
          <p:cNvSpPr txBox="1"/>
          <p:nvPr/>
        </p:nvSpPr>
        <p:spPr>
          <a:xfrm>
            <a:off x="8838178" y="3860556"/>
            <a:ext cx="2002542" cy="945124"/>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GB" dirty="0"/>
              <a:t>*Main&gt; main</a:t>
            </a:r>
          </a:p>
          <a:p>
            <a:r>
              <a:rPr lang="en-GB" dirty="0" err="1"/>
              <a:t>mmaeisna</a:t>
            </a:r>
            <a:r>
              <a:rPr lang="en-GB" dirty="0"/>
              <a:t> </a:t>
            </a:r>
            <a:r>
              <a:rPr lang="en-GB" dirty="0" err="1"/>
              <a:t>jt:h</a:t>
            </a:r>
            <a:r>
              <a:rPr lang="en-GB" dirty="0"/>
              <a:t> r</a:t>
            </a:r>
          </a:p>
          <a:p>
            <a:r>
              <a:rPr lang="en-GB" dirty="0" err="1"/>
              <a:t>ead</a:t>
            </a:r>
            <a:r>
              <a:rPr lang="en-GB" dirty="0"/>
              <a:t> ends</a:t>
            </a:r>
          </a:p>
        </p:txBody>
      </p:sp>
      <p:sp>
        <p:nvSpPr>
          <p:cNvPr id="4" name="TextBox 3">
            <a:extLst>
              <a:ext uri="{FF2B5EF4-FFF2-40B4-BE49-F238E27FC236}">
                <a16:creationId xmlns:a16="http://schemas.microsoft.com/office/drawing/2014/main" id="{46619B5D-AC56-818E-37DA-579168790BF7}"/>
              </a:ext>
            </a:extLst>
          </p:cNvPr>
          <p:cNvSpPr txBox="1"/>
          <p:nvPr/>
        </p:nvSpPr>
        <p:spPr>
          <a:xfrm>
            <a:off x="7802880" y="5148161"/>
            <a:ext cx="4234908" cy="707886"/>
          </a:xfrm>
          <a:prstGeom prst="rect">
            <a:avLst/>
          </a:prstGeom>
          <a:ln/>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000" dirty="0" err="1"/>
              <a:t>Accesul</a:t>
            </a:r>
            <a:r>
              <a:rPr lang="en-US" sz="2000" dirty="0"/>
              <a:t> la </a:t>
            </a:r>
            <a:r>
              <a:rPr lang="en-US" sz="2000" dirty="0" err="1"/>
              <a:t>stdout</a:t>
            </a:r>
            <a:r>
              <a:rPr lang="en-US" sz="2000" dirty="0"/>
              <a:t> nu </a:t>
            </a:r>
            <a:r>
              <a:rPr lang="en-US" sz="2000" dirty="0" err="1"/>
              <a:t>este</a:t>
            </a:r>
            <a:r>
              <a:rPr lang="en-US" sz="2000" dirty="0"/>
              <a:t> thread-safe, </a:t>
            </a:r>
          </a:p>
          <a:p>
            <a:r>
              <a:rPr lang="en-US" sz="2000" dirty="0" err="1"/>
              <a:t>deci</a:t>
            </a:r>
            <a:r>
              <a:rPr lang="en-US" sz="2000" dirty="0"/>
              <a:t> </a:t>
            </a:r>
            <a:r>
              <a:rPr lang="en-US" sz="2000" dirty="0" err="1"/>
              <a:t>trebuie</a:t>
            </a:r>
            <a:r>
              <a:rPr lang="en-US" sz="2000" dirty="0"/>
              <a:t> </a:t>
            </a:r>
            <a:r>
              <a:rPr lang="en-US" sz="2000" dirty="0" err="1"/>
              <a:t>sincronizat</a:t>
            </a:r>
            <a:endParaRPr lang="en-US" sz="2000" dirty="0"/>
          </a:p>
        </p:txBody>
      </p:sp>
    </p:spTree>
    <p:extLst>
      <p:ext uri="{BB962C8B-B14F-4D97-AF65-F5344CB8AC3E}">
        <p14:creationId xmlns:p14="http://schemas.microsoft.com/office/powerpoint/2010/main" val="1124484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42107" y="167425"/>
            <a:ext cx="1959191" cy="461665"/>
          </a:xfrm>
          <a:prstGeom prst="rect">
            <a:avLst/>
          </a:prstGeom>
          <a:noFill/>
        </p:spPr>
        <p:txBody>
          <a:bodyPr wrap="none" rtlCol="0">
            <a:spAutoFit/>
          </a:bodyPr>
          <a:lstStyle/>
          <a:p>
            <a:pPr marL="342900" indent="-342900">
              <a:buFont typeface="Wingdings" panose="05000000000000000000" pitchFamily="2" charset="2"/>
              <a:buChar char="Ø"/>
            </a:pPr>
            <a:r>
              <a:rPr lang="en-US" sz="2400" b="1" dirty="0" err="1"/>
              <a:t>Monada</a:t>
            </a:r>
            <a:r>
              <a:rPr lang="en-US" sz="2400" b="1" dirty="0"/>
              <a:t> IO</a:t>
            </a:r>
          </a:p>
        </p:txBody>
      </p:sp>
      <p:sp>
        <p:nvSpPr>
          <p:cNvPr id="3" name="TextBox 2"/>
          <p:cNvSpPr txBox="1"/>
          <p:nvPr/>
        </p:nvSpPr>
        <p:spPr>
          <a:xfrm>
            <a:off x="942107" y="738375"/>
            <a:ext cx="5350632" cy="461665"/>
          </a:xfrm>
          <a:prstGeom prst="rect">
            <a:avLst/>
          </a:prstGeom>
          <a:noFill/>
        </p:spPr>
        <p:txBody>
          <a:bodyPr wrap="none" rtlCol="0">
            <a:spAutoFit/>
          </a:bodyPr>
          <a:lstStyle/>
          <a:p>
            <a:r>
              <a:rPr lang="en-US" sz="2400" dirty="0" err="1"/>
              <a:t>Intrarile</a:t>
            </a:r>
            <a:r>
              <a:rPr lang="en-US" sz="2400" dirty="0"/>
              <a:t> </a:t>
            </a:r>
            <a:r>
              <a:rPr lang="en-US" sz="2400" dirty="0" err="1"/>
              <a:t>si</a:t>
            </a:r>
            <a:r>
              <a:rPr lang="en-US" sz="2400" dirty="0"/>
              <a:t> </a:t>
            </a:r>
            <a:r>
              <a:rPr lang="en-US" sz="2400" dirty="0" err="1"/>
              <a:t>iesirile</a:t>
            </a:r>
            <a:r>
              <a:rPr lang="en-US" sz="2400" dirty="0"/>
              <a:t>  </a:t>
            </a:r>
            <a:r>
              <a:rPr lang="en-US" sz="2400" dirty="0" err="1"/>
              <a:t>sunt</a:t>
            </a:r>
            <a:r>
              <a:rPr lang="en-US" sz="2400" dirty="0"/>
              <a:t> </a:t>
            </a:r>
            <a:r>
              <a:rPr lang="en-US" sz="2400" dirty="0" err="1"/>
              <a:t>valori</a:t>
            </a:r>
            <a:r>
              <a:rPr lang="en-US" sz="2400" dirty="0"/>
              <a:t> de </a:t>
            </a:r>
            <a:r>
              <a:rPr lang="en-US" sz="2400" dirty="0" err="1"/>
              <a:t>tipul</a:t>
            </a:r>
            <a:r>
              <a:rPr lang="en-US" sz="2400" dirty="0"/>
              <a:t> </a:t>
            </a:r>
            <a:r>
              <a:rPr lang="en-US" sz="2400" dirty="0">
                <a:solidFill>
                  <a:srgbClr val="0070C0"/>
                </a:solidFill>
              </a:rPr>
              <a:t>IO a</a:t>
            </a:r>
          </a:p>
        </p:txBody>
      </p:sp>
      <p:pic>
        <p:nvPicPr>
          <p:cNvPr id="4" name="Picture 3"/>
          <p:cNvPicPr>
            <a:picLocks noChangeAspect="1"/>
          </p:cNvPicPr>
          <p:nvPr/>
        </p:nvPicPr>
        <p:blipFill>
          <a:blip r:embed="rId2"/>
          <a:stretch>
            <a:fillRect/>
          </a:stretch>
        </p:blipFill>
        <p:spPr>
          <a:xfrm>
            <a:off x="872835" y="1555359"/>
            <a:ext cx="4544290" cy="1424734"/>
          </a:xfrm>
          <a:prstGeom prst="rect">
            <a:avLst/>
          </a:prstGeom>
          <a:ln>
            <a:solidFill>
              <a:srgbClr val="0070C0"/>
            </a:solidFill>
          </a:ln>
        </p:spPr>
      </p:pic>
      <p:sp>
        <p:nvSpPr>
          <p:cNvPr id="5" name="TextBox 4"/>
          <p:cNvSpPr txBox="1"/>
          <p:nvPr/>
        </p:nvSpPr>
        <p:spPr>
          <a:xfrm>
            <a:off x="6438208" y="2064448"/>
            <a:ext cx="5282738" cy="132343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dirty="0">
                <a:solidFill>
                  <a:srgbClr val="0070C0"/>
                </a:solidFill>
              </a:rPr>
              <a:t>()</a:t>
            </a:r>
            <a:r>
              <a:rPr lang="en-US" sz="2000" dirty="0"/>
              <a:t> unit </a:t>
            </a:r>
            <a:r>
              <a:rPr lang="en-US" sz="2000" dirty="0" err="1"/>
              <a:t>este</a:t>
            </a:r>
            <a:r>
              <a:rPr lang="en-US" sz="2000" dirty="0"/>
              <a:t> </a:t>
            </a:r>
            <a:r>
              <a:rPr lang="en-US" sz="2000" dirty="0" err="1"/>
              <a:t>singura</a:t>
            </a:r>
            <a:r>
              <a:rPr lang="en-US" sz="2000" dirty="0"/>
              <a:t> </a:t>
            </a:r>
            <a:r>
              <a:rPr lang="en-US" sz="2000" dirty="0" err="1"/>
              <a:t>valoare</a:t>
            </a:r>
            <a:r>
              <a:rPr lang="en-US" sz="2000" dirty="0"/>
              <a:t> a </a:t>
            </a:r>
            <a:r>
              <a:rPr lang="en-US" sz="2000" dirty="0" err="1"/>
              <a:t>tipului</a:t>
            </a:r>
            <a:r>
              <a:rPr lang="en-US" sz="2000" dirty="0"/>
              <a:t> </a:t>
            </a:r>
            <a:r>
              <a:rPr lang="en-US" sz="2000" dirty="0">
                <a:solidFill>
                  <a:srgbClr val="0070C0"/>
                </a:solidFill>
              </a:rPr>
              <a:t>()</a:t>
            </a:r>
            <a:r>
              <a:rPr lang="en-US" sz="2000" dirty="0"/>
              <a:t> (singleton)</a:t>
            </a:r>
          </a:p>
          <a:p>
            <a:r>
              <a:rPr lang="en-US" sz="2000" dirty="0"/>
              <a:t> </a:t>
            </a:r>
          </a:p>
          <a:p>
            <a:r>
              <a:rPr lang="en-US" sz="2000" dirty="0">
                <a:solidFill>
                  <a:srgbClr val="0070C0"/>
                </a:solidFill>
              </a:rPr>
              <a:t>IO () </a:t>
            </a:r>
            <a:r>
              <a:rPr lang="en-US" sz="2000" dirty="0" err="1"/>
              <a:t>este</a:t>
            </a:r>
            <a:r>
              <a:rPr lang="en-US" sz="2000" dirty="0"/>
              <a:t> </a:t>
            </a:r>
            <a:r>
              <a:rPr lang="en-US" sz="2000" dirty="0" err="1"/>
              <a:t>folosit</a:t>
            </a:r>
            <a:r>
              <a:rPr lang="en-US" sz="2000" dirty="0"/>
              <a:t> </a:t>
            </a:r>
            <a:r>
              <a:rPr lang="en-US" sz="2000" dirty="0" err="1"/>
              <a:t>atunci</a:t>
            </a:r>
            <a:r>
              <a:rPr lang="en-US" sz="2000" dirty="0"/>
              <a:t> </a:t>
            </a:r>
            <a:r>
              <a:rPr lang="en-US" sz="2000" dirty="0" err="1"/>
              <a:t>cand</a:t>
            </a:r>
            <a:r>
              <a:rPr lang="en-US" sz="2000" dirty="0"/>
              <a:t> </a:t>
            </a:r>
            <a:r>
              <a:rPr lang="en-US" sz="2000" dirty="0" err="1"/>
              <a:t>actiunile</a:t>
            </a:r>
            <a:r>
              <a:rPr lang="en-US" sz="2000" dirty="0"/>
              <a:t> </a:t>
            </a:r>
          </a:p>
          <a:p>
            <a:r>
              <a:rPr lang="en-US" sz="2000" dirty="0"/>
              <a:t>nu </a:t>
            </a:r>
            <a:r>
              <a:rPr lang="en-US" sz="2000" dirty="0" err="1"/>
              <a:t>intorc</a:t>
            </a:r>
            <a:r>
              <a:rPr lang="en-US" sz="2000" dirty="0"/>
              <a:t> </a:t>
            </a:r>
            <a:r>
              <a:rPr lang="en-US" sz="2000" dirty="0" err="1"/>
              <a:t>valori</a:t>
            </a:r>
            <a:r>
              <a:rPr lang="en-US" sz="2000" dirty="0"/>
              <a:t>  </a:t>
            </a:r>
            <a:r>
              <a:rPr lang="en-US" sz="2000" dirty="0" err="1"/>
              <a:t>semnificative</a:t>
            </a:r>
            <a:endParaRPr lang="en-US" sz="2000" dirty="0"/>
          </a:p>
        </p:txBody>
      </p:sp>
      <p:pic>
        <p:nvPicPr>
          <p:cNvPr id="6" name="Picture 5"/>
          <p:cNvPicPr>
            <a:picLocks noChangeAspect="1"/>
          </p:cNvPicPr>
          <p:nvPr/>
        </p:nvPicPr>
        <p:blipFill>
          <a:blip r:embed="rId3"/>
          <a:stretch>
            <a:fillRect/>
          </a:stretch>
        </p:blipFill>
        <p:spPr>
          <a:xfrm>
            <a:off x="872835" y="3310266"/>
            <a:ext cx="3928424" cy="1442118"/>
          </a:xfrm>
          <a:prstGeom prst="rect">
            <a:avLst/>
          </a:prstGeom>
          <a:ln>
            <a:solidFill>
              <a:srgbClr val="0070C0"/>
            </a:solidFill>
          </a:ln>
        </p:spPr>
      </p:pic>
      <p:sp>
        <p:nvSpPr>
          <p:cNvPr id="7" name="TextBox 6"/>
          <p:cNvSpPr txBox="1"/>
          <p:nvPr/>
        </p:nvSpPr>
        <p:spPr>
          <a:xfrm>
            <a:off x="6727892" y="3716387"/>
            <a:ext cx="4332725" cy="2308324"/>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err="1"/>
              <a:t>Valoarea</a:t>
            </a:r>
            <a:r>
              <a:rPr lang="en-US" sz="2400" dirty="0"/>
              <a:t> de tip  </a:t>
            </a:r>
            <a:r>
              <a:rPr lang="en-US" sz="2400" dirty="0">
                <a:solidFill>
                  <a:srgbClr val="0070C0"/>
                </a:solidFill>
              </a:rPr>
              <a:t>a </a:t>
            </a:r>
            <a:r>
              <a:rPr lang="en-US" sz="2400" dirty="0" err="1"/>
              <a:t>dintr</a:t>
            </a:r>
            <a:r>
              <a:rPr lang="en-US" sz="2400" dirty="0"/>
              <a:t>-o </a:t>
            </a:r>
            <a:r>
              <a:rPr lang="en-US" sz="2400" dirty="0" err="1"/>
              <a:t>valoare</a:t>
            </a:r>
            <a:r>
              <a:rPr lang="en-US" sz="2400" dirty="0"/>
              <a:t> </a:t>
            </a:r>
          </a:p>
          <a:p>
            <a:r>
              <a:rPr lang="en-US" sz="2400" dirty="0"/>
              <a:t> de tip </a:t>
            </a:r>
            <a:r>
              <a:rPr lang="en-US" sz="2400" dirty="0">
                <a:solidFill>
                  <a:srgbClr val="0070C0"/>
                </a:solidFill>
              </a:rPr>
              <a:t>IO a</a:t>
            </a:r>
            <a:r>
              <a:rPr lang="en-US" sz="2400" dirty="0"/>
              <a:t> se  </a:t>
            </a:r>
            <a:r>
              <a:rPr lang="en-US" sz="2400" dirty="0" err="1"/>
              <a:t>obtine</a:t>
            </a:r>
            <a:r>
              <a:rPr lang="en-US" sz="2400" dirty="0"/>
              <a:t> </a:t>
            </a:r>
            <a:r>
              <a:rPr lang="en-US" sz="2400" dirty="0" err="1"/>
              <a:t>folosind</a:t>
            </a:r>
            <a:r>
              <a:rPr lang="en-US" sz="2400" dirty="0"/>
              <a:t>  </a:t>
            </a:r>
            <a:r>
              <a:rPr lang="en-US" sz="2400" dirty="0">
                <a:solidFill>
                  <a:srgbClr val="0070C0"/>
                </a:solidFill>
              </a:rPr>
              <a:t>&lt;-</a:t>
            </a:r>
          </a:p>
          <a:p>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p:txBody>
      </p:sp>
      <p:sp>
        <p:nvSpPr>
          <p:cNvPr id="8" name="TextBox 7"/>
          <p:cNvSpPr txBox="1"/>
          <p:nvPr/>
        </p:nvSpPr>
        <p:spPr>
          <a:xfrm>
            <a:off x="7764488" y="4752384"/>
            <a:ext cx="1677639" cy="830997"/>
          </a:xfrm>
          <a:prstGeom prst="rect">
            <a:avLst/>
          </a:prstGeom>
          <a:noFill/>
          <a:ln>
            <a:solidFill>
              <a:srgbClr val="0070C0"/>
            </a:solidFill>
          </a:ln>
        </p:spPr>
        <p:txBody>
          <a:bodyPr wrap="none" rtlCol="0">
            <a:spAutoFit/>
          </a:bodyPr>
          <a:lstStyle/>
          <a:p>
            <a:r>
              <a:rPr lang="en-US" sz="2400" dirty="0">
                <a:solidFill>
                  <a:srgbClr val="0070C0"/>
                </a:solidFill>
              </a:rPr>
              <a:t>s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c &lt;- </a:t>
            </a:r>
            <a:r>
              <a:rPr lang="en-US" sz="2400" dirty="0" err="1">
                <a:solidFill>
                  <a:srgbClr val="0070C0"/>
                </a:solidFill>
              </a:rPr>
              <a:t>getChar</a:t>
            </a:r>
            <a:endParaRPr lang="en-US" sz="2400" dirty="0">
              <a:solidFill>
                <a:srgbClr val="0070C0"/>
              </a:solidFill>
            </a:endParaRPr>
          </a:p>
        </p:txBody>
      </p:sp>
      <p:pic>
        <p:nvPicPr>
          <p:cNvPr id="9" name="Picture 8"/>
          <p:cNvPicPr>
            <a:picLocks noChangeAspect="1"/>
          </p:cNvPicPr>
          <p:nvPr/>
        </p:nvPicPr>
        <p:blipFill>
          <a:blip r:embed="rId4"/>
          <a:stretch>
            <a:fillRect/>
          </a:stretch>
        </p:blipFill>
        <p:spPr>
          <a:xfrm>
            <a:off x="833072" y="5167882"/>
            <a:ext cx="4725417" cy="856829"/>
          </a:xfrm>
          <a:prstGeom prst="rect">
            <a:avLst/>
          </a:prstGeom>
          <a:ln>
            <a:solidFill>
              <a:srgbClr val="0070C0"/>
            </a:solidFill>
          </a:ln>
        </p:spPr>
      </p:pic>
      <p:pic>
        <p:nvPicPr>
          <p:cNvPr id="11" name="Picture 10" descr="A diagram of a computer&#10;&#10;AI-generated content may be incorrect.">
            <a:extLst>
              <a:ext uri="{FF2B5EF4-FFF2-40B4-BE49-F238E27FC236}">
                <a16:creationId xmlns:a16="http://schemas.microsoft.com/office/drawing/2014/main" id="{23F96E06-9D30-F23A-6E71-23B79719EC91}"/>
              </a:ext>
            </a:extLst>
          </p:cNvPr>
          <p:cNvPicPr>
            <a:picLocks noChangeAspect="1"/>
          </p:cNvPicPr>
          <p:nvPr/>
        </p:nvPicPr>
        <p:blipFill>
          <a:blip r:embed="rId5"/>
          <a:stretch>
            <a:fillRect/>
          </a:stretch>
        </p:blipFill>
        <p:spPr>
          <a:xfrm>
            <a:off x="7853463" y="473569"/>
            <a:ext cx="3534113" cy="991276"/>
          </a:xfrm>
          <a:prstGeom prst="rect">
            <a:avLst/>
          </a:prstGeom>
        </p:spPr>
      </p:pic>
    </p:spTree>
    <p:extLst>
      <p:ext uri="{BB962C8B-B14F-4D97-AF65-F5344CB8AC3E}">
        <p14:creationId xmlns:p14="http://schemas.microsoft.com/office/powerpoint/2010/main" val="38157561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3767"/>
            <a:ext cx="387375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Comunicarea</a:t>
            </a:r>
            <a:r>
              <a:rPr lang="en-US" sz="2400" dirty="0"/>
              <a:t> thread-</a:t>
            </a:r>
            <a:r>
              <a:rPr lang="en-US" sz="2400" dirty="0" err="1"/>
              <a:t>urilor</a:t>
            </a:r>
            <a:endParaRPr lang="en-US" sz="2400" dirty="0"/>
          </a:p>
        </p:txBody>
      </p:sp>
      <p:sp>
        <p:nvSpPr>
          <p:cNvPr id="7" name="TextBox 6">
            <a:extLst>
              <a:ext uri="{FF2B5EF4-FFF2-40B4-BE49-F238E27FC236}">
                <a16:creationId xmlns:a16="http://schemas.microsoft.com/office/drawing/2014/main" id="{E045A489-0E50-07A9-D628-D463DE994D90}"/>
              </a:ext>
            </a:extLst>
          </p:cNvPr>
          <p:cNvSpPr txBox="1"/>
          <p:nvPr/>
        </p:nvSpPr>
        <p:spPr>
          <a:xfrm>
            <a:off x="6654800" y="1330765"/>
            <a:ext cx="4318671" cy="4154984"/>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GB" sz="2400" dirty="0" err="1">
                <a:solidFill>
                  <a:srgbClr val="00B050"/>
                </a:solidFill>
              </a:rPr>
              <a:t>tswrite</a:t>
            </a:r>
            <a:r>
              <a:rPr lang="en-GB" sz="2400" dirty="0">
                <a:solidFill>
                  <a:srgbClr val="00B050"/>
                </a:solidFill>
              </a:rPr>
              <a:t> </a:t>
            </a:r>
            <a:r>
              <a:rPr lang="en-GB" sz="2400" dirty="0" err="1">
                <a:solidFill>
                  <a:srgbClr val="00B050"/>
                </a:solidFill>
              </a:rPr>
              <a:t>stdo</a:t>
            </a:r>
            <a:r>
              <a:rPr lang="en-GB" sz="2400" dirty="0">
                <a:solidFill>
                  <a:srgbClr val="00B050"/>
                </a:solidFill>
              </a:rPr>
              <a:t> </a:t>
            </a:r>
            <a:r>
              <a:rPr lang="en-GB" sz="2400" dirty="0" err="1">
                <a:solidFill>
                  <a:srgbClr val="00B050"/>
                </a:solidFill>
              </a:rPr>
              <a:t>msg</a:t>
            </a:r>
            <a:r>
              <a:rPr lang="en-GB" sz="2400" dirty="0">
                <a:solidFill>
                  <a:srgbClr val="00B050"/>
                </a:solidFill>
              </a:rPr>
              <a:t> </a:t>
            </a:r>
            <a:r>
              <a:rPr lang="en-GB" sz="2400" dirty="0">
                <a:solidFill>
                  <a:srgbClr val="0070C0"/>
                </a:solidFill>
              </a:rPr>
              <a:t>= do         </a:t>
            </a:r>
          </a:p>
          <a:p>
            <a:r>
              <a:rPr lang="en-GB" sz="2400" dirty="0">
                <a:solidFill>
                  <a:srgbClr val="0070C0"/>
                </a:solidFill>
              </a:rPr>
              <a:t>                </a:t>
            </a:r>
            <a:r>
              <a:rPr lang="en-GB" sz="2400" dirty="0" err="1">
                <a:solidFill>
                  <a:srgbClr val="0070C0"/>
                </a:solidFill>
              </a:rPr>
              <a:t>aquireLock</a:t>
            </a:r>
            <a:r>
              <a:rPr lang="en-GB" sz="2400" dirty="0">
                <a:solidFill>
                  <a:srgbClr val="0070C0"/>
                </a:solidFill>
              </a:rPr>
              <a:t> </a:t>
            </a:r>
            <a:r>
              <a:rPr lang="en-GB" sz="2400" dirty="0" err="1">
                <a:solidFill>
                  <a:srgbClr val="0070C0"/>
                </a:solidFill>
              </a:rPr>
              <a:t>stdo</a:t>
            </a:r>
            <a:endParaRPr lang="en-GB" sz="2400" dirty="0">
              <a:solidFill>
                <a:srgbClr val="0070C0"/>
              </a:solidFill>
            </a:endParaRPr>
          </a:p>
          <a:p>
            <a:r>
              <a:rPr lang="en-GB" sz="2400" dirty="0">
                <a:solidFill>
                  <a:srgbClr val="0070C0"/>
                </a:solidFill>
              </a:rPr>
              <a:t>                </a:t>
            </a:r>
            <a:r>
              <a:rPr lang="en-GB" sz="2400" dirty="0" err="1">
                <a:solidFill>
                  <a:srgbClr val="0070C0"/>
                </a:solidFill>
              </a:rPr>
              <a:t>putStrLn</a:t>
            </a:r>
            <a:r>
              <a:rPr lang="en-GB" sz="2400" dirty="0">
                <a:solidFill>
                  <a:srgbClr val="0070C0"/>
                </a:solidFill>
              </a:rPr>
              <a:t> </a:t>
            </a:r>
            <a:r>
              <a:rPr lang="en-GB" sz="2400" dirty="0" err="1">
                <a:solidFill>
                  <a:srgbClr val="0070C0"/>
                </a:solidFill>
              </a:rPr>
              <a:t>msg</a:t>
            </a:r>
            <a:endParaRPr lang="en-GB" sz="2400" dirty="0">
              <a:solidFill>
                <a:srgbClr val="0070C0"/>
              </a:solidFill>
            </a:endParaRPr>
          </a:p>
          <a:p>
            <a:r>
              <a:rPr lang="en-GB" sz="2400" dirty="0">
                <a:solidFill>
                  <a:srgbClr val="0070C0"/>
                </a:solidFill>
              </a:rPr>
              <a:t>                </a:t>
            </a:r>
            <a:r>
              <a:rPr lang="en-GB" sz="2400" dirty="0" err="1">
                <a:solidFill>
                  <a:srgbClr val="0070C0"/>
                </a:solidFill>
              </a:rPr>
              <a:t>releaseLock</a:t>
            </a:r>
            <a:r>
              <a:rPr lang="en-GB" sz="2400" dirty="0">
                <a:solidFill>
                  <a:srgbClr val="0070C0"/>
                </a:solidFill>
              </a:rPr>
              <a:t> </a:t>
            </a:r>
            <a:r>
              <a:rPr lang="en-GB" sz="2400" dirty="0" err="1">
                <a:solidFill>
                  <a:srgbClr val="0070C0"/>
                </a:solidFill>
              </a:rPr>
              <a:t>stdo</a:t>
            </a:r>
            <a:r>
              <a:rPr lang="en-GB" sz="2400" dirty="0">
                <a:solidFill>
                  <a:srgbClr val="0070C0"/>
                </a:solidFill>
              </a:rPr>
              <a:t> </a:t>
            </a:r>
          </a:p>
          <a:p>
            <a:endParaRPr lang="en-GB" sz="2400" dirty="0">
              <a:solidFill>
                <a:srgbClr val="0070C0"/>
              </a:solidFill>
            </a:endParaRPr>
          </a:p>
          <a:p>
            <a:r>
              <a:rPr lang="en-GB" sz="2400" dirty="0" err="1">
                <a:solidFill>
                  <a:srgbClr val="00B050"/>
                </a:solidFill>
              </a:rPr>
              <a:t>tsread</a:t>
            </a:r>
            <a:r>
              <a:rPr lang="en-GB" sz="2400" dirty="0">
                <a:solidFill>
                  <a:srgbClr val="00B050"/>
                </a:solidFill>
              </a:rPr>
              <a:t> </a:t>
            </a:r>
            <a:r>
              <a:rPr lang="en-GB" sz="2400" dirty="0" err="1">
                <a:solidFill>
                  <a:srgbClr val="00B050"/>
                </a:solidFill>
              </a:rPr>
              <a:t>stdo</a:t>
            </a:r>
            <a:r>
              <a:rPr lang="en-GB" sz="2400" dirty="0">
                <a:solidFill>
                  <a:srgbClr val="0070C0"/>
                </a:solidFill>
              </a:rPr>
              <a:t>  = do         </a:t>
            </a:r>
          </a:p>
          <a:p>
            <a:r>
              <a:rPr lang="en-GB" sz="2400" dirty="0">
                <a:solidFill>
                  <a:srgbClr val="0070C0"/>
                </a:solidFill>
              </a:rPr>
              <a:t>                </a:t>
            </a:r>
            <a:r>
              <a:rPr lang="en-GB" sz="2400" dirty="0" err="1">
                <a:solidFill>
                  <a:srgbClr val="0070C0"/>
                </a:solidFill>
              </a:rPr>
              <a:t>aquireLock</a:t>
            </a:r>
            <a:r>
              <a:rPr lang="en-GB" sz="2400" dirty="0">
                <a:solidFill>
                  <a:srgbClr val="0070C0"/>
                </a:solidFill>
              </a:rPr>
              <a:t> </a:t>
            </a:r>
            <a:r>
              <a:rPr lang="en-GB" sz="2400" dirty="0" err="1">
                <a:solidFill>
                  <a:srgbClr val="0070C0"/>
                </a:solidFill>
              </a:rPr>
              <a:t>stdo</a:t>
            </a:r>
            <a:endParaRPr lang="en-GB" sz="2400" dirty="0">
              <a:solidFill>
                <a:srgbClr val="0070C0"/>
              </a:solidFill>
            </a:endParaRPr>
          </a:p>
          <a:p>
            <a:r>
              <a:rPr lang="en-GB" sz="2400" dirty="0">
                <a:solidFill>
                  <a:srgbClr val="0070C0"/>
                </a:solidFill>
              </a:rPr>
              <a:t>                </a:t>
            </a:r>
            <a:r>
              <a:rPr lang="en-GB" sz="2400" dirty="0" err="1">
                <a:solidFill>
                  <a:srgbClr val="0070C0"/>
                </a:solidFill>
              </a:rPr>
              <a:t>putStrLn</a:t>
            </a:r>
            <a:r>
              <a:rPr lang="en-GB" sz="2400" dirty="0">
                <a:solidFill>
                  <a:srgbClr val="0070C0"/>
                </a:solidFill>
              </a:rPr>
              <a:t> "</a:t>
            </a:r>
            <a:r>
              <a:rPr lang="en-GB" sz="2400" dirty="0" err="1">
                <a:solidFill>
                  <a:srgbClr val="0070C0"/>
                </a:solidFill>
              </a:rPr>
              <a:t>mesaj</a:t>
            </a:r>
            <a:r>
              <a:rPr lang="en-GB" sz="2400" dirty="0">
                <a:solidFill>
                  <a:srgbClr val="0070C0"/>
                </a:solidFill>
              </a:rPr>
              <a:t>: "</a:t>
            </a:r>
          </a:p>
          <a:p>
            <a:r>
              <a:rPr lang="en-GB" sz="2400" dirty="0">
                <a:solidFill>
                  <a:srgbClr val="0070C0"/>
                </a:solidFill>
              </a:rPr>
              <a:t>                </a:t>
            </a:r>
            <a:r>
              <a:rPr lang="en-GB" sz="2400" dirty="0" err="1">
                <a:solidFill>
                  <a:srgbClr val="0070C0"/>
                </a:solidFill>
              </a:rPr>
              <a:t>msg</a:t>
            </a:r>
            <a:r>
              <a:rPr lang="en-GB" sz="2400" dirty="0">
                <a:solidFill>
                  <a:srgbClr val="0070C0"/>
                </a:solidFill>
              </a:rPr>
              <a:t> &lt;- </a:t>
            </a:r>
            <a:r>
              <a:rPr lang="en-GB" sz="2400" dirty="0" err="1">
                <a:solidFill>
                  <a:srgbClr val="0070C0"/>
                </a:solidFill>
              </a:rPr>
              <a:t>getLine</a:t>
            </a:r>
            <a:endParaRPr lang="en-GB" sz="2400" dirty="0">
              <a:solidFill>
                <a:srgbClr val="0070C0"/>
              </a:solidFill>
            </a:endParaRPr>
          </a:p>
          <a:p>
            <a:r>
              <a:rPr lang="en-GB" sz="2400" dirty="0">
                <a:solidFill>
                  <a:srgbClr val="0070C0"/>
                </a:solidFill>
              </a:rPr>
              <a:t>                </a:t>
            </a:r>
            <a:r>
              <a:rPr lang="en-GB" sz="2400" dirty="0" err="1">
                <a:solidFill>
                  <a:srgbClr val="0070C0"/>
                </a:solidFill>
              </a:rPr>
              <a:t>releaseLock</a:t>
            </a:r>
            <a:r>
              <a:rPr lang="en-GB" sz="2400" dirty="0">
                <a:solidFill>
                  <a:srgbClr val="0070C0"/>
                </a:solidFill>
              </a:rPr>
              <a:t> </a:t>
            </a:r>
            <a:r>
              <a:rPr lang="en-GB" sz="2400" dirty="0" err="1">
                <a:solidFill>
                  <a:srgbClr val="0070C0"/>
                </a:solidFill>
              </a:rPr>
              <a:t>stdo</a:t>
            </a:r>
            <a:r>
              <a:rPr lang="en-GB" sz="2400" dirty="0">
                <a:solidFill>
                  <a:srgbClr val="0070C0"/>
                </a:solidFill>
              </a:rPr>
              <a:t> </a:t>
            </a:r>
          </a:p>
          <a:p>
            <a:r>
              <a:rPr lang="en-GB" sz="2400" dirty="0">
                <a:solidFill>
                  <a:srgbClr val="00B050"/>
                </a:solidFill>
              </a:rPr>
              <a:t>                return </a:t>
            </a:r>
            <a:r>
              <a:rPr lang="en-GB" sz="2400" dirty="0" err="1">
                <a:solidFill>
                  <a:srgbClr val="00B050"/>
                </a:solidFill>
              </a:rPr>
              <a:t>msg</a:t>
            </a:r>
            <a:r>
              <a:rPr lang="en-GB" sz="2400" dirty="0">
                <a:solidFill>
                  <a:srgbClr val="00B050"/>
                </a:solidFill>
              </a:rPr>
              <a:t> </a:t>
            </a:r>
          </a:p>
        </p:txBody>
      </p:sp>
      <p:sp>
        <p:nvSpPr>
          <p:cNvPr id="17" name="TextBox 16">
            <a:extLst>
              <a:ext uri="{FF2B5EF4-FFF2-40B4-BE49-F238E27FC236}">
                <a16:creationId xmlns:a16="http://schemas.microsoft.com/office/drawing/2014/main" id="{DDFFDCBB-F8C1-E741-C029-585FB782791A}"/>
              </a:ext>
            </a:extLst>
          </p:cNvPr>
          <p:cNvSpPr txBox="1"/>
          <p:nvPr/>
        </p:nvSpPr>
        <p:spPr>
          <a:xfrm>
            <a:off x="615528" y="2172558"/>
            <a:ext cx="4769271" cy="2677656"/>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400" dirty="0">
                <a:solidFill>
                  <a:srgbClr val="0070C0"/>
                </a:solidFill>
              </a:rPr>
              <a:t>main = do </a:t>
            </a:r>
          </a:p>
          <a:p>
            <a:r>
              <a:rPr lang="en-GB" sz="2400" dirty="0">
                <a:solidFill>
                  <a:srgbClr val="0070C0"/>
                </a:solidFill>
              </a:rPr>
              <a:t>       </a:t>
            </a:r>
            <a:r>
              <a:rPr lang="en-GB" sz="2400" dirty="0" err="1">
                <a:solidFill>
                  <a:srgbClr val="0070C0"/>
                </a:solidFill>
              </a:rPr>
              <a:t>aMVar</a:t>
            </a:r>
            <a:r>
              <a:rPr lang="en-GB" sz="2400" dirty="0">
                <a:solidFill>
                  <a:srgbClr val="0070C0"/>
                </a:solidFill>
              </a:rPr>
              <a:t> &lt;- </a:t>
            </a:r>
            <a:r>
              <a:rPr lang="en-GB" sz="2400" dirty="0" err="1">
                <a:solidFill>
                  <a:srgbClr val="0070C0"/>
                </a:solidFill>
              </a:rPr>
              <a:t>newEmptyMVar</a:t>
            </a:r>
            <a:endParaRPr lang="en-GB" sz="2400" dirty="0">
              <a:solidFill>
                <a:srgbClr val="0070C0"/>
              </a:solidFill>
            </a:endParaRPr>
          </a:p>
          <a:p>
            <a:r>
              <a:rPr lang="en-GB" sz="2400" dirty="0">
                <a:solidFill>
                  <a:srgbClr val="0070C0"/>
                </a:solidFill>
              </a:rPr>
              <a:t>       </a:t>
            </a:r>
            <a:r>
              <a:rPr lang="en-GB" sz="2400" dirty="0" err="1">
                <a:solidFill>
                  <a:srgbClr val="00B050"/>
                </a:solidFill>
              </a:rPr>
              <a:t>stdo</a:t>
            </a:r>
            <a:r>
              <a:rPr lang="en-GB" sz="2400" dirty="0">
                <a:solidFill>
                  <a:srgbClr val="00B050"/>
                </a:solidFill>
              </a:rPr>
              <a:t> &lt;- </a:t>
            </a:r>
            <a:r>
              <a:rPr lang="en-GB" sz="2400" dirty="0" err="1">
                <a:solidFill>
                  <a:srgbClr val="00B050"/>
                </a:solidFill>
              </a:rPr>
              <a:t>newLock</a:t>
            </a:r>
            <a:endParaRPr lang="en-GB" sz="2400" dirty="0">
              <a:solidFill>
                <a:srgbClr val="00B050"/>
              </a:solidFill>
            </a:endParaRPr>
          </a:p>
          <a:p>
            <a:r>
              <a:rPr lang="en-GB" sz="2400" dirty="0">
                <a:solidFill>
                  <a:srgbClr val="0070C0"/>
                </a:solidFill>
              </a:rPr>
              <a:t>       </a:t>
            </a:r>
            <a:r>
              <a:rPr lang="en-GB" sz="2400" dirty="0" err="1">
                <a:solidFill>
                  <a:srgbClr val="0070C0"/>
                </a:solidFill>
              </a:rPr>
              <a:t>forkIO</a:t>
            </a:r>
            <a:r>
              <a:rPr lang="en-GB" sz="2400" dirty="0">
                <a:solidFill>
                  <a:srgbClr val="0070C0"/>
                </a:solidFill>
              </a:rPr>
              <a:t> (</a:t>
            </a:r>
            <a:r>
              <a:rPr lang="en-GB" sz="2400" dirty="0" err="1">
                <a:solidFill>
                  <a:srgbClr val="0070C0"/>
                </a:solidFill>
              </a:rPr>
              <a:t>threadA</a:t>
            </a:r>
            <a:r>
              <a:rPr lang="en-GB" sz="2400" dirty="0">
                <a:solidFill>
                  <a:srgbClr val="0070C0"/>
                </a:solidFill>
              </a:rPr>
              <a:t> </a:t>
            </a:r>
            <a:r>
              <a:rPr lang="en-GB" sz="2400" dirty="0" err="1">
                <a:solidFill>
                  <a:srgbClr val="0070C0"/>
                </a:solidFill>
              </a:rPr>
              <a:t>aMVar</a:t>
            </a:r>
            <a:r>
              <a:rPr lang="en-GB" sz="2400" dirty="0">
                <a:solidFill>
                  <a:srgbClr val="0070C0"/>
                </a:solidFill>
              </a:rPr>
              <a:t> </a:t>
            </a:r>
            <a:r>
              <a:rPr lang="en-GB" sz="2400" dirty="0" err="1">
                <a:solidFill>
                  <a:srgbClr val="00B050"/>
                </a:solidFill>
              </a:rPr>
              <a:t>stdo</a:t>
            </a:r>
            <a:r>
              <a:rPr lang="en-GB" sz="2400" dirty="0">
                <a:solidFill>
                  <a:srgbClr val="0070C0"/>
                </a:solidFill>
              </a:rPr>
              <a:t>) </a:t>
            </a:r>
          </a:p>
          <a:p>
            <a:r>
              <a:rPr lang="en-GB" sz="2400" dirty="0">
                <a:solidFill>
                  <a:srgbClr val="0070C0"/>
                </a:solidFill>
              </a:rPr>
              <a:t>       </a:t>
            </a:r>
            <a:r>
              <a:rPr lang="en-GB" sz="2400" dirty="0" err="1">
                <a:solidFill>
                  <a:srgbClr val="0070C0"/>
                </a:solidFill>
              </a:rPr>
              <a:t>forkIO</a:t>
            </a:r>
            <a:r>
              <a:rPr lang="en-GB" sz="2400" dirty="0">
                <a:solidFill>
                  <a:srgbClr val="0070C0"/>
                </a:solidFill>
              </a:rPr>
              <a:t> (</a:t>
            </a:r>
            <a:r>
              <a:rPr lang="en-GB" sz="2400" dirty="0" err="1">
                <a:solidFill>
                  <a:srgbClr val="0070C0"/>
                </a:solidFill>
              </a:rPr>
              <a:t>threadB</a:t>
            </a:r>
            <a:r>
              <a:rPr lang="en-GB" sz="2400" dirty="0">
                <a:solidFill>
                  <a:srgbClr val="0070C0"/>
                </a:solidFill>
              </a:rPr>
              <a:t> </a:t>
            </a:r>
            <a:r>
              <a:rPr lang="en-GB" sz="2400" dirty="0" err="1">
                <a:solidFill>
                  <a:srgbClr val="0070C0"/>
                </a:solidFill>
              </a:rPr>
              <a:t>aMVar</a:t>
            </a:r>
            <a:r>
              <a:rPr lang="en-GB" sz="2400" dirty="0">
                <a:solidFill>
                  <a:srgbClr val="0070C0"/>
                </a:solidFill>
              </a:rPr>
              <a:t> </a:t>
            </a:r>
            <a:r>
              <a:rPr lang="en-GB" sz="2400" dirty="0" err="1">
                <a:solidFill>
                  <a:srgbClr val="00B050"/>
                </a:solidFill>
              </a:rPr>
              <a:t>stdo</a:t>
            </a:r>
            <a:r>
              <a:rPr lang="en-GB" sz="2400" dirty="0">
                <a:solidFill>
                  <a:srgbClr val="0070C0"/>
                </a:solidFill>
              </a:rPr>
              <a:t>) </a:t>
            </a:r>
          </a:p>
          <a:p>
            <a:r>
              <a:rPr lang="en-GB" sz="2400" dirty="0">
                <a:solidFill>
                  <a:srgbClr val="0070C0"/>
                </a:solidFill>
              </a:rPr>
              <a:t>       </a:t>
            </a:r>
            <a:r>
              <a:rPr lang="en-GB" sz="2400" dirty="0" err="1">
                <a:solidFill>
                  <a:srgbClr val="0070C0"/>
                </a:solidFill>
              </a:rPr>
              <a:t>putStrLn</a:t>
            </a:r>
            <a:r>
              <a:rPr lang="en-GB" sz="2400" dirty="0">
                <a:solidFill>
                  <a:srgbClr val="0070C0"/>
                </a:solidFill>
              </a:rPr>
              <a:t> ("main thread ends")</a:t>
            </a:r>
          </a:p>
          <a:p>
            <a:r>
              <a:rPr lang="en-GB" sz="2400" dirty="0">
                <a:solidFill>
                  <a:srgbClr val="0070C0"/>
                </a:solidFill>
              </a:rPr>
              <a:t>       </a:t>
            </a:r>
            <a:r>
              <a:rPr lang="en-GB" sz="2400" dirty="0" err="1">
                <a:solidFill>
                  <a:srgbClr val="0070C0"/>
                </a:solidFill>
              </a:rPr>
              <a:t>getLine</a:t>
            </a:r>
            <a:endParaRPr lang="en-GB" sz="2400" dirty="0">
              <a:solidFill>
                <a:srgbClr val="0070C0"/>
              </a:solidFill>
            </a:endParaRPr>
          </a:p>
        </p:txBody>
      </p:sp>
      <p:sp>
        <p:nvSpPr>
          <p:cNvPr id="4" name="TextBox 3">
            <a:extLst>
              <a:ext uri="{FF2B5EF4-FFF2-40B4-BE49-F238E27FC236}">
                <a16:creationId xmlns:a16="http://schemas.microsoft.com/office/drawing/2014/main" id="{46619B5D-AC56-818E-37DA-579168790BF7}"/>
              </a:ext>
            </a:extLst>
          </p:cNvPr>
          <p:cNvSpPr txBox="1"/>
          <p:nvPr/>
        </p:nvSpPr>
        <p:spPr>
          <a:xfrm>
            <a:off x="615528" y="1224254"/>
            <a:ext cx="4234908" cy="707886"/>
          </a:xfrm>
          <a:prstGeom prst="rect">
            <a:avLst/>
          </a:prstGeom>
          <a:ln/>
        </p:spPr>
        <p:style>
          <a:lnRef idx="1">
            <a:schemeClr val="accent1"/>
          </a:lnRef>
          <a:fillRef idx="3">
            <a:schemeClr val="accent1"/>
          </a:fillRef>
          <a:effectRef idx="2">
            <a:schemeClr val="accent1"/>
          </a:effectRef>
          <a:fontRef idx="minor">
            <a:schemeClr val="lt1"/>
          </a:fontRef>
        </p:style>
        <p:txBody>
          <a:bodyPr wrap="square" rtlCol="0">
            <a:spAutoFit/>
          </a:bodyPr>
          <a:lstStyle/>
          <a:p>
            <a:r>
              <a:rPr lang="en-US" sz="2000" dirty="0" err="1"/>
              <a:t>Accesul</a:t>
            </a:r>
            <a:r>
              <a:rPr lang="en-US" sz="2000" dirty="0"/>
              <a:t> la </a:t>
            </a:r>
            <a:r>
              <a:rPr lang="en-US" sz="2000" dirty="0" err="1"/>
              <a:t>stdout</a:t>
            </a:r>
            <a:r>
              <a:rPr lang="en-US" sz="2000" dirty="0"/>
              <a:t> nu </a:t>
            </a:r>
            <a:r>
              <a:rPr lang="en-US" sz="2000" dirty="0" err="1"/>
              <a:t>este</a:t>
            </a:r>
            <a:r>
              <a:rPr lang="en-US" sz="2000" dirty="0"/>
              <a:t> thread-safe, </a:t>
            </a:r>
          </a:p>
          <a:p>
            <a:r>
              <a:rPr lang="en-US" sz="2000" dirty="0" err="1"/>
              <a:t>deci</a:t>
            </a:r>
            <a:r>
              <a:rPr lang="en-US" sz="2000" dirty="0"/>
              <a:t> </a:t>
            </a:r>
            <a:r>
              <a:rPr lang="en-US" sz="2000" dirty="0" err="1"/>
              <a:t>trebuie</a:t>
            </a:r>
            <a:r>
              <a:rPr lang="en-US" sz="2000" dirty="0"/>
              <a:t> </a:t>
            </a:r>
            <a:r>
              <a:rPr lang="en-US" sz="2000" dirty="0" err="1"/>
              <a:t>sincronizat</a:t>
            </a:r>
            <a:endParaRPr lang="en-US" sz="2000" dirty="0"/>
          </a:p>
        </p:txBody>
      </p:sp>
    </p:spTree>
    <p:extLst>
      <p:ext uri="{BB962C8B-B14F-4D97-AF65-F5344CB8AC3E}">
        <p14:creationId xmlns:p14="http://schemas.microsoft.com/office/powerpoint/2010/main" val="14803508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3767"/>
            <a:ext cx="387375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Comunicarea</a:t>
            </a:r>
            <a:r>
              <a:rPr lang="en-US" sz="2400" dirty="0"/>
              <a:t> thread-</a:t>
            </a:r>
            <a:r>
              <a:rPr lang="en-US" sz="2400" dirty="0" err="1"/>
              <a:t>urilor</a:t>
            </a:r>
            <a:endParaRPr lang="en-US" sz="2400" dirty="0"/>
          </a:p>
        </p:txBody>
      </p:sp>
      <p:sp>
        <p:nvSpPr>
          <p:cNvPr id="21" name="TextBox 20">
            <a:extLst>
              <a:ext uri="{FF2B5EF4-FFF2-40B4-BE49-F238E27FC236}">
                <a16:creationId xmlns:a16="http://schemas.microsoft.com/office/drawing/2014/main" id="{2E60273B-1EC5-43D6-9D0D-27261B28353A}"/>
              </a:ext>
            </a:extLst>
          </p:cNvPr>
          <p:cNvSpPr txBox="1"/>
          <p:nvPr/>
        </p:nvSpPr>
        <p:spPr>
          <a:xfrm>
            <a:off x="346185" y="3429000"/>
            <a:ext cx="5048775" cy="224676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err="1">
                <a:solidFill>
                  <a:srgbClr val="0070C0"/>
                </a:solidFill>
              </a:rPr>
              <a:t>threadB</a:t>
            </a:r>
            <a:r>
              <a:rPr lang="en-GB" sz="2000" dirty="0">
                <a:solidFill>
                  <a:srgbClr val="0070C0"/>
                </a:solidFill>
              </a:rPr>
              <a:t> a s =  do         </a:t>
            </a:r>
          </a:p>
          <a:p>
            <a:r>
              <a:rPr lang="en-GB" sz="2000" dirty="0">
                <a:solidFill>
                  <a:srgbClr val="0070C0"/>
                </a:solidFill>
              </a:rPr>
              <a:t>                x &lt;- </a:t>
            </a:r>
            <a:r>
              <a:rPr lang="en-GB" sz="2000" dirty="0" err="1">
                <a:solidFill>
                  <a:srgbClr val="0070C0"/>
                </a:solidFill>
              </a:rPr>
              <a:t>takeMVar</a:t>
            </a:r>
            <a:r>
              <a:rPr lang="en-GB" sz="2000" dirty="0">
                <a:solidFill>
                  <a:srgbClr val="0070C0"/>
                </a:solidFill>
              </a:rPr>
              <a:t> a</a:t>
            </a:r>
          </a:p>
          <a:p>
            <a:r>
              <a:rPr lang="en-GB" sz="2000" dirty="0">
                <a:solidFill>
                  <a:srgbClr val="0070C0"/>
                </a:solidFill>
              </a:rPr>
              <a:t>                if x == "end" </a:t>
            </a:r>
          </a:p>
          <a:p>
            <a:r>
              <a:rPr lang="en-GB" sz="2000" dirty="0">
                <a:solidFill>
                  <a:srgbClr val="0070C0"/>
                </a:solidFill>
              </a:rPr>
              <a:t>                      then </a:t>
            </a:r>
            <a:r>
              <a:rPr lang="en-GB" sz="2000" dirty="0" err="1">
                <a:solidFill>
                  <a:srgbClr val="0070C0"/>
                </a:solidFill>
              </a:rPr>
              <a:t>tswrite</a:t>
            </a:r>
            <a:r>
              <a:rPr lang="en-GB" sz="2000" dirty="0">
                <a:solidFill>
                  <a:srgbClr val="0070C0"/>
                </a:solidFill>
              </a:rPr>
              <a:t> s "I will stop now" </a:t>
            </a:r>
          </a:p>
          <a:p>
            <a:r>
              <a:rPr lang="en-GB" sz="2000" dirty="0">
                <a:solidFill>
                  <a:srgbClr val="0070C0"/>
                </a:solidFill>
              </a:rPr>
              <a:t>                      else do</a:t>
            </a:r>
          </a:p>
          <a:p>
            <a:r>
              <a:rPr lang="en-GB" sz="2000" dirty="0">
                <a:solidFill>
                  <a:srgbClr val="0070C0"/>
                </a:solidFill>
              </a:rPr>
              <a:t>                         </a:t>
            </a:r>
            <a:r>
              <a:rPr lang="en-GB" sz="2000" dirty="0" err="1">
                <a:solidFill>
                  <a:srgbClr val="0070C0"/>
                </a:solidFill>
              </a:rPr>
              <a:t>tswrite</a:t>
            </a:r>
            <a:r>
              <a:rPr lang="en-GB" sz="2000" dirty="0">
                <a:solidFill>
                  <a:srgbClr val="0070C0"/>
                </a:solidFill>
              </a:rPr>
              <a:t> s ("</a:t>
            </a:r>
            <a:r>
              <a:rPr lang="en-GB" sz="2000" dirty="0" err="1">
                <a:solidFill>
                  <a:srgbClr val="0070C0"/>
                </a:solidFill>
              </a:rPr>
              <a:t>primit</a:t>
            </a:r>
            <a:r>
              <a:rPr lang="en-GB" sz="2000" dirty="0">
                <a:solidFill>
                  <a:srgbClr val="0070C0"/>
                </a:solidFill>
              </a:rPr>
              <a:t>: " ++ x)</a:t>
            </a:r>
          </a:p>
          <a:p>
            <a:r>
              <a:rPr lang="en-GB" sz="2000" dirty="0">
                <a:solidFill>
                  <a:srgbClr val="0070C0"/>
                </a:solidFill>
              </a:rPr>
              <a:t>                         </a:t>
            </a:r>
            <a:r>
              <a:rPr lang="en-GB" sz="2000" dirty="0" err="1">
                <a:solidFill>
                  <a:srgbClr val="0070C0"/>
                </a:solidFill>
              </a:rPr>
              <a:t>threadB</a:t>
            </a:r>
            <a:r>
              <a:rPr lang="en-GB" sz="2000" dirty="0">
                <a:solidFill>
                  <a:srgbClr val="0070C0"/>
                </a:solidFill>
              </a:rPr>
              <a:t> a</a:t>
            </a:r>
            <a:endParaRPr lang="en-US" sz="2000" dirty="0">
              <a:solidFill>
                <a:srgbClr val="0070C0"/>
              </a:solidFill>
            </a:endParaRPr>
          </a:p>
        </p:txBody>
      </p:sp>
      <p:sp>
        <p:nvSpPr>
          <p:cNvPr id="16" name="TextBox 15">
            <a:extLst>
              <a:ext uri="{FF2B5EF4-FFF2-40B4-BE49-F238E27FC236}">
                <a16:creationId xmlns:a16="http://schemas.microsoft.com/office/drawing/2014/main" id="{85A60A9B-B4C1-4964-88A3-DD422811ECF6}"/>
              </a:ext>
            </a:extLst>
          </p:cNvPr>
          <p:cNvSpPr txBox="1"/>
          <p:nvPr/>
        </p:nvSpPr>
        <p:spPr>
          <a:xfrm>
            <a:off x="5549120" y="5494354"/>
            <a:ext cx="6381619" cy="646331"/>
          </a:xfrm>
          <a:prstGeom prst="rect">
            <a:avLst/>
          </a:prstGeom>
          <a:solidFill>
            <a:srgbClr val="FF0000"/>
          </a:solidFill>
        </p:spPr>
        <p:style>
          <a:lnRef idx="3">
            <a:schemeClr val="lt1"/>
          </a:lnRef>
          <a:fillRef idx="1">
            <a:schemeClr val="accent1"/>
          </a:fillRef>
          <a:effectRef idx="1">
            <a:schemeClr val="accent1"/>
          </a:effectRef>
          <a:fontRef idx="minor">
            <a:schemeClr val="lt1"/>
          </a:fontRef>
        </p:style>
        <p:txBody>
          <a:bodyPr wrap="none" rtlCol="0">
            <a:spAutoFit/>
          </a:bodyPr>
          <a:lstStyle/>
          <a:p>
            <a:r>
              <a:rPr lang="en-US" b="1" dirty="0"/>
              <a:t>Ce </a:t>
            </a:r>
            <a:r>
              <a:rPr lang="en-US" b="1" dirty="0" err="1"/>
              <a:t>problema</a:t>
            </a:r>
            <a:r>
              <a:rPr lang="en-US" b="1" dirty="0"/>
              <a:t> de </a:t>
            </a:r>
            <a:r>
              <a:rPr lang="en-US" b="1" dirty="0" err="1"/>
              <a:t>sincronizare</a:t>
            </a:r>
            <a:r>
              <a:rPr lang="en-US" b="1" dirty="0"/>
              <a:t> </a:t>
            </a:r>
            <a:r>
              <a:rPr lang="en-US" b="1" dirty="0" err="1"/>
              <a:t>poate</a:t>
            </a:r>
            <a:r>
              <a:rPr lang="en-US" b="1" dirty="0"/>
              <a:t> </a:t>
            </a:r>
            <a:r>
              <a:rPr lang="en-US" b="1" dirty="0" err="1"/>
              <a:t>sa</a:t>
            </a:r>
            <a:r>
              <a:rPr lang="en-US" b="1" dirty="0"/>
              <a:t> </a:t>
            </a:r>
            <a:r>
              <a:rPr lang="en-US" b="1" dirty="0" err="1"/>
              <a:t>apara</a:t>
            </a:r>
            <a:r>
              <a:rPr lang="en-US" b="1" dirty="0"/>
              <a:t>?</a:t>
            </a:r>
            <a:endParaRPr lang="en-GB" b="1" dirty="0"/>
          </a:p>
          <a:p>
            <a:r>
              <a:rPr lang="en-US" dirty="0"/>
              <a:t> Thread-</a:t>
            </a:r>
            <a:r>
              <a:rPr lang="en-US" dirty="0" err="1"/>
              <a:t>ul</a:t>
            </a:r>
            <a:r>
              <a:rPr lang="en-US" dirty="0"/>
              <a:t> principal nu </a:t>
            </a:r>
            <a:r>
              <a:rPr lang="en-US" dirty="0" err="1"/>
              <a:t>asteapta</a:t>
            </a:r>
            <a:r>
              <a:rPr lang="en-US" dirty="0"/>
              <a:t> </a:t>
            </a:r>
            <a:r>
              <a:rPr lang="en-US" dirty="0" err="1"/>
              <a:t>finalizarea</a:t>
            </a:r>
            <a:r>
              <a:rPr lang="en-US" dirty="0"/>
              <a:t> </a:t>
            </a:r>
            <a:r>
              <a:rPr lang="en-US" dirty="0" err="1"/>
              <a:t>activitatii</a:t>
            </a:r>
            <a:r>
              <a:rPr lang="en-US" dirty="0"/>
              <a:t> thread-</a:t>
            </a:r>
            <a:r>
              <a:rPr lang="en-US" dirty="0" err="1"/>
              <a:t>urilor</a:t>
            </a:r>
            <a:r>
              <a:rPr lang="en-US" dirty="0"/>
              <a:t>.</a:t>
            </a:r>
            <a:endParaRPr lang="en-GB" b="1" dirty="0"/>
          </a:p>
        </p:txBody>
      </p:sp>
      <p:sp>
        <p:nvSpPr>
          <p:cNvPr id="7" name="TextBox 6">
            <a:extLst>
              <a:ext uri="{FF2B5EF4-FFF2-40B4-BE49-F238E27FC236}">
                <a16:creationId xmlns:a16="http://schemas.microsoft.com/office/drawing/2014/main" id="{E045A489-0E50-07A9-D628-D463DE994D90}"/>
              </a:ext>
            </a:extLst>
          </p:cNvPr>
          <p:cNvSpPr txBox="1"/>
          <p:nvPr/>
        </p:nvSpPr>
        <p:spPr>
          <a:xfrm>
            <a:off x="346185" y="795323"/>
            <a:ext cx="3355377" cy="2554545"/>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GB" sz="2000" dirty="0" err="1">
                <a:solidFill>
                  <a:srgbClr val="0070C0"/>
                </a:solidFill>
              </a:rPr>
              <a:t>threadA</a:t>
            </a:r>
            <a:r>
              <a:rPr lang="en-GB" sz="2000" dirty="0">
                <a:solidFill>
                  <a:srgbClr val="0070C0"/>
                </a:solidFill>
              </a:rPr>
              <a:t> a  s = do  </a:t>
            </a:r>
          </a:p>
          <a:p>
            <a:r>
              <a:rPr lang="en-GB" sz="2000" dirty="0">
                <a:solidFill>
                  <a:srgbClr val="0070C0"/>
                </a:solidFill>
              </a:rPr>
              <a:t>                 </a:t>
            </a:r>
            <a:r>
              <a:rPr lang="en-GB" sz="2000" dirty="0" err="1">
                <a:solidFill>
                  <a:srgbClr val="0070C0"/>
                </a:solidFill>
              </a:rPr>
              <a:t>msg</a:t>
            </a:r>
            <a:r>
              <a:rPr lang="en-GB" sz="2000" dirty="0">
                <a:solidFill>
                  <a:srgbClr val="0070C0"/>
                </a:solidFill>
              </a:rPr>
              <a:t> &lt;- </a:t>
            </a:r>
            <a:r>
              <a:rPr lang="en-GB" sz="2000" dirty="0" err="1">
                <a:solidFill>
                  <a:srgbClr val="0070C0"/>
                </a:solidFill>
              </a:rPr>
              <a:t>tsread</a:t>
            </a:r>
            <a:r>
              <a:rPr lang="en-GB" sz="2000" dirty="0">
                <a:solidFill>
                  <a:srgbClr val="0070C0"/>
                </a:solidFill>
              </a:rPr>
              <a:t> s</a:t>
            </a:r>
          </a:p>
          <a:p>
            <a:r>
              <a:rPr lang="en-GB" sz="2000" dirty="0">
                <a:solidFill>
                  <a:srgbClr val="0070C0"/>
                </a:solidFill>
              </a:rPr>
              <a:t>                 if (</a:t>
            </a:r>
            <a:r>
              <a:rPr lang="en-GB" sz="2000" dirty="0" err="1">
                <a:solidFill>
                  <a:srgbClr val="0070C0"/>
                </a:solidFill>
              </a:rPr>
              <a:t>msg</a:t>
            </a:r>
            <a:r>
              <a:rPr lang="en-GB" sz="2000" dirty="0">
                <a:solidFill>
                  <a:srgbClr val="0070C0"/>
                </a:solidFill>
              </a:rPr>
              <a:t> == "end") </a:t>
            </a:r>
          </a:p>
          <a:p>
            <a:r>
              <a:rPr lang="en-GB" sz="2000" dirty="0">
                <a:solidFill>
                  <a:srgbClr val="0070C0"/>
                </a:solidFill>
              </a:rPr>
              <a:t>                       then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else do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a:t>
            </a:r>
            <a:r>
              <a:rPr lang="en-GB" sz="2000" dirty="0" err="1">
                <a:solidFill>
                  <a:srgbClr val="0070C0"/>
                </a:solidFill>
              </a:rPr>
              <a:t>threadA</a:t>
            </a:r>
            <a:r>
              <a:rPr lang="en-GB" sz="2000" dirty="0">
                <a:solidFill>
                  <a:srgbClr val="0070C0"/>
                </a:solidFill>
              </a:rPr>
              <a:t> a</a:t>
            </a:r>
          </a:p>
        </p:txBody>
      </p:sp>
      <p:sp>
        <p:nvSpPr>
          <p:cNvPr id="17" name="TextBox 16">
            <a:extLst>
              <a:ext uri="{FF2B5EF4-FFF2-40B4-BE49-F238E27FC236}">
                <a16:creationId xmlns:a16="http://schemas.microsoft.com/office/drawing/2014/main" id="{DDFFDCBB-F8C1-E741-C029-585FB782791A}"/>
              </a:ext>
            </a:extLst>
          </p:cNvPr>
          <p:cNvSpPr txBox="1"/>
          <p:nvPr/>
        </p:nvSpPr>
        <p:spPr>
          <a:xfrm>
            <a:off x="6257610" y="717315"/>
            <a:ext cx="3850640" cy="2246769"/>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solidFill>
                  <a:srgbClr val="0070C0"/>
                </a:solidFill>
              </a:rPr>
              <a:t>main = do </a:t>
            </a:r>
          </a:p>
          <a:p>
            <a:r>
              <a:rPr lang="en-GB" sz="2000" dirty="0">
                <a:solidFill>
                  <a:srgbClr val="0070C0"/>
                </a:solidFill>
              </a:rPr>
              <a:t>       </a:t>
            </a:r>
            <a:r>
              <a:rPr lang="en-GB" sz="2000" dirty="0" err="1">
                <a:solidFill>
                  <a:srgbClr val="0070C0"/>
                </a:solidFill>
              </a:rPr>
              <a:t>aMVar</a:t>
            </a:r>
            <a:r>
              <a:rPr lang="en-GB" sz="2000" dirty="0">
                <a:solidFill>
                  <a:srgbClr val="0070C0"/>
                </a:solidFill>
              </a:rPr>
              <a:t> &lt;- </a:t>
            </a:r>
            <a:r>
              <a:rPr lang="en-GB" sz="2000" dirty="0" err="1">
                <a:solidFill>
                  <a:srgbClr val="0070C0"/>
                </a:solidFill>
              </a:rPr>
              <a:t>newEmptyMVar</a:t>
            </a:r>
            <a:endParaRPr lang="en-GB" sz="2000" dirty="0">
              <a:solidFill>
                <a:srgbClr val="0070C0"/>
              </a:solidFill>
            </a:endParaRPr>
          </a:p>
          <a:p>
            <a:r>
              <a:rPr lang="en-GB" sz="2000" dirty="0">
                <a:solidFill>
                  <a:srgbClr val="0070C0"/>
                </a:solidFill>
              </a:rPr>
              <a:t>       </a:t>
            </a:r>
            <a:r>
              <a:rPr lang="en-GB" sz="2000" dirty="0" err="1">
                <a:solidFill>
                  <a:srgbClr val="0070C0"/>
                </a:solidFill>
              </a:rPr>
              <a:t>stdo</a:t>
            </a:r>
            <a:r>
              <a:rPr lang="en-GB" sz="2000" dirty="0">
                <a:solidFill>
                  <a:srgbClr val="0070C0"/>
                </a:solidFill>
              </a:rPr>
              <a:t> &lt;- </a:t>
            </a:r>
            <a:r>
              <a:rPr lang="en-GB" sz="2000" dirty="0" err="1">
                <a:solidFill>
                  <a:srgbClr val="0070C0"/>
                </a:solidFill>
              </a:rPr>
              <a:t>newLock</a:t>
            </a:r>
            <a:endParaRPr lang="en-GB" sz="2000" dirty="0">
              <a:solidFill>
                <a:srgbClr val="0070C0"/>
              </a:solidFill>
            </a:endParaRP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threadA</a:t>
            </a:r>
            <a:r>
              <a:rPr lang="en-GB" sz="2000" dirty="0">
                <a:solidFill>
                  <a:srgbClr val="0070C0"/>
                </a:solidFill>
              </a:rPr>
              <a:t> </a:t>
            </a:r>
            <a:r>
              <a:rPr lang="en-GB" sz="2000" dirty="0" err="1">
                <a:solidFill>
                  <a:srgbClr val="0070C0"/>
                </a:solidFill>
              </a:rPr>
              <a:t>aMVar</a:t>
            </a:r>
            <a:r>
              <a:rPr lang="en-GB" sz="2000" dirty="0">
                <a:solidFill>
                  <a:srgbClr val="0070C0"/>
                </a:solidFill>
              </a:rPr>
              <a:t> </a:t>
            </a:r>
            <a:r>
              <a:rPr lang="en-GB" sz="2000" dirty="0" err="1">
                <a:solidFill>
                  <a:srgbClr val="0070C0"/>
                </a:solidFill>
              </a:rPr>
              <a:t>stdo</a:t>
            </a:r>
            <a:r>
              <a:rPr lang="en-GB" sz="2000" dirty="0">
                <a:solidFill>
                  <a:srgbClr val="0070C0"/>
                </a:solidFill>
              </a:rPr>
              <a:t> ) </a:t>
            </a: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threadB</a:t>
            </a:r>
            <a:r>
              <a:rPr lang="en-GB" sz="2000" dirty="0">
                <a:solidFill>
                  <a:srgbClr val="0070C0"/>
                </a:solidFill>
              </a:rPr>
              <a:t> </a:t>
            </a:r>
            <a:r>
              <a:rPr lang="en-GB" sz="2000" dirty="0" err="1">
                <a:solidFill>
                  <a:srgbClr val="0070C0"/>
                </a:solidFill>
              </a:rPr>
              <a:t>aMVar</a:t>
            </a:r>
            <a:r>
              <a:rPr lang="en-GB" sz="2000" dirty="0">
                <a:solidFill>
                  <a:srgbClr val="0070C0"/>
                </a:solidFill>
              </a:rPr>
              <a:t>  </a:t>
            </a:r>
            <a:r>
              <a:rPr lang="en-GB" sz="2000" dirty="0" err="1">
                <a:solidFill>
                  <a:srgbClr val="0070C0"/>
                </a:solidFill>
              </a:rPr>
              <a:t>stdo</a:t>
            </a:r>
            <a:r>
              <a:rPr lang="en-GB" sz="2000" dirty="0">
                <a:solidFill>
                  <a:srgbClr val="0070C0"/>
                </a:solidFill>
              </a:rPr>
              <a:t>) </a:t>
            </a:r>
          </a:p>
          <a:p>
            <a:r>
              <a:rPr lang="en-GB" sz="2000" dirty="0">
                <a:solidFill>
                  <a:srgbClr val="0070C0"/>
                </a:solidFill>
              </a:rPr>
              <a:t>       </a:t>
            </a:r>
            <a:r>
              <a:rPr lang="en-GB" sz="2000" dirty="0" err="1">
                <a:solidFill>
                  <a:srgbClr val="0070C0"/>
                </a:solidFill>
              </a:rPr>
              <a:t>putStrLn</a:t>
            </a:r>
            <a:r>
              <a:rPr lang="en-GB" sz="2000" dirty="0">
                <a:solidFill>
                  <a:srgbClr val="0070C0"/>
                </a:solidFill>
              </a:rPr>
              <a:t> ("main thread ends")</a:t>
            </a:r>
          </a:p>
          <a:p>
            <a:r>
              <a:rPr lang="en-GB" sz="2000" dirty="0">
                <a:solidFill>
                  <a:srgbClr val="0070C0"/>
                </a:solidFill>
              </a:rPr>
              <a:t>       </a:t>
            </a:r>
            <a:r>
              <a:rPr lang="en-GB" sz="2000" dirty="0" err="1">
                <a:solidFill>
                  <a:srgbClr val="0070C0"/>
                </a:solidFill>
              </a:rPr>
              <a:t>getLine</a:t>
            </a:r>
            <a:endParaRPr lang="en-GB" sz="2000" dirty="0">
              <a:solidFill>
                <a:srgbClr val="0070C0"/>
              </a:solidFill>
            </a:endParaRPr>
          </a:p>
        </p:txBody>
      </p:sp>
      <p:sp>
        <p:nvSpPr>
          <p:cNvPr id="3" name="TextBox 2">
            <a:extLst>
              <a:ext uri="{FF2B5EF4-FFF2-40B4-BE49-F238E27FC236}">
                <a16:creationId xmlns:a16="http://schemas.microsoft.com/office/drawing/2014/main" id="{6E2FF84B-BCBD-1DF1-A3C1-908165890628}"/>
              </a:ext>
            </a:extLst>
          </p:cNvPr>
          <p:cNvSpPr txBox="1"/>
          <p:nvPr/>
        </p:nvSpPr>
        <p:spPr>
          <a:xfrm>
            <a:off x="7266556" y="3489990"/>
            <a:ext cx="2192403" cy="1477328"/>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GB" dirty="0"/>
              <a:t>*Main&gt; main</a:t>
            </a:r>
          </a:p>
          <a:p>
            <a:r>
              <a:rPr lang="en-GB" dirty="0"/>
              <a:t>main thread ends</a:t>
            </a:r>
          </a:p>
          <a:p>
            <a:r>
              <a:rPr lang="en-GB" dirty="0" err="1"/>
              <a:t>mesaj</a:t>
            </a:r>
            <a:r>
              <a:rPr lang="en-GB" dirty="0"/>
              <a:t>:</a:t>
            </a:r>
          </a:p>
          <a:p>
            <a:r>
              <a:rPr lang="en-GB" dirty="0"/>
              <a:t>m1</a:t>
            </a:r>
          </a:p>
          <a:p>
            <a:r>
              <a:rPr lang="en-GB" dirty="0"/>
              <a:t>"m1"</a:t>
            </a:r>
          </a:p>
        </p:txBody>
      </p:sp>
    </p:spTree>
    <p:extLst>
      <p:ext uri="{BB962C8B-B14F-4D97-AF65-F5344CB8AC3E}">
        <p14:creationId xmlns:p14="http://schemas.microsoft.com/office/powerpoint/2010/main" val="29045457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0303" y="-3767"/>
            <a:ext cx="387375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Comunicarea</a:t>
            </a:r>
            <a:r>
              <a:rPr lang="en-US" sz="2400" dirty="0"/>
              <a:t> thread-</a:t>
            </a:r>
            <a:r>
              <a:rPr lang="en-US" sz="2400" dirty="0" err="1"/>
              <a:t>urilor</a:t>
            </a:r>
            <a:endParaRPr lang="en-US" sz="2400" dirty="0"/>
          </a:p>
        </p:txBody>
      </p:sp>
      <p:sp>
        <p:nvSpPr>
          <p:cNvPr id="21" name="TextBox 20">
            <a:extLst>
              <a:ext uri="{FF2B5EF4-FFF2-40B4-BE49-F238E27FC236}">
                <a16:creationId xmlns:a16="http://schemas.microsoft.com/office/drawing/2014/main" id="{2E60273B-1EC5-43D6-9D0D-27261B28353A}"/>
              </a:ext>
            </a:extLst>
          </p:cNvPr>
          <p:cNvSpPr txBox="1"/>
          <p:nvPr/>
        </p:nvSpPr>
        <p:spPr>
          <a:xfrm>
            <a:off x="439490" y="3256280"/>
            <a:ext cx="5048775" cy="286232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err="1">
                <a:solidFill>
                  <a:srgbClr val="0070C0"/>
                </a:solidFill>
              </a:rPr>
              <a:t>threadB</a:t>
            </a:r>
            <a:r>
              <a:rPr lang="en-GB" sz="2000" dirty="0">
                <a:solidFill>
                  <a:srgbClr val="0070C0"/>
                </a:solidFill>
              </a:rPr>
              <a:t> a s =  do         </a:t>
            </a:r>
          </a:p>
          <a:p>
            <a:r>
              <a:rPr lang="en-GB" sz="2000" dirty="0">
                <a:solidFill>
                  <a:srgbClr val="0070C0"/>
                </a:solidFill>
              </a:rPr>
              <a:t>                x &lt;- </a:t>
            </a:r>
            <a:r>
              <a:rPr lang="en-GB" sz="2000" dirty="0" err="1">
                <a:solidFill>
                  <a:srgbClr val="0070C0"/>
                </a:solidFill>
              </a:rPr>
              <a:t>takeMVar</a:t>
            </a:r>
            <a:r>
              <a:rPr lang="en-GB" sz="2000" dirty="0">
                <a:solidFill>
                  <a:srgbClr val="0070C0"/>
                </a:solidFill>
              </a:rPr>
              <a:t> a</a:t>
            </a:r>
          </a:p>
          <a:p>
            <a:r>
              <a:rPr lang="en-GB" sz="2000" dirty="0">
                <a:solidFill>
                  <a:srgbClr val="0070C0"/>
                </a:solidFill>
              </a:rPr>
              <a:t>                if x == "end" </a:t>
            </a:r>
          </a:p>
          <a:p>
            <a:r>
              <a:rPr lang="en-GB" sz="2000" dirty="0">
                <a:solidFill>
                  <a:srgbClr val="0070C0"/>
                </a:solidFill>
              </a:rPr>
              <a:t>                      then do</a:t>
            </a:r>
          </a:p>
          <a:p>
            <a:r>
              <a:rPr lang="en-GB" sz="2000" dirty="0">
                <a:solidFill>
                  <a:srgbClr val="0070C0"/>
                </a:solidFill>
              </a:rPr>
              <a:t>                                </a:t>
            </a:r>
            <a:r>
              <a:rPr lang="en-GB" sz="2000" dirty="0" err="1">
                <a:solidFill>
                  <a:srgbClr val="0070C0"/>
                </a:solidFill>
              </a:rPr>
              <a:t>tswrite</a:t>
            </a:r>
            <a:r>
              <a:rPr lang="en-GB" sz="2000" dirty="0">
                <a:solidFill>
                  <a:srgbClr val="0070C0"/>
                </a:solidFill>
              </a:rPr>
              <a:t> s "I will stop now"</a:t>
            </a:r>
          </a:p>
          <a:p>
            <a:r>
              <a:rPr lang="en-GB" sz="2000" dirty="0">
                <a:solidFill>
                  <a:srgbClr val="0070C0"/>
                </a:solidFill>
              </a:rPr>
              <a:t>                                </a:t>
            </a:r>
            <a:r>
              <a:rPr lang="en-GB" sz="2000" dirty="0" err="1">
                <a:solidFill>
                  <a:srgbClr val="00B050"/>
                </a:solidFill>
              </a:rPr>
              <a:t>aquireLock</a:t>
            </a:r>
            <a:r>
              <a:rPr lang="en-GB" sz="2000" dirty="0">
                <a:solidFill>
                  <a:srgbClr val="00B050"/>
                </a:solidFill>
              </a:rPr>
              <a:t> </a:t>
            </a:r>
            <a:r>
              <a:rPr lang="en-GB" sz="2000" dirty="0" err="1">
                <a:solidFill>
                  <a:srgbClr val="00B050"/>
                </a:solidFill>
              </a:rPr>
              <a:t>sem</a:t>
            </a:r>
            <a:r>
              <a:rPr lang="en-GB" sz="2000" dirty="0">
                <a:solidFill>
                  <a:srgbClr val="00B050"/>
                </a:solidFill>
              </a:rPr>
              <a:t> </a:t>
            </a:r>
          </a:p>
          <a:p>
            <a:r>
              <a:rPr lang="en-GB" sz="2000" dirty="0">
                <a:solidFill>
                  <a:srgbClr val="0070C0"/>
                </a:solidFill>
              </a:rPr>
              <a:t>                      else do</a:t>
            </a:r>
          </a:p>
          <a:p>
            <a:r>
              <a:rPr lang="en-GB" sz="2000" dirty="0">
                <a:solidFill>
                  <a:srgbClr val="0070C0"/>
                </a:solidFill>
              </a:rPr>
              <a:t>                         </a:t>
            </a:r>
            <a:r>
              <a:rPr lang="en-GB" sz="2000" dirty="0" err="1">
                <a:solidFill>
                  <a:srgbClr val="0070C0"/>
                </a:solidFill>
              </a:rPr>
              <a:t>tswrite</a:t>
            </a:r>
            <a:r>
              <a:rPr lang="en-GB" sz="2000" dirty="0">
                <a:solidFill>
                  <a:srgbClr val="0070C0"/>
                </a:solidFill>
              </a:rPr>
              <a:t> s ("</a:t>
            </a:r>
            <a:r>
              <a:rPr lang="en-GB" sz="2000" dirty="0" err="1">
                <a:solidFill>
                  <a:srgbClr val="0070C0"/>
                </a:solidFill>
              </a:rPr>
              <a:t>primit</a:t>
            </a:r>
            <a:r>
              <a:rPr lang="en-GB" sz="2000" dirty="0">
                <a:solidFill>
                  <a:srgbClr val="0070C0"/>
                </a:solidFill>
              </a:rPr>
              <a:t>: " ++ x)</a:t>
            </a:r>
          </a:p>
          <a:p>
            <a:r>
              <a:rPr lang="en-GB" sz="2000" dirty="0">
                <a:solidFill>
                  <a:srgbClr val="0070C0"/>
                </a:solidFill>
              </a:rPr>
              <a:t>                         </a:t>
            </a:r>
            <a:r>
              <a:rPr lang="en-GB" sz="2000" dirty="0" err="1">
                <a:solidFill>
                  <a:srgbClr val="0070C0"/>
                </a:solidFill>
              </a:rPr>
              <a:t>threadB</a:t>
            </a:r>
            <a:r>
              <a:rPr lang="en-GB" sz="2000" dirty="0">
                <a:solidFill>
                  <a:srgbClr val="0070C0"/>
                </a:solidFill>
              </a:rPr>
              <a:t> a</a:t>
            </a:r>
            <a:endParaRPr lang="en-US" sz="2000" dirty="0">
              <a:solidFill>
                <a:srgbClr val="0070C0"/>
              </a:solidFill>
            </a:endParaRPr>
          </a:p>
        </p:txBody>
      </p:sp>
      <p:sp>
        <p:nvSpPr>
          <p:cNvPr id="7" name="TextBox 6">
            <a:extLst>
              <a:ext uri="{FF2B5EF4-FFF2-40B4-BE49-F238E27FC236}">
                <a16:creationId xmlns:a16="http://schemas.microsoft.com/office/drawing/2014/main" id="{E045A489-0E50-07A9-D628-D463DE994D90}"/>
              </a:ext>
            </a:extLst>
          </p:cNvPr>
          <p:cNvSpPr txBox="1"/>
          <p:nvPr/>
        </p:nvSpPr>
        <p:spPr>
          <a:xfrm>
            <a:off x="439490" y="566678"/>
            <a:ext cx="3355377" cy="2554545"/>
          </a:xfrm>
          <a:prstGeom prst="rect">
            <a:avLst/>
          </a:prstGeom>
          <a:ln>
            <a:solidFill>
              <a:srgbClr val="0070C0"/>
            </a:solidFill>
          </a:ln>
        </p:spPr>
        <p:style>
          <a:lnRef idx="2">
            <a:schemeClr val="accent5"/>
          </a:lnRef>
          <a:fillRef idx="1">
            <a:schemeClr val="lt1"/>
          </a:fillRef>
          <a:effectRef idx="0">
            <a:schemeClr val="accent5"/>
          </a:effectRef>
          <a:fontRef idx="minor">
            <a:schemeClr val="dk1"/>
          </a:fontRef>
        </p:style>
        <p:txBody>
          <a:bodyPr wrap="square">
            <a:spAutoFit/>
          </a:bodyPr>
          <a:lstStyle/>
          <a:p>
            <a:r>
              <a:rPr lang="en-GB" sz="2000" dirty="0" err="1">
                <a:solidFill>
                  <a:srgbClr val="0070C0"/>
                </a:solidFill>
              </a:rPr>
              <a:t>threadA</a:t>
            </a:r>
            <a:r>
              <a:rPr lang="en-GB" sz="2000" dirty="0">
                <a:solidFill>
                  <a:srgbClr val="0070C0"/>
                </a:solidFill>
              </a:rPr>
              <a:t> a  s = do  </a:t>
            </a:r>
          </a:p>
          <a:p>
            <a:r>
              <a:rPr lang="en-GB" sz="2000" dirty="0">
                <a:solidFill>
                  <a:srgbClr val="0070C0"/>
                </a:solidFill>
              </a:rPr>
              <a:t>                 </a:t>
            </a:r>
            <a:r>
              <a:rPr lang="en-GB" sz="2000" dirty="0" err="1">
                <a:solidFill>
                  <a:srgbClr val="0070C0"/>
                </a:solidFill>
              </a:rPr>
              <a:t>msg</a:t>
            </a:r>
            <a:r>
              <a:rPr lang="en-GB" sz="2000" dirty="0">
                <a:solidFill>
                  <a:srgbClr val="0070C0"/>
                </a:solidFill>
              </a:rPr>
              <a:t> &lt;- </a:t>
            </a:r>
            <a:r>
              <a:rPr lang="en-GB" sz="2000" dirty="0" err="1">
                <a:solidFill>
                  <a:srgbClr val="0070C0"/>
                </a:solidFill>
              </a:rPr>
              <a:t>tsread</a:t>
            </a:r>
            <a:r>
              <a:rPr lang="en-GB" sz="2000" dirty="0">
                <a:solidFill>
                  <a:srgbClr val="0070C0"/>
                </a:solidFill>
              </a:rPr>
              <a:t> s</a:t>
            </a:r>
          </a:p>
          <a:p>
            <a:r>
              <a:rPr lang="en-GB" sz="2000" dirty="0">
                <a:solidFill>
                  <a:srgbClr val="0070C0"/>
                </a:solidFill>
              </a:rPr>
              <a:t>                 if (</a:t>
            </a:r>
            <a:r>
              <a:rPr lang="en-GB" sz="2000" dirty="0" err="1">
                <a:solidFill>
                  <a:srgbClr val="0070C0"/>
                </a:solidFill>
              </a:rPr>
              <a:t>msg</a:t>
            </a:r>
            <a:r>
              <a:rPr lang="en-GB" sz="2000" dirty="0">
                <a:solidFill>
                  <a:srgbClr val="0070C0"/>
                </a:solidFill>
              </a:rPr>
              <a:t> == "end") </a:t>
            </a:r>
          </a:p>
          <a:p>
            <a:r>
              <a:rPr lang="en-GB" sz="2000" dirty="0">
                <a:solidFill>
                  <a:srgbClr val="0070C0"/>
                </a:solidFill>
              </a:rPr>
              <a:t>                       then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else do </a:t>
            </a:r>
          </a:p>
          <a:p>
            <a:r>
              <a:rPr lang="en-GB" sz="2000" dirty="0">
                <a:solidFill>
                  <a:srgbClr val="0070C0"/>
                </a:solidFill>
              </a:rPr>
              <a:t>                            </a:t>
            </a:r>
            <a:r>
              <a:rPr lang="en-GB" sz="2000" dirty="0" err="1">
                <a:solidFill>
                  <a:srgbClr val="0070C0"/>
                </a:solidFill>
              </a:rPr>
              <a:t>putMVar</a:t>
            </a:r>
            <a:r>
              <a:rPr lang="en-GB" sz="2000" dirty="0">
                <a:solidFill>
                  <a:srgbClr val="0070C0"/>
                </a:solidFill>
              </a:rPr>
              <a:t> a </a:t>
            </a:r>
            <a:r>
              <a:rPr lang="en-GB" sz="2000" dirty="0" err="1">
                <a:solidFill>
                  <a:srgbClr val="0070C0"/>
                </a:solidFill>
              </a:rPr>
              <a:t>msg</a:t>
            </a:r>
            <a:endParaRPr lang="en-GB" sz="2000" dirty="0">
              <a:solidFill>
                <a:srgbClr val="0070C0"/>
              </a:solidFill>
            </a:endParaRPr>
          </a:p>
          <a:p>
            <a:r>
              <a:rPr lang="en-GB" sz="2000" dirty="0">
                <a:solidFill>
                  <a:srgbClr val="0070C0"/>
                </a:solidFill>
              </a:rPr>
              <a:t>                            </a:t>
            </a:r>
            <a:r>
              <a:rPr lang="en-GB" sz="2000" dirty="0" err="1">
                <a:solidFill>
                  <a:srgbClr val="0070C0"/>
                </a:solidFill>
              </a:rPr>
              <a:t>threadA</a:t>
            </a:r>
            <a:r>
              <a:rPr lang="en-GB" sz="2000" dirty="0">
                <a:solidFill>
                  <a:srgbClr val="0070C0"/>
                </a:solidFill>
              </a:rPr>
              <a:t> a</a:t>
            </a:r>
          </a:p>
        </p:txBody>
      </p:sp>
      <p:sp>
        <p:nvSpPr>
          <p:cNvPr id="17" name="TextBox 16">
            <a:extLst>
              <a:ext uri="{FF2B5EF4-FFF2-40B4-BE49-F238E27FC236}">
                <a16:creationId xmlns:a16="http://schemas.microsoft.com/office/drawing/2014/main" id="{DDFFDCBB-F8C1-E741-C029-585FB782791A}"/>
              </a:ext>
            </a:extLst>
          </p:cNvPr>
          <p:cNvSpPr txBox="1"/>
          <p:nvPr/>
        </p:nvSpPr>
        <p:spPr>
          <a:xfrm>
            <a:off x="5312730" y="326430"/>
            <a:ext cx="4887910" cy="286232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GB" sz="2000" dirty="0">
                <a:solidFill>
                  <a:srgbClr val="0070C0"/>
                </a:solidFill>
              </a:rPr>
              <a:t>main = do </a:t>
            </a:r>
          </a:p>
          <a:p>
            <a:r>
              <a:rPr lang="en-GB" sz="2000" dirty="0">
                <a:solidFill>
                  <a:srgbClr val="0070C0"/>
                </a:solidFill>
              </a:rPr>
              <a:t>       </a:t>
            </a:r>
            <a:r>
              <a:rPr lang="en-GB" sz="2000" dirty="0" err="1">
                <a:solidFill>
                  <a:srgbClr val="0070C0"/>
                </a:solidFill>
              </a:rPr>
              <a:t>aMVar</a:t>
            </a:r>
            <a:r>
              <a:rPr lang="en-GB" sz="2000" dirty="0">
                <a:solidFill>
                  <a:srgbClr val="0070C0"/>
                </a:solidFill>
              </a:rPr>
              <a:t> &lt;- </a:t>
            </a:r>
            <a:r>
              <a:rPr lang="en-GB" sz="2000" dirty="0" err="1">
                <a:solidFill>
                  <a:srgbClr val="0070C0"/>
                </a:solidFill>
              </a:rPr>
              <a:t>newEmptyMVar</a:t>
            </a:r>
            <a:endParaRPr lang="en-GB" sz="2000" dirty="0">
              <a:solidFill>
                <a:srgbClr val="0070C0"/>
              </a:solidFill>
            </a:endParaRPr>
          </a:p>
          <a:p>
            <a:r>
              <a:rPr lang="en-GB" sz="2000" dirty="0">
                <a:solidFill>
                  <a:srgbClr val="0070C0"/>
                </a:solidFill>
              </a:rPr>
              <a:t>       </a:t>
            </a:r>
            <a:r>
              <a:rPr lang="en-GB" sz="2000" dirty="0" err="1">
                <a:solidFill>
                  <a:srgbClr val="0070C0"/>
                </a:solidFill>
              </a:rPr>
              <a:t>stdo</a:t>
            </a:r>
            <a:r>
              <a:rPr lang="en-GB" sz="2000" dirty="0">
                <a:solidFill>
                  <a:srgbClr val="0070C0"/>
                </a:solidFill>
              </a:rPr>
              <a:t> &lt;- </a:t>
            </a:r>
            <a:r>
              <a:rPr lang="en-GB" sz="2000" dirty="0" err="1">
                <a:solidFill>
                  <a:srgbClr val="0070C0"/>
                </a:solidFill>
              </a:rPr>
              <a:t>newLock</a:t>
            </a:r>
            <a:endParaRPr lang="en-GB" sz="2000" dirty="0">
              <a:solidFill>
                <a:srgbClr val="0070C0"/>
              </a:solidFill>
            </a:endParaRPr>
          </a:p>
          <a:p>
            <a:r>
              <a:rPr lang="en-GB" sz="2000" dirty="0">
                <a:solidFill>
                  <a:srgbClr val="0070C0"/>
                </a:solidFill>
              </a:rPr>
              <a:t>       </a:t>
            </a:r>
            <a:r>
              <a:rPr lang="en-GB" sz="2000" dirty="0" err="1">
                <a:solidFill>
                  <a:srgbClr val="00B050"/>
                </a:solidFill>
              </a:rPr>
              <a:t>sem</a:t>
            </a:r>
            <a:r>
              <a:rPr lang="en-GB" sz="2000" dirty="0">
                <a:solidFill>
                  <a:srgbClr val="00B050"/>
                </a:solidFill>
              </a:rPr>
              <a:t> &lt;- </a:t>
            </a:r>
            <a:r>
              <a:rPr lang="en-GB" sz="2000" dirty="0" err="1">
                <a:solidFill>
                  <a:srgbClr val="00B050"/>
                </a:solidFill>
              </a:rPr>
              <a:t>newLock</a:t>
            </a:r>
            <a:endParaRPr lang="en-GB" sz="2000" dirty="0">
              <a:solidFill>
                <a:srgbClr val="00B050"/>
              </a:solidFill>
            </a:endParaRP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threadA</a:t>
            </a:r>
            <a:r>
              <a:rPr lang="en-GB" sz="2000" dirty="0">
                <a:solidFill>
                  <a:srgbClr val="0070C0"/>
                </a:solidFill>
              </a:rPr>
              <a:t> </a:t>
            </a:r>
            <a:r>
              <a:rPr lang="en-GB" sz="2000" dirty="0" err="1">
                <a:solidFill>
                  <a:srgbClr val="0070C0"/>
                </a:solidFill>
              </a:rPr>
              <a:t>aMVar</a:t>
            </a:r>
            <a:r>
              <a:rPr lang="en-GB" sz="2000" dirty="0">
                <a:solidFill>
                  <a:srgbClr val="0070C0"/>
                </a:solidFill>
              </a:rPr>
              <a:t> </a:t>
            </a:r>
            <a:r>
              <a:rPr lang="en-GB" sz="2000" dirty="0" err="1">
                <a:solidFill>
                  <a:srgbClr val="0070C0"/>
                </a:solidFill>
              </a:rPr>
              <a:t>stdo</a:t>
            </a:r>
            <a:r>
              <a:rPr lang="en-GB" sz="2000" dirty="0">
                <a:solidFill>
                  <a:srgbClr val="0070C0"/>
                </a:solidFill>
              </a:rPr>
              <a:t> ) </a:t>
            </a:r>
          </a:p>
          <a:p>
            <a:r>
              <a:rPr lang="en-GB" sz="2000" dirty="0">
                <a:solidFill>
                  <a:srgbClr val="0070C0"/>
                </a:solidFill>
              </a:rPr>
              <a:t>       </a:t>
            </a:r>
            <a:r>
              <a:rPr lang="en-GB" sz="2000" dirty="0" err="1">
                <a:solidFill>
                  <a:srgbClr val="0070C0"/>
                </a:solidFill>
              </a:rPr>
              <a:t>forkIO</a:t>
            </a:r>
            <a:r>
              <a:rPr lang="en-GB" sz="2000" dirty="0">
                <a:solidFill>
                  <a:srgbClr val="0070C0"/>
                </a:solidFill>
              </a:rPr>
              <a:t> (</a:t>
            </a:r>
            <a:r>
              <a:rPr lang="en-GB" sz="2000" dirty="0" err="1">
                <a:solidFill>
                  <a:srgbClr val="0070C0"/>
                </a:solidFill>
              </a:rPr>
              <a:t>threadB</a:t>
            </a:r>
            <a:r>
              <a:rPr lang="en-GB" sz="2000" dirty="0">
                <a:solidFill>
                  <a:srgbClr val="0070C0"/>
                </a:solidFill>
              </a:rPr>
              <a:t> </a:t>
            </a:r>
            <a:r>
              <a:rPr lang="en-GB" sz="2000" dirty="0" err="1">
                <a:solidFill>
                  <a:srgbClr val="0070C0"/>
                </a:solidFill>
              </a:rPr>
              <a:t>aMVar</a:t>
            </a:r>
            <a:r>
              <a:rPr lang="en-GB" sz="2000" dirty="0">
                <a:solidFill>
                  <a:srgbClr val="0070C0"/>
                </a:solidFill>
              </a:rPr>
              <a:t>  </a:t>
            </a:r>
            <a:r>
              <a:rPr lang="en-GB" sz="2000" dirty="0" err="1">
                <a:solidFill>
                  <a:srgbClr val="0070C0"/>
                </a:solidFill>
              </a:rPr>
              <a:t>stdo</a:t>
            </a:r>
            <a:r>
              <a:rPr lang="en-GB" sz="2000" dirty="0">
                <a:solidFill>
                  <a:srgbClr val="0070C0"/>
                </a:solidFill>
              </a:rPr>
              <a:t> </a:t>
            </a:r>
            <a:r>
              <a:rPr lang="en-GB" sz="2000" dirty="0" err="1">
                <a:solidFill>
                  <a:srgbClr val="00B050"/>
                </a:solidFill>
              </a:rPr>
              <a:t>sem</a:t>
            </a:r>
            <a:r>
              <a:rPr lang="en-GB" sz="2000" dirty="0">
                <a:solidFill>
                  <a:srgbClr val="0070C0"/>
                </a:solidFill>
              </a:rPr>
              <a:t>)</a:t>
            </a:r>
          </a:p>
          <a:p>
            <a:r>
              <a:rPr lang="en-GB" sz="2000" dirty="0">
                <a:solidFill>
                  <a:srgbClr val="0070C0"/>
                </a:solidFill>
              </a:rPr>
              <a:t>       </a:t>
            </a:r>
            <a:r>
              <a:rPr lang="en-GB" sz="2000" dirty="0" err="1">
                <a:solidFill>
                  <a:srgbClr val="00B050"/>
                </a:solidFill>
              </a:rPr>
              <a:t>releaseLock</a:t>
            </a:r>
            <a:r>
              <a:rPr lang="en-GB" sz="2000" dirty="0">
                <a:solidFill>
                  <a:srgbClr val="00B050"/>
                </a:solidFill>
              </a:rPr>
              <a:t> </a:t>
            </a:r>
            <a:r>
              <a:rPr lang="en-GB" sz="2000" dirty="0" err="1">
                <a:solidFill>
                  <a:srgbClr val="00B050"/>
                </a:solidFill>
              </a:rPr>
              <a:t>sem</a:t>
            </a:r>
            <a:r>
              <a:rPr lang="en-GB" sz="2000" dirty="0">
                <a:solidFill>
                  <a:srgbClr val="00B050"/>
                </a:solidFill>
              </a:rPr>
              <a:t> </a:t>
            </a:r>
          </a:p>
          <a:p>
            <a:r>
              <a:rPr lang="en-GB" sz="2000" dirty="0">
                <a:solidFill>
                  <a:srgbClr val="0070C0"/>
                </a:solidFill>
              </a:rPr>
              <a:t>       </a:t>
            </a:r>
            <a:r>
              <a:rPr lang="en-GB" sz="2000" dirty="0" err="1">
                <a:solidFill>
                  <a:srgbClr val="0070C0"/>
                </a:solidFill>
              </a:rPr>
              <a:t>putStrLn</a:t>
            </a:r>
            <a:r>
              <a:rPr lang="en-GB" sz="2000" dirty="0">
                <a:solidFill>
                  <a:srgbClr val="0070C0"/>
                </a:solidFill>
              </a:rPr>
              <a:t> ("main thread ends")</a:t>
            </a:r>
          </a:p>
          <a:p>
            <a:r>
              <a:rPr lang="en-GB" sz="2000" dirty="0">
                <a:solidFill>
                  <a:srgbClr val="0070C0"/>
                </a:solidFill>
              </a:rPr>
              <a:t>       </a:t>
            </a:r>
            <a:r>
              <a:rPr lang="en-GB" sz="2000" dirty="0" err="1">
                <a:solidFill>
                  <a:srgbClr val="0070C0"/>
                </a:solidFill>
              </a:rPr>
              <a:t>getLine</a:t>
            </a:r>
            <a:endParaRPr lang="en-GB" sz="2000" dirty="0">
              <a:solidFill>
                <a:srgbClr val="0070C0"/>
              </a:solidFill>
            </a:endParaRPr>
          </a:p>
        </p:txBody>
      </p:sp>
      <p:sp>
        <p:nvSpPr>
          <p:cNvPr id="3" name="TextBox 2">
            <a:extLst>
              <a:ext uri="{FF2B5EF4-FFF2-40B4-BE49-F238E27FC236}">
                <a16:creationId xmlns:a16="http://schemas.microsoft.com/office/drawing/2014/main" id="{6E2FF84B-BCBD-1DF1-A3C1-908165890628}"/>
              </a:ext>
            </a:extLst>
          </p:cNvPr>
          <p:cNvSpPr txBox="1"/>
          <p:nvPr/>
        </p:nvSpPr>
        <p:spPr>
          <a:xfrm>
            <a:off x="7286876" y="2979281"/>
            <a:ext cx="2192403" cy="3139321"/>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rtlCol="0">
            <a:spAutoFit/>
          </a:bodyPr>
          <a:lstStyle/>
          <a:p>
            <a:r>
              <a:rPr lang="en-GB"/>
              <a:t>*Main&gt; main</a:t>
            </a:r>
          </a:p>
          <a:p>
            <a:r>
              <a:rPr lang="en-GB"/>
              <a:t>mesaj:</a:t>
            </a:r>
          </a:p>
          <a:p>
            <a:r>
              <a:rPr lang="en-GB"/>
              <a:t>m1</a:t>
            </a:r>
          </a:p>
          <a:p>
            <a:r>
              <a:rPr lang="en-GB"/>
              <a:t>mesaj:</a:t>
            </a:r>
          </a:p>
          <a:p>
            <a:r>
              <a:rPr lang="en-GB"/>
              <a:t>m2</a:t>
            </a:r>
          </a:p>
          <a:p>
            <a:r>
              <a:rPr lang="en-GB"/>
              <a:t>primit: m1</a:t>
            </a:r>
          </a:p>
          <a:p>
            <a:r>
              <a:rPr lang="en-GB"/>
              <a:t>mesaj:</a:t>
            </a:r>
          </a:p>
          <a:p>
            <a:r>
              <a:rPr lang="en-GB"/>
              <a:t>end</a:t>
            </a:r>
          </a:p>
          <a:p>
            <a:r>
              <a:rPr lang="en-GB"/>
              <a:t>primit: m2</a:t>
            </a:r>
          </a:p>
          <a:p>
            <a:r>
              <a:rPr lang="en-GB"/>
              <a:t>i will stop now</a:t>
            </a:r>
          </a:p>
          <a:p>
            <a:r>
              <a:rPr lang="en-GB"/>
              <a:t>main thread ends</a:t>
            </a:r>
            <a:endParaRPr lang="en-GB" dirty="0"/>
          </a:p>
        </p:txBody>
      </p:sp>
    </p:spTree>
    <p:extLst>
      <p:ext uri="{BB962C8B-B14F-4D97-AF65-F5344CB8AC3E}">
        <p14:creationId xmlns:p14="http://schemas.microsoft.com/office/powerpoint/2010/main" val="30712802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379020" y="2792273"/>
            <a:ext cx="6360100" cy="3416320"/>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a:t>
            </a:r>
            <a:endParaRPr lang="en-US" sz="2400" dirty="0">
              <a:solidFill>
                <a:srgbClr val="0070C0"/>
              </a:solidFill>
            </a:endParaRPr>
          </a:p>
          <a:p>
            <a:r>
              <a:rPr lang="en-US" sz="2400" dirty="0">
                <a:solidFill>
                  <a:srgbClr val="0070C0"/>
                </a:solidFill>
              </a:rPr>
              <a:t>import </a:t>
            </a:r>
            <a:r>
              <a:rPr lang="en-US" sz="2400" dirty="0" err="1">
                <a:solidFill>
                  <a:srgbClr val="0070C0"/>
                </a:solidFill>
              </a:rPr>
              <a:t>Control.Monad</a:t>
            </a:r>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r>
              <a:rPr lang="en-US" sz="2400" dirty="0">
                <a:solidFill>
                  <a:srgbClr val="0070C0"/>
                </a:solidFill>
              </a:rPr>
              <a:t>main = do</a:t>
            </a:r>
          </a:p>
          <a:p>
            <a:r>
              <a:rPr lang="en-US" sz="2400" dirty="0">
                <a:solidFill>
                  <a:srgbClr val="0070C0"/>
                </a:solidFill>
              </a:rPr>
              <a:t>          m &lt;- </a:t>
            </a:r>
            <a:r>
              <a:rPr lang="en-US" sz="2400" dirty="0" err="1">
                <a:solidFill>
                  <a:srgbClr val="0070C0"/>
                </a:solidFill>
              </a:rPr>
              <a:t>newEmptyMVar</a:t>
            </a:r>
            <a:r>
              <a:rPr lang="en-US" sz="2400" dirty="0">
                <a:solidFill>
                  <a:srgbClr val="0070C0"/>
                </a:solidFill>
              </a:rPr>
              <a:t>  </a:t>
            </a:r>
            <a:r>
              <a:rPr lang="en-US" sz="2400" dirty="0"/>
              <a:t>--buffer</a:t>
            </a:r>
          </a:p>
          <a:p>
            <a:r>
              <a:rPr lang="en-US" sz="2400" dirty="0">
                <a:solidFill>
                  <a:srgbClr val="0070C0"/>
                </a:solidFill>
              </a:rPr>
              <a:t>          </a:t>
            </a:r>
            <a:r>
              <a:rPr lang="en-US" sz="2400" dirty="0" err="1">
                <a:solidFill>
                  <a:srgbClr val="0070C0"/>
                </a:solidFill>
              </a:rPr>
              <a:t>forkIO</a:t>
            </a:r>
            <a:r>
              <a:rPr lang="en-US" sz="2400" dirty="0">
                <a:solidFill>
                  <a:srgbClr val="0070C0"/>
                </a:solidFill>
              </a:rPr>
              <a:t> (producer m )         </a:t>
            </a:r>
          </a:p>
          <a:p>
            <a:r>
              <a:rPr lang="en-US" sz="2400" dirty="0">
                <a:solidFill>
                  <a:srgbClr val="0070C0"/>
                </a:solidFill>
              </a:rPr>
              <a:t>          consumer  m 10 </a:t>
            </a:r>
            <a:r>
              <a:rPr lang="en-US" sz="2400" dirty="0"/>
              <a:t>-- </a:t>
            </a:r>
            <a:r>
              <a:rPr lang="en-US" sz="2400" dirty="0" err="1"/>
              <a:t>consuma</a:t>
            </a:r>
            <a:r>
              <a:rPr lang="en-US" sz="2400" dirty="0"/>
              <a:t> 10 </a:t>
            </a:r>
            <a:r>
              <a:rPr lang="en-US" sz="2400" dirty="0" err="1"/>
              <a:t>produse</a:t>
            </a:r>
            <a:endParaRPr lang="en-US" sz="2400" dirty="0">
              <a:solidFill>
                <a:srgbClr val="0070C0"/>
              </a:solidFill>
            </a:endParaRPr>
          </a:p>
          <a:p>
            <a:r>
              <a:rPr lang="en-US" sz="2400" dirty="0">
                <a:solidFill>
                  <a:srgbClr val="0070C0"/>
                </a:solidFill>
              </a:rPr>
              <a:t>                          </a:t>
            </a:r>
            <a:endParaRPr lang="en-US" sz="2000" dirty="0"/>
          </a:p>
        </p:txBody>
      </p:sp>
      <p:sp>
        <p:nvSpPr>
          <p:cNvPr id="4" name="TextBox 3"/>
          <p:cNvSpPr txBox="1"/>
          <p:nvPr/>
        </p:nvSpPr>
        <p:spPr>
          <a:xfrm>
            <a:off x="212751" y="150813"/>
            <a:ext cx="416626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Producer-Consumer problem</a:t>
            </a:r>
          </a:p>
          <a:p>
            <a:r>
              <a:rPr lang="en-US" sz="2400" dirty="0"/>
              <a:t>     </a:t>
            </a:r>
            <a:r>
              <a:rPr lang="en-US" sz="2400" dirty="0" err="1"/>
              <a:t>MVar</a:t>
            </a:r>
            <a:r>
              <a:rPr lang="en-US" sz="2400" dirty="0"/>
              <a:t> ca monitor </a:t>
            </a:r>
          </a:p>
        </p:txBody>
      </p:sp>
      <p:sp>
        <p:nvSpPr>
          <p:cNvPr id="6" name="Rounded Rectangle 5"/>
          <p:cNvSpPr/>
          <p:nvPr/>
        </p:nvSpPr>
        <p:spPr>
          <a:xfrm>
            <a:off x="1676994" y="1201890"/>
            <a:ext cx="1386774" cy="96342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50761" y="1493949"/>
            <a:ext cx="862884"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263771" y="1435161"/>
            <a:ext cx="888642" cy="39218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06541" y="1873259"/>
            <a:ext cx="1226233" cy="369332"/>
          </a:xfrm>
          <a:prstGeom prst="rect">
            <a:avLst/>
          </a:prstGeom>
          <a:noFill/>
        </p:spPr>
        <p:txBody>
          <a:bodyPr wrap="none" rtlCol="0">
            <a:spAutoFit/>
          </a:bodyPr>
          <a:lstStyle/>
          <a:p>
            <a:r>
              <a:rPr lang="en-US" dirty="0" err="1"/>
              <a:t>producator</a:t>
            </a:r>
            <a:endParaRPr lang="en-US" dirty="0"/>
          </a:p>
        </p:txBody>
      </p:sp>
      <p:sp>
        <p:nvSpPr>
          <p:cNvPr id="10" name="TextBox 9"/>
          <p:cNvSpPr txBox="1"/>
          <p:nvPr/>
        </p:nvSpPr>
        <p:spPr>
          <a:xfrm>
            <a:off x="3041660" y="1775834"/>
            <a:ext cx="1411092" cy="369332"/>
          </a:xfrm>
          <a:prstGeom prst="rect">
            <a:avLst/>
          </a:prstGeom>
          <a:noFill/>
        </p:spPr>
        <p:txBody>
          <a:bodyPr wrap="none" rtlCol="0">
            <a:spAutoFit/>
          </a:bodyPr>
          <a:lstStyle/>
          <a:p>
            <a:r>
              <a:rPr lang="en-US" dirty="0"/>
              <a:t>  </a:t>
            </a:r>
            <a:r>
              <a:rPr lang="en-US" dirty="0" err="1"/>
              <a:t>consumator</a:t>
            </a:r>
            <a:endParaRPr lang="en-US" dirty="0"/>
          </a:p>
        </p:txBody>
      </p:sp>
      <p:sp>
        <p:nvSpPr>
          <p:cNvPr id="11" name="TextBox 10"/>
          <p:cNvSpPr txBox="1"/>
          <p:nvPr/>
        </p:nvSpPr>
        <p:spPr>
          <a:xfrm>
            <a:off x="2059404" y="1493743"/>
            <a:ext cx="760144" cy="369332"/>
          </a:xfrm>
          <a:prstGeom prst="rect">
            <a:avLst/>
          </a:prstGeom>
          <a:noFill/>
        </p:spPr>
        <p:txBody>
          <a:bodyPr wrap="none" rtlCol="0">
            <a:spAutoFit/>
          </a:bodyPr>
          <a:lstStyle/>
          <a:p>
            <a:r>
              <a:rPr lang="en-US" dirty="0"/>
              <a:t>buffer</a:t>
            </a:r>
          </a:p>
        </p:txBody>
      </p:sp>
    </p:spTree>
    <p:extLst>
      <p:ext uri="{BB962C8B-B14F-4D97-AF65-F5344CB8AC3E}">
        <p14:creationId xmlns:p14="http://schemas.microsoft.com/office/powerpoint/2010/main" val="3911887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76670" y="2831005"/>
            <a:ext cx="6347229" cy="3046988"/>
          </a:xfrm>
          <a:prstGeom prst="rect">
            <a:avLst/>
          </a:prstGeom>
          <a:ln>
            <a:solidFill>
              <a:srgbClr val="0070C0"/>
            </a:solidFill>
          </a:ln>
        </p:spPr>
        <p:txBody>
          <a:bodyPr wrap="square">
            <a:spAutoFit/>
          </a:bodyPr>
          <a:lstStyle/>
          <a:p>
            <a:r>
              <a:rPr lang="en-US" sz="2400" dirty="0">
                <a:solidFill>
                  <a:srgbClr val="0070C0"/>
                </a:solidFill>
              </a:rPr>
              <a:t>consumer :: </a:t>
            </a:r>
            <a:r>
              <a:rPr lang="en-US" sz="2400" dirty="0" err="1">
                <a:solidFill>
                  <a:srgbClr val="0070C0"/>
                </a:solidFill>
              </a:rPr>
              <a:t>MVar</a:t>
            </a:r>
            <a:r>
              <a:rPr lang="en-US" sz="2400" dirty="0">
                <a:solidFill>
                  <a:srgbClr val="0070C0"/>
                </a:solidFill>
              </a:rPr>
              <a:t> String -&gt; Int -&gt; </a:t>
            </a:r>
            <a:r>
              <a:rPr lang="en-US" sz="2400" dirty="0" err="1">
                <a:solidFill>
                  <a:srgbClr val="0070C0"/>
                </a:solidFill>
              </a:rPr>
              <a:t>MVar</a:t>
            </a:r>
            <a:r>
              <a:rPr lang="en-US" sz="2400" dirty="0">
                <a:solidFill>
                  <a:srgbClr val="0070C0"/>
                </a:solidFill>
              </a:rPr>
              <a:t> () -&gt;IO()</a:t>
            </a:r>
          </a:p>
          <a:p>
            <a:r>
              <a:rPr lang="en-US" sz="2400" dirty="0">
                <a:solidFill>
                  <a:srgbClr val="0070C0"/>
                </a:solidFill>
              </a:rPr>
              <a:t>consumer m  n  l =  if (n == 0) </a:t>
            </a:r>
          </a:p>
          <a:p>
            <a:r>
              <a:rPr lang="en-US" sz="2400" dirty="0">
                <a:solidFill>
                  <a:srgbClr val="0070C0"/>
                </a:solidFill>
              </a:rPr>
              <a:t>                                then </a:t>
            </a:r>
            <a:r>
              <a:rPr lang="en-US" sz="2400" dirty="0" err="1">
                <a:solidFill>
                  <a:srgbClr val="0070C0"/>
                </a:solidFill>
              </a:rPr>
              <a:t>aquireLock</a:t>
            </a:r>
            <a:r>
              <a:rPr lang="en-US" sz="2400" dirty="0">
                <a:solidFill>
                  <a:srgbClr val="0070C0"/>
                </a:solidFill>
              </a:rPr>
              <a:t> l</a:t>
            </a:r>
          </a:p>
          <a:p>
            <a:r>
              <a:rPr lang="en-US" sz="2400" dirty="0">
                <a:solidFill>
                  <a:srgbClr val="0070C0"/>
                </a:solidFill>
              </a:rPr>
              <a:t>                                else   </a:t>
            </a:r>
          </a:p>
          <a:p>
            <a:r>
              <a:rPr lang="en-US" sz="2400" dirty="0">
                <a:solidFill>
                  <a:srgbClr val="0070C0"/>
                </a:solidFill>
              </a:rPr>
              <a:t>                                        do </a:t>
            </a:r>
          </a:p>
          <a:p>
            <a:r>
              <a:rPr lang="en-US" sz="2400" dirty="0">
                <a:solidFill>
                  <a:srgbClr val="0070C0"/>
                </a:solidFill>
              </a:rPr>
              <a:t>                                          </a:t>
            </a:r>
            <a:r>
              <a:rPr lang="en-US" sz="2400" dirty="0" err="1">
                <a:solidFill>
                  <a:srgbClr val="0070C0"/>
                </a:solidFill>
              </a:rPr>
              <a:t>mes</a:t>
            </a:r>
            <a:r>
              <a:rPr lang="en-US" sz="2400" dirty="0">
                <a:solidFill>
                  <a:srgbClr val="0070C0"/>
                </a:solidFill>
              </a:rPr>
              <a:t>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a:t>
            </a:r>
            <a:r>
              <a:rPr lang="en-US" sz="2400" dirty="0" err="1">
                <a:solidFill>
                  <a:srgbClr val="0070C0"/>
                </a:solidFill>
              </a:rPr>
              <a:t>putStrLn</a:t>
            </a:r>
            <a:r>
              <a:rPr lang="en-US" sz="2400" dirty="0">
                <a:solidFill>
                  <a:srgbClr val="0070C0"/>
                </a:solidFill>
              </a:rPr>
              <a:t>  ("&gt;"++ </a:t>
            </a:r>
            <a:r>
              <a:rPr lang="en-US" sz="2400" dirty="0" err="1">
                <a:solidFill>
                  <a:srgbClr val="0070C0"/>
                </a:solidFill>
              </a:rPr>
              <a:t>mes</a:t>
            </a:r>
            <a:r>
              <a:rPr lang="en-US" sz="2400" dirty="0">
                <a:solidFill>
                  <a:srgbClr val="0070C0"/>
                </a:solidFill>
              </a:rPr>
              <a:t>)</a:t>
            </a:r>
          </a:p>
          <a:p>
            <a:r>
              <a:rPr lang="en-US" sz="2400" dirty="0">
                <a:solidFill>
                  <a:srgbClr val="0070C0"/>
                </a:solidFill>
              </a:rPr>
              <a:t>                                          consumer m (n-1)   </a:t>
            </a:r>
            <a:r>
              <a:rPr lang="en-US" sz="2400" dirty="0">
                <a:solidFill>
                  <a:srgbClr val="00B0F0"/>
                </a:solidFill>
              </a:rPr>
              <a:t>                    </a:t>
            </a:r>
          </a:p>
        </p:txBody>
      </p:sp>
      <p:sp>
        <p:nvSpPr>
          <p:cNvPr id="3" name="Rectangle 2"/>
          <p:cNvSpPr/>
          <p:nvPr/>
        </p:nvSpPr>
        <p:spPr>
          <a:xfrm>
            <a:off x="164721" y="2092341"/>
            <a:ext cx="5300750" cy="4154984"/>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a:t>
            </a:r>
            <a:endParaRPr lang="en-US" sz="2400" dirty="0">
              <a:solidFill>
                <a:srgbClr val="0070C0"/>
              </a:solidFill>
            </a:endParaRPr>
          </a:p>
          <a:p>
            <a:r>
              <a:rPr lang="en-US" sz="2400" dirty="0">
                <a:solidFill>
                  <a:srgbClr val="0070C0"/>
                </a:solidFill>
              </a:rPr>
              <a:t>import </a:t>
            </a:r>
            <a:r>
              <a:rPr lang="en-US" sz="2400" dirty="0" err="1">
                <a:solidFill>
                  <a:srgbClr val="0070C0"/>
                </a:solidFill>
              </a:rPr>
              <a:t>Control.Monad</a:t>
            </a:r>
            <a:endParaRPr lang="en-US" sz="2400" dirty="0">
              <a:solidFill>
                <a:srgbClr val="0070C0"/>
              </a:solidFill>
            </a:endParaRPr>
          </a:p>
          <a:p>
            <a:endParaRPr lang="en-US" sz="2400" dirty="0">
              <a:solidFill>
                <a:srgbClr val="0070C0"/>
              </a:solidFill>
            </a:endParaRPr>
          </a:p>
          <a:p>
            <a:r>
              <a:rPr lang="en-US" sz="2400" dirty="0">
                <a:solidFill>
                  <a:srgbClr val="0070C0"/>
                </a:solidFill>
              </a:rPr>
              <a:t>main = do</a:t>
            </a:r>
          </a:p>
          <a:p>
            <a:r>
              <a:rPr lang="en-US" sz="2400" dirty="0">
                <a:solidFill>
                  <a:srgbClr val="0070C0"/>
                </a:solidFill>
              </a:rPr>
              <a:t>          m &lt;- </a:t>
            </a:r>
            <a:r>
              <a:rPr lang="en-US" sz="2400" dirty="0" err="1">
                <a:solidFill>
                  <a:srgbClr val="0070C0"/>
                </a:solidFill>
              </a:rPr>
              <a:t>newEmptyMVar</a:t>
            </a:r>
            <a:r>
              <a:rPr lang="en-US" sz="2400" dirty="0">
                <a:solidFill>
                  <a:srgbClr val="0070C0"/>
                </a:solidFill>
              </a:rPr>
              <a:t>  </a:t>
            </a:r>
            <a:r>
              <a:rPr lang="en-US" dirty="0"/>
              <a:t>--buffer</a:t>
            </a:r>
          </a:p>
          <a:p>
            <a:r>
              <a:rPr lang="en-US" sz="2400" dirty="0"/>
              <a:t>          </a:t>
            </a:r>
            <a:r>
              <a:rPr lang="en-US" sz="2400" dirty="0">
                <a:solidFill>
                  <a:srgbClr val="0070C0"/>
                </a:solidFill>
              </a:rPr>
              <a:t>l &lt;- </a:t>
            </a:r>
            <a:r>
              <a:rPr lang="en-US" sz="2400" dirty="0" err="1">
                <a:solidFill>
                  <a:srgbClr val="0070C0"/>
                </a:solidFill>
              </a:rPr>
              <a:t>newLock</a:t>
            </a:r>
            <a:endParaRPr lang="en-US" sz="2400" dirty="0">
              <a:solidFill>
                <a:srgbClr val="0070C0"/>
              </a:solidFill>
            </a:endParaRPr>
          </a:p>
          <a:p>
            <a:r>
              <a:rPr lang="en-US" sz="2400" dirty="0">
                <a:solidFill>
                  <a:srgbClr val="0070C0"/>
                </a:solidFill>
              </a:rPr>
              <a:t>          </a:t>
            </a:r>
            <a:r>
              <a:rPr lang="en-US" sz="2400" dirty="0" err="1">
                <a:solidFill>
                  <a:srgbClr val="0070C0"/>
                </a:solidFill>
              </a:rPr>
              <a:t>forkIO</a:t>
            </a:r>
            <a:r>
              <a:rPr lang="en-US" sz="2400" dirty="0">
                <a:solidFill>
                  <a:srgbClr val="0070C0"/>
                </a:solidFill>
              </a:rPr>
              <a:t> (producer m )         </a:t>
            </a:r>
          </a:p>
          <a:p>
            <a:r>
              <a:rPr lang="en-US" sz="2400" dirty="0">
                <a:solidFill>
                  <a:srgbClr val="0070C0"/>
                </a:solidFill>
              </a:rPr>
              <a:t>          consumer  m 10 </a:t>
            </a:r>
            <a:r>
              <a:rPr lang="en-US" dirty="0">
                <a:solidFill>
                  <a:srgbClr val="0070C0"/>
                </a:solidFill>
              </a:rPr>
              <a:t> </a:t>
            </a:r>
            <a:r>
              <a:rPr lang="en-US" dirty="0"/>
              <a:t>-- </a:t>
            </a:r>
            <a:r>
              <a:rPr lang="en-US" dirty="0" err="1"/>
              <a:t>consuma</a:t>
            </a:r>
            <a:r>
              <a:rPr lang="en-US" dirty="0"/>
              <a:t> 10 </a:t>
            </a:r>
            <a:r>
              <a:rPr lang="en-US" dirty="0" err="1"/>
              <a:t>produse</a:t>
            </a:r>
            <a:endParaRPr lang="en-US" dirty="0">
              <a:solidFill>
                <a:srgbClr val="0070C0"/>
              </a:solidFill>
            </a:endParaRPr>
          </a:p>
          <a:p>
            <a:r>
              <a:rPr lang="en-US" sz="2400" dirty="0">
                <a:solidFill>
                  <a:srgbClr val="0070C0"/>
                </a:solidFill>
              </a:rPr>
              <a:t>          </a:t>
            </a:r>
            <a:r>
              <a:rPr lang="en-US" sz="2400" dirty="0" err="1">
                <a:solidFill>
                  <a:srgbClr val="0070C0"/>
                </a:solidFill>
              </a:rPr>
              <a:t>releaseLock</a:t>
            </a:r>
            <a:r>
              <a:rPr lang="en-US" sz="2400" dirty="0">
                <a:solidFill>
                  <a:srgbClr val="0070C0"/>
                </a:solidFill>
              </a:rPr>
              <a:t> l </a:t>
            </a:r>
          </a:p>
          <a:p>
            <a:r>
              <a:rPr lang="en-US" sz="2400" dirty="0">
                <a:solidFill>
                  <a:srgbClr val="0070C0"/>
                </a:solidFill>
              </a:rPr>
              <a:t>         </a:t>
            </a:r>
            <a:r>
              <a:rPr lang="en-US" sz="2400" dirty="0" err="1">
                <a:solidFill>
                  <a:srgbClr val="0070C0"/>
                </a:solidFill>
              </a:rPr>
              <a:t>putStrLn</a:t>
            </a:r>
            <a:r>
              <a:rPr lang="en-US" sz="2400" dirty="0">
                <a:solidFill>
                  <a:srgbClr val="0070C0"/>
                </a:solidFill>
              </a:rPr>
              <a:t> "main thread ends"</a:t>
            </a:r>
          </a:p>
          <a:p>
            <a:endParaRPr lang="en-US" sz="2400" dirty="0">
              <a:solidFill>
                <a:srgbClr val="0070C0"/>
              </a:solidFill>
            </a:endParaRPr>
          </a:p>
        </p:txBody>
      </p:sp>
      <p:sp>
        <p:nvSpPr>
          <p:cNvPr id="4" name="TextBox 3"/>
          <p:cNvSpPr txBox="1"/>
          <p:nvPr/>
        </p:nvSpPr>
        <p:spPr>
          <a:xfrm>
            <a:off x="212751" y="150813"/>
            <a:ext cx="416626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Producer-Consumer problem</a:t>
            </a:r>
          </a:p>
          <a:p>
            <a:r>
              <a:rPr lang="en-US" sz="2400" dirty="0"/>
              <a:t>     </a:t>
            </a:r>
            <a:r>
              <a:rPr lang="en-US" sz="2400" dirty="0" err="1"/>
              <a:t>MVar</a:t>
            </a:r>
            <a:r>
              <a:rPr lang="en-US" sz="2400" dirty="0"/>
              <a:t> ca monitor </a:t>
            </a:r>
          </a:p>
        </p:txBody>
      </p:sp>
      <p:sp>
        <p:nvSpPr>
          <p:cNvPr id="6" name="Rounded Rectangle 5"/>
          <p:cNvSpPr/>
          <p:nvPr/>
        </p:nvSpPr>
        <p:spPr>
          <a:xfrm>
            <a:off x="1706377" y="1032960"/>
            <a:ext cx="1386774" cy="96342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41103" y="1259871"/>
            <a:ext cx="862884"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295541" y="1211692"/>
            <a:ext cx="888642" cy="39218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1002" y="1586808"/>
            <a:ext cx="1226233" cy="369332"/>
          </a:xfrm>
          <a:prstGeom prst="rect">
            <a:avLst/>
          </a:prstGeom>
          <a:noFill/>
        </p:spPr>
        <p:txBody>
          <a:bodyPr wrap="none" rtlCol="0">
            <a:spAutoFit/>
          </a:bodyPr>
          <a:lstStyle/>
          <a:p>
            <a:r>
              <a:rPr lang="en-US" dirty="0" err="1"/>
              <a:t>producator</a:t>
            </a:r>
            <a:endParaRPr lang="en-US" dirty="0"/>
          </a:p>
        </p:txBody>
      </p:sp>
      <p:sp>
        <p:nvSpPr>
          <p:cNvPr id="10" name="TextBox 9"/>
          <p:cNvSpPr txBox="1"/>
          <p:nvPr/>
        </p:nvSpPr>
        <p:spPr>
          <a:xfrm>
            <a:off x="3151434" y="1562021"/>
            <a:ext cx="1411092" cy="369332"/>
          </a:xfrm>
          <a:prstGeom prst="rect">
            <a:avLst/>
          </a:prstGeom>
          <a:noFill/>
        </p:spPr>
        <p:txBody>
          <a:bodyPr wrap="none" rtlCol="0">
            <a:spAutoFit/>
          </a:bodyPr>
          <a:lstStyle/>
          <a:p>
            <a:r>
              <a:rPr lang="en-US" dirty="0"/>
              <a:t>  </a:t>
            </a:r>
            <a:r>
              <a:rPr lang="en-US" dirty="0" err="1"/>
              <a:t>consumator</a:t>
            </a:r>
            <a:endParaRPr lang="en-US" dirty="0"/>
          </a:p>
        </p:txBody>
      </p:sp>
      <p:sp>
        <p:nvSpPr>
          <p:cNvPr id="11" name="TextBox 10"/>
          <p:cNvSpPr txBox="1"/>
          <p:nvPr/>
        </p:nvSpPr>
        <p:spPr>
          <a:xfrm>
            <a:off x="2038245" y="1309283"/>
            <a:ext cx="760144" cy="369332"/>
          </a:xfrm>
          <a:prstGeom prst="rect">
            <a:avLst/>
          </a:prstGeom>
          <a:noFill/>
        </p:spPr>
        <p:txBody>
          <a:bodyPr wrap="none" rtlCol="0">
            <a:spAutoFit/>
          </a:bodyPr>
          <a:lstStyle/>
          <a:p>
            <a:r>
              <a:rPr lang="en-US" dirty="0"/>
              <a:t>buffer</a:t>
            </a:r>
          </a:p>
        </p:txBody>
      </p:sp>
      <p:sp>
        <p:nvSpPr>
          <p:cNvPr id="12" name="Rectangle 11"/>
          <p:cNvSpPr/>
          <p:nvPr/>
        </p:nvSpPr>
        <p:spPr>
          <a:xfrm>
            <a:off x="5667861" y="524453"/>
            <a:ext cx="5530028" cy="1938992"/>
          </a:xfrm>
          <a:prstGeom prst="rect">
            <a:avLst/>
          </a:prstGeom>
          <a:ln>
            <a:solidFill>
              <a:srgbClr val="0070C0"/>
            </a:solidFill>
          </a:ln>
        </p:spPr>
        <p:txBody>
          <a:bodyPr wrap="square">
            <a:spAutoFit/>
          </a:bodyPr>
          <a:lstStyle/>
          <a:p>
            <a:r>
              <a:rPr lang="en-US" sz="2400" dirty="0">
                <a:solidFill>
                  <a:srgbClr val="0070C0"/>
                </a:solidFill>
              </a:rPr>
              <a:t>producer :: </a:t>
            </a:r>
            <a:r>
              <a:rPr lang="en-US" sz="2400" dirty="0" err="1">
                <a:solidFill>
                  <a:srgbClr val="0070C0"/>
                </a:solidFill>
              </a:rPr>
              <a:t>MVar</a:t>
            </a:r>
            <a:r>
              <a:rPr lang="en-US" sz="2400" dirty="0">
                <a:solidFill>
                  <a:srgbClr val="0070C0"/>
                </a:solidFill>
              </a:rPr>
              <a:t> String-&gt; IO ()</a:t>
            </a:r>
          </a:p>
          <a:p>
            <a:r>
              <a:rPr lang="en-US" sz="2400" dirty="0">
                <a:solidFill>
                  <a:srgbClr val="0070C0"/>
                </a:solidFill>
              </a:rPr>
              <a:t>producer m = forever $ do</a:t>
            </a:r>
          </a:p>
          <a:p>
            <a:r>
              <a:rPr lang="en-US" sz="2400" dirty="0">
                <a:solidFill>
                  <a:srgbClr val="0070C0"/>
                </a:solidFill>
              </a:rPr>
              <a:t>                                             </a:t>
            </a:r>
            <a:r>
              <a:rPr lang="en-US" sz="2400" dirty="0" err="1">
                <a:solidFill>
                  <a:srgbClr val="0070C0"/>
                </a:solidFill>
              </a:rPr>
              <a:t>mes</a:t>
            </a:r>
            <a:r>
              <a:rPr lang="en-US" sz="2400" dirty="0">
                <a:solidFill>
                  <a:srgbClr val="0070C0"/>
                </a:solidFill>
              </a:rPr>
              <a:t>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                                             </a:t>
            </a:r>
            <a:r>
              <a:rPr lang="en-US" sz="2400" dirty="0" err="1">
                <a:solidFill>
                  <a:srgbClr val="0070C0"/>
                </a:solidFill>
              </a:rPr>
              <a:t>putMVar</a:t>
            </a:r>
            <a:r>
              <a:rPr lang="en-US" sz="2400" dirty="0">
                <a:solidFill>
                  <a:srgbClr val="0070C0"/>
                </a:solidFill>
              </a:rPr>
              <a:t> m </a:t>
            </a:r>
            <a:r>
              <a:rPr lang="en-US" sz="2400" dirty="0" err="1">
                <a:solidFill>
                  <a:srgbClr val="0070C0"/>
                </a:solidFill>
              </a:rPr>
              <a:t>mes</a:t>
            </a:r>
            <a:endParaRPr lang="en-US" sz="2400" dirty="0">
              <a:solidFill>
                <a:srgbClr val="0070C0"/>
              </a:solidFill>
            </a:endParaRPr>
          </a:p>
          <a:p>
            <a:r>
              <a:rPr lang="en-US" sz="2400" dirty="0">
                <a:solidFill>
                  <a:srgbClr val="0070C0"/>
                </a:solidFill>
              </a:rPr>
              <a:t>                 </a:t>
            </a:r>
          </a:p>
        </p:txBody>
      </p:sp>
    </p:spTree>
    <p:extLst>
      <p:ext uri="{BB962C8B-B14F-4D97-AF65-F5344CB8AC3E}">
        <p14:creationId xmlns:p14="http://schemas.microsoft.com/office/powerpoint/2010/main" val="107809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2"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966081" y="1678615"/>
            <a:ext cx="5300750" cy="4154984"/>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a:t>
            </a:r>
            <a:endParaRPr lang="en-US" sz="2400" dirty="0">
              <a:solidFill>
                <a:srgbClr val="0070C0"/>
              </a:solidFill>
            </a:endParaRPr>
          </a:p>
          <a:p>
            <a:r>
              <a:rPr lang="en-US" sz="2400" dirty="0">
                <a:solidFill>
                  <a:srgbClr val="0070C0"/>
                </a:solidFill>
              </a:rPr>
              <a:t>import </a:t>
            </a:r>
            <a:r>
              <a:rPr lang="en-US" sz="2400" dirty="0" err="1">
                <a:solidFill>
                  <a:srgbClr val="0070C0"/>
                </a:solidFill>
              </a:rPr>
              <a:t>Control.Monad</a:t>
            </a:r>
            <a:endParaRPr lang="en-US" sz="2400" dirty="0">
              <a:solidFill>
                <a:srgbClr val="0070C0"/>
              </a:solidFill>
            </a:endParaRPr>
          </a:p>
          <a:p>
            <a:endParaRPr lang="en-US" sz="2400" dirty="0">
              <a:solidFill>
                <a:srgbClr val="0070C0"/>
              </a:solidFill>
            </a:endParaRPr>
          </a:p>
          <a:p>
            <a:r>
              <a:rPr lang="en-US" sz="2400" dirty="0">
                <a:solidFill>
                  <a:srgbClr val="0070C0"/>
                </a:solidFill>
              </a:rPr>
              <a:t>main = do</a:t>
            </a:r>
          </a:p>
          <a:p>
            <a:r>
              <a:rPr lang="en-US" sz="2400" dirty="0">
                <a:solidFill>
                  <a:srgbClr val="0070C0"/>
                </a:solidFill>
              </a:rPr>
              <a:t>          m &lt;- </a:t>
            </a:r>
            <a:r>
              <a:rPr lang="en-US" sz="2400" dirty="0" err="1">
                <a:solidFill>
                  <a:srgbClr val="0070C0"/>
                </a:solidFill>
              </a:rPr>
              <a:t>newEmptyMVar</a:t>
            </a:r>
            <a:r>
              <a:rPr lang="en-US" sz="2400" dirty="0">
                <a:solidFill>
                  <a:srgbClr val="0070C0"/>
                </a:solidFill>
              </a:rPr>
              <a:t>  </a:t>
            </a:r>
            <a:r>
              <a:rPr lang="en-US" dirty="0"/>
              <a:t>--buffer</a:t>
            </a:r>
          </a:p>
          <a:p>
            <a:r>
              <a:rPr lang="en-US" sz="2400" dirty="0"/>
              <a:t>          </a:t>
            </a:r>
            <a:r>
              <a:rPr lang="en-US" sz="2400" dirty="0">
                <a:solidFill>
                  <a:srgbClr val="0070C0"/>
                </a:solidFill>
              </a:rPr>
              <a:t>l &lt;- </a:t>
            </a:r>
            <a:r>
              <a:rPr lang="en-US" sz="2400" dirty="0" err="1">
                <a:solidFill>
                  <a:srgbClr val="0070C0"/>
                </a:solidFill>
              </a:rPr>
              <a:t>newLock</a:t>
            </a:r>
            <a:endParaRPr lang="en-US" sz="2400" dirty="0">
              <a:solidFill>
                <a:srgbClr val="0070C0"/>
              </a:solidFill>
            </a:endParaRPr>
          </a:p>
          <a:p>
            <a:r>
              <a:rPr lang="en-US" sz="2400" dirty="0">
                <a:solidFill>
                  <a:srgbClr val="0070C0"/>
                </a:solidFill>
              </a:rPr>
              <a:t>          </a:t>
            </a:r>
            <a:r>
              <a:rPr lang="en-US" sz="2400" dirty="0" err="1">
                <a:solidFill>
                  <a:srgbClr val="0070C0"/>
                </a:solidFill>
              </a:rPr>
              <a:t>forkIO</a:t>
            </a:r>
            <a:r>
              <a:rPr lang="en-US" sz="2400" dirty="0">
                <a:solidFill>
                  <a:srgbClr val="0070C0"/>
                </a:solidFill>
              </a:rPr>
              <a:t> (producer m )         </a:t>
            </a:r>
          </a:p>
          <a:p>
            <a:r>
              <a:rPr lang="en-US" sz="2400" dirty="0">
                <a:solidFill>
                  <a:srgbClr val="0070C0"/>
                </a:solidFill>
              </a:rPr>
              <a:t>          consumer  m 5 </a:t>
            </a:r>
            <a:r>
              <a:rPr lang="en-US" dirty="0">
                <a:solidFill>
                  <a:srgbClr val="0070C0"/>
                </a:solidFill>
              </a:rPr>
              <a:t> </a:t>
            </a:r>
            <a:r>
              <a:rPr lang="en-US" dirty="0"/>
              <a:t>-- </a:t>
            </a:r>
            <a:r>
              <a:rPr lang="en-US" dirty="0" err="1"/>
              <a:t>consuma</a:t>
            </a:r>
            <a:r>
              <a:rPr lang="en-US" dirty="0"/>
              <a:t> 5 </a:t>
            </a:r>
            <a:r>
              <a:rPr lang="en-US" dirty="0" err="1"/>
              <a:t>produse</a:t>
            </a:r>
            <a:endParaRPr lang="en-US" dirty="0">
              <a:solidFill>
                <a:srgbClr val="0070C0"/>
              </a:solidFill>
            </a:endParaRPr>
          </a:p>
          <a:p>
            <a:r>
              <a:rPr lang="en-US" sz="2400" dirty="0">
                <a:solidFill>
                  <a:srgbClr val="0070C0"/>
                </a:solidFill>
              </a:rPr>
              <a:t>          </a:t>
            </a:r>
            <a:r>
              <a:rPr lang="en-US" sz="2400" dirty="0" err="1">
                <a:solidFill>
                  <a:srgbClr val="0070C0"/>
                </a:solidFill>
              </a:rPr>
              <a:t>releaseLock</a:t>
            </a:r>
            <a:r>
              <a:rPr lang="en-US" sz="2400" dirty="0">
                <a:solidFill>
                  <a:srgbClr val="0070C0"/>
                </a:solidFill>
              </a:rPr>
              <a:t> l </a:t>
            </a:r>
          </a:p>
          <a:p>
            <a:r>
              <a:rPr lang="en-US" sz="2400" dirty="0">
                <a:solidFill>
                  <a:srgbClr val="0070C0"/>
                </a:solidFill>
              </a:rPr>
              <a:t>         </a:t>
            </a:r>
            <a:r>
              <a:rPr lang="en-US" sz="2400" dirty="0" err="1">
                <a:solidFill>
                  <a:srgbClr val="0070C0"/>
                </a:solidFill>
              </a:rPr>
              <a:t>putStrLn</a:t>
            </a:r>
            <a:r>
              <a:rPr lang="en-US" sz="2400" dirty="0">
                <a:solidFill>
                  <a:srgbClr val="0070C0"/>
                </a:solidFill>
              </a:rPr>
              <a:t> "main thread ends"</a:t>
            </a:r>
          </a:p>
          <a:p>
            <a:endParaRPr lang="en-US" sz="2400" dirty="0">
              <a:solidFill>
                <a:srgbClr val="0070C0"/>
              </a:solidFill>
            </a:endParaRPr>
          </a:p>
        </p:txBody>
      </p:sp>
      <p:sp>
        <p:nvSpPr>
          <p:cNvPr id="4" name="TextBox 3"/>
          <p:cNvSpPr txBox="1"/>
          <p:nvPr/>
        </p:nvSpPr>
        <p:spPr>
          <a:xfrm>
            <a:off x="212751" y="150813"/>
            <a:ext cx="4166269"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a:t>Producer-Consumer problem</a:t>
            </a:r>
          </a:p>
          <a:p>
            <a:r>
              <a:rPr lang="en-US" sz="2400" dirty="0"/>
              <a:t>     </a:t>
            </a:r>
            <a:r>
              <a:rPr lang="en-US" sz="2400" dirty="0" err="1"/>
              <a:t>MVar</a:t>
            </a:r>
            <a:r>
              <a:rPr lang="en-US" sz="2400" dirty="0"/>
              <a:t> ca monitor </a:t>
            </a:r>
          </a:p>
        </p:txBody>
      </p:sp>
      <p:sp>
        <p:nvSpPr>
          <p:cNvPr id="6" name="Rounded Rectangle 5"/>
          <p:cNvSpPr/>
          <p:nvPr/>
        </p:nvSpPr>
        <p:spPr>
          <a:xfrm>
            <a:off x="1706377" y="1032960"/>
            <a:ext cx="1386774" cy="96342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41103" y="1259871"/>
            <a:ext cx="862884" cy="38636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3295541" y="1211692"/>
            <a:ext cx="888642" cy="392189"/>
          </a:xfrm>
          <a:prstGeom prst="rightArrow">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51002" y="1586808"/>
            <a:ext cx="1226233" cy="369332"/>
          </a:xfrm>
          <a:prstGeom prst="rect">
            <a:avLst/>
          </a:prstGeom>
          <a:noFill/>
        </p:spPr>
        <p:txBody>
          <a:bodyPr wrap="none" rtlCol="0">
            <a:spAutoFit/>
          </a:bodyPr>
          <a:lstStyle/>
          <a:p>
            <a:r>
              <a:rPr lang="en-US" dirty="0" err="1"/>
              <a:t>producator</a:t>
            </a:r>
            <a:endParaRPr lang="en-US" dirty="0"/>
          </a:p>
        </p:txBody>
      </p:sp>
      <p:sp>
        <p:nvSpPr>
          <p:cNvPr id="10" name="TextBox 9"/>
          <p:cNvSpPr txBox="1"/>
          <p:nvPr/>
        </p:nvSpPr>
        <p:spPr>
          <a:xfrm>
            <a:off x="3151434" y="1562021"/>
            <a:ext cx="1411092" cy="369332"/>
          </a:xfrm>
          <a:prstGeom prst="rect">
            <a:avLst/>
          </a:prstGeom>
          <a:noFill/>
        </p:spPr>
        <p:txBody>
          <a:bodyPr wrap="none" rtlCol="0">
            <a:spAutoFit/>
          </a:bodyPr>
          <a:lstStyle/>
          <a:p>
            <a:r>
              <a:rPr lang="en-US" dirty="0"/>
              <a:t>  </a:t>
            </a:r>
            <a:r>
              <a:rPr lang="en-US" dirty="0" err="1"/>
              <a:t>consumator</a:t>
            </a:r>
            <a:endParaRPr lang="en-US" dirty="0"/>
          </a:p>
        </p:txBody>
      </p:sp>
      <p:sp>
        <p:nvSpPr>
          <p:cNvPr id="11" name="TextBox 10"/>
          <p:cNvSpPr txBox="1"/>
          <p:nvPr/>
        </p:nvSpPr>
        <p:spPr>
          <a:xfrm>
            <a:off x="2038245" y="1309283"/>
            <a:ext cx="760144" cy="369332"/>
          </a:xfrm>
          <a:prstGeom prst="rect">
            <a:avLst/>
          </a:prstGeom>
          <a:noFill/>
        </p:spPr>
        <p:txBody>
          <a:bodyPr wrap="none" rtlCol="0">
            <a:spAutoFit/>
          </a:bodyPr>
          <a:lstStyle/>
          <a:p>
            <a:r>
              <a:rPr lang="en-US" dirty="0"/>
              <a:t>buffer</a:t>
            </a:r>
          </a:p>
        </p:txBody>
      </p:sp>
      <p:sp>
        <p:nvSpPr>
          <p:cNvPr id="13" name="TextBox 12">
            <a:extLst>
              <a:ext uri="{FF2B5EF4-FFF2-40B4-BE49-F238E27FC236}">
                <a16:creationId xmlns:a16="http://schemas.microsoft.com/office/drawing/2014/main" id="{79B18BF0-9B8B-035C-D0B0-BA53EF935A97}"/>
              </a:ext>
            </a:extLst>
          </p:cNvPr>
          <p:cNvSpPr txBox="1"/>
          <p:nvPr/>
        </p:nvSpPr>
        <p:spPr>
          <a:xfrm>
            <a:off x="2182663" y="2511564"/>
            <a:ext cx="2001520" cy="3416320"/>
          </a:xfrm>
          <a:prstGeom prst="rect">
            <a:avLst/>
          </a:prstGeom>
        </p:spPr>
        <p:style>
          <a:lnRef idx="2">
            <a:schemeClr val="dk1">
              <a:shade val="15000"/>
            </a:schemeClr>
          </a:lnRef>
          <a:fillRef idx="1">
            <a:schemeClr val="dk1"/>
          </a:fillRef>
          <a:effectRef idx="0">
            <a:schemeClr val="dk1"/>
          </a:effectRef>
          <a:fontRef idx="minor">
            <a:schemeClr val="lt1"/>
          </a:fontRef>
        </p:style>
        <p:txBody>
          <a:bodyPr wrap="square">
            <a:spAutoFit/>
          </a:bodyPr>
          <a:lstStyle/>
          <a:p>
            <a:r>
              <a:rPr lang="en-GB" dirty="0"/>
              <a:t>*Main&gt; main</a:t>
            </a:r>
          </a:p>
          <a:p>
            <a:r>
              <a:rPr lang="en-GB" dirty="0"/>
              <a:t>m1</a:t>
            </a:r>
          </a:p>
          <a:p>
            <a:r>
              <a:rPr lang="en-GB" dirty="0"/>
              <a:t>&gt;m1</a:t>
            </a:r>
          </a:p>
          <a:p>
            <a:r>
              <a:rPr lang="en-GB" dirty="0"/>
              <a:t>m2</a:t>
            </a:r>
          </a:p>
          <a:p>
            <a:r>
              <a:rPr lang="en-GB" dirty="0"/>
              <a:t>&gt;m2</a:t>
            </a:r>
          </a:p>
          <a:p>
            <a:r>
              <a:rPr lang="en-GB" dirty="0"/>
              <a:t>m3</a:t>
            </a:r>
          </a:p>
          <a:p>
            <a:r>
              <a:rPr lang="en-GB" dirty="0"/>
              <a:t>&gt;m3</a:t>
            </a:r>
          </a:p>
          <a:p>
            <a:r>
              <a:rPr lang="en-GB" dirty="0"/>
              <a:t>m4</a:t>
            </a:r>
          </a:p>
          <a:p>
            <a:r>
              <a:rPr lang="en-GB" dirty="0"/>
              <a:t>&gt;m4</a:t>
            </a:r>
          </a:p>
          <a:p>
            <a:r>
              <a:rPr lang="en-GB" dirty="0"/>
              <a:t>m5</a:t>
            </a:r>
          </a:p>
          <a:p>
            <a:r>
              <a:rPr lang="en-GB" dirty="0"/>
              <a:t>&gt;m5</a:t>
            </a:r>
          </a:p>
          <a:p>
            <a:r>
              <a:rPr lang="en-GB" dirty="0"/>
              <a:t>main thread ends</a:t>
            </a:r>
          </a:p>
        </p:txBody>
      </p:sp>
    </p:spTree>
    <p:extLst>
      <p:ext uri="{BB962C8B-B14F-4D97-AF65-F5344CB8AC3E}">
        <p14:creationId xmlns:p14="http://schemas.microsoft.com/office/powerpoint/2010/main" val="2439345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4546" y="210547"/>
            <a:ext cx="7985584" cy="830997"/>
          </a:xfrm>
          <a:prstGeom prst="rect">
            <a:avLst/>
          </a:prstGeom>
          <a:noFill/>
        </p:spPr>
        <p:txBody>
          <a:bodyPr wrap="none" rtlCol="0">
            <a:spAutoFit/>
          </a:bodyPr>
          <a:lstStyle/>
          <a:p>
            <a:pPr marL="342900" indent="-342900">
              <a:buFont typeface="Wingdings" panose="05000000000000000000" pitchFamily="2" charset="2"/>
              <a:buChar char="Ø"/>
            </a:pPr>
            <a:r>
              <a:rPr lang="en-US" sz="2400" dirty="0" err="1"/>
              <a:t>Sincronizare</a:t>
            </a:r>
            <a:r>
              <a:rPr lang="en-US" sz="2400" dirty="0"/>
              <a:t>:  </a:t>
            </a:r>
            <a:r>
              <a:rPr lang="en-US" sz="2400" dirty="0" err="1"/>
              <a:t>serviciu</a:t>
            </a:r>
            <a:r>
              <a:rPr lang="en-US" sz="2400" dirty="0"/>
              <a:t> de </a:t>
            </a:r>
            <a:r>
              <a:rPr lang="en-US" sz="2400" dirty="0" err="1"/>
              <a:t>logare</a:t>
            </a:r>
            <a:r>
              <a:rPr lang="en-US" sz="2400" dirty="0"/>
              <a:t> </a:t>
            </a:r>
          </a:p>
          <a:p>
            <a:r>
              <a:rPr lang="en-US" sz="2400" dirty="0"/>
              <a:t>      </a:t>
            </a:r>
            <a:r>
              <a:rPr lang="en-US" sz="2400" dirty="0" err="1"/>
              <a:t>modelarea</a:t>
            </a:r>
            <a:r>
              <a:rPr lang="en-US" sz="2400" dirty="0"/>
              <a:t> </a:t>
            </a:r>
            <a:r>
              <a:rPr lang="en-US" sz="2400" dirty="0" err="1"/>
              <a:t>unui</a:t>
            </a:r>
            <a:r>
              <a:rPr lang="en-US" sz="2400" dirty="0"/>
              <a:t>  canal de </a:t>
            </a:r>
            <a:r>
              <a:rPr lang="en-US" sz="2400" dirty="0" err="1"/>
              <a:t>comunicare</a:t>
            </a:r>
            <a:r>
              <a:rPr lang="en-US" sz="2400" dirty="0"/>
              <a:t> </a:t>
            </a:r>
            <a:r>
              <a:rPr lang="en-US" sz="2400" dirty="0" err="1"/>
              <a:t>simplu</a:t>
            </a:r>
            <a:r>
              <a:rPr lang="en-US" sz="2400" dirty="0"/>
              <a:t> </a:t>
            </a:r>
            <a:r>
              <a:rPr lang="en-US" sz="2400" dirty="0" err="1"/>
              <a:t>folosind</a:t>
            </a:r>
            <a:r>
              <a:rPr lang="en-US" sz="2400" dirty="0"/>
              <a:t> </a:t>
            </a:r>
            <a:r>
              <a:rPr lang="en-US" sz="2400" dirty="0" err="1">
                <a:solidFill>
                  <a:srgbClr val="0070C0"/>
                </a:solidFill>
              </a:rPr>
              <a:t>MVar</a:t>
            </a:r>
            <a:endParaRPr lang="en-US" sz="2400" dirty="0">
              <a:solidFill>
                <a:srgbClr val="0070C0"/>
              </a:solidFill>
            </a:endParaRPr>
          </a:p>
        </p:txBody>
      </p:sp>
      <p:sp>
        <p:nvSpPr>
          <p:cNvPr id="3" name="TextBox 2"/>
          <p:cNvSpPr txBox="1"/>
          <p:nvPr/>
        </p:nvSpPr>
        <p:spPr>
          <a:xfrm>
            <a:off x="534900" y="1111965"/>
            <a:ext cx="343364" cy="923330"/>
          </a:xfrm>
          <a:prstGeom prst="rect">
            <a:avLst/>
          </a:prstGeom>
          <a:noFill/>
        </p:spPr>
        <p:txBody>
          <a:bodyPr wrap="none" rtlCol="0">
            <a:spAutoFit/>
          </a:bodyPr>
          <a:lstStyle/>
          <a:p>
            <a:r>
              <a:rPr lang="en-US" dirty="0"/>
              <a:t>   </a:t>
            </a:r>
          </a:p>
          <a:p>
            <a:endParaRPr lang="en-US" dirty="0"/>
          </a:p>
          <a:p>
            <a:endParaRPr lang="en-US" dirty="0"/>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p:cNvSpPr/>
          <p:nvPr/>
        </p:nvSpPr>
        <p:spPr>
          <a:xfrm>
            <a:off x="6645288" y="2209869"/>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sz="2400" dirty="0" err="1">
                <a:solidFill>
                  <a:schemeClr val="tx1"/>
                </a:solidFill>
              </a:rPr>
              <a:t>msg</a:t>
            </a:r>
            <a:endParaRPr lang="en-US" sz="2400" dirty="0">
              <a:solidFill>
                <a:schemeClr val="tx1"/>
              </a:solidFill>
            </a:endParaRPr>
          </a:p>
        </p:txBody>
      </p:sp>
      <p:sp>
        <p:nvSpPr>
          <p:cNvPr id="7" name="Right Arrow 6"/>
          <p:cNvSpPr/>
          <p:nvPr/>
        </p:nvSpPr>
        <p:spPr>
          <a:xfrm>
            <a:off x="4772435" y="2489756"/>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8333563" y="2461353"/>
            <a:ext cx="1608558" cy="655678"/>
          </a:xfrm>
          <a:prstGeom prst="right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866781" y="2639640"/>
            <a:ext cx="922047" cy="369332"/>
          </a:xfrm>
          <a:prstGeom prst="rect">
            <a:avLst/>
          </a:prstGeom>
          <a:noFill/>
        </p:spPr>
        <p:txBody>
          <a:bodyPr wrap="none" rtlCol="0">
            <a:spAutoFit/>
          </a:bodyPr>
          <a:lstStyle/>
          <a:p>
            <a:r>
              <a:rPr lang="en-US" dirty="0" err="1"/>
              <a:t>Mesaj</a:t>
            </a:r>
            <a:r>
              <a:rPr lang="en-US" dirty="0"/>
              <a:t> 1</a:t>
            </a:r>
          </a:p>
        </p:txBody>
      </p:sp>
      <p:pic>
        <p:nvPicPr>
          <p:cNvPr id="13" name="Picture 12"/>
          <p:cNvPicPr>
            <a:picLocks noChangeAspect="1"/>
          </p:cNvPicPr>
          <p:nvPr/>
        </p:nvPicPr>
        <p:blipFill>
          <a:blip r:embed="rId2"/>
          <a:stretch>
            <a:fillRect/>
          </a:stretch>
        </p:blipFill>
        <p:spPr>
          <a:xfrm>
            <a:off x="2930512" y="2417304"/>
            <a:ext cx="1158340" cy="743776"/>
          </a:xfrm>
          <a:prstGeom prst="rect">
            <a:avLst/>
          </a:prstGeom>
        </p:spPr>
      </p:pic>
      <p:sp>
        <p:nvSpPr>
          <p:cNvPr id="14" name="TextBox 13"/>
          <p:cNvSpPr txBox="1"/>
          <p:nvPr/>
        </p:nvSpPr>
        <p:spPr>
          <a:xfrm>
            <a:off x="3048659" y="2604526"/>
            <a:ext cx="922047" cy="369332"/>
          </a:xfrm>
          <a:prstGeom prst="rect">
            <a:avLst/>
          </a:prstGeom>
          <a:noFill/>
        </p:spPr>
        <p:txBody>
          <a:bodyPr wrap="none" rtlCol="0">
            <a:spAutoFit/>
          </a:bodyPr>
          <a:lstStyle/>
          <a:p>
            <a:r>
              <a:rPr lang="en-US" dirty="0" err="1"/>
              <a:t>Mesaj</a:t>
            </a:r>
            <a:r>
              <a:rPr lang="en-US" dirty="0"/>
              <a:t> 2</a:t>
            </a:r>
          </a:p>
        </p:txBody>
      </p:sp>
      <p:cxnSp>
        <p:nvCxnSpPr>
          <p:cNvPr id="18" name="Straight Arrow Connector 17"/>
          <p:cNvCxnSpPr/>
          <p:nvPr/>
        </p:nvCxnSpPr>
        <p:spPr>
          <a:xfrm>
            <a:off x="6825802" y="2737676"/>
            <a:ext cx="321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387400" y="2570477"/>
            <a:ext cx="1554721" cy="369332"/>
          </a:xfrm>
          <a:prstGeom prst="rect">
            <a:avLst/>
          </a:prstGeom>
          <a:noFill/>
        </p:spPr>
        <p:txBody>
          <a:bodyPr wrap="none" rtlCol="0">
            <a:spAutoFit/>
          </a:bodyPr>
          <a:lstStyle/>
          <a:p>
            <a:r>
              <a:rPr lang="en-US" dirty="0" err="1"/>
              <a:t>printStrLn</a:t>
            </a:r>
            <a:r>
              <a:rPr lang="en-US" dirty="0"/>
              <a:t> </a:t>
            </a:r>
            <a:r>
              <a:rPr lang="en-US" dirty="0" err="1"/>
              <a:t>msg</a:t>
            </a:r>
            <a:endParaRPr lang="en-US" dirty="0"/>
          </a:p>
        </p:txBody>
      </p:sp>
      <p:sp>
        <p:nvSpPr>
          <p:cNvPr id="20" name="TextBox 19"/>
          <p:cNvSpPr txBox="1"/>
          <p:nvPr/>
        </p:nvSpPr>
        <p:spPr>
          <a:xfrm>
            <a:off x="1052488" y="4159877"/>
            <a:ext cx="9766263" cy="1938992"/>
          </a:xfrm>
          <a:prstGeom prst="rect">
            <a:avLst/>
          </a:prstGeom>
          <a:noFill/>
        </p:spPr>
        <p:txBody>
          <a:bodyPr wrap="none" rtlCol="0">
            <a:spAutoFit/>
          </a:bodyPr>
          <a:lstStyle/>
          <a:p>
            <a:r>
              <a:rPr lang="en-US" sz="2400" dirty="0" err="1"/>
              <a:t>Cerinte</a:t>
            </a:r>
            <a:r>
              <a:rPr lang="en-US" sz="2400" dirty="0"/>
              <a:t>: </a:t>
            </a:r>
          </a:p>
          <a:p>
            <a:pPr marL="342900" indent="-342900">
              <a:buFont typeface="Arial" panose="020B0604020202020204" pitchFamily="34" charset="0"/>
              <a:buChar char="•"/>
            </a:pPr>
            <a:r>
              <a:rPr lang="en-US" sz="2400" dirty="0"/>
              <a:t>  </a:t>
            </a:r>
            <a:r>
              <a:rPr lang="en-US" sz="2400" dirty="0" err="1"/>
              <a:t>serviciul</a:t>
            </a:r>
            <a:r>
              <a:rPr lang="en-US" sz="2400" dirty="0"/>
              <a:t> de </a:t>
            </a:r>
            <a:r>
              <a:rPr lang="en-US" sz="2400" dirty="0" err="1"/>
              <a:t>logare</a:t>
            </a:r>
            <a:r>
              <a:rPr lang="en-US" sz="2400" dirty="0"/>
              <a:t> </a:t>
            </a:r>
            <a:r>
              <a:rPr lang="en-US" sz="2400" dirty="0" err="1"/>
              <a:t>prelucreaza</a:t>
            </a:r>
            <a:r>
              <a:rPr lang="en-US" sz="2400" dirty="0"/>
              <a:t> </a:t>
            </a:r>
            <a:r>
              <a:rPr lang="en-US" sz="2400" dirty="0" err="1"/>
              <a:t>mesajele</a:t>
            </a:r>
            <a:r>
              <a:rPr lang="en-US" sz="2400" dirty="0"/>
              <a:t> </a:t>
            </a:r>
            <a:r>
              <a:rPr lang="en-US" sz="2400" dirty="0" err="1"/>
              <a:t>intr</a:t>
            </a:r>
            <a:r>
              <a:rPr lang="en-US" sz="2400" dirty="0"/>
              <a:t>-un thread </a:t>
            </a:r>
            <a:r>
              <a:rPr lang="en-US" sz="2400" dirty="0" err="1"/>
              <a:t>separat</a:t>
            </a:r>
            <a:endParaRPr lang="en-US" sz="2400" dirty="0"/>
          </a:p>
          <a:p>
            <a:pPr marL="342900" indent="-342900">
              <a:buFont typeface="Arial" panose="020B0604020202020204" pitchFamily="34" charset="0"/>
              <a:buChar char="•"/>
            </a:pPr>
            <a:r>
              <a:rPr lang="en-US" sz="2400" dirty="0"/>
              <a:t>  </a:t>
            </a:r>
            <a:r>
              <a:rPr lang="en-US" sz="2400" dirty="0" err="1"/>
              <a:t>mesajele</a:t>
            </a:r>
            <a:r>
              <a:rPr lang="en-US" sz="2400" dirty="0"/>
              <a:t> </a:t>
            </a:r>
            <a:r>
              <a:rPr lang="en-US" sz="2400" dirty="0" err="1"/>
              <a:t>trebuie</a:t>
            </a:r>
            <a:r>
              <a:rPr lang="en-US" sz="2400" dirty="0"/>
              <a:t> </a:t>
            </a:r>
            <a:r>
              <a:rPr lang="en-US" sz="2400" dirty="0" err="1"/>
              <a:t>prelucrate</a:t>
            </a:r>
            <a:r>
              <a:rPr lang="en-US" sz="2400" dirty="0"/>
              <a:t> in </a:t>
            </a:r>
            <a:r>
              <a:rPr lang="en-US" sz="2400" dirty="0" err="1"/>
              <a:t>ordinea</a:t>
            </a:r>
            <a:r>
              <a:rPr lang="en-US" sz="2400" dirty="0"/>
              <a:t> in care </a:t>
            </a:r>
            <a:r>
              <a:rPr lang="en-US" sz="2400" dirty="0" err="1"/>
              <a:t>sunt</a:t>
            </a:r>
            <a:r>
              <a:rPr lang="en-US" sz="2400" dirty="0"/>
              <a:t> </a:t>
            </a:r>
            <a:r>
              <a:rPr lang="en-US" sz="2400" dirty="0" err="1"/>
              <a:t>logate</a:t>
            </a:r>
            <a:endParaRPr lang="en-US" sz="2400" dirty="0"/>
          </a:p>
          <a:p>
            <a:pPr marL="342900" indent="-342900">
              <a:buFont typeface="Arial" panose="020B0604020202020204" pitchFamily="34" charset="0"/>
              <a:buChar char="•"/>
            </a:pPr>
            <a:r>
              <a:rPr lang="en-US" sz="2400" dirty="0"/>
              <a:t>  </a:t>
            </a:r>
            <a:r>
              <a:rPr lang="en-US" sz="2400" dirty="0" err="1"/>
              <a:t>cand</a:t>
            </a:r>
            <a:r>
              <a:rPr lang="en-US" sz="2400" dirty="0"/>
              <a:t> </a:t>
            </a:r>
            <a:r>
              <a:rPr lang="en-US" sz="2400" dirty="0" err="1"/>
              <a:t>programul</a:t>
            </a:r>
            <a:r>
              <a:rPr lang="en-US" sz="2400" dirty="0"/>
              <a:t> se </a:t>
            </a:r>
            <a:r>
              <a:rPr lang="en-US" sz="2400" dirty="0" err="1"/>
              <a:t>termina</a:t>
            </a:r>
            <a:r>
              <a:rPr lang="en-US" sz="2400" dirty="0"/>
              <a:t> </a:t>
            </a:r>
            <a:r>
              <a:rPr lang="en-US" sz="2400" dirty="0" err="1"/>
              <a:t>toate</a:t>
            </a:r>
            <a:r>
              <a:rPr lang="en-US" sz="2400" dirty="0"/>
              <a:t> </a:t>
            </a:r>
            <a:r>
              <a:rPr lang="en-US" sz="2400" dirty="0" err="1"/>
              <a:t>mesajele</a:t>
            </a:r>
            <a:r>
              <a:rPr lang="en-US" sz="2400" dirty="0"/>
              <a:t> </a:t>
            </a:r>
            <a:r>
              <a:rPr lang="en-US" sz="2400" dirty="0" err="1"/>
              <a:t>logate</a:t>
            </a:r>
            <a:r>
              <a:rPr lang="en-US" sz="2400" dirty="0"/>
              <a:t> </a:t>
            </a:r>
            <a:r>
              <a:rPr lang="en-US" sz="2400" dirty="0" err="1"/>
              <a:t>trebuie</a:t>
            </a:r>
            <a:r>
              <a:rPr lang="en-US" sz="2400" dirty="0"/>
              <a:t> </a:t>
            </a:r>
            <a:r>
              <a:rPr lang="en-US" sz="2400" dirty="0" err="1"/>
              <a:t>sa</a:t>
            </a:r>
            <a:r>
              <a:rPr lang="en-US" sz="2400" dirty="0"/>
              <a:t> fie </a:t>
            </a:r>
            <a:r>
              <a:rPr lang="en-US" sz="2400" dirty="0" err="1"/>
              <a:t>prelucrate</a:t>
            </a:r>
            <a:endParaRPr lang="en-US" sz="2400" dirty="0"/>
          </a:p>
          <a:p>
            <a:endParaRPr lang="en-US" sz="2400" dirty="0"/>
          </a:p>
        </p:txBody>
      </p:sp>
      <p:sp>
        <p:nvSpPr>
          <p:cNvPr id="6" name="Rectangle 5"/>
          <p:cNvSpPr/>
          <p:nvPr/>
        </p:nvSpPr>
        <p:spPr>
          <a:xfrm>
            <a:off x="597534" y="1044100"/>
            <a:ext cx="8349803" cy="369332"/>
          </a:xfrm>
          <a:prstGeom prst="rect">
            <a:avLst/>
          </a:prstGeom>
        </p:spPr>
        <p:txBody>
          <a:bodyPr wrap="square">
            <a:spAutoFit/>
          </a:bodyPr>
          <a:lstStyle/>
          <a:p>
            <a:r>
              <a:rPr lang="en-US" dirty="0">
                <a:hlinkClick r:id="rId3"/>
              </a:rPr>
              <a:t>http://chimera.labs.oreilly.com/books/1230000000929/ch07.html#sec_conc-logger</a:t>
            </a:r>
            <a:endParaRPr lang="en-US" dirty="0"/>
          </a:p>
        </p:txBody>
      </p:sp>
    </p:spTree>
    <p:extLst>
      <p:ext uri="{BB962C8B-B14F-4D97-AF65-F5344CB8AC3E}">
        <p14:creationId xmlns:p14="http://schemas.microsoft.com/office/powerpoint/2010/main" val="8224897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8454195" y="448576"/>
            <a:ext cx="1633870" cy="609925"/>
          </a:xfrm>
          <a:prstGeom prst="rect">
            <a:avLst/>
          </a:prstGeom>
        </p:spPr>
      </p:pic>
      <p:sp>
        <p:nvSpPr>
          <p:cNvPr id="3" name="TextBox 2"/>
          <p:cNvSpPr txBox="1"/>
          <p:nvPr/>
        </p:nvSpPr>
        <p:spPr>
          <a:xfrm>
            <a:off x="-91430" y="6858"/>
            <a:ext cx="5278496" cy="461665"/>
          </a:xfrm>
          <a:prstGeom prst="rect">
            <a:avLst/>
          </a:prstGeom>
          <a:noFill/>
        </p:spPr>
        <p:txBody>
          <a:bodyPr wrap="none" rtlCol="0">
            <a:spAutoFit/>
          </a:bodyPr>
          <a:lstStyle/>
          <a:p>
            <a:r>
              <a:rPr lang="en-US" dirty="0"/>
              <a:t>   </a:t>
            </a:r>
            <a:r>
              <a:rPr lang="en-US" sz="2400" dirty="0" err="1"/>
              <a:t>Exemplu</a:t>
            </a:r>
            <a:r>
              <a:rPr lang="en-US" sz="2400" dirty="0"/>
              <a:t>:  </a:t>
            </a:r>
            <a:r>
              <a:rPr lang="en-US" sz="2400" dirty="0" err="1"/>
              <a:t>serviciu</a:t>
            </a:r>
            <a:r>
              <a:rPr lang="en-US" sz="2400" dirty="0"/>
              <a:t> de </a:t>
            </a:r>
            <a:r>
              <a:rPr lang="en-US" sz="2400" dirty="0" err="1"/>
              <a:t>logare</a:t>
            </a:r>
            <a:r>
              <a:rPr lang="en-US" sz="2400" dirty="0"/>
              <a:t> – varianta1</a:t>
            </a:r>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p:cNvSpPr/>
          <p:nvPr/>
        </p:nvSpPr>
        <p:spPr>
          <a:xfrm>
            <a:off x="7018497" y="320929"/>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solidFill>
                  <a:schemeClr val="tx1"/>
                </a:solidFill>
              </a:rPr>
              <a:t>msg</a:t>
            </a:r>
            <a:endParaRPr lang="en-US" dirty="0">
              <a:solidFill>
                <a:schemeClr val="tx1"/>
              </a:solidFill>
            </a:endParaRPr>
          </a:p>
        </p:txBody>
      </p:sp>
      <p:sp>
        <p:nvSpPr>
          <p:cNvPr id="7" name="Right Arrow 6"/>
          <p:cNvSpPr/>
          <p:nvPr/>
        </p:nvSpPr>
        <p:spPr>
          <a:xfrm>
            <a:off x="5697924" y="424896"/>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5740401" y="583216"/>
            <a:ext cx="922047" cy="369332"/>
          </a:xfrm>
          <a:prstGeom prst="rect">
            <a:avLst/>
          </a:prstGeom>
          <a:noFill/>
        </p:spPr>
        <p:txBody>
          <a:bodyPr wrap="none" rtlCol="0">
            <a:spAutoFit/>
          </a:bodyPr>
          <a:lstStyle/>
          <a:p>
            <a:r>
              <a:rPr lang="en-US" dirty="0" err="1"/>
              <a:t>Mesaj</a:t>
            </a:r>
            <a:r>
              <a:rPr lang="en-US" dirty="0"/>
              <a:t> 1</a:t>
            </a:r>
          </a:p>
        </p:txBody>
      </p:sp>
      <p:pic>
        <p:nvPicPr>
          <p:cNvPr id="13" name="Picture 12"/>
          <p:cNvPicPr>
            <a:picLocks noChangeAspect="1"/>
          </p:cNvPicPr>
          <p:nvPr/>
        </p:nvPicPr>
        <p:blipFill>
          <a:blip r:embed="rId3"/>
          <a:stretch>
            <a:fillRect/>
          </a:stretch>
        </p:blipFill>
        <p:spPr>
          <a:xfrm>
            <a:off x="3992634" y="448576"/>
            <a:ext cx="1158340" cy="667521"/>
          </a:xfrm>
          <a:prstGeom prst="rect">
            <a:avLst/>
          </a:prstGeom>
        </p:spPr>
      </p:pic>
      <p:sp>
        <p:nvSpPr>
          <p:cNvPr id="14" name="TextBox 13"/>
          <p:cNvSpPr txBox="1"/>
          <p:nvPr/>
        </p:nvSpPr>
        <p:spPr>
          <a:xfrm>
            <a:off x="4084330" y="597670"/>
            <a:ext cx="974947" cy="369332"/>
          </a:xfrm>
          <a:prstGeom prst="rect">
            <a:avLst/>
          </a:prstGeom>
          <a:noFill/>
        </p:spPr>
        <p:txBody>
          <a:bodyPr wrap="none" rtlCol="0">
            <a:spAutoFit/>
          </a:bodyPr>
          <a:lstStyle/>
          <a:p>
            <a:r>
              <a:rPr lang="en-US" dirty="0"/>
              <a:t> </a:t>
            </a:r>
            <a:r>
              <a:rPr lang="en-US" dirty="0" err="1"/>
              <a:t>Mesaj</a:t>
            </a:r>
            <a:r>
              <a:rPr lang="en-US" dirty="0"/>
              <a:t> 2</a:t>
            </a:r>
          </a:p>
        </p:txBody>
      </p:sp>
      <p:cxnSp>
        <p:nvCxnSpPr>
          <p:cNvPr id="18" name="Straight Arrow Connector 17"/>
          <p:cNvCxnSpPr/>
          <p:nvPr/>
        </p:nvCxnSpPr>
        <p:spPr>
          <a:xfrm>
            <a:off x="7218608" y="820464"/>
            <a:ext cx="321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8478250" y="515993"/>
            <a:ext cx="1554721" cy="369332"/>
          </a:xfrm>
          <a:prstGeom prst="rect">
            <a:avLst/>
          </a:prstGeom>
          <a:noFill/>
        </p:spPr>
        <p:txBody>
          <a:bodyPr wrap="none" rtlCol="0">
            <a:spAutoFit/>
          </a:bodyPr>
          <a:lstStyle/>
          <a:p>
            <a:r>
              <a:rPr lang="en-US" dirty="0" err="1"/>
              <a:t>printStrLn</a:t>
            </a:r>
            <a:r>
              <a:rPr lang="en-US" dirty="0"/>
              <a:t> </a:t>
            </a:r>
            <a:r>
              <a:rPr lang="en-US" dirty="0" err="1"/>
              <a:t>msg</a:t>
            </a:r>
            <a:endParaRPr lang="en-US" dirty="0"/>
          </a:p>
        </p:txBody>
      </p:sp>
      <p:sp>
        <p:nvSpPr>
          <p:cNvPr id="9" name="Rectangle 8"/>
          <p:cNvSpPr/>
          <p:nvPr/>
        </p:nvSpPr>
        <p:spPr>
          <a:xfrm>
            <a:off x="267307" y="2722568"/>
            <a:ext cx="6356780" cy="3477875"/>
          </a:xfrm>
          <a:prstGeom prst="rect">
            <a:avLst/>
          </a:prstGeom>
          <a:ln>
            <a:solidFill>
              <a:srgbClr val="0070C0"/>
            </a:solidFill>
          </a:ln>
        </p:spPr>
        <p:txBody>
          <a:bodyPr wrap="square">
            <a:spAutoFit/>
          </a:bodyPr>
          <a:lstStyle/>
          <a:p>
            <a:r>
              <a:rPr lang="en-US" sz="2000" dirty="0" err="1">
                <a:solidFill>
                  <a:srgbClr val="0070C0"/>
                </a:solidFill>
              </a:rPr>
              <a:t>initLogger</a:t>
            </a:r>
            <a:r>
              <a:rPr lang="en-US" sz="2000" dirty="0">
                <a:solidFill>
                  <a:srgbClr val="0070C0"/>
                </a:solidFill>
              </a:rPr>
              <a:t>  ::  IO Logger</a:t>
            </a:r>
          </a:p>
          <a:p>
            <a:r>
              <a:rPr lang="en-US" sz="2000" dirty="0" err="1">
                <a:solidFill>
                  <a:srgbClr val="0070C0"/>
                </a:solidFill>
              </a:rPr>
              <a:t>initLogger</a:t>
            </a:r>
            <a:r>
              <a:rPr lang="en-US" sz="2000" dirty="0">
                <a:solidFill>
                  <a:srgbClr val="0070C0"/>
                </a:solidFill>
              </a:rPr>
              <a:t> = do  </a:t>
            </a:r>
          </a:p>
          <a:p>
            <a:r>
              <a:rPr lang="en-US" sz="2000" dirty="0">
                <a:solidFill>
                  <a:srgbClr val="0070C0"/>
                </a:solidFill>
              </a:rPr>
              <a:t>                       m &lt;- </a:t>
            </a:r>
            <a:r>
              <a:rPr lang="en-US" sz="2000" dirty="0" err="1">
                <a:solidFill>
                  <a:srgbClr val="0070C0"/>
                </a:solidFill>
              </a:rPr>
              <a:t>newEmptyMVar</a:t>
            </a:r>
            <a:r>
              <a:rPr lang="en-US" sz="2000" dirty="0">
                <a:solidFill>
                  <a:srgbClr val="0070C0"/>
                </a:solidFill>
              </a:rPr>
              <a:t>  </a:t>
            </a:r>
          </a:p>
          <a:p>
            <a:endParaRPr lang="en-US" sz="2000" dirty="0">
              <a:solidFill>
                <a:srgbClr val="0070C0"/>
              </a:solidFill>
            </a:endParaRPr>
          </a:p>
          <a:p>
            <a:r>
              <a:rPr lang="en-US" sz="2000" dirty="0">
                <a:solidFill>
                  <a:srgbClr val="0070C0"/>
                </a:solidFill>
              </a:rPr>
              <a:t>                       let log = Logger m        </a:t>
            </a:r>
            <a:r>
              <a:rPr lang="en-US" sz="2000" dirty="0"/>
              <a:t>-- log = </a:t>
            </a:r>
          </a:p>
          <a:p>
            <a:r>
              <a:rPr lang="en-US" sz="2000" dirty="0">
                <a:solidFill>
                  <a:srgbClr val="0070C0"/>
                </a:solidFill>
              </a:rPr>
              <a:t>                       </a:t>
            </a:r>
          </a:p>
          <a:p>
            <a:r>
              <a:rPr lang="en-US" sz="2000" dirty="0">
                <a:solidFill>
                  <a:srgbClr val="0070C0"/>
                </a:solidFill>
              </a:rPr>
              <a:t>                      </a:t>
            </a:r>
            <a:r>
              <a:rPr lang="en-US" sz="2000" dirty="0" err="1">
                <a:solidFill>
                  <a:srgbClr val="0070C0"/>
                </a:solidFill>
              </a:rPr>
              <a:t>forkIO</a:t>
            </a:r>
            <a:r>
              <a:rPr lang="en-US" sz="2000" dirty="0">
                <a:solidFill>
                  <a:srgbClr val="0070C0"/>
                </a:solidFill>
              </a:rPr>
              <a:t> (logger log)       </a:t>
            </a:r>
            <a:r>
              <a:rPr lang="en-US" sz="2000" dirty="0"/>
              <a:t>-- </a:t>
            </a:r>
            <a:r>
              <a:rPr lang="en-US" sz="2000" dirty="0" err="1"/>
              <a:t>creeaza</a:t>
            </a:r>
            <a:endParaRPr lang="en-US" sz="2000" dirty="0"/>
          </a:p>
          <a:p>
            <a:r>
              <a:rPr lang="en-US" sz="2000" dirty="0">
                <a:solidFill>
                  <a:srgbClr val="0070C0"/>
                </a:solidFill>
              </a:rPr>
              <a:t>                      </a:t>
            </a:r>
          </a:p>
          <a:p>
            <a:r>
              <a:rPr lang="en-US" sz="2000" dirty="0">
                <a:solidFill>
                  <a:srgbClr val="0070C0"/>
                </a:solidFill>
              </a:rPr>
              <a:t>                      return log </a:t>
            </a:r>
          </a:p>
          <a:p>
            <a:endParaRPr lang="en-US" sz="2000" dirty="0">
              <a:solidFill>
                <a:srgbClr val="0070C0"/>
              </a:solidFill>
            </a:endParaRPr>
          </a:p>
          <a:p>
            <a:r>
              <a:rPr lang="en-US" sz="2000" dirty="0">
                <a:solidFill>
                  <a:srgbClr val="0070C0"/>
                </a:solidFill>
              </a:rPr>
              <a:t>logger  :: Logger -&gt; IO()  </a:t>
            </a:r>
            <a:r>
              <a:rPr lang="en-US" sz="2000" dirty="0"/>
              <a:t>-- </a:t>
            </a:r>
            <a:r>
              <a:rPr lang="en-US" sz="2000" dirty="0" err="1"/>
              <a:t>prelucreaza</a:t>
            </a:r>
            <a:r>
              <a:rPr lang="en-US" sz="2000" dirty="0"/>
              <a:t> </a:t>
            </a:r>
            <a:r>
              <a:rPr lang="en-US" sz="2000" dirty="0" err="1"/>
              <a:t>mesajele</a:t>
            </a:r>
            <a:r>
              <a:rPr lang="en-US" sz="2000" dirty="0"/>
              <a:t> din Logger</a:t>
            </a:r>
            <a:endParaRPr lang="en-US" sz="2000" dirty="0">
              <a:solidFill>
                <a:srgbClr val="0070C0"/>
              </a:solidFill>
            </a:endParaRPr>
          </a:p>
        </p:txBody>
      </p:sp>
      <p:sp>
        <p:nvSpPr>
          <p:cNvPr id="22" name="Rounded Rectangle 21"/>
          <p:cNvSpPr/>
          <p:nvPr/>
        </p:nvSpPr>
        <p:spPr>
          <a:xfrm>
            <a:off x="4885085" y="3867582"/>
            <a:ext cx="855316" cy="592847"/>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solidFill>
                <a:schemeClr val="tx1"/>
              </a:solidFill>
            </a:endParaRPr>
          </a:p>
        </p:txBody>
      </p:sp>
      <p:sp>
        <p:nvSpPr>
          <p:cNvPr id="24" name="TextBox 23"/>
          <p:cNvSpPr txBox="1"/>
          <p:nvPr/>
        </p:nvSpPr>
        <p:spPr>
          <a:xfrm>
            <a:off x="6831582" y="3026089"/>
            <a:ext cx="5093111" cy="2800767"/>
          </a:xfrm>
          <a:prstGeom prst="rect">
            <a:avLst/>
          </a:prstGeom>
          <a:noFill/>
          <a:ln>
            <a:solidFill>
              <a:srgbClr val="0070C0"/>
            </a:solidFill>
          </a:ln>
        </p:spPr>
        <p:txBody>
          <a:bodyPr wrap="square" rtlCol="0">
            <a:spAutoFit/>
          </a:bodyPr>
          <a:lstStyle/>
          <a:p>
            <a:r>
              <a:rPr lang="en-US" dirty="0">
                <a:solidFill>
                  <a:srgbClr val="0070C0"/>
                </a:solidFill>
              </a:rPr>
              <a:t> </a:t>
            </a:r>
          </a:p>
          <a:p>
            <a:r>
              <a:rPr lang="en-US" sz="2000" dirty="0">
                <a:solidFill>
                  <a:srgbClr val="0070C0"/>
                </a:solidFill>
              </a:rPr>
              <a:t>logger :: Logger -&gt; IO ()</a:t>
            </a:r>
          </a:p>
          <a:p>
            <a:r>
              <a:rPr lang="en-US" sz="2000" dirty="0">
                <a:solidFill>
                  <a:srgbClr val="0070C0"/>
                </a:solidFill>
              </a:rPr>
              <a:t>logger (Logger m) = loop</a:t>
            </a:r>
          </a:p>
          <a:p>
            <a:r>
              <a:rPr lang="en-US" sz="2000" dirty="0">
                <a:solidFill>
                  <a:srgbClr val="0070C0"/>
                </a:solidFill>
              </a:rPr>
              <a:t>                                   where</a:t>
            </a:r>
          </a:p>
          <a:p>
            <a:r>
              <a:rPr lang="en-US" sz="2000" dirty="0">
                <a:solidFill>
                  <a:srgbClr val="0070C0"/>
                </a:solidFill>
              </a:rPr>
              <a:t>                                         loop = do     </a:t>
            </a:r>
          </a:p>
          <a:p>
            <a:r>
              <a:rPr lang="en-US" sz="2000" dirty="0">
                <a:solidFill>
                  <a:srgbClr val="0070C0"/>
                </a:solidFill>
              </a:rPr>
              <a:t>                                                   </a:t>
            </a:r>
            <a:r>
              <a:rPr lang="en-US" sz="2000" dirty="0" err="1">
                <a:solidFill>
                  <a:srgbClr val="0070C0"/>
                </a:solidFill>
              </a:rPr>
              <a:t>msg</a:t>
            </a:r>
            <a:r>
              <a:rPr lang="en-US" sz="2000" dirty="0">
                <a:solidFill>
                  <a:srgbClr val="0070C0"/>
                </a:solidFill>
              </a:rPr>
              <a:t>&lt;- </a:t>
            </a:r>
            <a:r>
              <a:rPr lang="en-US" sz="2000" dirty="0" err="1">
                <a:solidFill>
                  <a:srgbClr val="0070C0"/>
                </a:solidFill>
              </a:rPr>
              <a:t>takeMVar</a:t>
            </a:r>
            <a:r>
              <a:rPr lang="en-US" sz="2000" dirty="0">
                <a:solidFill>
                  <a:srgbClr val="0070C0"/>
                </a:solidFill>
              </a:rPr>
              <a:t> m    </a:t>
            </a:r>
          </a:p>
          <a:p>
            <a:r>
              <a:rPr lang="en-US" sz="2000" dirty="0">
                <a:solidFill>
                  <a:srgbClr val="0070C0"/>
                </a:solidFill>
              </a:rPr>
              <a:t>                                                   </a:t>
            </a:r>
            <a:r>
              <a:rPr lang="en-US" sz="2000" dirty="0" err="1">
                <a:solidFill>
                  <a:srgbClr val="0070C0"/>
                </a:solidFill>
              </a:rPr>
              <a:t>putStrLn</a:t>
            </a:r>
            <a:r>
              <a:rPr lang="en-US" sz="2000" dirty="0">
                <a:solidFill>
                  <a:srgbClr val="0070C0"/>
                </a:solidFill>
              </a:rPr>
              <a:t> </a:t>
            </a:r>
            <a:r>
              <a:rPr lang="en-US" sz="2000" dirty="0" err="1">
                <a:solidFill>
                  <a:srgbClr val="0070C0"/>
                </a:solidFill>
              </a:rPr>
              <a:t>msg</a:t>
            </a:r>
            <a:r>
              <a:rPr lang="en-US" sz="2000" dirty="0">
                <a:solidFill>
                  <a:srgbClr val="0070C0"/>
                </a:solidFill>
              </a:rPr>
              <a:t>        </a:t>
            </a:r>
          </a:p>
          <a:p>
            <a:r>
              <a:rPr lang="en-US" sz="2000" dirty="0">
                <a:solidFill>
                  <a:srgbClr val="0070C0"/>
                </a:solidFill>
              </a:rPr>
              <a:t>                                                   loop </a:t>
            </a:r>
          </a:p>
          <a:p>
            <a:endParaRPr lang="en-US" dirty="0"/>
          </a:p>
        </p:txBody>
      </p:sp>
      <p:sp>
        <p:nvSpPr>
          <p:cNvPr id="2" name="TextBox 1"/>
          <p:cNvSpPr txBox="1"/>
          <p:nvPr/>
        </p:nvSpPr>
        <p:spPr>
          <a:xfrm>
            <a:off x="7241426" y="1221964"/>
            <a:ext cx="843436" cy="369332"/>
          </a:xfrm>
          <a:prstGeom prst="rect">
            <a:avLst/>
          </a:prstGeom>
          <a:noFill/>
        </p:spPr>
        <p:txBody>
          <a:bodyPr wrap="none" rtlCol="0">
            <a:spAutoFit/>
          </a:bodyPr>
          <a:lstStyle/>
          <a:p>
            <a:r>
              <a:rPr lang="en-US" dirty="0"/>
              <a:t>Logger</a:t>
            </a:r>
          </a:p>
        </p:txBody>
      </p:sp>
      <p:pic>
        <p:nvPicPr>
          <p:cNvPr id="8" name="Picture 7"/>
          <p:cNvPicPr>
            <a:picLocks noChangeAspect="1"/>
          </p:cNvPicPr>
          <p:nvPr/>
        </p:nvPicPr>
        <p:blipFill>
          <a:blip r:embed="rId2"/>
          <a:stretch>
            <a:fillRect/>
          </a:stretch>
        </p:blipFill>
        <p:spPr>
          <a:xfrm>
            <a:off x="5059277" y="4605949"/>
            <a:ext cx="1157693" cy="433411"/>
          </a:xfrm>
          <a:prstGeom prst="rect">
            <a:avLst/>
          </a:prstGeom>
        </p:spPr>
      </p:pic>
      <p:sp>
        <p:nvSpPr>
          <p:cNvPr id="10" name="TextBox 9">
            <a:extLst>
              <a:ext uri="{FF2B5EF4-FFF2-40B4-BE49-F238E27FC236}">
                <a16:creationId xmlns:a16="http://schemas.microsoft.com/office/drawing/2014/main" id="{B5999C27-017E-0B5B-A5B8-1AB4F1DD2B95}"/>
              </a:ext>
            </a:extLst>
          </p:cNvPr>
          <p:cNvSpPr txBox="1"/>
          <p:nvPr/>
        </p:nvSpPr>
        <p:spPr>
          <a:xfrm>
            <a:off x="4393322" y="1754420"/>
            <a:ext cx="3754489" cy="677108"/>
          </a:xfrm>
          <a:prstGeom prst="rect">
            <a:avLst/>
          </a:prstGeom>
          <a:noFill/>
          <a:ln>
            <a:solidFill>
              <a:srgbClr val="0070C0"/>
            </a:solidFill>
          </a:ln>
        </p:spPr>
        <p:txBody>
          <a:bodyPr wrap="none" rtlCol="0">
            <a:spAutoFit/>
          </a:bodyPr>
          <a:lstStyle/>
          <a:p>
            <a:r>
              <a:rPr lang="en-US" sz="2000" dirty="0">
                <a:solidFill>
                  <a:srgbClr val="0070C0"/>
                </a:solidFill>
              </a:rPr>
              <a:t>data Logger = Logger </a:t>
            </a:r>
            <a:r>
              <a:rPr lang="en-US" sz="2000" dirty="0" err="1">
                <a:solidFill>
                  <a:srgbClr val="0070C0"/>
                </a:solidFill>
              </a:rPr>
              <a:t>MVar</a:t>
            </a:r>
            <a:r>
              <a:rPr lang="en-US" sz="2000" dirty="0">
                <a:solidFill>
                  <a:srgbClr val="0070C0"/>
                </a:solidFill>
              </a:rPr>
              <a:t>  String </a:t>
            </a:r>
          </a:p>
          <a:p>
            <a:endParaRPr lang="en-GB" dirty="0"/>
          </a:p>
        </p:txBody>
      </p:sp>
    </p:spTree>
    <p:extLst>
      <p:ext uri="{BB962C8B-B14F-4D97-AF65-F5344CB8AC3E}">
        <p14:creationId xmlns:p14="http://schemas.microsoft.com/office/powerpoint/2010/main" val="42527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30" y="6858"/>
            <a:ext cx="4370748" cy="400110"/>
          </a:xfrm>
          <a:prstGeom prst="rect">
            <a:avLst/>
          </a:prstGeom>
          <a:noFill/>
        </p:spPr>
        <p:txBody>
          <a:bodyPr wrap="none" rtlCol="0">
            <a:spAutoFit/>
          </a:bodyPr>
          <a:lstStyle/>
          <a:p>
            <a:r>
              <a:rPr lang="en-US" sz="2000" dirty="0"/>
              <a:t>   </a:t>
            </a:r>
            <a:r>
              <a:rPr lang="en-US" sz="2000" dirty="0" err="1"/>
              <a:t>Exemplu</a:t>
            </a:r>
            <a:r>
              <a:rPr lang="en-US" sz="2000" dirty="0"/>
              <a:t>:  </a:t>
            </a:r>
            <a:r>
              <a:rPr lang="en-US" sz="2000" dirty="0" err="1"/>
              <a:t>serviciu</a:t>
            </a:r>
            <a:r>
              <a:rPr lang="en-US" sz="2000" dirty="0"/>
              <a:t> de </a:t>
            </a:r>
            <a:r>
              <a:rPr lang="en-US" sz="2000" dirty="0" err="1"/>
              <a:t>logare</a:t>
            </a:r>
            <a:r>
              <a:rPr lang="en-US" sz="2000" dirty="0"/>
              <a:t>- varianta1</a:t>
            </a:r>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p:cNvSpPr/>
          <p:nvPr/>
        </p:nvSpPr>
        <p:spPr>
          <a:xfrm>
            <a:off x="6986258" y="380882"/>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ight Arrow 6"/>
          <p:cNvSpPr/>
          <p:nvPr/>
        </p:nvSpPr>
        <p:spPr>
          <a:xfrm>
            <a:off x="4402758" y="467990"/>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99356" y="625526"/>
            <a:ext cx="922047" cy="369332"/>
          </a:xfrm>
          <a:prstGeom prst="rect">
            <a:avLst/>
          </a:prstGeom>
          <a:noFill/>
        </p:spPr>
        <p:txBody>
          <a:bodyPr wrap="none" rtlCol="0">
            <a:spAutoFit/>
          </a:bodyPr>
          <a:lstStyle/>
          <a:p>
            <a:r>
              <a:rPr lang="en-US" dirty="0" err="1"/>
              <a:t>Mesaj</a:t>
            </a:r>
            <a:r>
              <a:rPr lang="en-US" dirty="0"/>
              <a:t> 1</a:t>
            </a:r>
          </a:p>
        </p:txBody>
      </p:sp>
      <p:pic>
        <p:nvPicPr>
          <p:cNvPr id="13" name="Picture 12"/>
          <p:cNvPicPr>
            <a:picLocks noChangeAspect="1"/>
          </p:cNvPicPr>
          <p:nvPr/>
        </p:nvPicPr>
        <p:blipFill>
          <a:blip r:embed="rId2"/>
          <a:stretch>
            <a:fillRect/>
          </a:stretch>
        </p:blipFill>
        <p:spPr>
          <a:xfrm>
            <a:off x="2914393" y="467990"/>
            <a:ext cx="1158340" cy="743776"/>
          </a:xfrm>
          <a:prstGeom prst="rect">
            <a:avLst/>
          </a:prstGeom>
        </p:spPr>
      </p:pic>
      <p:sp>
        <p:nvSpPr>
          <p:cNvPr id="14" name="TextBox 13"/>
          <p:cNvSpPr txBox="1"/>
          <p:nvPr/>
        </p:nvSpPr>
        <p:spPr>
          <a:xfrm>
            <a:off x="3020104" y="628711"/>
            <a:ext cx="922047" cy="369332"/>
          </a:xfrm>
          <a:prstGeom prst="rect">
            <a:avLst/>
          </a:prstGeom>
          <a:noFill/>
        </p:spPr>
        <p:txBody>
          <a:bodyPr wrap="none" rtlCol="0">
            <a:spAutoFit/>
          </a:bodyPr>
          <a:lstStyle/>
          <a:p>
            <a:r>
              <a:rPr lang="en-US" dirty="0" err="1"/>
              <a:t>Mesaj</a:t>
            </a:r>
            <a:r>
              <a:rPr lang="en-US" dirty="0"/>
              <a:t> 2</a:t>
            </a:r>
          </a:p>
        </p:txBody>
      </p:sp>
      <p:sp>
        <p:nvSpPr>
          <p:cNvPr id="9" name="Rectangle 8"/>
          <p:cNvSpPr/>
          <p:nvPr/>
        </p:nvSpPr>
        <p:spPr>
          <a:xfrm>
            <a:off x="6862542" y="1391420"/>
            <a:ext cx="4873520" cy="4555093"/>
          </a:xfrm>
          <a:prstGeom prst="rect">
            <a:avLst/>
          </a:prstGeom>
          <a:ln>
            <a:solidFill>
              <a:srgbClr val="0070C0"/>
            </a:solidFill>
          </a:ln>
        </p:spPr>
        <p:txBody>
          <a:bodyPr wrap="square">
            <a:spAutoFit/>
          </a:bodyPr>
          <a:lstStyle/>
          <a:p>
            <a:r>
              <a:rPr lang="en-US" sz="2000" dirty="0">
                <a:solidFill>
                  <a:srgbClr val="0070C0"/>
                </a:solidFill>
              </a:rPr>
              <a:t>data Logger = Logger </a:t>
            </a:r>
            <a:r>
              <a:rPr lang="en-US" sz="2000" dirty="0" err="1">
                <a:solidFill>
                  <a:srgbClr val="0070C0"/>
                </a:solidFill>
              </a:rPr>
              <a:t>MVar</a:t>
            </a:r>
            <a:r>
              <a:rPr lang="en-US" sz="2000" dirty="0">
                <a:solidFill>
                  <a:srgbClr val="0070C0"/>
                </a:solidFill>
              </a:rPr>
              <a:t>  String </a:t>
            </a:r>
          </a:p>
          <a:p>
            <a:endParaRPr lang="en-US" dirty="0">
              <a:solidFill>
                <a:srgbClr val="0070C0"/>
              </a:solidFill>
            </a:endParaRPr>
          </a:p>
          <a:p>
            <a:r>
              <a:rPr lang="en-US" dirty="0" err="1">
                <a:solidFill>
                  <a:srgbClr val="0070C0"/>
                </a:solidFill>
              </a:rPr>
              <a:t>initLogger</a:t>
            </a:r>
            <a:r>
              <a:rPr lang="en-US" dirty="0">
                <a:solidFill>
                  <a:srgbClr val="0070C0"/>
                </a:solidFill>
              </a:rPr>
              <a:t> :: IO Logger</a:t>
            </a:r>
          </a:p>
          <a:p>
            <a:r>
              <a:rPr lang="en-US" dirty="0" err="1">
                <a:solidFill>
                  <a:srgbClr val="0070C0"/>
                </a:solidFill>
              </a:rPr>
              <a:t>initLogger</a:t>
            </a:r>
            <a:r>
              <a:rPr lang="en-US" dirty="0">
                <a:solidFill>
                  <a:srgbClr val="0070C0"/>
                </a:solidFill>
              </a:rPr>
              <a:t> = do  </a:t>
            </a:r>
          </a:p>
          <a:p>
            <a:r>
              <a:rPr lang="en-US" dirty="0">
                <a:solidFill>
                  <a:srgbClr val="0070C0"/>
                </a:solidFill>
              </a:rPr>
              <a:t>                       m &lt;- </a:t>
            </a:r>
            <a:r>
              <a:rPr lang="en-US" dirty="0" err="1">
                <a:solidFill>
                  <a:srgbClr val="0070C0"/>
                </a:solidFill>
              </a:rPr>
              <a:t>newEmptyMVar</a:t>
            </a:r>
            <a:r>
              <a:rPr lang="en-US" dirty="0">
                <a:solidFill>
                  <a:srgbClr val="0070C0"/>
                </a:solidFill>
              </a:rPr>
              <a:t>   </a:t>
            </a:r>
          </a:p>
          <a:p>
            <a:r>
              <a:rPr lang="en-US" dirty="0">
                <a:solidFill>
                  <a:srgbClr val="0070C0"/>
                </a:solidFill>
              </a:rPr>
              <a:t>                       let log = Logger m</a:t>
            </a:r>
          </a:p>
          <a:p>
            <a:r>
              <a:rPr lang="en-US" b="1" dirty="0">
                <a:solidFill>
                  <a:srgbClr val="0070C0"/>
                </a:solidFill>
              </a:rPr>
              <a:t>                       </a:t>
            </a:r>
            <a:r>
              <a:rPr lang="en-US" b="1" dirty="0" err="1">
                <a:solidFill>
                  <a:srgbClr val="0070C0"/>
                </a:solidFill>
              </a:rPr>
              <a:t>forkIO</a:t>
            </a:r>
            <a:r>
              <a:rPr lang="en-US" b="1" dirty="0">
                <a:solidFill>
                  <a:srgbClr val="0070C0"/>
                </a:solidFill>
              </a:rPr>
              <a:t> (logger log) </a:t>
            </a:r>
          </a:p>
          <a:p>
            <a:r>
              <a:rPr lang="en-US" dirty="0">
                <a:solidFill>
                  <a:srgbClr val="0070C0"/>
                </a:solidFill>
              </a:rPr>
              <a:t>                       return log </a:t>
            </a:r>
          </a:p>
          <a:p>
            <a:endParaRPr lang="en-US" dirty="0">
              <a:solidFill>
                <a:srgbClr val="0070C0"/>
              </a:solidFill>
            </a:endParaRPr>
          </a:p>
          <a:p>
            <a:r>
              <a:rPr lang="en-US" dirty="0">
                <a:solidFill>
                  <a:srgbClr val="0070C0"/>
                </a:solidFill>
              </a:rPr>
              <a:t>logger :: Logger -&gt; IO ()</a:t>
            </a:r>
          </a:p>
          <a:p>
            <a:r>
              <a:rPr lang="en-US" dirty="0">
                <a:solidFill>
                  <a:srgbClr val="0070C0"/>
                </a:solidFill>
              </a:rPr>
              <a:t>logger (Logger m) = loop</a:t>
            </a:r>
          </a:p>
          <a:p>
            <a:r>
              <a:rPr lang="en-US" dirty="0">
                <a:solidFill>
                  <a:srgbClr val="0070C0"/>
                </a:solidFill>
              </a:rPr>
              <a:t>                                   where</a:t>
            </a:r>
          </a:p>
          <a:p>
            <a:r>
              <a:rPr lang="en-US" dirty="0">
                <a:solidFill>
                  <a:srgbClr val="0070C0"/>
                </a:solidFill>
              </a:rPr>
              <a:t>                                         loop = do     </a:t>
            </a:r>
          </a:p>
          <a:p>
            <a:r>
              <a:rPr lang="en-US" dirty="0">
                <a:solidFill>
                  <a:srgbClr val="0070C0"/>
                </a:solidFill>
              </a:rPr>
              <a:t>                                                   </a:t>
            </a:r>
            <a:r>
              <a:rPr lang="en-US" dirty="0" err="1">
                <a:solidFill>
                  <a:srgbClr val="0070C0"/>
                </a:solidFill>
              </a:rPr>
              <a:t>msg</a:t>
            </a:r>
            <a:r>
              <a:rPr lang="en-US" dirty="0">
                <a:solidFill>
                  <a:srgbClr val="0070C0"/>
                </a:solidFill>
              </a:rPr>
              <a:t>&lt;- </a:t>
            </a:r>
            <a:r>
              <a:rPr lang="en-US" dirty="0" err="1">
                <a:solidFill>
                  <a:srgbClr val="0070C0"/>
                </a:solidFill>
              </a:rPr>
              <a:t>takeMVar</a:t>
            </a:r>
            <a:r>
              <a:rPr lang="en-US" dirty="0">
                <a:solidFill>
                  <a:srgbClr val="0070C0"/>
                </a:solidFill>
              </a:rPr>
              <a:t> m    </a:t>
            </a:r>
          </a:p>
          <a:p>
            <a:r>
              <a:rPr lang="en-US" dirty="0">
                <a:solidFill>
                  <a:srgbClr val="0070C0"/>
                </a:solidFill>
              </a:rPr>
              <a:t>                                                   </a:t>
            </a:r>
            <a:r>
              <a:rPr lang="en-US" dirty="0" err="1">
                <a:solidFill>
                  <a:srgbClr val="0070C0"/>
                </a:solidFill>
              </a:rPr>
              <a:t>putStrLn</a:t>
            </a:r>
            <a:r>
              <a:rPr lang="en-US" dirty="0">
                <a:solidFill>
                  <a:srgbClr val="0070C0"/>
                </a:solidFill>
              </a:rPr>
              <a:t> </a:t>
            </a:r>
            <a:r>
              <a:rPr lang="en-US" dirty="0" err="1">
                <a:solidFill>
                  <a:srgbClr val="0070C0"/>
                </a:solidFill>
              </a:rPr>
              <a:t>msg</a:t>
            </a:r>
            <a:r>
              <a:rPr lang="en-US" dirty="0">
                <a:solidFill>
                  <a:srgbClr val="0070C0"/>
                </a:solidFill>
              </a:rPr>
              <a:t>        </a:t>
            </a:r>
          </a:p>
          <a:p>
            <a:r>
              <a:rPr lang="en-US" dirty="0">
                <a:solidFill>
                  <a:srgbClr val="0070C0"/>
                </a:solidFill>
              </a:rPr>
              <a:t>                                                   loop </a:t>
            </a:r>
          </a:p>
        </p:txBody>
      </p:sp>
      <p:sp>
        <p:nvSpPr>
          <p:cNvPr id="24" name="TextBox 23"/>
          <p:cNvSpPr txBox="1"/>
          <p:nvPr/>
        </p:nvSpPr>
        <p:spPr>
          <a:xfrm>
            <a:off x="848940" y="1227077"/>
            <a:ext cx="4903767" cy="4678204"/>
          </a:xfrm>
          <a:prstGeom prst="rect">
            <a:avLst/>
          </a:prstGeom>
          <a:noFill/>
          <a:ln>
            <a:solidFill>
              <a:srgbClr val="0070C0"/>
            </a:solidFill>
          </a:ln>
        </p:spPr>
        <p:txBody>
          <a:bodyPr wrap="square" rtlCol="0">
            <a:spAutoFit/>
          </a:bodyPr>
          <a:lstStyle/>
          <a:p>
            <a:endParaRPr lang="en-US" dirty="0"/>
          </a:p>
          <a:p>
            <a:r>
              <a:rPr lang="da-DK" sz="2000" dirty="0">
                <a:solidFill>
                  <a:srgbClr val="0070C0"/>
                </a:solidFill>
              </a:rPr>
              <a:t>logMessage :: Logger -&gt; String -&gt; IO ()</a:t>
            </a:r>
          </a:p>
          <a:p>
            <a:r>
              <a:rPr lang="da-DK" sz="2000" dirty="0">
                <a:solidFill>
                  <a:srgbClr val="0070C0"/>
                </a:solidFill>
              </a:rPr>
              <a:t>logMessage (Logger m) s = putMVar m s</a:t>
            </a:r>
            <a:endParaRPr lang="en-US" sz="2000" dirty="0">
              <a:solidFill>
                <a:srgbClr val="0070C0"/>
              </a:solidFill>
            </a:endParaRPr>
          </a:p>
          <a:p>
            <a:endParaRPr lang="en-US" sz="2000" dirty="0">
              <a:solidFill>
                <a:srgbClr val="0070C0"/>
              </a:solidFill>
            </a:endParaRPr>
          </a:p>
          <a:p>
            <a:r>
              <a:rPr lang="en-US" sz="2000" dirty="0" err="1">
                <a:solidFill>
                  <a:srgbClr val="0070C0"/>
                </a:solidFill>
              </a:rPr>
              <a:t>logMessThread</a:t>
            </a:r>
            <a:r>
              <a:rPr lang="en-US" sz="2000" dirty="0">
                <a:solidFill>
                  <a:srgbClr val="0070C0"/>
                </a:solidFill>
              </a:rPr>
              <a:t>:: Logger -&gt; IO()</a:t>
            </a:r>
          </a:p>
          <a:p>
            <a:r>
              <a:rPr lang="en-US" sz="2000" dirty="0" err="1">
                <a:solidFill>
                  <a:srgbClr val="0070C0"/>
                </a:solidFill>
              </a:rPr>
              <a:t>logMessThread</a:t>
            </a:r>
            <a:r>
              <a:rPr lang="en-US" sz="2000" dirty="0">
                <a:solidFill>
                  <a:srgbClr val="0070C0"/>
                </a:solidFill>
              </a:rPr>
              <a:t>  l = do       </a:t>
            </a:r>
          </a:p>
          <a:p>
            <a:r>
              <a:rPr lang="en-US" sz="2000" dirty="0">
                <a:solidFill>
                  <a:srgbClr val="0070C0"/>
                </a:solidFill>
              </a:rPr>
              <a:t>                            </a:t>
            </a:r>
            <a:r>
              <a:rPr lang="en-US" sz="2000" dirty="0" err="1">
                <a:solidFill>
                  <a:srgbClr val="0070C0"/>
                </a:solidFill>
              </a:rPr>
              <a:t>msg</a:t>
            </a:r>
            <a:r>
              <a:rPr lang="en-US" sz="2000" dirty="0">
                <a:solidFill>
                  <a:srgbClr val="0070C0"/>
                </a:solidFill>
              </a:rPr>
              <a:t> &lt;- </a:t>
            </a:r>
            <a:r>
              <a:rPr lang="en-US" sz="2000" dirty="0" err="1">
                <a:solidFill>
                  <a:srgbClr val="0070C0"/>
                </a:solidFill>
              </a:rPr>
              <a:t>getLine</a:t>
            </a:r>
            <a:endParaRPr lang="en-US" sz="2000" dirty="0">
              <a:solidFill>
                <a:srgbClr val="0070C0"/>
              </a:solidFill>
            </a:endParaRPr>
          </a:p>
          <a:p>
            <a:r>
              <a:rPr lang="en-US" sz="2000" dirty="0">
                <a:solidFill>
                  <a:srgbClr val="0070C0"/>
                </a:solidFill>
              </a:rPr>
              <a:t>                            if (</a:t>
            </a:r>
            <a:r>
              <a:rPr lang="en-US" sz="2000" dirty="0" err="1">
                <a:solidFill>
                  <a:srgbClr val="0070C0"/>
                </a:solidFill>
              </a:rPr>
              <a:t>msg</a:t>
            </a:r>
            <a:r>
              <a:rPr lang="en-US" sz="2000" dirty="0">
                <a:solidFill>
                  <a:srgbClr val="0070C0"/>
                </a:solidFill>
              </a:rPr>
              <a:t> == "bye") </a:t>
            </a:r>
          </a:p>
          <a:p>
            <a:r>
              <a:rPr lang="en-US" sz="2000" dirty="0">
                <a:solidFill>
                  <a:srgbClr val="0070C0"/>
                </a:solidFill>
              </a:rPr>
              <a:t>                            then return()</a:t>
            </a:r>
          </a:p>
          <a:p>
            <a:r>
              <a:rPr lang="en-US" sz="2000" dirty="0">
                <a:solidFill>
                  <a:srgbClr val="0070C0"/>
                </a:solidFill>
              </a:rPr>
              <a:t>                            else do </a:t>
            </a:r>
          </a:p>
          <a:p>
            <a:r>
              <a:rPr lang="en-US" sz="2000" dirty="0">
                <a:solidFill>
                  <a:srgbClr val="0070C0"/>
                </a:solidFill>
              </a:rPr>
              <a:t>                                     </a:t>
            </a:r>
            <a:r>
              <a:rPr lang="en-US" sz="2000" dirty="0" err="1">
                <a:solidFill>
                  <a:srgbClr val="0070C0"/>
                </a:solidFill>
              </a:rPr>
              <a:t>logMessage</a:t>
            </a:r>
            <a:r>
              <a:rPr lang="en-US" sz="2000" dirty="0">
                <a:solidFill>
                  <a:srgbClr val="0070C0"/>
                </a:solidFill>
              </a:rPr>
              <a:t> log </a:t>
            </a:r>
            <a:r>
              <a:rPr lang="en-US" sz="2000" dirty="0" err="1">
                <a:solidFill>
                  <a:srgbClr val="0070C0"/>
                </a:solidFill>
              </a:rPr>
              <a:t>msg</a:t>
            </a:r>
            <a:endParaRPr lang="en-US" sz="2000" dirty="0">
              <a:solidFill>
                <a:srgbClr val="0070C0"/>
              </a:solidFill>
            </a:endParaRPr>
          </a:p>
          <a:p>
            <a:r>
              <a:rPr lang="en-US" sz="2000" dirty="0">
                <a:solidFill>
                  <a:srgbClr val="0070C0"/>
                </a:solidFill>
              </a:rPr>
              <a:t>                                     </a:t>
            </a:r>
            <a:r>
              <a:rPr lang="en-US" sz="2000" dirty="0" err="1">
                <a:solidFill>
                  <a:srgbClr val="0070C0"/>
                </a:solidFill>
              </a:rPr>
              <a:t>logMessTh</a:t>
            </a:r>
            <a:r>
              <a:rPr lang="en-US" sz="2000" dirty="0">
                <a:solidFill>
                  <a:srgbClr val="0070C0"/>
                </a:solidFill>
              </a:rPr>
              <a:t> log</a:t>
            </a:r>
          </a:p>
          <a:p>
            <a:r>
              <a:rPr lang="en-US" sz="2000" dirty="0">
                <a:solidFill>
                  <a:srgbClr val="0070C0"/>
                </a:solidFill>
              </a:rPr>
              <a:t>main = do</a:t>
            </a:r>
          </a:p>
          <a:p>
            <a:r>
              <a:rPr lang="en-US" sz="2000" dirty="0">
                <a:solidFill>
                  <a:srgbClr val="0070C0"/>
                </a:solidFill>
              </a:rPr>
              <a:t>                log &lt;- </a:t>
            </a:r>
            <a:r>
              <a:rPr lang="en-US" sz="2000" dirty="0" err="1">
                <a:solidFill>
                  <a:srgbClr val="0070C0"/>
                </a:solidFill>
              </a:rPr>
              <a:t>initLogger</a:t>
            </a:r>
            <a:endParaRPr lang="en-US" sz="2000" dirty="0">
              <a:solidFill>
                <a:srgbClr val="0070C0"/>
              </a:solidFill>
            </a:endParaRPr>
          </a:p>
          <a:p>
            <a:r>
              <a:rPr lang="en-US" sz="2000" b="1" dirty="0">
                <a:solidFill>
                  <a:srgbClr val="0070C0"/>
                </a:solidFill>
              </a:rPr>
              <a:t>                </a:t>
            </a:r>
            <a:r>
              <a:rPr lang="en-US" sz="2000" b="1" dirty="0" err="1">
                <a:solidFill>
                  <a:srgbClr val="0070C0"/>
                </a:solidFill>
              </a:rPr>
              <a:t>logMessThread</a:t>
            </a:r>
            <a:r>
              <a:rPr lang="en-US" sz="2000" b="1" dirty="0">
                <a:solidFill>
                  <a:srgbClr val="0070C0"/>
                </a:solidFill>
              </a:rPr>
              <a:t> log </a:t>
            </a:r>
          </a:p>
        </p:txBody>
      </p:sp>
      <p:sp>
        <p:nvSpPr>
          <p:cNvPr id="6" name="TextBox 5"/>
          <p:cNvSpPr txBox="1"/>
          <p:nvPr/>
        </p:nvSpPr>
        <p:spPr>
          <a:xfrm>
            <a:off x="2469531" y="5843424"/>
            <a:ext cx="3625608"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Thread-</a:t>
            </a:r>
            <a:r>
              <a:rPr lang="en-US" dirty="0" err="1"/>
              <a:t>ul</a:t>
            </a:r>
            <a:r>
              <a:rPr lang="en-US" dirty="0"/>
              <a:t> principal </a:t>
            </a:r>
            <a:r>
              <a:rPr lang="en-US" dirty="0" err="1"/>
              <a:t>trimite</a:t>
            </a:r>
            <a:r>
              <a:rPr lang="en-US" dirty="0"/>
              <a:t> </a:t>
            </a:r>
            <a:r>
              <a:rPr lang="en-US" dirty="0" err="1"/>
              <a:t>messajele</a:t>
            </a:r>
            <a:endParaRPr lang="en-US" dirty="0"/>
          </a:p>
        </p:txBody>
      </p:sp>
      <p:pic>
        <p:nvPicPr>
          <p:cNvPr id="2" name="Picture 1"/>
          <p:cNvPicPr>
            <a:picLocks noChangeAspect="1"/>
          </p:cNvPicPr>
          <p:nvPr/>
        </p:nvPicPr>
        <p:blipFill>
          <a:blip r:embed="rId3"/>
          <a:stretch>
            <a:fillRect/>
          </a:stretch>
        </p:blipFill>
        <p:spPr>
          <a:xfrm>
            <a:off x="8482367" y="551289"/>
            <a:ext cx="1633870" cy="517805"/>
          </a:xfrm>
          <a:prstGeom prst="rect">
            <a:avLst/>
          </a:prstGeom>
        </p:spPr>
      </p:pic>
      <p:sp>
        <p:nvSpPr>
          <p:cNvPr id="8" name="TextBox 7"/>
          <p:cNvSpPr txBox="1"/>
          <p:nvPr/>
        </p:nvSpPr>
        <p:spPr>
          <a:xfrm>
            <a:off x="8104619" y="5622508"/>
            <a:ext cx="3527761" cy="369332"/>
          </a:xfrm>
          <a:prstGeom prst="rect">
            <a:avLst/>
          </a:prstGeom>
          <a:ln>
            <a:solidFill>
              <a:schemeClr val="accent2"/>
            </a:solidFill>
          </a:ln>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dirty="0"/>
              <a:t>Thread-</a:t>
            </a:r>
            <a:r>
              <a:rPr lang="en-US" dirty="0" err="1"/>
              <a:t>ul</a:t>
            </a:r>
            <a:r>
              <a:rPr lang="en-US" dirty="0"/>
              <a:t> logger le </a:t>
            </a:r>
            <a:r>
              <a:rPr lang="en-US" dirty="0" err="1"/>
              <a:t>citeste</a:t>
            </a:r>
            <a:r>
              <a:rPr lang="en-US" dirty="0"/>
              <a:t> </a:t>
            </a:r>
            <a:r>
              <a:rPr lang="en-US" dirty="0" err="1"/>
              <a:t>si</a:t>
            </a:r>
            <a:r>
              <a:rPr lang="en-US" dirty="0"/>
              <a:t> le </a:t>
            </a:r>
            <a:r>
              <a:rPr lang="en-US" dirty="0" err="1"/>
              <a:t>scrie</a:t>
            </a:r>
            <a:endParaRPr lang="en-US" dirty="0"/>
          </a:p>
        </p:txBody>
      </p:sp>
      <p:sp>
        <p:nvSpPr>
          <p:cNvPr id="10" name="TextBox 9">
            <a:extLst>
              <a:ext uri="{FF2B5EF4-FFF2-40B4-BE49-F238E27FC236}">
                <a16:creationId xmlns:a16="http://schemas.microsoft.com/office/drawing/2014/main" id="{9B88FE6D-1758-FA79-ABC2-C13C7FE1F21B}"/>
              </a:ext>
            </a:extLst>
          </p:cNvPr>
          <p:cNvSpPr txBox="1"/>
          <p:nvPr/>
        </p:nvSpPr>
        <p:spPr>
          <a:xfrm>
            <a:off x="3625153" y="5166617"/>
            <a:ext cx="2682472"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dirty="0" err="1"/>
              <a:t>Creaza</a:t>
            </a:r>
            <a:r>
              <a:rPr lang="en-US" dirty="0"/>
              <a:t> thread-</a:t>
            </a:r>
            <a:r>
              <a:rPr lang="en-US" dirty="0" err="1"/>
              <a:t>ul</a:t>
            </a:r>
            <a:r>
              <a:rPr lang="en-US" dirty="0"/>
              <a:t> logger</a:t>
            </a:r>
            <a:endParaRPr lang="en-GB" dirty="0"/>
          </a:p>
        </p:txBody>
      </p:sp>
    </p:spTree>
    <p:extLst>
      <p:ext uri="{BB962C8B-B14F-4D97-AF65-F5344CB8AC3E}">
        <p14:creationId xmlns:p14="http://schemas.microsoft.com/office/powerpoint/2010/main" val="250195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30" y="6858"/>
            <a:ext cx="4370748" cy="400110"/>
          </a:xfrm>
          <a:prstGeom prst="rect">
            <a:avLst/>
          </a:prstGeom>
          <a:noFill/>
        </p:spPr>
        <p:txBody>
          <a:bodyPr wrap="none" rtlCol="0">
            <a:spAutoFit/>
          </a:bodyPr>
          <a:lstStyle/>
          <a:p>
            <a:r>
              <a:rPr lang="en-US" sz="2000" dirty="0"/>
              <a:t>   </a:t>
            </a:r>
            <a:r>
              <a:rPr lang="en-US" sz="2000" dirty="0" err="1"/>
              <a:t>Exemplu</a:t>
            </a:r>
            <a:r>
              <a:rPr lang="en-US" sz="2000" dirty="0"/>
              <a:t>:  </a:t>
            </a:r>
            <a:r>
              <a:rPr lang="en-US" sz="2000" dirty="0" err="1"/>
              <a:t>serviciu</a:t>
            </a:r>
            <a:r>
              <a:rPr lang="en-US" sz="2000" dirty="0"/>
              <a:t> de </a:t>
            </a:r>
            <a:r>
              <a:rPr lang="en-US" sz="2000" dirty="0" err="1"/>
              <a:t>logare</a:t>
            </a:r>
            <a:r>
              <a:rPr lang="en-US" sz="2000" dirty="0"/>
              <a:t>- varianta1</a:t>
            </a:r>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p:cNvSpPr/>
          <p:nvPr/>
        </p:nvSpPr>
        <p:spPr>
          <a:xfrm>
            <a:off x="6986258" y="380882"/>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ight Arrow 6"/>
          <p:cNvSpPr/>
          <p:nvPr/>
        </p:nvSpPr>
        <p:spPr>
          <a:xfrm>
            <a:off x="4402758" y="467990"/>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99356" y="625526"/>
            <a:ext cx="922047" cy="369332"/>
          </a:xfrm>
          <a:prstGeom prst="rect">
            <a:avLst/>
          </a:prstGeom>
          <a:noFill/>
        </p:spPr>
        <p:txBody>
          <a:bodyPr wrap="none" rtlCol="0">
            <a:spAutoFit/>
          </a:bodyPr>
          <a:lstStyle/>
          <a:p>
            <a:r>
              <a:rPr lang="en-US" dirty="0" err="1"/>
              <a:t>Mesaj</a:t>
            </a:r>
            <a:r>
              <a:rPr lang="en-US" dirty="0"/>
              <a:t> 1</a:t>
            </a:r>
          </a:p>
        </p:txBody>
      </p:sp>
      <p:pic>
        <p:nvPicPr>
          <p:cNvPr id="13" name="Picture 12"/>
          <p:cNvPicPr>
            <a:picLocks noChangeAspect="1"/>
          </p:cNvPicPr>
          <p:nvPr/>
        </p:nvPicPr>
        <p:blipFill>
          <a:blip r:embed="rId2"/>
          <a:stretch>
            <a:fillRect/>
          </a:stretch>
        </p:blipFill>
        <p:spPr>
          <a:xfrm>
            <a:off x="2914393" y="467990"/>
            <a:ext cx="1158340" cy="743776"/>
          </a:xfrm>
          <a:prstGeom prst="rect">
            <a:avLst/>
          </a:prstGeom>
        </p:spPr>
      </p:pic>
      <p:sp>
        <p:nvSpPr>
          <p:cNvPr id="14" name="TextBox 13"/>
          <p:cNvSpPr txBox="1"/>
          <p:nvPr/>
        </p:nvSpPr>
        <p:spPr>
          <a:xfrm>
            <a:off x="3020104" y="628711"/>
            <a:ext cx="922047" cy="369332"/>
          </a:xfrm>
          <a:prstGeom prst="rect">
            <a:avLst/>
          </a:prstGeom>
          <a:noFill/>
        </p:spPr>
        <p:txBody>
          <a:bodyPr wrap="none" rtlCol="0">
            <a:spAutoFit/>
          </a:bodyPr>
          <a:lstStyle/>
          <a:p>
            <a:r>
              <a:rPr lang="en-US" dirty="0" err="1"/>
              <a:t>Mesaj</a:t>
            </a:r>
            <a:r>
              <a:rPr lang="en-US" dirty="0"/>
              <a:t> 2</a:t>
            </a:r>
          </a:p>
        </p:txBody>
      </p:sp>
      <p:sp>
        <p:nvSpPr>
          <p:cNvPr id="9" name="Rectangle 8"/>
          <p:cNvSpPr/>
          <p:nvPr/>
        </p:nvSpPr>
        <p:spPr>
          <a:xfrm>
            <a:off x="6862542" y="1391420"/>
            <a:ext cx="4873520" cy="4278094"/>
          </a:xfrm>
          <a:prstGeom prst="rect">
            <a:avLst/>
          </a:prstGeom>
          <a:ln>
            <a:solidFill>
              <a:srgbClr val="0070C0"/>
            </a:solidFill>
          </a:ln>
        </p:spPr>
        <p:txBody>
          <a:bodyPr wrap="square">
            <a:spAutoFit/>
          </a:bodyPr>
          <a:lstStyle/>
          <a:p>
            <a:r>
              <a:rPr lang="en-US" sz="2000" dirty="0">
                <a:solidFill>
                  <a:srgbClr val="0070C0"/>
                </a:solidFill>
              </a:rPr>
              <a:t>data Logger = Logger </a:t>
            </a:r>
            <a:r>
              <a:rPr lang="en-US" sz="2000" dirty="0" err="1">
                <a:solidFill>
                  <a:srgbClr val="0070C0"/>
                </a:solidFill>
              </a:rPr>
              <a:t>MVar</a:t>
            </a:r>
            <a:r>
              <a:rPr lang="en-US" sz="2000" dirty="0">
                <a:solidFill>
                  <a:srgbClr val="0070C0"/>
                </a:solidFill>
              </a:rPr>
              <a:t>  String </a:t>
            </a:r>
          </a:p>
          <a:p>
            <a:endParaRPr lang="en-US" dirty="0">
              <a:solidFill>
                <a:srgbClr val="0070C0"/>
              </a:solidFill>
            </a:endParaRPr>
          </a:p>
          <a:p>
            <a:r>
              <a:rPr lang="en-US" dirty="0" err="1">
                <a:solidFill>
                  <a:srgbClr val="0070C0"/>
                </a:solidFill>
              </a:rPr>
              <a:t>initLogger</a:t>
            </a:r>
            <a:r>
              <a:rPr lang="en-US" dirty="0">
                <a:solidFill>
                  <a:srgbClr val="0070C0"/>
                </a:solidFill>
              </a:rPr>
              <a:t> :: IO Logger</a:t>
            </a:r>
          </a:p>
          <a:p>
            <a:r>
              <a:rPr lang="en-US" dirty="0" err="1">
                <a:solidFill>
                  <a:srgbClr val="0070C0"/>
                </a:solidFill>
              </a:rPr>
              <a:t>initLogger</a:t>
            </a:r>
            <a:r>
              <a:rPr lang="en-US" dirty="0">
                <a:solidFill>
                  <a:srgbClr val="0070C0"/>
                </a:solidFill>
              </a:rPr>
              <a:t> = do  </a:t>
            </a:r>
          </a:p>
          <a:p>
            <a:r>
              <a:rPr lang="en-US" dirty="0">
                <a:solidFill>
                  <a:srgbClr val="0070C0"/>
                </a:solidFill>
              </a:rPr>
              <a:t>                       m &lt;- </a:t>
            </a:r>
            <a:r>
              <a:rPr lang="en-US" dirty="0" err="1">
                <a:solidFill>
                  <a:srgbClr val="0070C0"/>
                </a:solidFill>
              </a:rPr>
              <a:t>newEmptyMVar</a:t>
            </a:r>
            <a:r>
              <a:rPr lang="en-US" dirty="0">
                <a:solidFill>
                  <a:srgbClr val="0070C0"/>
                </a:solidFill>
              </a:rPr>
              <a:t>   </a:t>
            </a:r>
          </a:p>
          <a:p>
            <a:r>
              <a:rPr lang="en-US" dirty="0">
                <a:solidFill>
                  <a:srgbClr val="0070C0"/>
                </a:solidFill>
              </a:rPr>
              <a:t>                       let log = Logger m</a:t>
            </a:r>
          </a:p>
          <a:p>
            <a:r>
              <a:rPr lang="en-US" b="1" dirty="0">
                <a:solidFill>
                  <a:srgbClr val="0070C0"/>
                </a:solidFill>
              </a:rPr>
              <a:t>                       </a:t>
            </a:r>
            <a:r>
              <a:rPr lang="en-US" b="1" dirty="0" err="1">
                <a:solidFill>
                  <a:srgbClr val="0070C0"/>
                </a:solidFill>
              </a:rPr>
              <a:t>forkIO</a:t>
            </a:r>
            <a:r>
              <a:rPr lang="en-US" b="1" dirty="0">
                <a:solidFill>
                  <a:srgbClr val="0070C0"/>
                </a:solidFill>
              </a:rPr>
              <a:t> (logger log) </a:t>
            </a:r>
          </a:p>
          <a:p>
            <a:r>
              <a:rPr lang="en-US" dirty="0">
                <a:solidFill>
                  <a:srgbClr val="0070C0"/>
                </a:solidFill>
              </a:rPr>
              <a:t>                       return log</a:t>
            </a:r>
          </a:p>
          <a:p>
            <a:r>
              <a:rPr lang="en-US" dirty="0">
                <a:solidFill>
                  <a:srgbClr val="0070C0"/>
                </a:solidFill>
              </a:rPr>
              <a:t>logger :: Logger -&gt; IO ()</a:t>
            </a:r>
          </a:p>
          <a:p>
            <a:r>
              <a:rPr lang="en-US" dirty="0">
                <a:solidFill>
                  <a:srgbClr val="0070C0"/>
                </a:solidFill>
              </a:rPr>
              <a:t>logger (Logger m) = loop</a:t>
            </a:r>
          </a:p>
          <a:p>
            <a:r>
              <a:rPr lang="en-US" dirty="0">
                <a:solidFill>
                  <a:srgbClr val="0070C0"/>
                </a:solidFill>
              </a:rPr>
              <a:t>                                   where</a:t>
            </a:r>
          </a:p>
          <a:p>
            <a:r>
              <a:rPr lang="en-US" dirty="0">
                <a:solidFill>
                  <a:srgbClr val="0070C0"/>
                </a:solidFill>
              </a:rPr>
              <a:t>                                         loop = do     </a:t>
            </a:r>
          </a:p>
          <a:p>
            <a:r>
              <a:rPr lang="en-US" dirty="0">
                <a:solidFill>
                  <a:srgbClr val="0070C0"/>
                </a:solidFill>
              </a:rPr>
              <a:t>                                                   </a:t>
            </a:r>
            <a:r>
              <a:rPr lang="en-US" dirty="0" err="1">
                <a:solidFill>
                  <a:srgbClr val="0070C0"/>
                </a:solidFill>
              </a:rPr>
              <a:t>msg</a:t>
            </a:r>
            <a:r>
              <a:rPr lang="en-US" dirty="0">
                <a:solidFill>
                  <a:srgbClr val="0070C0"/>
                </a:solidFill>
              </a:rPr>
              <a:t>&lt;- </a:t>
            </a:r>
            <a:r>
              <a:rPr lang="en-US" dirty="0" err="1">
                <a:solidFill>
                  <a:srgbClr val="0070C0"/>
                </a:solidFill>
              </a:rPr>
              <a:t>takeMVar</a:t>
            </a:r>
            <a:r>
              <a:rPr lang="en-US" dirty="0">
                <a:solidFill>
                  <a:srgbClr val="0070C0"/>
                </a:solidFill>
              </a:rPr>
              <a:t> m    </a:t>
            </a:r>
          </a:p>
          <a:p>
            <a:r>
              <a:rPr lang="en-US" dirty="0">
                <a:solidFill>
                  <a:srgbClr val="0070C0"/>
                </a:solidFill>
              </a:rPr>
              <a:t>                                                   </a:t>
            </a:r>
            <a:r>
              <a:rPr lang="en-US" dirty="0" err="1">
                <a:solidFill>
                  <a:srgbClr val="0070C0"/>
                </a:solidFill>
              </a:rPr>
              <a:t>putStrLn</a:t>
            </a:r>
            <a:r>
              <a:rPr lang="en-US" dirty="0">
                <a:solidFill>
                  <a:srgbClr val="0070C0"/>
                </a:solidFill>
              </a:rPr>
              <a:t> </a:t>
            </a:r>
            <a:r>
              <a:rPr lang="en-US" dirty="0" err="1">
                <a:solidFill>
                  <a:srgbClr val="0070C0"/>
                </a:solidFill>
              </a:rPr>
              <a:t>msg</a:t>
            </a:r>
            <a:r>
              <a:rPr lang="en-US" dirty="0">
                <a:solidFill>
                  <a:srgbClr val="0070C0"/>
                </a:solidFill>
              </a:rPr>
              <a:t>        </a:t>
            </a:r>
          </a:p>
          <a:p>
            <a:r>
              <a:rPr lang="en-US" dirty="0">
                <a:solidFill>
                  <a:srgbClr val="0070C0"/>
                </a:solidFill>
              </a:rPr>
              <a:t>                                                   loop </a:t>
            </a:r>
          </a:p>
        </p:txBody>
      </p:sp>
      <p:sp>
        <p:nvSpPr>
          <p:cNvPr id="24" name="TextBox 23"/>
          <p:cNvSpPr txBox="1"/>
          <p:nvPr/>
        </p:nvSpPr>
        <p:spPr>
          <a:xfrm>
            <a:off x="848940" y="1227077"/>
            <a:ext cx="4903767" cy="4678204"/>
          </a:xfrm>
          <a:prstGeom prst="rect">
            <a:avLst/>
          </a:prstGeom>
          <a:noFill/>
          <a:ln>
            <a:solidFill>
              <a:srgbClr val="0070C0"/>
            </a:solidFill>
          </a:ln>
        </p:spPr>
        <p:txBody>
          <a:bodyPr wrap="square" rtlCol="0">
            <a:spAutoFit/>
          </a:bodyPr>
          <a:lstStyle/>
          <a:p>
            <a:endParaRPr lang="en-US" dirty="0"/>
          </a:p>
          <a:p>
            <a:r>
              <a:rPr lang="da-DK" sz="2000" dirty="0">
                <a:solidFill>
                  <a:srgbClr val="0070C0"/>
                </a:solidFill>
              </a:rPr>
              <a:t>logMessage :: Logger -&gt; String -&gt; IO ()</a:t>
            </a:r>
          </a:p>
          <a:p>
            <a:r>
              <a:rPr lang="da-DK" sz="2000" dirty="0">
                <a:solidFill>
                  <a:srgbClr val="0070C0"/>
                </a:solidFill>
              </a:rPr>
              <a:t>logMessage (Logger m) s = putMVar m s</a:t>
            </a:r>
            <a:endParaRPr lang="en-US" sz="2000" dirty="0">
              <a:solidFill>
                <a:srgbClr val="0070C0"/>
              </a:solidFill>
            </a:endParaRPr>
          </a:p>
          <a:p>
            <a:endParaRPr lang="en-US" sz="2000" dirty="0">
              <a:solidFill>
                <a:srgbClr val="0070C0"/>
              </a:solidFill>
            </a:endParaRPr>
          </a:p>
          <a:p>
            <a:r>
              <a:rPr lang="en-US" sz="2000" dirty="0" err="1">
                <a:solidFill>
                  <a:srgbClr val="0070C0"/>
                </a:solidFill>
              </a:rPr>
              <a:t>logMessThread</a:t>
            </a:r>
            <a:r>
              <a:rPr lang="en-US" sz="2000" dirty="0">
                <a:solidFill>
                  <a:srgbClr val="0070C0"/>
                </a:solidFill>
              </a:rPr>
              <a:t>:: Logger -&gt; IO()</a:t>
            </a:r>
          </a:p>
          <a:p>
            <a:r>
              <a:rPr lang="en-US" sz="2000" dirty="0" err="1">
                <a:solidFill>
                  <a:srgbClr val="0070C0"/>
                </a:solidFill>
              </a:rPr>
              <a:t>logMessThread</a:t>
            </a:r>
            <a:r>
              <a:rPr lang="en-US" sz="2000" dirty="0">
                <a:solidFill>
                  <a:srgbClr val="0070C0"/>
                </a:solidFill>
              </a:rPr>
              <a:t> log = do       </a:t>
            </a:r>
          </a:p>
          <a:p>
            <a:r>
              <a:rPr lang="en-US" sz="2000" dirty="0">
                <a:solidFill>
                  <a:srgbClr val="0070C0"/>
                </a:solidFill>
              </a:rPr>
              <a:t>                            </a:t>
            </a:r>
            <a:r>
              <a:rPr lang="en-US" sz="2000" dirty="0" err="1">
                <a:solidFill>
                  <a:srgbClr val="0070C0"/>
                </a:solidFill>
              </a:rPr>
              <a:t>msg</a:t>
            </a:r>
            <a:r>
              <a:rPr lang="en-US" sz="2000" dirty="0">
                <a:solidFill>
                  <a:srgbClr val="0070C0"/>
                </a:solidFill>
              </a:rPr>
              <a:t> &lt;- </a:t>
            </a:r>
            <a:r>
              <a:rPr lang="en-US" sz="2000" dirty="0" err="1">
                <a:solidFill>
                  <a:srgbClr val="0070C0"/>
                </a:solidFill>
              </a:rPr>
              <a:t>getLine</a:t>
            </a:r>
            <a:endParaRPr lang="en-US" sz="2000" dirty="0">
              <a:solidFill>
                <a:srgbClr val="0070C0"/>
              </a:solidFill>
            </a:endParaRPr>
          </a:p>
          <a:p>
            <a:r>
              <a:rPr lang="en-US" sz="2000" dirty="0">
                <a:solidFill>
                  <a:srgbClr val="0070C0"/>
                </a:solidFill>
              </a:rPr>
              <a:t>                            if (</a:t>
            </a:r>
            <a:r>
              <a:rPr lang="en-US" sz="2000" dirty="0" err="1">
                <a:solidFill>
                  <a:srgbClr val="0070C0"/>
                </a:solidFill>
              </a:rPr>
              <a:t>msg</a:t>
            </a:r>
            <a:r>
              <a:rPr lang="en-US" sz="2000" dirty="0">
                <a:solidFill>
                  <a:srgbClr val="0070C0"/>
                </a:solidFill>
              </a:rPr>
              <a:t> == "bye") </a:t>
            </a:r>
          </a:p>
          <a:p>
            <a:r>
              <a:rPr lang="en-US" sz="2000" dirty="0">
                <a:solidFill>
                  <a:srgbClr val="0070C0"/>
                </a:solidFill>
              </a:rPr>
              <a:t>                            then return()</a:t>
            </a:r>
          </a:p>
          <a:p>
            <a:r>
              <a:rPr lang="en-US" sz="2000" dirty="0">
                <a:solidFill>
                  <a:srgbClr val="0070C0"/>
                </a:solidFill>
              </a:rPr>
              <a:t>                            else do </a:t>
            </a:r>
          </a:p>
          <a:p>
            <a:r>
              <a:rPr lang="en-US" sz="2000" dirty="0">
                <a:solidFill>
                  <a:srgbClr val="0070C0"/>
                </a:solidFill>
              </a:rPr>
              <a:t>                                     </a:t>
            </a:r>
            <a:r>
              <a:rPr lang="en-US" sz="2000" dirty="0" err="1">
                <a:solidFill>
                  <a:srgbClr val="0070C0"/>
                </a:solidFill>
              </a:rPr>
              <a:t>logMessage</a:t>
            </a:r>
            <a:r>
              <a:rPr lang="en-US" sz="2000" dirty="0">
                <a:solidFill>
                  <a:srgbClr val="0070C0"/>
                </a:solidFill>
              </a:rPr>
              <a:t> log </a:t>
            </a:r>
            <a:r>
              <a:rPr lang="en-US" sz="2000" dirty="0" err="1">
                <a:solidFill>
                  <a:srgbClr val="0070C0"/>
                </a:solidFill>
              </a:rPr>
              <a:t>msg</a:t>
            </a:r>
            <a:endParaRPr lang="en-US" sz="2000" dirty="0">
              <a:solidFill>
                <a:srgbClr val="0070C0"/>
              </a:solidFill>
            </a:endParaRPr>
          </a:p>
          <a:p>
            <a:r>
              <a:rPr lang="en-US" sz="2000" dirty="0">
                <a:solidFill>
                  <a:srgbClr val="0070C0"/>
                </a:solidFill>
              </a:rPr>
              <a:t>                                     </a:t>
            </a:r>
            <a:r>
              <a:rPr lang="en-US" sz="2000" dirty="0" err="1">
                <a:solidFill>
                  <a:srgbClr val="0070C0"/>
                </a:solidFill>
              </a:rPr>
              <a:t>logMessTh</a:t>
            </a:r>
            <a:r>
              <a:rPr lang="en-US" sz="2000" dirty="0">
                <a:solidFill>
                  <a:srgbClr val="0070C0"/>
                </a:solidFill>
              </a:rPr>
              <a:t> log</a:t>
            </a:r>
          </a:p>
          <a:p>
            <a:r>
              <a:rPr lang="en-US" sz="2000" dirty="0">
                <a:solidFill>
                  <a:srgbClr val="0070C0"/>
                </a:solidFill>
              </a:rPr>
              <a:t>main = do</a:t>
            </a:r>
          </a:p>
          <a:p>
            <a:r>
              <a:rPr lang="en-US" sz="2000" dirty="0">
                <a:solidFill>
                  <a:srgbClr val="0070C0"/>
                </a:solidFill>
              </a:rPr>
              <a:t>                log &lt;- </a:t>
            </a:r>
            <a:r>
              <a:rPr lang="en-US" sz="2000" dirty="0" err="1">
                <a:solidFill>
                  <a:srgbClr val="0070C0"/>
                </a:solidFill>
              </a:rPr>
              <a:t>initLogger</a:t>
            </a:r>
            <a:endParaRPr lang="en-US" sz="2000" dirty="0">
              <a:solidFill>
                <a:srgbClr val="0070C0"/>
              </a:solidFill>
            </a:endParaRPr>
          </a:p>
          <a:p>
            <a:r>
              <a:rPr lang="en-US" sz="2000" b="1" dirty="0">
                <a:solidFill>
                  <a:srgbClr val="0070C0"/>
                </a:solidFill>
              </a:rPr>
              <a:t>                </a:t>
            </a:r>
            <a:r>
              <a:rPr lang="en-US" sz="2000" b="1" dirty="0" err="1">
                <a:solidFill>
                  <a:srgbClr val="0070C0"/>
                </a:solidFill>
              </a:rPr>
              <a:t>logMessThread</a:t>
            </a:r>
            <a:r>
              <a:rPr lang="en-US" sz="2000" b="1" dirty="0">
                <a:solidFill>
                  <a:srgbClr val="0070C0"/>
                </a:solidFill>
              </a:rPr>
              <a:t> log</a:t>
            </a:r>
            <a:r>
              <a:rPr lang="en-US" b="1" dirty="0">
                <a:solidFill>
                  <a:srgbClr val="0070C0"/>
                </a:solidFill>
              </a:rPr>
              <a:t> </a:t>
            </a:r>
          </a:p>
        </p:txBody>
      </p:sp>
      <p:pic>
        <p:nvPicPr>
          <p:cNvPr id="2" name="Picture 1"/>
          <p:cNvPicPr>
            <a:picLocks noChangeAspect="1"/>
          </p:cNvPicPr>
          <p:nvPr/>
        </p:nvPicPr>
        <p:blipFill>
          <a:blip r:embed="rId3"/>
          <a:stretch>
            <a:fillRect/>
          </a:stretch>
        </p:blipFill>
        <p:spPr>
          <a:xfrm>
            <a:off x="8482367" y="551289"/>
            <a:ext cx="1633870" cy="517805"/>
          </a:xfrm>
          <a:prstGeom prst="rect">
            <a:avLst/>
          </a:prstGeom>
        </p:spPr>
      </p:pic>
      <p:sp>
        <p:nvSpPr>
          <p:cNvPr id="8" name="TextBox 7">
            <a:extLst>
              <a:ext uri="{FF2B5EF4-FFF2-40B4-BE49-F238E27FC236}">
                <a16:creationId xmlns:a16="http://schemas.microsoft.com/office/drawing/2014/main" id="{8E2D9A3D-7CA0-6D38-F829-7B010ABD4708}"/>
              </a:ext>
            </a:extLst>
          </p:cNvPr>
          <p:cNvSpPr txBox="1"/>
          <p:nvPr/>
        </p:nvSpPr>
        <p:spPr>
          <a:xfrm>
            <a:off x="4125681" y="5920592"/>
            <a:ext cx="4388124" cy="646331"/>
          </a:xfrm>
          <a:prstGeom prst="rect">
            <a:avLst/>
          </a:prstGeom>
          <a:noFill/>
        </p:spPr>
        <p:txBody>
          <a:bodyPr wrap="none" rtlCol="0">
            <a:spAutoFit/>
          </a:bodyPr>
          <a:lstStyle/>
          <a:p>
            <a:r>
              <a:rPr lang="en-US" sz="1800" dirty="0">
                <a:solidFill>
                  <a:schemeClr val="bg1"/>
                </a:solidFill>
                <a:highlight>
                  <a:srgbClr val="FF0000"/>
                </a:highlight>
              </a:rPr>
              <a:t>Ce </a:t>
            </a:r>
            <a:r>
              <a:rPr lang="en-US" sz="1800" dirty="0" err="1">
                <a:solidFill>
                  <a:schemeClr val="bg1"/>
                </a:solidFill>
                <a:highlight>
                  <a:srgbClr val="FF0000"/>
                </a:highlight>
              </a:rPr>
              <a:t>problema</a:t>
            </a:r>
            <a:r>
              <a:rPr lang="en-US" sz="1800" dirty="0">
                <a:solidFill>
                  <a:schemeClr val="bg1"/>
                </a:solidFill>
                <a:highlight>
                  <a:srgbClr val="FF0000"/>
                </a:highlight>
              </a:rPr>
              <a:t> de </a:t>
            </a:r>
            <a:r>
              <a:rPr lang="en-US" sz="1800" dirty="0" err="1">
                <a:solidFill>
                  <a:schemeClr val="bg1"/>
                </a:solidFill>
                <a:highlight>
                  <a:srgbClr val="FF0000"/>
                </a:highlight>
              </a:rPr>
              <a:t>sincronizare</a:t>
            </a:r>
            <a:r>
              <a:rPr lang="en-US" sz="1800" dirty="0">
                <a:solidFill>
                  <a:schemeClr val="bg1"/>
                </a:solidFill>
                <a:highlight>
                  <a:srgbClr val="FF0000"/>
                </a:highlight>
              </a:rPr>
              <a:t> </a:t>
            </a:r>
            <a:r>
              <a:rPr lang="en-US" sz="1800" dirty="0" err="1">
                <a:solidFill>
                  <a:schemeClr val="bg1"/>
                </a:solidFill>
                <a:highlight>
                  <a:srgbClr val="FF0000"/>
                </a:highlight>
              </a:rPr>
              <a:t>poate</a:t>
            </a:r>
            <a:r>
              <a:rPr lang="en-US" sz="1800" dirty="0">
                <a:solidFill>
                  <a:schemeClr val="bg1"/>
                </a:solidFill>
                <a:highlight>
                  <a:srgbClr val="FF0000"/>
                </a:highlight>
              </a:rPr>
              <a:t> </a:t>
            </a:r>
            <a:r>
              <a:rPr lang="en-US" sz="1800" dirty="0" err="1">
                <a:solidFill>
                  <a:schemeClr val="bg1"/>
                </a:solidFill>
                <a:highlight>
                  <a:srgbClr val="FF0000"/>
                </a:highlight>
              </a:rPr>
              <a:t>sa</a:t>
            </a:r>
            <a:r>
              <a:rPr lang="en-US" sz="1800" dirty="0">
                <a:solidFill>
                  <a:schemeClr val="bg1"/>
                </a:solidFill>
                <a:highlight>
                  <a:srgbClr val="FF0000"/>
                </a:highlight>
              </a:rPr>
              <a:t> </a:t>
            </a:r>
            <a:r>
              <a:rPr lang="en-US" sz="1800" dirty="0" err="1">
                <a:solidFill>
                  <a:schemeClr val="bg1"/>
                </a:solidFill>
                <a:highlight>
                  <a:srgbClr val="FF0000"/>
                </a:highlight>
              </a:rPr>
              <a:t>apara</a:t>
            </a:r>
            <a:r>
              <a:rPr lang="en-US" sz="1800" dirty="0">
                <a:solidFill>
                  <a:schemeClr val="bg1"/>
                </a:solidFill>
                <a:highlight>
                  <a:srgbClr val="FF0000"/>
                </a:highlight>
              </a:rPr>
              <a:t>?</a:t>
            </a:r>
          </a:p>
          <a:p>
            <a:endParaRPr lang="en-GB" dirty="0"/>
          </a:p>
        </p:txBody>
      </p:sp>
    </p:spTree>
    <p:extLst>
      <p:ext uri="{BB962C8B-B14F-4D97-AF65-F5344CB8AC3E}">
        <p14:creationId xmlns:p14="http://schemas.microsoft.com/office/powerpoint/2010/main" val="3327559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39636" y="914400"/>
            <a:ext cx="184731" cy="369332"/>
          </a:xfrm>
          <a:prstGeom prst="rect">
            <a:avLst/>
          </a:prstGeom>
          <a:noFill/>
        </p:spPr>
        <p:txBody>
          <a:bodyPr wrap="none" rtlCol="0">
            <a:spAutoFit/>
          </a:bodyPr>
          <a:lstStyle/>
          <a:p>
            <a:endParaRPr lang="en-US" dirty="0"/>
          </a:p>
        </p:txBody>
      </p:sp>
      <p:sp>
        <p:nvSpPr>
          <p:cNvPr id="3" name="TextBox 2"/>
          <p:cNvSpPr txBox="1"/>
          <p:nvPr/>
        </p:nvSpPr>
        <p:spPr>
          <a:xfrm>
            <a:off x="1514767" y="1145416"/>
            <a:ext cx="8154733" cy="1938992"/>
          </a:xfrm>
          <a:prstGeom prst="rect">
            <a:avLst/>
          </a:prstGeom>
          <a:noFill/>
        </p:spPr>
        <p:txBody>
          <a:bodyPr wrap="none" rtlCol="0">
            <a:spAutoFit/>
          </a:bodyPr>
          <a:lstStyle/>
          <a:p>
            <a:r>
              <a:rPr lang="en-US" sz="2400" dirty="0"/>
              <a:t>O </a:t>
            </a:r>
            <a:r>
              <a:rPr lang="en-US" sz="2400" dirty="0" err="1"/>
              <a:t>valoare</a:t>
            </a:r>
            <a:r>
              <a:rPr lang="en-US" sz="2400" dirty="0"/>
              <a:t> de tip </a:t>
            </a:r>
            <a:r>
              <a:rPr lang="en-US" sz="2400" dirty="0">
                <a:solidFill>
                  <a:srgbClr val="0070C0"/>
                </a:solidFill>
              </a:rPr>
              <a:t>(IO a) </a:t>
            </a:r>
            <a:r>
              <a:rPr lang="en-US" sz="2400" dirty="0" err="1"/>
              <a:t>este</a:t>
            </a:r>
            <a:r>
              <a:rPr lang="en-US" sz="2400" dirty="0"/>
              <a:t> o  </a:t>
            </a:r>
            <a:r>
              <a:rPr lang="en-US" sz="2400" dirty="0" err="1"/>
              <a:t>actiune</a:t>
            </a:r>
            <a:r>
              <a:rPr lang="en-US" sz="2400" dirty="0"/>
              <a:t> care, </a:t>
            </a:r>
            <a:r>
              <a:rPr lang="en-US" sz="2400" dirty="0" err="1"/>
              <a:t>daca</a:t>
            </a:r>
            <a:r>
              <a:rPr lang="en-US" sz="2400" dirty="0"/>
              <a:t> </a:t>
            </a:r>
            <a:r>
              <a:rPr lang="en-US" sz="2400" dirty="0" err="1"/>
              <a:t>este</a:t>
            </a:r>
            <a:r>
              <a:rPr lang="en-US" sz="2400" dirty="0"/>
              <a:t> </a:t>
            </a:r>
            <a:r>
              <a:rPr lang="en-US" sz="2400" dirty="0" err="1"/>
              <a:t>executata</a:t>
            </a:r>
            <a:r>
              <a:rPr lang="en-US" sz="2400" dirty="0"/>
              <a:t>, </a:t>
            </a:r>
          </a:p>
          <a:p>
            <a:r>
              <a:rPr lang="en-US" sz="2400" dirty="0"/>
              <a:t>                            produce o data de tip </a:t>
            </a:r>
            <a:r>
              <a:rPr lang="en-US" sz="2400" dirty="0">
                <a:solidFill>
                  <a:srgbClr val="0070C0"/>
                </a:solidFill>
              </a:rPr>
              <a:t>a</a:t>
            </a:r>
            <a:r>
              <a:rPr lang="en-US" sz="2400" dirty="0"/>
              <a:t>. </a:t>
            </a:r>
          </a:p>
          <a:p>
            <a:endParaRPr lang="en-US" sz="2400" dirty="0"/>
          </a:p>
          <a:p>
            <a:r>
              <a:rPr lang="en-US" sz="2400" dirty="0" err="1"/>
              <a:t>Actiunile</a:t>
            </a:r>
            <a:r>
              <a:rPr lang="en-US" sz="2400" dirty="0"/>
              <a:t> se </a:t>
            </a:r>
            <a:r>
              <a:rPr lang="en-US" sz="2400" dirty="0" err="1"/>
              <a:t>comporta</a:t>
            </a:r>
            <a:r>
              <a:rPr lang="en-US" sz="2400" dirty="0"/>
              <a:t> </a:t>
            </a:r>
            <a:r>
              <a:rPr lang="en-US" sz="2400" dirty="0" err="1"/>
              <a:t>asemenea</a:t>
            </a:r>
            <a:r>
              <a:rPr lang="en-US" sz="2400" dirty="0"/>
              <a:t> </a:t>
            </a:r>
            <a:r>
              <a:rPr lang="en-US" sz="2400" dirty="0" err="1"/>
              <a:t>instructiunilor</a:t>
            </a:r>
            <a:r>
              <a:rPr lang="en-US" sz="2400" dirty="0"/>
              <a:t>.</a:t>
            </a:r>
          </a:p>
          <a:p>
            <a:r>
              <a:rPr lang="en-US" sz="2400" dirty="0" err="1"/>
              <a:t>Secventele</a:t>
            </a:r>
            <a:r>
              <a:rPr lang="en-US" sz="2400" dirty="0"/>
              <a:t> de </a:t>
            </a:r>
            <a:r>
              <a:rPr lang="en-US" sz="2400" dirty="0" err="1"/>
              <a:t>actiuni</a:t>
            </a:r>
            <a:r>
              <a:rPr lang="en-US" sz="2400" dirty="0"/>
              <a:t> de </a:t>
            </a:r>
            <a:r>
              <a:rPr lang="en-US" sz="2400" dirty="0" err="1"/>
              <a:t>obtin</a:t>
            </a:r>
            <a:r>
              <a:rPr lang="en-US" sz="2400" dirty="0"/>
              <a:t> </a:t>
            </a:r>
            <a:r>
              <a:rPr lang="en-US" sz="2400" dirty="0" err="1"/>
              <a:t>folosind</a:t>
            </a:r>
            <a:r>
              <a:rPr lang="en-US" sz="2400" dirty="0"/>
              <a:t> </a:t>
            </a:r>
            <a:r>
              <a:rPr lang="en-US" sz="2400" dirty="0" err="1"/>
              <a:t>notatia</a:t>
            </a:r>
            <a:r>
              <a:rPr lang="en-US" sz="2400" dirty="0"/>
              <a:t> </a:t>
            </a:r>
            <a:r>
              <a:rPr lang="en-US" sz="2400" dirty="0">
                <a:solidFill>
                  <a:srgbClr val="0070C0"/>
                </a:solidFill>
              </a:rPr>
              <a:t>do.</a:t>
            </a:r>
          </a:p>
        </p:txBody>
      </p:sp>
      <p:sp>
        <p:nvSpPr>
          <p:cNvPr id="4" name="TextBox 3"/>
          <p:cNvSpPr txBox="1"/>
          <p:nvPr/>
        </p:nvSpPr>
        <p:spPr>
          <a:xfrm>
            <a:off x="1416580" y="360218"/>
            <a:ext cx="1792478" cy="461665"/>
          </a:xfrm>
          <a:prstGeom prst="rect">
            <a:avLst/>
          </a:prstGeom>
          <a:noFill/>
        </p:spPr>
        <p:txBody>
          <a:bodyPr wrap="none" rtlCol="0">
            <a:spAutoFit/>
          </a:bodyPr>
          <a:lstStyle/>
          <a:p>
            <a:pPr marL="342900" indent="-342900">
              <a:buFont typeface="Wingdings" panose="05000000000000000000" pitchFamily="2" charset="2"/>
              <a:buChar char="Ø"/>
            </a:pPr>
            <a:r>
              <a:rPr lang="en-US" sz="2400" b="1" dirty="0" err="1"/>
              <a:t>Actiuni</a:t>
            </a:r>
            <a:r>
              <a:rPr lang="en-US" sz="2400" b="1" dirty="0"/>
              <a:t> IO</a:t>
            </a:r>
          </a:p>
        </p:txBody>
      </p:sp>
      <p:sp>
        <p:nvSpPr>
          <p:cNvPr id="5" name="TextBox 4"/>
          <p:cNvSpPr txBox="1"/>
          <p:nvPr/>
        </p:nvSpPr>
        <p:spPr>
          <a:xfrm>
            <a:off x="1308962" y="3894848"/>
            <a:ext cx="4585855" cy="1200329"/>
          </a:xfrm>
          <a:prstGeom prst="rect">
            <a:avLst/>
          </a:prstGeom>
          <a:noFill/>
          <a:ln>
            <a:solidFill>
              <a:srgbClr val="0070C0"/>
            </a:solidFill>
          </a:ln>
        </p:spPr>
        <p:txBody>
          <a:bodyPr wrap="square" rtlCol="0">
            <a:spAutoFit/>
          </a:bodyPr>
          <a:lstStyle/>
          <a:p>
            <a:r>
              <a:rPr lang="en-US" dirty="0"/>
              <a:t> </a:t>
            </a:r>
            <a:r>
              <a:rPr lang="en-US" sz="2400" dirty="0" err="1">
                <a:solidFill>
                  <a:srgbClr val="0070C0"/>
                </a:solidFill>
              </a:rPr>
              <a:t>pg</a:t>
            </a:r>
            <a:r>
              <a:rPr lang="en-US" sz="2400" dirty="0">
                <a:solidFill>
                  <a:srgbClr val="0070C0"/>
                </a:solidFill>
              </a:rPr>
              <a:t> = do  </a:t>
            </a:r>
            <a:r>
              <a:rPr lang="en-US" sz="2400" dirty="0" err="1">
                <a:solidFill>
                  <a:srgbClr val="0070C0"/>
                </a:solidFill>
              </a:rPr>
              <a:t>putStrLn</a:t>
            </a:r>
            <a:r>
              <a:rPr lang="en-US" sz="2400" dirty="0">
                <a:solidFill>
                  <a:srgbClr val="0070C0"/>
                </a:solidFill>
              </a:rPr>
              <a:t> "</a:t>
            </a:r>
            <a:r>
              <a:rPr lang="en-US" sz="2400" dirty="0" err="1">
                <a:solidFill>
                  <a:srgbClr val="0070C0"/>
                </a:solidFill>
              </a:rPr>
              <a:t>Numele</a:t>
            </a:r>
            <a:r>
              <a:rPr lang="en-US" sz="2400" dirty="0">
                <a:solidFill>
                  <a:srgbClr val="0070C0"/>
                </a:solidFill>
              </a:rPr>
              <a:t>"</a:t>
            </a:r>
          </a:p>
          <a:p>
            <a:r>
              <a:rPr lang="en-US" sz="2400" dirty="0">
                <a:solidFill>
                  <a:srgbClr val="0070C0"/>
                </a:solidFill>
              </a:rPr>
              <a:t>                s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                </a:t>
            </a:r>
            <a:r>
              <a:rPr lang="en-US" sz="2400" dirty="0" err="1">
                <a:solidFill>
                  <a:srgbClr val="0070C0"/>
                </a:solidFill>
              </a:rPr>
              <a:t>putStrLn</a:t>
            </a:r>
            <a:r>
              <a:rPr lang="en-US" sz="2400" dirty="0">
                <a:solidFill>
                  <a:srgbClr val="0070C0"/>
                </a:solidFill>
              </a:rPr>
              <a:t> ("Hello " ++ s)</a:t>
            </a:r>
          </a:p>
        </p:txBody>
      </p:sp>
      <p:pic>
        <p:nvPicPr>
          <p:cNvPr id="6" name="Picture 5"/>
          <p:cNvPicPr>
            <a:picLocks noChangeAspect="1"/>
          </p:cNvPicPr>
          <p:nvPr/>
        </p:nvPicPr>
        <p:blipFill>
          <a:blip r:embed="rId2"/>
          <a:stretch>
            <a:fillRect/>
          </a:stretch>
        </p:blipFill>
        <p:spPr>
          <a:xfrm>
            <a:off x="7895206" y="3407941"/>
            <a:ext cx="2932487" cy="2174144"/>
          </a:xfrm>
          <a:prstGeom prst="rect">
            <a:avLst/>
          </a:prstGeom>
          <a:ln>
            <a:solidFill>
              <a:srgbClr val="002060"/>
            </a:solidFill>
          </a:ln>
        </p:spPr>
      </p:pic>
    </p:spTree>
    <p:extLst>
      <p:ext uri="{BB962C8B-B14F-4D97-AF65-F5344CB8AC3E}">
        <p14:creationId xmlns:p14="http://schemas.microsoft.com/office/powerpoint/2010/main" val="34519384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B4BF6-8C27-3193-5C6A-D8A4176C15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085B31-4C77-97D5-50DB-637CA59B857A}"/>
              </a:ext>
            </a:extLst>
          </p:cNvPr>
          <p:cNvSpPr txBox="1"/>
          <p:nvPr/>
        </p:nvSpPr>
        <p:spPr>
          <a:xfrm>
            <a:off x="-91430" y="6858"/>
            <a:ext cx="4370748" cy="400110"/>
          </a:xfrm>
          <a:prstGeom prst="rect">
            <a:avLst/>
          </a:prstGeom>
          <a:noFill/>
        </p:spPr>
        <p:txBody>
          <a:bodyPr wrap="none" rtlCol="0">
            <a:spAutoFit/>
          </a:bodyPr>
          <a:lstStyle/>
          <a:p>
            <a:r>
              <a:rPr lang="en-US" sz="2000" dirty="0"/>
              <a:t>   </a:t>
            </a:r>
            <a:r>
              <a:rPr lang="en-US" sz="2000" dirty="0" err="1"/>
              <a:t>Exemplu</a:t>
            </a:r>
            <a:r>
              <a:rPr lang="en-US" sz="2000" dirty="0"/>
              <a:t>:  </a:t>
            </a:r>
            <a:r>
              <a:rPr lang="en-US" sz="2000" dirty="0" err="1"/>
              <a:t>serviciu</a:t>
            </a:r>
            <a:r>
              <a:rPr lang="en-US" sz="2000" dirty="0"/>
              <a:t> de </a:t>
            </a:r>
            <a:r>
              <a:rPr lang="en-US" sz="2000" dirty="0" err="1"/>
              <a:t>logare</a:t>
            </a:r>
            <a:r>
              <a:rPr lang="en-US" sz="2000" dirty="0"/>
              <a:t>- varianta1</a:t>
            </a:r>
          </a:p>
        </p:txBody>
      </p:sp>
      <p:sp>
        <p:nvSpPr>
          <p:cNvPr id="4" name="TextBox 3">
            <a:extLst>
              <a:ext uri="{FF2B5EF4-FFF2-40B4-BE49-F238E27FC236}">
                <a16:creationId xmlns:a16="http://schemas.microsoft.com/office/drawing/2014/main" id="{D71363D0-2271-313D-52BD-BE0244C3753A}"/>
              </a:ext>
            </a:extLst>
          </p:cNvPr>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a:extLst>
              <a:ext uri="{FF2B5EF4-FFF2-40B4-BE49-F238E27FC236}">
                <a16:creationId xmlns:a16="http://schemas.microsoft.com/office/drawing/2014/main" id="{94967497-B34B-9C9D-2E12-75CD65EF8014}"/>
              </a:ext>
            </a:extLst>
          </p:cNvPr>
          <p:cNvSpPr/>
          <p:nvPr/>
        </p:nvSpPr>
        <p:spPr>
          <a:xfrm>
            <a:off x="6986258" y="380882"/>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Right Arrow 6">
            <a:extLst>
              <a:ext uri="{FF2B5EF4-FFF2-40B4-BE49-F238E27FC236}">
                <a16:creationId xmlns:a16="http://schemas.microsoft.com/office/drawing/2014/main" id="{7F500594-9599-E38D-B192-DF7231FC718D}"/>
              </a:ext>
            </a:extLst>
          </p:cNvPr>
          <p:cNvSpPr/>
          <p:nvPr/>
        </p:nvSpPr>
        <p:spPr>
          <a:xfrm>
            <a:off x="4402758" y="467990"/>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019C33-AAE2-A510-C79C-833CD4E6FD69}"/>
              </a:ext>
            </a:extLst>
          </p:cNvPr>
          <p:cNvSpPr txBox="1"/>
          <p:nvPr/>
        </p:nvSpPr>
        <p:spPr>
          <a:xfrm>
            <a:off x="4599356" y="625526"/>
            <a:ext cx="922047" cy="369332"/>
          </a:xfrm>
          <a:prstGeom prst="rect">
            <a:avLst/>
          </a:prstGeom>
          <a:noFill/>
        </p:spPr>
        <p:txBody>
          <a:bodyPr wrap="none" rtlCol="0">
            <a:spAutoFit/>
          </a:bodyPr>
          <a:lstStyle/>
          <a:p>
            <a:r>
              <a:rPr lang="en-US" dirty="0" err="1"/>
              <a:t>Mesaj</a:t>
            </a:r>
            <a:r>
              <a:rPr lang="en-US" dirty="0"/>
              <a:t> 1</a:t>
            </a:r>
          </a:p>
        </p:txBody>
      </p:sp>
      <p:pic>
        <p:nvPicPr>
          <p:cNvPr id="13" name="Picture 12">
            <a:extLst>
              <a:ext uri="{FF2B5EF4-FFF2-40B4-BE49-F238E27FC236}">
                <a16:creationId xmlns:a16="http://schemas.microsoft.com/office/drawing/2014/main" id="{D3055D2A-DF51-D3B6-6081-6A4003662F3F}"/>
              </a:ext>
            </a:extLst>
          </p:cNvPr>
          <p:cNvPicPr>
            <a:picLocks noChangeAspect="1"/>
          </p:cNvPicPr>
          <p:nvPr/>
        </p:nvPicPr>
        <p:blipFill>
          <a:blip r:embed="rId2"/>
          <a:stretch>
            <a:fillRect/>
          </a:stretch>
        </p:blipFill>
        <p:spPr>
          <a:xfrm>
            <a:off x="2914393" y="467990"/>
            <a:ext cx="1158340" cy="743776"/>
          </a:xfrm>
          <a:prstGeom prst="rect">
            <a:avLst/>
          </a:prstGeom>
        </p:spPr>
      </p:pic>
      <p:sp>
        <p:nvSpPr>
          <p:cNvPr id="14" name="TextBox 13">
            <a:extLst>
              <a:ext uri="{FF2B5EF4-FFF2-40B4-BE49-F238E27FC236}">
                <a16:creationId xmlns:a16="http://schemas.microsoft.com/office/drawing/2014/main" id="{FA231C66-BF9D-066B-D131-C3BB458F26AE}"/>
              </a:ext>
            </a:extLst>
          </p:cNvPr>
          <p:cNvSpPr txBox="1"/>
          <p:nvPr/>
        </p:nvSpPr>
        <p:spPr>
          <a:xfrm>
            <a:off x="3020104" y="628711"/>
            <a:ext cx="922047" cy="369332"/>
          </a:xfrm>
          <a:prstGeom prst="rect">
            <a:avLst/>
          </a:prstGeom>
          <a:noFill/>
        </p:spPr>
        <p:txBody>
          <a:bodyPr wrap="none" rtlCol="0">
            <a:spAutoFit/>
          </a:bodyPr>
          <a:lstStyle/>
          <a:p>
            <a:r>
              <a:rPr lang="en-US" dirty="0" err="1"/>
              <a:t>Mesaj</a:t>
            </a:r>
            <a:r>
              <a:rPr lang="en-US" dirty="0"/>
              <a:t> 2</a:t>
            </a:r>
          </a:p>
        </p:txBody>
      </p:sp>
      <p:sp>
        <p:nvSpPr>
          <p:cNvPr id="9" name="Rectangle 8">
            <a:extLst>
              <a:ext uri="{FF2B5EF4-FFF2-40B4-BE49-F238E27FC236}">
                <a16:creationId xmlns:a16="http://schemas.microsoft.com/office/drawing/2014/main" id="{1804EE33-7A94-6503-B2E5-07E5C2A15C47}"/>
              </a:ext>
            </a:extLst>
          </p:cNvPr>
          <p:cNvSpPr/>
          <p:nvPr/>
        </p:nvSpPr>
        <p:spPr>
          <a:xfrm>
            <a:off x="6862542" y="1391420"/>
            <a:ext cx="4873520" cy="4278094"/>
          </a:xfrm>
          <a:prstGeom prst="rect">
            <a:avLst/>
          </a:prstGeom>
          <a:ln>
            <a:solidFill>
              <a:srgbClr val="0070C0"/>
            </a:solidFill>
          </a:ln>
        </p:spPr>
        <p:txBody>
          <a:bodyPr wrap="square">
            <a:spAutoFit/>
          </a:bodyPr>
          <a:lstStyle/>
          <a:p>
            <a:r>
              <a:rPr lang="en-US" sz="2000" dirty="0">
                <a:solidFill>
                  <a:srgbClr val="0070C0"/>
                </a:solidFill>
              </a:rPr>
              <a:t>data Logger = Logger </a:t>
            </a:r>
            <a:r>
              <a:rPr lang="en-US" sz="2000" dirty="0" err="1">
                <a:solidFill>
                  <a:srgbClr val="0070C0"/>
                </a:solidFill>
              </a:rPr>
              <a:t>MVar</a:t>
            </a:r>
            <a:r>
              <a:rPr lang="en-US" sz="2000" dirty="0">
                <a:solidFill>
                  <a:srgbClr val="0070C0"/>
                </a:solidFill>
              </a:rPr>
              <a:t>  String </a:t>
            </a:r>
          </a:p>
          <a:p>
            <a:endParaRPr lang="en-US" dirty="0">
              <a:solidFill>
                <a:srgbClr val="0070C0"/>
              </a:solidFill>
            </a:endParaRPr>
          </a:p>
          <a:p>
            <a:r>
              <a:rPr lang="en-US" dirty="0" err="1">
                <a:solidFill>
                  <a:srgbClr val="0070C0"/>
                </a:solidFill>
              </a:rPr>
              <a:t>initLogger</a:t>
            </a:r>
            <a:r>
              <a:rPr lang="en-US" dirty="0">
                <a:solidFill>
                  <a:srgbClr val="0070C0"/>
                </a:solidFill>
              </a:rPr>
              <a:t> :: IO Logger</a:t>
            </a:r>
          </a:p>
          <a:p>
            <a:r>
              <a:rPr lang="en-US" dirty="0" err="1">
                <a:solidFill>
                  <a:srgbClr val="0070C0"/>
                </a:solidFill>
              </a:rPr>
              <a:t>initLogger</a:t>
            </a:r>
            <a:r>
              <a:rPr lang="en-US" dirty="0">
                <a:solidFill>
                  <a:srgbClr val="0070C0"/>
                </a:solidFill>
              </a:rPr>
              <a:t> = do  </a:t>
            </a:r>
          </a:p>
          <a:p>
            <a:r>
              <a:rPr lang="en-US" dirty="0">
                <a:solidFill>
                  <a:srgbClr val="0070C0"/>
                </a:solidFill>
              </a:rPr>
              <a:t>                       m &lt;- </a:t>
            </a:r>
            <a:r>
              <a:rPr lang="en-US" dirty="0" err="1">
                <a:solidFill>
                  <a:srgbClr val="0070C0"/>
                </a:solidFill>
              </a:rPr>
              <a:t>newEmptyMVar</a:t>
            </a:r>
            <a:r>
              <a:rPr lang="en-US" dirty="0">
                <a:solidFill>
                  <a:srgbClr val="0070C0"/>
                </a:solidFill>
              </a:rPr>
              <a:t>   </a:t>
            </a:r>
          </a:p>
          <a:p>
            <a:r>
              <a:rPr lang="en-US" dirty="0">
                <a:solidFill>
                  <a:srgbClr val="0070C0"/>
                </a:solidFill>
              </a:rPr>
              <a:t>                       let log = Logger m</a:t>
            </a:r>
          </a:p>
          <a:p>
            <a:r>
              <a:rPr lang="en-US" b="1" dirty="0">
                <a:solidFill>
                  <a:srgbClr val="0070C0"/>
                </a:solidFill>
              </a:rPr>
              <a:t>                       </a:t>
            </a:r>
            <a:r>
              <a:rPr lang="en-US" b="1" dirty="0" err="1">
                <a:solidFill>
                  <a:srgbClr val="0070C0"/>
                </a:solidFill>
              </a:rPr>
              <a:t>forkIO</a:t>
            </a:r>
            <a:r>
              <a:rPr lang="en-US" b="1" dirty="0">
                <a:solidFill>
                  <a:srgbClr val="0070C0"/>
                </a:solidFill>
              </a:rPr>
              <a:t> (logger log) </a:t>
            </a:r>
          </a:p>
          <a:p>
            <a:r>
              <a:rPr lang="en-US" dirty="0">
                <a:solidFill>
                  <a:srgbClr val="0070C0"/>
                </a:solidFill>
              </a:rPr>
              <a:t>                       return log</a:t>
            </a:r>
          </a:p>
          <a:p>
            <a:r>
              <a:rPr lang="en-US" dirty="0">
                <a:solidFill>
                  <a:srgbClr val="0070C0"/>
                </a:solidFill>
              </a:rPr>
              <a:t>logger :: Logger -&gt; IO ()</a:t>
            </a:r>
          </a:p>
          <a:p>
            <a:r>
              <a:rPr lang="en-US" dirty="0">
                <a:solidFill>
                  <a:srgbClr val="0070C0"/>
                </a:solidFill>
              </a:rPr>
              <a:t>logger (Logger m) = loop</a:t>
            </a:r>
          </a:p>
          <a:p>
            <a:r>
              <a:rPr lang="en-US" dirty="0">
                <a:solidFill>
                  <a:srgbClr val="0070C0"/>
                </a:solidFill>
              </a:rPr>
              <a:t>                                   where</a:t>
            </a:r>
          </a:p>
          <a:p>
            <a:r>
              <a:rPr lang="en-US" dirty="0">
                <a:solidFill>
                  <a:srgbClr val="0070C0"/>
                </a:solidFill>
              </a:rPr>
              <a:t>                                         loop = do     </a:t>
            </a:r>
          </a:p>
          <a:p>
            <a:r>
              <a:rPr lang="en-US" dirty="0">
                <a:solidFill>
                  <a:srgbClr val="0070C0"/>
                </a:solidFill>
              </a:rPr>
              <a:t>                                                   </a:t>
            </a:r>
            <a:r>
              <a:rPr lang="en-US" dirty="0" err="1">
                <a:solidFill>
                  <a:srgbClr val="0070C0"/>
                </a:solidFill>
              </a:rPr>
              <a:t>msg</a:t>
            </a:r>
            <a:r>
              <a:rPr lang="en-US" dirty="0">
                <a:solidFill>
                  <a:srgbClr val="0070C0"/>
                </a:solidFill>
              </a:rPr>
              <a:t>&lt;- </a:t>
            </a:r>
            <a:r>
              <a:rPr lang="en-US" dirty="0" err="1">
                <a:solidFill>
                  <a:srgbClr val="0070C0"/>
                </a:solidFill>
              </a:rPr>
              <a:t>takeMVar</a:t>
            </a:r>
            <a:r>
              <a:rPr lang="en-US" dirty="0">
                <a:solidFill>
                  <a:srgbClr val="0070C0"/>
                </a:solidFill>
              </a:rPr>
              <a:t> m    </a:t>
            </a:r>
          </a:p>
          <a:p>
            <a:r>
              <a:rPr lang="en-US" dirty="0">
                <a:solidFill>
                  <a:srgbClr val="0070C0"/>
                </a:solidFill>
              </a:rPr>
              <a:t>                                                   </a:t>
            </a:r>
            <a:r>
              <a:rPr lang="en-US" dirty="0" err="1">
                <a:solidFill>
                  <a:srgbClr val="0070C0"/>
                </a:solidFill>
              </a:rPr>
              <a:t>putStrLn</a:t>
            </a:r>
            <a:r>
              <a:rPr lang="en-US" dirty="0">
                <a:solidFill>
                  <a:srgbClr val="0070C0"/>
                </a:solidFill>
              </a:rPr>
              <a:t> </a:t>
            </a:r>
            <a:r>
              <a:rPr lang="en-US" dirty="0" err="1">
                <a:solidFill>
                  <a:srgbClr val="0070C0"/>
                </a:solidFill>
              </a:rPr>
              <a:t>msg</a:t>
            </a:r>
            <a:r>
              <a:rPr lang="en-US" dirty="0">
                <a:solidFill>
                  <a:srgbClr val="0070C0"/>
                </a:solidFill>
              </a:rPr>
              <a:t>        </a:t>
            </a:r>
          </a:p>
          <a:p>
            <a:r>
              <a:rPr lang="en-US" dirty="0">
                <a:solidFill>
                  <a:srgbClr val="0070C0"/>
                </a:solidFill>
              </a:rPr>
              <a:t>                                                   loop </a:t>
            </a:r>
          </a:p>
        </p:txBody>
      </p:sp>
      <p:sp>
        <p:nvSpPr>
          <p:cNvPr id="24" name="TextBox 23">
            <a:extLst>
              <a:ext uri="{FF2B5EF4-FFF2-40B4-BE49-F238E27FC236}">
                <a16:creationId xmlns:a16="http://schemas.microsoft.com/office/drawing/2014/main" id="{763A0EF8-F089-09BC-2051-294754873A99}"/>
              </a:ext>
            </a:extLst>
          </p:cNvPr>
          <p:cNvSpPr txBox="1"/>
          <p:nvPr/>
        </p:nvSpPr>
        <p:spPr>
          <a:xfrm>
            <a:off x="848940" y="1227077"/>
            <a:ext cx="4903767" cy="4678204"/>
          </a:xfrm>
          <a:prstGeom prst="rect">
            <a:avLst/>
          </a:prstGeom>
          <a:noFill/>
          <a:ln>
            <a:solidFill>
              <a:srgbClr val="0070C0"/>
            </a:solidFill>
          </a:ln>
        </p:spPr>
        <p:txBody>
          <a:bodyPr wrap="square" rtlCol="0">
            <a:spAutoFit/>
          </a:bodyPr>
          <a:lstStyle/>
          <a:p>
            <a:endParaRPr lang="en-US" dirty="0"/>
          </a:p>
          <a:p>
            <a:r>
              <a:rPr lang="da-DK" sz="2000" dirty="0">
                <a:solidFill>
                  <a:srgbClr val="0070C0"/>
                </a:solidFill>
              </a:rPr>
              <a:t>logMessage :: Logger -&gt; String -&gt; IO ()</a:t>
            </a:r>
          </a:p>
          <a:p>
            <a:r>
              <a:rPr lang="da-DK" sz="2000" dirty="0">
                <a:solidFill>
                  <a:srgbClr val="0070C0"/>
                </a:solidFill>
              </a:rPr>
              <a:t>logMessage (Logger m) s = putMVar m s</a:t>
            </a:r>
            <a:endParaRPr lang="en-US" sz="2000" dirty="0">
              <a:solidFill>
                <a:srgbClr val="0070C0"/>
              </a:solidFill>
            </a:endParaRPr>
          </a:p>
          <a:p>
            <a:endParaRPr lang="en-US" sz="2000" dirty="0">
              <a:solidFill>
                <a:srgbClr val="0070C0"/>
              </a:solidFill>
            </a:endParaRPr>
          </a:p>
          <a:p>
            <a:r>
              <a:rPr lang="en-US" sz="2000" dirty="0" err="1">
                <a:solidFill>
                  <a:srgbClr val="0070C0"/>
                </a:solidFill>
              </a:rPr>
              <a:t>logMessThread</a:t>
            </a:r>
            <a:r>
              <a:rPr lang="en-US" sz="2000" dirty="0">
                <a:solidFill>
                  <a:srgbClr val="0070C0"/>
                </a:solidFill>
              </a:rPr>
              <a:t>:: Logger -&gt; IO()</a:t>
            </a:r>
          </a:p>
          <a:p>
            <a:r>
              <a:rPr lang="en-US" sz="2000" dirty="0" err="1">
                <a:solidFill>
                  <a:srgbClr val="0070C0"/>
                </a:solidFill>
              </a:rPr>
              <a:t>logMessThread</a:t>
            </a:r>
            <a:r>
              <a:rPr lang="en-US" sz="2000" dirty="0">
                <a:solidFill>
                  <a:srgbClr val="0070C0"/>
                </a:solidFill>
              </a:rPr>
              <a:t> log = do       </a:t>
            </a:r>
          </a:p>
          <a:p>
            <a:r>
              <a:rPr lang="en-US" sz="2000" dirty="0">
                <a:solidFill>
                  <a:srgbClr val="0070C0"/>
                </a:solidFill>
              </a:rPr>
              <a:t>                            </a:t>
            </a:r>
            <a:r>
              <a:rPr lang="en-US" sz="2000" dirty="0" err="1">
                <a:solidFill>
                  <a:srgbClr val="0070C0"/>
                </a:solidFill>
              </a:rPr>
              <a:t>msg</a:t>
            </a:r>
            <a:r>
              <a:rPr lang="en-US" sz="2000" dirty="0">
                <a:solidFill>
                  <a:srgbClr val="0070C0"/>
                </a:solidFill>
              </a:rPr>
              <a:t> &lt;- </a:t>
            </a:r>
            <a:r>
              <a:rPr lang="en-US" sz="2000" dirty="0" err="1">
                <a:solidFill>
                  <a:srgbClr val="0070C0"/>
                </a:solidFill>
              </a:rPr>
              <a:t>getLine</a:t>
            </a:r>
            <a:endParaRPr lang="en-US" sz="2000" dirty="0">
              <a:solidFill>
                <a:srgbClr val="0070C0"/>
              </a:solidFill>
            </a:endParaRPr>
          </a:p>
          <a:p>
            <a:r>
              <a:rPr lang="en-US" sz="2000" dirty="0">
                <a:solidFill>
                  <a:srgbClr val="0070C0"/>
                </a:solidFill>
              </a:rPr>
              <a:t>                            if (</a:t>
            </a:r>
            <a:r>
              <a:rPr lang="en-US" sz="2000" dirty="0" err="1">
                <a:solidFill>
                  <a:srgbClr val="0070C0"/>
                </a:solidFill>
              </a:rPr>
              <a:t>msg</a:t>
            </a:r>
            <a:r>
              <a:rPr lang="en-US" sz="2000" dirty="0">
                <a:solidFill>
                  <a:srgbClr val="0070C0"/>
                </a:solidFill>
              </a:rPr>
              <a:t> == "bye") </a:t>
            </a:r>
          </a:p>
          <a:p>
            <a:r>
              <a:rPr lang="en-US" sz="2000" dirty="0">
                <a:solidFill>
                  <a:srgbClr val="0070C0"/>
                </a:solidFill>
              </a:rPr>
              <a:t>                            then return()</a:t>
            </a:r>
          </a:p>
          <a:p>
            <a:r>
              <a:rPr lang="en-US" sz="2000" dirty="0">
                <a:solidFill>
                  <a:srgbClr val="0070C0"/>
                </a:solidFill>
              </a:rPr>
              <a:t>                            else do </a:t>
            </a:r>
          </a:p>
          <a:p>
            <a:r>
              <a:rPr lang="en-US" sz="2000" dirty="0">
                <a:solidFill>
                  <a:srgbClr val="0070C0"/>
                </a:solidFill>
              </a:rPr>
              <a:t>                                     </a:t>
            </a:r>
            <a:r>
              <a:rPr lang="en-US" sz="2000" dirty="0" err="1">
                <a:solidFill>
                  <a:srgbClr val="0070C0"/>
                </a:solidFill>
              </a:rPr>
              <a:t>logMessage</a:t>
            </a:r>
            <a:r>
              <a:rPr lang="en-US" sz="2000" dirty="0">
                <a:solidFill>
                  <a:srgbClr val="0070C0"/>
                </a:solidFill>
              </a:rPr>
              <a:t> log </a:t>
            </a:r>
            <a:r>
              <a:rPr lang="en-US" sz="2000" dirty="0" err="1">
                <a:solidFill>
                  <a:srgbClr val="0070C0"/>
                </a:solidFill>
              </a:rPr>
              <a:t>msg</a:t>
            </a:r>
            <a:endParaRPr lang="en-US" sz="2000" dirty="0">
              <a:solidFill>
                <a:srgbClr val="0070C0"/>
              </a:solidFill>
            </a:endParaRPr>
          </a:p>
          <a:p>
            <a:r>
              <a:rPr lang="en-US" sz="2000" dirty="0">
                <a:solidFill>
                  <a:srgbClr val="0070C0"/>
                </a:solidFill>
              </a:rPr>
              <a:t>                                     </a:t>
            </a:r>
            <a:r>
              <a:rPr lang="en-US" sz="2000" dirty="0" err="1">
                <a:solidFill>
                  <a:srgbClr val="0070C0"/>
                </a:solidFill>
              </a:rPr>
              <a:t>logMessTh</a:t>
            </a:r>
            <a:r>
              <a:rPr lang="en-US" sz="2000" dirty="0">
                <a:solidFill>
                  <a:srgbClr val="0070C0"/>
                </a:solidFill>
              </a:rPr>
              <a:t> log</a:t>
            </a:r>
          </a:p>
          <a:p>
            <a:r>
              <a:rPr lang="en-US" sz="2000" dirty="0">
                <a:solidFill>
                  <a:srgbClr val="0070C0"/>
                </a:solidFill>
              </a:rPr>
              <a:t>main = do</a:t>
            </a:r>
          </a:p>
          <a:p>
            <a:r>
              <a:rPr lang="en-US" sz="2000" dirty="0">
                <a:solidFill>
                  <a:srgbClr val="0070C0"/>
                </a:solidFill>
              </a:rPr>
              <a:t>                log &lt;- </a:t>
            </a:r>
            <a:r>
              <a:rPr lang="en-US" sz="2000" dirty="0" err="1">
                <a:solidFill>
                  <a:srgbClr val="0070C0"/>
                </a:solidFill>
              </a:rPr>
              <a:t>initLogger</a:t>
            </a:r>
            <a:endParaRPr lang="en-US" sz="2000" dirty="0">
              <a:solidFill>
                <a:srgbClr val="0070C0"/>
              </a:solidFill>
            </a:endParaRPr>
          </a:p>
          <a:p>
            <a:r>
              <a:rPr lang="en-US" sz="2000" b="1" dirty="0">
                <a:solidFill>
                  <a:srgbClr val="0070C0"/>
                </a:solidFill>
              </a:rPr>
              <a:t>                </a:t>
            </a:r>
            <a:r>
              <a:rPr lang="en-US" sz="2000" b="1" dirty="0" err="1">
                <a:solidFill>
                  <a:srgbClr val="0070C0"/>
                </a:solidFill>
              </a:rPr>
              <a:t>logMessThread</a:t>
            </a:r>
            <a:r>
              <a:rPr lang="en-US" sz="2000" b="1" dirty="0">
                <a:solidFill>
                  <a:srgbClr val="0070C0"/>
                </a:solidFill>
              </a:rPr>
              <a:t> log</a:t>
            </a:r>
            <a:r>
              <a:rPr lang="en-US" b="1" dirty="0">
                <a:solidFill>
                  <a:srgbClr val="0070C0"/>
                </a:solidFill>
              </a:rPr>
              <a:t> </a:t>
            </a:r>
          </a:p>
        </p:txBody>
      </p:sp>
      <p:pic>
        <p:nvPicPr>
          <p:cNvPr id="2" name="Picture 1">
            <a:extLst>
              <a:ext uri="{FF2B5EF4-FFF2-40B4-BE49-F238E27FC236}">
                <a16:creationId xmlns:a16="http://schemas.microsoft.com/office/drawing/2014/main" id="{8DE54703-4AD8-8736-2B08-B3AB5B4F068B}"/>
              </a:ext>
            </a:extLst>
          </p:cNvPr>
          <p:cNvPicPr>
            <a:picLocks noChangeAspect="1"/>
          </p:cNvPicPr>
          <p:nvPr/>
        </p:nvPicPr>
        <p:blipFill>
          <a:blip r:embed="rId3"/>
          <a:stretch>
            <a:fillRect/>
          </a:stretch>
        </p:blipFill>
        <p:spPr>
          <a:xfrm>
            <a:off x="8482367" y="551289"/>
            <a:ext cx="1633870" cy="517805"/>
          </a:xfrm>
          <a:prstGeom prst="rect">
            <a:avLst/>
          </a:prstGeom>
        </p:spPr>
      </p:pic>
      <p:sp>
        <p:nvSpPr>
          <p:cNvPr id="8" name="TextBox 7">
            <a:extLst>
              <a:ext uri="{FF2B5EF4-FFF2-40B4-BE49-F238E27FC236}">
                <a16:creationId xmlns:a16="http://schemas.microsoft.com/office/drawing/2014/main" id="{C386F801-19A1-EA9C-4E0E-607C0ECCFFE2}"/>
              </a:ext>
            </a:extLst>
          </p:cNvPr>
          <p:cNvSpPr txBox="1"/>
          <p:nvPr/>
        </p:nvSpPr>
        <p:spPr>
          <a:xfrm>
            <a:off x="3319146" y="5904441"/>
            <a:ext cx="6914970" cy="677108"/>
          </a:xfrm>
          <a:prstGeom prst="rect">
            <a:avLst/>
          </a:prstGeom>
          <a:noFill/>
        </p:spPr>
        <p:txBody>
          <a:bodyPr wrap="none" rtlCol="0">
            <a:spAutoFit/>
          </a:bodyPr>
          <a:lstStyle/>
          <a:p>
            <a:r>
              <a:rPr lang="en-US" sz="2000" dirty="0" err="1">
                <a:solidFill>
                  <a:schemeClr val="bg1"/>
                </a:solidFill>
                <a:highlight>
                  <a:srgbClr val="FF0000"/>
                </a:highlight>
              </a:rPr>
              <a:t>programul</a:t>
            </a:r>
            <a:r>
              <a:rPr lang="en-US" sz="2000" dirty="0">
                <a:solidFill>
                  <a:schemeClr val="bg1"/>
                </a:solidFill>
                <a:highlight>
                  <a:srgbClr val="FF0000"/>
                </a:highlight>
              </a:rPr>
              <a:t> nu se </a:t>
            </a:r>
            <a:r>
              <a:rPr lang="en-US" sz="2000" dirty="0" err="1">
                <a:solidFill>
                  <a:schemeClr val="bg1"/>
                </a:solidFill>
                <a:highlight>
                  <a:srgbClr val="FF0000"/>
                </a:highlight>
              </a:rPr>
              <a:t>asigura</a:t>
            </a:r>
            <a:r>
              <a:rPr lang="en-US" sz="2000" dirty="0">
                <a:solidFill>
                  <a:schemeClr val="bg1"/>
                </a:solidFill>
                <a:highlight>
                  <a:srgbClr val="FF0000"/>
                </a:highlight>
              </a:rPr>
              <a:t> ca </a:t>
            </a:r>
            <a:r>
              <a:rPr lang="en-US" sz="2000" dirty="0" err="1">
                <a:solidFill>
                  <a:schemeClr val="bg1"/>
                </a:solidFill>
                <a:highlight>
                  <a:srgbClr val="FF0000"/>
                </a:highlight>
              </a:rPr>
              <a:t>toate</a:t>
            </a:r>
            <a:r>
              <a:rPr lang="en-US" sz="2000" dirty="0">
                <a:solidFill>
                  <a:schemeClr val="bg1"/>
                </a:solidFill>
                <a:highlight>
                  <a:srgbClr val="FF0000"/>
                </a:highlight>
              </a:rPr>
              <a:t> </a:t>
            </a:r>
            <a:r>
              <a:rPr lang="en-US" sz="2000" dirty="0" err="1">
                <a:solidFill>
                  <a:schemeClr val="bg1"/>
                </a:solidFill>
                <a:highlight>
                  <a:srgbClr val="FF0000"/>
                </a:highlight>
              </a:rPr>
              <a:t>mesajele</a:t>
            </a:r>
            <a:r>
              <a:rPr lang="en-US" sz="2000" dirty="0">
                <a:solidFill>
                  <a:schemeClr val="bg1"/>
                </a:solidFill>
                <a:highlight>
                  <a:srgbClr val="FF0000"/>
                </a:highlight>
              </a:rPr>
              <a:t> </a:t>
            </a:r>
            <a:r>
              <a:rPr lang="en-US" sz="2000" dirty="0" err="1">
                <a:solidFill>
                  <a:schemeClr val="bg1"/>
                </a:solidFill>
                <a:highlight>
                  <a:srgbClr val="FF0000"/>
                </a:highlight>
              </a:rPr>
              <a:t>logate</a:t>
            </a:r>
            <a:r>
              <a:rPr lang="en-US" sz="2000" dirty="0">
                <a:solidFill>
                  <a:schemeClr val="bg1"/>
                </a:solidFill>
                <a:highlight>
                  <a:srgbClr val="FF0000"/>
                </a:highlight>
              </a:rPr>
              <a:t> sunt </a:t>
            </a:r>
            <a:r>
              <a:rPr lang="en-US" sz="2000" dirty="0" err="1">
                <a:solidFill>
                  <a:schemeClr val="bg1"/>
                </a:solidFill>
                <a:highlight>
                  <a:srgbClr val="FF0000"/>
                </a:highlight>
              </a:rPr>
              <a:t>prelucrate</a:t>
            </a:r>
            <a:endParaRPr lang="en-US" sz="2000" dirty="0">
              <a:solidFill>
                <a:schemeClr val="bg1"/>
              </a:solidFill>
              <a:highlight>
                <a:srgbClr val="FF0000"/>
              </a:highlight>
            </a:endParaRPr>
          </a:p>
          <a:p>
            <a:endParaRPr lang="en-GB" dirty="0">
              <a:highlight>
                <a:srgbClr val="FF0000"/>
              </a:highlight>
            </a:endParaRPr>
          </a:p>
        </p:txBody>
      </p:sp>
    </p:spTree>
    <p:extLst>
      <p:ext uri="{BB962C8B-B14F-4D97-AF65-F5344CB8AC3E}">
        <p14:creationId xmlns:p14="http://schemas.microsoft.com/office/powerpoint/2010/main" val="3818990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880" y="223585"/>
            <a:ext cx="4154727"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Exemplu</a:t>
            </a:r>
            <a:r>
              <a:rPr lang="en-US" sz="2400" dirty="0"/>
              <a:t>:  </a:t>
            </a:r>
            <a:r>
              <a:rPr lang="en-US" sz="2400" dirty="0" err="1"/>
              <a:t>serviciu</a:t>
            </a:r>
            <a:r>
              <a:rPr lang="en-US" sz="2400" dirty="0"/>
              <a:t> de </a:t>
            </a:r>
            <a:r>
              <a:rPr lang="en-US" sz="2400" dirty="0" err="1"/>
              <a:t>logare</a:t>
            </a:r>
            <a:endParaRPr lang="en-US" sz="2400" dirty="0"/>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9" name="Rectangle 8"/>
          <p:cNvSpPr/>
          <p:nvPr/>
        </p:nvSpPr>
        <p:spPr>
          <a:xfrm>
            <a:off x="6962750" y="1483174"/>
            <a:ext cx="4873520" cy="4708981"/>
          </a:xfrm>
          <a:prstGeom prst="rect">
            <a:avLst/>
          </a:prstGeom>
          <a:ln>
            <a:solidFill>
              <a:srgbClr val="0070C0"/>
            </a:solidFill>
          </a:ln>
        </p:spPr>
        <p:txBody>
          <a:bodyPr wrap="square">
            <a:spAutoFit/>
          </a:bodyPr>
          <a:lstStyle/>
          <a:p>
            <a:r>
              <a:rPr lang="en-US" dirty="0"/>
              <a:t>-- la </a:t>
            </a:r>
            <a:r>
              <a:rPr lang="en-US" dirty="0" err="1"/>
              <a:t>fel</a:t>
            </a:r>
            <a:endParaRPr lang="en-US" dirty="0"/>
          </a:p>
          <a:p>
            <a:endParaRPr lang="en-US" dirty="0"/>
          </a:p>
          <a:p>
            <a:r>
              <a:rPr lang="en-US" sz="2400" dirty="0" err="1">
                <a:solidFill>
                  <a:srgbClr val="0070C0"/>
                </a:solidFill>
              </a:rPr>
              <a:t>initLogger</a:t>
            </a:r>
            <a:r>
              <a:rPr lang="en-US" sz="2400" dirty="0">
                <a:solidFill>
                  <a:srgbClr val="0070C0"/>
                </a:solidFill>
              </a:rPr>
              <a:t> :: IO Logger</a:t>
            </a:r>
          </a:p>
          <a:p>
            <a:r>
              <a:rPr lang="en-US" sz="2400" dirty="0" err="1">
                <a:solidFill>
                  <a:srgbClr val="0070C0"/>
                </a:solidFill>
              </a:rPr>
              <a:t>initLogger</a:t>
            </a:r>
            <a:r>
              <a:rPr lang="en-US" sz="2400" dirty="0">
                <a:solidFill>
                  <a:srgbClr val="0070C0"/>
                </a:solidFill>
              </a:rPr>
              <a:t> = do  </a:t>
            </a:r>
          </a:p>
          <a:p>
            <a:r>
              <a:rPr lang="en-US" sz="2400" dirty="0">
                <a:solidFill>
                  <a:srgbClr val="0070C0"/>
                </a:solidFill>
              </a:rPr>
              <a:t>                       m &lt;- </a:t>
            </a:r>
            <a:r>
              <a:rPr lang="en-US" sz="2400" dirty="0" err="1">
                <a:solidFill>
                  <a:srgbClr val="0070C0"/>
                </a:solidFill>
              </a:rPr>
              <a:t>newEmptyMVar</a:t>
            </a:r>
            <a:r>
              <a:rPr lang="en-US" sz="2400" dirty="0">
                <a:solidFill>
                  <a:srgbClr val="0070C0"/>
                </a:solidFill>
              </a:rPr>
              <a:t>   </a:t>
            </a:r>
          </a:p>
          <a:p>
            <a:r>
              <a:rPr lang="en-US" sz="2400" dirty="0">
                <a:solidFill>
                  <a:srgbClr val="0070C0"/>
                </a:solidFill>
              </a:rPr>
              <a:t>                       let log= Logger m</a:t>
            </a:r>
          </a:p>
          <a:p>
            <a:r>
              <a:rPr lang="en-US" sz="2400" dirty="0">
                <a:solidFill>
                  <a:srgbClr val="0070C0"/>
                </a:solidFill>
              </a:rPr>
              <a:t>                       </a:t>
            </a:r>
            <a:r>
              <a:rPr lang="en-US" sz="2400" dirty="0" err="1">
                <a:solidFill>
                  <a:srgbClr val="0070C0"/>
                </a:solidFill>
              </a:rPr>
              <a:t>forkIO</a:t>
            </a:r>
            <a:r>
              <a:rPr lang="en-US" sz="2400" dirty="0">
                <a:solidFill>
                  <a:srgbClr val="0070C0"/>
                </a:solidFill>
              </a:rPr>
              <a:t> (logger log) </a:t>
            </a:r>
          </a:p>
          <a:p>
            <a:r>
              <a:rPr lang="en-US" sz="2400" dirty="0">
                <a:solidFill>
                  <a:srgbClr val="0070C0"/>
                </a:solidFill>
              </a:rPr>
              <a:t>                       return log </a:t>
            </a:r>
          </a:p>
          <a:p>
            <a:endParaRPr lang="en-US" sz="2400" dirty="0">
              <a:solidFill>
                <a:srgbClr val="0070C0"/>
              </a:solidFill>
            </a:endParaRPr>
          </a:p>
          <a:p>
            <a:r>
              <a:rPr lang="en-US" sz="2400" dirty="0">
                <a:solidFill>
                  <a:srgbClr val="0070C0"/>
                </a:solidFill>
              </a:rPr>
              <a:t>main = do</a:t>
            </a:r>
          </a:p>
          <a:p>
            <a:r>
              <a:rPr lang="en-US" sz="2400" dirty="0">
                <a:solidFill>
                  <a:srgbClr val="0070C0"/>
                </a:solidFill>
              </a:rPr>
              <a:t>                log &lt;- </a:t>
            </a:r>
            <a:r>
              <a:rPr lang="en-US" sz="2400" dirty="0" err="1">
                <a:solidFill>
                  <a:srgbClr val="0070C0"/>
                </a:solidFill>
              </a:rPr>
              <a:t>initLogger</a:t>
            </a:r>
            <a:endParaRPr lang="en-US" sz="2400" dirty="0">
              <a:solidFill>
                <a:srgbClr val="0070C0"/>
              </a:solidFill>
            </a:endParaRPr>
          </a:p>
          <a:p>
            <a:r>
              <a:rPr lang="en-US" sz="2400" dirty="0">
                <a:solidFill>
                  <a:srgbClr val="0070C0"/>
                </a:solidFill>
              </a:rPr>
              <a:t>                </a:t>
            </a:r>
            <a:r>
              <a:rPr lang="en-US" sz="2400" dirty="0" err="1">
                <a:solidFill>
                  <a:srgbClr val="0070C0"/>
                </a:solidFill>
              </a:rPr>
              <a:t>logMessTh</a:t>
            </a:r>
            <a:r>
              <a:rPr lang="en-US" sz="2400" dirty="0">
                <a:solidFill>
                  <a:srgbClr val="0070C0"/>
                </a:solidFill>
              </a:rPr>
              <a:t> log </a:t>
            </a:r>
          </a:p>
          <a:p>
            <a:endParaRPr lang="en-US" sz="2400" dirty="0">
              <a:solidFill>
                <a:srgbClr val="0070C0"/>
              </a:solidFill>
            </a:endParaRPr>
          </a:p>
        </p:txBody>
      </p:sp>
      <p:sp>
        <p:nvSpPr>
          <p:cNvPr id="24" name="TextBox 23"/>
          <p:cNvSpPr txBox="1"/>
          <p:nvPr/>
        </p:nvSpPr>
        <p:spPr>
          <a:xfrm>
            <a:off x="446651" y="1621672"/>
            <a:ext cx="5897770" cy="4431983"/>
          </a:xfrm>
          <a:prstGeom prst="rect">
            <a:avLst/>
          </a:prstGeom>
          <a:noFill/>
          <a:ln>
            <a:solidFill>
              <a:srgbClr val="0070C0"/>
            </a:solidFill>
          </a:ln>
        </p:spPr>
        <p:txBody>
          <a:bodyPr wrap="square" rtlCol="0">
            <a:spAutoFit/>
          </a:bodyPr>
          <a:lstStyle/>
          <a:p>
            <a:endParaRPr lang="en-US" dirty="0"/>
          </a:p>
          <a:p>
            <a:r>
              <a:rPr lang="da-DK" sz="2400" dirty="0">
                <a:solidFill>
                  <a:srgbClr val="0070C0"/>
                </a:solidFill>
              </a:rPr>
              <a:t>logMessage :: Logger -&gt; String -&gt; IO ()</a:t>
            </a:r>
          </a:p>
          <a:p>
            <a:r>
              <a:rPr lang="da-DK" sz="2400" dirty="0">
                <a:solidFill>
                  <a:srgbClr val="0070C0"/>
                </a:solidFill>
              </a:rPr>
              <a:t>logMessage (Logger m) s = putMVar m s</a:t>
            </a:r>
            <a:endParaRPr lang="en-US" sz="2400" dirty="0">
              <a:solidFill>
                <a:srgbClr val="0070C0"/>
              </a:solidFill>
            </a:endParaRPr>
          </a:p>
          <a:p>
            <a:endParaRPr lang="en-US" sz="2400" dirty="0">
              <a:solidFill>
                <a:srgbClr val="0070C0"/>
              </a:solidFill>
            </a:endParaRPr>
          </a:p>
          <a:p>
            <a:r>
              <a:rPr lang="en-US" sz="2400" dirty="0" err="1">
                <a:solidFill>
                  <a:srgbClr val="0070C0"/>
                </a:solidFill>
              </a:rPr>
              <a:t>logMessThread</a:t>
            </a:r>
            <a:r>
              <a:rPr lang="en-US" sz="2400" dirty="0">
                <a:solidFill>
                  <a:srgbClr val="0070C0"/>
                </a:solidFill>
              </a:rPr>
              <a:t>:: Logger -&gt; IO()</a:t>
            </a:r>
          </a:p>
          <a:p>
            <a:r>
              <a:rPr lang="en-US" sz="2400" dirty="0" err="1">
                <a:solidFill>
                  <a:srgbClr val="0070C0"/>
                </a:solidFill>
              </a:rPr>
              <a:t>logMessThread</a:t>
            </a:r>
            <a:r>
              <a:rPr lang="en-US" sz="2400" dirty="0">
                <a:solidFill>
                  <a:srgbClr val="0070C0"/>
                </a:solidFill>
              </a:rPr>
              <a:t> log = do       </a:t>
            </a:r>
          </a:p>
          <a:p>
            <a:r>
              <a:rPr lang="en-US" sz="2400" dirty="0">
                <a:solidFill>
                  <a:srgbClr val="0070C0"/>
                </a:solidFill>
              </a:rPr>
              <a:t>                         </a:t>
            </a:r>
            <a:r>
              <a:rPr lang="en-US" sz="2400" dirty="0" err="1">
                <a:solidFill>
                  <a:srgbClr val="0070C0"/>
                </a:solidFill>
              </a:rPr>
              <a:t>msg</a:t>
            </a:r>
            <a:r>
              <a:rPr lang="en-US" sz="2400" dirty="0">
                <a:solidFill>
                  <a:srgbClr val="0070C0"/>
                </a:solidFill>
              </a:rPr>
              <a:t>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                         if (</a:t>
            </a:r>
            <a:r>
              <a:rPr lang="en-US" sz="2400" dirty="0" err="1">
                <a:solidFill>
                  <a:srgbClr val="0070C0"/>
                </a:solidFill>
              </a:rPr>
              <a:t>msg</a:t>
            </a:r>
            <a:r>
              <a:rPr lang="en-US" sz="2400" dirty="0">
                <a:solidFill>
                  <a:srgbClr val="0070C0"/>
                </a:solidFill>
              </a:rPr>
              <a:t> == "bye") </a:t>
            </a:r>
          </a:p>
          <a:p>
            <a:r>
              <a:rPr lang="en-US" sz="2400" dirty="0">
                <a:solidFill>
                  <a:srgbClr val="0070C0"/>
                </a:solidFill>
              </a:rPr>
              <a:t>                         then </a:t>
            </a:r>
            <a:r>
              <a:rPr lang="en-US" sz="2400" b="1" dirty="0" err="1">
                <a:solidFill>
                  <a:srgbClr val="FF0000"/>
                </a:solidFill>
              </a:rPr>
              <a:t>logStop</a:t>
            </a:r>
            <a:r>
              <a:rPr lang="en-US" sz="2400" dirty="0">
                <a:solidFill>
                  <a:srgbClr val="FF0000"/>
                </a:solidFill>
              </a:rPr>
              <a:t> </a:t>
            </a:r>
            <a:r>
              <a:rPr lang="en-US" sz="2400" dirty="0">
                <a:solidFill>
                  <a:srgbClr val="0070C0"/>
                </a:solidFill>
              </a:rPr>
              <a:t>log</a:t>
            </a:r>
            <a:r>
              <a:rPr lang="en-US" sz="2400" dirty="0">
                <a:solidFill>
                  <a:srgbClr val="FF0000"/>
                </a:solidFill>
              </a:rPr>
              <a:t> </a:t>
            </a:r>
          </a:p>
          <a:p>
            <a:r>
              <a:rPr lang="en-US" sz="2400" dirty="0">
                <a:solidFill>
                  <a:srgbClr val="FF0000"/>
                </a:solidFill>
              </a:rPr>
              <a:t>                         </a:t>
            </a:r>
            <a:r>
              <a:rPr lang="en-US" sz="2400" dirty="0">
                <a:solidFill>
                  <a:srgbClr val="0070C0"/>
                </a:solidFill>
              </a:rPr>
              <a:t>else do </a:t>
            </a:r>
          </a:p>
          <a:p>
            <a:r>
              <a:rPr lang="en-US" sz="2400" dirty="0">
                <a:solidFill>
                  <a:srgbClr val="0070C0"/>
                </a:solidFill>
              </a:rPr>
              <a:t>                                 </a:t>
            </a:r>
            <a:r>
              <a:rPr lang="en-US" sz="2400" dirty="0" err="1">
                <a:solidFill>
                  <a:srgbClr val="0070C0"/>
                </a:solidFill>
              </a:rPr>
              <a:t>logMessage</a:t>
            </a:r>
            <a:r>
              <a:rPr lang="en-US" sz="2400" dirty="0">
                <a:solidFill>
                  <a:srgbClr val="0070C0"/>
                </a:solidFill>
              </a:rPr>
              <a:t> log </a:t>
            </a:r>
            <a:r>
              <a:rPr lang="en-US" sz="2400" dirty="0" err="1">
                <a:solidFill>
                  <a:srgbClr val="0070C0"/>
                </a:solidFill>
              </a:rPr>
              <a:t>msg</a:t>
            </a:r>
            <a:endParaRPr lang="en-US" sz="2400" dirty="0">
              <a:solidFill>
                <a:srgbClr val="0070C0"/>
              </a:solidFill>
            </a:endParaRPr>
          </a:p>
          <a:p>
            <a:r>
              <a:rPr lang="en-US" sz="2400" dirty="0">
                <a:solidFill>
                  <a:srgbClr val="0070C0"/>
                </a:solidFill>
              </a:rPr>
              <a:t>                                 </a:t>
            </a:r>
            <a:r>
              <a:rPr lang="en-US" sz="2400" dirty="0" err="1">
                <a:solidFill>
                  <a:srgbClr val="0070C0"/>
                </a:solidFill>
              </a:rPr>
              <a:t>logMessTh</a:t>
            </a:r>
            <a:r>
              <a:rPr lang="en-US" sz="2400" dirty="0">
                <a:solidFill>
                  <a:srgbClr val="0070C0"/>
                </a:solidFill>
              </a:rPr>
              <a:t> log</a:t>
            </a:r>
          </a:p>
        </p:txBody>
      </p:sp>
    </p:spTree>
    <p:extLst>
      <p:ext uri="{BB962C8B-B14F-4D97-AF65-F5344CB8AC3E}">
        <p14:creationId xmlns:p14="http://schemas.microsoft.com/office/powerpoint/2010/main" val="579937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2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10489043" y="2639665"/>
            <a:ext cx="1633870" cy="653328"/>
          </a:xfrm>
          <a:prstGeom prst="rect">
            <a:avLst/>
          </a:prstGeom>
        </p:spPr>
      </p:pic>
      <p:pic>
        <p:nvPicPr>
          <p:cNvPr id="9" name="Picture 8"/>
          <p:cNvPicPr>
            <a:picLocks noChangeAspect="1"/>
          </p:cNvPicPr>
          <p:nvPr/>
        </p:nvPicPr>
        <p:blipFill>
          <a:blip r:embed="rId2"/>
          <a:stretch>
            <a:fillRect/>
          </a:stretch>
        </p:blipFill>
        <p:spPr>
          <a:xfrm>
            <a:off x="5189076" y="2753131"/>
            <a:ext cx="1633870" cy="530684"/>
          </a:xfrm>
          <a:prstGeom prst="rect">
            <a:avLst/>
          </a:prstGeom>
        </p:spPr>
      </p:pic>
      <p:sp>
        <p:nvSpPr>
          <p:cNvPr id="2" name="TextBox 1"/>
          <p:cNvSpPr txBox="1"/>
          <p:nvPr/>
        </p:nvSpPr>
        <p:spPr>
          <a:xfrm>
            <a:off x="177013" y="1202290"/>
            <a:ext cx="6443066" cy="5078313"/>
          </a:xfrm>
          <a:prstGeom prst="rect">
            <a:avLst/>
          </a:prstGeom>
          <a:noFill/>
          <a:ln>
            <a:noFill/>
          </a:ln>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                            </a:t>
            </a:r>
          </a:p>
        </p:txBody>
      </p:sp>
      <p:sp>
        <p:nvSpPr>
          <p:cNvPr id="3" name="TextBox 2"/>
          <p:cNvSpPr txBox="1"/>
          <p:nvPr/>
        </p:nvSpPr>
        <p:spPr>
          <a:xfrm>
            <a:off x="430666" y="-156432"/>
            <a:ext cx="3797258" cy="1569660"/>
          </a:xfrm>
          <a:prstGeom prst="rect">
            <a:avLst/>
          </a:prstGeom>
          <a:noFill/>
        </p:spPr>
        <p:txBody>
          <a:bodyPr wrap="none" rtlCol="0">
            <a:spAutoFit/>
          </a:bodyPr>
          <a:lstStyle/>
          <a:p>
            <a:r>
              <a:rPr lang="en-US" dirty="0"/>
              <a:t>   </a:t>
            </a:r>
          </a:p>
          <a:p>
            <a:endParaRPr lang="en-US" dirty="0"/>
          </a:p>
          <a:p>
            <a:r>
              <a:rPr lang="en-US" sz="2400" dirty="0"/>
              <a:t>   </a:t>
            </a:r>
            <a:r>
              <a:rPr lang="en-US" sz="2400" dirty="0" err="1"/>
              <a:t>Exemplu</a:t>
            </a:r>
            <a:r>
              <a:rPr lang="en-US" sz="2400" dirty="0"/>
              <a:t>: </a:t>
            </a:r>
            <a:r>
              <a:rPr lang="en-US" sz="2400" dirty="0" err="1"/>
              <a:t>serviciu</a:t>
            </a:r>
            <a:r>
              <a:rPr lang="en-US" sz="2400" dirty="0"/>
              <a:t> de </a:t>
            </a:r>
            <a:r>
              <a:rPr lang="en-US" sz="2400" dirty="0" err="1"/>
              <a:t>logare</a:t>
            </a:r>
            <a:endParaRPr lang="en-US" sz="2400" dirty="0"/>
          </a:p>
          <a:p>
            <a:endParaRPr lang="en-US" dirty="0"/>
          </a:p>
          <a:p>
            <a:r>
              <a:rPr lang="en-US" dirty="0"/>
              <a:t>    </a:t>
            </a:r>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5" name="Rounded Rectangle 4"/>
          <p:cNvSpPr/>
          <p:nvPr/>
        </p:nvSpPr>
        <p:spPr>
          <a:xfrm>
            <a:off x="3626534" y="2498501"/>
            <a:ext cx="1289294" cy="946595"/>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err="1">
                <a:solidFill>
                  <a:schemeClr val="tx1"/>
                </a:solidFill>
              </a:rPr>
              <a:t>msg</a:t>
            </a:r>
            <a:endParaRPr lang="en-US" dirty="0">
              <a:solidFill>
                <a:schemeClr val="tx1"/>
              </a:solidFill>
            </a:endParaRPr>
          </a:p>
        </p:txBody>
      </p:sp>
      <p:sp>
        <p:nvSpPr>
          <p:cNvPr id="7" name="Right Arrow 6"/>
          <p:cNvSpPr/>
          <p:nvPr/>
        </p:nvSpPr>
        <p:spPr>
          <a:xfrm>
            <a:off x="782697" y="2646585"/>
            <a:ext cx="1133341" cy="691201"/>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2041427" y="2646585"/>
            <a:ext cx="1537896" cy="743776"/>
          </a:xfrm>
          <a:prstGeom prst="rect">
            <a:avLst/>
          </a:prstGeom>
        </p:spPr>
      </p:pic>
      <p:sp>
        <p:nvSpPr>
          <p:cNvPr id="14" name="TextBox 13"/>
          <p:cNvSpPr txBox="1"/>
          <p:nvPr/>
        </p:nvSpPr>
        <p:spPr>
          <a:xfrm>
            <a:off x="2066720" y="2787132"/>
            <a:ext cx="1684523" cy="369332"/>
          </a:xfrm>
          <a:prstGeom prst="rect">
            <a:avLst/>
          </a:prstGeom>
          <a:noFill/>
        </p:spPr>
        <p:txBody>
          <a:bodyPr wrap="square" rtlCol="0">
            <a:spAutoFit/>
          </a:bodyPr>
          <a:lstStyle/>
          <a:p>
            <a:r>
              <a:rPr lang="en-US" dirty="0"/>
              <a:t> Message </a:t>
            </a:r>
            <a:r>
              <a:rPr lang="en-US" dirty="0" err="1"/>
              <a:t>msg</a:t>
            </a:r>
            <a:endParaRPr lang="en-US" dirty="0"/>
          </a:p>
        </p:txBody>
      </p:sp>
      <p:cxnSp>
        <p:nvCxnSpPr>
          <p:cNvPr id="18" name="Straight Arrow Connector 17"/>
          <p:cNvCxnSpPr/>
          <p:nvPr/>
        </p:nvCxnSpPr>
        <p:spPr>
          <a:xfrm>
            <a:off x="3949209" y="2971798"/>
            <a:ext cx="32197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099308" y="2842537"/>
            <a:ext cx="1580926" cy="369332"/>
          </a:xfrm>
          <a:prstGeom prst="rect">
            <a:avLst/>
          </a:prstGeom>
          <a:noFill/>
        </p:spPr>
        <p:txBody>
          <a:bodyPr wrap="square" rtlCol="0">
            <a:spAutoFit/>
          </a:bodyPr>
          <a:lstStyle/>
          <a:p>
            <a:r>
              <a:rPr lang="en-US" dirty="0" err="1"/>
              <a:t>printStrLn</a:t>
            </a:r>
            <a:r>
              <a:rPr lang="en-US" dirty="0"/>
              <a:t> </a:t>
            </a:r>
            <a:r>
              <a:rPr lang="en-US" dirty="0" err="1"/>
              <a:t>msg</a:t>
            </a:r>
            <a:endParaRPr lang="en-US" dirty="0"/>
          </a:p>
        </p:txBody>
      </p:sp>
      <p:sp>
        <p:nvSpPr>
          <p:cNvPr id="8" name="TextBox 7"/>
          <p:cNvSpPr txBox="1"/>
          <p:nvPr/>
        </p:nvSpPr>
        <p:spPr>
          <a:xfrm>
            <a:off x="857866" y="2787132"/>
            <a:ext cx="762709" cy="369332"/>
          </a:xfrm>
          <a:prstGeom prst="rect">
            <a:avLst/>
          </a:prstGeom>
          <a:noFill/>
        </p:spPr>
        <p:txBody>
          <a:bodyPr wrap="none" rtlCol="0">
            <a:spAutoFit/>
          </a:bodyPr>
          <a:lstStyle/>
          <a:p>
            <a:r>
              <a:rPr lang="en-US" b="1" dirty="0"/>
              <a:t>Stop s</a:t>
            </a:r>
          </a:p>
        </p:txBody>
      </p:sp>
      <p:sp>
        <p:nvSpPr>
          <p:cNvPr id="12" name="Rounded Rectangle 11"/>
          <p:cNvSpPr/>
          <p:nvPr/>
        </p:nvSpPr>
        <p:spPr>
          <a:xfrm>
            <a:off x="782697" y="4339624"/>
            <a:ext cx="1133341" cy="747531"/>
          </a:xfrm>
          <a:prstGeom prst="round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1212150" y="3957824"/>
            <a:ext cx="274434" cy="369332"/>
          </a:xfrm>
          <a:prstGeom prst="rect">
            <a:avLst/>
          </a:prstGeom>
          <a:noFill/>
        </p:spPr>
        <p:txBody>
          <a:bodyPr wrap="none" rtlCol="0">
            <a:spAutoFit/>
          </a:bodyPr>
          <a:lstStyle/>
          <a:p>
            <a:r>
              <a:rPr lang="en-US" dirty="0"/>
              <a:t>s</a:t>
            </a:r>
          </a:p>
        </p:txBody>
      </p:sp>
      <p:sp>
        <p:nvSpPr>
          <p:cNvPr id="16" name="Right Arrow 15"/>
          <p:cNvSpPr/>
          <p:nvPr/>
        </p:nvSpPr>
        <p:spPr>
          <a:xfrm>
            <a:off x="2329295" y="4475634"/>
            <a:ext cx="1410576" cy="373765"/>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p:cNvPicPr>
            <a:picLocks noChangeAspect="1"/>
          </p:cNvPicPr>
          <p:nvPr/>
        </p:nvPicPr>
        <p:blipFill>
          <a:blip r:embed="rId4"/>
          <a:stretch>
            <a:fillRect/>
          </a:stretch>
        </p:blipFill>
        <p:spPr>
          <a:xfrm>
            <a:off x="7652924" y="2652266"/>
            <a:ext cx="1158340" cy="749873"/>
          </a:xfrm>
          <a:prstGeom prst="rect">
            <a:avLst/>
          </a:prstGeom>
        </p:spPr>
      </p:pic>
      <p:sp>
        <p:nvSpPr>
          <p:cNvPr id="26" name="TextBox 25"/>
          <p:cNvSpPr txBox="1"/>
          <p:nvPr/>
        </p:nvSpPr>
        <p:spPr>
          <a:xfrm>
            <a:off x="7652924" y="2833807"/>
            <a:ext cx="1017431" cy="369332"/>
          </a:xfrm>
          <a:prstGeom prst="rect">
            <a:avLst/>
          </a:prstGeom>
          <a:noFill/>
        </p:spPr>
        <p:txBody>
          <a:bodyPr wrap="square" rtlCol="0">
            <a:spAutoFit/>
          </a:bodyPr>
          <a:lstStyle/>
          <a:p>
            <a:r>
              <a:rPr lang="en-US" b="1" dirty="0"/>
              <a:t>    Stop s</a:t>
            </a:r>
          </a:p>
        </p:txBody>
      </p:sp>
      <p:sp>
        <p:nvSpPr>
          <p:cNvPr id="27" name="Rounded Rectangle 26"/>
          <p:cNvSpPr/>
          <p:nvPr/>
        </p:nvSpPr>
        <p:spPr>
          <a:xfrm>
            <a:off x="8989238" y="2514598"/>
            <a:ext cx="1390918" cy="914400"/>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r>
              <a:rPr lang="en-US" dirty="0">
                <a:solidFill>
                  <a:schemeClr val="tx1"/>
                </a:solidFill>
              </a:rPr>
              <a:t>s</a:t>
            </a:r>
          </a:p>
        </p:txBody>
      </p:sp>
      <p:pic>
        <p:nvPicPr>
          <p:cNvPr id="29" name="Picture 28"/>
          <p:cNvPicPr>
            <a:picLocks noChangeAspect="1"/>
          </p:cNvPicPr>
          <p:nvPr/>
        </p:nvPicPr>
        <p:blipFill>
          <a:blip r:embed="rId5"/>
          <a:stretch>
            <a:fillRect/>
          </a:stretch>
        </p:blipFill>
        <p:spPr>
          <a:xfrm>
            <a:off x="9119001" y="4276218"/>
            <a:ext cx="1152244" cy="768163"/>
          </a:xfrm>
          <a:prstGeom prst="rect">
            <a:avLst/>
          </a:prstGeom>
        </p:spPr>
      </p:pic>
      <p:sp>
        <p:nvSpPr>
          <p:cNvPr id="30" name="TextBox 29"/>
          <p:cNvSpPr txBox="1"/>
          <p:nvPr/>
        </p:nvSpPr>
        <p:spPr>
          <a:xfrm>
            <a:off x="10558130" y="2753131"/>
            <a:ext cx="1348446" cy="369332"/>
          </a:xfrm>
          <a:prstGeom prst="rect">
            <a:avLst/>
          </a:prstGeom>
          <a:noFill/>
        </p:spPr>
        <p:txBody>
          <a:bodyPr wrap="none" rtlCol="0">
            <a:spAutoFit/>
          </a:bodyPr>
          <a:lstStyle/>
          <a:p>
            <a:r>
              <a:rPr lang="en-US" dirty="0" err="1"/>
              <a:t>putMVar</a:t>
            </a:r>
            <a:r>
              <a:rPr lang="en-US" dirty="0"/>
              <a:t> s ()</a:t>
            </a:r>
          </a:p>
        </p:txBody>
      </p:sp>
      <p:sp>
        <p:nvSpPr>
          <p:cNvPr id="31" name="TextBox 30"/>
          <p:cNvSpPr txBox="1"/>
          <p:nvPr/>
        </p:nvSpPr>
        <p:spPr>
          <a:xfrm>
            <a:off x="9532258" y="4475634"/>
            <a:ext cx="325730" cy="369332"/>
          </a:xfrm>
          <a:prstGeom prst="rect">
            <a:avLst/>
          </a:prstGeom>
          <a:noFill/>
        </p:spPr>
        <p:txBody>
          <a:bodyPr wrap="none" rtlCol="0">
            <a:spAutoFit/>
          </a:bodyPr>
          <a:lstStyle/>
          <a:p>
            <a:r>
              <a:rPr lang="en-US" dirty="0"/>
              <a:t>()</a:t>
            </a:r>
          </a:p>
        </p:txBody>
      </p:sp>
      <p:pic>
        <p:nvPicPr>
          <p:cNvPr id="32" name="Picture 31"/>
          <p:cNvPicPr>
            <a:picLocks noChangeAspect="1"/>
          </p:cNvPicPr>
          <p:nvPr/>
        </p:nvPicPr>
        <p:blipFill>
          <a:blip r:embed="rId6"/>
          <a:stretch>
            <a:fillRect/>
          </a:stretch>
        </p:blipFill>
        <p:spPr>
          <a:xfrm>
            <a:off x="9331072" y="2947947"/>
            <a:ext cx="402371" cy="158510"/>
          </a:xfrm>
          <a:prstGeom prst="rect">
            <a:avLst/>
          </a:prstGeom>
        </p:spPr>
      </p:pic>
      <p:pic>
        <p:nvPicPr>
          <p:cNvPr id="34" name="Picture 33"/>
          <p:cNvPicPr>
            <a:picLocks noChangeAspect="1"/>
          </p:cNvPicPr>
          <p:nvPr/>
        </p:nvPicPr>
        <p:blipFill>
          <a:blip r:embed="rId7"/>
          <a:stretch>
            <a:fillRect/>
          </a:stretch>
        </p:blipFill>
        <p:spPr>
          <a:xfrm>
            <a:off x="10376661" y="4443872"/>
            <a:ext cx="1432684" cy="432854"/>
          </a:xfrm>
          <a:prstGeom prst="rect">
            <a:avLst/>
          </a:prstGeom>
        </p:spPr>
      </p:pic>
      <p:cxnSp>
        <p:nvCxnSpPr>
          <p:cNvPr id="36" name="Straight Connector 35"/>
          <p:cNvCxnSpPr/>
          <p:nvPr/>
        </p:nvCxnSpPr>
        <p:spPr>
          <a:xfrm>
            <a:off x="2182630" y="4147284"/>
            <a:ext cx="0" cy="1068514"/>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6" name="TextBox 5"/>
          <p:cNvSpPr txBox="1"/>
          <p:nvPr/>
        </p:nvSpPr>
        <p:spPr>
          <a:xfrm>
            <a:off x="1506828" y="5286535"/>
            <a:ext cx="1578894" cy="461665"/>
          </a:xfrm>
          <a:prstGeom prst="rect">
            <a:avLst/>
          </a:prstGeom>
          <a:noFill/>
        </p:spPr>
        <p:txBody>
          <a:bodyPr wrap="none" rtlCol="0">
            <a:spAutoFit/>
          </a:bodyPr>
          <a:lstStyle/>
          <a:p>
            <a:r>
              <a:rPr lang="en-US" sz="2400" dirty="0" err="1">
                <a:solidFill>
                  <a:srgbClr val="FF0000"/>
                </a:solidFill>
              </a:rPr>
              <a:t>takeMVar</a:t>
            </a:r>
            <a:r>
              <a:rPr lang="en-US" sz="2400" dirty="0">
                <a:solidFill>
                  <a:srgbClr val="FF0000"/>
                </a:solidFill>
              </a:rPr>
              <a:t> s</a:t>
            </a:r>
          </a:p>
        </p:txBody>
      </p:sp>
      <p:sp>
        <p:nvSpPr>
          <p:cNvPr id="20" name="TextBox 19"/>
          <p:cNvSpPr txBox="1"/>
          <p:nvPr/>
        </p:nvSpPr>
        <p:spPr>
          <a:xfrm>
            <a:off x="9119001" y="5215798"/>
            <a:ext cx="1730474" cy="461665"/>
          </a:xfrm>
          <a:prstGeom prst="rect">
            <a:avLst/>
          </a:prstGeom>
          <a:noFill/>
        </p:spPr>
        <p:txBody>
          <a:bodyPr wrap="none" rtlCol="0">
            <a:spAutoFit/>
          </a:bodyPr>
          <a:lstStyle/>
          <a:p>
            <a:r>
              <a:rPr lang="en-US" sz="2400" dirty="0" err="1">
                <a:solidFill>
                  <a:srgbClr val="00B050"/>
                </a:solidFill>
              </a:rPr>
              <a:t>putMVar</a:t>
            </a:r>
            <a:r>
              <a:rPr lang="en-US" sz="2400" dirty="0">
                <a:solidFill>
                  <a:srgbClr val="00B050"/>
                </a:solidFill>
              </a:rPr>
              <a:t> s ()</a:t>
            </a:r>
          </a:p>
        </p:txBody>
      </p:sp>
      <p:cxnSp>
        <p:nvCxnSpPr>
          <p:cNvPr id="23" name="Straight Connector 22"/>
          <p:cNvCxnSpPr/>
          <p:nvPr/>
        </p:nvCxnSpPr>
        <p:spPr>
          <a:xfrm flipH="1">
            <a:off x="7163736" y="1977662"/>
            <a:ext cx="35562" cy="39603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681551" y="454417"/>
            <a:ext cx="6960175" cy="830997"/>
          </a:xfrm>
          <a:prstGeom prst="rect">
            <a:avLst/>
          </a:prstGeom>
          <a:noFill/>
          <a:ln>
            <a:solidFill>
              <a:srgbClr val="0070C0"/>
            </a:solidFill>
          </a:ln>
        </p:spPr>
        <p:txBody>
          <a:bodyPr wrap="none" rtlCol="0">
            <a:spAutoFit/>
          </a:bodyPr>
          <a:lstStyle/>
          <a:p>
            <a:r>
              <a:rPr lang="en-US" sz="2400" b="1" dirty="0">
                <a:solidFill>
                  <a:srgbClr val="0070C0"/>
                </a:solidFill>
              </a:rPr>
              <a:t>data Logger = Logger (</a:t>
            </a:r>
            <a:r>
              <a:rPr lang="en-US" sz="2400" b="1" dirty="0" err="1">
                <a:solidFill>
                  <a:srgbClr val="0070C0"/>
                </a:solidFill>
              </a:rPr>
              <a:t>MVar</a:t>
            </a:r>
            <a:r>
              <a:rPr lang="en-US" sz="2400" b="1" dirty="0">
                <a:solidFill>
                  <a:srgbClr val="0070C0"/>
                </a:solidFill>
              </a:rPr>
              <a:t> </a:t>
            </a:r>
            <a:r>
              <a:rPr lang="en-US" sz="2400" b="1" dirty="0" err="1">
                <a:solidFill>
                  <a:srgbClr val="0070C0"/>
                </a:solidFill>
              </a:rPr>
              <a:t>LogCommand</a:t>
            </a:r>
            <a:r>
              <a:rPr lang="en-US" sz="2400" b="1" dirty="0">
                <a:solidFill>
                  <a:srgbClr val="0070C0"/>
                </a:solidFill>
              </a:rPr>
              <a:t>)</a:t>
            </a:r>
          </a:p>
          <a:p>
            <a:r>
              <a:rPr lang="en-US" sz="2400" b="1" dirty="0">
                <a:solidFill>
                  <a:srgbClr val="0070C0"/>
                </a:solidFill>
              </a:rPr>
              <a:t>data </a:t>
            </a:r>
            <a:r>
              <a:rPr lang="en-US" sz="2400" b="1" dirty="0" err="1">
                <a:solidFill>
                  <a:srgbClr val="0070C0"/>
                </a:solidFill>
              </a:rPr>
              <a:t>LogCommand</a:t>
            </a:r>
            <a:r>
              <a:rPr lang="en-US" sz="2400" b="1" dirty="0">
                <a:solidFill>
                  <a:srgbClr val="0070C0"/>
                </a:solidFill>
              </a:rPr>
              <a:t> = Message String | Stop  (</a:t>
            </a:r>
            <a:r>
              <a:rPr lang="en-US" sz="2400" b="1" dirty="0" err="1">
                <a:solidFill>
                  <a:srgbClr val="0070C0"/>
                </a:solidFill>
              </a:rPr>
              <a:t>MVar</a:t>
            </a:r>
            <a:r>
              <a:rPr lang="en-US" sz="2400" b="1" dirty="0">
                <a:solidFill>
                  <a:srgbClr val="0070C0"/>
                </a:solidFill>
              </a:rPr>
              <a:t> ())</a:t>
            </a:r>
          </a:p>
        </p:txBody>
      </p:sp>
    </p:spTree>
    <p:extLst>
      <p:ext uri="{BB962C8B-B14F-4D97-AF65-F5344CB8AC3E}">
        <p14:creationId xmlns:p14="http://schemas.microsoft.com/office/powerpoint/2010/main" val="1969808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12880" y="223585"/>
            <a:ext cx="4154727"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Exemplu</a:t>
            </a:r>
            <a:r>
              <a:rPr lang="en-US" sz="2400" dirty="0"/>
              <a:t>:  </a:t>
            </a:r>
            <a:r>
              <a:rPr lang="en-US" sz="2400" dirty="0" err="1"/>
              <a:t>serviciu</a:t>
            </a:r>
            <a:r>
              <a:rPr lang="en-US" sz="2400" dirty="0"/>
              <a:t> de </a:t>
            </a:r>
            <a:r>
              <a:rPr lang="en-US" sz="2400" dirty="0" err="1"/>
              <a:t>logare</a:t>
            </a:r>
            <a:endParaRPr lang="en-US" sz="2400" dirty="0"/>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24" name="TextBox 23"/>
          <p:cNvSpPr txBox="1"/>
          <p:nvPr/>
        </p:nvSpPr>
        <p:spPr>
          <a:xfrm>
            <a:off x="446651" y="1621672"/>
            <a:ext cx="5897770" cy="4431983"/>
          </a:xfrm>
          <a:prstGeom prst="rect">
            <a:avLst/>
          </a:prstGeom>
          <a:noFill/>
          <a:ln>
            <a:solidFill>
              <a:srgbClr val="0070C0"/>
            </a:solidFill>
          </a:ln>
        </p:spPr>
        <p:txBody>
          <a:bodyPr wrap="square" rtlCol="0">
            <a:spAutoFit/>
          </a:bodyPr>
          <a:lstStyle/>
          <a:p>
            <a:endParaRPr lang="en-US" dirty="0"/>
          </a:p>
          <a:p>
            <a:r>
              <a:rPr lang="da-DK" sz="2400" dirty="0">
                <a:solidFill>
                  <a:srgbClr val="0070C0"/>
                </a:solidFill>
              </a:rPr>
              <a:t>logMessage :: Logger -&gt; String -&gt; IO ()</a:t>
            </a:r>
          </a:p>
          <a:p>
            <a:r>
              <a:rPr lang="da-DK" sz="2400" dirty="0">
                <a:solidFill>
                  <a:srgbClr val="0070C0"/>
                </a:solidFill>
              </a:rPr>
              <a:t>logMessage (Logger m) s = putMVar m s</a:t>
            </a:r>
            <a:endParaRPr lang="en-US" sz="2400" dirty="0">
              <a:solidFill>
                <a:srgbClr val="0070C0"/>
              </a:solidFill>
            </a:endParaRPr>
          </a:p>
          <a:p>
            <a:endParaRPr lang="en-US" sz="2400" dirty="0">
              <a:solidFill>
                <a:srgbClr val="0070C0"/>
              </a:solidFill>
            </a:endParaRPr>
          </a:p>
          <a:p>
            <a:r>
              <a:rPr lang="en-US" sz="2400" dirty="0" err="1">
                <a:solidFill>
                  <a:srgbClr val="0070C0"/>
                </a:solidFill>
              </a:rPr>
              <a:t>logMessThread</a:t>
            </a:r>
            <a:r>
              <a:rPr lang="en-US" sz="2400" dirty="0">
                <a:solidFill>
                  <a:srgbClr val="0070C0"/>
                </a:solidFill>
              </a:rPr>
              <a:t>:: Logger -&gt; IO()</a:t>
            </a:r>
          </a:p>
          <a:p>
            <a:r>
              <a:rPr lang="en-US" sz="2400" dirty="0" err="1">
                <a:solidFill>
                  <a:srgbClr val="0070C0"/>
                </a:solidFill>
              </a:rPr>
              <a:t>logMessThread</a:t>
            </a:r>
            <a:r>
              <a:rPr lang="en-US" sz="2400" dirty="0">
                <a:solidFill>
                  <a:srgbClr val="0070C0"/>
                </a:solidFill>
              </a:rPr>
              <a:t> log = do       </a:t>
            </a:r>
          </a:p>
          <a:p>
            <a:r>
              <a:rPr lang="en-US" sz="2400" dirty="0">
                <a:solidFill>
                  <a:srgbClr val="0070C0"/>
                </a:solidFill>
              </a:rPr>
              <a:t>                         </a:t>
            </a:r>
            <a:r>
              <a:rPr lang="en-US" sz="2400" dirty="0" err="1">
                <a:solidFill>
                  <a:srgbClr val="0070C0"/>
                </a:solidFill>
              </a:rPr>
              <a:t>msg</a:t>
            </a:r>
            <a:r>
              <a:rPr lang="en-US" sz="2400" dirty="0">
                <a:solidFill>
                  <a:srgbClr val="0070C0"/>
                </a:solidFill>
              </a:rPr>
              <a:t>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                         if (</a:t>
            </a:r>
            <a:r>
              <a:rPr lang="en-US" sz="2400" dirty="0" err="1">
                <a:solidFill>
                  <a:srgbClr val="0070C0"/>
                </a:solidFill>
              </a:rPr>
              <a:t>msg</a:t>
            </a:r>
            <a:r>
              <a:rPr lang="en-US" sz="2400" dirty="0">
                <a:solidFill>
                  <a:srgbClr val="0070C0"/>
                </a:solidFill>
              </a:rPr>
              <a:t> == "bye") </a:t>
            </a:r>
          </a:p>
          <a:p>
            <a:r>
              <a:rPr lang="en-US" sz="2400" dirty="0">
                <a:solidFill>
                  <a:srgbClr val="0070C0"/>
                </a:solidFill>
              </a:rPr>
              <a:t>                         then </a:t>
            </a:r>
            <a:r>
              <a:rPr lang="en-US" sz="2400" b="1" dirty="0" err="1">
                <a:solidFill>
                  <a:srgbClr val="FF0000"/>
                </a:solidFill>
              </a:rPr>
              <a:t>logStop</a:t>
            </a:r>
            <a:r>
              <a:rPr lang="en-US" sz="2400" dirty="0">
                <a:solidFill>
                  <a:srgbClr val="FF0000"/>
                </a:solidFill>
              </a:rPr>
              <a:t> </a:t>
            </a:r>
            <a:r>
              <a:rPr lang="en-US" sz="2400" dirty="0">
                <a:solidFill>
                  <a:srgbClr val="0070C0"/>
                </a:solidFill>
              </a:rPr>
              <a:t>log</a:t>
            </a:r>
            <a:r>
              <a:rPr lang="en-US" sz="2400" dirty="0">
                <a:solidFill>
                  <a:srgbClr val="FF0000"/>
                </a:solidFill>
              </a:rPr>
              <a:t> </a:t>
            </a:r>
          </a:p>
          <a:p>
            <a:r>
              <a:rPr lang="en-US" sz="2400" dirty="0">
                <a:solidFill>
                  <a:srgbClr val="FF0000"/>
                </a:solidFill>
              </a:rPr>
              <a:t>                         </a:t>
            </a:r>
            <a:r>
              <a:rPr lang="en-US" sz="2400" dirty="0">
                <a:solidFill>
                  <a:srgbClr val="0070C0"/>
                </a:solidFill>
              </a:rPr>
              <a:t>else do </a:t>
            </a:r>
          </a:p>
          <a:p>
            <a:r>
              <a:rPr lang="en-US" sz="2400" dirty="0">
                <a:solidFill>
                  <a:srgbClr val="0070C0"/>
                </a:solidFill>
              </a:rPr>
              <a:t>                                 </a:t>
            </a:r>
            <a:r>
              <a:rPr lang="en-US" sz="2400" dirty="0" err="1">
                <a:solidFill>
                  <a:srgbClr val="0070C0"/>
                </a:solidFill>
              </a:rPr>
              <a:t>logMessage</a:t>
            </a:r>
            <a:r>
              <a:rPr lang="en-US" sz="2400" dirty="0">
                <a:solidFill>
                  <a:srgbClr val="0070C0"/>
                </a:solidFill>
              </a:rPr>
              <a:t> log </a:t>
            </a:r>
            <a:r>
              <a:rPr lang="en-US" sz="2400" dirty="0" err="1">
                <a:solidFill>
                  <a:srgbClr val="0070C0"/>
                </a:solidFill>
              </a:rPr>
              <a:t>msg</a:t>
            </a:r>
            <a:endParaRPr lang="en-US" sz="2400" dirty="0">
              <a:solidFill>
                <a:srgbClr val="0070C0"/>
              </a:solidFill>
            </a:endParaRPr>
          </a:p>
          <a:p>
            <a:r>
              <a:rPr lang="en-US" sz="2400" dirty="0">
                <a:solidFill>
                  <a:srgbClr val="0070C0"/>
                </a:solidFill>
              </a:rPr>
              <a:t>                                 </a:t>
            </a:r>
            <a:r>
              <a:rPr lang="en-US" sz="2400" dirty="0" err="1">
                <a:solidFill>
                  <a:srgbClr val="0070C0"/>
                </a:solidFill>
              </a:rPr>
              <a:t>logMessTh</a:t>
            </a:r>
            <a:r>
              <a:rPr lang="en-US" sz="2400" dirty="0">
                <a:solidFill>
                  <a:srgbClr val="0070C0"/>
                </a:solidFill>
              </a:rPr>
              <a:t> log</a:t>
            </a:r>
          </a:p>
        </p:txBody>
      </p:sp>
      <p:sp>
        <p:nvSpPr>
          <p:cNvPr id="2" name="Rectangle 1"/>
          <p:cNvSpPr/>
          <p:nvPr/>
        </p:nvSpPr>
        <p:spPr>
          <a:xfrm>
            <a:off x="6096000" y="2498501"/>
            <a:ext cx="4687330" cy="193899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err="1">
                <a:solidFill>
                  <a:srgbClr val="0070C0"/>
                </a:solidFill>
              </a:rPr>
              <a:t>logStop</a:t>
            </a:r>
            <a:r>
              <a:rPr lang="en-US" sz="2400" dirty="0">
                <a:solidFill>
                  <a:srgbClr val="0070C0"/>
                </a:solidFill>
              </a:rPr>
              <a:t> :: Logger -&gt; IO ()</a:t>
            </a:r>
          </a:p>
          <a:p>
            <a:r>
              <a:rPr lang="en-US" sz="2400" dirty="0" err="1">
                <a:solidFill>
                  <a:srgbClr val="0070C0"/>
                </a:solidFill>
              </a:rPr>
              <a:t>logStop</a:t>
            </a:r>
            <a:r>
              <a:rPr lang="en-US" sz="2400" dirty="0">
                <a:solidFill>
                  <a:srgbClr val="0070C0"/>
                </a:solidFill>
              </a:rPr>
              <a:t> (Logger m) = do </a:t>
            </a:r>
          </a:p>
          <a:p>
            <a:r>
              <a:rPr lang="en-US" sz="2400" b="1" dirty="0">
                <a:solidFill>
                  <a:srgbClr val="FF0000"/>
                </a:solidFill>
              </a:rPr>
              <a:t>                         s &lt;- </a:t>
            </a:r>
            <a:r>
              <a:rPr lang="en-US" sz="2400" b="1" dirty="0" err="1">
                <a:solidFill>
                  <a:srgbClr val="FF0000"/>
                </a:solidFill>
              </a:rPr>
              <a:t>newEmptyMVar</a:t>
            </a:r>
            <a:r>
              <a:rPr lang="en-US" sz="2400" b="1" dirty="0">
                <a:solidFill>
                  <a:srgbClr val="FF0000"/>
                </a:solidFill>
              </a:rPr>
              <a:t>  </a:t>
            </a:r>
          </a:p>
          <a:p>
            <a:r>
              <a:rPr lang="en-US" sz="2400" dirty="0">
                <a:solidFill>
                  <a:srgbClr val="0070C0"/>
                </a:solidFill>
              </a:rPr>
              <a:t>                         </a:t>
            </a:r>
            <a:r>
              <a:rPr lang="en-US" sz="2400" dirty="0" err="1">
                <a:solidFill>
                  <a:srgbClr val="0070C0"/>
                </a:solidFill>
              </a:rPr>
              <a:t>putMVar</a:t>
            </a:r>
            <a:r>
              <a:rPr lang="en-US" sz="2400" dirty="0">
                <a:solidFill>
                  <a:srgbClr val="0070C0"/>
                </a:solidFill>
              </a:rPr>
              <a:t> m (Stop s)  </a:t>
            </a:r>
          </a:p>
          <a:p>
            <a:r>
              <a:rPr lang="en-US" sz="2400" b="1" dirty="0">
                <a:solidFill>
                  <a:srgbClr val="FF0000"/>
                </a:solidFill>
              </a:rPr>
              <a:t>                         </a:t>
            </a:r>
            <a:r>
              <a:rPr lang="en-US" sz="2400" b="1" dirty="0" err="1">
                <a:solidFill>
                  <a:srgbClr val="FF0000"/>
                </a:solidFill>
              </a:rPr>
              <a:t>takeMVar</a:t>
            </a:r>
            <a:r>
              <a:rPr lang="en-US" sz="2400" b="1" dirty="0">
                <a:solidFill>
                  <a:srgbClr val="FF0000"/>
                </a:solidFill>
              </a:rPr>
              <a:t> s</a:t>
            </a:r>
            <a:endParaRPr lang="en-US" sz="2400" dirty="0">
              <a:solidFill>
                <a:srgbClr val="FF0000"/>
              </a:solidFill>
            </a:endParaRPr>
          </a:p>
        </p:txBody>
      </p:sp>
      <p:sp>
        <p:nvSpPr>
          <p:cNvPr id="9" name="Rectangle 8"/>
          <p:cNvSpPr/>
          <p:nvPr/>
        </p:nvSpPr>
        <p:spPr>
          <a:xfrm>
            <a:off x="4889801" y="574039"/>
            <a:ext cx="7136027" cy="830997"/>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solidFill>
                  <a:srgbClr val="0070C0"/>
                </a:solidFill>
              </a:rPr>
              <a:t>data Logger = Logger (</a:t>
            </a:r>
            <a:r>
              <a:rPr lang="en-US" sz="2400" dirty="0" err="1">
                <a:solidFill>
                  <a:srgbClr val="0070C0"/>
                </a:solidFill>
              </a:rPr>
              <a:t>MVar</a:t>
            </a:r>
            <a:r>
              <a:rPr lang="en-US" sz="2400" dirty="0">
                <a:solidFill>
                  <a:srgbClr val="0070C0"/>
                </a:solidFill>
              </a:rPr>
              <a:t> </a:t>
            </a:r>
            <a:r>
              <a:rPr lang="en-US" sz="2400" dirty="0" err="1">
                <a:solidFill>
                  <a:srgbClr val="0070C0"/>
                </a:solidFill>
              </a:rPr>
              <a:t>LogCommand</a:t>
            </a:r>
            <a:r>
              <a:rPr lang="en-US" sz="2400" dirty="0">
                <a:solidFill>
                  <a:srgbClr val="0070C0"/>
                </a:solidFill>
              </a:rPr>
              <a:t>)</a:t>
            </a:r>
          </a:p>
          <a:p>
            <a:r>
              <a:rPr lang="en-US" sz="2400" dirty="0">
                <a:solidFill>
                  <a:srgbClr val="0070C0"/>
                </a:solidFill>
              </a:rPr>
              <a:t>data </a:t>
            </a:r>
            <a:r>
              <a:rPr lang="en-US" sz="2400" dirty="0" err="1">
                <a:solidFill>
                  <a:srgbClr val="0070C0"/>
                </a:solidFill>
              </a:rPr>
              <a:t>LogCommand</a:t>
            </a:r>
            <a:r>
              <a:rPr lang="en-US" sz="2400" dirty="0">
                <a:solidFill>
                  <a:srgbClr val="0070C0"/>
                </a:solidFill>
              </a:rPr>
              <a:t> = Message String | </a:t>
            </a:r>
            <a:r>
              <a:rPr lang="en-US" sz="2400" dirty="0">
                <a:solidFill>
                  <a:srgbClr val="FF0000"/>
                </a:solidFill>
              </a:rPr>
              <a:t>Stop  (</a:t>
            </a:r>
            <a:r>
              <a:rPr lang="en-US" sz="2400" dirty="0" err="1">
                <a:solidFill>
                  <a:srgbClr val="FF0000"/>
                </a:solidFill>
              </a:rPr>
              <a:t>MVar</a:t>
            </a:r>
            <a:r>
              <a:rPr lang="en-US" sz="2400" dirty="0">
                <a:solidFill>
                  <a:srgbClr val="FF0000"/>
                </a:solidFill>
              </a:rPr>
              <a:t> ())</a:t>
            </a:r>
          </a:p>
        </p:txBody>
      </p:sp>
      <p:sp>
        <p:nvSpPr>
          <p:cNvPr id="5" name="TextBox 4">
            <a:extLst>
              <a:ext uri="{FF2B5EF4-FFF2-40B4-BE49-F238E27FC236}">
                <a16:creationId xmlns:a16="http://schemas.microsoft.com/office/drawing/2014/main" id="{EC59E2B7-AE63-FCD8-A92A-4DFC22778D7E}"/>
              </a:ext>
            </a:extLst>
          </p:cNvPr>
          <p:cNvSpPr txBox="1"/>
          <p:nvPr/>
        </p:nvSpPr>
        <p:spPr>
          <a:xfrm>
            <a:off x="5668006" y="5115459"/>
            <a:ext cx="6513834" cy="830997"/>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none" rtlCol="0">
            <a:spAutoFit/>
          </a:bodyPr>
          <a:lstStyle/>
          <a:p>
            <a:r>
              <a:rPr lang="da-DK" sz="2400" dirty="0">
                <a:solidFill>
                  <a:srgbClr val="0070C0"/>
                </a:solidFill>
              </a:rPr>
              <a:t>logMessage :: Logger -&gt; String -&gt; IO ()</a:t>
            </a:r>
          </a:p>
          <a:p>
            <a:r>
              <a:rPr lang="da-DK" sz="2400" dirty="0">
                <a:solidFill>
                  <a:srgbClr val="0070C0"/>
                </a:solidFill>
              </a:rPr>
              <a:t>logMessage (Logger m) s = putMVar m (Message s)</a:t>
            </a:r>
            <a:endParaRPr lang="en-GB" sz="2400" dirty="0">
              <a:solidFill>
                <a:srgbClr val="0070C0"/>
              </a:solidFill>
            </a:endParaRPr>
          </a:p>
        </p:txBody>
      </p:sp>
    </p:spTree>
    <p:extLst>
      <p:ext uri="{BB962C8B-B14F-4D97-AF65-F5344CB8AC3E}">
        <p14:creationId xmlns:p14="http://schemas.microsoft.com/office/powerpoint/2010/main" val="383164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p:cNvSpPr txBox="1"/>
          <p:nvPr/>
        </p:nvSpPr>
        <p:spPr>
          <a:xfrm>
            <a:off x="85832" y="467175"/>
            <a:ext cx="8859909" cy="4431983"/>
          </a:xfrm>
          <a:prstGeom prst="rect">
            <a:avLst/>
          </a:prstGeom>
          <a:noFill/>
          <a:ln>
            <a:solidFill>
              <a:srgbClr val="0070C0"/>
            </a:solidFill>
          </a:ln>
        </p:spPr>
        <p:txBody>
          <a:bodyPr wrap="square" rtlCol="0">
            <a:spAutoFit/>
          </a:bodyPr>
          <a:lstStyle/>
          <a:p>
            <a:r>
              <a:rPr lang="en-US" sz="2400" dirty="0">
                <a:solidFill>
                  <a:srgbClr val="0070C0"/>
                </a:solidFill>
              </a:rPr>
              <a:t>logger :: Logger -&gt; IO ()</a:t>
            </a:r>
          </a:p>
          <a:p>
            <a:r>
              <a:rPr lang="en-US" sz="2400" dirty="0">
                <a:solidFill>
                  <a:srgbClr val="0070C0"/>
                </a:solidFill>
              </a:rPr>
              <a:t>logger (Logger m) = loop </a:t>
            </a:r>
          </a:p>
          <a:p>
            <a:r>
              <a:rPr lang="en-US" sz="2400" dirty="0">
                <a:solidFill>
                  <a:srgbClr val="0070C0"/>
                </a:solidFill>
              </a:rPr>
              <a:t>                      where  loop = do  </a:t>
            </a:r>
          </a:p>
          <a:p>
            <a:r>
              <a:rPr lang="en-US" sz="2400" dirty="0">
                <a:solidFill>
                  <a:srgbClr val="0070C0"/>
                </a:solidFill>
              </a:rPr>
              <a:t>                                      </a:t>
            </a:r>
            <a:r>
              <a:rPr lang="en-US" sz="2400" dirty="0" err="1">
                <a:solidFill>
                  <a:srgbClr val="0070C0"/>
                </a:solidFill>
              </a:rPr>
              <a:t>cmd</a:t>
            </a:r>
            <a:r>
              <a:rPr lang="en-US" sz="2400" dirty="0">
                <a:solidFill>
                  <a:srgbClr val="0070C0"/>
                </a:solidFill>
              </a:rPr>
              <a:t> &lt;- </a:t>
            </a:r>
            <a:r>
              <a:rPr lang="en-US" sz="2400" dirty="0" err="1">
                <a:solidFill>
                  <a:srgbClr val="0070C0"/>
                </a:solidFill>
              </a:rPr>
              <a:t>takeMVar</a:t>
            </a:r>
            <a:r>
              <a:rPr lang="en-US" sz="2400" dirty="0">
                <a:solidFill>
                  <a:srgbClr val="0070C0"/>
                </a:solidFill>
              </a:rPr>
              <a:t> m    </a:t>
            </a:r>
          </a:p>
          <a:p>
            <a:r>
              <a:rPr lang="en-US" sz="2400" dirty="0">
                <a:solidFill>
                  <a:srgbClr val="0070C0"/>
                </a:solidFill>
              </a:rPr>
              <a:t>                                      case </a:t>
            </a:r>
            <a:r>
              <a:rPr lang="en-US" sz="2400" dirty="0" err="1">
                <a:solidFill>
                  <a:srgbClr val="0070C0"/>
                </a:solidFill>
              </a:rPr>
              <a:t>cmd</a:t>
            </a:r>
            <a:r>
              <a:rPr lang="en-US" sz="2400" dirty="0">
                <a:solidFill>
                  <a:srgbClr val="0070C0"/>
                </a:solidFill>
              </a:rPr>
              <a:t> of      </a:t>
            </a:r>
          </a:p>
          <a:p>
            <a:r>
              <a:rPr lang="en-US" sz="2400" dirty="0">
                <a:solidFill>
                  <a:srgbClr val="0070C0"/>
                </a:solidFill>
              </a:rPr>
              <a:t>                                          Message </a:t>
            </a:r>
            <a:r>
              <a:rPr lang="en-US" sz="2400" dirty="0" err="1">
                <a:solidFill>
                  <a:srgbClr val="0070C0"/>
                </a:solidFill>
              </a:rPr>
              <a:t>msg</a:t>
            </a:r>
            <a:r>
              <a:rPr lang="en-US" sz="2400" dirty="0">
                <a:solidFill>
                  <a:srgbClr val="0070C0"/>
                </a:solidFill>
              </a:rPr>
              <a:t> -&gt; do                                                             </a:t>
            </a:r>
          </a:p>
          <a:p>
            <a:r>
              <a:rPr lang="en-US" sz="2400" dirty="0">
                <a:solidFill>
                  <a:srgbClr val="0070C0"/>
                </a:solidFill>
              </a:rPr>
              <a:t>                                                                           </a:t>
            </a:r>
            <a:r>
              <a:rPr lang="en-US" sz="2400" dirty="0" err="1">
                <a:solidFill>
                  <a:srgbClr val="0070C0"/>
                </a:solidFill>
              </a:rPr>
              <a:t>putStrLn</a:t>
            </a:r>
            <a:r>
              <a:rPr lang="en-US" sz="2400" dirty="0">
                <a:solidFill>
                  <a:srgbClr val="0070C0"/>
                </a:solidFill>
              </a:rPr>
              <a:t>  ("</a:t>
            </a:r>
            <a:r>
              <a:rPr lang="en-US" sz="2400" dirty="0" err="1">
                <a:solidFill>
                  <a:srgbClr val="0070C0"/>
                </a:solidFill>
              </a:rPr>
              <a:t>mesaj</a:t>
            </a:r>
            <a:r>
              <a:rPr lang="en-US" sz="2400" dirty="0">
                <a:solidFill>
                  <a:srgbClr val="0070C0"/>
                </a:solidFill>
              </a:rPr>
              <a:t>: " ++ </a:t>
            </a:r>
            <a:r>
              <a:rPr lang="en-US" sz="2400" dirty="0" err="1">
                <a:solidFill>
                  <a:srgbClr val="0070C0"/>
                </a:solidFill>
              </a:rPr>
              <a:t>msg</a:t>
            </a:r>
            <a:r>
              <a:rPr lang="en-US" sz="2400" dirty="0">
                <a:solidFill>
                  <a:srgbClr val="0070C0"/>
                </a:solidFill>
              </a:rPr>
              <a:t>)        </a:t>
            </a:r>
          </a:p>
          <a:p>
            <a:r>
              <a:rPr lang="en-US" sz="2400" dirty="0">
                <a:solidFill>
                  <a:srgbClr val="0070C0"/>
                </a:solidFill>
              </a:rPr>
              <a:t>                                                                           loop</a:t>
            </a:r>
          </a:p>
          <a:p>
            <a:r>
              <a:rPr lang="en-US" sz="2400" dirty="0">
                <a:solidFill>
                  <a:srgbClr val="0070C0"/>
                </a:solidFill>
              </a:rPr>
              <a:t>                                          Stop s -&gt; do  </a:t>
            </a:r>
          </a:p>
          <a:p>
            <a:r>
              <a:rPr lang="en-US" sz="2400" dirty="0">
                <a:solidFill>
                  <a:srgbClr val="0070C0"/>
                </a:solidFill>
              </a:rPr>
              <a:t>                                                           </a:t>
            </a:r>
            <a:r>
              <a:rPr lang="en-US" sz="2400" dirty="0" err="1">
                <a:solidFill>
                  <a:srgbClr val="0070C0"/>
                </a:solidFill>
              </a:rPr>
              <a:t>putStrLn</a:t>
            </a:r>
            <a:r>
              <a:rPr lang="en-US" sz="2400" dirty="0">
                <a:solidFill>
                  <a:srgbClr val="0070C0"/>
                </a:solidFill>
              </a:rPr>
              <a:t> "logger: stop"        </a:t>
            </a:r>
          </a:p>
          <a:p>
            <a:r>
              <a:rPr lang="en-US" sz="2400" dirty="0">
                <a:solidFill>
                  <a:srgbClr val="0070C0"/>
                </a:solidFill>
              </a:rPr>
              <a:t>                                                           </a:t>
            </a:r>
            <a:r>
              <a:rPr lang="en-US" sz="2400" b="1" dirty="0" err="1">
                <a:solidFill>
                  <a:srgbClr val="00B050"/>
                </a:solidFill>
              </a:rPr>
              <a:t>putMVar</a:t>
            </a:r>
            <a:r>
              <a:rPr lang="en-US" sz="2400" b="1" dirty="0">
                <a:solidFill>
                  <a:srgbClr val="00B050"/>
                </a:solidFill>
              </a:rPr>
              <a:t> s ()</a:t>
            </a:r>
          </a:p>
          <a:p>
            <a:r>
              <a:rPr lang="en-US" dirty="0">
                <a:solidFill>
                  <a:srgbClr val="0070C0"/>
                </a:solidFill>
              </a:rPr>
              <a:t>                                                        </a:t>
            </a:r>
          </a:p>
        </p:txBody>
      </p:sp>
      <p:sp>
        <p:nvSpPr>
          <p:cNvPr id="3" name="TextBox 2"/>
          <p:cNvSpPr txBox="1"/>
          <p:nvPr/>
        </p:nvSpPr>
        <p:spPr>
          <a:xfrm>
            <a:off x="-91430" y="6858"/>
            <a:ext cx="3431067" cy="400110"/>
          </a:xfrm>
          <a:prstGeom prst="rect">
            <a:avLst/>
          </a:prstGeom>
          <a:noFill/>
        </p:spPr>
        <p:txBody>
          <a:bodyPr wrap="none" rtlCol="0">
            <a:spAutoFit/>
          </a:bodyPr>
          <a:lstStyle/>
          <a:p>
            <a:r>
              <a:rPr lang="en-US" sz="2000" dirty="0"/>
              <a:t>      </a:t>
            </a:r>
            <a:r>
              <a:rPr lang="en-US" sz="2000" dirty="0" err="1"/>
              <a:t>Exemplu</a:t>
            </a:r>
            <a:r>
              <a:rPr lang="en-US" sz="2000" dirty="0"/>
              <a:t>:  </a:t>
            </a:r>
            <a:r>
              <a:rPr lang="en-US" sz="2000" dirty="0" err="1"/>
              <a:t>serviciu</a:t>
            </a:r>
            <a:r>
              <a:rPr lang="en-US" sz="2000" dirty="0"/>
              <a:t> de </a:t>
            </a:r>
            <a:r>
              <a:rPr lang="en-US" sz="2000" dirty="0" err="1"/>
              <a:t>logare</a:t>
            </a:r>
            <a:endParaRPr lang="en-US" sz="2000" dirty="0"/>
          </a:p>
        </p:txBody>
      </p:sp>
      <p:sp>
        <p:nvSpPr>
          <p:cNvPr id="4" name="TextBox 3"/>
          <p:cNvSpPr txBox="1"/>
          <p:nvPr/>
        </p:nvSpPr>
        <p:spPr>
          <a:xfrm>
            <a:off x="1506828" y="2498501"/>
            <a:ext cx="184731" cy="369332"/>
          </a:xfrm>
          <a:prstGeom prst="rect">
            <a:avLst/>
          </a:prstGeom>
          <a:noFill/>
        </p:spPr>
        <p:txBody>
          <a:bodyPr wrap="none" rtlCol="0">
            <a:spAutoFit/>
          </a:bodyPr>
          <a:lstStyle/>
          <a:p>
            <a:endParaRPr lang="en-US" dirty="0"/>
          </a:p>
        </p:txBody>
      </p:sp>
      <p:sp>
        <p:nvSpPr>
          <p:cNvPr id="6" name="TextBox 5"/>
          <p:cNvSpPr txBox="1"/>
          <p:nvPr/>
        </p:nvSpPr>
        <p:spPr>
          <a:xfrm>
            <a:off x="85832" y="5434884"/>
            <a:ext cx="3579954" cy="646331"/>
          </a:xfrm>
          <a:prstGeom prst="rect">
            <a:avLst/>
          </a:prstGeom>
          <a:noFill/>
        </p:spPr>
        <p:txBody>
          <a:bodyPr wrap="none" rtlCol="0">
            <a:spAutoFit/>
          </a:bodyPr>
          <a:lstStyle/>
          <a:p>
            <a:r>
              <a:rPr lang="en-US" dirty="0"/>
              <a:t>       </a:t>
            </a:r>
            <a:r>
              <a:rPr lang="en-US" dirty="0" err="1"/>
              <a:t>logger.hs</a:t>
            </a:r>
            <a:r>
              <a:rPr lang="en-US" dirty="0"/>
              <a:t> ©2012, Simon Marlow</a:t>
            </a:r>
          </a:p>
          <a:p>
            <a:r>
              <a:rPr lang="en-US" dirty="0"/>
              <a:t> </a:t>
            </a:r>
          </a:p>
        </p:txBody>
      </p:sp>
      <p:sp>
        <p:nvSpPr>
          <p:cNvPr id="9" name="Rectangle 8"/>
          <p:cNvSpPr/>
          <p:nvPr/>
        </p:nvSpPr>
        <p:spPr>
          <a:xfrm>
            <a:off x="7171965" y="4197525"/>
            <a:ext cx="4873520" cy="1938992"/>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a:spAutoFit/>
          </a:bodyPr>
          <a:lstStyle/>
          <a:p>
            <a:r>
              <a:rPr lang="en-US" sz="2400" dirty="0" err="1">
                <a:solidFill>
                  <a:srgbClr val="0070C0"/>
                </a:solidFill>
              </a:rPr>
              <a:t>logStop</a:t>
            </a:r>
            <a:r>
              <a:rPr lang="en-US" sz="2400" dirty="0">
                <a:solidFill>
                  <a:srgbClr val="0070C0"/>
                </a:solidFill>
              </a:rPr>
              <a:t> :: Logger -&gt; IO ()</a:t>
            </a:r>
          </a:p>
          <a:p>
            <a:r>
              <a:rPr lang="en-US" sz="2400" dirty="0" err="1">
                <a:solidFill>
                  <a:srgbClr val="0070C0"/>
                </a:solidFill>
              </a:rPr>
              <a:t>logStop</a:t>
            </a:r>
            <a:r>
              <a:rPr lang="en-US" sz="2400" dirty="0">
                <a:solidFill>
                  <a:srgbClr val="0070C0"/>
                </a:solidFill>
              </a:rPr>
              <a:t> (Logger m) = do </a:t>
            </a:r>
          </a:p>
          <a:p>
            <a:r>
              <a:rPr lang="en-US" sz="2400" dirty="0">
                <a:solidFill>
                  <a:srgbClr val="0070C0"/>
                </a:solidFill>
              </a:rPr>
              <a:t>                         s &lt;- </a:t>
            </a:r>
            <a:r>
              <a:rPr lang="en-US" sz="2400" dirty="0" err="1">
                <a:solidFill>
                  <a:srgbClr val="0070C0"/>
                </a:solidFill>
              </a:rPr>
              <a:t>newEmptyMVar</a:t>
            </a:r>
            <a:r>
              <a:rPr lang="en-US" sz="2400" dirty="0">
                <a:solidFill>
                  <a:srgbClr val="0070C0"/>
                </a:solidFill>
              </a:rPr>
              <a:t>  </a:t>
            </a:r>
          </a:p>
          <a:p>
            <a:r>
              <a:rPr lang="en-US" sz="2400" dirty="0">
                <a:solidFill>
                  <a:srgbClr val="0070C0"/>
                </a:solidFill>
              </a:rPr>
              <a:t>                         </a:t>
            </a:r>
            <a:r>
              <a:rPr lang="en-US" sz="2400" dirty="0" err="1">
                <a:solidFill>
                  <a:srgbClr val="0070C0"/>
                </a:solidFill>
              </a:rPr>
              <a:t>putMVar</a:t>
            </a:r>
            <a:r>
              <a:rPr lang="en-US" sz="2400" dirty="0">
                <a:solidFill>
                  <a:srgbClr val="0070C0"/>
                </a:solidFill>
              </a:rPr>
              <a:t> m (Stop s)  </a:t>
            </a:r>
          </a:p>
          <a:p>
            <a:r>
              <a:rPr lang="en-US" sz="2400" b="1" dirty="0">
                <a:solidFill>
                  <a:srgbClr val="FF0000"/>
                </a:solidFill>
              </a:rPr>
              <a:t>                         </a:t>
            </a:r>
            <a:r>
              <a:rPr lang="en-US" sz="2400" b="1" dirty="0" err="1">
                <a:solidFill>
                  <a:srgbClr val="FF0000"/>
                </a:solidFill>
              </a:rPr>
              <a:t>takeMVar</a:t>
            </a:r>
            <a:r>
              <a:rPr lang="en-US" sz="2400" b="1" dirty="0">
                <a:solidFill>
                  <a:srgbClr val="FF0000"/>
                </a:solidFill>
              </a:rPr>
              <a:t> s</a:t>
            </a:r>
            <a:endParaRPr lang="en-US" sz="2400" dirty="0">
              <a:solidFill>
                <a:srgbClr val="FF0000"/>
              </a:solidFill>
            </a:endParaRPr>
          </a:p>
        </p:txBody>
      </p:sp>
      <p:sp>
        <p:nvSpPr>
          <p:cNvPr id="2" name="TextBox 1"/>
          <p:cNvSpPr txBox="1"/>
          <p:nvPr/>
        </p:nvSpPr>
        <p:spPr>
          <a:xfrm>
            <a:off x="5522393" y="226617"/>
            <a:ext cx="5729069" cy="707886"/>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solidFill>
                  <a:srgbClr val="0070C0"/>
                </a:solidFill>
              </a:rPr>
              <a:t>data Logger = Logger (</a:t>
            </a:r>
            <a:r>
              <a:rPr lang="en-US" sz="2000" dirty="0" err="1">
                <a:solidFill>
                  <a:srgbClr val="0070C0"/>
                </a:solidFill>
              </a:rPr>
              <a:t>MVar</a:t>
            </a:r>
            <a:r>
              <a:rPr lang="en-US" sz="2000" dirty="0">
                <a:solidFill>
                  <a:srgbClr val="0070C0"/>
                </a:solidFill>
              </a:rPr>
              <a:t> </a:t>
            </a:r>
            <a:r>
              <a:rPr lang="en-US" sz="2000" dirty="0" err="1">
                <a:solidFill>
                  <a:srgbClr val="0070C0"/>
                </a:solidFill>
              </a:rPr>
              <a:t>LogCommand</a:t>
            </a:r>
            <a:r>
              <a:rPr lang="en-US" sz="2000" dirty="0">
                <a:solidFill>
                  <a:srgbClr val="0070C0"/>
                </a:solidFill>
              </a:rPr>
              <a:t>)</a:t>
            </a:r>
          </a:p>
          <a:p>
            <a:r>
              <a:rPr lang="en-US" sz="2000" dirty="0">
                <a:solidFill>
                  <a:srgbClr val="0070C0"/>
                </a:solidFill>
              </a:rPr>
              <a:t>data </a:t>
            </a:r>
            <a:r>
              <a:rPr lang="en-US" sz="2000" dirty="0" err="1">
                <a:solidFill>
                  <a:srgbClr val="0070C0"/>
                </a:solidFill>
              </a:rPr>
              <a:t>LogCommand</a:t>
            </a:r>
            <a:r>
              <a:rPr lang="en-US" sz="2000" dirty="0">
                <a:solidFill>
                  <a:srgbClr val="0070C0"/>
                </a:solidFill>
              </a:rPr>
              <a:t> = Message String | Stop  (</a:t>
            </a:r>
            <a:r>
              <a:rPr lang="en-US" sz="2000" dirty="0" err="1">
                <a:solidFill>
                  <a:srgbClr val="0070C0"/>
                </a:solidFill>
              </a:rPr>
              <a:t>MVar</a:t>
            </a:r>
            <a:r>
              <a:rPr lang="en-US" sz="2000" dirty="0">
                <a:solidFill>
                  <a:srgbClr val="0070C0"/>
                </a:solidFill>
              </a:rPr>
              <a:t> ())</a:t>
            </a:r>
          </a:p>
        </p:txBody>
      </p:sp>
      <p:sp>
        <p:nvSpPr>
          <p:cNvPr id="5" name="TextBox 4"/>
          <p:cNvSpPr txBox="1"/>
          <p:nvPr/>
        </p:nvSpPr>
        <p:spPr>
          <a:xfrm>
            <a:off x="1840221" y="4197525"/>
            <a:ext cx="2126544" cy="92333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dirty="0"/>
              <a:t>Thread-</a:t>
            </a:r>
            <a:r>
              <a:rPr lang="en-US" dirty="0" err="1"/>
              <a:t>ul</a:t>
            </a:r>
            <a:r>
              <a:rPr lang="en-US" dirty="0"/>
              <a:t> logger </a:t>
            </a:r>
            <a:r>
              <a:rPr lang="en-US" dirty="0" err="1"/>
              <a:t>va</a:t>
            </a:r>
            <a:endParaRPr lang="en-US" dirty="0"/>
          </a:p>
          <a:p>
            <a:r>
              <a:rPr lang="en-US" dirty="0" err="1"/>
              <a:t>debloca</a:t>
            </a:r>
            <a:r>
              <a:rPr lang="en-US" dirty="0"/>
              <a:t> s </a:t>
            </a:r>
            <a:r>
              <a:rPr lang="en-US" dirty="0" err="1"/>
              <a:t>cand</a:t>
            </a:r>
            <a:r>
              <a:rPr lang="en-US" dirty="0"/>
              <a:t> </a:t>
            </a:r>
            <a:r>
              <a:rPr lang="en-US" dirty="0" err="1"/>
              <a:t>cand</a:t>
            </a:r>
            <a:r>
              <a:rPr lang="en-US" dirty="0"/>
              <a:t> </a:t>
            </a:r>
          </a:p>
          <a:p>
            <a:r>
              <a:rPr lang="en-US" dirty="0" err="1"/>
              <a:t>ajunge</a:t>
            </a:r>
            <a:r>
              <a:rPr lang="en-US" dirty="0"/>
              <a:t> la Stop s</a:t>
            </a:r>
          </a:p>
        </p:txBody>
      </p:sp>
    </p:spTree>
    <p:extLst>
      <p:ext uri="{BB962C8B-B14F-4D97-AF65-F5344CB8AC3E}">
        <p14:creationId xmlns:p14="http://schemas.microsoft.com/office/powerpoint/2010/main" val="26698976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84770" y="866774"/>
            <a:ext cx="2661989" cy="4366311"/>
          </a:xfrm>
          <a:prstGeom prst="rect">
            <a:avLst/>
          </a:prstGeom>
        </p:spPr>
        <p:style>
          <a:lnRef idx="2">
            <a:schemeClr val="dk1"/>
          </a:lnRef>
          <a:fillRef idx="1">
            <a:schemeClr val="lt1"/>
          </a:fillRef>
          <a:effectRef idx="0">
            <a:schemeClr val="dk1"/>
          </a:effectRef>
          <a:fontRef idx="minor">
            <a:schemeClr val="dk1"/>
          </a:fontRef>
        </p:style>
      </p:pic>
      <p:pic>
        <p:nvPicPr>
          <p:cNvPr id="3" name="Picture 2"/>
          <p:cNvPicPr>
            <a:picLocks noChangeAspect="1"/>
          </p:cNvPicPr>
          <p:nvPr/>
        </p:nvPicPr>
        <p:blipFill>
          <a:blip r:embed="rId3"/>
          <a:stretch>
            <a:fillRect/>
          </a:stretch>
        </p:blipFill>
        <p:spPr>
          <a:xfrm>
            <a:off x="8778188" y="393932"/>
            <a:ext cx="2472639" cy="4721764"/>
          </a:xfrm>
          <a:prstGeom prst="rect">
            <a:avLst/>
          </a:prstGeom>
        </p:spPr>
        <p:style>
          <a:lnRef idx="2">
            <a:schemeClr val="dk1"/>
          </a:lnRef>
          <a:fillRef idx="1">
            <a:schemeClr val="lt1"/>
          </a:fillRef>
          <a:effectRef idx="0">
            <a:schemeClr val="dk1"/>
          </a:effectRef>
          <a:fontRef idx="minor">
            <a:schemeClr val="dk1"/>
          </a:fontRef>
        </p:style>
      </p:pic>
      <p:sp>
        <p:nvSpPr>
          <p:cNvPr id="5" name="Rectangle 4"/>
          <p:cNvSpPr/>
          <p:nvPr/>
        </p:nvSpPr>
        <p:spPr>
          <a:xfrm>
            <a:off x="4909726" y="1143219"/>
            <a:ext cx="3748215" cy="3046988"/>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endParaRPr lang="en-US" sz="2400" dirty="0">
              <a:solidFill>
                <a:srgbClr val="0070C0"/>
              </a:solidFill>
            </a:endParaRPr>
          </a:p>
          <a:p>
            <a:endParaRPr lang="en-US" sz="2400" dirty="0">
              <a:solidFill>
                <a:srgbClr val="0070C0"/>
              </a:solidFill>
            </a:endParaRPr>
          </a:p>
          <a:p>
            <a:r>
              <a:rPr lang="en-US" sz="2400" dirty="0" err="1">
                <a:solidFill>
                  <a:srgbClr val="0070C0"/>
                </a:solidFill>
              </a:rPr>
              <a:t>stdo</a:t>
            </a:r>
            <a:r>
              <a:rPr lang="en-US" sz="2400" dirty="0">
                <a:solidFill>
                  <a:srgbClr val="0070C0"/>
                </a:solidFill>
              </a:rPr>
              <a:t> &lt;- </a:t>
            </a:r>
            <a:r>
              <a:rPr lang="en-US" sz="2400" dirty="0" err="1">
                <a:solidFill>
                  <a:srgbClr val="0070C0"/>
                </a:solidFill>
              </a:rPr>
              <a:t>newMVar</a:t>
            </a:r>
            <a:r>
              <a:rPr lang="en-US" sz="2400" dirty="0">
                <a:solidFill>
                  <a:srgbClr val="0070C0"/>
                </a:solidFill>
              </a:rPr>
              <a:t> ()</a:t>
            </a:r>
          </a:p>
          <a:p>
            <a:endParaRPr lang="en-US" sz="2400" dirty="0">
              <a:solidFill>
                <a:srgbClr val="0070C0"/>
              </a:solidFill>
            </a:endParaRPr>
          </a:p>
          <a:p>
            <a:r>
              <a:rPr lang="en-US" sz="2400" dirty="0" err="1">
                <a:solidFill>
                  <a:srgbClr val="0070C0"/>
                </a:solidFill>
              </a:rPr>
              <a:t>tswrite</a:t>
            </a:r>
            <a:r>
              <a:rPr lang="en-US" sz="2400" dirty="0">
                <a:solidFill>
                  <a:srgbClr val="0070C0"/>
                </a:solidFill>
              </a:rPr>
              <a:t> </a:t>
            </a:r>
            <a:r>
              <a:rPr lang="en-US" sz="2400" dirty="0" err="1">
                <a:solidFill>
                  <a:srgbClr val="0070C0"/>
                </a:solidFill>
              </a:rPr>
              <a:t>stdo</a:t>
            </a:r>
            <a:r>
              <a:rPr lang="en-US" sz="2400" dirty="0">
                <a:solidFill>
                  <a:srgbClr val="0070C0"/>
                </a:solidFill>
              </a:rPr>
              <a:t> s = do         </a:t>
            </a:r>
          </a:p>
          <a:p>
            <a:r>
              <a:rPr lang="en-US" sz="2400" dirty="0">
                <a:solidFill>
                  <a:srgbClr val="0070C0"/>
                </a:solidFill>
              </a:rPr>
              <a:t>                </a:t>
            </a:r>
            <a:r>
              <a:rPr lang="en-US" sz="2400" dirty="0" err="1">
                <a:solidFill>
                  <a:srgbClr val="0070C0"/>
                </a:solidFill>
              </a:rPr>
              <a:t>takeMVar</a:t>
            </a:r>
            <a:r>
              <a:rPr lang="en-US" sz="2400" dirty="0">
                <a:solidFill>
                  <a:srgbClr val="0070C0"/>
                </a:solidFill>
              </a:rPr>
              <a:t> </a:t>
            </a:r>
            <a:r>
              <a:rPr lang="en-US" sz="2400" dirty="0" err="1">
                <a:solidFill>
                  <a:srgbClr val="0070C0"/>
                </a:solidFill>
              </a:rPr>
              <a:t>stdo</a:t>
            </a:r>
            <a:endParaRPr lang="en-US" sz="2400" dirty="0">
              <a:solidFill>
                <a:srgbClr val="0070C0"/>
              </a:solidFill>
            </a:endParaRPr>
          </a:p>
          <a:p>
            <a:r>
              <a:rPr lang="en-US" sz="2400" dirty="0">
                <a:solidFill>
                  <a:srgbClr val="0070C0"/>
                </a:solidFill>
              </a:rPr>
              <a:t>                </a:t>
            </a:r>
            <a:r>
              <a:rPr lang="en-US" sz="2400" dirty="0" err="1">
                <a:solidFill>
                  <a:srgbClr val="0070C0"/>
                </a:solidFill>
              </a:rPr>
              <a:t>putStrLn</a:t>
            </a:r>
            <a:r>
              <a:rPr lang="en-US" sz="2400" dirty="0">
                <a:solidFill>
                  <a:srgbClr val="0070C0"/>
                </a:solidFill>
              </a:rPr>
              <a:t> s</a:t>
            </a:r>
          </a:p>
          <a:p>
            <a:r>
              <a:rPr lang="en-US" sz="2400" dirty="0">
                <a:solidFill>
                  <a:srgbClr val="0070C0"/>
                </a:solidFill>
              </a:rPr>
              <a:t>                </a:t>
            </a:r>
            <a:r>
              <a:rPr lang="en-US" sz="2400" dirty="0" err="1">
                <a:solidFill>
                  <a:srgbClr val="0070C0"/>
                </a:solidFill>
              </a:rPr>
              <a:t>putMVar</a:t>
            </a:r>
            <a:r>
              <a:rPr lang="en-US" sz="2400" dirty="0">
                <a:solidFill>
                  <a:srgbClr val="0070C0"/>
                </a:solidFill>
              </a:rPr>
              <a:t> </a:t>
            </a:r>
            <a:r>
              <a:rPr lang="en-US" sz="2400" dirty="0" err="1">
                <a:solidFill>
                  <a:srgbClr val="0070C0"/>
                </a:solidFill>
              </a:rPr>
              <a:t>stdo</a:t>
            </a:r>
            <a:r>
              <a:rPr lang="en-US" sz="2400" dirty="0">
                <a:solidFill>
                  <a:srgbClr val="0070C0"/>
                </a:solidFill>
              </a:rPr>
              <a:t> ()</a:t>
            </a:r>
          </a:p>
        </p:txBody>
      </p:sp>
    </p:spTree>
    <p:extLst>
      <p:ext uri="{BB962C8B-B14F-4D97-AF65-F5344CB8AC3E}">
        <p14:creationId xmlns:p14="http://schemas.microsoft.com/office/powerpoint/2010/main" val="850753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2772" y="1118286"/>
            <a:ext cx="8584029" cy="4154984"/>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Control.Concurrent.QSem</a:t>
            </a:r>
            <a:endParaRPr lang="en-US" sz="2400" dirty="0">
              <a:solidFill>
                <a:srgbClr val="0070C0"/>
              </a:solidFill>
            </a:endParaRPr>
          </a:p>
          <a:p>
            <a:endParaRPr lang="en-US" sz="2400" dirty="0">
              <a:solidFill>
                <a:srgbClr val="0070C0"/>
              </a:solidFill>
            </a:endParaRPr>
          </a:p>
          <a:p>
            <a:r>
              <a:rPr lang="en-US" sz="2400" dirty="0">
                <a:solidFill>
                  <a:srgbClr val="0070C0"/>
                </a:solidFill>
              </a:rPr>
              <a:t>data  </a:t>
            </a:r>
            <a:r>
              <a:rPr lang="en-US" sz="2400" dirty="0" err="1">
                <a:solidFill>
                  <a:srgbClr val="0070C0"/>
                </a:solidFill>
              </a:rPr>
              <a:t>QSem</a:t>
            </a:r>
            <a:r>
              <a:rPr lang="en-US" sz="2400" dirty="0">
                <a:solidFill>
                  <a:srgbClr val="0070C0"/>
                </a:solidFill>
              </a:rPr>
              <a:t> </a:t>
            </a:r>
          </a:p>
          <a:p>
            <a:endParaRPr lang="en-US" sz="2400" dirty="0">
              <a:solidFill>
                <a:srgbClr val="0070C0"/>
              </a:solidFill>
            </a:endParaRPr>
          </a:p>
          <a:p>
            <a:r>
              <a:rPr lang="en-US" sz="2400" dirty="0" err="1">
                <a:solidFill>
                  <a:srgbClr val="0070C0"/>
                </a:solidFill>
              </a:rPr>
              <a:t>newQSem</a:t>
            </a:r>
            <a:r>
              <a:rPr lang="en-US" sz="2400" dirty="0">
                <a:solidFill>
                  <a:srgbClr val="0070C0"/>
                </a:solidFill>
              </a:rPr>
              <a:t> :: </a:t>
            </a:r>
            <a:r>
              <a:rPr lang="en-US" sz="2400" dirty="0" err="1">
                <a:solidFill>
                  <a:srgbClr val="0070C0"/>
                </a:solidFill>
              </a:rPr>
              <a:t>Int</a:t>
            </a:r>
            <a:r>
              <a:rPr lang="en-US" sz="2400" dirty="0">
                <a:solidFill>
                  <a:srgbClr val="0070C0"/>
                </a:solidFill>
              </a:rPr>
              <a:t> -&gt; IO  </a:t>
            </a:r>
            <a:r>
              <a:rPr lang="en-US" sz="2400" dirty="0" err="1">
                <a:solidFill>
                  <a:srgbClr val="0070C0"/>
                </a:solidFill>
              </a:rPr>
              <a:t>Qsem</a:t>
            </a:r>
            <a:endParaRPr lang="en-US" sz="2400" dirty="0">
              <a:solidFill>
                <a:srgbClr val="0070C0"/>
              </a:solidFill>
            </a:endParaRPr>
          </a:p>
          <a:p>
            <a:endParaRPr lang="en-US" sz="2400" dirty="0">
              <a:solidFill>
                <a:srgbClr val="0070C0"/>
              </a:solidFill>
            </a:endParaRPr>
          </a:p>
          <a:p>
            <a:endParaRPr lang="en-US" sz="2400" dirty="0">
              <a:solidFill>
                <a:srgbClr val="0070C0"/>
              </a:solidFill>
            </a:endParaRPr>
          </a:p>
          <a:p>
            <a:endParaRPr lang="en-US" sz="2400" dirty="0"/>
          </a:p>
          <a:p>
            <a:r>
              <a:rPr lang="en-US" sz="2400" dirty="0" err="1">
                <a:solidFill>
                  <a:srgbClr val="0070C0"/>
                </a:solidFill>
              </a:rPr>
              <a:t>waitQSem</a:t>
            </a:r>
            <a:r>
              <a:rPr lang="en-US" sz="2400" dirty="0">
                <a:solidFill>
                  <a:srgbClr val="0070C0"/>
                </a:solidFill>
              </a:rPr>
              <a:t> ::  </a:t>
            </a:r>
            <a:r>
              <a:rPr lang="en-US" sz="2400" dirty="0" err="1">
                <a:solidFill>
                  <a:srgbClr val="0070C0"/>
                </a:solidFill>
              </a:rPr>
              <a:t>QSem</a:t>
            </a:r>
            <a:r>
              <a:rPr lang="en-US" sz="2400" dirty="0">
                <a:solidFill>
                  <a:srgbClr val="0070C0"/>
                </a:solidFill>
              </a:rPr>
              <a:t> -&gt; IO()       </a:t>
            </a:r>
            <a:r>
              <a:rPr lang="en-US" sz="2400" dirty="0"/>
              <a:t>-- </a:t>
            </a:r>
            <a:r>
              <a:rPr lang="en-US" sz="2400" dirty="0" err="1"/>
              <a:t>aquire</a:t>
            </a:r>
            <a:r>
              <a:rPr lang="en-US" sz="2400" dirty="0"/>
              <a:t>, </a:t>
            </a:r>
            <a:r>
              <a:rPr lang="en-US" sz="2400" dirty="0" err="1"/>
              <a:t>il</a:t>
            </a:r>
            <a:r>
              <a:rPr lang="en-US" sz="2400" dirty="0"/>
              <a:t> </a:t>
            </a:r>
            <a:r>
              <a:rPr lang="en-US" sz="2400" dirty="0" err="1"/>
              <a:t>ocupa</a:t>
            </a:r>
            <a:r>
              <a:rPr lang="en-US" sz="2400" dirty="0"/>
              <a:t>  </a:t>
            </a:r>
          </a:p>
          <a:p>
            <a:r>
              <a:rPr lang="en-US" sz="2400" dirty="0" err="1">
                <a:solidFill>
                  <a:srgbClr val="0070C0"/>
                </a:solidFill>
              </a:rPr>
              <a:t>signalQSem</a:t>
            </a:r>
            <a:r>
              <a:rPr lang="en-US" sz="2400" dirty="0">
                <a:solidFill>
                  <a:srgbClr val="0070C0"/>
                </a:solidFill>
              </a:rPr>
              <a:t> :: </a:t>
            </a:r>
            <a:r>
              <a:rPr lang="en-US" sz="2400" dirty="0" err="1">
                <a:solidFill>
                  <a:srgbClr val="0070C0"/>
                </a:solidFill>
              </a:rPr>
              <a:t>QSem</a:t>
            </a:r>
            <a:r>
              <a:rPr lang="en-US" sz="2400" dirty="0">
                <a:solidFill>
                  <a:srgbClr val="0070C0"/>
                </a:solidFill>
              </a:rPr>
              <a:t> -&gt; IO()      </a:t>
            </a:r>
            <a:r>
              <a:rPr lang="en-US" sz="2400" dirty="0"/>
              <a:t>-- release, </a:t>
            </a:r>
            <a:r>
              <a:rPr lang="en-US" sz="2400" dirty="0" err="1"/>
              <a:t>il</a:t>
            </a:r>
            <a:r>
              <a:rPr lang="en-US" sz="2400" dirty="0"/>
              <a:t> </a:t>
            </a:r>
            <a:r>
              <a:rPr lang="en-US" sz="2400" dirty="0" err="1"/>
              <a:t>elibereaza</a:t>
            </a:r>
            <a:endParaRPr lang="en-US" sz="2400" dirty="0"/>
          </a:p>
          <a:p>
            <a:endParaRPr lang="en-US" sz="2400" dirty="0">
              <a:solidFill>
                <a:srgbClr val="0070C0"/>
              </a:solidFill>
            </a:endParaRPr>
          </a:p>
        </p:txBody>
      </p:sp>
      <p:sp>
        <p:nvSpPr>
          <p:cNvPr id="5" name="TextBox 4"/>
          <p:cNvSpPr txBox="1"/>
          <p:nvPr/>
        </p:nvSpPr>
        <p:spPr>
          <a:xfrm>
            <a:off x="5125792" y="1249251"/>
            <a:ext cx="184731" cy="369332"/>
          </a:xfrm>
          <a:prstGeom prst="rect">
            <a:avLst/>
          </a:prstGeom>
          <a:noFill/>
        </p:spPr>
        <p:txBody>
          <a:bodyPr wrap="none" rtlCol="0">
            <a:spAutoFit/>
          </a:bodyPr>
          <a:lstStyle/>
          <a:p>
            <a:endParaRPr lang="en-US" dirty="0"/>
          </a:p>
        </p:txBody>
      </p:sp>
      <p:sp>
        <p:nvSpPr>
          <p:cNvPr id="6" name="TextBox 5"/>
          <p:cNvSpPr txBox="1"/>
          <p:nvPr/>
        </p:nvSpPr>
        <p:spPr>
          <a:xfrm>
            <a:off x="207661" y="96240"/>
            <a:ext cx="6040628"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b="1" dirty="0" err="1"/>
              <a:t>Semafor</a:t>
            </a:r>
            <a:r>
              <a:rPr lang="en-US" sz="2400" b="1" dirty="0"/>
              <a:t> cu </a:t>
            </a:r>
            <a:r>
              <a:rPr lang="en-US" sz="2400" b="1" dirty="0" err="1"/>
              <a:t>cantitate</a:t>
            </a:r>
            <a:r>
              <a:rPr lang="en-US" sz="2400" b="1" dirty="0"/>
              <a:t> (quantity semaphore)</a:t>
            </a:r>
          </a:p>
        </p:txBody>
      </p:sp>
      <p:sp>
        <p:nvSpPr>
          <p:cNvPr id="3" name="TextBox 2"/>
          <p:cNvSpPr txBox="1"/>
          <p:nvPr/>
        </p:nvSpPr>
        <p:spPr>
          <a:xfrm>
            <a:off x="6596755" y="1830178"/>
            <a:ext cx="5308981" cy="1569660"/>
          </a:xfrm>
          <a:prstGeom prst="rect">
            <a:avLst/>
          </a:prstGeom>
          <a:ln>
            <a:solidFill>
              <a:srgbClr val="0070C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sz="2400" dirty="0">
                <a:solidFill>
                  <a:schemeClr val="tx1"/>
                </a:solidFill>
              </a:rPr>
              <a:t>un </a:t>
            </a:r>
            <a:r>
              <a:rPr lang="en-US" sz="2400" dirty="0" err="1">
                <a:solidFill>
                  <a:schemeClr val="tx1"/>
                </a:solidFill>
              </a:rPr>
              <a:t>semafor</a:t>
            </a:r>
            <a:r>
              <a:rPr lang="en-US" sz="2400" dirty="0">
                <a:solidFill>
                  <a:schemeClr val="tx1"/>
                </a:solidFill>
              </a:rPr>
              <a:t> care  </a:t>
            </a:r>
            <a:r>
              <a:rPr lang="en-US" sz="2400" dirty="0" err="1">
                <a:solidFill>
                  <a:schemeClr val="tx1"/>
                </a:solidFill>
              </a:rPr>
              <a:t>sincronizeaza</a:t>
            </a:r>
            <a:r>
              <a:rPr lang="en-US" sz="2400" dirty="0">
                <a:solidFill>
                  <a:schemeClr val="tx1"/>
                </a:solidFill>
              </a:rPr>
              <a:t> </a:t>
            </a:r>
            <a:r>
              <a:rPr lang="en-US" sz="2400" dirty="0" err="1">
                <a:solidFill>
                  <a:schemeClr val="tx1"/>
                </a:solidFill>
              </a:rPr>
              <a:t>accesul</a:t>
            </a:r>
            <a:r>
              <a:rPr lang="en-US" sz="2400" dirty="0">
                <a:solidFill>
                  <a:schemeClr val="tx1"/>
                </a:solidFill>
              </a:rPr>
              <a:t> la </a:t>
            </a:r>
            <a:r>
              <a:rPr lang="en-US" sz="2400" dirty="0">
                <a:solidFill>
                  <a:srgbClr val="0070C0"/>
                </a:solidFill>
              </a:rPr>
              <a:t>n</a:t>
            </a:r>
            <a:r>
              <a:rPr lang="en-US" sz="2400" dirty="0">
                <a:solidFill>
                  <a:schemeClr val="tx1"/>
                </a:solidFill>
              </a:rPr>
              <a:t> </a:t>
            </a:r>
            <a:r>
              <a:rPr lang="en-US" sz="2400" dirty="0" err="1">
                <a:solidFill>
                  <a:schemeClr val="tx1"/>
                </a:solidFill>
              </a:rPr>
              <a:t>resurse</a:t>
            </a:r>
            <a:r>
              <a:rPr lang="en-US" sz="2400" dirty="0">
                <a:solidFill>
                  <a:schemeClr val="tx1"/>
                </a:solidFill>
              </a:rPr>
              <a:t> se </a:t>
            </a:r>
            <a:r>
              <a:rPr lang="en-US" sz="2400" dirty="0" err="1">
                <a:solidFill>
                  <a:schemeClr val="tx1"/>
                </a:solidFill>
              </a:rPr>
              <a:t>defineste</a:t>
            </a:r>
            <a:r>
              <a:rPr lang="en-US" sz="2400" dirty="0">
                <a:solidFill>
                  <a:schemeClr val="tx1"/>
                </a:solidFill>
              </a:rPr>
              <a:t> </a:t>
            </a:r>
            <a:r>
              <a:rPr lang="en-US" sz="2400" dirty="0" err="1">
                <a:solidFill>
                  <a:schemeClr val="tx1"/>
                </a:solidFill>
              </a:rPr>
              <a:t>astfel</a:t>
            </a:r>
            <a:r>
              <a:rPr lang="en-US" sz="2400" dirty="0">
                <a:solidFill>
                  <a:schemeClr val="tx1"/>
                </a:solidFill>
              </a:rPr>
              <a:t>:</a:t>
            </a:r>
          </a:p>
          <a:p>
            <a:endParaRPr lang="en-US" sz="2400" dirty="0">
              <a:solidFill>
                <a:srgbClr val="0070C0"/>
              </a:solidFill>
            </a:endParaRPr>
          </a:p>
          <a:p>
            <a:r>
              <a:rPr lang="en-US" sz="2400" dirty="0" err="1">
                <a:solidFill>
                  <a:srgbClr val="0070C0"/>
                </a:solidFill>
              </a:rPr>
              <a:t>qs</a:t>
            </a:r>
            <a:r>
              <a:rPr lang="en-US" sz="2400" dirty="0">
                <a:solidFill>
                  <a:srgbClr val="0070C0"/>
                </a:solidFill>
              </a:rPr>
              <a:t> &lt;- </a:t>
            </a:r>
            <a:r>
              <a:rPr lang="en-US" sz="2400" dirty="0" err="1">
                <a:solidFill>
                  <a:srgbClr val="0070C0"/>
                </a:solidFill>
              </a:rPr>
              <a:t>newQsem</a:t>
            </a:r>
            <a:r>
              <a:rPr lang="en-US" sz="2400" dirty="0">
                <a:solidFill>
                  <a:srgbClr val="0070C0"/>
                </a:solidFill>
              </a:rPr>
              <a:t>  n</a:t>
            </a:r>
          </a:p>
        </p:txBody>
      </p:sp>
    </p:spTree>
    <p:extLst>
      <p:ext uri="{BB962C8B-B14F-4D97-AF65-F5344CB8AC3E}">
        <p14:creationId xmlns:p14="http://schemas.microsoft.com/office/powerpoint/2010/main" val="379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84578" y="1997839"/>
            <a:ext cx="5475522" cy="286232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r>
              <a:rPr lang="en-US" sz="2000" dirty="0">
                <a:solidFill>
                  <a:srgbClr val="0070C0"/>
                </a:solidFill>
              </a:rPr>
              <a:t> </a:t>
            </a:r>
          </a:p>
          <a:p>
            <a:r>
              <a:rPr lang="en-US" sz="2000" dirty="0">
                <a:solidFill>
                  <a:srgbClr val="0070C0"/>
                </a:solidFill>
              </a:rPr>
              <a:t> </a:t>
            </a:r>
          </a:p>
          <a:p>
            <a:r>
              <a:rPr lang="en-US" sz="2000" dirty="0">
                <a:solidFill>
                  <a:srgbClr val="0070C0"/>
                </a:solidFill>
              </a:rPr>
              <a:t>main :: IO ()</a:t>
            </a:r>
          </a:p>
          <a:p>
            <a:r>
              <a:rPr lang="en-US" sz="2000" dirty="0">
                <a:solidFill>
                  <a:srgbClr val="0070C0"/>
                </a:solidFill>
              </a:rPr>
              <a:t>main = do</a:t>
            </a:r>
          </a:p>
          <a:p>
            <a:r>
              <a:rPr lang="en-US" sz="2000" dirty="0">
                <a:solidFill>
                  <a:srgbClr val="0070C0"/>
                </a:solidFill>
              </a:rPr>
              <a:t>             </a:t>
            </a:r>
            <a:r>
              <a:rPr lang="en-US" sz="2000" b="1" dirty="0">
                <a:solidFill>
                  <a:srgbClr val="0070C0"/>
                </a:solidFill>
              </a:rPr>
              <a:t>q &lt;- </a:t>
            </a:r>
            <a:r>
              <a:rPr lang="en-US" sz="2000" b="1" dirty="0" err="1">
                <a:solidFill>
                  <a:srgbClr val="0070C0"/>
                </a:solidFill>
              </a:rPr>
              <a:t>newQSem</a:t>
            </a:r>
            <a:r>
              <a:rPr lang="en-US" sz="2000" b="1" dirty="0">
                <a:solidFill>
                  <a:srgbClr val="0070C0"/>
                </a:solidFill>
              </a:rPr>
              <a:t> 3</a:t>
            </a:r>
          </a:p>
          <a:p>
            <a:r>
              <a:rPr lang="en-US" sz="2000" dirty="0">
                <a:solidFill>
                  <a:srgbClr val="0070C0"/>
                </a:solidFill>
              </a:rPr>
              <a:t>             let workers = 5</a:t>
            </a:r>
          </a:p>
          <a:p>
            <a:r>
              <a:rPr lang="en-US" sz="2000" dirty="0">
                <a:solidFill>
                  <a:srgbClr val="0070C0"/>
                </a:solidFill>
              </a:rPr>
              <a:t>             </a:t>
            </a:r>
            <a:r>
              <a:rPr lang="en-US" sz="2000" dirty="0" err="1">
                <a:solidFill>
                  <a:srgbClr val="0070C0"/>
                </a:solidFill>
              </a:rPr>
              <a:t>mapM</a:t>
            </a:r>
            <a:r>
              <a:rPr lang="en-US" sz="2000" dirty="0">
                <a:solidFill>
                  <a:srgbClr val="0070C0"/>
                </a:solidFill>
              </a:rPr>
              <a:t>_ (</a:t>
            </a:r>
            <a:r>
              <a:rPr lang="en-US" sz="2000" dirty="0" err="1">
                <a:solidFill>
                  <a:srgbClr val="0070C0"/>
                </a:solidFill>
              </a:rPr>
              <a:t>forkIO</a:t>
            </a:r>
            <a:r>
              <a:rPr lang="en-US" sz="2000" dirty="0">
                <a:solidFill>
                  <a:srgbClr val="0070C0"/>
                </a:solidFill>
              </a:rPr>
              <a:t> . worker q m) [1..workers]</a:t>
            </a:r>
          </a:p>
        </p:txBody>
      </p:sp>
      <p:sp>
        <p:nvSpPr>
          <p:cNvPr id="7" name="TextBox 6"/>
          <p:cNvSpPr txBox="1"/>
          <p:nvPr/>
        </p:nvSpPr>
        <p:spPr>
          <a:xfrm>
            <a:off x="537619" y="627087"/>
            <a:ext cx="10990188" cy="707886"/>
          </a:xfrm>
          <a:prstGeom prst="rect">
            <a:avLst/>
          </a:prstGeom>
          <a:noFill/>
        </p:spPr>
        <p:txBody>
          <a:bodyPr wrap="none" rtlCol="0">
            <a:spAutoFit/>
          </a:bodyPr>
          <a:lstStyle/>
          <a:p>
            <a:r>
              <a:rPr lang="en-US" sz="2000" dirty="0"/>
              <a:t>O </a:t>
            </a:r>
            <a:r>
              <a:rPr lang="en-US" sz="2000" dirty="0" err="1"/>
              <a:t>multime</a:t>
            </a:r>
            <a:r>
              <a:rPr lang="en-US" sz="2000" dirty="0"/>
              <a:t> de </a:t>
            </a:r>
            <a:r>
              <a:rPr lang="en-US" sz="2000" dirty="0" err="1"/>
              <a:t>taskuri</a:t>
            </a:r>
            <a:r>
              <a:rPr lang="en-US" sz="2000" dirty="0"/>
              <a:t> </a:t>
            </a:r>
            <a:r>
              <a:rPr lang="en-US" sz="2000" dirty="0" err="1"/>
              <a:t>acceseaza</a:t>
            </a:r>
            <a:r>
              <a:rPr lang="en-US" sz="2000" dirty="0"/>
              <a:t> </a:t>
            </a:r>
            <a:r>
              <a:rPr lang="en-US" sz="2000" dirty="0" err="1"/>
              <a:t>simultan</a:t>
            </a:r>
            <a:r>
              <a:rPr lang="en-US" sz="2000" dirty="0"/>
              <a:t> o </a:t>
            </a:r>
            <a:r>
              <a:rPr lang="en-US" sz="2000" dirty="0" err="1"/>
              <a:t>resursa</a:t>
            </a:r>
            <a:r>
              <a:rPr lang="en-US" sz="2000" dirty="0"/>
              <a:t> </a:t>
            </a:r>
            <a:r>
              <a:rPr lang="en-US" sz="2000" dirty="0" err="1"/>
              <a:t>reprezentata</a:t>
            </a:r>
            <a:r>
              <a:rPr lang="en-US" sz="2000" dirty="0"/>
              <a:t> </a:t>
            </a:r>
            <a:r>
              <a:rPr lang="en-US" sz="2000" dirty="0" err="1"/>
              <a:t>printr</a:t>
            </a:r>
            <a:r>
              <a:rPr lang="en-US" sz="2000" dirty="0"/>
              <a:t>-un </a:t>
            </a:r>
            <a:r>
              <a:rPr lang="en-US" sz="2000" b="1" dirty="0" err="1"/>
              <a:t>QSem</a:t>
            </a:r>
            <a:r>
              <a:rPr lang="en-US" sz="2000" dirty="0"/>
              <a:t>; </a:t>
            </a:r>
          </a:p>
          <a:p>
            <a:r>
              <a:rPr lang="en-US" sz="2000" dirty="0" err="1"/>
              <a:t>pentru</a:t>
            </a:r>
            <a:r>
              <a:rPr lang="en-US" sz="2000" dirty="0"/>
              <a:t> a se </a:t>
            </a:r>
            <a:r>
              <a:rPr lang="en-US" sz="2000" dirty="0" err="1"/>
              <a:t>executa</a:t>
            </a:r>
            <a:r>
              <a:rPr lang="en-US" sz="2000" dirty="0"/>
              <a:t>, </a:t>
            </a:r>
            <a:r>
              <a:rPr lang="en-US" sz="2000" dirty="0" err="1"/>
              <a:t>fiecare</a:t>
            </a:r>
            <a:r>
              <a:rPr lang="en-US" sz="2000" dirty="0"/>
              <a:t> task  </a:t>
            </a:r>
            <a:r>
              <a:rPr lang="en-US" sz="2000" dirty="0" err="1"/>
              <a:t>trebuie</a:t>
            </a:r>
            <a:r>
              <a:rPr lang="en-US" sz="2000" dirty="0"/>
              <a:t> </a:t>
            </a:r>
            <a:r>
              <a:rPr lang="en-US" sz="2000" dirty="0" err="1"/>
              <a:t>sa</a:t>
            </a:r>
            <a:r>
              <a:rPr lang="en-US" sz="2000" dirty="0"/>
              <a:t> </a:t>
            </a:r>
            <a:r>
              <a:rPr lang="en-US" sz="2000" dirty="0" err="1"/>
              <a:t>acceseaze</a:t>
            </a:r>
            <a:r>
              <a:rPr lang="en-US" sz="2000" dirty="0"/>
              <a:t> </a:t>
            </a:r>
            <a:r>
              <a:rPr lang="en-US" sz="2000" dirty="0" err="1"/>
              <a:t>resursa</a:t>
            </a:r>
            <a:r>
              <a:rPr lang="en-US" sz="2000" dirty="0"/>
              <a:t>, </a:t>
            </a:r>
            <a:r>
              <a:rPr lang="en-US" sz="2000" dirty="0" err="1"/>
              <a:t>pe</a:t>
            </a:r>
            <a:r>
              <a:rPr lang="en-US" sz="2000" dirty="0"/>
              <a:t> care o </a:t>
            </a:r>
            <a:r>
              <a:rPr lang="en-US" sz="2000" dirty="0" err="1"/>
              <a:t>elibereaza</a:t>
            </a:r>
            <a:r>
              <a:rPr lang="en-US" sz="2000" dirty="0"/>
              <a:t> la </a:t>
            </a:r>
            <a:r>
              <a:rPr lang="en-US" sz="2000" dirty="0" err="1"/>
              <a:t>sfarsitul</a:t>
            </a:r>
            <a:r>
              <a:rPr lang="en-US" sz="2000" dirty="0"/>
              <a:t> </a:t>
            </a:r>
            <a:r>
              <a:rPr lang="en-US" sz="2000" dirty="0" err="1"/>
              <a:t>executiei</a:t>
            </a:r>
            <a:r>
              <a:rPr lang="en-US" dirty="0"/>
              <a:t>.</a:t>
            </a:r>
          </a:p>
        </p:txBody>
      </p:sp>
      <p:sp>
        <p:nvSpPr>
          <p:cNvPr id="10" name="TextBox 9">
            <a:extLst>
              <a:ext uri="{FF2B5EF4-FFF2-40B4-BE49-F238E27FC236}">
                <a16:creationId xmlns:a16="http://schemas.microsoft.com/office/drawing/2014/main" id="{1A36EDCE-DA3D-4A24-8553-A9CAA3EE4B59}"/>
              </a:ext>
            </a:extLst>
          </p:cNvPr>
          <p:cNvSpPr txBox="1"/>
          <p:nvPr/>
        </p:nvSpPr>
        <p:spPr>
          <a:xfrm>
            <a:off x="324259" y="134637"/>
            <a:ext cx="243996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Exemplu</a:t>
            </a:r>
            <a:r>
              <a:rPr lang="en-US" sz="2400" dirty="0"/>
              <a:t>: </a:t>
            </a:r>
            <a:r>
              <a:rPr lang="en-US" sz="2400" b="1" dirty="0" err="1"/>
              <a:t>QSem</a:t>
            </a:r>
            <a:endParaRPr lang="en-GB" sz="2400" b="1" dirty="0"/>
          </a:p>
        </p:txBody>
      </p:sp>
      <p:sp>
        <p:nvSpPr>
          <p:cNvPr id="5" name="TextBox 4">
            <a:extLst>
              <a:ext uri="{FF2B5EF4-FFF2-40B4-BE49-F238E27FC236}">
                <a16:creationId xmlns:a16="http://schemas.microsoft.com/office/drawing/2014/main" id="{929ADCCF-5F2B-451A-AFA9-A9DA86B2A41A}"/>
              </a:ext>
            </a:extLst>
          </p:cNvPr>
          <p:cNvSpPr txBox="1"/>
          <p:nvPr/>
        </p:nvSpPr>
        <p:spPr>
          <a:xfrm>
            <a:off x="5750560" y="5209680"/>
            <a:ext cx="5678221" cy="369332"/>
          </a:xfrm>
          <a:prstGeom prst="rect">
            <a:avLst/>
          </a:prstGeom>
          <a:solidFill>
            <a:schemeClr val="bg1">
              <a:lumMod val="95000"/>
            </a:schemeClr>
          </a:solidFill>
          <a:ln>
            <a:noFill/>
          </a:ln>
        </p:spPr>
        <p:style>
          <a:lnRef idx="1">
            <a:schemeClr val="dk1"/>
          </a:lnRef>
          <a:fillRef idx="2">
            <a:schemeClr val="dk1"/>
          </a:fillRef>
          <a:effectRef idx="1">
            <a:schemeClr val="dk1"/>
          </a:effectRef>
          <a:fontRef idx="minor">
            <a:schemeClr val="dk1"/>
          </a:fontRef>
        </p:style>
        <p:txBody>
          <a:bodyPr wrap="none" rtlCol="0">
            <a:spAutoFit/>
          </a:bodyPr>
          <a:lstStyle/>
          <a:p>
            <a:r>
              <a:rPr lang="fr-FR" dirty="0" err="1"/>
              <a:t>mapM</a:t>
            </a:r>
            <a:r>
              <a:rPr lang="fr-FR" dirty="0"/>
              <a:t>_ :: (</a:t>
            </a:r>
            <a:r>
              <a:rPr lang="fr-FR" dirty="0" err="1">
                <a:hlinkClick r:id="rId2" tooltip="Prelude"/>
              </a:rPr>
              <a:t>Foldable</a:t>
            </a:r>
            <a:r>
              <a:rPr lang="fr-FR" dirty="0"/>
              <a:t> t, </a:t>
            </a:r>
            <a:r>
              <a:rPr lang="fr-FR" dirty="0" err="1">
                <a:hlinkClick r:id="rId3" tooltip="Prelude"/>
              </a:rPr>
              <a:t>Monad</a:t>
            </a:r>
            <a:r>
              <a:rPr lang="fr-FR" dirty="0"/>
              <a:t> m) =&gt; (a -&gt; m b) -&gt; t a -&gt; m ()</a:t>
            </a:r>
            <a:endParaRPr lang="en-GB" dirty="0"/>
          </a:p>
        </p:txBody>
      </p:sp>
    </p:spTree>
    <p:extLst>
      <p:ext uri="{BB962C8B-B14F-4D97-AF65-F5344CB8AC3E}">
        <p14:creationId xmlns:p14="http://schemas.microsoft.com/office/powerpoint/2010/main" val="27632797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4259" y="1580779"/>
            <a:ext cx="5475522" cy="286232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r>
              <a:rPr lang="en-US" sz="2000" dirty="0">
                <a:solidFill>
                  <a:srgbClr val="0070C0"/>
                </a:solidFill>
              </a:rPr>
              <a:t> </a:t>
            </a:r>
          </a:p>
          <a:p>
            <a:r>
              <a:rPr lang="en-US" sz="2000" dirty="0">
                <a:solidFill>
                  <a:srgbClr val="0070C0"/>
                </a:solidFill>
              </a:rPr>
              <a:t> </a:t>
            </a:r>
          </a:p>
          <a:p>
            <a:r>
              <a:rPr lang="en-US" sz="2000" dirty="0">
                <a:solidFill>
                  <a:srgbClr val="0070C0"/>
                </a:solidFill>
              </a:rPr>
              <a:t>main :: IO ()</a:t>
            </a:r>
          </a:p>
          <a:p>
            <a:r>
              <a:rPr lang="en-US" sz="2000" dirty="0">
                <a:solidFill>
                  <a:srgbClr val="0070C0"/>
                </a:solidFill>
              </a:rPr>
              <a:t>main = do</a:t>
            </a:r>
          </a:p>
          <a:p>
            <a:r>
              <a:rPr lang="en-US" sz="2000" dirty="0">
                <a:solidFill>
                  <a:srgbClr val="0070C0"/>
                </a:solidFill>
              </a:rPr>
              <a:t>             </a:t>
            </a:r>
            <a:r>
              <a:rPr lang="en-US" sz="2000" b="1" dirty="0">
                <a:solidFill>
                  <a:srgbClr val="0070C0"/>
                </a:solidFill>
              </a:rPr>
              <a:t>q &lt;- </a:t>
            </a:r>
            <a:r>
              <a:rPr lang="en-US" sz="2000" b="1" dirty="0" err="1">
                <a:solidFill>
                  <a:srgbClr val="0070C0"/>
                </a:solidFill>
              </a:rPr>
              <a:t>newQSem</a:t>
            </a:r>
            <a:r>
              <a:rPr lang="en-US" sz="2000" b="1" dirty="0">
                <a:solidFill>
                  <a:srgbClr val="0070C0"/>
                </a:solidFill>
              </a:rPr>
              <a:t> 3</a:t>
            </a:r>
          </a:p>
          <a:p>
            <a:r>
              <a:rPr lang="en-US" sz="2000" dirty="0">
                <a:solidFill>
                  <a:srgbClr val="0070C0"/>
                </a:solidFill>
              </a:rPr>
              <a:t>             let workers = 5</a:t>
            </a:r>
          </a:p>
          <a:p>
            <a:r>
              <a:rPr lang="en-US" sz="2000" dirty="0">
                <a:solidFill>
                  <a:srgbClr val="0070C0"/>
                </a:solidFill>
              </a:rPr>
              <a:t>             </a:t>
            </a:r>
            <a:r>
              <a:rPr lang="en-US" sz="2000" dirty="0" err="1">
                <a:solidFill>
                  <a:srgbClr val="0070C0"/>
                </a:solidFill>
              </a:rPr>
              <a:t>mapM</a:t>
            </a:r>
            <a:r>
              <a:rPr lang="en-US" sz="2000" dirty="0">
                <a:solidFill>
                  <a:srgbClr val="0070C0"/>
                </a:solidFill>
              </a:rPr>
              <a:t>_ (</a:t>
            </a:r>
            <a:r>
              <a:rPr lang="en-US" sz="2000" dirty="0" err="1">
                <a:solidFill>
                  <a:srgbClr val="0070C0"/>
                </a:solidFill>
              </a:rPr>
              <a:t>forkIO</a:t>
            </a:r>
            <a:r>
              <a:rPr lang="en-US" sz="2000" dirty="0">
                <a:solidFill>
                  <a:srgbClr val="0070C0"/>
                </a:solidFill>
              </a:rPr>
              <a:t> . worker q m) [1..workers]</a:t>
            </a:r>
          </a:p>
        </p:txBody>
      </p:sp>
      <p:sp>
        <p:nvSpPr>
          <p:cNvPr id="3" name="Rectangle 2"/>
          <p:cNvSpPr/>
          <p:nvPr/>
        </p:nvSpPr>
        <p:spPr>
          <a:xfrm>
            <a:off x="324259" y="5928532"/>
            <a:ext cx="4949496" cy="369332"/>
          </a:xfrm>
          <a:prstGeom prst="rect">
            <a:avLst/>
          </a:prstGeom>
        </p:spPr>
        <p:txBody>
          <a:bodyPr wrap="none">
            <a:spAutoFit/>
          </a:bodyPr>
          <a:lstStyle/>
          <a:p>
            <a:r>
              <a:rPr lang="en-US" dirty="0">
                <a:hlinkClick r:id="rId2"/>
              </a:rPr>
              <a:t>http://rosettacode.org/wiki/Metered_concurrency</a:t>
            </a:r>
            <a:endParaRPr lang="en-US" dirty="0"/>
          </a:p>
        </p:txBody>
      </p:sp>
      <p:sp>
        <p:nvSpPr>
          <p:cNvPr id="4" name="Rectangle 3"/>
          <p:cNvSpPr/>
          <p:nvPr/>
        </p:nvSpPr>
        <p:spPr>
          <a:xfrm>
            <a:off x="5565984" y="3429000"/>
            <a:ext cx="6425211" cy="255454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000" dirty="0">
              <a:solidFill>
                <a:srgbClr val="0070C0"/>
              </a:solidFill>
            </a:endParaRPr>
          </a:p>
          <a:p>
            <a:r>
              <a:rPr lang="en-US" sz="2000" dirty="0">
                <a:solidFill>
                  <a:srgbClr val="0070C0"/>
                </a:solidFill>
              </a:rPr>
              <a:t>worker ::  </a:t>
            </a:r>
            <a:r>
              <a:rPr lang="en-US" sz="2000" dirty="0" err="1">
                <a:solidFill>
                  <a:srgbClr val="0070C0"/>
                </a:solidFill>
              </a:rPr>
              <a:t>QSem</a:t>
            </a:r>
            <a:r>
              <a:rPr lang="en-US" sz="2000" dirty="0">
                <a:solidFill>
                  <a:srgbClr val="0070C0"/>
                </a:solidFill>
              </a:rPr>
              <a:t> -&gt; </a:t>
            </a:r>
            <a:r>
              <a:rPr lang="en-US" sz="2000" dirty="0" err="1">
                <a:solidFill>
                  <a:srgbClr val="0070C0"/>
                </a:solidFill>
              </a:rPr>
              <a:t>MVar</a:t>
            </a:r>
            <a:r>
              <a:rPr lang="en-US" sz="2000" dirty="0">
                <a:solidFill>
                  <a:srgbClr val="0070C0"/>
                </a:solidFill>
              </a:rPr>
              <a:t> String -&gt; </a:t>
            </a:r>
            <a:r>
              <a:rPr lang="en-US" sz="2000" dirty="0" err="1">
                <a:solidFill>
                  <a:srgbClr val="0070C0"/>
                </a:solidFill>
              </a:rPr>
              <a:t>Int</a:t>
            </a:r>
            <a:r>
              <a:rPr lang="en-US" sz="2000" dirty="0">
                <a:solidFill>
                  <a:srgbClr val="0070C0"/>
                </a:solidFill>
              </a:rPr>
              <a:t> -&gt; IO ()</a:t>
            </a:r>
          </a:p>
          <a:p>
            <a:r>
              <a:rPr lang="en-US" sz="2000" dirty="0">
                <a:solidFill>
                  <a:srgbClr val="0070C0"/>
                </a:solidFill>
              </a:rPr>
              <a:t>worker q m w= do</a:t>
            </a:r>
          </a:p>
          <a:p>
            <a:r>
              <a:rPr lang="en-US" sz="2000" dirty="0">
                <a:solidFill>
                  <a:srgbClr val="0070C0"/>
                </a:solidFill>
              </a:rPr>
              <a:t>     </a:t>
            </a:r>
            <a:r>
              <a:rPr lang="en-US" sz="2000" dirty="0" err="1">
                <a:solidFill>
                  <a:srgbClr val="0070C0"/>
                </a:solidFill>
              </a:rPr>
              <a:t>waitQSem</a:t>
            </a:r>
            <a:r>
              <a:rPr lang="en-US" sz="2000" dirty="0">
                <a:solidFill>
                  <a:srgbClr val="0070C0"/>
                </a:solidFill>
              </a:rPr>
              <a:t> q</a:t>
            </a:r>
          </a:p>
          <a:p>
            <a:r>
              <a:rPr lang="en-US" sz="2000" b="1" dirty="0">
                <a:solidFill>
                  <a:srgbClr val="0070C0"/>
                </a:solidFill>
              </a:rPr>
              <a:t>     </a:t>
            </a:r>
            <a:r>
              <a:rPr lang="en-US" sz="2000" dirty="0" err="1">
                <a:solidFill>
                  <a:srgbClr val="0070C0"/>
                </a:solidFill>
              </a:rPr>
              <a:t>putStrLn</a:t>
            </a:r>
            <a:r>
              <a:rPr lang="en-US" sz="2000" dirty="0">
                <a:solidFill>
                  <a:srgbClr val="0070C0"/>
                </a:solidFill>
              </a:rPr>
              <a:t>$ "Worker " ++ show w ++ " acquired the lock."</a:t>
            </a:r>
          </a:p>
          <a:p>
            <a:r>
              <a:rPr lang="en-US" sz="2000" dirty="0">
                <a:solidFill>
                  <a:srgbClr val="0070C0"/>
                </a:solidFill>
              </a:rPr>
              <a:t>     </a:t>
            </a:r>
            <a:r>
              <a:rPr lang="en-US" sz="2000" dirty="0" err="1">
                <a:solidFill>
                  <a:srgbClr val="0070C0"/>
                </a:solidFill>
              </a:rPr>
              <a:t>threadDelay</a:t>
            </a:r>
            <a:r>
              <a:rPr lang="en-US" sz="2000" dirty="0">
                <a:solidFill>
                  <a:srgbClr val="0070C0"/>
                </a:solidFill>
              </a:rPr>
              <a:t> 2000000       </a:t>
            </a:r>
            <a:r>
              <a:rPr lang="en-US" sz="2000" dirty="0"/>
              <a:t>-- microseconds</a:t>
            </a:r>
          </a:p>
          <a:p>
            <a:r>
              <a:rPr lang="en-US" sz="2000" dirty="0">
                <a:solidFill>
                  <a:srgbClr val="0070C0"/>
                </a:solidFill>
              </a:rPr>
              <a:t>     </a:t>
            </a:r>
            <a:r>
              <a:rPr lang="en-US" sz="2000" dirty="0" err="1">
                <a:solidFill>
                  <a:srgbClr val="0070C0"/>
                </a:solidFill>
              </a:rPr>
              <a:t>signalQSem</a:t>
            </a:r>
            <a:r>
              <a:rPr lang="en-US" sz="2000" dirty="0">
                <a:solidFill>
                  <a:srgbClr val="0070C0"/>
                </a:solidFill>
              </a:rPr>
              <a:t> q</a:t>
            </a:r>
          </a:p>
          <a:p>
            <a:r>
              <a:rPr lang="en-US" sz="2000" dirty="0">
                <a:solidFill>
                  <a:srgbClr val="0070C0"/>
                </a:solidFill>
              </a:rPr>
              <a:t>     </a:t>
            </a:r>
            <a:r>
              <a:rPr lang="en-US" sz="2000" dirty="0" err="1">
                <a:solidFill>
                  <a:srgbClr val="0070C0"/>
                </a:solidFill>
              </a:rPr>
              <a:t>putStrLn</a:t>
            </a:r>
            <a:r>
              <a:rPr lang="en-US" sz="2000" dirty="0">
                <a:solidFill>
                  <a:srgbClr val="0070C0"/>
                </a:solidFill>
              </a:rPr>
              <a:t> $ "Worker " ++ show w ++ "released the lock."</a:t>
            </a:r>
          </a:p>
        </p:txBody>
      </p:sp>
      <p:sp>
        <p:nvSpPr>
          <p:cNvPr id="7" name="TextBox 6"/>
          <p:cNvSpPr txBox="1"/>
          <p:nvPr/>
        </p:nvSpPr>
        <p:spPr>
          <a:xfrm>
            <a:off x="537619" y="627087"/>
            <a:ext cx="9853531" cy="646331"/>
          </a:xfrm>
          <a:prstGeom prst="rect">
            <a:avLst/>
          </a:prstGeom>
          <a:noFill/>
        </p:spPr>
        <p:txBody>
          <a:bodyPr wrap="none" rtlCol="0">
            <a:spAutoFit/>
          </a:bodyPr>
          <a:lstStyle/>
          <a:p>
            <a:r>
              <a:rPr lang="en-US" dirty="0"/>
              <a:t>O </a:t>
            </a:r>
            <a:r>
              <a:rPr lang="en-US" dirty="0" err="1"/>
              <a:t>multime</a:t>
            </a:r>
            <a:r>
              <a:rPr lang="en-US" dirty="0"/>
              <a:t> de </a:t>
            </a:r>
            <a:r>
              <a:rPr lang="en-US" dirty="0" err="1"/>
              <a:t>taskuri</a:t>
            </a:r>
            <a:r>
              <a:rPr lang="en-US" dirty="0"/>
              <a:t> </a:t>
            </a:r>
            <a:r>
              <a:rPr lang="en-US" dirty="0" err="1"/>
              <a:t>acceseaza</a:t>
            </a:r>
            <a:r>
              <a:rPr lang="en-US" dirty="0"/>
              <a:t> </a:t>
            </a:r>
            <a:r>
              <a:rPr lang="en-US" dirty="0" err="1"/>
              <a:t>simultan</a:t>
            </a:r>
            <a:r>
              <a:rPr lang="en-US" dirty="0"/>
              <a:t> o </a:t>
            </a:r>
            <a:r>
              <a:rPr lang="en-US" dirty="0" err="1"/>
              <a:t>resursa</a:t>
            </a:r>
            <a:r>
              <a:rPr lang="en-US" dirty="0"/>
              <a:t> </a:t>
            </a:r>
            <a:r>
              <a:rPr lang="en-US" dirty="0" err="1"/>
              <a:t>reprezentata</a:t>
            </a:r>
            <a:r>
              <a:rPr lang="en-US" dirty="0"/>
              <a:t> </a:t>
            </a:r>
            <a:r>
              <a:rPr lang="en-US" dirty="0" err="1"/>
              <a:t>printr</a:t>
            </a:r>
            <a:r>
              <a:rPr lang="en-US" dirty="0"/>
              <a:t>-un </a:t>
            </a:r>
            <a:r>
              <a:rPr lang="en-US" b="1" dirty="0" err="1"/>
              <a:t>QSem</a:t>
            </a:r>
            <a:r>
              <a:rPr lang="en-US" dirty="0"/>
              <a:t>; </a:t>
            </a:r>
          </a:p>
          <a:p>
            <a:r>
              <a:rPr lang="en-US" dirty="0" err="1"/>
              <a:t>pentru</a:t>
            </a:r>
            <a:r>
              <a:rPr lang="en-US" dirty="0"/>
              <a:t> a se </a:t>
            </a:r>
            <a:r>
              <a:rPr lang="en-US" dirty="0" err="1"/>
              <a:t>executa</a:t>
            </a:r>
            <a:r>
              <a:rPr lang="en-US" dirty="0"/>
              <a:t>, </a:t>
            </a:r>
            <a:r>
              <a:rPr lang="en-US" dirty="0" err="1"/>
              <a:t>fiecare</a:t>
            </a:r>
            <a:r>
              <a:rPr lang="en-US" dirty="0"/>
              <a:t> task  </a:t>
            </a:r>
            <a:r>
              <a:rPr lang="en-US" dirty="0" err="1"/>
              <a:t>trebuie</a:t>
            </a:r>
            <a:r>
              <a:rPr lang="en-US" dirty="0"/>
              <a:t> </a:t>
            </a:r>
            <a:r>
              <a:rPr lang="en-US" dirty="0" err="1"/>
              <a:t>sa</a:t>
            </a:r>
            <a:r>
              <a:rPr lang="en-US" dirty="0"/>
              <a:t> </a:t>
            </a:r>
            <a:r>
              <a:rPr lang="en-US" dirty="0" err="1"/>
              <a:t>acceseaze</a:t>
            </a:r>
            <a:r>
              <a:rPr lang="en-US" dirty="0"/>
              <a:t> </a:t>
            </a:r>
            <a:r>
              <a:rPr lang="en-US" dirty="0" err="1"/>
              <a:t>resursa</a:t>
            </a:r>
            <a:r>
              <a:rPr lang="en-US" dirty="0"/>
              <a:t>, </a:t>
            </a:r>
            <a:r>
              <a:rPr lang="en-US" dirty="0" err="1"/>
              <a:t>pe</a:t>
            </a:r>
            <a:r>
              <a:rPr lang="en-US" dirty="0"/>
              <a:t> care o </a:t>
            </a:r>
            <a:r>
              <a:rPr lang="en-US" dirty="0" err="1"/>
              <a:t>elibereaza</a:t>
            </a:r>
            <a:r>
              <a:rPr lang="en-US" dirty="0"/>
              <a:t> la </a:t>
            </a:r>
            <a:r>
              <a:rPr lang="en-US" dirty="0" err="1"/>
              <a:t>sfarsitul</a:t>
            </a:r>
            <a:r>
              <a:rPr lang="en-US" dirty="0"/>
              <a:t> </a:t>
            </a:r>
            <a:r>
              <a:rPr lang="en-US" dirty="0" err="1"/>
              <a:t>executiei</a:t>
            </a:r>
            <a:r>
              <a:rPr lang="en-US" dirty="0"/>
              <a:t>.</a:t>
            </a:r>
          </a:p>
        </p:txBody>
      </p:sp>
      <p:sp>
        <p:nvSpPr>
          <p:cNvPr id="8" name="TextBox 7"/>
          <p:cNvSpPr txBox="1"/>
          <p:nvPr/>
        </p:nvSpPr>
        <p:spPr>
          <a:xfrm>
            <a:off x="5009812" y="2895316"/>
            <a:ext cx="4817216" cy="40011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b="1" dirty="0">
                <a:solidFill>
                  <a:srgbClr val="0070C0"/>
                </a:solidFill>
              </a:rPr>
              <a:t> </a:t>
            </a:r>
            <a:r>
              <a:rPr lang="en-US" sz="2000" b="1" dirty="0">
                <a:solidFill>
                  <a:srgbClr val="0070C0"/>
                </a:solidFill>
              </a:rPr>
              <a:t>q </a:t>
            </a:r>
            <a:r>
              <a:rPr lang="en-US" sz="2000" dirty="0"/>
              <a:t> </a:t>
            </a:r>
            <a:r>
              <a:rPr lang="en-US" sz="2000" dirty="0" err="1"/>
              <a:t>este</a:t>
            </a:r>
            <a:r>
              <a:rPr lang="en-US" sz="2000" dirty="0"/>
              <a:t> </a:t>
            </a:r>
            <a:r>
              <a:rPr lang="en-US" sz="2000" dirty="0" err="1"/>
              <a:t>semaforul</a:t>
            </a:r>
            <a:r>
              <a:rPr lang="en-US" sz="2000" dirty="0"/>
              <a:t> care </a:t>
            </a:r>
            <a:r>
              <a:rPr lang="en-US" sz="2000" dirty="0" err="1"/>
              <a:t>controleaza</a:t>
            </a:r>
            <a:r>
              <a:rPr lang="en-US" sz="2000" dirty="0"/>
              <a:t> </a:t>
            </a:r>
            <a:r>
              <a:rPr lang="en-US" sz="2000" dirty="0" err="1"/>
              <a:t>resursele</a:t>
            </a:r>
            <a:endParaRPr lang="en-US" sz="2000" dirty="0"/>
          </a:p>
        </p:txBody>
      </p:sp>
      <p:sp>
        <p:nvSpPr>
          <p:cNvPr id="10" name="TextBox 9">
            <a:extLst>
              <a:ext uri="{FF2B5EF4-FFF2-40B4-BE49-F238E27FC236}">
                <a16:creationId xmlns:a16="http://schemas.microsoft.com/office/drawing/2014/main" id="{1A36EDCE-DA3D-4A24-8553-A9CAA3EE4B59}"/>
              </a:ext>
            </a:extLst>
          </p:cNvPr>
          <p:cNvSpPr txBox="1"/>
          <p:nvPr/>
        </p:nvSpPr>
        <p:spPr>
          <a:xfrm>
            <a:off x="324259" y="134637"/>
            <a:ext cx="243996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Exemplu</a:t>
            </a:r>
            <a:r>
              <a:rPr lang="en-US" sz="2400" dirty="0"/>
              <a:t>: </a:t>
            </a:r>
            <a:r>
              <a:rPr lang="en-US" sz="2400" b="1" dirty="0" err="1"/>
              <a:t>QSem</a:t>
            </a:r>
            <a:endParaRPr lang="en-GB" sz="2400" b="1" dirty="0"/>
          </a:p>
        </p:txBody>
      </p:sp>
    </p:spTree>
    <p:extLst>
      <p:ext uri="{BB962C8B-B14F-4D97-AF65-F5344CB8AC3E}">
        <p14:creationId xmlns:p14="http://schemas.microsoft.com/office/powerpoint/2010/main" val="16534094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65" y="1656510"/>
            <a:ext cx="5475522" cy="255454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r>
              <a:rPr lang="en-US" sz="2000" dirty="0">
                <a:solidFill>
                  <a:srgbClr val="0070C0"/>
                </a:solidFill>
              </a:rPr>
              <a:t> </a:t>
            </a:r>
          </a:p>
          <a:p>
            <a:r>
              <a:rPr lang="en-US" sz="2000" dirty="0">
                <a:solidFill>
                  <a:srgbClr val="0070C0"/>
                </a:solidFill>
              </a:rPr>
              <a:t>main :: IO ()</a:t>
            </a:r>
          </a:p>
          <a:p>
            <a:r>
              <a:rPr lang="en-US" sz="2000" dirty="0">
                <a:solidFill>
                  <a:srgbClr val="0070C0"/>
                </a:solidFill>
              </a:rPr>
              <a:t>main = do</a:t>
            </a:r>
          </a:p>
          <a:p>
            <a:r>
              <a:rPr lang="en-US" sz="2000" dirty="0">
                <a:solidFill>
                  <a:srgbClr val="0070C0"/>
                </a:solidFill>
              </a:rPr>
              <a:t>             </a:t>
            </a:r>
            <a:r>
              <a:rPr lang="en-US" sz="2000" b="1" dirty="0">
                <a:solidFill>
                  <a:srgbClr val="0070C0"/>
                </a:solidFill>
              </a:rPr>
              <a:t>q &lt;- </a:t>
            </a:r>
            <a:r>
              <a:rPr lang="en-US" sz="2000" b="1" dirty="0" err="1">
                <a:solidFill>
                  <a:srgbClr val="0070C0"/>
                </a:solidFill>
              </a:rPr>
              <a:t>newQSem</a:t>
            </a:r>
            <a:r>
              <a:rPr lang="en-US" sz="2000" b="1" dirty="0">
                <a:solidFill>
                  <a:srgbClr val="0070C0"/>
                </a:solidFill>
              </a:rPr>
              <a:t> 3</a:t>
            </a:r>
          </a:p>
          <a:p>
            <a:r>
              <a:rPr lang="en-US" sz="2000" dirty="0">
                <a:solidFill>
                  <a:srgbClr val="0070C0"/>
                </a:solidFill>
              </a:rPr>
              <a:t>             let workers = 5</a:t>
            </a:r>
          </a:p>
          <a:p>
            <a:r>
              <a:rPr lang="en-US" sz="2000" dirty="0">
                <a:solidFill>
                  <a:srgbClr val="0070C0"/>
                </a:solidFill>
              </a:rPr>
              <a:t>             </a:t>
            </a:r>
            <a:r>
              <a:rPr lang="en-US" sz="2000" dirty="0" err="1">
                <a:solidFill>
                  <a:srgbClr val="0070C0"/>
                </a:solidFill>
              </a:rPr>
              <a:t>mapM</a:t>
            </a:r>
            <a:r>
              <a:rPr lang="en-US" sz="2000" dirty="0">
                <a:solidFill>
                  <a:srgbClr val="0070C0"/>
                </a:solidFill>
              </a:rPr>
              <a:t>_ (</a:t>
            </a:r>
            <a:r>
              <a:rPr lang="en-US" sz="2000" dirty="0" err="1">
                <a:solidFill>
                  <a:srgbClr val="0070C0"/>
                </a:solidFill>
              </a:rPr>
              <a:t>forkIO</a:t>
            </a:r>
            <a:r>
              <a:rPr lang="en-US" sz="2000" dirty="0">
                <a:solidFill>
                  <a:srgbClr val="0070C0"/>
                </a:solidFill>
              </a:rPr>
              <a:t> . worker q m) [1..workers]</a:t>
            </a:r>
          </a:p>
        </p:txBody>
      </p:sp>
      <p:sp>
        <p:nvSpPr>
          <p:cNvPr id="3" name="Rectangle 2"/>
          <p:cNvSpPr/>
          <p:nvPr/>
        </p:nvSpPr>
        <p:spPr>
          <a:xfrm>
            <a:off x="168253" y="6061636"/>
            <a:ext cx="4415183" cy="338554"/>
          </a:xfrm>
          <a:prstGeom prst="rect">
            <a:avLst/>
          </a:prstGeom>
        </p:spPr>
        <p:txBody>
          <a:bodyPr wrap="none">
            <a:spAutoFit/>
          </a:bodyPr>
          <a:lstStyle/>
          <a:p>
            <a:r>
              <a:rPr lang="en-US" sz="1600" dirty="0">
                <a:hlinkClick r:id="rId2"/>
              </a:rPr>
              <a:t>http://rosettacode.org/wiki/Metered_concurrency</a:t>
            </a:r>
            <a:endParaRPr lang="en-US" sz="1600" dirty="0"/>
          </a:p>
        </p:txBody>
      </p:sp>
      <p:sp>
        <p:nvSpPr>
          <p:cNvPr id="4" name="Rectangle 3"/>
          <p:cNvSpPr/>
          <p:nvPr/>
        </p:nvSpPr>
        <p:spPr>
          <a:xfrm>
            <a:off x="5043779" y="1304203"/>
            <a:ext cx="6821451" cy="255454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000" dirty="0">
              <a:solidFill>
                <a:srgbClr val="0070C0"/>
              </a:solidFill>
            </a:endParaRPr>
          </a:p>
          <a:p>
            <a:r>
              <a:rPr lang="en-US" sz="2000" dirty="0">
                <a:solidFill>
                  <a:srgbClr val="0070C0"/>
                </a:solidFill>
              </a:rPr>
              <a:t>worker ::  </a:t>
            </a:r>
            <a:r>
              <a:rPr lang="en-US" sz="2000" dirty="0" err="1">
                <a:solidFill>
                  <a:srgbClr val="0070C0"/>
                </a:solidFill>
              </a:rPr>
              <a:t>QSem</a:t>
            </a:r>
            <a:r>
              <a:rPr lang="en-US" sz="2000" dirty="0">
                <a:solidFill>
                  <a:srgbClr val="0070C0"/>
                </a:solidFill>
              </a:rPr>
              <a:t> -&gt; </a:t>
            </a:r>
            <a:r>
              <a:rPr lang="en-US" sz="2000" dirty="0" err="1">
                <a:solidFill>
                  <a:srgbClr val="0070C0"/>
                </a:solidFill>
              </a:rPr>
              <a:t>MVar</a:t>
            </a:r>
            <a:r>
              <a:rPr lang="en-US" sz="2000" dirty="0">
                <a:solidFill>
                  <a:srgbClr val="0070C0"/>
                </a:solidFill>
              </a:rPr>
              <a:t> String -&gt; </a:t>
            </a:r>
            <a:r>
              <a:rPr lang="en-US" sz="2000" dirty="0" err="1">
                <a:solidFill>
                  <a:srgbClr val="0070C0"/>
                </a:solidFill>
              </a:rPr>
              <a:t>Int</a:t>
            </a:r>
            <a:r>
              <a:rPr lang="en-US" sz="2000" dirty="0">
                <a:solidFill>
                  <a:srgbClr val="0070C0"/>
                </a:solidFill>
              </a:rPr>
              <a:t> -&gt; IO ()</a:t>
            </a:r>
          </a:p>
          <a:p>
            <a:r>
              <a:rPr lang="en-US" sz="2000" dirty="0">
                <a:solidFill>
                  <a:srgbClr val="0070C0"/>
                </a:solidFill>
              </a:rPr>
              <a:t>worker q m w= do</a:t>
            </a:r>
          </a:p>
          <a:p>
            <a:r>
              <a:rPr lang="en-US" sz="2000" dirty="0">
                <a:solidFill>
                  <a:srgbClr val="0070C0"/>
                </a:solidFill>
              </a:rPr>
              <a:t>     </a:t>
            </a:r>
            <a:r>
              <a:rPr lang="en-US" sz="2000" dirty="0" err="1">
                <a:solidFill>
                  <a:srgbClr val="0070C0"/>
                </a:solidFill>
              </a:rPr>
              <a:t>waitQSem</a:t>
            </a:r>
            <a:r>
              <a:rPr lang="en-US" sz="2000" dirty="0">
                <a:solidFill>
                  <a:srgbClr val="0070C0"/>
                </a:solidFill>
              </a:rPr>
              <a:t> q</a:t>
            </a:r>
          </a:p>
          <a:p>
            <a:r>
              <a:rPr lang="en-US" sz="2000" b="1" dirty="0">
                <a:solidFill>
                  <a:srgbClr val="0070C0"/>
                </a:solidFill>
              </a:rPr>
              <a:t>     </a:t>
            </a:r>
            <a:r>
              <a:rPr lang="en-US" sz="2000" dirty="0" err="1">
                <a:solidFill>
                  <a:srgbClr val="0070C0"/>
                </a:solidFill>
              </a:rPr>
              <a:t>putStrLn</a:t>
            </a:r>
            <a:r>
              <a:rPr lang="en-US" sz="2000" dirty="0">
                <a:solidFill>
                  <a:srgbClr val="0070C0"/>
                </a:solidFill>
              </a:rPr>
              <a:t>$ "Worker " ++ show w ++ " acquired the lock."</a:t>
            </a:r>
          </a:p>
          <a:p>
            <a:r>
              <a:rPr lang="en-US" sz="2000" dirty="0">
                <a:solidFill>
                  <a:srgbClr val="0070C0"/>
                </a:solidFill>
              </a:rPr>
              <a:t>     </a:t>
            </a:r>
            <a:r>
              <a:rPr lang="en-US" sz="2000" dirty="0" err="1">
                <a:solidFill>
                  <a:srgbClr val="0070C0"/>
                </a:solidFill>
              </a:rPr>
              <a:t>threadDelay</a:t>
            </a:r>
            <a:r>
              <a:rPr lang="en-US" sz="2000" dirty="0">
                <a:solidFill>
                  <a:srgbClr val="0070C0"/>
                </a:solidFill>
              </a:rPr>
              <a:t> 2000000       </a:t>
            </a:r>
            <a:r>
              <a:rPr lang="en-US" sz="2000" dirty="0"/>
              <a:t>-- microseconds</a:t>
            </a:r>
          </a:p>
          <a:p>
            <a:r>
              <a:rPr lang="en-US" sz="2000" dirty="0">
                <a:solidFill>
                  <a:srgbClr val="0070C0"/>
                </a:solidFill>
              </a:rPr>
              <a:t>     </a:t>
            </a:r>
            <a:r>
              <a:rPr lang="en-US" sz="2000" dirty="0" err="1">
                <a:solidFill>
                  <a:srgbClr val="0070C0"/>
                </a:solidFill>
              </a:rPr>
              <a:t>signalQSem</a:t>
            </a:r>
            <a:r>
              <a:rPr lang="en-US" sz="2000" dirty="0">
                <a:solidFill>
                  <a:srgbClr val="0070C0"/>
                </a:solidFill>
              </a:rPr>
              <a:t> q</a:t>
            </a:r>
          </a:p>
          <a:p>
            <a:r>
              <a:rPr lang="en-US" sz="2000" dirty="0">
                <a:solidFill>
                  <a:srgbClr val="0070C0"/>
                </a:solidFill>
              </a:rPr>
              <a:t>     </a:t>
            </a:r>
            <a:r>
              <a:rPr lang="en-US" sz="2000" dirty="0" err="1">
                <a:solidFill>
                  <a:srgbClr val="0070C0"/>
                </a:solidFill>
              </a:rPr>
              <a:t>putStrLn</a:t>
            </a:r>
            <a:r>
              <a:rPr lang="en-US" sz="2000" dirty="0">
                <a:solidFill>
                  <a:srgbClr val="0070C0"/>
                </a:solidFill>
              </a:rPr>
              <a:t> $ "Worker " ++ show w ++ "released the lock."</a:t>
            </a:r>
          </a:p>
        </p:txBody>
      </p:sp>
      <p:sp>
        <p:nvSpPr>
          <p:cNvPr id="7" name="TextBox 6"/>
          <p:cNvSpPr txBox="1"/>
          <p:nvPr/>
        </p:nvSpPr>
        <p:spPr>
          <a:xfrm>
            <a:off x="537619" y="627087"/>
            <a:ext cx="9853531" cy="646331"/>
          </a:xfrm>
          <a:prstGeom prst="rect">
            <a:avLst/>
          </a:prstGeom>
          <a:noFill/>
        </p:spPr>
        <p:txBody>
          <a:bodyPr wrap="none" rtlCol="0">
            <a:spAutoFit/>
          </a:bodyPr>
          <a:lstStyle/>
          <a:p>
            <a:r>
              <a:rPr lang="en-US" dirty="0"/>
              <a:t>O </a:t>
            </a:r>
            <a:r>
              <a:rPr lang="en-US" dirty="0" err="1"/>
              <a:t>multime</a:t>
            </a:r>
            <a:r>
              <a:rPr lang="en-US" dirty="0"/>
              <a:t> de </a:t>
            </a:r>
            <a:r>
              <a:rPr lang="en-US" dirty="0" err="1"/>
              <a:t>taskuri</a:t>
            </a:r>
            <a:r>
              <a:rPr lang="en-US" dirty="0"/>
              <a:t> </a:t>
            </a:r>
            <a:r>
              <a:rPr lang="en-US" dirty="0" err="1"/>
              <a:t>acceseaza</a:t>
            </a:r>
            <a:r>
              <a:rPr lang="en-US" dirty="0"/>
              <a:t> </a:t>
            </a:r>
            <a:r>
              <a:rPr lang="en-US" dirty="0" err="1"/>
              <a:t>simultan</a:t>
            </a:r>
            <a:r>
              <a:rPr lang="en-US" dirty="0"/>
              <a:t> o </a:t>
            </a:r>
            <a:r>
              <a:rPr lang="en-US" dirty="0" err="1"/>
              <a:t>resursa</a:t>
            </a:r>
            <a:r>
              <a:rPr lang="en-US" dirty="0"/>
              <a:t> </a:t>
            </a:r>
            <a:r>
              <a:rPr lang="en-US" dirty="0" err="1"/>
              <a:t>reprezentata</a:t>
            </a:r>
            <a:r>
              <a:rPr lang="en-US" dirty="0"/>
              <a:t> </a:t>
            </a:r>
            <a:r>
              <a:rPr lang="en-US" dirty="0" err="1"/>
              <a:t>printr</a:t>
            </a:r>
            <a:r>
              <a:rPr lang="en-US" dirty="0"/>
              <a:t>-un </a:t>
            </a:r>
            <a:r>
              <a:rPr lang="en-US" b="1" dirty="0" err="1"/>
              <a:t>QSem</a:t>
            </a:r>
            <a:r>
              <a:rPr lang="en-US" dirty="0"/>
              <a:t>; </a:t>
            </a:r>
          </a:p>
          <a:p>
            <a:r>
              <a:rPr lang="en-US" dirty="0" err="1"/>
              <a:t>pentru</a:t>
            </a:r>
            <a:r>
              <a:rPr lang="en-US" dirty="0"/>
              <a:t> a se </a:t>
            </a:r>
            <a:r>
              <a:rPr lang="en-US" dirty="0" err="1"/>
              <a:t>executa</a:t>
            </a:r>
            <a:r>
              <a:rPr lang="en-US" dirty="0"/>
              <a:t>, </a:t>
            </a:r>
            <a:r>
              <a:rPr lang="en-US" dirty="0" err="1"/>
              <a:t>fiecare</a:t>
            </a:r>
            <a:r>
              <a:rPr lang="en-US" dirty="0"/>
              <a:t> task  </a:t>
            </a:r>
            <a:r>
              <a:rPr lang="en-US" dirty="0" err="1"/>
              <a:t>trebuie</a:t>
            </a:r>
            <a:r>
              <a:rPr lang="en-US" dirty="0"/>
              <a:t> </a:t>
            </a:r>
            <a:r>
              <a:rPr lang="en-US" dirty="0" err="1"/>
              <a:t>sa</a:t>
            </a:r>
            <a:r>
              <a:rPr lang="en-US" dirty="0"/>
              <a:t> </a:t>
            </a:r>
            <a:r>
              <a:rPr lang="en-US" dirty="0" err="1"/>
              <a:t>acceseaze</a:t>
            </a:r>
            <a:r>
              <a:rPr lang="en-US" dirty="0"/>
              <a:t> </a:t>
            </a:r>
            <a:r>
              <a:rPr lang="en-US" dirty="0" err="1"/>
              <a:t>resursa</a:t>
            </a:r>
            <a:r>
              <a:rPr lang="en-US" dirty="0"/>
              <a:t>, </a:t>
            </a:r>
            <a:r>
              <a:rPr lang="en-US" dirty="0" err="1"/>
              <a:t>pe</a:t>
            </a:r>
            <a:r>
              <a:rPr lang="en-US" dirty="0"/>
              <a:t> care o </a:t>
            </a:r>
            <a:r>
              <a:rPr lang="en-US" dirty="0" err="1"/>
              <a:t>elibereaza</a:t>
            </a:r>
            <a:r>
              <a:rPr lang="en-US" dirty="0"/>
              <a:t> la </a:t>
            </a:r>
            <a:r>
              <a:rPr lang="en-US" dirty="0" err="1"/>
              <a:t>sfarsitul</a:t>
            </a:r>
            <a:r>
              <a:rPr lang="en-US" dirty="0"/>
              <a:t> </a:t>
            </a:r>
            <a:r>
              <a:rPr lang="en-US" dirty="0" err="1"/>
              <a:t>executiei</a:t>
            </a:r>
            <a:r>
              <a:rPr lang="en-US" dirty="0"/>
              <a:t>.</a:t>
            </a:r>
          </a:p>
        </p:txBody>
      </p:sp>
      <p:sp>
        <p:nvSpPr>
          <p:cNvPr id="8" name="TextBox 7"/>
          <p:cNvSpPr txBox="1"/>
          <p:nvPr/>
        </p:nvSpPr>
        <p:spPr>
          <a:xfrm>
            <a:off x="1764099" y="2770609"/>
            <a:ext cx="4817216" cy="40011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b="1" dirty="0">
                <a:solidFill>
                  <a:srgbClr val="0070C0"/>
                </a:solidFill>
              </a:rPr>
              <a:t> </a:t>
            </a:r>
            <a:r>
              <a:rPr lang="en-US" sz="2000" b="1" dirty="0">
                <a:solidFill>
                  <a:srgbClr val="0070C0"/>
                </a:solidFill>
              </a:rPr>
              <a:t>q </a:t>
            </a:r>
            <a:r>
              <a:rPr lang="en-US" sz="2000" dirty="0"/>
              <a:t> </a:t>
            </a:r>
            <a:r>
              <a:rPr lang="en-US" sz="2000" dirty="0" err="1"/>
              <a:t>este</a:t>
            </a:r>
            <a:r>
              <a:rPr lang="en-US" sz="2000" dirty="0"/>
              <a:t> </a:t>
            </a:r>
            <a:r>
              <a:rPr lang="en-US" sz="2000" dirty="0" err="1"/>
              <a:t>semaforul</a:t>
            </a:r>
            <a:r>
              <a:rPr lang="en-US" sz="2000" dirty="0"/>
              <a:t> care </a:t>
            </a:r>
            <a:r>
              <a:rPr lang="en-US" sz="2000" dirty="0" err="1"/>
              <a:t>controleaza</a:t>
            </a:r>
            <a:r>
              <a:rPr lang="en-US" sz="2000" dirty="0"/>
              <a:t> </a:t>
            </a:r>
            <a:r>
              <a:rPr lang="en-US" sz="2000" dirty="0" err="1"/>
              <a:t>resursele</a:t>
            </a:r>
            <a:endParaRPr lang="en-US" sz="2000" dirty="0"/>
          </a:p>
        </p:txBody>
      </p:sp>
      <p:sp>
        <p:nvSpPr>
          <p:cNvPr id="10" name="TextBox 9">
            <a:extLst>
              <a:ext uri="{FF2B5EF4-FFF2-40B4-BE49-F238E27FC236}">
                <a16:creationId xmlns:a16="http://schemas.microsoft.com/office/drawing/2014/main" id="{1A36EDCE-DA3D-4A24-8553-A9CAA3EE4B59}"/>
              </a:ext>
            </a:extLst>
          </p:cNvPr>
          <p:cNvSpPr txBox="1"/>
          <p:nvPr/>
        </p:nvSpPr>
        <p:spPr>
          <a:xfrm>
            <a:off x="324259" y="134637"/>
            <a:ext cx="243996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Exemplu</a:t>
            </a:r>
            <a:r>
              <a:rPr lang="en-US" sz="2400" dirty="0"/>
              <a:t>: </a:t>
            </a:r>
            <a:r>
              <a:rPr lang="en-US" sz="2400" b="1" dirty="0" err="1"/>
              <a:t>QSem</a:t>
            </a:r>
            <a:endParaRPr lang="en-GB" sz="2400" b="1" dirty="0"/>
          </a:p>
        </p:txBody>
      </p:sp>
      <p:graphicFrame>
        <p:nvGraphicFramePr>
          <p:cNvPr id="9" name="Object 8">
            <a:extLst>
              <a:ext uri="{FF2B5EF4-FFF2-40B4-BE49-F238E27FC236}">
                <a16:creationId xmlns:a16="http://schemas.microsoft.com/office/drawing/2014/main" id="{24674A02-700C-41ED-ABAF-7B8DA7F990AC}"/>
              </a:ext>
            </a:extLst>
          </p:cNvPr>
          <p:cNvGraphicFramePr>
            <a:graphicFrameLocks noChangeAspect="1"/>
          </p:cNvGraphicFramePr>
          <p:nvPr/>
        </p:nvGraphicFramePr>
        <p:xfrm>
          <a:off x="1644325" y="4284819"/>
          <a:ext cx="9845738" cy="1772712"/>
        </p:xfrm>
        <a:graphic>
          <a:graphicData uri="http://schemas.openxmlformats.org/presentationml/2006/ole">
            <mc:AlternateContent xmlns:mc="http://schemas.openxmlformats.org/markup-compatibility/2006">
              <mc:Choice xmlns:v="urn:schemas-microsoft-com:vml" Requires="v">
                <p:oleObj name="Bitmap Image" r:id="rId3" imgW="7829640" imgH="1409760" progId="Paint.Picture">
                  <p:embed/>
                </p:oleObj>
              </mc:Choice>
              <mc:Fallback>
                <p:oleObj name="Bitmap Image" r:id="rId3" imgW="7829640" imgH="1409760" progId="Paint.Picture">
                  <p:embed/>
                  <p:pic>
                    <p:nvPicPr>
                      <p:cNvPr id="9" name="Object 8">
                        <a:extLst>
                          <a:ext uri="{FF2B5EF4-FFF2-40B4-BE49-F238E27FC236}">
                            <a16:creationId xmlns:a16="http://schemas.microsoft.com/office/drawing/2014/main" id="{24674A02-700C-41ED-ABAF-7B8DA7F990AC}"/>
                          </a:ext>
                        </a:extLst>
                      </p:cNvPr>
                      <p:cNvPicPr/>
                      <p:nvPr/>
                    </p:nvPicPr>
                    <p:blipFill>
                      <a:blip r:embed="rId4"/>
                      <a:stretch>
                        <a:fillRect/>
                      </a:stretch>
                    </p:blipFill>
                    <p:spPr>
                      <a:xfrm>
                        <a:off x="1644325" y="4284819"/>
                        <a:ext cx="9845738" cy="1772712"/>
                      </a:xfrm>
                      <a:prstGeom prst="rect">
                        <a:avLst/>
                      </a:prstGeom>
                    </p:spPr>
                  </p:pic>
                </p:oleObj>
              </mc:Fallback>
            </mc:AlternateContent>
          </a:graphicData>
        </a:graphic>
      </p:graphicFrame>
    </p:spTree>
    <p:extLst>
      <p:ext uri="{BB962C8B-B14F-4D97-AF65-F5344CB8AC3E}">
        <p14:creationId xmlns:p14="http://schemas.microsoft.com/office/powerpoint/2010/main" val="1063847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45127" y="786623"/>
            <a:ext cx="7110280" cy="2308324"/>
          </a:xfrm>
          <a:prstGeom prst="rect">
            <a:avLst/>
          </a:prstGeom>
          <a:noFill/>
        </p:spPr>
        <p:txBody>
          <a:bodyPr wrap="none" rtlCol="0">
            <a:spAutoFit/>
          </a:bodyPr>
          <a:lstStyle/>
          <a:p>
            <a:r>
              <a:rPr lang="en-US" sz="2400" dirty="0"/>
              <a:t>In general un bloc </a:t>
            </a:r>
            <a:r>
              <a:rPr lang="en-US" sz="2400" dirty="0">
                <a:solidFill>
                  <a:srgbClr val="0070C0"/>
                </a:solidFill>
              </a:rPr>
              <a:t>do</a:t>
            </a:r>
            <a:r>
              <a:rPr lang="en-US" sz="2400" dirty="0"/>
              <a:t> </a:t>
            </a:r>
            <a:r>
              <a:rPr lang="en-US" sz="2400" dirty="0" err="1"/>
              <a:t>poate</a:t>
            </a:r>
            <a:r>
              <a:rPr lang="en-US" sz="2400" dirty="0"/>
              <a:t> fi </a:t>
            </a:r>
            <a:r>
              <a:rPr lang="en-US" sz="2400" dirty="0" err="1"/>
              <a:t>descris</a:t>
            </a:r>
            <a:r>
              <a:rPr lang="en-US" sz="2400" dirty="0"/>
              <a:t> ca o </a:t>
            </a:r>
            <a:r>
              <a:rPr lang="en-US" sz="2400" dirty="0" err="1"/>
              <a:t>secventa</a:t>
            </a:r>
            <a:r>
              <a:rPr lang="en-US" sz="2400" dirty="0"/>
              <a:t> de </a:t>
            </a:r>
          </a:p>
          <a:p>
            <a:r>
              <a:rPr lang="en-US" sz="2400" dirty="0" err="1"/>
              <a:t>Instructiuni</a:t>
            </a:r>
            <a:r>
              <a:rPr lang="en-US" sz="2400" dirty="0"/>
              <a:t>, </a:t>
            </a:r>
            <a:r>
              <a:rPr lang="en-US" sz="2400" dirty="0" err="1"/>
              <a:t>iar</a:t>
            </a:r>
            <a:r>
              <a:rPr lang="en-US" sz="2400" dirty="0"/>
              <a:t> o </a:t>
            </a:r>
            <a:r>
              <a:rPr lang="en-US" sz="2400" dirty="0" err="1"/>
              <a:t>instructiune</a:t>
            </a:r>
            <a:r>
              <a:rPr lang="en-US" sz="2400" dirty="0"/>
              <a:t> </a:t>
            </a:r>
            <a:r>
              <a:rPr lang="en-US" sz="2400" dirty="0" err="1"/>
              <a:t>poate</a:t>
            </a:r>
            <a:r>
              <a:rPr lang="en-US" sz="2400" dirty="0"/>
              <a:t> fi:</a:t>
            </a:r>
          </a:p>
          <a:p>
            <a:pPr marL="285750" indent="-285750">
              <a:buFont typeface="Arial" panose="020B0604020202020204" pitchFamily="34" charset="0"/>
              <a:buChar char="•"/>
            </a:pPr>
            <a:r>
              <a:rPr lang="en-US" sz="2400" dirty="0" err="1"/>
              <a:t>actiune</a:t>
            </a:r>
            <a:r>
              <a:rPr lang="en-US" sz="2400" dirty="0"/>
              <a:t>, </a:t>
            </a:r>
            <a:r>
              <a:rPr lang="en-US" sz="2400" dirty="0" err="1"/>
              <a:t>adica</a:t>
            </a:r>
            <a:r>
              <a:rPr lang="en-US" sz="2400" dirty="0"/>
              <a:t> o </a:t>
            </a:r>
            <a:r>
              <a:rPr lang="en-US" sz="2400" dirty="0" err="1"/>
              <a:t>expresie</a:t>
            </a:r>
            <a:r>
              <a:rPr lang="en-US" sz="2400" dirty="0"/>
              <a:t> de </a:t>
            </a:r>
            <a:r>
              <a:rPr lang="en-US" sz="2400" dirty="0" err="1"/>
              <a:t>tipul</a:t>
            </a:r>
            <a:r>
              <a:rPr lang="en-US" sz="2400" dirty="0"/>
              <a:t> IO   (de ex:  </a:t>
            </a:r>
            <a:r>
              <a:rPr lang="en-US" sz="2400" dirty="0" err="1"/>
              <a:t>getLine</a:t>
            </a:r>
            <a:r>
              <a:rPr lang="en-US" sz="2400" dirty="0"/>
              <a:t>)</a:t>
            </a:r>
          </a:p>
          <a:p>
            <a:pPr marL="285750" indent="-285750">
              <a:buFont typeface="Arial" panose="020B0604020202020204" pitchFamily="34" charset="0"/>
              <a:buChar char="•"/>
            </a:pPr>
            <a:r>
              <a:rPr lang="en-US" sz="2400" dirty="0"/>
              <a:t>o </a:t>
            </a:r>
            <a:r>
              <a:rPr lang="en-US" sz="2400" dirty="0" err="1"/>
              <a:t>legatura</a:t>
            </a:r>
            <a:r>
              <a:rPr lang="en-US" sz="2400" dirty="0"/>
              <a:t>  </a:t>
            </a:r>
            <a:r>
              <a:rPr lang="en-US" sz="2400" dirty="0">
                <a:solidFill>
                  <a:srgbClr val="0070C0"/>
                </a:solidFill>
              </a:rPr>
              <a:t>&lt;-</a:t>
            </a:r>
            <a:r>
              <a:rPr lang="en-US" sz="2400" dirty="0"/>
              <a:t>  ( de ex:  </a:t>
            </a:r>
            <a:r>
              <a:rPr lang="en-US" sz="2400" dirty="0">
                <a:solidFill>
                  <a:srgbClr val="0070C0"/>
                </a:solidFill>
              </a:rPr>
              <a:t>s &lt;- </a:t>
            </a:r>
            <a:r>
              <a:rPr lang="en-US" sz="2400" dirty="0" err="1">
                <a:solidFill>
                  <a:srgbClr val="0070C0"/>
                </a:solidFill>
              </a:rPr>
              <a:t>getLine</a:t>
            </a:r>
            <a:r>
              <a:rPr lang="en-US" sz="2400" dirty="0"/>
              <a:t>)</a:t>
            </a:r>
          </a:p>
          <a:p>
            <a:pPr marL="285750" indent="-285750">
              <a:buFont typeface="Arial" panose="020B0604020202020204" pitchFamily="34" charset="0"/>
              <a:buChar char="•"/>
            </a:pPr>
            <a:r>
              <a:rPr lang="en-US" sz="2400" dirty="0"/>
              <a:t>o </a:t>
            </a:r>
            <a:r>
              <a:rPr lang="en-US" sz="2400" dirty="0" err="1"/>
              <a:t>declaratie</a:t>
            </a:r>
            <a:r>
              <a:rPr lang="en-US" sz="2400" dirty="0"/>
              <a:t>  </a:t>
            </a:r>
            <a:r>
              <a:rPr lang="en-US" sz="2400" dirty="0">
                <a:solidFill>
                  <a:srgbClr val="0070C0"/>
                </a:solidFill>
              </a:rPr>
              <a:t>let  (</a:t>
            </a:r>
            <a:r>
              <a:rPr lang="en-US" sz="2400" dirty="0" err="1"/>
              <a:t>fara</a:t>
            </a:r>
            <a:r>
              <a:rPr lang="en-US" sz="2400" dirty="0"/>
              <a:t> </a:t>
            </a:r>
            <a:r>
              <a:rPr lang="en-US" sz="2400" dirty="0">
                <a:solidFill>
                  <a:srgbClr val="0070C0"/>
                </a:solidFill>
              </a:rPr>
              <a:t>in)</a:t>
            </a:r>
          </a:p>
          <a:p>
            <a:pPr marL="285750" indent="-285750">
              <a:buFont typeface="Arial" panose="020B0604020202020204" pitchFamily="34" charset="0"/>
              <a:buChar char="•"/>
            </a:pPr>
            <a:r>
              <a:rPr lang="en-US" sz="2400" dirty="0"/>
              <a:t> un </a:t>
            </a:r>
            <a:r>
              <a:rPr lang="en-US" sz="2400" dirty="0" err="1"/>
              <a:t>apel</a:t>
            </a:r>
            <a:r>
              <a:rPr lang="en-US" sz="2400" dirty="0"/>
              <a:t> al </a:t>
            </a:r>
            <a:r>
              <a:rPr lang="en-US" sz="2400" dirty="0" err="1"/>
              <a:t>functiei</a:t>
            </a:r>
            <a:r>
              <a:rPr lang="en-US" sz="2400" dirty="0"/>
              <a:t> </a:t>
            </a:r>
            <a:r>
              <a:rPr lang="en-US" sz="2400" dirty="0">
                <a:solidFill>
                  <a:srgbClr val="0070C0"/>
                </a:solidFill>
              </a:rPr>
              <a:t>return</a:t>
            </a:r>
            <a:r>
              <a:rPr lang="en-US" sz="2400" dirty="0"/>
              <a:t> </a:t>
            </a:r>
          </a:p>
        </p:txBody>
      </p:sp>
      <p:pic>
        <p:nvPicPr>
          <p:cNvPr id="3" name="Picture 2"/>
          <p:cNvPicPr>
            <a:picLocks noChangeAspect="1"/>
          </p:cNvPicPr>
          <p:nvPr/>
        </p:nvPicPr>
        <p:blipFill>
          <a:blip r:embed="rId2"/>
          <a:stretch>
            <a:fillRect/>
          </a:stretch>
        </p:blipFill>
        <p:spPr>
          <a:xfrm>
            <a:off x="8392232" y="4047303"/>
            <a:ext cx="2871513" cy="1460984"/>
          </a:xfrm>
          <a:prstGeom prst="rect">
            <a:avLst/>
          </a:prstGeom>
        </p:spPr>
      </p:pic>
      <p:sp>
        <p:nvSpPr>
          <p:cNvPr id="4" name="Rectangle 3"/>
          <p:cNvSpPr/>
          <p:nvPr/>
        </p:nvSpPr>
        <p:spPr>
          <a:xfrm>
            <a:off x="725552" y="3623633"/>
            <a:ext cx="6331528" cy="2308324"/>
          </a:xfrm>
          <a:prstGeom prst="rect">
            <a:avLst/>
          </a:prstGeom>
          <a:ln>
            <a:solidFill>
              <a:srgbClr val="0070C0"/>
            </a:solidFill>
          </a:ln>
        </p:spPr>
        <p:txBody>
          <a:bodyPr wrap="square">
            <a:spAutoFit/>
          </a:bodyPr>
          <a:lstStyle/>
          <a:p>
            <a:r>
              <a:rPr lang="en-US" sz="2400" dirty="0" err="1">
                <a:solidFill>
                  <a:srgbClr val="0070C0"/>
                </a:solidFill>
              </a:rPr>
              <a:t>pg</a:t>
            </a:r>
            <a:r>
              <a:rPr lang="en-US" sz="2400" dirty="0">
                <a:solidFill>
                  <a:srgbClr val="0070C0"/>
                </a:solidFill>
              </a:rPr>
              <a:t> = do </a:t>
            </a:r>
            <a:r>
              <a:rPr lang="en-US" sz="2400" dirty="0" err="1">
                <a:solidFill>
                  <a:srgbClr val="0070C0"/>
                </a:solidFill>
              </a:rPr>
              <a:t>putStrLn</a:t>
            </a:r>
            <a:r>
              <a:rPr lang="en-US" sz="2400" dirty="0">
                <a:solidFill>
                  <a:srgbClr val="0070C0"/>
                </a:solidFill>
              </a:rPr>
              <a:t> "</a:t>
            </a:r>
            <a:r>
              <a:rPr lang="en-US" sz="2400" dirty="0" err="1">
                <a:solidFill>
                  <a:srgbClr val="0070C0"/>
                </a:solidFill>
              </a:rPr>
              <a:t>introdu</a:t>
            </a:r>
            <a:r>
              <a:rPr lang="en-US" sz="2400" dirty="0">
                <a:solidFill>
                  <a:srgbClr val="0070C0"/>
                </a:solidFill>
              </a:rPr>
              <a:t> </a:t>
            </a:r>
            <a:r>
              <a:rPr lang="en-US" sz="2400" dirty="0" err="1">
                <a:solidFill>
                  <a:srgbClr val="0070C0"/>
                </a:solidFill>
              </a:rPr>
              <a:t>sirul</a:t>
            </a:r>
            <a:r>
              <a:rPr lang="en-US" sz="2400" dirty="0">
                <a:solidFill>
                  <a:srgbClr val="0070C0"/>
                </a:solidFill>
              </a:rPr>
              <a:t>"</a:t>
            </a:r>
          </a:p>
          <a:p>
            <a:r>
              <a:rPr lang="en-US" sz="2400" dirty="0">
                <a:solidFill>
                  <a:srgbClr val="0070C0"/>
                </a:solidFill>
              </a:rPr>
              <a:t>        s &lt;- </a:t>
            </a:r>
            <a:r>
              <a:rPr lang="en-US" sz="2400" dirty="0" err="1">
                <a:solidFill>
                  <a:srgbClr val="0070C0"/>
                </a:solidFill>
              </a:rPr>
              <a:t>getLine</a:t>
            </a:r>
            <a:endParaRPr lang="en-US" sz="2400" dirty="0">
              <a:solidFill>
                <a:srgbClr val="0070C0"/>
              </a:solidFill>
            </a:endParaRPr>
          </a:p>
          <a:p>
            <a:r>
              <a:rPr lang="en-US" sz="2400" dirty="0">
                <a:solidFill>
                  <a:srgbClr val="0070C0"/>
                </a:solidFill>
              </a:rPr>
              <a:t>        let n = length s     </a:t>
            </a:r>
            <a:r>
              <a:rPr lang="en-US" sz="2400" dirty="0">
                <a:solidFill>
                  <a:srgbClr val="FF0000"/>
                </a:solidFill>
              </a:rPr>
              <a:t>-- n </a:t>
            </a:r>
            <a:r>
              <a:rPr lang="en-US" sz="2400" dirty="0" err="1">
                <a:solidFill>
                  <a:srgbClr val="FF0000"/>
                </a:solidFill>
              </a:rPr>
              <a:t>este</a:t>
            </a:r>
            <a:r>
              <a:rPr lang="en-US" sz="2400" dirty="0">
                <a:solidFill>
                  <a:srgbClr val="FF0000"/>
                </a:solidFill>
              </a:rPr>
              <a:t> din </a:t>
            </a:r>
            <a:r>
              <a:rPr lang="en-US" sz="2400" dirty="0" err="1">
                <a:solidFill>
                  <a:srgbClr val="FF0000"/>
                </a:solidFill>
              </a:rPr>
              <a:t>clasa</a:t>
            </a:r>
            <a:r>
              <a:rPr lang="en-US" sz="2400" dirty="0">
                <a:solidFill>
                  <a:srgbClr val="FF0000"/>
                </a:solidFill>
              </a:rPr>
              <a:t> </a:t>
            </a:r>
            <a:r>
              <a:rPr lang="en-US" sz="2400" dirty="0" err="1">
                <a:solidFill>
                  <a:srgbClr val="FF0000"/>
                </a:solidFill>
              </a:rPr>
              <a:t>Num</a:t>
            </a:r>
            <a:r>
              <a:rPr lang="en-US" sz="2400" dirty="0">
                <a:solidFill>
                  <a:srgbClr val="FF0000"/>
                </a:solidFill>
              </a:rPr>
              <a:t> a</a:t>
            </a:r>
          </a:p>
          <a:p>
            <a:r>
              <a:rPr lang="en-US" sz="2400" dirty="0">
                <a:solidFill>
                  <a:srgbClr val="0070C0"/>
                </a:solidFill>
              </a:rPr>
              <a:t>              t=n*n</a:t>
            </a:r>
          </a:p>
          <a:p>
            <a:r>
              <a:rPr lang="en-US" sz="2400" dirty="0">
                <a:solidFill>
                  <a:srgbClr val="0070C0"/>
                </a:solidFill>
              </a:rPr>
              <a:t>        </a:t>
            </a:r>
            <a:r>
              <a:rPr lang="en-US" sz="2400" dirty="0" err="1">
                <a:solidFill>
                  <a:srgbClr val="0070C0"/>
                </a:solidFill>
              </a:rPr>
              <a:t>putStrLn</a:t>
            </a:r>
            <a:r>
              <a:rPr lang="en-US" sz="2400" dirty="0">
                <a:solidFill>
                  <a:srgbClr val="0070C0"/>
                </a:solidFill>
              </a:rPr>
              <a:t> (s ++ " are " ++ (show n) ++ " </a:t>
            </a:r>
            <a:r>
              <a:rPr lang="en-US" sz="2400" dirty="0" err="1">
                <a:solidFill>
                  <a:srgbClr val="0070C0"/>
                </a:solidFill>
              </a:rPr>
              <a:t>litere</a:t>
            </a:r>
            <a:r>
              <a:rPr lang="en-US" sz="2400" dirty="0">
                <a:solidFill>
                  <a:srgbClr val="0070C0"/>
                </a:solidFill>
              </a:rPr>
              <a:t>")</a:t>
            </a:r>
          </a:p>
          <a:p>
            <a:r>
              <a:rPr lang="en-US" sz="2400" dirty="0">
                <a:solidFill>
                  <a:srgbClr val="0070C0"/>
                </a:solidFill>
              </a:rPr>
              <a:t> </a:t>
            </a:r>
          </a:p>
        </p:txBody>
      </p:sp>
      <p:cxnSp>
        <p:nvCxnSpPr>
          <p:cNvPr id="7" name="Straight Connector 6"/>
          <p:cNvCxnSpPr/>
          <p:nvPr/>
        </p:nvCxnSpPr>
        <p:spPr>
          <a:xfrm>
            <a:off x="4400267" y="5070762"/>
            <a:ext cx="822897" cy="13855"/>
          </a:xfrm>
          <a:prstGeom prst="line">
            <a:avLst/>
          </a:prstGeom>
          <a:ln>
            <a:solidFill>
              <a:srgbClr val="FF0000"/>
            </a:solidFill>
          </a:ln>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1233055" y="263236"/>
            <a:ext cx="1654620"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err="1"/>
              <a:t>Blocul</a:t>
            </a:r>
            <a:r>
              <a:rPr lang="en-US" sz="2400" b="1" dirty="0"/>
              <a:t> </a:t>
            </a:r>
            <a:r>
              <a:rPr lang="en-US" sz="2400" b="1" dirty="0">
                <a:solidFill>
                  <a:srgbClr val="0070C0"/>
                </a:solidFill>
              </a:rPr>
              <a:t>do</a:t>
            </a:r>
          </a:p>
        </p:txBody>
      </p:sp>
    </p:spTree>
    <p:extLst>
      <p:ext uri="{BB962C8B-B14F-4D97-AF65-F5344CB8AC3E}">
        <p14:creationId xmlns:p14="http://schemas.microsoft.com/office/powerpoint/2010/main" val="22420093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7165" y="1656510"/>
            <a:ext cx="5475522" cy="255454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r>
              <a:rPr lang="en-US" sz="2000" dirty="0">
                <a:solidFill>
                  <a:srgbClr val="0070C0"/>
                </a:solidFill>
              </a:rPr>
              <a:t> </a:t>
            </a:r>
          </a:p>
          <a:p>
            <a:r>
              <a:rPr lang="en-US" sz="2000" dirty="0">
                <a:solidFill>
                  <a:srgbClr val="0070C0"/>
                </a:solidFill>
              </a:rPr>
              <a:t>main :: IO ()</a:t>
            </a:r>
          </a:p>
          <a:p>
            <a:r>
              <a:rPr lang="en-US" sz="2000" dirty="0">
                <a:solidFill>
                  <a:srgbClr val="0070C0"/>
                </a:solidFill>
              </a:rPr>
              <a:t>main = do</a:t>
            </a:r>
          </a:p>
          <a:p>
            <a:r>
              <a:rPr lang="en-US" sz="2000" dirty="0">
                <a:solidFill>
                  <a:srgbClr val="0070C0"/>
                </a:solidFill>
              </a:rPr>
              <a:t>             </a:t>
            </a:r>
            <a:r>
              <a:rPr lang="en-US" sz="2000" b="1" dirty="0">
                <a:solidFill>
                  <a:srgbClr val="0070C0"/>
                </a:solidFill>
              </a:rPr>
              <a:t>q &lt;- </a:t>
            </a:r>
            <a:r>
              <a:rPr lang="en-US" sz="2000" b="1" dirty="0" err="1">
                <a:solidFill>
                  <a:srgbClr val="0070C0"/>
                </a:solidFill>
              </a:rPr>
              <a:t>newQSem</a:t>
            </a:r>
            <a:r>
              <a:rPr lang="en-US" sz="2000" b="1" dirty="0">
                <a:solidFill>
                  <a:srgbClr val="0070C0"/>
                </a:solidFill>
              </a:rPr>
              <a:t> 3</a:t>
            </a:r>
          </a:p>
          <a:p>
            <a:r>
              <a:rPr lang="en-US" sz="2000" dirty="0">
                <a:solidFill>
                  <a:srgbClr val="0070C0"/>
                </a:solidFill>
              </a:rPr>
              <a:t>             let workers = 5</a:t>
            </a:r>
          </a:p>
          <a:p>
            <a:r>
              <a:rPr lang="en-US" sz="2000" dirty="0">
                <a:solidFill>
                  <a:srgbClr val="0070C0"/>
                </a:solidFill>
              </a:rPr>
              <a:t>             </a:t>
            </a:r>
            <a:r>
              <a:rPr lang="en-US" sz="2000" dirty="0" err="1">
                <a:solidFill>
                  <a:srgbClr val="0070C0"/>
                </a:solidFill>
              </a:rPr>
              <a:t>mapM</a:t>
            </a:r>
            <a:r>
              <a:rPr lang="en-US" sz="2000" dirty="0">
                <a:solidFill>
                  <a:srgbClr val="0070C0"/>
                </a:solidFill>
              </a:rPr>
              <a:t>_ (</a:t>
            </a:r>
            <a:r>
              <a:rPr lang="en-US" sz="2000" dirty="0" err="1">
                <a:solidFill>
                  <a:srgbClr val="0070C0"/>
                </a:solidFill>
              </a:rPr>
              <a:t>forkIO</a:t>
            </a:r>
            <a:r>
              <a:rPr lang="en-US" sz="2000" dirty="0">
                <a:solidFill>
                  <a:srgbClr val="0070C0"/>
                </a:solidFill>
              </a:rPr>
              <a:t> . worker q ) [1..workers]</a:t>
            </a:r>
          </a:p>
        </p:txBody>
      </p:sp>
      <p:sp>
        <p:nvSpPr>
          <p:cNvPr id="3" name="Rectangle 2"/>
          <p:cNvSpPr/>
          <p:nvPr/>
        </p:nvSpPr>
        <p:spPr>
          <a:xfrm>
            <a:off x="168253" y="6061636"/>
            <a:ext cx="4415183" cy="338554"/>
          </a:xfrm>
          <a:prstGeom prst="rect">
            <a:avLst/>
          </a:prstGeom>
        </p:spPr>
        <p:txBody>
          <a:bodyPr wrap="none">
            <a:spAutoFit/>
          </a:bodyPr>
          <a:lstStyle/>
          <a:p>
            <a:r>
              <a:rPr lang="en-US" sz="1600" dirty="0">
                <a:hlinkClick r:id="rId2"/>
              </a:rPr>
              <a:t>http://rosettacode.org/wiki/Metered_concurrency</a:t>
            </a:r>
            <a:endParaRPr lang="en-US" sz="1600" dirty="0"/>
          </a:p>
        </p:txBody>
      </p:sp>
      <p:sp>
        <p:nvSpPr>
          <p:cNvPr id="4" name="Rectangle 3"/>
          <p:cNvSpPr/>
          <p:nvPr/>
        </p:nvSpPr>
        <p:spPr>
          <a:xfrm>
            <a:off x="5043779" y="1304203"/>
            <a:ext cx="6821451" cy="2554545"/>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endParaRPr lang="en-US" sz="2000" dirty="0">
              <a:solidFill>
                <a:srgbClr val="0070C0"/>
              </a:solidFill>
            </a:endParaRPr>
          </a:p>
          <a:p>
            <a:r>
              <a:rPr lang="en-US" sz="2000" dirty="0">
                <a:solidFill>
                  <a:srgbClr val="0070C0"/>
                </a:solidFill>
              </a:rPr>
              <a:t>worker ::  </a:t>
            </a:r>
            <a:r>
              <a:rPr lang="en-US" sz="2000" dirty="0" err="1">
                <a:solidFill>
                  <a:srgbClr val="0070C0"/>
                </a:solidFill>
              </a:rPr>
              <a:t>QSem</a:t>
            </a:r>
            <a:r>
              <a:rPr lang="en-US" sz="2000" dirty="0">
                <a:solidFill>
                  <a:srgbClr val="0070C0"/>
                </a:solidFill>
              </a:rPr>
              <a:t>  -&gt; Int -&gt; IO ()</a:t>
            </a:r>
          </a:p>
          <a:p>
            <a:r>
              <a:rPr lang="en-US" sz="2000" dirty="0">
                <a:solidFill>
                  <a:srgbClr val="0070C0"/>
                </a:solidFill>
              </a:rPr>
              <a:t>worker q m w= do</a:t>
            </a:r>
          </a:p>
          <a:p>
            <a:r>
              <a:rPr lang="en-US" sz="2000" dirty="0">
                <a:solidFill>
                  <a:srgbClr val="0070C0"/>
                </a:solidFill>
              </a:rPr>
              <a:t>     </a:t>
            </a:r>
            <a:r>
              <a:rPr lang="en-US" sz="2000" dirty="0" err="1">
                <a:solidFill>
                  <a:srgbClr val="0070C0"/>
                </a:solidFill>
              </a:rPr>
              <a:t>waitQSem</a:t>
            </a:r>
            <a:r>
              <a:rPr lang="en-US" sz="2000" dirty="0">
                <a:solidFill>
                  <a:srgbClr val="0070C0"/>
                </a:solidFill>
              </a:rPr>
              <a:t> q</a:t>
            </a:r>
          </a:p>
          <a:p>
            <a:r>
              <a:rPr lang="en-US" sz="2000" b="1" dirty="0">
                <a:solidFill>
                  <a:srgbClr val="0070C0"/>
                </a:solidFill>
              </a:rPr>
              <a:t>     </a:t>
            </a:r>
            <a:r>
              <a:rPr lang="en-US" sz="2000" dirty="0" err="1">
                <a:solidFill>
                  <a:srgbClr val="0070C0"/>
                </a:solidFill>
              </a:rPr>
              <a:t>putStrLn</a:t>
            </a:r>
            <a:r>
              <a:rPr lang="en-US" sz="2000" dirty="0">
                <a:solidFill>
                  <a:srgbClr val="0070C0"/>
                </a:solidFill>
              </a:rPr>
              <a:t>$ "Worker " ++ show w ++ " acquired the lock."</a:t>
            </a:r>
          </a:p>
          <a:p>
            <a:r>
              <a:rPr lang="en-US" sz="2000" dirty="0">
                <a:solidFill>
                  <a:srgbClr val="0070C0"/>
                </a:solidFill>
              </a:rPr>
              <a:t>     </a:t>
            </a:r>
            <a:r>
              <a:rPr lang="en-US" sz="2000" dirty="0" err="1">
                <a:solidFill>
                  <a:srgbClr val="0070C0"/>
                </a:solidFill>
              </a:rPr>
              <a:t>threadDelay</a:t>
            </a:r>
            <a:r>
              <a:rPr lang="en-US" sz="2000" dirty="0">
                <a:solidFill>
                  <a:srgbClr val="0070C0"/>
                </a:solidFill>
              </a:rPr>
              <a:t> 2000000       </a:t>
            </a:r>
            <a:r>
              <a:rPr lang="en-US" sz="2000" dirty="0"/>
              <a:t>-- microseconds</a:t>
            </a:r>
          </a:p>
          <a:p>
            <a:r>
              <a:rPr lang="en-US" sz="2000" dirty="0">
                <a:solidFill>
                  <a:srgbClr val="0070C0"/>
                </a:solidFill>
              </a:rPr>
              <a:t>     </a:t>
            </a:r>
            <a:r>
              <a:rPr lang="en-US" sz="2000" dirty="0" err="1">
                <a:solidFill>
                  <a:srgbClr val="0070C0"/>
                </a:solidFill>
              </a:rPr>
              <a:t>signalQSem</a:t>
            </a:r>
            <a:r>
              <a:rPr lang="en-US" sz="2000" dirty="0">
                <a:solidFill>
                  <a:srgbClr val="0070C0"/>
                </a:solidFill>
              </a:rPr>
              <a:t> q</a:t>
            </a:r>
          </a:p>
          <a:p>
            <a:r>
              <a:rPr lang="en-US" sz="2000" dirty="0">
                <a:solidFill>
                  <a:srgbClr val="0070C0"/>
                </a:solidFill>
              </a:rPr>
              <a:t>     </a:t>
            </a:r>
            <a:r>
              <a:rPr lang="en-US" sz="2000" dirty="0" err="1">
                <a:solidFill>
                  <a:srgbClr val="0070C0"/>
                </a:solidFill>
              </a:rPr>
              <a:t>putStrLn</a:t>
            </a:r>
            <a:r>
              <a:rPr lang="en-US" sz="2000" dirty="0">
                <a:solidFill>
                  <a:srgbClr val="0070C0"/>
                </a:solidFill>
              </a:rPr>
              <a:t> $ "Worker " ++ show w ++ "released the lock."</a:t>
            </a:r>
          </a:p>
        </p:txBody>
      </p:sp>
      <p:sp>
        <p:nvSpPr>
          <p:cNvPr id="7" name="TextBox 6"/>
          <p:cNvSpPr txBox="1"/>
          <p:nvPr/>
        </p:nvSpPr>
        <p:spPr>
          <a:xfrm>
            <a:off x="537619" y="627087"/>
            <a:ext cx="9853531" cy="646331"/>
          </a:xfrm>
          <a:prstGeom prst="rect">
            <a:avLst/>
          </a:prstGeom>
          <a:noFill/>
        </p:spPr>
        <p:txBody>
          <a:bodyPr wrap="none" rtlCol="0">
            <a:spAutoFit/>
          </a:bodyPr>
          <a:lstStyle/>
          <a:p>
            <a:r>
              <a:rPr lang="en-US" dirty="0"/>
              <a:t>O </a:t>
            </a:r>
            <a:r>
              <a:rPr lang="en-US" dirty="0" err="1"/>
              <a:t>multime</a:t>
            </a:r>
            <a:r>
              <a:rPr lang="en-US" dirty="0"/>
              <a:t> de </a:t>
            </a:r>
            <a:r>
              <a:rPr lang="en-US" dirty="0" err="1"/>
              <a:t>taskuri</a:t>
            </a:r>
            <a:r>
              <a:rPr lang="en-US" dirty="0"/>
              <a:t> </a:t>
            </a:r>
            <a:r>
              <a:rPr lang="en-US" dirty="0" err="1"/>
              <a:t>acceseaza</a:t>
            </a:r>
            <a:r>
              <a:rPr lang="en-US" dirty="0"/>
              <a:t> </a:t>
            </a:r>
            <a:r>
              <a:rPr lang="en-US" dirty="0" err="1"/>
              <a:t>simultan</a:t>
            </a:r>
            <a:r>
              <a:rPr lang="en-US" dirty="0"/>
              <a:t> o </a:t>
            </a:r>
            <a:r>
              <a:rPr lang="en-US" dirty="0" err="1"/>
              <a:t>resursa</a:t>
            </a:r>
            <a:r>
              <a:rPr lang="en-US" dirty="0"/>
              <a:t> </a:t>
            </a:r>
            <a:r>
              <a:rPr lang="en-US" dirty="0" err="1"/>
              <a:t>reprezentata</a:t>
            </a:r>
            <a:r>
              <a:rPr lang="en-US" dirty="0"/>
              <a:t> </a:t>
            </a:r>
            <a:r>
              <a:rPr lang="en-US" dirty="0" err="1"/>
              <a:t>printr</a:t>
            </a:r>
            <a:r>
              <a:rPr lang="en-US" dirty="0"/>
              <a:t>-un </a:t>
            </a:r>
            <a:r>
              <a:rPr lang="en-US" b="1" dirty="0" err="1"/>
              <a:t>QSem</a:t>
            </a:r>
            <a:r>
              <a:rPr lang="en-US" dirty="0"/>
              <a:t>; </a:t>
            </a:r>
          </a:p>
          <a:p>
            <a:r>
              <a:rPr lang="en-US" dirty="0" err="1"/>
              <a:t>pentru</a:t>
            </a:r>
            <a:r>
              <a:rPr lang="en-US" dirty="0"/>
              <a:t> a se </a:t>
            </a:r>
            <a:r>
              <a:rPr lang="en-US" dirty="0" err="1"/>
              <a:t>executa</a:t>
            </a:r>
            <a:r>
              <a:rPr lang="en-US" dirty="0"/>
              <a:t>, </a:t>
            </a:r>
            <a:r>
              <a:rPr lang="en-US" dirty="0" err="1"/>
              <a:t>fiecare</a:t>
            </a:r>
            <a:r>
              <a:rPr lang="en-US" dirty="0"/>
              <a:t> task  </a:t>
            </a:r>
            <a:r>
              <a:rPr lang="en-US" dirty="0" err="1"/>
              <a:t>trebuie</a:t>
            </a:r>
            <a:r>
              <a:rPr lang="en-US" dirty="0"/>
              <a:t> </a:t>
            </a:r>
            <a:r>
              <a:rPr lang="en-US" dirty="0" err="1"/>
              <a:t>sa</a:t>
            </a:r>
            <a:r>
              <a:rPr lang="en-US" dirty="0"/>
              <a:t> </a:t>
            </a:r>
            <a:r>
              <a:rPr lang="en-US" dirty="0" err="1"/>
              <a:t>acceseaze</a:t>
            </a:r>
            <a:r>
              <a:rPr lang="en-US" dirty="0"/>
              <a:t> </a:t>
            </a:r>
            <a:r>
              <a:rPr lang="en-US" dirty="0" err="1"/>
              <a:t>resursa</a:t>
            </a:r>
            <a:r>
              <a:rPr lang="en-US" dirty="0"/>
              <a:t>, </a:t>
            </a:r>
            <a:r>
              <a:rPr lang="en-US" dirty="0" err="1"/>
              <a:t>pe</a:t>
            </a:r>
            <a:r>
              <a:rPr lang="en-US" dirty="0"/>
              <a:t> care o </a:t>
            </a:r>
            <a:r>
              <a:rPr lang="en-US" dirty="0" err="1"/>
              <a:t>elibereaza</a:t>
            </a:r>
            <a:r>
              <a:rPr lang="en-US" dirty="0"/>
              <a:t> la </a:t>
            </a:r>
            <a:r>
              <a:rPr lang="en-US" dirty="0" err="1"/>
              <a:t>sfarsitul</a:t>
            </a:r>
            <a:r>
              <a:rPr lang="en-US" dirty="0"/>
              <a:t> </a:t>
            </a:r>
            <a:r>
              <a:rPr lang="en-US" dirty="0" err="1"/>
              <a:t>executiei</a:t>
            </a:r>
            <a:r>
              <a:rPr lang="en-US" dirty="0"/>
              <a:t>.</a:t>
            </a:r>
          </a:p>
        </p:txBody>
      </p:sp>
      <p:sp>
        <p:nvSpPr>
          <p:cNvPr id="8" name="TextBox 7"/>
          <p:cNvSpPr txBox="1"/>
          <p:nvPr/>
        </p:nvSpPr>
        <p:spPr>
          <a:xfrm>
            <a:off x="1764099" y="2770609"/>
            <a:ext cx="4817216" cy="400110"/>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b="1" dirty="0">
                <a:solidFill>
                  <a:srgbClr val="0070C0"/>
                </a:solidFill>
              </a:rPr>
              <a:t> </a:t>
            </a:r>
            <a:r>
              <a:rPr lang="en-US" sz="2000" b="1" dirty="0">
                <a:solidFill>
                  <a:srgbClr val="0070C0"/>
                </a:solidFill>
              </a:rPr>
              <a:t>q </a:t>
            </a:r>
            <a:r>
              <a:rPr lang="en-US" sz="2000" dirty="0"/>
              <a:t> </a:t>
            </a:r>
            <a:r>
              <a:rPr lang="en-US" sz="2000" dirty="0" err="1"/>
              <a:t>este</a:t>
            </a:r>
            <a:r>
              <a:rPr lang="en-US" sz="2000" dirty="0"/>
              <a:t> </a:t>
            </a:r>
            <a:r>
              <a:rPr lang="en-US" sz="2000" dirty="0" err="1"/>
              <a:t>semaforul</a:t>
            </a:r>
            <a:r>
              <a:rPr lang="en-US" sz="2000" dirty="0"/>
              <a:t> care </a:t>
            </a:r>
            <a:r>
              <a:rPr lang="en-US" sz="2000" dirty="0" err="1"/>
              <a:t>controleaza</a:t>
            </a:r>
            <a:r>
              <a:rPr lang="en-US" sz="2000" dirty="0"/>
              <a:t> </a:t>
            </a:r>
            <a:r>
              <a:rPr lang="en-US" sz="2000" dirty="0" err="1"/>
              <a:t>resursele</a:t>
            </a:r>
            <a:endParaRPr lang="en-US" sz="2000" dirty="0"/>
          </a:p>
        </p:txBody>
      </p:sp>
      <p:sp>
        <p:nvSpPr>
          <p:cNvPr id="10" name="TextBox 9">
            <a:extLst>
              <a:ext uri="{FF2B5EF4-FFF2-40B4-BE49-F238E27FC236}">
                <a16:creationId xmlns:a16="http://schemas.microsoft.com/office/drawing/2014/main" id="{1A36EDCE-DA3D-4A24-8553-A9CAA3EE4B59}"/>
              </a:ext>
            </a:extLst>
          </p:cNvPr>
          <p:cNvSpPr txBox="1"/>
          <p:nvPr/>
        </p:nvSpPr>
        <p:spPr>
          <a:xfrm>
            <a:off x="324259" y="134637"/>
            <a:ext cx="243996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Exemplu</a:t>
            </a:r>
            <a:r>
              <a:rPr lang="en-US" sz="2400" dirty="0"/>
              <a:t>: </a:t>
            </a:r>
            <a:r>
              <a:rPr lang="en-US" sz="2400" b="1" dirty="0" err="1"/>
              <a:t>QSem</a:t>
            </a:r>
            <a:endParaRPr lang="en-GB" sz="2400" b="1" dirty="0"/>
          </a:p>
        </p:txBody>
      </p:sp>
      <p:graphicFrame>
        <p:nvGraphicFramePr>
          <p:cNvPr id="9" name="Object 8">
            <a:extLst>
              <a:ext uri="{FF2B5EF4-FFF2-40B4-BE49-F238E27FC236}">
                <a16:creationId xmlns:a16="http://schemas.microsoft.com/office/drawing/2014/main" id="{24674A02-700C-41ED-ABAF-7B8DA7F990AC}"/>
              </a:ext>
            </a:extLst>
          </p:cNvPr>
          <p:cNvGraphicFramePr>
            <a:graphicFrameLocks noChangeAspect="1"/>
          </p:cNvGraphicFramePr>
          <p:nvPr/>
        </p:nvGraphicFramePr>
        <p:xfrm>
          <a:off x="1644325" y="4284819"/>
          <a:ext cx="9845738" cy="1772712"/>
        </p:xfrm>
        <a:graphic>
          <a:graphicData uri="http://schemas.openxmlformats.org/presentationml/2006/ole">
            <mc:AlternateContent xmlns:mc="http://schemas.openxmlformats.org/markup-compatibility/2006">
              <mc:Choice xmlns:v="urn:schemas-microsoft-com:vml" Requires="v">
                <p:oleObj name="Bitmap Image" r:id="rId3" imgW="7829640" imgH="1409760" progId="Paint.Picture">
                  <p:embed/>
                </p:oleObj>
              </mc:Choice>
              <mc:Fallback>
                <p:oleObj name="Bitmap Image" r:id="rId3" imgW="7829640" imgH="1409760" progId="Paint.Picture">
                  <p:embed/>
                  <p:pic>
                    <p:nvPicPr>
                      <p:cNvPr id="9" name="Object 8">
                        <a:extLst>
                          <a:ext uri="{FF2B5EF4-FFF2-40B4-BE49-F238E27FC236}">
                            <a16:creationId xmlns:a16="http://schemas.microsoft.com/office/drawing/2014/main" id="{24674A02-700C-41ED-ABAF-7B8DA7F990AC}"/>
                          </a:ext>
                        </a:extLst>
                      </p:cNvPr>
                      <p:cNvPicPr/>
                      <p:nvPr/>
                    </p:nvPicPr>
                    <p:blipFill>
                      <a:blip r:embed="rId4"/>
                      <a:stretch>
                        <a:fillRect/>
                      </a:stretch>
                    </p:blipFill>
                    <p:spPr>
                      <a:xfrm>
                        <a:off x="1644325" y="4284819"/>
                        <a:ext cx="9845738" cy="1772712"/>
                      </a:xfrm>
                      <a:prstGeom prst="rect">
                        <a:avLst/>
                      </a:prstGeom>
                    </p:spPr>
                  </p:pic>
                </p:oleObj>
              </mc:Fallback>
            </mc:AlternateContent>
          </a:graphicData>
        </a:graphic>
      </p:graphicFrame>
    </p:spTree>
    <p:extLst>
      <p:ext uri="{BB962C8B-B14F-4D97-AF65-F5344CB8AC3E}">
        <p14:creationId xmlns:p14="http://schemas.microsoft.com/office/powerpoint/2010/main" val="201380299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246" y="1445908"/>
            <a:ext cx="5475522" cy="378565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rgbClr val="0070C0"/>
                </a:solidFill>
              </a:rPr>
              <a:t>import </a:t>
            </a:r>
            <a:r>
              <a:rPr lang="en-US" sz="2000" dirty="0" err="1">
                <a:solidFill>
                  <a:srgbClr val="0070C0"/>
                </a:solidFill>
              </a:rPr>
              <a:t>Control.Concurrent</a:t>
            </a:r>
            <a:endParaRPr lang="en-US" sz="2000" dirty="0">
              <a:solidFill>
                <a:srgbClr val="0070C0"/>
              </a:solidFill>
            </a:endParaRPr>
          </a:p>
          <a:p>
            <a:r>
              <a:rPr lang="en-US" sz="2000" dirty="0">
                <a:solidFill>
                  <a:srgbClr val="0070C0"/>
                </a:solidFill>
              </a:rPr>
              <a:t>import </a:t>
            </a:r>
            <a:r>
              <a:rPr lang="en-US" sz="2000" dirty="0" err="1">
                <a:solidFill>
                  <a:srgbClr val="0070C0"/>
                </a:solidFill>
              </a:rPr>
              <a:t>Control.Monad</a:t>
            </a:r>
            <a:endParaRPr lang="en-US" sz="2000" dirty="0">
              <a:solidFill>
                <a:srgbClr val="0070C0"/>
              </a:solidFill>
            </a:endParaRPr>
          </a:p>
          <a:p>
            <a:r>
              <a:rPr lang="en-US" sz="2000" dirty="0">
                <a:solidFill>
                  <a:srgbClr val="0070C0"/>
                </a:solidFill>
              </a:rPr>
              <a:t> </a:t>
            </a:r>
          </a:p>
          <a:p>
            <a:r>
              <a:rPr lang="en-US" sz="2000" dirty="0">
                <a:solidFill>
                  <a:srgbClr val="0070C0"/>
                </a:solidFill>
              </a:rPr>
              <a:t> </a:t>
            </a:r>
          </a:p>
          <a:p>
            <a:r>
              <a:rPr lang="en-US" sz="2000" dirty="0">
                <a:solidFill>
                  <a:srgbClr val="0070C0"/>
                </a:solidFill>
              </a:rPr>
              <a:t>main :: IO ()</a:t>
            </a:r>
          </a:p>
          <a:p>
            <a:r>
              <a:rPr lang="en-US" sz="2000" dirty="0">
                <a:solidFill>
                  <a:srgbClr val="0070C0"/>
                </a:solidFill>
              </a:rPr>
              <a:t>main = do</a:t>
            </a:r>
          </a:p>
          <a:p>
            <a:r>
              <a:rPr lang="en-US" sz="2000" dirty="0">
                <a:solidFill>
                  <a:srgbClr val="0070C0"/>
                </a:solidFill>
              </a:rPr>
              <a:t>             </a:t>
            </a:r>
            <a:r>
              <a:rPr lang="en-US" sz="2000" b="1" dirty="0">
                <a:solidFill>
                  <a:srgbClr val="0070C0"/>
                </a:solidFill>
              </a:rPr>
              <a:t>q &lt;- </a:t>
            </a:r>
            <a:r>
              <a:rPr lang="en-US" sz="2000" b="1" dirty="0" err="1">
                <a:solidFill>
                  <a:srgbClr val="0070C0"/>
                </a:solidFill>
              </a:rPr>
              <a:t>newQSem</a:t>
            </a:r>
            <a:r>
              <a:rPr lang="en-US" sz="2000" b="1" dirty="0">
                <a:solidFill>
                  <a:srgbClr val="0070C0"/>
                </a:solidFill>
              </a:rPr>
              <a:t> 3</a:t>
            </a:r>
          </a:p>
          <a:p>
            <a:r>
              <a:rPr lang="en-US" sz="2000" b="1" dirty="0">
                <a:solidFill>
                  <a:srgbClr val="00B0F0"/>
                </a:solidFill>
              </a:rPr>
              <a:t>             </a:t>
            </a:r>
            <a:r>
              <a:rPr lang="en-US" sz="2000" b="1" dirty="0" err="1">
                <a:solidFill>
                  <a:srgbClr val="00B0F0"/>
                </a:solidFill>
              </a:rPr>
              <a:t>stdo</a:t>
            </a:r>
            <a:r>
              <a:rPr lang="en-US" sz="2000" b="1" dirty="0">
                <a:solidFill>
                  <a:srgbClr val="00B0F0"/>
                </a:solidFill>
              </a:rPr>
              <a:t> &lt;- </a:t>
            </a:r>
            <a:r>
              <a:rPr lang="en-US" sz="2000" b="1" dirty="0" err="1">
                <a:solidFill>
                  <a:srgbClr val="00B0F0"/>
                </a:solidFill>
              </a:rPr>
              <a:t>newEmptyMVar</a:t>
            </a:r>
            <a:endParaRPr lang="en-US" sz="2000" b="1" dirty="0">
              <a:solidFill>
                <a:srgbClr val="00B0F0"/>
              </a:solidFill>
            </a:endParaRPr>
          </a:p>
          <a:p>
            <a:r>
              <a:rPr lang="en-US" sz="2000" dirty="0">
                <a:solidFill>
                  <a:srgbClr val="0070C0"/>
                </a:solidFill>
              </a:rPr>
              <a:t>             let workers = 5</a:t>
            </a:r>
          </a:p>
          <a:p>
            <a:r>
              <a:rPr lang="en-US" sz="2000" b="1" dirty="0">
                <a:solidFill>
                  <a:srgbClr val="00B0F0"/>
                </a:solidFill>
              </a:rPr>
              <a:t>                   prints  = 2 * workers</a:t>
            </a:r>
          </a:p>
          <a:p>
            <a:r>
              <a:rPr lang="en-US" sz="2000" dirty="0">
                <a:solidFill>
                  <a:srgbClr val="0070C0"/>
                </a:solidFill>
              </a:rPr>
              <a:t>             </a:t>
            </a:r>
            <a:r>
              <a:rPr lang="en-US" sz="2000" dirty="0" err="1">
                <a:solidFill>
                  <a:srgbClr val="0070C0"/>
                </a:solidFill>
              </a:rPr>
              <a:t>mapM</a:t>
            </a:r>
            <a:r>
              <a:rPr lang="en-US" sz="2000" dirty="0">
                <a:solidFill>
                  <a:srgbClr val="0070C0"/>
                </a:solidFill>
              </a:rPr>
              <a:t>_ (</a:t>
            </a:r>
            <a:r>
              <a:rPr lang="en-US" sz="2000" dirty="0" err="1">
                <a:solidFill>
                  <a:srgbClr val="0070C0"/>
                </a:solidFill>
              </a:rPr>
              <a:t>forkIO</a:t>
            </a:r>
            <a:r>
              <a:rPr lang="en-US" sz="2000" dirty="0">
                <a:solidFill>
                  <a:srgbClr val="0070C0"/>
                </a:solidFill>
              </a:rPr>
              <a:t> . worker q m) [1..workers]</a:t>
            </a:r>
          </a:p>
          <a:p>
            <a:r>
              <a:rPr lang="en-US" sz="2000" dirty="0">
                <a:solidFill>
                  <a:srgbClr val="0070C0"/>
                </a:solidFill>
              </a:rPr>
              <a:t>             </a:t>
            </a:r>
            <a:r>
              <a:rPr lang="en-US" sz="2000" b="1" dirty="0" err="1">
                <a:solidFill>
                  <a:srgbClr val="00B0F0"/>
                </a:solidFill>
              </a:rPr>
              <a:t>replicateM</a:t>
            </a:r>
            <a:r>
              <a:rPr lang="en-US" sz="2000" b="1" dirty="0">
                <a:solidFill>
                  <a:srgbClr val="00B0F0"/>
                </a:solidFill>
              </a:rPr>
              <a:t>_ prints $ </a:t>
            </a:r>
            <a:r>
              <a:rPr lang="en-US" sz="2000" b="1" dirty="0" err="1">
                <a:solidFill>
                  <a:srgbClr val="00B0F0"/>
                </a:solidFill>
              </a:rPr>
              <a:t>takeprint</a:t>
            </a:r>
            <a:r>
              <a:rPr lang="en-US" sz="2000" b="1" dirty="0">
                <a:solidFill>
                  <a:srgbClr val="00B0F0"/>
                </a:solidFill>
              </a:rPr>
              <a:t>  </a:t>
            </a:r>
            <a:r>
              <a:rPr lang="en-US" sz="2000" b="1" dirty="0" err="1">
                <a:solidFill>
                  <a:srgbClr val="00B0F0"/>
                </a:solidFill>
              </a:rPr>
              <a:t>stdo</a:t>
            </a:r>
            <a:endParaRPr lang="en-US" sz="2000" b="1" dirty="0">
              <a:solidFill>
                <a:srgbClr val="00B0F0"/>
              </a:solidFill>
            </a:endParaRPr>
          </a:p>
        </p:txBody>
      </p:sp>
      <p:sp>
        <p:nvSpPr>
          <p:cNvPr id="3" name="Rectangle 2"/>
          <p:cNvSpPr/>
          <p:nvPr/>
        </p:nvSpPr>
        <p:spPr>
          <a:xfrm>
            <a:off x="324259" y="5928532"/>
            <a:ext cx="4949496" cy="369332"/>
          </a:xfrm>
          <a:prstGeom prst="rect">
            <a:avLst/>
          </a:prstGeom>
        </p:spPr>
        <p:txBody>
          <a:bodyPr wrap="none">
            <a:spAutoFit/>
          </a:bodyPr>
          <a:lstStyle/>
          <a:p>
            <a:r>
              <a:rPr lang="en-US" dirty="0">
                <a:hlinkClick r:id="rId2"/>
              </a:rPr>
              <a:t>http://rosettacode.org/wiki/Metered_concurrency</a:t>
            </a:r>
            <a:endParaRPr lang="en-US" dirty="0"/>
          </a:p>
        </p:txBody>
      </p:sp>
      <p:sp>
        <p:nvSpPr>
          <p:cNvPr id="4" name="Rectangle 3"/>
          <p:cNvSpPr/>
          <p:nvPr/>
        </p:nvSpPr>
        <p:spPr>
          <a:xfrm>
            <a:off x="5251024" y="1670960"/>
            <a:ext cx="6821451" cy="3785652"/>
          </a:xfrm>
          <a:prstGeom prst="rect">
            <a:avLst/>
          </a:prstGeom>
          <a:ln>
            <a:solidFill>
              <a:srgbClr val="0070C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err="1">
                <a:solidFill>
                  <a:srgbClr val="00B0F0"/>
                </a:solidFill>
              </a:rPr>
              <a:t>takeprint</a:t>
            </a:r>
            <a:r>
              <a:rPr lang="en-US" sz="2000" b="1" dirty="0">
                <a:solidFill>
                  <a:srgbClr val="00B0F0"/>
                </a:solidFill>
              </a:rPr>
              <a:t> :: </a:t>
            </a:r>
            <a:r>
              <a:rPr lang="en-US" sz="2000" b="1" dirty="0" err="1">
                <a:solidFill>
                  <a:srgbClr val="00B0F0"/>
                </a:solidFill>
              </a:rPr>
              <a:t>MVar</a:t>
            </a:r>
            <a:r>
              <a:rPr lang="en-US" sz="2000" b="1" dirty="0">
                <a:solidFill>
                  <a:srgbClr val="00B0F0"/>
                </a:solidFill>
              </a:rPr>
              <a:t> String  -&gt; IO()</a:t>
            </a:r>
          </a:p>
          <a:p>
            <a:r>
              <a:rPr lang="en-US" sz="2000" b="1" dirty="0" err="1">
                <a:solidFill>
                  <a:srgbClr val="00B0F0"/>
                </a:solidFill>
              </a:rPr>
              <a:t>takeprint</a:t>
            </a:r>
            <a:r>
              <a:rPr lang="en-US" sz="2000" b="1" dirty="0">
                <a:solidFill>
                  <a:srgbClr val="00B0F0"/>
                </a:solidFill>
              </a:rPr>
              <a:t> </a:t>
            </a:r>
            <a:r>
              <a:rPr lang="en-US" sz="2000" b="1" dirty="0" err="1">
                <a:solidFill>
                  <a:srgbClr val="00B0F0"/>
                </a:solidFill>
              </a:rPr>
              <a:t>stdo</a:t>
            </a:r>
            <a:r>
              <a:rPr lang="en-US" sz="2000" b="1" dirty="0">
                <a:solidFill>
                  <a:srgbClr val="00B0F0"/>
                </a:solidFill>
              </a:rPr>
              <a:t> = do </a:t>
            </a:r>
          </a:p>
          <a:p>
            <a:r>
              <a:rPr lang="en-US" sz="2000" b="1" dirty="0">
                <a:solidFill>
                  <a:srgbClr val="00B0F0"/>
                </a:solidFill>
              </a:rPr>
              <a:t>              s &lt;- </a:t>
            </a:r>
            <a:r>
              <a:rPr lang="en-US" sz="2000" b="1" dirty="0" err="1">
                <a:solidFill>
                  <a:srgbClr val="00B0F0"/>
                </a:solidFill>
              </a:rPr>
              <a:t>takeMVar</a:t>
            </a:r>
            <a:r>
              <a:rPr lang="en-US" sz="2000" b="1" dirty="0">
                <a:solidFill>
                  <a:srgbClr val="00B0F0"/>
                </a:solidFill>
              </a:rPr>
              <a:t> </a:t>
            </a:r>
            <a:r>
              <a:rPr lang="en-US" sz="2000" b="1" dirty="0" err="1">
                <a:solidFill>
                  <a:srgbClr val="00B0F0"/>
                </a:solidFill>
              </a:rPr>
              <a:t>stdo</a:t>
            </a:r>
            <a:r>
              <a:rPr lang="en-US" sz="2000" b="1" dirty="0">
                <a:solidFill>
                  <a:srgbClr val="00B0F0"/>
                </a:solidFill>
              </a:rPr>
              <a:t> </a:t>
            </a:r>
          </a:p>
          <a:p>
            <a:r>
              <a:rPr lang="en-US" sz="2000" b="1" dirty="0">
                <a:solidFill>
                  <a:srgbClr val="00B0F0"/>
                </a:solidFill>
              </a:rPr>
              <a:t>              print s </a:t>
            </a:r>
          </a:p>
          <a:p>
            <a:endParaRPr lang="en-US" sz="2000" dirty="0">
              <a:solidFill>
                <a:srgbClr val="0070C0"/>
              </a:solidFill>
            </a:endParaRPr>
          </a:p>
          <a:p>
            <a:r>
              <a:rPr lang="en-US" sz="2000" dirty="0">
                <a:solidFill>
                  <a:srgbClr val="0070C0"/>
                </a:solidFill>
              </a:rPr>
              <a:t>worker ::  </a:t>
            </a:r>
            <a:r>
              <a:rPr lang="en-US" sz="2000" dirty="0" err="1">
                <a:solidFill>
                  <a:srgbClr val="0070C0"/>
                </a:solidFill>
              </a:rPr>
              <a:t>QSem</a:t>
            </a:r>
            <a:r>
              <a:rPr lang="en-US" sz="2000" dirty="0">
                <a:solidFill>
                  <a:srgbClr val="0070C0"/>
                </a:solidFill>
              </a:rPr>
              <a:t> -&gt; </a:t>
            </a:r>
            <a:r>
              <a:rPr lang="en-US" sz="2000" dirty="0" err="1">
                <a:solidFill>
                  <a:srgbClr val="0070C0"/>
                </a:solidFill>
              </a:rPr>
              <a:t>MVar</a:t>
            </a:r>
            <a:r>
              <a:rPr lang="en-US" sz="2000" dirty="0">
                <a:solidFill>
                  <a:srgbClr val="0070C0"/>
                </a:solidFill>
              </a:rPr>
              <a:t> String -&gt; </a:t>
            </a:r>
            <a:r>
              <a:rPr lang="en-US" sz="2000" dirty="0" err="1">
                <a:solidFill>
                  <a:srgbClr val="0070C0"/>
                </a:solidFill>
              </a:rPr>
              <a:t>Int</a:t>
            </a:r>
            <a:r>
              <a:rPr lang="en-US" sz="2000" dirty="0">
                <a:solidFill>
                  <a:srgbClr val="0070C0"/>
                </a:solidFill>
              </a:rPr>
              <a:t> -&gt; IO ()</a:t>
            </a:r>
          </a:p>
          <a:p>
            <a:r>
              <a:rPr lang="en-US" sz="2000" dirty="0">
                <a:solidFill>
                  <a:srgbClr val="0070C0"/>
                </a:solidFill>
              </a:rPr>
              <a:t>worker q m w= do</a:t>
            </a:r>
          </a:p>
          <a:p>
            <a:r>
              <a:rPr lang="en-US" sz="2000" dirty="0">
                <a:solidFill>
                  <a:srgbClr val="0070C0"/>
                </a:solidFill>
              </a:rPr>
              <a:t>     </a:t>
            </a:r>
            <a:r>
              <a:rPr lang="en-US" sz="2000" dirty="0" err="1">
                <a:solidFill>
                  <a:srgbClr val="0070C0"/>
                </a:solidFill>
              </a:rPr>
              <a:t>waitQSem</a:t>
            </a:r>
            <a:r>
              <a:rPr lang="en-US" sz="2000" dirty="0">
                <a:solidFill>
                  <a:srgbClr val="0070C0"/>
                </a:solidFill>
              </a:rPr>
              <a:t> q</a:t>
            </a:r>
          </a:p>
          <a:p>
            <a:r>
              <a:rPr lang="en-US" sz="2000" dirty="0">
                <a:solidFill>
                  <a:srgbClr val="0070C0"/>
                </a:solidFill>
              </a:rPr>
              <a:t>     </a:t>
            </a:r>
            <a:r>
              <a:rPr lang="en-US" sz="2000" b="1" dirty="0" err="1">
                <a:solidFill>
                  <a:srgbClr val="00B0F0"/>
                </a:solidFill>
              </a:rPr>
              <a:t>putMVar</a:t>
            </a:r>
            <a:r>
              <a:rPr lang="en-US" sz="2000" b="1" dirty="0">
                <a:solidFill>
                  <a:srgbClr val="00B0F0"/>
                </a:solidFill>
              </a:rPr>
              <a:t> </a:t>
            </a:r>
            <a:r>
              <a:rPr lang="en-US" sz="2000" b="1" dirty="0" err="1">
                <a:solidFill>
                  <a:srgbClr val="00B0F0"/>
                </a:solidFill>
              </a:rPr>
              <a:t>stdo</a:t>
            </a:r>
            <a:r>
              <a:rPr lang="en-US" sz="2000" dirty="0">
                <a:solidFill>
                  <a:srgbClr val="0070C0"/>
                </a:solidFill>
              </a:rPr>
              <a:t> $ "Worker " ++ show w ++ " acquired the lock."</a:t>
            </a:r>
          </a:p>
          <a:p>
            <a:r>
              <a:rPr lang="en-US" sz="2000" dirty="0">
                <a:solidFill>
                  <a:srgbClr val="0070C0"/>
                </a:solidFill>
              </a:rPr>
              <a:t>     </a:t>
            </a:r>
            <a:r>
              <a:rPr lang="en-US" sz="2000" dirty="0" err="1">
                <a:solidFill>
                  <a:srgbClr val="0070C0"/>
                </a:solidFill>
              </a:rPr>
              <a:t>threadDelay</a:t>
            </a:r>
            <a:r>
              <a:rPr lang="en-US" sz="2000" dirty="0">
                <a:solidFill>
                  <a:srgbClr val="0070C0"/>
                </a:solidFill>
              </a:rPr>
              <a:t> 2000000       </a:t>
            </a:r>
            <a:r>
              <a:rPr lang="en-US" sz="2000" dirty="0"/>
              <a:t>-- microseconds</a:t>
            </a:r>
          </a:p>
          <a:p>
            <a:r>
              <a:rPr lang="en-US" sz="2000" dirty="0">
                <a:solidFill>
                  <a:srgbClr val="0070C0"/>
                </a:solidFill>
              </a:rPr>
              <a:t>     </a:t>
            </a:r>
            <a:r>
              <a:rPr lang="en-US" sz="2000" dirty="0" err="1">
                <a:solidFill>
                  <a:srgbClr val="0070C0"/>
                </a:solidFill>
              </a:rPr>
              <a:t>signalQSem</a:t>
            </a:r>
            <a:r>
              <a:rPr lang="en-US" sz="2000" dirty="0">
                <a:solidFill>
                  <a:srgbClr val="0070C0"/>
                </a:solidFill>
              </a:rPr>
              <a:t> q</a:t>
            </a:r>
          </a:p>
          <a:p>
            <a:r>
              <a:rPr lang="en-US" sz="2000" dirty="0">
                <a:solidFill>
                  <a:srgbClr val="0070C0"/>
                </a:solidFill>
              </a:rPr>
              <a:t>     </a:t>
            </a:r>
            <a:r>
              <a:rPr lang="en-US" sz="2000" b="1" dirty="0" err="1">
                <a:solidFill>
                  <a:srgbClr val="00B0F0"/>
                </a:solidFill>
              </a:rPr>
              <a:t>putMVar</a:t>
            </a:r>
            <a:r>
              <a:rPr lang="en-US" sz="2000" b="1" dirty="0">
                <a:solidFill>
                  <a:srgbClr val="00B0F0"/>
                </a:solidFill>
              </a:rPr>
              <a:t> </a:t>
            </a:r>
            <a:r>
              <a:rPr lang="en-US" sz="2000" b="1" dirty="0" err="1">
                <a:solidFill>
                  <a:srgbClr val="00B0F0"/>
                </a:solidFill>
              </a:rPr>
              <a:t>stdo</a:t>
            </a:r>
            <a:r>
              <a:rPr lang="en-US" sz="2000" dirty="0">
                <a:solidFill>
                  <a:srgbClr val="0070C0"/>
                </a:solidFill>
              </a:rPr>
              <a:t> $ "Worker " ++ show w ++ "released the lock."</a:t>
            </a:r>
          </a:p>
        </p:txBody>
      </p:sp>
      <p:sp>
        <p:nvSpPr>
          <p:cNvPr id="7" name="TextBox 6"/>
          <p:cNvSpPr txBox="1"/>
          <p:nvPr/>
        </p:nvSpPr>
        <p:spPr>
          <a:xfrm>
            <a:off x="537619" y="627087"/>
            <a:ext cx="9853531" cy="646331"/>
          </a:xfrm>
          <a:prstGeom prst="rect">
            <a:avLst/>
          </a:prstGeom>
          <a:noFill/>
        </p:spPr>
        <p:txBody>
          <a:bodyPr wrap="none" rtlCol="0">
            <a:spAutoFit/>
          </a:bodyPr>
          <a:lstStyle/>
          <a:p>
            <a:r>
              <a:rPr lang="en-US" dirty="0"/>
              <a:t>O </a:t>
            </a:r>
            <a:r>
              <a:rPr lang="en-US" dirty="0" err="1"/>
              <a:t>multime</a:t>
            </a:r>
            <a:r>
              <a:rPr lang="en-US" dirty="0"/>
              <a:t> de </a:t>
            </a:r>
            <a:r>
              <a:rPr lang="en-US" dirty="0" err="1"/>
              <a:t>taskuri</a:t>
            </a:r>
            <a:r>
              <a:rPr lang="en-US" dirty="0"/>
              <a:t> </a:t>
            </a:r>
            <a:r>
              <a:rPr lang="en-US" dirty="0" err="1"/>
              <a:t>acceseaza</a:t>
            </a:r>
            <a:r>
              <a:rPr lang="en-US" dirty="0"/>
              <a:t> </a:t>
            </a:r>
            <a:r>
              <a:rPr lang="en-US" dirty="0" err="1"/>
              <a:t>simultan</a:t>
            </a:r>
            <a:r>
              <a:rPr lang="en-US" dirty="0"/>
              <a:t> o </a:t>
            </a:r>
            <a:r>
              <a:rPr lang="en-US" dirty="0" err="1"/>
              <a:t>resursa</a:t>
            </a:r>
            <a:r>
              <a:rPr lang="en-US" dirty="0"/>
              <a:t> </a:t>
            </a:r>
            <a:r>
              <a:rPr lang="en-US" dirty="0" err="1"/>
              <a:t>reprezentata</a:t>
            </a:r>
            <a:r>
              <a:rPr lang="en-US" dirty="0"/>
              <a:t> </a:t>
            </a:r>
            <a:r>
              <a:rPr lang="en-US" dirty="0" err="1"/>
              <a:t>printr</a:t>
            </a:r>
            <a:r>
              <a:rPr lang="en-US" dirty="0"/>
              <a:t>-un </a:t>
            </a:r>
            <a:r>
              <a:rPr lang="en-US" b="1" dirty="0" err="1"/>
              <a:t>QSem</a:t>
            </a:r>
            <a:r>
              <a:rPr lang="en-US" dirty="0"/>
              <a:t>; </a:t>
            </a:r>
          </a:p>
          <a:p>
            <a:r>
              <a:rPr lang="en-US" dirty="0" err="1"/>
              <a:t>pentru</a:t>
            </a:r>
            <a:r>
              <a:rPr lang="en-US" dirty="0"/>
              <a:t> a se </a:t>
            </a:r>
            <a:r>
              <a:rPr lang="en-US" dirty="0" err="1"/>
              <a:t>executa</a:t>
            </a:r>
            <a:r>
              <a:rPr lang="en-US" dirty="0"/>
              <a:t>, </a:t>
            </a:r>
            <a:r>
              <a:rPr lang="en-US" dirty="0" err="1"/>
              <a:t>fiecare</a:t>
            </a:r>
            <a:r>
              <a:rPr lang="en-US" dirty="0"/>
              <a:t> task  </a:t>
            </a:r>
            <a:r>
              <a:rPr lang="en-US" dirty="0" err="1"/>
              <a:t>trebuie</a:t>
            </a:r>
            <a:r>
              <a:rPr lang="en-US" dirty="0"/>
              <a:t> </a:t>
            </a:r>
            <a:r>
              <a:rPr lang="en-US" dirty="0" err="1"/>
              <a:t>sa</a:t>
            </a:r>
            <a:r>
              <a:rPr lang="en-US" dirty="0"/>
              <a:t> </a:t>
            </a:r>
            <a:r>
              <a:rPr lang="en-US" dirty="0" err="1"/>
              <a:t>acceseaze</a:t>
            </a:r>
            <a:r>
              <a:rPr lang="en-US" dirty="0"/>
              <a:t> </a:t>
            </a:r>
            <a:r>
              <a:rPr lang="en-US" dirty="0" err="1"/>
              <a:t>resursa</a:t>
            </a:r>
            <a:r>
              <a:rPr lang="en-US" dirty="0"/>
              <a:t>, </a:t>
            </a:r>
            <a:r>
              <a:rPr lang="en-US" dirty="0" err="1"/>
              <a:t>pe</a:t>
            </a:r>
            <a:r>
              <a:rPr lang="en-US" dirty="0"/>
              <a:t> care o </a:t>
            </a:r>
            <a:r>
              <a:rPr lang="en-US" dirty="0" err="1"/>
              <a:t>elibereaza</a:t>
            </a:r>
            <a:r>
              <a:rPr lang="en-US" dirty="0"/>
              <a:t> la </a:t>
            </a:r>
            <a:r>
              <a:rPr lang="en-US" dirty="0" err="1"/>
              <a:t>sfarsitul</a:t>
            </a:r>
            <a:r>
              <a:rPr lang="en-US" dirty="0"/>
              <a:t> </a:t>
            </a:r>
            <a:r>
              <a:rPr lang="en-US" dirty="0" err="1"/>
              <a:t>executiei</a:t>
            </a:r>
            <a:r>
              <a:rPr lang="en-US" dirty="0"/>
              <a:t>.</a:t>
            </a:r>
          </a:p>
        </p:txBody>
      </p:sp>
      <p:sp>
        <p:nvSpPr>
          <p:cNvPr id="8" name="TextBox 7"/>
          <p:cNvSpPr txBox="1"/>
          <p:nvPr/>
        </p:nvSpPr>
        <p:spPr>
          <a:xfrm>
            <a:off x="5751492" y="5605366"/>
            <a:ext cx="4817216" cy="707886"/>
          </a:xfrm>
          <a:prstGeom prst="rect">
            <a:avLst/>
          </a:prstGeom>
          <a:solidFill>
            <a:srgbClr val="92D050"/>
          </a:solidFill>
        </p:spPr>
        <p:style>
          <a:lnRef idx="3">
            <a:schemeClr val="lt1"/>
          </a:lnRef>
          <a:fillRef idx="1">
            <a:schemeClr val="accent5"/>
          </a:fillRef>
          <a:effectRef idx="1">
            <a:schemeClr val="accent5"/>
          </a:effectRef>
          <a:fontRef idx="minor">
            <a:schemeClr val="lt1"/>
          </a:fontRef>
        </p:style>
        <p:txBody>
          <a:bodyPr wrap="none" rtlCol="0">
            <a:spAutoFit/>
          </a:bodyPr>
          <a:lstStyle/>
          <a:p>
            <a:r>
              <a:rPr lang="en-US" b="1" dirty="0">
                <a:solidFill>
                  <a:srgbClr val="0070C0"/>
                </a:solidFill>
              </a:rPr>
              <a:t> </a:t>
            </a:r>
            <a:r>
              <a:rPr lang="en-US" sz="2000" b="1" dirty="0">
                <a:solidFill>
                  <a:srgbClr val="0070C0"/>
                </a:solidFill>
              </a:rPr>
              <a:t>q </a:t>
            </a:r>
            <a:r>
              <a:rPr lang="en-US" sz="2000" dirty="0"/>
              <a:t> </a:t>
            </a:r>
            <a:r>
              <a:rPr lang="en-US" sz="2000" dirty="0" err="1"/>
              <a:t>este</a:t>
            </a:r>
            <a:r>
              <a:rPr lang="en-US" sz="2000" dirty="0"/>
              <a:t> </a:t>
            </a:r>
            <a:r>
              <a:rPr lang="en-US" sz="2000" dirty="0" err="1"/>
              <a:t>semaforul</a:t>
            </a:r>
            <a:r>
              <a:rPr lang="en-US" sz="2000" dirty="0"/>
              <a:t> care </a:t>
            </a:r>
            <a:r>
              <a:rPr lang="en-US" sz="2000" dirty="0" err="1"/>
              <a:t>controleaza</a:t>
            </a:r>
            <a:r>
              <a:rPr lang="en-US" sz="2000" dirty="0"/>
              <a:t> </a:t>
            </a:r>
            <a:r>
              <a:rPr lang="en-US" sz="2000" dirty="0" err="1"/>
              <a:t>resursele</a:t>
            </a:r>
            <a:endParaRPr lang="en-US" sz="2000" dirty="0"/>
          </a:p>
          <a:p>
            <a:r>
              <a:rPr lang="en-US" sz="2000" b="1" dirty="0" err="1">
                <a:solidFill>
                  <a:srgbClr val="00B0F0"/>
                </a:solidFill>
              </a:rPr>
              <a:t>stdo</a:t>
            </a:r>
            <a:r>
              <a:rPr lang="en-US" sz="2000" b="1" dirty="0">
                <a:solidFill>
                  <a:srgbClr val="00B0F0"/>
                </a:solidFill>
              </a:rPr>
              <a:t> </a:t>
            </a:r>
            <a:r>
              <a:rPr lang="en-US" sz="2000" dirty="0"/>
              <a:t> </a:t>
            </a:r>
            <a:r>
              <a:rPr lang="en-US" sz="2000" dirty="0" err="1"/>
              <a:t>coordoneaza</a:t>
            </a:r>
            <a:r>
              <a:rPr lang="en-US" sz="2000" dirty="0"/>
              <a:t> </a:t>
            </a:r>
            <a:r>
              <a:rPr lang="en-US" sz="2000" dirty="0" err="1"/>
              <a:t>accesul</a:t>
            </a:r>
            <a:r>
              <a:rPr lang="en-US" sz="2000" dirty="0"/>
              <a:t> la </a:t>
            </a:r>
            <a:r>
              <a:rPr lang="en-US" sz="2000" dirty="0" err="1"/>
              <a:t>stdout</a:t>
            </a:r>
            <a:endParaRPr lang="en-US" sz="2000" dirty="0"/>
          </a:p>
        </p:txBody>
      </p:sp>
      <p:sp>
        <p:nvSpPr>
          <p:cNvPr id="10" name="TextBox 9">
            <a:extLst>
              <a:ext uri="{FF2B5EF4-FFF2-40B4-BE49-F238E27FC236}">
                <a16:creationId xmlns:a16="http://schemas.microsoft.com/office/drawing/2014/main" id="{1A36EDCE-DA3D-4A24-8553-A9CAA3EE4B59}"/>
              </a:ext>
            </a:extLst>
          </p:cNvPr>
          <p:cNvSpPr txBox="1"/>
          <p:nvPr/>
        </p:nvSpPr>
        <p:spPr>
          <a:xfrm>
            <a:off x="324259" y="134637"/>
            <a:ext cx="2439963"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err="1"/>
              <a:t>Exemplu</a:t>
            </a:r>
            <a:r>
              <a:rPr lang="en-US" sz="2400" dirty="0"/>
              <a:t>: </a:t>
            </a:r>
            <a:r>
              <a:rPr lang="en-US" sz="2400" b="1" dirty="0" err="1"/>
              <a:t>QSem</a:t>
            </a:r>
            <a:endParaRPr lang="en-GB" sz="2400" b="1" dirty="0"/>
          </a:p>
        </p:txBody>
      </p:sp>
    </p:spTree>
    <p:extLst>
      <p:ext uri="{BB962C8B-B14F-4D97-AF65-F5344CB8AC3E}">
        <p14:creationId xmlns:p14="http://schemas.microsoft.com/office/powerpoint/2010/main" val="31770035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2909" y="654381"/>
            <a:ext cx="7553201" cy="3786313"/>
          </a:xfrm>
          <a:prstGeom prst="rect">
            <a:avLst/>
          </a:prstGeom>
          <a:ln>
            <a:solidFill>
              <a:srgbClr val="002060"/>
            </a:solidFill>
          </a:ln>
        </p:spPr>
      </p:pic>
      <p:pic>
        <p:nvPicPr>
          <p:cNvPr id="3" name="Picture 2"/>
          <p:cNvPicPr>
            <a:picLocks noChangeAspect="1"/>
          </p:cNvPicPr>
          <p:nvPr/>
        </p:nvPicPr>
        <p:blipFill>
          <a:blip r:embed="rId3"/>
          <a:stretch>
            <a:fillRect/>
          </a:stretch>
        </p:blipFill>
        <p:spPr>
          <a:xfrm>
            <a:off x="6535959" y="2689799"/>
            <a:ext cx="4970875" cy="3106882"/>
          </a:xfrm>
          <a:prstGeom prst="rect">
            <a:avLst/>
          </a:prstGeom>
          <a:ln>
            <a:solidFill>
              <a:srgbClr val="002060"/>
            </a:solidFill>
          </a:ln>
        </p:spPr>
      </p:pic>
      <p:sp>
        <p:nvSpPr>
          <p:cNvPr id="4" name="TextBox 3"/>
          <p:cNvSpPr txBox="1"/>
          <p:nvPr/>
        </p:nvSpPr>
        <p:spPr>
          <a:xfrm>
            <a:off x="953035" y="4952211"/>
            <a:ext cx="4222374" cy="830997"/>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r>
              <a:rPr lang="en-US" sz="2400" dirty="0"/>
              <a:t>in Concurrent Haskell </a:t>
            </a:r>
          </a:p>
          <a:p>
            <a:r>
              <a:rPr lang="en-US" sz="2400" dirty="0" err="1"/>
              <a:t>concurenta</a:t>
            </a:r>
            <a:r>
              <a:rPr lang="en-US" sz="2400" dirty="0"/>
              <a:t> </a:t>
            </a:r>
            <a:r>
              <a:rPr lang="en-US" sz="2400" dirty="0" err="1"/>
              <a:t>este</a:t>
            </a:r>
            <a:r>
              <a:rPr lang="en-US" sz="2400" dirty="0"/>
              <a:t> </a:t>
            </a:r>
            <a:r>
              <a:rPr lang="en-US" sz="2400" dirty="0" err="1"/>
              <a:t>nedeterminista</a:t>
            </a:r>
            <a:r>
              <a:rPr lang="en-US" sz="2400" dirty="0"/>
              <a:t> </a:t>
            </a:r>
          </a:p>
        </p:txBody>
      </p:sp>
      <p:cxnSp>
        <p:nvCxnSpPr>
          <p:cNvPr id="6" name="Straight Connector 5"/>
          <p:cNvCxnSpPr/>
          <p:nvPr/>
        </p:nvCxnSpPr>
        <p:spPr>
          <a:xfrm>
            <a:off x="4649274" y="3631842"/>
            <a:ext cx="25758" cy="59792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pic>
        <p:nvPicPr>
          <p:cNvPr id="7" name="Picture 6"/>
          <p:cNvPicPr>
            <a:picLocks noChangeAspect="1"/>
          </p:cNvPicPr>
          <p:nvPr/>
        </p:nvPicPr>
        <p:blipFill>
          <a:blip r:embed="rId4"/>
          <a:stretch>
            <a:fillRect/>
          </a:stretch>
        </p:blipFill>
        <p:spPr>
          <a:xfrm>
            <a:off x="10897152" y="5020207"/>
            <a:ext cx="134124" cy="695004"/>
          </a:xfrm>
          <a:prstGeom prst="rect">
            <a:avLst/>
          </a:prstGeom>
        </p:spPr>
      </p:pic>
    </p:spTree>
    <p:extLst>
      <p:ext uri="{BB962C8B-B14F-4D97-AF65-F5344CB8AC3E}">
        <p14:creationId xmlns:p14="http://schemas.microsoft.com/office/powerpoint/2010/main" val="75015716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8013" y="1699391"/>
            <a:ext cx="5970111" cy="4031873"/>
          </a:xfrm>
          <a:prstGeom prst="rect">
            <a:avLst/>
          </a:prstGeom>
          <a:ln>
            <a:solidFill>
              <a:srgbClr val="0070C0"/>
            </a:solidFill>
          </a:ln>
        </p:spPr>
        <p:txBody>
          <a:bodyPr wrap="square">
            <a:spAutoFit/>
          </a:bodyPr>
          <a:lstStyle/>
          <a:p>
            <a:endParaRPr lang="en-US" sz="2000" dirty="0">
              <a:solidFill>
                <a:srgbClr val="0070C0"/>
              </a:solidFill>
            </a:endParaRPr>
          </a:p>
          <a:p>
            <a:r>
              <a:rPr lang="en-US" sz="2400" dirty="0">
                <a:solidFill>
                  <a:srgbClr val="0070C0"/>
                </a:solidFill>
              </a:rPr>
              <a:t>type  </a:t>
            </a:r>
            <a:r>
              <a:rPr lang="en-US" sz="2400" dirty="0" err="1">
                <a:solidFill>
                  <a:srgbClr val="0070C0"/>
                </a:solidFill>
              </a:rPr>
              <a:t>QSem</a:t>
            </a:r>
            <a:r>
              <a:rPr lang="en-US" sz="2400" dirty="0">
                <a:solidFill>
                  <a:srgbClr val="0070C0"/>
                </a:solidFill>
              </a:rPr>
              <a:t> = </a:t>
            </a:r>
            <a:r>
              <a:rPr lang="en-US" sz="2400" dirty="0" err="1">
                <a:solidFill>
                  <a:srgbClr val="0070C0"/>
                </a:solidFill>
              </a:rPr>
              <a:t>MVar</a:t>
            </a:r>
            <a:r>
              <a:rPr lang="en-US" sz="2400" dirty="0">
                <a:solidFill>
                  <a:srgbClr val="0070C0"/>
                </a:solidFill>
              </a:rPr>
              <a:t> (</a:t>
            </a:r>
            <a:r>
              <a:rPr lang="en-US" sz="2400" dirty="0" err="1">
                <a:solidFill>
                  <a:srgbClr val="0070C0"/>
                </a:solidFill>
              </a:rPr>
              <a:t>Int</a:t>
            </a:r>
            <a:r>
              <a:rPr lang="en-US" sz="2400" dirty="0">
                <a:solidFill>
                  <a:srgbClr val="0070C0"/>
                </a:solidFill>
              </a:rPr>
              <a:t>, [</a:t>
            </a:r>
            <a:r>
              <a:rPr lang="en-US" sz="2400" dirty="0" err="1">
                <a:solidFill>
                  <a:srgbClr val="0070C0"/>
                </a:solidFill>
              </a:rPr>
              <a:t>MVar</a:t>
            </a:r>
            <a:r>
              <a:rPr lang="en-US" sz="2400" dirty="0">
                <a:solidFill>
                  <a:srgbClr val="0070C0"/>
                </a:solidFill>
              </a:rPr>
              <a:t> ()])</a:t>
            </a:r>
          </a:p>
          <a:p>
            <a:endParaRPr lang="en-US" sz="2400" dirty="0">
              <a:solidFill>
                <a:srgbClr val="0070C0"/>
              </a:solidFill>
            </a:endParaRPr>
          </a:p>
          <a:p>
            <a:r>
              <a:rPr lang="en-US" sz="2400" dirty="0" err="1">
                <a:solidFill>
                  <a:srgbClr val="0070C0"/>
                </a:solidFill>
              </a:rPr>
              <a:t>newQSem</a:t>
            </a:r>
            <a:r>
              <a:rPr lang="en-US" sz="2400" dirty="0">
                <a:solidFill>
                  <a:srgbClr val="0070C0"/>
                </a:solidFill>
              </a:rPr>
              <a:t> :: </a:t>
            </a:r>
            <a:r>
              <a:rPr lang="en-US" sz="2400" dirty="0" err="1">
                <a:solidFill>
                  <a:srgbClr val="0070C0"/>
                </a:solidFill>
              </a:rPr>
              <a:t>Int</a:t>
            </a:r>
            <a:r>
              <a:rPr lang="en-US" sz="2400" dirty="0">
                <a:solidFill>
                  <a:srgbClr val="0070C0"/>
                </a:solidFill>
              </a:rPr>
              <a:t> -&gt; IO  </a:t>
            </a:r>
            <a:r>
              <a:rPr lang="en-US" sz="2400" dirty="0" err="1">
                <a:solidFill>
                  <a:srgbClr val="0070C0"/>
                </a:solidFill>
              </a:rPr>
              <a:t>QSem</a:t>
            </a:r>
            <a:endParaRPr lang="en-US" sz="2400" dirty="0">
              <a:solidFill>
                <a:srgbClr val="0070C0"/>
              </a:solidFill>
            </a:endParaRPr>
          </a:p>
          <a:p>
            <a:endParaRPr lang="en-US" sz="2400" dirty="0">
              <a:solidFill>
                <a:srgbClr val="0070C0"/>
              </a:solidFill>
            </a:endParaRPr>
          </a:p>
          <a:p>
            <a:r>
              <a:rPr lang="en-US" sz="2400" dirty="0" err="1">
                <a:solidFill>
                  <a:srgbClr val="0070C0"/>
                </a:solidFill>
              </a:rPr>
              <a:t>newQSem</a:t>
            </a:r>
            <a:r>
              <a:rPr lang="en-US" sz="2400" dirty="0">
                <a:solidFill>
                  <a:srgbClr val="0070C0"/>
                </a:solidFill>
              </a:rPr>
              <a:t> n =  </a:t>
            </a:r>
            <a:r>
              <a:rPr lang="en-US" sz="2400" dirty="0" err="1">
                <a:solidFill>
                  <a:srgbClr val="0070C0"/>
                </a:solidFill>
              </a:rPr>
              <a:t>newMVar</a:t>
            </a:r>
            <a:r>
              <a:rPr lang="en-US" sz="2400" dirty="0">
                <a:solidFill>
                  <a:srgbClr val="0070C0"/>
                </a:solidFill>
              </a:rPr>
              <a:t> (n,[])  </a:t>
            </a:r>
          </a:p>
          <a:p>
            <a:r>
              <a:rPr lang="en-US" sz="2400" dirty="0">
                <a:solidFill>
                  <a:srgbClr val="0070C0"/>
                </a:solidFill>
              </a:rPr>
              <a:t>                         </a:t>
            </a:r>
            <a:r>
              <a:rPr lang="en-US" sz="2400" dirty="0"/>
              <a:t>--  </a:t>
            </a:r>
            <a:r>
              <a:rPr lang="en-US" sz="2400" dirty="0" err="1"/>
              <a:t>qsem</a:t>
            </a:r>
            <a:r>
              <a:rPr lang="en-US" sz="2400" dirty="0"/>
              <a:t> &lt;- </a:t>
            </a:r>
            <a:r>
              <a:rPr lang="en-US" sz="2400" dirty="0" err="1"/>
              <a:t>newQSem</a:t>
            </a:r>
            <a:r>
              <a:rPr lang="en-US" sz="2400" dirty="0"/>
              <a:t> 3</a:t>
            </a:r>
          </a:p>
          <a:p>
            <a:endParaRPr lang="en-US" sz="2400" dirty="0">
              <a:solidFill>
                <a:srgbClr val="0070C0"/>
              </a:solidFill>
            </a:endParaRPr>
          </a:p>
          <a:p>
            <a:r>
              <a:rPr lang="en-US" sz="2400" dirty="0" err="1">
                <a:solidFill>
                  <a:srgbClr val="0070C0"/>
                </a:solidFill>
              </a:rPr>
              <a:t>waitQSem</a:t>
            </a:r>
            <a:r>
              <a:rPr lang="en-US" sz="2400" dirty="0">
                <a:solidFill>
                  <a:srgbClr val="0070C0"/>
                </a:solidFill>
              </a:rPr>
              <a:t> ::  </a:t>
            </a:r>
            <a:r>
              <a:rPr lang="en-US" sz="2400" dirty="0" err="1">
                <a:solidFill>
                  <a:srgbClr val="0070C0"/>
                </a:solidFill>
              </a:rPr>
              <a:t>QSem</a:t>
            </a:r>
            <a:r>
              <a:rPr lang="en-US" sz="2400" dirty="0">
                <a:solidFill>
                  <a:srgbClr val="0070C0"/>
                </a:solidFill>
              </a:rPr>
              <a:t> -&gt; IO()         </a:t>
            </a:r>
            <a:r>
              <a:rPr lang="en-US" sz="2400" dirty="0"/>
              <a:t>-- </a:t>
            </a:r>
            <a:r>
              <a:rPr lang="en-US" sz="2400" dirty="0" err="1"/>
              <a:t>ocupa</a:t>
            </a:r>
            <a:endParaRPr lang="en-US" sz="2400" dirty="0"/>
          </a:p>
          <a:p>
            <a:r>
              <a:rPr lang="en-US" sz="2400" dirty="0" err="1">
                <a:solidFill>
                  <a:srgbClr val="0070C0"/>
                </a:solidFill>
              </a:rPr>
              <a:t>signalQSem</a:t>
            </a:r>
            <a:r>
              <a:rPr lang="en-US" sz="2400" dirty="0">
                <a:solidFill>
                  <a:srgbClr val="0070C0"/>
                </a:solidFill>
              </a:rPr>
              <a:t> :: </a:t>
            </a:r>
            <a:r>
              <a:rPr lang="en-US" sz="2400" dirty="0" err="1">
                <a:solidFill>
                  <a:srgbClr val="0070C0"/>
                </a:solidFill>
              </a:rPr>
              <a:t>QSem</a:t>
            </a:r>
            <a:r>
              <a:rPr lang="en-US" sz="2400" dirty="0">
                <a:solidFill>
                  <a:srgbClr val="0070C0"/>
                </a:solidFill>
              </a:rPr>
              <a:t> -&gt; IO()       </a:t>
            </a:r>
            <a:r>
              <a:rPr lang="en-US" sz="2400" dirty="0"/>
              <a:t>-- </a:t>
            </a:r>
            <a:r>
              <a:rPr lang="en-US" sz="2400" dirty="0" err="1"/>
              <a:t>elibereaza</a:t>
            </a:r>
            <a:endParaRPr lang="en-US" sz="2400" dirty="0"/>
          </a:p>
          <a:p>
            <a:endParaRPr lang="en-US" sz="2000" dirty="0">
              <a:solidFill>
                <a:srgbClr val="0070C0"/>
              </a:solidFill>
            </a:endParaRPr>
          </a:p>
        </p:txBody>
      </p:sp>
      <p:sp>
        <p:nvSpPr>
          <p:cNvPr id="5" name="TextBox 4"/>
          <p:cNvSpPr txBox="1"/>
          <p:nvPr/>
        </p:nvSpPr>
        <p:spPr>
          <a:xfrm>
            <a:off x="5125792" y="1249251"/>
            <a:ext cx="184731" cy="369332"/>
          </a:xfrm>
          <a:prstGeom prst="rect">
            <a:avLst/>
          </a:prstGeom>
          <a:noFill/>
        </p:spPr>
        <p:txBody>
          <a:bodyPr wrap="none" rtlCol="0">
            <a:spAutoFit/>
          </a:bodyPr>
          <a:lstStyle/>
          <a:p>
            <a:endParaRPr lang="en-US" dirty="0"/>
          </a:p>
        </p:txBody>
      </p:sp>
      <p:sp>
        <p:nvSpPr>
          <p:cNvPr id="6" name="TextBox 5"/>
          <p:cNvSpPr txBox="1"/>
          <p:nvPr/>
        </p:nvSpPr>
        <p:spPr>
          <a:xfrm>
            <a:off x="207661" y="96240"/>
            <a:ext cx="3288593" cy="523220"/>
          </a:xfrm>
          <a:prstGeom prst="rect">
            <a:avLst/>
          </a:prstGeom>
          <a:noFill/>
        </p:spPr>
        <p:txBody>
          <a:bodyPr wrap="none" rtlCol="0">
            <a:spAutoFit/>
          </a:bodyPr>
          <a:lstStyle/>
          <a:p>
            <a:pPr marL="285750" indent="-285750">
              <a:buFont typeface="Wingdings" panose="05000000000000000000" pitchFamily="2" charset="2"/>
              <a:buChar char="Ø"/>
            </a:pPr>
            <a:r>
              <a:rPr lang="en-US" sz="2800" dirty="0"/>
              <a:t> </a:t>
            </a:r>
            <a:r>
              <a:rPr lang="en-US" sz="2400" dirty="0" err="1"/>
              <a:t>Implementarea</a:t>
            </a:r>
            <a:r>
              <a:rPr lang="en-US" sz="2400" dirty="0"/>
              <a:t> </a:t>
            </a:r>
            <a:r>
              <a:rPr lang="en-US" sz="2400" dirty="0" err="1">
                <a:solidFill>
                  <a:srgbClr val="0070C0"/>
                </a:solidFill>
              </a:rPr>
              <a:t>QSem</a:t>
            </a:r>
            <a:endParaRPr lang="en-US" sz="2400" dirty="0">
              <a:solidFill>
                <a:srgbClr val="0070C0"/>
              </a:solidFill>
            </a:endParaRPr>
          </a:p>
        </p:txBody>
      </p:sp>
      <p:sp>
        <p:nvSpPr>
          <p:cNvPr id="7" name="TextBox 6"/>
          <p:cNvSpPr txBox="1"/>
          <p:nvPr/>
        </p:nvSpPr>
        <p:spPr>
          <a:xfrm>
            <a:off x="6517002" y="2721171"/>
            <a:ext cx="5851345" cy="4124206"/>
          </a:xfrm>
          <a:prstGeom prst="rect">
            <a:avLst/>
          </a:prstGeom>
          <a:noFill/>
        </p:spPr>
        <p:txBody>
          <a:bodyPr wrap="none" rtlCol="0">
            <a:spAutoFit/>
          </a:bodyPr>
          <a:lstStyle/>
          <a:p>
            <a:r>
              <a:rPr lang="en-US" sz="2400" dirty="0">
                <a:solidFill>
                  <a:srgbClr val="0070C0"/>
                </a:solidFill>
              </a:rPr>
              <a:t> n </a:t>
            </a:r>
            <a:r>
              <a:rPr lang="en-US" sz="2400" dirty="0"/>
              <a:t>= nr. de </a:t>
            </a:r>
            <a:r>
              <a:rPr lang="en-US" sz="2400" dirty="0" err="1"/>
              <a:t>resurse</a:t>
            </a:r>
            <a:endParaRPr lang="en-US" sz="2400" dirty="0"/>
          </a:p>
          <a:p>
            <a:r>
              <a:rPr lang="en-US" sz="2400" dirty="0">
                <a:solidFill>
                  <a:srgbClr val="0070C0"/>
                </a:solidFill>
              </a:rPr>
              <a:t> </a:t>
            </a:r>
            <a:r>
              <a:rPr lang="en-US" sz="2400" dirty="0" err="1">
                <a:solidFill>
                  <a:srgbClr val="0070C0"/>
                </a:solidFill>
              </a:rPr>
              <a:t>blki</a:t>
            </a:r>
            <a:r>
              <a:rPr lang="en-US" sz="2400" dirty="0">
                <a:solidFill>
                  <a:srgbClr val="0070C0"/>
                </a:solidFill>
              </a:rPr>
              <a:t> </a:t>
            </a:r>
            <a:r>
              <a:rPr lang="en-US" sz="2400" dirty="0"/>
              <a:t>= un thread care </a:t>
            </a:r>
            <a:r>
              <a:rPr lang="en-US" sz="2400" dirty="0" err="1"/>
              <a:t>cere</a:t>
            </a:r>
            <a:r>
              <a:rPr lang="en-US" sz="2400" dirty="0"/>
              <a:t> </a:t>
            </a:r>
            <a:r>
              <a:rPr lang="en-US" sz="2400" dirty="0" err="1"/>
              <a:t>acces</a:t>
            </a:r>
            <a:r>
              <a:rPr lang="en-US" sz="2400" dirty="0"/>
              <a:t> la </a:t>
            </a:r>
            <a:r>
              <a:rPr lang="en-US" sz="2400" dirty="0" err="1"/>
              <a:t>resursa</a:t>
            </a:r>
            <a:r>
              <a:rPr lang="en-US" sz="2400" dirty="0"/>
              <a:t>      </a:t>
            </a:r>
          </a:p>
          <a:p>
            <a:r>
              <a:rPr lang="en-US" sz="2400" dirty="0"/>
              <a:t>            </a:t>
            </a:r>
            <a:r>
              <a:rPr lang="en-US" sz="2400" dirty="0" err="1"/>
              <a:t>este</a:t>
            </a:r>
            <a:r>
              <a:rPr lang="en-US" sz="2400" dirty="0"/>
              <a:t> </a:t>
            </a:r>
            <a:r>
              <a:rPr lang="en-US" sz="2400" dirty="0" err="1"/>
              <a:t>blocat</a:t>
            </a:r>
            <a:r>
              <a:rPr lang="en-US" sz="2400" dirty="0"/>
              <a:t> </a:t>
            </a:r>
            <a:r>
              <a:rPr lang="en-US" sz="2400" dirty="0" err="1"/>
              <a:t>pe</a:t>
            </a:r>
            <a:r>
              <a:rPr lang="en-US" sz="2400" dirty="0"/>
              <a:t> </a:t>
            </a:r>
            <a:r>
              <a:rPr lang="en-US" sz="2400" dirty="0" err="1"/>
              <a:t>variabila</a:t>
            </a:r>
            <a:r>
              <a:rPr lang="en-US" sz="2400" dirty="0"/>
              <a:t> </a:t>
            </a:r>
            <a:r>
              <a:rPr lang="en-US" sz="2400" dirty="0" err="1">
                <a:solidFill>
                  <a:srgbClr val="0070C0"/>
                </a:solidFill>
              </a:rPr>
              <a:t>blki</a:t>
            </a:r>
            <a:endParaRPr lang="en-US" sz="2400" dirty="0">
              <a:solidFill>
                <a:srgbClr val="0070C0"/>
              </a:solidFill>
            </a:endParaRPr>
          </a:p>
          <a:p>
            <a:endParaRPr lang="en-US" sz="2400" dirty="0"/>
          </a:p>
          <a:p>
            <a:r>
              <a:rPr lang="en-US" sz="2400" dirty="0" err="1"/>
              <a:t>daca</a:t>
            </a:r>
            <a:r>
              <a:rPr lang="en-US" sz="2400" dirty="0"/>
              <a:t> </a:t>
            </a:r>
            <a:r>
              <a:rPr lang="en-US" sz="2400" dirty="0">
                <a:solidFill>
                  <a:srgbClr val="0070C0"/>
                </a:solidFill>
              </a:rPr>
              <a:t>n &gt; 0 </a:t>
            </a:r>
            <a:r>
              <a:rPr lang="en-US" sz="2400" dirty="0" err="1"/>
              <a:t>atunci</a:t>
            </a:r>
            <a:r>
              <a:rPr lang="en-US" sz="2400" dirty="0"/>
              <a:t> </a:t>
            </a:r>
            <a:r>
              <a:rPr lang="en-US" sz="2400" dirty="0" err="1">
                <a:solidFill>
                  <a:srgbClr val="0070C0"/>
                </a:solidFill>
              </a:rPr>
              <a:t>qsem</a:t>
            </a:r>
            <a:r>
              <a:rPr lang="en-US" sz="2400" dirty="0">
                <a:solidFill>
                  <a:srgbClr val="0070C0"/>
                </a:solidFill>
              </a:rPr>
              <a:t> = (n, [])</a:t>
            </a:r>
          </a:p>
          <a:p>
            <a:r>
              <a:rPr lang="en-US" sz="2400" dirty="0" err="1"/>
              <a:t>altfel</a:t>
            </a:r>
            <a:r>
              <a:rPr lang="en-US" sz="2400" dirty="0">
                <a:solidFill>
                  <a:srgbClr val="0070C0"/>
                </a:solidFill>
              </a:rPr>
              <a:t> </a:t>
            </a:r>
            <a:r>
              <a:rPr lang="en-US" sz="2400" dirty="0" err="1">
                <a:solidFill>
                  <a:srgbClr val="0070C0"/>
                </a:solidFill>
              </a:rPr>
              <a:t>qsem</a:t>
            </a:r>
            <a:r>
              <a:rPr lang="en-US" sz="2400" dirty="0">
                <a:solidFill>
                  <a:srgbClr val="0070C0"/>
                </a:solidFill>
              </a:rPr>
              <a:t> = ( 0,  [blk1,  blk2, …])</a:t>
            </a:r>
          </a:p>
          <a:p>
            <a:endParaRPr lang="en-US" sz="2000" dirty="0">
              <a:solidFill>
                <a:srgbClr val="0070C0"/>
              </a:solidFill>
            </a:endParaRPr>
          </a:p>
          <a:p>
            <a:r>
              <a:rPr lang="en-US" sz="2000" dirty="0" err="1"/>
              <a:t>Implementarea</a:t>
            </a:r>
            <a:r>
              <a:rPr lang="en-US" sz="2000" dirty="0"/>
              <a:t> din:</a:t>
            </a:r>
          </a:p>
          <a:p>
            <a:r>
              <a:rPr lang="en-US" sz="2000" i="1" dirty="0"/>
              <a:t>Concurrent Haskell</a:t>
            </a:r>
          </a:p>
          <a:p>
            <a:r>
              <a:rPr lang="en-US" sz="2000" i="1" dirty="0"/>
              <a:t>SL Peyton Jones, A Gordon, S </a:t>
            </a:r>
            <a:r>
              <a:rPr lang="en-US" sz="2000" i="1" dirty="0" err="1"/>
              <a:t>Finne</a:t>
            </a:r>
            <a:r>
              <a:rPr lang="en-US" sz="2000" i="1" dirty="0"/>
              <a:t>, 1996</a:t>
            </a:r>
          </a:p>
          <a:p>
            <a:endParaRPr lang="en-US" sz="2000" dirty="0">
              <a:solidFill>
                <a:srgbClr val="0070C0"/>
              </a:solidFill>
            </a:endParaRPr>
          </a:p>
          <a:p>
            <a:r>
              <a:rPr lang="en-US" dirty="0"/>
              <a:t> </a:t>
            </a:r>
          </a:p>
        </p:txBody>
      </p:sp>
      <p:sp>
        <p:nvSpPr>
          <p:cNvPr id="9" name="Rounded Rectangle 8"/>
          <p:cNvSpPr/>
          <p:nvPr/>
        </p:nvSpPr>
        <p:spPr>
          <a:xfrm>
            <a:off x="8022740" y="768031"/>
            <a:ext cx="1245096" cy="791204"/>
          </a:xfrm>
          <a:prstGeom prst="round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8312453" y="978967"/>
            <a:ext cx="0" cy="369332"/>
          </a:xfrm>
          <a:prstGeom prst="line">
            <a:avLst/>
          </a:prstGeom>
          <a:ln/>
        </p:spPr>
        <p:style>
          <a:lnRef idx="3">
            <a:schemeClr val="dk1"/>
          </a:lnRef>
          <a:fillRef idx="0">
            <a:schemeClr val="dk1"/>
          </a:fillRef>
          <a:effectRef idx="2">
            <a:schemeClr val="dk1"/>
          </a:effectRef>
          <a:fontRef idx="minor">
            <a:schemeClr val="tx1"/>
          </a:fontRef>
        </p:style>
      </p:cxnSp>
      <p:pic>
        <p:nvPicPr>
          <p:cNvPr id="15" name="Picture 14"/>
          <p:cNvPicPr>
            <a:picLocks noChangeAspect="1"/>
          </p:cNvPicPr>
          <p:nvPr/>
        </p:nvPicPr>
        <p:blipFill>
          <a:blip r:embed="rId2"/>
          <a:stretch>
            <a:fillRect/>
          </a:stretch>
        </p:blipFill>
        <p:spPr>
          <a:xfrm>
            <a:off x="8565464" y="959056"/>
            <a:ext cx="109738" cy="463336"/>
          </a:xfrm>
          <a:prstGeom prst="rect">
            <a:avLst/>
          </a:prstGeom>
        </p:spPr>
      </p:pic>
      <p:pic>
        <p:nvPicPr>
          <p:cNvPr id="16" name="Picture 15"/>
          <p:cNvPicPr>
            <a:picLocks noChangeAspect="1"/>
          </p:cNvPicPr>
          <p:nvPr/>
        </p:nvPicPr>
        <p:blipFill>
          <a:blip r:embed="rId2"/>
          <a:stretch>
            <a:fillRect/>
          </a:stretch>
        </p:blipFill>
        <p:spPr>
          <a:xfrm>
            <a:off x="8834372" y="949227"/>
            <a:ext cx="109738" cy="463336"/>
          </a:xfrm>
          <a:prstGeom prst="rect">
            <a:avLst/>
          </a:prstGeom>
        </p:spPr>
      </p:pic>
      <p:sp>
        <p:nvSpPr>
          <p:cNvPr id="19" name="Right Arrow 18"/>
          <p:cNvSpPr/>
          <p:nvPr/>
        </p:nvSpPr>
        <p:spPr>
          <a:xfrm>
            <a:off x="9442675" y="948570"/>
            <a:ext cx="651097" cy="388325"/>
          </a:xfrm>
          <a:prstGeom prst="right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p:nvPicPr>
        <p:blipFill>
          <a:blip r:embed="rId3"/>
          <a:stretch>
            <a:fillRect/>
          </a:stretch>
        </p:blipFill>
        <p:spPr>
          <a:xfrm>
            <a:off x="8049112" y="1699391"/>
            <a:ext cx="1261981" cy="810838"/>
          </a:xfrm>
          <a:prstGeom prst="rect">
            <a:avLst/>
          </a:prstGeom>
        </p:spPr>
      </p:pic>
      <p:sp>
        <p:nvSpPr>
          <p:cNvPr id="24" name="Rounded Rectangle 23"/>
          <p:cNvSpPr/>
          <p:nvPr/>
        </p:nvSpPr>
        <p:spPr>
          <a:xfrm>
            <a:off x="9596242" y="2357623"/>
            <a:ext cx="411282" cy="267241"/>
          </a:xfrm>
          <a:prstGeom prst="round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p:cNvPicPr>
            <a:picLocks noChangeAspect="1"/>
          </p:cNvPicPr>
          <p:nvPr/>
        </p:nvPicPr>
        <p:blipFill>
          <a:blip r:embed="rId4"/>
          <a:stretch>
            <a:fillRect/>
          </a:stretch>
        </p:blipFill>
        <p:spPr>
          <a:xfrm>
            <a:off x="10355205" y="2353815"/>
            <a:ext cx="439038" cy="267241"/>
          </a:xfrm>
          <a:prstGeom prst="rect">
            <a:avLst/>
          </a:prstGeom>
          <a:solidFill>
            <a:srgbClr val="00B0F0"/>
          </a:solidFill>
        </p:spPr>
      </p:pic>
      <p:pic>
        <p:nvPicPr>
          <p:cNvPr id="26" name="Picture 25"/>
          <p:cNvPicPr>
            <a:picLocks noChangeAspect="1"/>
          </p:cNvPicPr>
          <p:nvPr/>
        </p:nvPicPr>
        <p:blipFill>
          <a:blip r:embed="rId4"/>
          <a:stretch>
            <a:fillRect/>
          </a:stretch>
        </p:blipFill>
        <p:spPr>
          <a:xfrm>
            <a:off x="11113376" y="2335491"/>
            <a:ext cx="439038" cy="267241"/>
          </a:xfrm>
          <a:prstGeom prst="rect">
            <a:avLst/>
          </a:prstGeom>
          <a:solidFill>
            <a:srgbClr val="00B0F0"/>
          </a:solidFill>
        </p:spPr>
      </p:pic>
      <p:sp>
        <p:nvSpPr>
          <p:cNvPr id="3" name="Left Arrow 2"/>
          <p:cNvSpPr/>
          <p:nvPr/>
        </p:nvSpPr>
        <p:spPr>
          <a:xfrm>
            <a:off x="9356427" y="1786717"/>
            <a:ext cx="651097" cy="38832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7" name="Left Arrow 26"/>
          <p:cNvSpPr/>
          <p:nvPr/>
        </p:nvSpPr>
        <p:spPr>
          <a:xfrm>
            <a:off x="10921359" y="1786717"/>
            <a:ext cx="651097" cy="38832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
        <p:nvSpPr>
          <p:cNvPr id="28" name="Left Arrow 27"/>
          <p:cNvSpPr/>
          <p:nvPr/>
        </p:nvSpPr>
        <p:spPr>
          <a:xfrm>
            <a:off x="10126753" y="1786717"/>
            <a:ext cx="651097" cy="370445"/>
          </a:xfrm>
          <a:prstGeom prst="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o-RO"/>
          </a:p>
        </p:txBody>
      </p:sp>
    </p:spTree>
    <p:extLst>
      <p:ext uri="{BB962C8B-B14F-4D97-AF65-F5344CB8AC3E}">
        <p14:creationId xmlns:p14="http://schemas.microsoft.com/office/powerpoint/2010/main" val="37276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62633" y="2395240"/>
            <a:ext cx="8010359" cy="3724096"/>
          </a:xfrm>
          <a:prstGeom prst="rect">
            <a:avLst/>
          </a:prstGeom>
          <a:ln>
            <a:solidFill>
              <a:srgbClr val="0070C0"/>
            </a:solidFill>
          </a:ln>
        </p:spPr>
        <p:txBody>
          <a:bodyPr wrap="square">
            <a:spAutoFit/>
          </a:bodyPr>
          <a:lstStyle/>
          <a:p>
            <a:endParaRPr lang="en-US" dirty="0"/>
          </a:p>
          <a:p>
            <a:r>
              <a:rPr lang="en-US" sz="2000" dirty="0" err="1">
                <a:solidFill>
                  <a:srgbClr val="0070C0"/>
                </a:solidFill>
              </a:rPr>
              <a:t>waitQSem</a:t>
            </a:r>
            <a:r>
              <a:rPr lang="en-US" sz="2000" dirty="0">
                <a:solidFill>
                  <a:srgbClr val="0070C0"/>
                </a:solidFill>
              </a:rPr>
              <a:t> ::  </a:t>
            </a:r>
            <a:r>
              <a:rPr lang="en-US" sz="2000" dirty="0" err="1">
                <a:solidFill>
                  <a:srgbClr val="0070C0"/>
                </a:solidFill>
              </a:rPr>
              <a:t>QSem</a:t>
            </a:r>
            <a:r>
              <a:rPr lang="en-US" sz="2000" dirty="0">
                <a:solidFill>
                  <a:srgbClr val="0070C0"/>
                </a:solidFill>
              </a:rPr>
              <a:t> -&gt; IO() </a:t>
            </a:r>
            <a:endParaRPr lang="en-US" sz="2000" dirty="0"/>
          </a:p>
          <a:p>
            <a:r>
              <a:rPr lang="en-US" sz="2000" dirty="0" err="1">
                <a:solidFill>
                  <a:srgbClr val="0070C0"/>
                </a:solidFill>
              </a:rPr>
              <a:t>waitQSem</a:t>
            </a:r>
            <a:r>
              <a:rPr lang="en-US" sz="2000" dirty="0">
                <a:solidFill>
                  <a:srgbClr val="0070C0"/>
                </a:solidFill>
              </a:rPr>
              <a:t> </a:t>
            </a:r>
            <a:r>
              <a:rPr lang="en-US" sz="2000" dirty="0" err="1">
                <a:solidFill>
                  <a:srgbClr val="0070C0"/>
                </a:solidFill>
              </a:rPr>
              <a:t>qsem</a:t>
            </a:r>
            <a:r>
              <a:rPr lang="en-US" sz="2000" dirty="0">
                <a:solidFill>
                  <a:srgbClr val="0070C0"/>
                </a:solidFill>
              </a:rPr>
              <a:t> = do </a:t>
            </a:r>
          </a:p>
          <a:p>
            <a:r>
              <a:rPr lang="en-US" sz="2000" dirty="0">
                <a:solidFill>
                  <a:srgbClr val="0070C0"/>
                </a:solidFill>
              </a:rPr>
              <a:t>                  (</a:t>
            </a:r>
            <a:r>
              <a:rPr lang="en-US" sz="2000" dirty="0" err="1">
                <a:solidFill>
                  <a:srgbClr val="0070C0"/>
                </a:solidFill>
              </a:rPr>
              <a:t>avail,blks</a:t>
            </a:r>
            <a:r>
              <a:rPr lang="en-US" sz="2000" dirty="0">
                <a:solidFill>
                  <a:srgbClr val="0070C0"/>
                </a:solidFill>
              </a:rPr>
              <a:t>) &lt;- </a:t>
            </a:r>
            <a:r>
              <a:rPr lang="en-US" sz="2000" dirty="0" err="1">
                <a:solidFill>
                  <a:srgbClr val="0070C0"/>
                </a:solidFill>
              </a:rPr>
              <a:t>takeMVar</a:t>
            </a:r>
            <a:r>
              <a:rPr lang="en-US" sz="2000" dirty="0">
                <a:solidFill>
                  <a:srgbClr val="0070C0"/>
                </a:solidFill>
              </a:rPr>
              <a:t> </a:t>
            </a:r>
            <a:r>
              <a:rPr lang="en-US" sz="2000" dirty="0" err="1">
                <a:solidFill>
                  <a:srgbClr val="0070C0"/>
                </a:solidFill>
              </a:rPr>
              <a:t>qsem</a:t>
            </a:r>
            <a:endParaRPr lang="en-US" sz="2000" dirty="0">
              <a:solidFill>
                <a:srgbClr val="0070C0"/>
              </a:solidFill>
            </a:endParaRPr>
          </a:p>
          <a:p>
            <a:r>
              <a:rPr lang="en-US" sz="2000" dirty="0">
                <a:solidFill>
                  <a:srgbClr val="0070C0"/>
                </a:solidFill>
              </a:rPr>
              <a:t>                  if avail &gt; 0 </a:t>
            </a:r>
          </a:p>
          <a:p>
            <a:r>
              <a:rPr lang="en-US" sz="2000" dirty="0">
                <a:solidFill>
                  <a:srgbClr val="0070C0"/>
                </a:solidFill>
              </a:rPr>
              <a:t>                         then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(avail-1, []) </a:t>
            </a:r>
          </a:p>
          <a:p>
            <a:r>
              <a:rPr lang="en-US" sz="2000" dirty="0">
                <a:solidFill>
                  <a:srgbClr val="0070C0"/>
                </a:solidFill>
              </a:rPr>
              <a:t>                         else </a:t>
            </a:r>
          </a:p>
          <a:p>
            <a:r>
              <a:rPr lang="en-US" sz="2000" dirty="0">
                <a:solidFill>
                  <a:srgbClr val="0070C0"/>
                </a:solidFill>
              </a:rPr>
              <a:t>                              do</a:t>
            </a:r>
          </a:p>
          <a:p>
            <a:r>
              <a:rPr lang="en-US" sz="2000" dirty="0">
                <a:solidFill>
                  <a:srgbClr val="0070C0"/>
                </a:solidFill>
              </a:rPr>
              <a:t>                                 </a:t>
            </a:r>
            <a:r>
              <a:rPr lang="en-US" sz="2000" dirty="0" err="1">
                <a:solidFill>
                  <a:srgbClr val="0070C0"/>
                </a:solidFill>
              </a:rPr>
              <a:t>blk</a:t>
            </a:r>
            <a:r>
              <a:rPr lang="en-US" sz="2000" dirty="0">
                <a:solidFill>
                  <a:srgbClr val="0070C0"/>
                </a:solidFill>
              </a:rPr>
              <a:t> &lt;- </a:t>
            </a:r>
            <a:r>
              <a:rPr lang="en-US" sz="2000" dirty="0" err="1">
                <a:solidFill>
                  <a:srgbClr val="0070C0"/>
                </a:solidFill>
              </a:rPr>
              <a:t>newEmptyMVar</a:t>
            </a:r>
            <a:endParaRPr lang="en-US" sz="2000" dirty="0">
              <a:solidFill>
                <a:srgbClr val="0070C0"/>
              </a:solidFill>
            </a:endParaRP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(0, </a:t>
            </a:r>
            <a:r>
              <a:rPr lang="en-US" sz="2000" dirty="0" err="1">
                <a:solidFill>
                  <a:srgbClr val="0070C0"/>
                </a:solidFill>
              </a:rPr>
              <a:t>blk:blks</a:t>
            </a:r>
            <a:r>
              <a:rPr lang="en-US" sz="2000" dirty="0">
                <a:solidFill>
                  <a:srgbClr val="0070C0"/>
                </a:solidFill>
              </a:rPr>
              <a:t>)  </a:t>
            </a:r>
          </a:p>
          <a:p>
            <a:r>
              <a:rPr lang="en-US" sz="2000" dirty="0">
                <a:solidFill>
                  <a:srgbClr val="0070C0"/>
                </a:solidFill>
              </a:rPr>
              <a:t>                                 </a:t>
            </a:r>
            <a:r>
              <a:rPr lang="en-US" sz="2000" dirty="0" err="1">
                <a:solidFill>
                  <a:srgbClr val="0070C0"/>
                </a:solidFill>
              </a:rPr>
              <a:t>takeMVar</a:t>
            </a:r>
            <a:r>
              <a:rPr lang="en-US" sz="2000" dirty="0">
                <a:solidFill>
                  <a:srgbClr val="0070C0"/>
                </a:solidFill>
              </a:rPr>
              <a:t> blk  --</a:t>
            </a:r>
            <a:r>
              <a:rPr lang="en-US" dirty="0"/>
              <a:t> </a:t>
            </a:r>
            <a:r>
              <a:rPr lang="en-US" dirty="0" err="1"/>
              <a:t>threadul</a:t>
            </a:r>
            <a:r>
              <a:rPr lang="en-US" dirty="0"/>
              <a:t> e </a:t>
            </a:r>
            <a:r>
              <a:rPr lang="en-US" dirty="0" err="1"/>
              <a:t>blocat</a:t>
            </a:r>
            <a:r>
              <a:rPr lang="en-US" dirty="0"/>
              <a:t> pe  </a:t>
            </a:r>
            <a:r>
              <a:rPr lang="en-US" dirty="0" err="1"/>
              <a:t>variabila</a:t>
            </a:r>
            <a:r>
              <a:rPr lang="en-US" dirty="0"/>
              <a:t> </a:t>
            </a:r>
            <a:r>
              <a:rPr lang="en-US" dirty="0" err="1"/>
              <a:t>proprie</a:t>
            </a:r>
            <a:endParaRPr lang="en-US" dirty="0"/>
          </a:p>
          <a:p>
            <a:r>
              <a:rPr lang="en-US" dirty="0"/>
              <a:t>           	</a:t>
            </a:r>
          </a:p>
        </p:txBody>
      </p:sp>
      <p:sp>
        <p:nvSpPr>
          <p:cNvPr id="5" name="TextBox 4"/>
          <p:cNvSpPr txBox="1"/>
          <p:nvPr/>
        </p:nvSpPr>
        <p:spPr>
          <a:xfrm>
            <a:off x="5125792" y="1249251"/>
            <a:ext cx="184731" cy="369332"/>
          </a:xfrm>
          <a:prstGeom prst="rect">
            <a:avLst/>
          </a:prstGeom>
          <a:noFill/>
        </p:spPr>
        <p:txBody>
          <a:bodyPr wrap="none" rtlCol="0">
            <a:spAutoFit/>
          </a:bodyPr>
          <a:lstStyle/>
          <a:p>
            <a:endParaRPr lang="en-US" dirty="0"/>
          </a:p>
        </p:txBody>
      </p:sp>
      <p:sp>
        <p:nvSpPr>
          <p:cNvPr id="6" name="TextBox 5"/>
          <p:cNvSpPr txBox="1"/>
          <p:nvPr/>
        </p:nvSpPr>
        <p:spPr>
          <a:xfrm>
            <a:off x="549498" y="0"/>
            <a:ext cx="8735981" cy="738664"/>
          </a:xfrm>
          <a:prstGeom prst="rect">
            <a:avLst/>
          </a:prstGeom>
          <a:noFill/>
        </p:spPr>
        <p:txBody>
          <a:bodyPr wrap="none" rtlCol="0">
            <a:spAutoFit/>
          </a:bodyPr>
          <a:lstStyle/>
          <a:p>
            <a:pPr marL="285750" indent="-285750">
              <a:buFont typeface="Wingdings" panose="05000000000000000000" pitchFamily="2" charset="2"/>
              <a:buChar char="Ø"/>
            </a:pPr>
            <a:r>
              <a:rPr lang="en-US" dirty="0"/>
              <a:t> </a:t>
            </a:r>
            <a:r>
              <a:rPr lang="en-US" sz="2400" dirty="0" err="1"/>
              <a:t>Implementarea</a:t>
            </a:r>
            <a:r>
              <a:rPr lang="en-US" sz="2400" dirty="0"/>
              <a:t> </a:t>
            </a:r>
            <a:r>
              <a:rPr lang="en-US" sz="2400" dirty="0" err="1">
                <a:solidFill>
                  <a:srgbClr val="0070C0"/>
                </a:solidFill>
              </a:rPr>
              <a:t>QSem</a:t>
            </a:r>
            <a:r>
              <a:rPr lang="en-US" sz="2400" dirty="0"/>
              <a:t>    - </a:t>
            </a:r>
            <a:r>
              <a:rPr lang="en-US" sz="1600" i="1" dirty="0"/>
              <a:t>Concurrent Haskell  SL Peyton Jones, A Gordon, S </a:t>
            </a:r>
            <a:r>
              <a:rPr lang="en-US" sz="1600" i="1" dirty="0" err="1"/>
              <a:t>Finne</a:t>
            </a:r>
            <a:r>
              <a:rPr lang="en-US" sz="1600" i="1" dirty="0"/>
              <a:t>, 1996</a:t>
            </a:r>
          </a:p>
          <a:p>
            <a:pPr marL="285750" indent="-285750">
              <a:buFont typeface="Wingdings" panose="05000000000000000000" pitchFamily="2" charset="2"/>
              <a:buChar char="Ø"/>
            </a:pPr>
            <a:endParaRPr lang="en-US" dirty="0"/>
          </a:p>
        </p:txBody>
      </p:sp>
      <p:sp>
        <p:nvSpPr>
          <p:cNvPr id="9" name="Rectangle 8"/>
          <p:cNvSpPr/>
          <p:nvPr/>
        </p:nvSpPr>
        <p:spPr>
          <a:xfrm>
            <a:off x="317678" y="738664"/>
            <a:ext cx="3764925" cy="1323439"/>
          </a:xfrm>
          <a:prstGeom prst="rect">
            <a:avLst/>
          </a:prstGeom>
          <a:ln>
            <a:solidFill>
              <a:srgbClr val="0070C0"/>
            </a:solidFill>
          </a:ln>
        </p:spPr>
        <p:txBody>
          <a:bodyPr wrap="square">
            <a:spAutoFit/>
          </a:bodyPr>
          <a:lstStyle/>
          <a:p>
            <a:r>
              <a:rPr lang="nn-NO" sz="2000" dirty="0">
                <a:solidFill>
                  <a:srgbClr val="0070C0"/>
                </a:solidFill>
              </a:rPr>
              <a:t>type  QSem = MVar (Int, [MVar ()])</a:t>
            </a:r>
          </a:p>
          <a:p>
            <a:endParaRPr lang="nn-NO" sz="2000" dirty="0">
              <a:solidFill>
                <a:srgbClr val="0070C0"/>
              </a:solidFill>
            </a:endParaRPr>
          </a:p>
          <a:p>
            <a:r>
              <a:rPr lang="nn-NO" sz="2000" dirty="0">
                <a:solidFill>
                  <a:srgbClr val="0070C0"/>
                </a:solidFill>
              </a:rPr>
              <a:t>newQSem :: Int -&gt; IO  QSem</a:t>
            </a:r>
          </a:p>
          <a:p>
            <a:r>
              <a:rPr lang="nn-NO" sz="2000" dirty="0">
                <a:solidFill>
                  <a:srgbClr val="0070C0"/>
                </a:solidFill>
              </a:rPr>
              <a:t>newQSem n =  newMVar (n,[])</a:t>
            </a:r>
          </a:p>
        </p:txBody>
      </p:sp>
      <p:sp>
        <p:nvSpPr>
          <p:cNvPr id="4" name="Rectangle 3"/>
          <p:cNvSpPr/>
          <p:nvPr/>
        </p:nvSpPr>
        <p:spPr>
          <a:xfrm>
            <a:off x="6802190" y="792817"/>
            <a:ext cx="4533363" cy="1261884"/>
          </a:xfrm>
          <a:prstGeom prst="rect">
            <a:avLst/>
          </a:prstGeom>
        </p:spPr>
        <p:txBody>
          <a:bodyPr wrap="square">
            <a:spAutoFit/>
          </a:bodyPr>
          <a:lstStyle/>
          <a:p>
            <a:r>
              <a:rPr lang="nn-NO" dirty="0">
                <a:solidFill>
                  <a:srgbClr val="0070C0"/>
                </a:solidFill>
              </a:rPr>
              <a:t>     </a:t>
            </a:r>
            <a:r>
              <a:rPr lang="en-US" sz="2000" dirty="0" err="1"/>
              <a:t>daca</a:t>
            </a:r>
            <a:r>
              <a:rPr lang="en-US" sz="2000" dirty="0"/>
              <a:t> </a:t>
            </a:r>
            <a:r>
              <a:rPr lang="en-US" sz="2000" dirty="0">
                <a:solidFill>
                  <a:srgbClr val="0070C0"/>
                </a:solidFill>
              </a:rPr>
              <a:t>n &gt; 0 </a:t>
            </a:r>
            <a:r>
              <a:rPr lang="en-US" sz="2000" dirty="0" err="1"/>
              <a:t>atunci</a:t>
            </a:r>
            <a:r>
              <a:rPr lang="en-US" sz="2000" dirty="0"/>
              <a:t> </a:t>
            </a:r>
            <a:r>
              <a:rPr lang="en-US" sz="2000" dirty="0" err="1">
                <a:solidFill>
                  <a:srgbClr val="0070C0"/>
                </a:solidFill>
              </a:rPr>
              <a:t>qsem</a:t>
            </a:r>
            <a:r>
              <a:rPr lang="en-US" sz="2000" dirty="0">
                <a:solidFill>
                  <a:srgbClr val="0070C0"/>
                </a:solidFill>
              </a:rPr>
              <a:t> = (n, [])</a:t>
            </a:r>
          </a:p>
          <a:p>
            <a:r>
              <a:rPr lang="en-US" sz="2000" dirty="0"/>
              <a:t>     </a:t>
            </a:r>
            <a:r>
              <a:rPr lang="en-US" sz="2000" dirty="0" err="1"/>
              <a:t>altfel</a:t>
            </a:r>
            <a:r>
              <a:rPr lang="en-US" sz="2000" dirty="0">
                <a:solidFill>
                  <a:srgbClr val="0070C0"/>
                </a:solidFill>
              </a:rPr>
              <a:t> </a:t>
            </a:r>
            <a:r>
              <a:rPr lang="en-US" sz="2000" dirty="0" err="1">
                <a:solidFill>
                  <a:srgbClr val="0070C0"/>
                </a:solidFill>
              </a:rPr>
              <a:t>qsem</a:t>
            </a:r>
            <a:r>
              <a:rPr lang="en-US" sz="2000" dirty="0">
                <a:solidFill>
                  <a:srgbClr val="0070C0"/>
                </a:solidFill>
              </a:rPr>
              <a:t> = ( 0,  [blk1,  blk2, …])</a:t>
            </a:r>
          </a:p>
          <a:p>
            <a:endParaRPr lang="en-US" dirty="0">
              <a:solidFill>
                <a:srgbClr val="0070C0"/>
              </a:solidFill>
            </a:endParaRPr>
          </a:p>
          <a:p>
            <a:endParaRPr lang="en-US" dirty="0">
              <a:solidFill>
                <a:srgbClr val="0070C0"/>
              </a:solidFill>
            </a:endParaRPr>
          </a:p>
        </p:txBody>
      </p:sp>
      <p:sp>
        <p:nvSpPr>
          <p:cNvPr id="8" name="TextBox 7"/>
          <p:cNvSpPr txBox="1"/>
          <p:nvPr/>
        </p:nvSpPr>
        <p:spPr>
          <a:xfrm>
            <a:off x="5860458" y="2018506"/>
            <a:ext cx="1883464" cy="369332"/>
          </a:xfrm>
          <a:prstGeom prst="rect">
            <a:avLst/>
          </a:prstGeom>
          <a:noFill/>
        </p:spPr>
        <p:txBody>
          <a:bodyPr wrap="none" rtlCol="0">
            <a:spAutoFit/>
          </a:bodyPr>
          <a:lstStyle/>
          <a:p>
            <a:r>
              <a:rPr lang="en-US" dirty="0" err="1"/>
              <a:t>Ocuparea</a:t>
            </a:r>
            <a:r>
              <a:rPr lang="en-US" dirty="0"/>
              <a:t> </a:t>
            </a:r>
            <a:r>
              <a:rPr lang="en-US" dirty="0" err="1"/>
              <a:t>resursei</a:t>
            </a:r>
            <a:endParaRPr lang="ro-RO" dirty="0"/>
          </a:p>
        </p:txBody>
      </p:sp>
    </p:spTree>
    <p:extLst>
      <p:ext uri="{BB962C8B-B14F-4D97-AF65-F5344CB8AC3E}">
        <p14:creationId xmlns:p14="http://schemas.microsoft.com/office/powerpoint/2010/main" val="40111418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966837" y="2878272"/>
            <a:ext cx="5451961" cy="2554545"/>
          </a:xfrm>
          <a:prstGeom prst="rect">
            <a:avLst/>
          </a:prstGeom>
          <a:ln>
            <a:solidFill>
              <a:srgbClr val="0070C0"/>
            </a:solidFill>
          </a:ln>
        </p:spPr>
        <p:txBody>
          <a:bodyPr wrap="square">
            <a:spAutoFit/>
          </a:bodyPr>
          <a:lstStyle/>
          <a:p>
            <a:r>
              <a:rPr lang="en-US" sz="2000" dirty="0" err="1">
                <a:solidFill>
                  <a:srgbClr val="0070C0"/>
                </a:solidFill>
              </a:rPr>
              <a:t>signalQSem</a:t>
            </a:r>
            <a:r>
              <a:rPr lang="en-US" sz="2000" dirty="0">
                <a:solidFill>
                  <a:srgbClr val="0070C0"/>
                </a:solidFill>
              </a:rPr>
              <a:t> :: </a:t>
            </a:r>
            <a:r>
              <a:rPr lang="en-US" sz="2000" dirty="0" err="1">
                <a:solidFill>
                  <a:srgbClr val="0070C0"/>
                </a:solidFill>
              </a:rPr>
              <a:t>QSem</a:t>
            </a:r>
            <a:r>
              <a:rPr lang="en-US" sz="2000" dirty="0">
                <a:solidFill>
                  <a:srgbClr val="0070C0"/>
                </a:solidFill>
              </a:rPr>
              <a:t> -&gt; IO()  </a:t>
            </a:r>
            <a:endParaRPr lang="en-US" sz="2000" dirty="0"/>
          </a:p>
          <a:p>
            <a:r>
              <a:rPr lang="en-US" sz="2000" dirty="0" err="1">
                <a:solidFill>
                  <a:srgbClr val="0070C0"/>
                </a:solidFill>
              </a:rPr>
              <a:t>signalQSem</a:t>
            </a:r>
            <a:r>
              <a:rPr lang="en-US" sz="2000" dirty="0">
                <a:solidFill>
                  <a:srgbClr val="0070C0"/>
                </a:solidFill>
              </a:rPr>
              <a:t> </a:t>
            </a:r>
            <a:r>
              <a:rPr lang="en-US" sz="2000" dirty="0" err="1">
                <a:solidFill>
                  <a:srgbClr val="0070C0"/>
                </a:solidFill>
              </a:rPr>
              <a:t>qsem</a:t>
            </a:r>
            <a:r>
              <a:rPr lang="en-US" sz="2000" dirty="0">
                <a:solidFill>
                  <a:srgbClr val="0070C0"/>
                </a:solidFill>
              </a:rPr>
              <a:t> = do  </a:t>
            </a:r>
          </a:p>
          <a:p>
            <a:r>
              <a:rPr lang="en-US" sz="2000" dirty="0">
                <a:solidFill>
                  <a:srgbClr val="0070C0"/>
                </a:solidFill>
              </a:rPr>
              <a:t>                              (</a:t>
            </a:r>
            <a:r>
              <a:rPr lang="en-US" sz="2000" dirty="0" err="1">
                <a:solidFill>
                  <a:srgbClr val="0070C0"/>
                </a:solidFill>
              </a:rPr>
              <a:t>avail,blks</a:t>
            </a:r>
            <a:r>
              <a:rPr lang="en-US" sz="2000" dirty="0">
                <a:solidFill>
                  <a:srgbClr val="0070C0"/>
                </a:solidFill>
              </a:rPr>
              <a:t>) &lt;- </a:t>
            </a:r>
            <a:r>
              <a:rPr lang="en-US" sz="2000" dirty="0" err="1">
                <a:solidFill>
                  <a:srgbClr val="0070C0"/>
                </a:solidFill>
              </a:rPr>
              <a:t>takeMVar</a:t>
            </a:r>
            <a:r>
              <a:rPr lang="en-US" sz="2000" dirty="0">
                <a:solidFill>
                  <a:srgbClr val="0070C0"/>
                </a:solidFill>
              </a:rPr>
              <a:t> </a:t>
            </a:r>
            <a:r>
              <a:rPr lang="en-US" sz="2000" dirty="0" err="1">
                <a:solidFill>
                  <a:srgbClr val="0070C0"/>
                </a:solidFill>
              </a:rPr>
              <a:t>qsem</a:t>
            </a:r>
            <a:endParaRPr lang="en-US" sz="2000" dirty="0">
              <a:solidFill>
                <a:srgbClr val="0070C0"/>
              </a:solidFill>
            </a:endParaRPr>
          </a:p>
          <a:p>
            <a:r>
              <a:rPr lang="en-US" sz="2000" dirty="0">
                <a:solidFill>
                  <a:srgbClr val="0070C0"/>
                </a:solidFill>
              </a:rPr>
              <a:t>                              case </a:t>
            </a:r>
            <a:r>
              <a:rPr lang="en-US" sz="2000" dirty="0" err="1">
                <a:solidFill>
                  <a:srgbClr val="0070C0"/>
                </a:solidFill>
              </a:rPr>
              <a:t>blks</a:t>
            </a:r>
            <a:r>
              <a:rPr lang="en-US" sz="2000" dirty="0">
                <a:solidFill>
                  <a:srgbClr val="0070C0"/>
                </a:solidFill>
              </a:rPr>
              <a:t> of </a:t>
            </a:r>
          </a:p>
          <a:p>
            <a:r>
              <a:rPr lang="en-US" sz="2000" dirty="0">
                <a:solidFill>
                  <a:srgbClr val="0070C0"/>
                </a:solidFill>
              </a:rPr>
              <a:t>                                  [] -&gt;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(avail+1,[]) </a:t>
            </a:r>
          </a:p>
          <a:p>
            <a:r>
              <a:rPr lang="en-US" sz="2000" dirty="0">
                <a:solidFill>
                  <a:srgbClr val="0070C0"/>
                </a:solidFill>
              </a:rPr>
              <a:t>                                  (</a:t>
            </a:r>
            <a:r>
              <a:rPr lang="en-US" sz="2000" dirty="0" err="1">
                <a:solidFill>
                  <a:srgbClr val="0070C0"/>
                </a:solidFill>
              </a:rPr>
              <a:t>blk:blks</a:t>
            </a:r>
            <a:r>
              <a:rPr lang="en-US" sz="2000" dirty="0">
                <a:solidFill>
                  <a:srgbClr val="0070C0"/>
                </a:solidFill>
              </a:rPr>
              <a:t>') -&gt; do </a:t>
            </a: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(0,blks') </a:t>
            </a: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blk</a:t>
            </a:r>
            <a:r>
              <a:rPr lang="en-US" sz="2000" dirty="0">
                <a:solidFill>
                  <a:srgbClr val="0070C0"/>
                </a:solidFill>
              </a:rPr>
              <a:t> ()</a:t>
            </a:r>
          </a:p>
        </p:txBody>
      </p:sp>
      <p:sp>
        <p:nvSpPr>
          <p:cNvPr id="5" name="TextBox 4"/>
          <p:cNvSpPr txBox="1"/>
          <p:nvPr/>
        </p:nvSpPr>
        <p:spPr>
          <a:xfrm>
            <a:off x="5125792" y="1249251"/>
            <a:ext cx="184731" cy="369332"/>
          </a:xfrm>
          <a:prstGeom prst="rect">
            <a:avLst/>
          </a:prstGeom>
          <a:noFill/>
        </p:spPr>
        <p:txBody>
          <a:bodyPr wrap="none" rtlCol="0">
            <a:spAutoFit/>
          </a:bodyPr>
          <a:lstStyle/>
          <a:p>
            <a:endParaRPr lang="en-US" dirty="0"/>
          </a:p>
        </p:txBody>
      </p:sp>
      <p:sp>
        <p:nvSpPr>
          <p:cNvPr id="6" name="TextBox 5"/>
          <p:cNvSpPr txBox="1"/>
          <p:nvPr/>
        </p:nvSpPr>
        <p:spPr>
          <a:xfrm>
            <a:off x="549498" y="0"/>
            <a:ext cx="8735981" cy="738664"/>
          </a:xfrm>
          <a:prstGeom prst="rect">
            <a:avLst/>
          </a:prstGeom>
          <a:noFill/>
        </p:spPr>
        <p:txBody>
          <a:bodyPr wrap="none" rtlCol="0">
            <a:spAutoFit/>
          </a:bodyPr>
          <a:lstStyle/>
          <a:p>
            <a:pPr marL="285750" indent="-285750">
              <a:buFont typeface="Wingdings" panose="05000000000000000000" pitchFamily="2" charset="2"/>
              <a:buChar char="Ø"/>
            </a:pPr>
            <a:r>
              <a:rPr lang="en-US" dirty="0"/>
              <a:t> </a:t>
            </a:r>
            <a:r>
              <a:rPr lang="en-US" sz="2400" dirty="0" err="1"/>
              <a:t>Implementarea</a:t>
            </a:r>
            <a:r>
              <a:rPr lang="en-US" sz="2400" dirty="0"/>
              <a:t> </a:t>
            </a:r>
            <a:r>
              <a:rPr lang="en-US" sz="2400" dirty="0" err="1">
                <a:solidFill>
                  <a:srgbClr val="0070C0"/>
                </a:solidFill>
              </a:rPr>
              <a:t>QSem</a:t>
            </a:r>
            <a:r>
              <a:rPr lang="en-US" sz="2400" dirty="0"/>
              <a:t>    - </a:t>
            </a:r>
            <a:r>
              <a:rPr lang="en-US" sz="1600" i="1" dirty="0"/>
              <a:t>Concurrent Haskell  SL Peyton Jones, A Gordon, S </a:t>
            </a:r>
            <a:r>
              <a:rPr lang="en-US" sz="1600" i="1" dirty="0" err="1"/>
              <a:t>Finne</a:t>
            </a:r>
            <a:r>
              <a:rPr lang="en-US" sz="1600" i="1" dirty="0"/>
              <a:t>, 1996</a:t>
            </a:r>
          </a:p>
          <a:p>
            <a:pPr marL="285750" indent="-285750">
              <a:buFont typeface="Wingdings" panose="05000000000000000000" pitchFamily="2" charset="2"/>
              <a:buChar char="Ø"/>
            </a:pPr>
            <a:endParaRPr lang="en-US" dirty="0"/>
          </a:p>
        </p:txBody>
      </p:sp>
      <p:sp>
        <p:nvSpPr>
          <p:cNvPr id="9" name="Rectangle 8"/>
          <p:cNvSpPr/>
          <p:nvPr/>
        </p:nvSpPr>
        <p:spPr>
          <a:xfrm>
            <a:off x="317678" y="738664"/>
            <a:ext cx="3764925" cy="1323439"/>
          </a:xfrm>
          <a:prstGeom prst="rect">
            <a:avLst/>
          </a:prstGeom>
          <a:ln>
            <a:solidFill>
              <a:srgbClr val="0070C0"/>
            </a:solidFill>
          </a:ln>
        </p:spPr>
        <p:txBody>
          <a:bodyPr wrap="square">
            <a:spAutoFit/>
          </a:bodyPr>
          <a:lstStyle/>
          <a:p>
            <a:r>
              <a:rPr lang="nn-NO" sz="2000" dirty="0">
                <a:solidFill>
                  <a:srgbClr val="0070C0"/>
                </a:solidFill>
              </a:rPr>
              <a:t>type  QSem = MVar (Int, [MVar ()])</a:t>
            </a:r>
          </a:p>
          <a:p>
            <a:endParaRPr lang="nn-NO" sz="2000" dirty="0">
              <a:solidFill>
                <a:srgbClr val="0070C0"/>
              </a:solidFill>
            </a:endParaRPr>
          </a:p>
          <a:p>
            <a:r>
              <a:rPr lang="nn-NO" sz="2000" dirty="0">
                <a:solidFill>
                  <a:srgbClr val="0070C0"/>
                </a:solidFill>
              </a:rPr>
              <a:t>newQSem :: Int -&gt; IO  QSem</a:t>
            </a:r>
          </a:p>
          <a:p>
            <a:r>
              <a:rPr lang="nn-NO" sz="2000" dirty="0">
                <a:solidFill>
                  <a:srgbClr val="0070C0"/>
                </a:solidFill>
              </a:rPr>
              <a:t>newQSem n =  newMVar (n,[])</a:t>
            </a:r>
          </a:p>
        </p:txBody>
      </p:sp>
      <p:sp>
        <p:nvSpPr>
          <p:cNvPr id="4" name="Rectangle 3"/>
          <p:cNvSpPr/>
          <p:nvPr/>
        </p:nvSpPr>
        <p:spPr>
          <a:xfrm>
            <a:off x="6802190" y="792817"/>
            <a:ext cx="4533363" cy="1261884"/>
          </a:xfrm>
          <a:prstGeom prst="rect">
            <a:avLst/>
          </a:prstGeom>
        </p:spPr>
        <p:txBody>
          <a:bodyPr wrap="square">
            <a:spAutoFit/>
          </a:bodyPr>
          <a:lstStyle/>
          <a:p>
            <a:r>
              <a:rPr lang="nn-NO" dirty="0">
                <a:solidFill>
                  <a:srgbClr val="0070C0"/>
                </a:solidFill>
              </a:rPr>
              <a:t>     </a:t>
            </a:r>
            <a:r>
              <a:rPr lang="en-US" sz="2000" dirty="0" err="1"/>
              <a:t>daca</a:t>
            </a:r>
            <a:r>
              <a:rPr lang="en-US" sz="2000" dirty="0"/>
              <a:t> </a:t>
            </a:r>
            <a:r>
              <a:rPr lang="en-US" sz="2000" dirty="0">
                <a:solidFill>
                  <a:srgbClr val="0070C0"/>
                </a:solidFill>
              </a:rPr>
              <a:t>n &gt; 0 </a:t>
            </a:r>
            <a:r>
              <a:rPr lang="en-US" sz="2000" dirty="0" err="1"/>
              <a:t>atunci</a:t>
            </a:r>
            <a:r>
              <a:rPr lang="en-US" sz="2000" dirty="0"/>
              <a:t> </a:t>
            </a:r>
            <a:r>
              <a:rPr lang="en-US" sz="2000" dirty="0" err="1">
                <a:solidFill>
                  <a:srgbClr val="0070C0"/>
                </a:solidFill>
              </a:rPr>
              <a:t>qsem</a:t>
            </a:r>
            <a:r>
              <a:rPr lang="en-US" sz="2000" dirty="0">
                <a:solidFill>
                  <a:srgbClr val="0070C0"/>
                </a:solidFill>
              </a:rPr>
              <a:t> = (n, [])</a:t>
            </a:r>
          </a:p>
          <a:p>
            <a:r>
              <a:rPr lang="en-US" sz="2000" dirty="0"/>
              <a:t>     </a:t>
            </a:r>
            <a:r>
              <a:rPr lang="en-US" sz="2000" dirty="0" err="1"/>
              <a:t>altfel</a:t>
            </a:r>
            <a:r>
              <a:rPr lang="en-US" sz="2000" dirty="0">
                <a:solidFill>
                  <a:srgbClr val="0070C0"/>
                </a:solidFill>
              </a:rPr>
              <a:t> </a:t>
            </a:r>
            <a:r>
              <a:rPr lang="en-US" sz="2000" dirty="0" err="1">
                <a:solidFill>
                  <a:srgbClr val="0070C0"/>
                </a:solidFill>
              </a:rPr>
              <a:t>qsem</a:t>
            </a:r>
            <a:r>
              <a:rPr lang="en-US" sz="2000" dirty="0">
                <a:solidFill>
                  <a:srgbClr val="0070C0"/>
                </a:solidFill>
              </a:rPr>
              <a:t> = ( 0,  [blk1,  blk2, …])</a:t>
            </a:r>
          </a:p>
          <a:p>
            <a:endParaRPr lang="en-US" dirty="0">
              <a:solidFill>
                <a:srgbClr val="0070C0"/>
              </a:solidFill>
            </a:endParaRPr>
          </a:p>
          <a:p>
            <a:endParaRPr lang="en-US" dirty="0">
              <a:solidFill>
                <a:srgbClr val="0070C0"/>
              </a:solidFill>
            </a:endParaRPr>
          </a:p>
        </p:txBody>
      </p:sp>
      <p:sp>
        <p:nvSpPr>
          <p:cNvPr id="7" name="TextBox 6"/>
          <p:cNvSpPr txBox="1"/>
          <p:nvPr/>
        </p:nvSpPr>
        <p:spPr>
          <a:xfrm>
            <a:off x="2513741" y="5742017"/>
            <a:ext cx="6880038" cy="646331"/>
          </a:xfrm>
          <a:prstGeom prst="rect">
            <a:avLst/>
          </a:prstGeom>
          <a:noFill/>
        </p:spPr>
        <p:txBody>
          <a:bodyPr wrap="square" rtlCol="0">
            <a:spAutoFit/>
          </a:bodyPr>
          <a:lstStyle/>
          <a:p>
            <a:pPr marL="285750" indent="-285750">
              <a:buFont typeface="Arial" panose="020B0604020202020204" pitchFamily="34" charset="0"/>
              <a:buChar char="•"/>
            </a:pPr>
            <a:r>
              <a:rPr lang="en-US" dirty="0" err="1"/>
              <a:t>fiecare</a:t>
            </a:r>
            <a:r>
              <a:rPr lang="en-US" dirty="0"/>
              <a:t> thread </a:t>
            </a:r>
            <a:r>
              <a:rPr lang="en-US" dirty="0" err="1"/>
              <a:t>elibereaza</a:t>
            </a:r>
            <a:r>
              <a:rPr lang="en-US" dirty="0"/>
              <a:t> </a:t>
            </a:r>
            <a:r>
              <a:rPr lang="en-US" dirty="0" err="1"/>
              <a:t>variabila</a:t>
            </a:r>
            <a:r>
              <a:rPr lang="en-US" dirty="0"/>
              <a:t> </a:t>
            </a:r>
            <a:r>
              <a:rPr lang="en-US" dirty="0" err="1"/>
              <a:t>proprie</a:t>
            </a:r>
            <a:r>
              <a:rPr lang="en-US" dirty="0"/>
              <a:t> a </a:t>
            </a:r>
            <a:r>
              <a:rPr lang="en-US" dirty="0" err="1"/>
              <a:t>unui</a:t>
            </a:r>
            <a:r>
              <a:rPr lang="en-US" dirty="0"/>
              <a:t>  thread in </a:t>
            </a:r>
            <a:r>
              <a:rPr lang="en-US" dirty="0" err="1"/>
              <a:t>asteptare</a:t>
            </a:r>
            <a:endParaRPr lang="en-US" dirty="0"/>
          </a:p>
          <a:p>
            <a:endParaRPr lang="en-US" dirty="0"/>
          </a:p>
        </p:txBody>
      </p:sp>
      <p:sp>
        <p:nvSpPr>
          <p:cNvPr id="10" name="TextBox 9"/>
          <p:cNvSpPr txBox="1"/>
          <p:nvPr/>
        </p:nvSpPr>
        <p:spPr>
          <a:xfrm>
            <a:off x="4645265" y="2442154"/>
            <a:ext cx="1920398" cy="369332"/>
          </a:xfrm>
          <a:prstGeom prst="rect">
            <a:avLst/>
          </a:prstGeom>
          <a:noFill/>
        </p:spPr>
        <p:txBody>
          <a:bodyPr wrap="none" rtlCol="0">
            <a:spAutoFit/>
          </a:bodyPr>
          <a:lstStyle/>
          <a:p>
            <a:r>
              <a:rPr lang="en-US" dirty="0" err="1"/>
              <a:t>Eliberarea</a:t>
            </a:r>
            <a:r>
              <a:rPr lang="en-US" dirty="0"/>
              <a:t> </a:t>
            </a:r>
            <a:r>
              <a:rPr lang="en-US" dirty="0" err="1"/>
              <a:t>resursei</a:t>
            </a:r>
            <a:endParaRPr lang="ro-RO" dirty="0"/>
          </a:p>
        </p:txBody>
      </p:sp>
    </p:spTree>
    <p:extLst>
      <p:ext uri="{BB962C8B-B14F-4D97-AF65-F5344CB8AC3E}">
        <p14:creationId xmlns:p14="http://schemas.microsoft.com/office/powerpoint/2010/main" val="65472085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3042" y="2247734"/>
            <a:ext cx="6428704" cy="4062651"/>
          </a:xfrm>
          <a:prstGeom prst="rect">
            <a:avLst/>
          </a:prstGeom>
          <a:ln>
            <a:solidFill>
              <a:srgbClr val="0070C0"/>
            </a:solidFill>
          </a:ln>
        </p:spPr>
        <p:txBody>
          <a:bodyPr wrap="square">
            <a:spAutoFit/>
          </a:bodyPr>
          <a:lstStyle/>
          <a:p>
            <a:endParaRPr lang="en-US" dirty="0"/>
          </a:p>
          <a:p>
            <a:r>
              <a:rPr lang="en-US" sz="2000" dirty="0" err="1">
                <a:solidFill>
                  <a:srgbClr val="0070C0"/>
                </a:solidFill>
              </a:rPr>
              <a:t>waitQSem</a:t>
            </a:r>
            <a:r>
              <a:rPr lang="en-US" sz="2000" dirty="0">
                <a:solidFill>
                  <a:srgbClr val="0070C0"/>
                </a:solidFill>
              </a:rPr>
              <a:t> ::  </a:t>
            </a:r>
            <a:r>
              <a:rPr lang="en-US" sz="2000" dirty="0" err="1">
                <a:solidFill>
                  <a:srgbClr val="0070C0"/>
                </a:solidFill>
              </a:rPr>
              <a:t>QSem</a:t>
            </a:r>
            <a:r>
              <a:rPr lang="en-US" sz="2000" dirty="0">
                <a:solidFill>
                  <a:srgbClr val="0070C0"/>
                </a:solidFill>
              </a:rPr>
              <a:t> -&gt; IO() </a:t>
            </a:r>
            <a:endParaRPr lang="en-US" sz="2000" dirty="0"/>
          </a:p>
          <a:p>
            <a:r>
              <a:rPr lang="en-US" sz="2000" dirty="0" err="1">
                <a:solidFill>
                  <a:srgbClr val="0070C0"/>
                </a:solidFill>
              </a:rPr>
              <a:t>waitQSem</a:t>
            </a:r>
            <a:r>
              <a:rPr lang="en-US" sz="2000" dirty="0">
                <a:solidFill>
                  <a:srgbClr val="0070C0"/>
                </a:solidFill>
              </a:rPr>
              <a:t> </a:t>
            </a:r>
            <a:r>
              <a:rPr lang="en-US" sz="2000" dirty="0" err="1">
                <a:solidFill>
                  <a:srgbClr val="0070C0"/>
                </a:solidFill>
              </a:rPr>
              <a:t>qsem</a:t>
            </a:r>
            <a:r>
              <a:rPr lang="en-US" sz="2000" dirty="0">
                <a:solidFill>
                  <a:srgbClr val="0070C0"/>
                </a:solidFill>
              </a:rPr>
              <a:t> = do </a:t>
            </a:r>
          </a:p>
          <a:p>
            <a:r>
              <a:rPr lang="en-US" sz="2000" dirty="0">
                <a:solidFill>
                  <a:srgbClr val="0070C0"/>
                </a:solidFill>
              </a:rPr>
              <a:t>                  (</a:t>
            </a:r>
            <a:r>
              <a:rPr lang="en-US" sz="2000" dirty="0" err="1">
                <a:solidFill>
                  <a:srgbClr val="0070C0"/>
                </a:solidFill>
              </a:rPr>
              <a:t>avail,blks</a:t>
            </a:r>
            <a:r>
              <a:rPr lang="en-US" sz="2000" dirty="0">
                <a:solidFill>
                  <a:srgbClr val="0070C0"/>
                </a:solidFill>
              </a:rPr>
              <a:t>) &lt;- </a:t>
            </a:r>
            <a:r>
              <a:rPr lang="en-US" sz="2000" dirty="0" err="1">
                <a:solidFill>
                  <a:srgbClr val="0070C0"/>
                </a:solidFill>
              </a:rPr>
              <a:t>takeMVar</a:t>
            </a:r>
            <a:r>
              <a:rPr lang="en-US" sz="2000" dirty="0">
                <a:solidFill>
                  <a:srgbClr val="0070C0"/>
                </a:solidFill>
              </a:rPr>
              <a:t> </a:t>
            </a:r>
            <a:r>
              <a:rPr lang="en-US" sz="2000" dirty="0" err="1">
                <a:solidFill>
                  <a:srgbClr val="0070C0"/>
                </a:solidFill>
              </a:rPr>
              <a:t>qsem</a:t>
            </a:r>
            <a:endParaRPr lang="en-US" sz="2000" dirty="0">
              <a:solidFill>
                <a:srgbClr val="0070C0"/>
              </a:solidFill>
            </a:endParaRPr>
          </a:p>
          <a:p>
            <a:r>
              <a:rPr lang="en-US" sz="2000" dirty="0">
                <a:solidFill>
                  <a:srgbClr val="0070C0"/>
                </a:solidFill>
              </a:rPr>
              <a:t>                  if avail &gt; 0 </a:t>
            </a:r>
          </a:p>
          <a:p>
            <a:r>
              <a:rPr lang="en-US" sz="2000" dirty="0">
                <a:solidFill>
                  <a:srgbClr val="0070C0"/>
                </a:solidFill>
              </a:rPr>
              <a:t>                         then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(avail-1, []) </a:t>
            </a:r>
          </a:p>
          <a:p>
            <a:r>
              <a:rPr lang="en-US" sz="2000" dirty="0">
                <a:solidFill>
                  <a:srgbClr val="0070C0"/>
                </a:solidFill>
              </a:rPr>
              <a:t>                         else </a:t>
            </a:r>
          </a:p>
          <a:p>
            <a:r>
              <a:rPr lang="en-US" sz="2000" dirty="0">
                <a:solidFill>
                  <a:srgbClr val="0070C0"/>
                </a:solidFill>
              </a:rPr>
              <a:t>                              do</a:t>
            </a:r>
          </a:p>
          <a:p>
            <a:r>
              <a:rPr lang="en-US" sz="2000" dirty="0">
                <a:solidFill>
                  <a:srgbClr val="0070C0"/>
                </a:solidFill>
              </a:rPr>
              <a:t>                                 </a:t>
            </a:r>
            <a:r>
              <a:rPr lang="en-US" sz="2000" dirty="0" err="1">
                <a:solidFill>
                  <a:srgbClr val="0070C0"/>
                </a:solidFill>
              </a:rPr>
              <a:t>blk</a:t>
            </a:r>
            <a:r>
              <a:rPr lang="en-US" sz="2000" dirty="0">
                <a:solidFill>
                  <a:srgbClr val="0070C0"/>
                </a:solidFill>
              </a:rPr>
              <a:t> &lt;- </a:t>
            </a:r>
            <a:r>
              <a:rPr lang="en-US" sz="2000" dirty="0" err="1">
                <a:solidFill>
                  <a:srgbClr val="0070C0"/>
                </a:solidFill>
              </a:rPr>
              <a:t>newEmptyMVar</a:t>
            </a:r>
            <a:endParaRPr lang="en-US" sz="2000" dirty="0">
              <a:solidFill>
                <a:srgbClr val="0070C0"/>
              </a:solidFill>
            </a:endParaRP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(0, </a:t>
            </a:r>
            <a:r>
              <a:rPr lang="en-US" sz="2000" dirty="0" err="1">
                <a:solidFill>
                  <a:srgbClr val="0070C0"/>
                </a:solidFill>
              </a:rPr>
              <a:t>blk:blks</a:t>
            </a:r>
            <a:r>
              <a:rPr lang="en-US" sz="2000" dirty="0">
                <a:solidFill>
                  <a:srgbClr val="0070C0"/>
                </a:solidFill>
              </a:rPr>
              <a:t>)  </a:t>
            </a:r>
          </a:p>
          <a:p>
            <a:r>
              <a:rPr lang="en-US" sz="2000" dirty="0">
                <a:solidFill>
                  <a:srgbClr val="0070C0"/>
                </a:solidFill>
              </a:rPr>
              <a:t>                                 </a:t>
            </a:r>
            <a:r>
              <a:rPr lang="en-US" sz="2000" dirty="0" err="1">
                <a:solidFill>
                  <a:srgbClr val="0070C0"/>
                </a:solidFill>
              </a:rPr>
              <a:t>takeMVar</a:t>
            </a:r>
            <a:r>
              <a:rPr lang="en-US" sz="2000" dirty="0">
                <a:solidFill>
                  <a:srgbClr val="0070C0"/>
                </a:solidFill>
              </a:rPr>
              <a:t> </a:t>
            </a:r>
            <a:r>
              <a:rPr lang="en-US" sz="2000" dirty="0" err="1">
                <a:solidFill>
                  <a:srgbClr val="0070C0"/>
                </a:solidFill>
              </a:rPr>
              <a:t>blk</a:t>
            </a:r>
            <a:r>
              <a:rPr lang="en-US" sz="2000" dirty="0">
                <a:solidFill>
                  <a:srgbClr val="0070C0"/>
                </a:solidFill>
              </a:rPr>
              <a:t>  </a:t>
            </a:r>
            <a:r>
              <a:rPr lang="en-US" dirty="0"/>
              <a:t>– </a:t>
            </a:r>
            <a:r>
              <a:rPr lang="en-US" dirty="0" err="1"/>
              <a:t>threadul</a:t>
            </a:r>
            <a:r>
              <a:rPr lang="en-US" dirty="0"/>
              <a:t> e </a:t>
            </a:r>
            <a:r>
              <a:rPr lang="en-US" dirty="0" err="1"/>
              <a:t>blocat</a:t>
            </a:r>
            <a:r>
              <a:rPr lang="en-US" dirty="0"/>
              <a:t> </a:t>
            </a:r>
            <a:r>
              <a:rPr lang="en-US" dirty="0" err="1"/>
              <a:t>pe</a:t>
            </a:r>
            <a:r>
              <a:rPr lang="en-US" dirty="0"/>
              <a:t>                	                                                           </a:t>
            </a:r>
            <a:r>
              <a:rPr lang="en-US" dirty="0" err="1"/>
              <a:t>variabila</a:t>
            </a:r>
            <a:r>
              <a:rPr lang="en-US" dirty="0"/>
              <a:t> </a:t>
            </a:r>
            <a:r>
              <a:rPr lang="en-US" dirty="0" err="1"/>
              <a:t>proprie</a:t>
            </a:r>
            <a:endParaRPr lang="en-US" dirty="0"/>
          </a:p>
          <a:p>
            <a:r>
              <a:rPr lang="en-US" dirty="0">
                <a:solidFill>
                  <a:srgbClr val="0070C0"/>
                </a:solidFill>
              </a:rPr>
              <a:t>                             </a:t>
            </a:r>
            <a:endParaRPr lang="en-US" dirty="0"/>
          </a:p>
        </p:txBody>
      </p:sp>
      <p:sp>
        <p:nvSpPr>
          <p:cNvPr id="3" name="Rectangle 2"/>
          <p:cNvSpPr/>
          <p:nvPr/>
        </p:nvSpPr>
        <p:spPr>
          <a:xfrm>
            <a:off x="58932" y="2975000"/>
            <a:ext cx="5451961" cy="2554545"/>
          </a:xfrm>
          <a:prstGeom prst="rect">
            <a:avLst/>
          </a:prstGeom>
          <a:ln>
            <a:solidFill>
              <a:srgbClr val="0070C0"/>
            </a:solidFill>
          </a:ln>
        </p:spPr>
        <p:txBody>
          <a:bodyPr wrap="square">
            <a:spAutoFit/>
          </a:bodyPr>
          <a:lstStyle/>
          <a:p>
            <a:r>
              <a:rPr lang="en-US" sz="2000" dirty="0" err="1">
                <a:solidFill>
                  <a:srgbClr val="0070C0"/>
                </a:solidFill>
              </a:rPr>
              <a:t>signalQSem</a:t>
            </a:r>
            <a:r>
              <a:rPr lang="en-US" sz="2000" dirty="0">
                <a:solidFill>
                  <a:srgbClr val="0070C0"/>
                </a:solidFill>
              </a:rPr>
              <a:t> :: </a:t>
            </a:r>
            <a:r>
              <a:rPr lang="en-US" sz="2000" dirty="0" err="1">
                <a:solidFill>
                  <a:srgbClr val="0070C0"/>
                </a:solidFill>
              </a:rPr>
              <a:t>QSem</a:t>
            </a:r>
            <a:r>
              <a:rPr lang="en-US" sz="2000" dirty="0">
                <a:solidFill>
                  <a:srgbClr val="0070C0"/>
                </a:solidFill>
              </a:rPr>
              <a:t> -&gt; IO()  </a:t>
            </a:r>
            <a:endParaRPr lang="en-US" sz="2000" dirty="0"/>
          </a:p>
          <a:p>
            <a:r>
              <a:rPr lang="en-US" sz="2000" dirty="0" err="1">
                <a:solidFill>
                  <a:srgbClr val="0070C0"/>
                </a:solidFill>
              </a:rPr>
              <a:t>signalQSem</a:t>
            </a:r>
            <a:r>
              <a:rPr lang="en-US" sz="2000" dirty="0">
                <a:solidFill>
                  <a:srgbClr val="0070C0"/>
                </a:solidFill>
              </a:rPr>
              <a:t> </a:t>
            </a:r>
            <a:r>
              <a:rPr lang="en-US" sz="2000" dirty="0" err="1">
                <a:solidFill>
                  <a:srgbClr val="0070C0"/>
                </a:solidFill>
              </a:rPr>
              <a:t>qsem</a:t>
            </a:r>
            <a:r>
              <a:rPr lang="en-US" sz="2000" dirty="0">
                <a:solidFill>
                  <a:srgbClr val="0070C0"/>
                </a:solidFill>
              </a:rPr>
              <a:t> = do  </a:t>
            </a:r>
          </a:p>
          <a:p>
            <a:r>
              <a:rPr lang="en-US" sz="2000" dirty="0">
                <a:solidFill>
                  <a:srgbClr val="0070C0"/>
                </a:solidFill>
              </a:rPr>
              <a:t>                              (</a:t>
            </a:r>
            <a:r>
              <a:rPr lang="en-US" sz="2000" dirty="0" err="1">
                <a:solidFill>
                  <a:srgbClr val="0070C0"/>
                </a:solidFill>
              </a:rPr>
              <a:t>avail,blks</a:t>
            </a:r>
            <a:r>
              <a:rPr lang="en-US" sz="2000" dirty="0">
                <a:solidFill>
                  <a:srgbClr val="0070C0"/>
                </a:solidFill>
              </a:rPr>
              <a:t>) &lt;- </a:t>
            </a:r>
            <a:r>
              <a:rPr lang="en-US" sz="2000" dirty="0" err="1">
                <a:solidFill>
                  <a:srgbClr val="0070C0"/>
                </a:solidFill>
              </a:rPr>
              <a:t>takeMVar</a:t>
            </a:r>
            <a:r>
              <a:rPr lang="en-US" sz="2000" dirty="0">
                <a:solidFill>
                  <a:srgbClr val="0070C0"/>
                </a:solidFill>
              </a:rPr>
              <a:t> </a:t>
            </a:r>
            <a:r>
              <a:rPr lang="en-US" sz="2000" dirty="0" err="1">
                <a:solidFill>
                  <a:srgbClr val="0070C0"/>
                </a:solidFill>
              </a:rPr>
              <a:t>qsem</a:t>
            </a:r>
            <a:endParaRPr lang="en-US" sz="2000" dirty="0">
              <a:solidFill>
                <a:srgbClr val="0070C0"/>
              </a:solidFill>
            </a:endParaRPr>
          </a:p>
          <a:p>
            <a:r>
              <a:rPr lang="en-US" sz="2000" dirty="0">
                <a:solidFill>
                  <a:srgbClr val="0070C0"/>
                </a:solidFill>
              </a:rPr>
              <a:t>                              case </a:t>
            </a:r>
            <a:r>
              <a:rPr lang="en-US" sz="2000" dirty="0" err="1">
                <a:solidFill>
                  <a:srgbClr val="0070C0"/>
                </a:solidFill>
              </a:rPr>
              <a:t>blks</a:t>
            </a:r>
            <a:r>
              <a:rPr lang="en-US" sz="2000" dirty="0">
                <a:solidFill>
                  <a:srgbClr val="0070C0"/>
                </a:solidFill>
              </a:rPr>
              <a:t> of </a:t>
            </a:r>
          </a:p>
          <a:p>
            <a:r>
              <a:rPr lang="en-US" sz="2000" dirty="0">
                <a:solidFill>
                  <a:srgbClr val="0070C0"/>
                </a:solidFill>
              </a:rPr>
              <a:t>                                  [] -&gt;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(avail+1,[]) </a:t>
            </a:r>
          </a:p>
          <a:p>
            <a:r>
              <a:rPr lang="en-US" sz="2000" dirty="0">
                <a:solidFill>
                  <a:srgbClr val="0070C0"/>
                </a:solidFill>
              </a:rPr>
              <a:t>                                  (</a:t>
            </a:r>
            <a:r>
              <a:rPr lang="en-US" sz="2000" dirty="0" err="1">
                <a:solidFill>
                  <a:srgbClr val="0070C0"/>
                </a:solidFill>
              </a:rPr>
              <a:t>blk:blks</a:t>
            </a:r>
            <a:r>
              <a:rPr lang="en-US" sz="2000" dirty="0">
                <a:solidFill>
                  <a:srgbClr val="0070C0"/>
                </a:solidFill>
              </a:rPr>
              <a:t>') -&gt; do </a:t>
            </a: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qsem</a:t>
            </a:r>
            <a:r>
              <a:rPr lang="en-US" sz="2000" dirty="0">
                <a:solidFill>
                  <a:srgbClr val="0070C0"/>
                </a:solidFill>
              </a:rPr>
              <a:t> (0,blks') </a:t>
            </a:r>
          </a:p>
          <a:p>
            <a:r>
              <a:rPr lang="en-US" sz="2000" dirty="0">
                <a:solidFill>
                  <a:srgbClr val="0070C0"/>
                </a:solidFill>
              </a:rPr>
              <a:t>                                              </a:t>
            </a:r>
            <a:r>
              <a:rPr lang="en-US" sz="2000" dirty="0" err="1">
                <a:solidFill>
                  <a:srgbClr val="0070C0"/>
                </a:solidFill>
              </a:rPr>
              <a:t>putMVar</a:t>
            </a:r>
            <a:r>
              <a:rPr lang="en-US" sz="2000" dirty="0">
                <a:solidFill>
                  <a:srgbClr val="0070C0"/>
                </a:solidFill>
              </a:rPr>
              <a:t> </a:t>
            </a:r>
            <a:r>
              <a:rPr lang="en-US" sz="2000" dirty="0" err="1">
                <a:solidFill>
                  <a:srgbClr val="0070C0"/>
                </a:solidFill>
              </a:rPr>
              <a:t>blk</a:t>
            </a:r>
            <a:r>
              <a:rPr lang="en-US" sz="2000" dirty="0">
                <a:solidFill>
                  <a:srgbClr val="0070C0"/>
                </a:solidFill>
              </a:rPr>
              <a:t> ()</a:t>
            </a:r>
          </a:p>
        </p:txBody>
      </p:sp>
      <p:sp>
        <p:nvSpPr>
          <p:cNvPr id="5" name="TextBox 4"/>
          <p:cNvSpPr txBox="1"/>
          <p:nvPr/>
        </p:nvSpPr>
        <p:spPr>
          <a:xfrm>
            <a:off x="5125792" y="1249251"/>
            <a:ext cx="184731" cy="369332"/>
          </a:xfrm>
          <a:prstGeom prst="rect">
            <a:avLst/>
          </a:prstGeom>
          <a:noFill/>
        </p:spPr>
        <p:txBody>
          <a:bodyPr wrap="none" rtlCol="0">
            <a:spAutoFit/>
          </a:bodyPr>
          <a:lstStyle/>
          <a:p>
            <a:endParaRPr lang="en-US" dirty="0"/>
          </a:p>
        </p:txBody>
      </p:sp>
      <p:sp>
        <p:nvSpPr>
          <p:cNvPr id="6" name="TextBox 5"/>
          <p:cNvSpPr txBox="1"/>
          <p:nvPr/>
        </p:nvSpPr>
        <p:spPr>
          <a:xfrm>
            <a:off x="549498" y="0"/>
            <a:ext cx="8735981" cy="738664"/>
          </a:xfrm>
          <a:prstGeom prst="rect">
            <a:avLst/>
          </a:prstGeom>
          <a:noFill/>
        </p:spPr>
        <p:txBody>
          <a:bodyPr wrap="none" rtlCol="0">
            <a:spAutoFit/>
          </a:bodyPr>
          <a:lstStyle/>
          <a:p>
            <a:pPr marL="285750" indent="-285750">
              <a:buFont typeface="Wingdings" panose="05000000000000000000" pitchFamily="2" charset="2"/>
              <a:buChar char="Ø"/>
            </a:pPr>
            <a:r>
              <a:rPr lang="en-US" dirty="0"/>
              <a:t> </a:t>
            </a:r>
            <a:r>
              <a:rPr lang="en-US" sz="2400" dirty="0" err="1"/>
              <a:t>Implementarea</a:t>
            </a:r>
            <a:r>
              <a:rPr lang="en-US" sz="2400" dirty="0"/>
              <a:t> </a:t>
            </a:r>
            <a:r>
              <a:rPr lang="en-US" sz="2400" dirty="0" err="1">
                <a:solidFill>
                  <a:srgbClr val="0070C0"/>
                </a:solidFill>
              </a:rPr>
              <a:t>QSem</a:t>
            </a:r>
            <a:r>
              <a:rPr lang="en-US" sz="2400" dirty="0"/>
              <a:t>    - </a:t>
            </a:r>
            <a:r>
              <a:rPr lang="en-US" sz="1600" i="1" dirty="0"/>
              <a:t>Concurrent Haskell  SL Peyton Jones, A Gordon, S </a:t>
            </a:r>
            <a:r>
              <a:rPr lang="en-US" sz="1600" i="1" dirty="0" err="1"/>
              <a:t>Finne</a:t>
            </a:r>
            <a:r>
              <a:rPr lang="en-US" sz="1600" i="1" dirty="0"/>
              <a:t>, 1996</a:t>
            </a:r>
          </a:p>
          <a:p>
            <a:pPr marL="285750" indent="-285750">
              <a:buFont typeface="Wingdings" panose="05000000000000000000" pitchFamily="2" charset="2"/>
              <a:buChar char="Ø"/>
            </a:pPr>
            <a:endParaRPr lang="en-US" dirty="0"/>
          </a:p>
        </p:txBody>
      </p:sp>
      <p:sp>
        <p:nvSpPr>
          <p:cNvPr id="9" name="Rectangle 8"/>
          <p:cNvSpPr/>
          <p:nvPr/>
        </p:nvSpPr>
        <p:spPr>
          <a:xfrm>
            <a:off x="317678" y="738664"/>
            <a:ext cx="3764925" cy="1323439"/>
          </a:xfrm>
          <a:prstGeom prst="rect">
            <a:avLst/>
          </a:prstGeom>
          <a:ln>
            <a:solidFill>
              <a:srgbClr val="0070C0"/>
            </a:solidFill>
          </a:ln>
        </p:spPr>
        <p:txBody>
          <a:bodyPr wrap="square">
            <a:spAutoFit/>
          </a:bodyPr>
          <a:lstStyle/>
          <a:p>
            <a:r>
              <a:rPr lang="nn-NO" sz="2000" dirty="0">
                <a:solidFill>
                  <a:srgbClr val="0070C0"/>
                </a:solidFill>
              </a:rPr>
              <a:t>type  QSem = MVar (Int, [MVar ()])</a:t>
            </a:r>
          </a:p>
          <a:p>
            <a:endParaRPr lang="nn-NO" sz="2000" dirty="0">
              <a:solidFill>
                <a:srgbClr val="0070C0"/>
              </a:solidFill>
            </a:endParaRPr>
          </a:p>
          <a:p>
            <a:r>
              <a:rPr lang="nn-NO" sz="2000" dirty="0">
                <a:solidFill>
                  <a:srgbClr val="0070C0"/>
                </a:solidFill>
              </a:rPr>
              <a:t>newQSem :: Int -&gt; IO  QSem</a:t>
            </a:r>
          </a:p>
          <a:p>
            <a:r>
              <a:rPr lang="nn-NO" sz="2000" dirty="0">
                <a:solidFill>
                  <a:srgbClr val="0070C0"/>
                </a:solidFill>
              </a:rPr>
              <a:t>newQSem n =  newMVar (n,[])</a:t>
            </a:r>
          </a:p>
        </p:txBody>
      </p:sp>
      <p:cxnSp>
        <p:nvCxnSpPr>
          <p:cNvPr id="11" name="Straight Arrow Connector 10"/>
          <p:cNvCxnSpPr>
            <a:cxnSpLocks/>
          </p:cNvCxnSpPr>
          <p:nvPr/>
        </p:nvCxnSpPr>
        <p:spPr>
          <a:xfrm>
            <a:off x="4301544" y="5332499"/>
            <a:ext cx="3164506" cy="197046"/>
          </a:xfrm>
          <a:prstGeom prst="straightConnector1">
            <a:avLst/>
          </a:prstGeom>
          <a:ln w="57150" cap="flat" cmpd="sng" algn="ctr">
            <a:solidFill>
              <a:schemeClr val="tx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p:cNvSpPr/>
          <p:nvPr/>
        </p:nvSpPr>
        <p:spPr>
          <a:xfrm>
            <a:off x="6802190" y="792817"/>
            <a:ext cx="4533363" cy="1261884"/>
          </a:xfrm>
          <a:prstGeom prst="rect">
            <a:avLst/>
          </a:prstGeom>
        </p:spPr>
        <p:txBody>
          <a:bodyPr wrap="square">
            <a:spAutoFit/>
          </a:bodyPr>
          <a:lstStyle/>
          <a:p>
            <a:r>
              <a:rPr lang="nn-NO" dirty="0">
                <a:solidFill>
                  <a:srgbClr val="0070C0"/>
                </a:solidFill>
              </a:rPr>
              <a:t>     </a:t>
            </a:r>
            <a:r>
              <a:rPr lang="en-US" sz="2000" dirty="0" err="1"/>
              <a:t>daca</a:t>
            </a:r>
            <a:r>
              <a:rPr lang="en-US" sz="2000" dirty="0"/>
              <a:t> </a:t>
            </a:r>
            <a:r>
              <a:rPr lang="en-US" sz="2000" dirty="0">
                <a:solidFill>
                  <a:srgbClr val="0070C0"/>
                </a:solidFill>
              </a:rPr>
              <a:t>n &gt; 0 </a:t>
            </a:r>
            <a:r>
              <a:rPr lang="en-US" sz="2000" dirty="0" err="1"/>
              <a:t>atunci</a:t>
            </a:r>
            <a:r>
              <a:rPr lang="en-US" sz="2000" dirty="0"/>
              <a:t> </a:t>
            </a:r>
            <a:r>
              <a:rPr lang="en-US" sz="2000" dirty="0" err="1">
                <a:solidFill>
                  <a:srgbClr val="0070C0"/>
                </a:solidFill>
              </a:rPr>
              <a:t>qsem</a:t>
            </a:r>
            <a:r>
              <a:rPr lang="en-US" sz="2000" dirty="0">
                <a:solidFill>
                  <a:srgbClr val="0070C0"/>
                </a:solidFill>
              </a:rPr>
              <a:t> = (n, [])</a:t>
            </a:r>
          </a:p>
          <a:p>
            <a:r>
              <a:rPr lang="en-US" sz="2000" dirty="0"/>
              <a:t>     </a:t>
            </a:r>
            <a:r>
              <a:rPr lang="en-US" sz="2000" dirty="0" err="1"/>
              <a:t>altfel</a:t>
            </a:r>
            <a:r>
              <a:rPr lang="en-US" sz="2000" dirty="0">
                <a:solidFill>
                  <a:srgbClr val="0070C0"/>
                </a:solidFill>
              </a:rPr>
              <a:t> </a:t>
            </a:r>
            <a:r>
              <a:rPr lang="en-US" sz="2000" dirty="0" err="1">
                <a:solidFill>
                  <a:srgbClr val="0070C0"/>
                </a:solidFill>
              </a:rPr>
              <a:t>qsem</a:t>
            </a:r>
            <a:r>
              <a:rPr lang="en-US" sz="2000" dirty="0">
                <a:solidFill>
                  <a:srgbClr val="0070C0"/>
                </a:solidFill>
              </a:rPr>
              <a:t> = ( 0,  [blk1,  blk2, …])</a:t>
            </a:r>
          </a:p>
          <a:p>
            <a:endParaRPr lang="en-US" dirty="0">
              <a:solidFill>
                <a:srgbClr val="0070C0"/>
              </a:solidFill>
            </a:endParaRPr>
          </a:p>
          <a:p>
            <a:endParaRPr lang="en-US" dirty="0">
              <a:solidFill>
                <a:srgbClr val="0070C0"/>
              </a:solidFill>
            </a:endParaRPr>
          </a:p>
        </p:txBody>
      </p:sp>
      <p:sp>
        <p:nvSpPr>
          <p:cNvPr id="7" name="TextBox 6"/>
          <p:cNvSpPr txBox="1"/>
          <p:nvPr/>
        </p:nvSpPr>
        <p:spPr>
          <a:xfrm>
            <a:off x="1300766" y="5556333"/>
            <a:ext cx="3567448" cy="923330"/>
          </a:xfrm>
          <a:prstGeom prst="rect">
            <a:avLst/>
          </a:prstGeom>
          <a:noFill/>
        </p:spPr>
        <p:txBody>
          <a:bodyPr wrap="square" rtlCol="0">
            <a:spAutoFit/>
          </a:bodyPr>
          <a:lstStyle/>
          <a:p>
            <a:r>
              <a:rPr lang="en-US" dirty="0" err="1"/>
              <a:t>fiecare</a:t>
            </a:r>
            <a:r>
              <a:rPr lang="en-US" dirty="0"/>
              <a:t> thread </a:t>
            </a:r>
            <a:r>
              <a:rPr lang="en-US" dirty="0" err="1"/>
              <a:t>elibereaza</a:t>
            </a:r>
            <a:r>
              <a:rPr lang="en-US" dirty="0"/>
              <a:t> </a:t>
            </a:r>
            <a:r>
              <a:rPr lang="en-US" dirty="0" err="1"/>
              <a:t>variabila</a:t>
            </a:r>
            <a:r>
              <a:rPr lang="en-US" dirty="0"/>
              <a:t> </a:t>
            </a:r>
            <a:r>
              <a:rPr lang="en-US" dirty="0" err="1"/>
              <a:t>proprie</a:t>
            </a:r>
            <a:r>
              <a:rPr lang="en-US" dirty="0"/>
              <a:t> a </a:t>
            </a:r>
            <a:r>
              <a:rPr lang="en-US" dirty="0" err="1"/>
              <a:t>unui</a:t>
            </a:r>
            <a:r>
              <a:rPr lang="en-US" dirty="0"/>
              <a:t>  thread in </a:t>
            </a:r>
            <a:r>
              <a:rPr lang="en-US" dirty="0" err="1"/>
              <a:t>asteptare</a:t>
            </a:r>
            <a:endParaRPr lang="en-US" dirty="0"/>
          </a:p>
          <a:p>
            <a:endParaRPr lang="en-US" dirty="0"/>
          </a:p>
        </p:txBody>
      </p:sp>
      <p:sp>
        <p:nvSpPr>
          <p:cNvPr id="8" name="TextBox 7"/>
          <p:cNvSpPr txBox="1"/>
          <p:nvPr/>
        </p:nvSpPr>
        <p:spPr>
          <a:xfrm>
            <a:off x="5613042" y="1905450"/>
            <a:ext cx="1883464" cy="369332"/>
          </a:xfrm>
          <a:prstGeom prst="rect">
            <a:avLst/>
          </a:prstGeom>
          <a:noFill/>
        </p:spPr>
        <p:txBody>
          <a:bodyPr wrap="none" rtlCol="0">
            <a:spAutoFit/>
          </a:bodyPr>
          <a:lstStyle/>
          <a:p>
            <a:r>
              <a:rPr lang="en-US" dirty="0" err="1"/>
              <a:t>Ocuparea</a:t>
            </a:r>
            <a:r>
              <a:rPr lang="en-US" dirty="0"/>
              <a:t> </a:t>
            </a:r>
            <a:r>
              <a:rPr lang="en-US" dirty="0" err="1"/>
              <a:t>resursei</a:t>
            </a:r>
            <a:endParaRPr lang="ro-RO" dirty="0"/>
          </a:p>
        </p:txBody>
      </p:sp>
      <p:sp>
        <p:nvSpPr>
          <p:cNvPr id="10" name="TextBox 9"/>
          <p:cNvSpPr txBox="1"/>
          <p:nvPr/>
        </p:nvSpPr>
        <p:spPr>
          <a:xfrm>
            <a:off x="83425" y="2605668"/>
            <a:ext cx="1920398" cy="369332"/>
          </a:xfrm>
          <a:prstGeom prst="rect">
            <a:avLst/>
          </a:prstGeom>
          <a:noFill/>
        </p:spPr>
        <p:txBody>
          <a:bodyPr wrap="none" rtlCol="0">
            <a:spAutoFit/>
          </a:bodyPr>
          <a:lstStyle/>
          <a:p>
            <a:r>
              <a:rPr lang="en-US" dirty="0" err="1"/>
              <a:t>Eliberarea</a:t>
            </a:r>
            <a:r>
              <a:rPr lang="en-US" dirty="0"/>
              <a:t> </a:t>
            </a:r>
            <a:r>
              <a:rPr lang="en-US" dirty="0" err="1"/>
              <a:t>resursei</a:t>
            </a:r>
            <a:endParaRPr lang="ro-RO" dirty="0"/>
          </a:p>
        </p:txBody>
      </p:sp>
      <p:sp>
        <p:nvSpPr>
          <p:cNvPr id="12" name="TextBox 11">
            <a:extLst>
              <a:ext uri="{FF2B5EF4-FFF2-40B4-BE49-F238E27FC236}">
                <a16:creationId xmlns:a16="http://schemas.microsoft.com/office/drawing/2014/main" id="{49A07658-2A8B-4EA3-9A78-A82B2149E3B7}"/>
              </a:ext>
            </a:extLst>
          </p:cNvPr>
          <p:cNvSpPr txBox="1"/>
          <p:nvPr/>
        </p:nvSpPr>
        <p:spPr>
          <a:xfrm>
            <a:off x="774963" y="4507692"/>
            <a:ext cx="1228860" cy="92333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dirty="0" err="1"/>
              <a:t>atentie</a:t>
            </a:r>
            <a:r>
              <a:rPr lang="en-US" dirty="0"/>
              <a:t> la </a:t>
            </a:r>
            <a:r>
              <a:rPr lang="en-US" dirty="0" err="1"/>
              <a:t>ordinea</a:t>
            </a:r>
            <a:r>
              <a:rPr lang="en-US" dirty="0"/>
              <a:t> de </a:t>
            </a:r>
            <a:r>
              <a:rPr lang="en-US" dirty="0" err="1"/>
              <a:t>asteptare</a:t>
            </a:r>
            <a:r>
              <a:rPr lang="en-US" dirty="0"/>
              <a:t>!</a:t>
            </a:r>
            <a:endParaRPr lang="en-GB" dirty="0"/>
          </a:p>
        </p:txBody>
      </p:sp>
      <p:sp>
        <p:nvSpPr>
          <p:cNvPr id="13" name="TextBox 12">
            <a:extLst>
              <a:ext uri="{FF2B5EF4-FFF2-40B4-BE49-F238E27FC236}">
                <a16:creationId xmlns:a16="http://schemas.microsoft.com/office/drawing/2014/main" id="{FC06D7B7-59C9-3AF0-2C85-62B35A2F054B}"/>
              </a:ext>
            </a:extLst>
          </p:cNvPr>
          <p:cNvSpPr txBox="1"/>
          <p:nvPr/>
        </p:nvSpPr>
        <p:spPr>
          <a:xfrm>
            <a:off x="10442014" y="4409169"/>
            <a:ext cx="1228860" cy="923330"/>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r>
              <a:rPr lang="en-US" dirty="0" err="1"/>
              <a:t>atentie</a:t>
            </a:r>
            <a:r>
              <a:rPr lang="en-US" dirty="0"/>
              <a:t> la </a:t>
            </a:r>
            <a:r>
              <a:rPr lang="en-US" dirty="0" err="1"/>
              <a:t>ordinea</a:t>
            </a:r>
            <a:r>
              <a:rPr lang="en-US" dirty="0"/>
              <a:t> de </a:t>
            </a:r>
            <a:r>
              <a:rPr lang="en-US" dirty="0" err="1"/>
              <a:t>asteptare</a:t>
            </a:r>
            <a:r>
              <a:rPr lang="en-US" dirty="0"/>
              <a:t>!</a:t>
            </a:r>
            <a:endParaRPr lang="en-GB" dirty="0"/>
          </a:p>
        </p:txBody>
      </p:sp>
    </p:spTree>
    <p:extLst>
      <p:ext uri="{BB962C8B-B14F-4D97-AF65-F5344CB8AC3E}">
        <p14:creationId xmlns:p14="http://schemas.microsoft.com/office/powerpoint/2010/main" val="456811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1938" y="3844641"/>
            <a:ext cx="10045921" cy="2430898"/>
          </a:xfrm>
          <a:prstGeom prst="rect">
            <a:avLst/>
          </a:prstGeom>
          <a:ln/>
        </p:spPr>
        <p:style>
          <a:lnRef idx="2">
            <a:schemeClr val="dk1"/>
          </a:lnRef>
          <a:fillRef idx="1">
            <a:schemeClr val="lt1"/>
          </a:fillRef>
          <a:effectRef idx="0">
            <a:schemeClr val="dk1"/>
          </a:effectRef>
          <a:fontRef idx="minor">
            <a:schemeClr val="dk1"/>
          </a:fontRef>
        </p:style>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7374" y="1089764"/>
            <a:ext cx="9044963" cy="1628645"/>
          </a:xfrm>
          <a:prstGeom prst="rect">
            <a:avLst/>
          </a:prstGeom>
          <a:ln/>
        </p:spPr>
        <p:style>
          <a:lnRef idx="2">
            <a:schemeClr val="dk1"/>
          </a:lnRef>
          <a:fillRef idx="1">
            <a:schemeClr val="lt1"/>
          </a:fillRef>
          <a:effectRef idx="0">
            <a:schemeClr val="dk1"/>
          </a:effectRef>
          <a:fontRef idx="minor">
            <a:schemeClr val="dk1"/>
          </a:fontRef>
        </p:style>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38967" y="1543464"/>
            <a:ext cx="4446739" cy="2074317"/>
          </a:xfrm>
          <a:prstGeom prst="rect">
            <a:avLst/>
          </a:prstGeom>
          <a:ln/>
        </p:spPr>
        <p:style>
          <a:lnRef idx="2">
            <a:schemeClr val="dk1"/>
          </a:lnRef>
          <a:fillRef idx="1">
            <a:schemeClr val="lt1"/>
          </a:fillRef>
          <a:effectRef idx="0">
            <a:schemeClr val="dk1"/>
          </a:effectRef>
          <a:fontRef idx="minor">
            <a:schemeClr val="dk1"/>
          </a:fontRef>
        </p:style>
      </p:pic>
      <p:sp>
        <p:nvSpPr>
          <p:cNvPr id="2" name="TextBox 1"/>
          <p:cNvSpPr txBox="1"/>
          <p:nvPr/>
        </p:nvSpPr>
        <p:spPr>
          <a:xfrm>
            <a:off x="759516" y="300625"/>
            <a:ext cx="9929578" cy="461665"/>
          </a:xfrm>
          <a:prstGeom prst="rect">
            <a:avLst/>
          </a:prstGeom>
          <a:noFill/>
        </p:spPr>
        <p:txBody>
          <a:bodyPr wrap="none" rtlCol="0">
            <a:spAutoFit/>
          </a:bodyPr>
          <a:lstStyle/>
          <a:p>
            <a:pPr marL="285750" indent="-285750">
              <a:buFont typeface="Wingdings" panose="05000000000000000000" pitchFamily="2" charset="2"/>
              <a:buChar char="Ø"/>
            </a:pPr>
            <a:r>
              <a:rPr lang="en-US" sz="2400" b="1" dirty="0" err="1"/>
              <a:t>Functii</a:t>
            </a:r>
            <a:r>
              <a:rPr lang="en-US" sz="2400" b="1" dirty="0"/>
              <a:t> </a:t>
            </a:r>
            <a:r>
              <a:rPr lang="en-US" sz="2400" b="1" dirty="0" err="1"/>
              <a:t>monadice</a:t>
            </a:r>
            <a:r>
              <a:rPr lang="en-US" sz="2400" b="1" dirty="0"/>
              <a:t>: </a:t>
            </a:r>
            <a:r>
              <a:rPr lang="en-US" sz="2400" b="1" dirty="0">
                <a:solidFill>
                  <a:srgbClr val="0070C0"/>
                </a:solidFill>
              </a:rPr>
              <a:t>sequence, sequence_,  </a:t>
            </a:r>
            <a:r>
              <a:rPr lang="en-US" sz="2400" b="1" dirty="0" err="1">
                <a:solidFill>
                  <a:srgbClr val="0070C0"/>
                </a:solidFill>
              </a:rPr>
              <a:t>mapM</a:t>
            </a:r>
            <a:r>
              <a:rPr lang="en-US" sz="2400" b="1" dirty="0">
                <a:solidFill>
                  <a:srgbClr val="0070C0"/>
                </a:solidFill>
              </a:rPr>
              <a:t>,  </a:t>
            </a:r>
            <a:r>
              <a:rPr lang="en-US" sz="2400" b="1" dirty="0" err="1">
                <a:solidFill>
                  <a:srgbClr val="0070C0"/>
                </a:solidFill>
              </a:rPr>
              <a:t>mapM</a:t>
            </a:r>
            <a:r>
              <a:rPr lang="en-US" sz="2400" b="1" dirty="0">
                <a:solidFill>
                  <a:srgbClr val="0070C0"/>
                </a:solidFill>
              </a:rPr>
              <a:t>_,   </a:t>
            </a:r>
            <a:r>
              <a:rPr lang="en-US" sz="2400" b="1" dirty="0" err="1">
                <a:solidFill>
                  <a:srgbClr val="0070C0"/>
                </a:solidFill>
              </a:rPr>
              <a:t>foldM</a:t>
            </a:r>
            <a:r>
              <a:rPr lang="en-US" sz="2400" b="1" dirty="0">
                <a:solidFill>
                  <a:srgbClr val="0070C0"/>
                </a:solidFill>
              </a:rPr>
              <a:t>, </a:t>
            </a:r>
            <a:r>
              <a:rPr lang="en-US" sz="2400" b="1" dirty="0" err="1">
                <a:solidFill>
                  <a:srgbClr val="0070C0"/>
                </a:solidFill>
              </a:rPr>
              <a:t>foldM</a:t>
            </a:r>
            <a:r>
              <a:rPr lang="en-US" sz="2400" b="1" dirty="0">
                <a:solidFill>
                  <a:srgbClr val="0070C0"/>
                </a:solidFill>
              </a:rPr>
              <a:t>_</a:t>
            </a:r>
            <a:endParaRPr lang="ro-RO" sz="2400" b="1" dirty="0">
              <a:solidFill>
                <a:srgbClr val="0070C0"/>
              </a:solidFill>
            </a:endParaRPr>
          </a:p>
        </p:txBody>
      </p:sp>
    </p:spTree>
    <p:extLst>
      <p:ext uri="{BB962C8B-B14F-4D97-AF65-F5344CB8AC3E}">
        <p14:creationId xmlns:p14="http://schemas.microsoft.com/office/powerpoint/2010/main" val="3656212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8794" y="553792"/>
            <a:ext cx="184731" cy="369332"/>
          </a:xfrm>
          <a:prstGeom prst="rect">
            <a:avLst/>
          </a:prstGeom>
          <a:noFill/>
        </p:spPr>
        <p:txBody>
          <a:bodyPr wrap="none" rtlCol="0">
            <a:spAutoFit/>
          </a:bodyPr>
          <a:lstStyle/>
          <a:p>
            <a:endParaRPr lang="en-US" dirty="0"/>
          </a:p>
        </p:txBody>
      </p:sp>
      <p:sp>
        <p:nvSpPr>
          <p:cNvPr id="4" name="TextBox 3"/>
          <p:cNvSpPr txBox="1"/>
          <p:nvPr/>
        </p:nvSpPr>
        <p:spPr>
          <a:xfrm>
            <a:off x="553791" y="291853"/>
            <a:ext cx="3647024" cy="461665"/>
          </a:xfrm>
          <a:prstGeom prst="rect">
            <a:avLst/>
          </a:prstGeom>
          <a:noFill/>
        </p:spPr>
        <p:txBody>
          <a:bodyPr wrap="none" rtlCol="0">
            <a:spAutoFit/>
          </a:bodyPr>
          <a:lstStyle/>
          <a:p>
            <a:pPr marL="285750" indent="-285750">
              <a:buFont typeface="Wingdings" panose="05000000000000000000" pitchFamily="2" charset="2"/>
              <a:buChar char="Ø"/>
            </a:pPr>
            <a:r>
              <a:rPr lang="en-US" sz="2400" dirty="0"/>
              <a:t> </a:t>
            </a:r>
            <a:r>
              <a:rPr lang="en-US" sz="2400" dirty="0" err="1"/>
              <a:t>Variabile</a:t>
            </a:r>
            <a:r>
              <a:rPr lang="en-US" sz="2400" dirty="0"/>
              <a:t> </a:t>
            </a:r>
            <a:r>
              <a:rPr lang="en-US" sz="2400" dirty="0" err="1"/>
              <a:t>mutabile</a:t>
            </a:r>
            <a:r>
              <a:rPr lang="en-US" sz="2400" dirty="0"/>
              <a:t>: IORef</a:t>
            </a:r>
            <a:endParaRPr lang="en-US" sz="2400" b="1" dirty="0"/>
          </a:p>
        </p:txBody>
      </p:sp>
      <p:sp>
        <p:nvSpPr>
          <p:cNvPr id="5" name="Rectangle 4"/>
          <p:cNvSpPr/>
          <p:nvPr/>
        </p:nvSpPr>
        <p:spPr>
          <a:xfrm>
            <a:off x="426153" y="1853556"/>
            <a:ext cx="4481127" cy="2585323"/>
          </a:xfrm>
          <a:prstGeom prst="rect">
            <a:avLst/>
          </a:prstGeom>
          <a:ln>
            <a:solidFill>
              <a:srgbClr val="0070C0"/>
            </a:solidFill>
          </a:ln>
        </p:spPr>
        <p:txBody>
          <a:bodyPr wrap="square">
            <a:spAutoFit/>
          </a:bodyPr>
          <a:lstStyle/>
          <a:p>
            <a:r>
              <a:rPr lang="en-US" sz="2400" dirty="0">
                <a:solidFill>
                  <a:srgbClr val="0070C0"/>
                </a:solidFill>
              </a:rPr>
              <a:t>import </a:t>
            </a:r>
            <a:r>
              <a:rPr lang="en-US" sz="2400" dirty="0" err="1">
                <a:solidFill>
                  <a:srgbClr val="0070C0"/>
                </a:solidFill>
              </a:rPr>
              <a:t>Data.IORef</a:t>
            </a:r>
            <a:r>
              <a:rPr lang="en-US" sz="2400" dirty="0"/>
              <a:t> </a:t>
            </a:r>
          </a:p>
          <a:p>
            <a:r>
              <a:rPr lang="en-US" sz="2400" dirty="0"/>
              <a:t>-- </a:t>
            </a:r>
            <a:r>
              <a:rPr lang="en-US" sz="2400" dirty="0" err="1"/>
              <a:t>variabile</a:t>
            </a:r>
            <a:r>
              <a:rPr lang="en-US" sz="2400" dirty="0"/>
              <a:t> </a:t>
            </a:r>
            <a:r>
              <a:rPr lang="en-US" sz="2400" dirty="0" err="1"/>
              <a:t>mutabile</a:t>
            </a:r>
            <a:r>
              <a:rPr lang="en-US" sz="2400" dirty="0"/>
              <a:t> in </a:t>
            </a:r>
            <a:r>
              <a:rPr lang="en-US" sz="2400" dirty="0" err="1"/>
              <a:t>monada</a:t>
            </a:r>
            <a:r>
              <a:rPr lang="en-US" sz="2400" dirty="0"/>
              <a:t> IO</a:t>
            </a:r>
          </a:p>
          <a:p>
            <a:endParaRPr lang="it-IT" sz="2400" dirty="0">
              <a:solidFill>
                <a:srgbClr val="0070C0"/>
              </a:solidFill>
            </a:endParaRPr>
          </a:p>
          <a:p>
            <a:r>
              <a:rPr lang="it-IT" sz="2400" dirty="0">
                <a:solidFill>
                  <a:srgbClr val="0070C0"/>
                </a:solidFill>
              </a:rPr>
              <a:t>newIORef :: a -&gt; IO (IORef a)</a:t>
            </a:r>
          </a:p>
          <a:p>
            <a:r>
              <a:rPr lang="it-IT" sz="2400" dirty="0">
                <a:solidFill>
                  <a:srgbClr val="0070C0"/>
                </a:solidFill>
              </a:rPr>
              <a:t>readIORef :: IORef a -&gt; IO a </a:t>
            </a:r>
          </a:p>
          <a:p>
            <a:r>
              <a:rPr lang="it-IT" sz="2400" dirty="0">
                <a:solidFill>
                  <a:srgbClr val="0070C0"/>
                </a:solidFill>
              </a:rPr>
              <a:t>writeIORef :: IORef a -&gt; a -&gt; IO () </a:t>
            </a:r>
          </a:p>
          <a:p>
            <a:endParaRPr lang="en-US" dirty="0"/>
          </a:p>
        </p:txBody>
      </p:sp>
      <p:sp>
        <p:nvSpPr>
          <p:cNvPr id="6" name="TextBox 5"/>
          <p:cNvSpPr txBox="1"/>
          <p:nvPr/>
        </p:nvSpPr>
        <p:spPr>
          <a:xfrm>
            <a:off x="5966924" y="1333393"/>
            <a:ext cx="4995716" cy="3785652"/>
          </a:xfrm>
          <a:prstGeom prst="rect">
            <a:avLst/>
          </a:prstGeom>
          <a:noFill/>
          <a:ln>
            <a:solidFill>
              <a:srgbClr val="0070C0"/>
            </a:solidFill>
          </a:ln>
        </p:spPr>
        <p:txBody>
          <a:bodyPr wrap="square" rtlCol="0">
            <a:spAutoFit/>
          </a:bodyPr>
          <a:lstStyle/>
          <a:p>
            <a:r>
              <a:rPr lang="en-US" sz="2400" dirty="0">
                <a:solidFill>
                  <a:srgbClr val="0070C0"/>
                </a:solidFill>
              </a:rPr>
              <a:t>add :: </a:t>
            </a:r>
            <a:r>
              <a:rPr lang="en-US" sz="2400" dirty="0" err="1">
                <a:solidFill>
                  <a:srgbClr val="0070C0"/>
                </a:solidFill>
              </a:rPr>
              <a:t>IORef</a:t>
            </a:r>
            <a:r>
              <a:rPr lang="en-US" sz="2400" dirty="0">
                <a:solidFill>
                  <a:srgbClr val="0070C0"/>
                </a:solidFill>
              </a:rPr>
              <a:t> </a:t>
            </a:r>
            <a:r>
              <a:rPr lang="en-US" sz="2400" dirty="0" err="1">
                <a:solidFill>
                  <a:srgbClr val="0070C0"/>
                </a:solidFill>
              </a:rPr>
              <a:t>Int</a:t>
            </a:r>
            <a:r>
              <a:rPr lang="en-US" sz="2400" dirty="0">
                <a:solidFill>
                  <a:srgbClr val="0070C0"/>
                </a:solidFill>
              </a:rPr>
              <a:t> -&gt; </a:t>
            </a:r>
            <a:r>
              <a:rPr lang="en-US" sz="2400" dirty="0" err="1">
                <a:solidFill>
                  <a:srgbClr val="0070C0"/>
                </a:solidFill>
              </a:rPr>
              <a:t>Int</a:t>
            </a:r>
            <a:r>
              <a:rPr lang="en-US" sz="2400" dirty="0">
                <a:solidFill>
                  <a:srgbClr val="0070C0"/>
                </a:solidFill>
              </a:rPr>
              <a:t> -&gt;  IO()</a:t>
            </a:r>
          </a:p>
          <a:p>
            <a:r>
              <a:rPr lang="en-US" sz="2400" dirty="0">
                <a:solidFill>
                  <a:srgbClr val="0070C0"/>
                </a:solidFill>
              </a:rPr>
              <a:t>add </a:t>
            </a:r>
            <a:r>
              <a:rPr lang="en-US" sz="2400" dirty="0" err="1">
                <a:solidFill>
                  <a:srgbClr val="0070C0"/>
                </a:solidFill>
              </a:rPr>
              <a:t>rref</a:t>
            </a:r>
            <a:r>
              <a:rPr lang="en-US" sz="2400" dirty="0">
                <a:solidFill>
                  <a:srgbClr val="0070C0"/>
                </a:solidFill>
              </a:rPr>
              <a:t>  n = do </a:t>
            </a:r>
          </a:p>
          <a:p>
            <a:r>
              <a:rPr lang="en-US" sz="2400" dirty="0">
                <a:solidFill>
                  <a:srgbClr val="0070C0"/>
                </a:solidFill>
              </a:rPr>
              <a:t>                  </a:t>
            </a:r>
            <a:r>
              <a:rPr lang="en-US" sz="2400" dirty="0" err="1">
                <a:solidFill>
                  <a:srgbClr val="0070C0"/>
                </a:solidFill>
              </a:rPr>
              <a:t>val</a:t>
            </a:r>
            <a:r>
              <a:rPr lang="en-US" sz="2400" dirty="0">
                <a:solidFill>
                  <a:srgbClr val="0070C0"/>
                </a:solidFill>
              </a:rPr>
              <a:t> &lt;- </a:t>
            </a:r>
            <a:r>
              <a:rPr lang="en-US" sz="2400" dirty="0" err="1">
                <a:solidFill>
                  <a:srgbClr val="0070C0"/>
                </a:solidFill>
              </a:rPr>
              <a:t>readIORef</a:t>
            </a:r>
            <a:r>
              <a:rPr lang="en-US" sz="2400" dirty="0">
                <a:solidFill>
                  <a:srgbClr val="0070C0"/>
                </a:solidFill>
              </a:rPr>
              <a:t> </a:t>
            </a:r>
            <a:r>
              <a:rPr lang="en-US" sz="2400" dirty="0" err="1">
                <a:solidFill>
                  <a:srgbClr val="0070C0"/>
                </a:solidFill>
              </a:rPr>
              <a:t>rref</a:t>
            </a:r>
            <a:endParaRPr lang="en-US" sz="2400" dirty="0">
              <a:solidFill>
                <a:srgbClr val="0070C0"/>
              </a:solidFill>
            </a:endParaRPr>
          </a:p>
          <a:p>
            <a:r>
              <a:rPr lang="en-US" sz="2400" dirty="0">
                <a:solidFill>
                  <a:srgbClr val="0070C0"/>
                </a:solidFill>
              </a:rPr>
              <a:t>                  </a:t>
            </a:r>
            <a:r>
              <a:rPr lang="en-US" sz="2400" dirty="0" err="1">
                <a:solidFill>
                  <a:srgbClr val="0070C0"/>
                </a:solidFill>
              </a:rPr>
              <a:t>writeIORef</a:t>
            </a:r>
            <a:r>
              <a:rPr lang="en-US" sz="2400" dirty="0">
                <a:solidFill>
                  <a:srgbClr val="0070C0"/>
                </a:solidFill>
              </a:rPr>
              <a:t> </a:t>
            </a:r>
            <a:r>
              <a:rPr lang="en-US" sz="2400" dirty="0" err="1">
                <a:solidFill>
                  <a:srgbClr val="0070C0"/>
                </a:solidFill>
              </a:rPr>
              <a:t>rref</a:t>
            </a:r>
            <a:r>
              <a:rPr lang="en-US" sz="2400" dirty="0">
                <a:solidFill>
                  <a:srgbClr val="0070C0"/>
                </a:solidFill>
              </a:rPr>
              <a:t> </a:t>
            </a:r>
          </a:p>
          <a:p>
            <a:endParaRPr lang="en-US" sz="2400" dirty="0">
              <a:solidFill>
                <a:srgbClr val="0070C0"/>
              </a:solidFill>
            </a:endParaRPr>
          </a:p>
          <a:p>
            <a:r>
              <a:rPr lang="en-US" sz="2400" dirty="0">
                <a:solidFill>
                  <a:srgbClr val="0070C0"/>
                </a:solidFill>
              </a:rPr>
              <a:t>main = do </a:t>
            </a:r>
          </a:p>
          <a:p>
            <a:r>
              <a:rPr lang="en-US" sz="2400" dirty="0">
                <a:solidFill>
                  <a:srgbClr val="0070C0"/>
                </a:solidFill>
              </a:rPr>
              <a:t>             </a:t>
            </a:r>
            <a:r>
              <a:rPr lang="en-US" sz="2400" dirty="0" err="1">
                <a:solidFill>
                  <a:srgbClr val="0070C0"/>
                </a:solidFill>
              </a:rPr>
              <a:t>rref</a:t>
            </a:r>
            <a:r>
              <a:rPr lang="en-US" sz="2400" dirty="0">
                <a:solidFill>
                  <a:srgbClr val="0070C0"/>
                </a:solidFill>
              </a:rPr>
              <a:t> &lt;- </a:t>
            </a:r>
            <a:r>
              <a:rPr lang="en-US" sz="2400" dirty="0" err="1">
                <a:solidFill>
                  <a:srgbClr val="0070C0"/>
                </a:solidFill>
              </a:rPr>
              <a:t>newIORef</a:t>
            </a:r>
            <a:r>
              <a:rPr lang="en-US" sz="2400" dirty="0">
                <a:solidFill>
                  <a:srgbClr val="0070C0"/>
                </a:solidFill>
              </a:rPr>
              <a:t> 0</a:t>
            </a:r>
          </a:p>
          <a:p>
            <a:r>
              <a:rPr lang="en-US" sz="2400" dirty="0">
                <a:solidFill>
                  <a:srgbClr val="0070C0"/>
                </a:solidFill>
              </a:rPr>
              <a:t>             add </a:t>
            </a:r>
            <a:r>
              <a:rPr lang="en-US" sz="2400" dirty="0" err="1">
                <a:solidFill>
                  <a:srgbClr val="0070C0"/>
                </a:solidFill>
              </a:rPr>
              <a:t>rref</a:t>
            </a:r>
            <a:r>
              <a:rPr lang="en-US" sz="2400" dirty="0">
                <a:solidFill>
                  <a:srgbClr val="0070C0"/>
                </a:solidFill>
              </a:rPr>
              <a:t> 10</a:t>
            </a:r>
          </a:p>
          <a:p>
            <a:r>
              <a:rPr lang="en-US" sz="2400" dirty="0">
                <a:solidFill>
                  <a:srgbClr val="0070C0"/>
                </a:solidFill>
              </a:rPr>
              <a:t>             </a:t>
            </a:r>
            <a:r>
              <a:rPr lang="en-US" sz="2400" dirty="0" err="1">
                <a:solidFill>
                  <a:srgbClr val="0070C0"/>
                </a:solidFill>
              </a:rPr>
              <a:t>val</a:t>
            </a:r>
            <a:r>
              <a:rPr lang="en-US" sz="2400" dirty="0">
                <a:solidFill>
                  <a:srgbClr val="0070C0"/>
                </a:solidFill>
              </a:rPr>
              <a:t> &lt;- </a:t>
            </a:r>
            <a:r>
              <a:rPr lang="en-US" sz="2400" dirty="0" err="1">
                <a:solidFill>
                  <a:srgbClr val="0070C0"/>
                </a:solidFill>
              </a:rPr>
              <a:t>readIORef</a:t>
            </a:r>
            <a:r>
              <a:rPr lang="en-US" sz="2400" dirty="0">
                <a:solidFill>
                  <a:srgbClr val="0070C0"/>
                </a:solidFill>
              </a:rPr>
              <a:t> </a:t>
            </a:r>
            <a:r>
              <a:rPr lang="en-US" sz="2400" dirty="0" err="1">
                <a:solidFill>
                  <a:srgbClr val="0070C0"/>
                </a:solidFill>
              </a:rPr>
              <a:t>rref</a:t>
            </a:r>
            <a:endParaRPr lang="en-US" sz="2400" dirty="0">
              <a:solidFill>
                <a:srgbClr val="0070C0"/>
              </a:solidFill>
            </a:endParaRPr>
          </a:p>
          <a:p>
            <a:r>
              <a:rPr lang="en-US" sz="2400" dirty="0">
                <a:solidFill>
                  <a:srgbClr val="0070C0"/>
                </a:solidFill>
              </a:rPr>
              <a:t>             print </a:t>
            </a:r>
            <a:r>
              <a:rPr lang="en-US" sz="2400" dirty="0" err="1">
                <a:solidFill>
                  <a:srgbClr val="0070C0"/>
                </a:solidFill>
              </a:rPr>
              <a:t>val</a:t>
            </a:r>
            <a:r>
              <a:rPr lang="en-US" sz="2400" dirty="0">
                <a:solidFill>
                  <a:srgbClr val="0070C0"/>
                </a:solidFill>
              </a:rPr>
              <a:t>              </a:t>
            </a:r>
          </a:p>
        </p:txBody>
      </p:sp>
      <p:sp>
        <p:nvSpPr>
          <p:cNvPr id="10" name="TextBox 9"/>
          <p:cNvSpPr txBox="1"/>
          <p:nvPr/>
        </p:nvSpPr>
        <p:spPr>
          <a:xfrm>
            <a:off x="9066727" y="4494727"/>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927967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7703794" y="437257"/>
            <a:ext cx="4048095" cy="5297883"/>
          </a:xfrm>
          <a:prstGeom prst="rect">
            <a:avLst/>
          </a:prstGeom>
        </p:spPr>
      </p:pic>
      <p:sp>
        <p:nvSpPr>
          <p:cNvPr id="3" name="Rectangle 2"/>
          <p:cNvSpPr/>
          <p:nvPr/>
        </p:nvSpPr>
        <p:spPr>
          <a:xfrm>
            <a:off x="854676" y="1178170"/>
            <a:ext cx="6096000" cy="3477875"/>
          </a:xfrm>
          <a:prstGeom prst="rect">
            <a:avLst/>
          </a:prstGeom>
        </p:spPr>
        <p:txBody>
          <a:bodyPr>
            <a:spAutoFit/>
          </a:bodyPr>
          <a:lstStyle/>
          <a:p>
            <a:r>
              <a:rPr lang="en-US" sz="2000" dirty="0"/>
              <a:t>"Haskell does not take a stance on which </a:t>
            </a:r>
          </a:p>
          <a:p>
            <a:r>
              <a:rPr lang="en-US" sz="2000" dirty="0"/>
              <a:t>concurrent programming model is best: </a:t>
            </a:r>
          </a:p>
          <a:p>
            <a:r>
              <a:rPr lang="en-US" sz="2000" dirty="0">
                <a:solidFill>
                  <a:srgbClr val="FF0000"/>
                </a:solidFill>
              </a:rPr>
              <a:t>actors, shared memory, and transactions </a:t>
            </a:r>
            <a:r>
              <a:rPr lang="en-US" sz="2000" dirty="0"/>
              <a:t>are all supported, for example."</a:t>
            </a:r>
          </a:p>
          <a:p>
            <a:r>
              <a:rPr lang="en-US" sz="2000" dirty="0"/>
              <a:t> </a:t>
            </a:r>
          </a:p>
          <a:p>
            <a:r>
              <a:rPr lang="en-US" sz="2000" dirty="0"/>
              <a:t>"Haskell provides all of these concurrent programming models and more - but this flexibility is a double-edged sword. The advantage is that you can choose from a wide range of tools and  pick the one best suited to the task at hand,  but the disadvantage is that it can be hard to decide  which tool is best for the job." </a:t>
            </a:r>
          </a:p>
        </p:txBody>
      </p:sp>
    </p:spTree>
    <p:extLst>
      <p:ext uri="{BB962C8B-B14F-4D97-AF65-F5344CB8AC3E}">
        <p14:creationId xmlns:p14="http://schemas.microsoft.com/office/powerpoint/2010/main" val="180439254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36916BB9FCBC48A348B1885A724EB7" ma:contentTypeVersion="3" ma:contentTypeDescription="Create a new document." ma:contentTypeScope="" ma:versionID="7e5de026db1e3f834f13da3ad1d826e6">
  <xsd:schema xmlns:xsd="http://www.w3.org/2001/XMLSchema" xmlns:xs="http://www.w3.org/2001/XMLSchema" xmlns:p="http://schemas.microsoft.com/office/2006/metadata/properties" xmlns:ns2="2e6c1ab1-a29a-4802-9fe1-48a9b3ca2dd8" targetNamespace="http://schemas.microsoft.com/office/2006/metadata/properties" ma:root="true" ma:fieldsID="99a826daedc5b0fa43f2f030ad8a9696" ns2:_="">
    <xsd:import namespace="2e6c1ab1-a29a-4802-9fe1-48a9b3ca2dd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6c1ab1-a29a-4802-9fe1-48a9b3ca2d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07C4B57-BB13-4F22-A02A-1911F45F3B46}"/>
</file>

<file path=customXml/itemProps2.xml><?xml version="1.0" encoding="utf-8"?>
<ds:datastoreItem xmlns:ds="http://schemas.openxmlformats.org/officeDocument/2006/customXml" ds:itemID="{659615A9-A356-4D35-B593-C3E7CC6CF491}"/>
</file>

<file path=customXml/itemProps3.xml><?xml version="1.0" encoding="utf-8"?>
<ds:datastoreItem xmlns:ds="http://schemas.openxmlformats.org/officeDocument/2006/customXml" ds:itemID="{10ACDD0F-F0CA-4496-914E-BAA9E5C83CAA}"/>
</file>

<file path=docProps/app.xml><?xml version="1.0" encoding="utf-8"?>
<Properties xmlns="http://schemas.openxmlformats.org/officeDocument/2006/extended-properties" xmlns:vt="http://schemas.openxmlformats.org/officeDocument/2006/docPropsVTypes">
  <Template>Retrospect</Template>
  <TotalTime>11269</TotalTime>
  <Words>6317</Words>
  <Application>Microsoft Office PowerPoint</Application>
  <PresentationFormat>Widescreen</PresentationFormat>
  <Paragraphs>1235</Paragraphs>
  <Slides>66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3" baseType="lpstr">
      <vt:lpstr>Aptos</vt:lpstr>
      <vt:lpstr>Arial</vt:lpstr>
      <vt:lpstr>Calibri</vt:lpstr>
      <vt:lpstr>Calibri Light</vt:lpstr>
      <vt:lpstr>Wingdings</vt:lpstr>
      <vt:lpstr>Retrospect</vt:lpstr>
      <vt:lpstr>Bitmap Image</vt:lpstr>
      <vt:lpstr>IMPLEMENTAREA CONCURENTEI IN LIMBAJE DE PROGRAMARE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Ioana Leustean</dc:creator>
  <cp:lastModifiedBy>IOANA GABRIELA LEUSTEAN</cp:lastModifiedBy>
  <cp:revision>564</cp:revision>
  <cp:lastPrinted>2025-03-26T10:24:32Z</cp:lastPrinted>
  <dcterms:created xsi:type="dcterms:W3CDTF">2015-03-31T05:03:29Z</dcterms:created>
  <dcterms:modified xsi:type="dcterms:W3CDTF">2025-04-01T15:53:53Z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0x010100F336916BB9FCBC48A348B1885A724EB7</vt:lpwstr>
  </property>
</Properties>
</file>