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47" r:id="rId3"/>
    <p:sldId id="414" r:id="rId4"/>
    <p:sldId id="355" r:id="rId5"/>
    <p:sldId id="356" r:id="rId6"/>
    <p:sldId id="394" r:id="rId7"/>
    <p:sldId id="395" r:id="rId8"/>
    <p:sldId id="415" r:id="rId9"/>
    <p:sldId id="408" r:id="rId10"/>
    <p:sldId id="424" r:id="rId11"/>
    <p:sldId id="396" r:id="rId12"/>
    <p:sldId id="416" r:id="rId13"/>
    <p:sldId id="435" r:id="rId14"/>
    <p:sldId id="434" r:id="rId15"/>
    <p:sldId id="368" r:id="rId16"/>
    <p:sldId id="369" r:id="rId17"/>
    <p:sldId id="382" r:id="rId18"/>
    <p:sldId id="370" r:id="rId19"/>
    <p:sldId id="371" r:id="rId20"/>
    <p:sldId id="372" r:id="rId21"/>
    <p:sldId id="430" r:id="rId22"/>
    <p:sldId id="431" r:id="rId23"/>
    <p:sldId id="432" r:id="rId24"/>
    <p:sldId id="373" r:id="rId25"/>
    <p:sldId id="406" r:id="rId26"/>
    <p:sldId id="405" r:id="rId27"/>
    <p:sldId id="374" r:id="rId28"/>
    <p:sldId id="311" r:id="rId29"/>
    <p:sldId id="325" r:id="rId30"/>
    <p:sldId id="433" r:id="rId31"/>
    <p:sldId id="303" r:id="rId32"/>
    <p:sldId id="378" r:id="rId33"/>
    <p:sldId id="379" r:id="rId34"/>
    <p:sldId id="402" r:id="rId35"/>
    <p:sldId id="403" r:id="rId36"/>
    <p:sldId id="404" r:id="rId37"/>
    <p:sldId id="380" r:id="rId38"/>
    <p:sldId id="38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oana Leustean" initials="I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D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52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skell.org/hoogle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7" y="6292850"/>
            <a:ext cx="673100" cy="6731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4550173" y="6439790"/>
            <a:ext cx="328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https://www.haskell.org/hoogle/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monmar.github.io/pages/pcph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hackage.haskell.org/package/base-4.20.0.1/docs/Control-Concurrent.html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himera.labs.oreilly.com/books/1230000000929/ch07.html#sec_channels" TargetMode="Externa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himera.labs.oreilly.com/books/1230000000929/ch07.html#sec_channels" TargetMode="Externa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himera.labs.oreilly.com/books/1230000000929/ch07.html#sec_channels" TargetMode="Externa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himera.labs.oreilly.com/books/1230000000929/ch07.html#sec_channels" TargetMode="Externa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himera.labs.oreilly.com/books/1230000000929/ch07.html#sec_channels" TargetMode="Externa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himera.labs.oreilly.com/books/1230000000929/ch07.html#sec_channels" TargetMode="Externa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himera.labs.oreilly.com/books/1230000000929/ch07.html#sec_channels" TargetMode="Externa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himera.labs.oreilly.com/books/1230000000929/ch07.html#sec_channels" TargetMode="Externa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chimera.labs.oreilly.com/books/1230000000929/ch07.html#sec_channels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himera.labs.oreilly.com/books/1230000000929/ch07.html#sec_channels" TargetMode="Externa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himera.labs.oreilly.com/books/1230000000929/ch07.html#sec_channels" TargetMode="Externa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rosettacode.org/wiki/Synchronous_concurrency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rosettacode.org/wiki/Synchronous_concurrency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rosettacode.org/wiki/Synchronous_concurrency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age.haskell.org/package/parconc-examples-0.1/src/GetURL.hs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IMPLEMENTAREA</a:t>
            </a:r>
            <a:br>
              <a:rPr lang="en-US" sz="3200" dirty="0"/>
            </a:br>
            <a:r>
              <a:rPr lang="en-US" sz="3200" dirty="0"/>
              <a:t>CONCURENTEI</a:t>
            </a:r>
            <a:br>
              <a:rPr lang="en-US" sz="3200" dirty="0"/>
            </a:br>
            <a:r>
              <a:rPr lang="en-US" sz="3200" dirty="0"/>
              <a:t>IN LIMBAJE DE</a:t>
            </a:r>
            <a:br>
              <a:rPr lang="en-US" sz="3200" dirty="0"/>
            </a:br>
            <a:r>
              <a:rPr lang="en-US" sz="3200" dirty="0"/>
              <a:t>PROGRAMARE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5100" dirty="0" err="1"/>
              <a:t>Concurenta</a:t>
            </a:r>
            <a:r>
              <a:rPr lang="en-US" sz="5100" dirty="0"/>
              <a:t> </a:t>
            </a:r>
          </a:p>
          <a:p>
            <a:r>
              <a:rPr lang="en-US" sz="5100" dirty="0" err="1"/>
              <a:t>Threaduri</a:t>
            </a:r>
            <a:endParaRPr lang="en-US" sz="5100" dirty="0"/>
          </a:p>
          <a:p>
            <a:r>
              <a:rPr lang="en-US" sz="5100" dirty="0" err="1"/>
              <a:t>Memorie</a:t>
            </a:r>
            <a:r>
              <a:rPr lang="en-US" sz="5100" dirty="0"/>
              <a:t> </a:t>
            </a:r>
            <a:r>
              <a:rPr lang="en-US" sz="5100" dirty="0" err="1"/>
              <a:t>Partajata</a:t>
            </a:r>
            <a:endParaRPr lang="en-US" sz="5100" dirty="0"/>
          </a:p>
          <a:p>
            <a:endParaRPr lang="en-US" sz="4000" dirty="0"/>
          </a:p>
          <a:p>
            <a:endParaRPr lang="en-US" sz="4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800" dirty="0"/>
              <a:t>Ioana Leustean</a:t>
            </a:r>
          </a:p>
          <a:p>
            <a:r>
              <a:rPr lang="en-US" sz="3800" dirty="0"/>
              <a:t>	</a:t>
            </a:r>
          </a:p>
        </p:txBody>
      </p:sp>
      <p:pic>
        <p:nvPicPr>
          <p:cNvPr id="3" name="Content Placeholder 2" descr="http://www.multiparadigmgroup.com/wp-content/uploads/2012/10/Haskell_Logo.-e135010103759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512" y="3961108"/>
            <a:ext cx="3566829" cy="145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91093" y="2926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28253" y="5153165"/>
            <a:ext cx="3077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Part II. Concurrent Haskell</a:t>
            </a:r>
          </a:p>
          <a:p>
            <a:r>
              <a:rPr lang="en-US" dirty="0">
                <a:solidFill>
                  <a:srgbClr val="0070C0"/>
                </a:solidFill>
                <a:hlinkClick r:id="rId3"/>
              </a:rPr>
              <a:t>Cap.7 &amp; 8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254" y="1458154"/>
            <a:ext cx="2719141" cy="355863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382518" y="1086962"/>
            <a:ext cx="2253802" cy="222004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290212">
            <a:off x="5853698" y="1457735"/>
            <a:ext cx="553792" cy="1455312"/>
          </a:xfrm>
          <a:custGeom>
            <a:avLst/>
            <a:gdLst>
              <a:gd name="connsiteX0" fmla="*/ 0 w 553792"/>
              <a:gd name="connsiteY0" fmla="*/ 25757 h 1455312"/>
              <a:gd name="connsiteX1" fmla="*/ 64395 w 553792"/>
              <a:gd name="connsiteY1" fmla="*/ 12879 h 1455312"/>
              <a:gd name="connsiteX2" fmla="*/ 103031 w 553792"/>
              <a:gd name="connsiteY2" fmla="*/ 0 h 1455312"/>
              <a:gd name="connsiteX3" fmla="*/ 206062 w 553792"/>
              <a:gd name="connsiteY3" fmla="*/ 12879 h 1455312"/>
              <a:gd name="connsiteX4" fmla="*/ 244699 w 553792"/>
              <a:gd name="connsiteY4" fmla="*/ 38636 h 1455312"/>
              <a:gd name="connsiteX5" fmla="*/ 283336 w 553792"/>
              <a:gd name="connsiteY5" fmla="*/ 51515 h 1455312"/>
              <a:gd name="connsiteX6" fmla="*/ 347730 w 553792"/>
              <a:gd name="connsiteY6" fmla="*/ 128788 h 1455312"/>
              <a:gd name="connsiteX7" fmla="*/ 334851 w 553792"/>
              <a:gd name="connsiteY7" fmla="*/ 180304 h 1455312"/>
              <a:gd name="connsiteX8" fmla="*/ 296214 w 553792"/>
              <a:gd name="connsiteY8" fmla="*/ 206062 h 1455312"/>
              <a:gd name="connsiteX9" fmla="*/ 167426 w 553792"/>
              <a:gd name="connsiteY9" fmla="*/ 244698 h 1455312"/>
              <a:gd name="connsiteX10" fmla="*/ 128789 w 553792"/>
              <a:gd name="connsiteY10" fmla="*/ 257577 h 1455312"/>
              <a:gd name="connsiteX11" fmla="*/ 51516 w 553792"/>
              <a:gd name="connsiteY11" fmla="*/ 309093 h 1455312"/>
              <a:gd name="connsiteX12" fmla="*/ 38637 w 553792"/>
              <a:gd name="connsiteY12" fmla="*/ 463639 h 1455312"/>
              <a:gd name="connsiteX13" fmla="*/ 128789 w 553792"/>
              <a:gd name="connsiteY13" fmla="*/ 502276 h 1455312"/>
              <a:gd name="connsiteX14" fmla="*/ 309093 w 553792"/>
              <a:gd name="connsiteY14" fmla="*/ 528033 h 1455312"/>
              <a:gd name="connsiteX15" fmla="*/ 347730 w 553792"/>
              <a:gd name="connsiteY15" fmla="*/ 540912 h 1455312"/>
              <a:gd name="connsiteX16" fmla="*/ 425003 w 553792"/>
              <a:gd name="connsiteY16" fmla="*/ 592428 h 1455312"/>
              <a:gd name="connsiteX17" fmla="*/ 463640 w 553792"/>
              <a:gd name="connsiteY17" fmla="*/ 669701 h 1455312"/>
              <a:gd name="connsiteX18" fmla="*/ 476519 w 553792"/>
              <a:gd name="connsiteY18" fmla="*/ 708338 h 1455312"/>
              <a:gd name="connsiteX19" fmla="*/ 425003 w 553792"/>
              <a:gd name="connsiteY19" fmla="*/ 746974 h 1455312"/>
              <a:gd name="connsiteX20" fmla="*/ 360609 w 553792"/>
              <a:gd name="connsiteY20" fmla="*/ 759853 h 1455312"/>
              <a:gd name="connsiteX21" fmla="*/ 283336 w 553792"/>
              <a:gd name="connsiteY21" fmla="*/ 785611 h 1455312"/>
              <a:gd name="connsiteX22" fmla="*/ 218941 w 553792"/>
              <a:gd name="connsiteY22" fmla="*/ 798490 h 1455312"/>
              <a:gd name="connsiteX23" fmla="*/ 141668 w 553792"/>
              <a:gd name="connsiteY23" fmla="*/ 824248 h 1455312"/>
              <a:gd name="connsiteX24" fmla="*/ 115910 w 553792"/>
              <a:gd name="connsiteY24" fmla="*/ 862884 h 1455312"/>
              <a:gd name="connsiteX25" fmla="*/ 128789 w 553792"/>
              <a:gd name="connsiteY25" fmla="*/ 978794 h 1455312"/>
              <a:gd name="connsiteX26" fmla="*/ 154547 w 553792"/>
              <a:gd name="connsiteY26" fmla="*/ 1017431 h 1455312"/>
              <a:gd name="connsiteX27" fmla="*/ 437882 w 553792"/>
              <a:gd name="connsiteY27" fmla="*/ 1081825 h 1455312"/>
              <a:gd name="connsiteX28" fmla="*/ 489398 w 553792"/>
              <a:gd name="connsiteY28" fmla="*/ 1133341 h 1455312"/>
              <a:gd name="connsiteX29" fmla="*/ 553792 w 553792"/>
              <a:gd name="connsiteY29" fmla="*/ 1249250 h 1455312"/>
              <a:gd name="connsiteX30" fmla="*/ 528034 w 553792"/>
              <a:gd name="connsiteY30" fmla="*/ 1365160 h 1455312"/>
              <a:gd name="connsiteX31" fmla="*/ 502276 w 553792"/>
              <a:gd name="connsiteY31" fmla="*/ 1403797 h 1455312"/>
              <a:gd name="connsiteX32" fmla="*/ 463640 w 553792"/>
              <a:gd name="connsiteY32" fmla="*/ 1455312 h 145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53792" h="1455312">
                <a:moveTo>
                  <a:pt x="0" y="25757"/>
                </a:moveTo>
                <a:cubicBezTo>
                  <a:pt x="21465" y="21464"/>
                  <a:pt x="43159" y="18188"/>
                  <a:pt x="64395" y="12879"/>
                </a:cubicBezTo>
                <a:cubicBezTo>
                  <a:pt x="77565" y="9587"/>
                  <a:pt x="89456" y="0"/>
                  <a:pt x="103031" y="0"/>
                </a:cubicBezTo>
                <a:cubicBezTo>
                  <a:pt x="137642" y="0"/>
                  <a:pt x="171718" y="8586"/>
                  <a:pt x="206062" y="12879"/>
                </a:cubicBezTo>
                <a:cubicBezTo>
                  <a:pt x="218941" y="21465"/>
                  <a:pt x="230855" y="31714"/>
                  <a:pt x="244699" y="38636"/>
                </a:cubicBezTo>
                <a:cubicBezTo>
                  <a:pt x="256842" y="44707"/>
                  <a:pt x="272040" y="43985"/>
                  <a:pt x="283336" y="51515"/>
                </a:cubicBezTo>
                <a:cubicBezTo>
                  <a:pt x="313082" y="71346"/>
                  <a:pt x="328725" y="100281"/>
                  <a:pt x="347730" y="128788"/>
                </a:cubicBezTo>
                <a:cubicBezTo>
                  <a:pt x="343437" y="145960"/>
                  <a:pt x="344669" y="165576"/>
                  <a:pt x="334851" y="180304"/>
                </a:cubicBezTo>
                <a:cubicBezTo>
                  <a:pt x="326265" y="193183"/>
                  <a:pt x="310359" y="199776"/>
                  <a:pt x="296214" y="206062"/>
                </a:cubicBezTo>
                <a:cubicBezTo>
                  <a:pt x="241129" y="230544"/>
                  <a:pt x="219869" y="229714"/>
                  <a:pt x="167426" y="244698"/>
                </a:cubicBezTo>
                <a:cubicBezTo>
                  <a:pt x="154373" y="248428"/>
                  <a:pt x="140656" y="250984"/>
                  <a:pt x="128789" y="257577"/>
                </a:cubicBezTo>
                <a:cubicBezTo>
                  <a:pt x="101728" y="272611"/>
                  <a:pt x="51516" y="309093"/>
                  <a:pt x="51516" y="309093"/>
                </a:cubicBezTo>
                <a:cubicBezTo>
                  <a:pt x="34748" y="359396"/>
                  <a:pt x="4706" y="409349"/>
                  <a:pt x="38637" y="463639"/>
                </a:cubicBezTo>
                <a:cubicBezTo>
                  <a:pt x="44246" y="472613"/>
                  <a:pt x="112986" y="499487"/>
                  <a:pt x="128789" y="502276"/>
                </a:cubicBezTo>
                <a:cubicBezTo>
                  <a:pt x="188577" y="512827"/>
                  <a:pt x="309093" y="528033"/>
                  <a:pt x="309093" y="528033"/>
                </a:cubicBezTo>
                <a:cubicBezTo>
                  <a:pt x="321972" y="532326"/>
                  <a:pt x="335863" y="534319"/>
                  <a:pt x="347730" y="540912"/>
                </a:cubicBezTo>
                <a:cubicBezTo>
                  <a:pt x="374791" y="555946"/>
                  <a:pt x="425003" y="592428"/>
                  <a:pt x="425003" y="592428"/>
                </a:cubicBezTo>
                <a:cubicBezTo>
                  <a:pt x="457376" y="689543"/>
                  <a:pt x="413706" y="569834"/>
                  <a:pt x="463640" y="669701"/>
                </a:cubicBezTo>
                <a:cubicBezTo>
                  <a:pt x="469711" y="681843"/>
                  <a:pt x="472226" y="695459"/>
                  <a:pt x="476519" y="708338"/>
                </a:cubicBezTo>
                <a:cubicBezTo>
                  <a:pt x="459347" y="721217"/>
                  <a:pt x="444618" y="738256"/>
                  <a:pt x="425003" y="746974"/>
                </a:cubicBezTo>
                <a:cubicBezTo>
                  <a:pt x="405000" y="755864"/>
                  <a:pt x="381727" y="754093"/>
                  <a:pt x="360609" y="759853"/>
                </a:cubicBezTo>
                <a:cubicBezTo>
                  <a:pt x="334415" y="766997"/>
                  <a:pt x="309960" y="780286"/>
                  <a:pt x="283336" y="785611"/>
                </a:cubicBezTo>
                <a:cubicBezTo>
                  <a:pt x="261871" y="789904"/>
                  <a:pt x="240060" y="792730"/>
                  <a:pt x="218941" y="798490"/>
                </a:cubicBezTo>
                <a:cubicBezTo>
                  <a:pt x="192747" y="805634"/>
                  <a:pt x="141668" y="824248"/>
                  <a:pt x="141668" y="824248"/>
                </a:cubicBezTo>
                <a:cubicBezTo>
                  <a:pt x="133082" y="837127"/>
                  <a:pt x="117195" y="847459"/>
                  <a:pt x="115910" y="862884"/>
                </a:cubicBezTo>
                <a:cubicBezTo>
                  <a:pt x="112682" y="901624"/>
                  <a:pt x="119361" y="941080"/>
                  <a:pt x="128789" y="978794"/>
                </a:cubicBezTo>
                <a:cubicBezTo>
                  <a:pt x="132543" y="993810"/>
                  <a:pt x="142898" y="1007238"/>
                  <a:pt x="154547" y="1017431"/>
                </a:cubicBezTo>
                <a:cubicBezTo>
                  <a:pt x="254586" y="1104965"/>
                  <a:pt x="277615" y="1071808"/>
                  <a:pt x="437882" y="1081825"/>
                </a:cubicBezTo>
                <a:cubicBezTo>
                  <a:pt x="503448" y="1103680"/>
                  <a:pt x="458176" y="1077142"/>
                  <a:pt x="489398" y="1133341"/>
                </a:cubicBezTo>
                <a:cubicBezTo>
                  <a:pt x="563206" y="1266196"/>
                  <a:pt x="524650" y="1161825"/>
                  <a:pt x="553792" y="1249250"/>
                </a:cubicBezTo>
                <a:cubicBezTo>
                  <a:pt x="548845" y="1278930"/>
                  <a:pt x="543887" y="1333454"/>
                  <a:pt x="528034" y="1365160"/>
                </a:cubicBezTo>
                <a:cubicBezTo>
                  <a:pt x="521112" y="1379004"/>
                  <a:pt x="510862" y="1390918"/>
                  <a:pt x="502276" y="1403797"/>
                </a:cubicBezTo>
                <a:cubicBezTo>
                  <a:pt x="486363" y="1451540"/>
                  <a:pt x="501540" y="1436362"/>
                  <a:pt x="463640" y="1455312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67768">
            <a:off x="6557293" y="1408084"/>
            <a:ext cx="652329" cy="1554615"/>
          </a:xfrm>
          <a:prstGeom prst="rect">
            <a:avLst/>
          </a:prstGeom>
        </p:spPr>
      </p:pic>
      <p:sp>
        <p:nvSpPr>
          <p:cNvPr id="7" name="TextBox 6">
            <a:hlinkClick r:id="rId6"/>
            <a:extLst>
              <a:ext uri="{FF2B5EF4-FFF2-40B4-BE49-F238E27FC236}">
                <a16:creationId xmlns:a16="http://schemas.microsoft.com/office/drawing/2014/main" id="{AD477854-6015-9AAB-D406-7F12DD9814DE}"/>
              </a:ext>
            </a:extLst>
          </p:cNvPr>
          <p:cNvSpPr txBox="1"/>
          <p:nvPr/>
        </p:nvSpPr>
        <p:spPr>
          <a:xfrm>
            <a:off x="4339269" y="5935872"/>
            <a:ext cx="787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6"/>
              </a:rPr>
              <a:t>https://hackage.haskell.org/package/base-4.20.0.1/docs/Control-Concurrent.html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26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0C954-FB29-76D0-2910-17ACDCBBC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089F1C-CCF7-77BB-7F82-0B4064CCA67D}"/>
              </a:ext>
            </a:extLst>
          </p:cNvPr>
          <p:cNvSpPr txBox="1"/>
          <p:nvPr/>
        </p:nvSpPr>
        <p:spPr>
          <a:xfrm>
            <a:off x="759853" y="0"/>
            <a:ext cx="3730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Exemplu</a:t>
            </a:r>
            <a:r>
              <a:rPr lang="en-US" sz="2400" dirty="0"/>
              <a:t>: Readers/Writers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26D454-2FC5-F71B-7B10-E21C9AADF4E9}"/>
              </a:ext>
            </a:extLst>
          </p:cNvPr>
          <p:cNvSpPr txBox="1"/>
          <p:nvPr/>
        </p:nvSpPr>
        <p:spPr>
          <a:xfrm>
            <a:off x="759853" y="1281281"/>
            <a:ext cx="10735690" cy="489364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rgbClr val="0070C0"/>
                </a:solidFill>
              </a:rPr>
              <a:t>reader i rwl lib = do  </a:t>
            </a:r>
            <a:r>
              <a:rPr lang="ro-RO" sz="2400" dirty="0">
                <a:solidFill>
                  <a:schemeClr val="tx1"/>
                </a:solidFill>
              </a:rPr>
              <a:t>                 </a:t>
            </a:r>
            <a:r>
              <a:rPr lang="en-US" sz="2400" dirty="0">
                <a:solidFill>
                  <a:schemeClr val="tx1"/>
                </a:solidFill>
              </a:rPr>
              <a:t>         -- un thread </a:t>
            </a:r>
            <a:r>
              <a:rPr lang="en-US" sz="2400" dirty="0" err="1">
                <a:solidFill>
                  <a:schemeClr val="tx1"/>
                </a:solidFill>
              </a:rPr>
              <a:t>cititor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ro-RO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0070C0"/>
                </a:solidFill>
              </a:rPr>
              <a:t>                              </a:t>
            </a:r>
            <a:r>
              <a:rPr lang="ro-RO" sz="2400" dirty="0">
                <a:solidFill>
                  <a:srgbClr val="0070C0"/>
                </a:solidFill>
              </a:rPr>
              <a:t>aquireRead rwl                  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ro-RO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                              </a:t>
            </a:r>
            <a:r>
              <a:rPr lang="ro-RO" sz="2400" dirty="0">
                <a:solidFill>
                  <a:srgbClr val="0070C0"/>
                </a:solidFill>
              </a:rPr>
              <a:t> c &lt;- readMVar </a:t>
            </a:r>
            <a:r>
              <a:rPr lang="ro-RO" sz="2400" dirty="0" err="1">
                <a:solidFill>
                  <a:srgbClr val="0070C0"/>
                </a:solidFill>
              </a:rPr>
              <a:t>lib</a:t>
            </a:r>
            <a:r>
              <a:rPr lang="ro-RO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ro-RO" sz="2400" dirty="0">
                <a:solidFill>
                  <a:schemeClr val="tx1"/>
                </a:solidFill>
              </a:rPr>
              <a:t>-- non blocking                  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</a:t>
            </a:r>
            <a:r>
              <a:rPr lang="ro-RO" sz="2400" dirty="0">
                <a:solidFill>
                  <a:srgbClr val="0070C0"/>
                </a:solidFill>
              </a:rPr>
              <a:t> putStrLn $ 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ro-RO" sz="2400" dirty="0">
                <a:solidFill>
                  <a:srgbClr val="0070C0"/>
                </a:solidFill>
              </a:rPr>
              <a:t>"Reader " ++ (show i) ++ " reads: " ++ (show c)                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ro-RO" sz="2400" dirty="0">
                <a:solidFill>
                  <a:srgbClr val="0070C0"/>
                </a:solidFill>
              </a:rPr>
              <a:t>    </a:t>
            </a:r>
            <a:r>
              <a:rPr lang="en-US" sz="2400" dirty="0">
                <a:solidFill>
                  <a:srgbClr val="0070C0"/>
                </a:solidFill>
              </a:rPr>
              <a:t>                            </a:t>
            </a:r>
            <a:r>
              <a:rPr lang="ro-RO" sz="2400" dirty="0">
                <a:solidFill>
                  <a:srgbClr val="0070C0"/>
                </a:solidFill>
              </a:rPr>
              <a:t>releaseRead rwl        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ro-RO" sz="2400" dirty="0">
                <a:solidFill>
                  <a:srgbClr val="0070C0"/>
                </a:solidFill>
              </a:rPr>
              <a:t> writer i rwl lib = do</a:t>
            </a:r>
            <a:r>
              <a:rPr lang="en-US" sz="2400" dirty="0">
                <a:solidFill>
                  <a:srgbClr val="0070C0"/>
                </a:solidFill>
              </a:rPr>
              <a:t>                       </a:t>
            </a:r>
            <a:r>
              <a:rPr lang="ro-RO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-- un thread </a:t>
            </a:r>
            <a:r>
              <a:rPr lang="en-US" sz="2400" dirty="0" err="1">
                <a:solidFill>
                  <a:schemeClr val="tx1"/>
                </a:solidFill>
              </a:rPr>
              <a:t>scriitor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</a:t>
            </a:r>
            <a:r>
              <a:rPr lang="ro-RO" sz="2400" dirty="0">
                <a:solidFill>
                  <a:srgbClr val="0070C0"/>
                </a:solidFill>
              </a:rPr>
              <a:t>aquireWrite rwl                 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ro-RO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0070C0"/>
                </a:solidFill>
              </a:rPr>
              <a:t>                                </a:t>
            </a:r>
            <a:r>
              <a:rPr lang="ro-RO" sz="2400" dirty="0">
                <a:solidFill>
                  <a:srgbClr val="0070C0"/>
                </a:solidFill>
              </a:rPr>
              <a:t> putStrLn $ 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ro-RO" sz="2400" dirty="0">
                <a:solidFill>
                  <a:srgbClr val="0070C0"/>
                </a:solidFill>
              </a:rPr>
              <a:t>"Writer " ++ (show i) ++ " writes " </a:t>
            </a:r>
            <a:r>
              <a:rPr lang="en-US" sz="2400" dirty="0">
                <a:solidFill>
                  <a:srgbClr val="0070C0"/>
                </a:solidFill>
              </a:rPr>
              <a:t> (show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  <a:r>
              <a:rPr lang="ro-RO" sz="2400" dirty="0">
                <a:solidFill>
                  <a:srgbClr val="0070C0"/>
                </a:solidFill>
              </a:rPr>
              <a:t>                  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ro-RO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0070C0"/>
                </a:solidFill>
              </a:rPr>
              <a:t>                                  </a:t>
            </a:r>
            <a:r>
              <a:rPr lang="ro-RO" sz="2400" dirty="0">
                <a:solidFill>
                  <a:srgbClr val="0070C0"/>
                </a:solidFill>
              </a:rPr>
              <a:t>c &lt;- takeMVar lib                    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</a:t>
            </a:r>
            <a:r>
              <a:rPr lang="ro-RO" sz="2400" dirty="0">
                <a:solidFill>
                  <a:srgbClr val="0070C0"/>
                </a:solidFill>
              </a:rPr>
              <a:t>putMVar lib i                    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</a:t>
            </a:r>
            <a:r>
              <a:rPr lang="ro-RO" sz="2400" dirty="0">
                <a:solidFill>
                  <a:srgbClr val="0070C0"/>
                </a:solidFill>
              </a:rPr>
              <a:t>releaseWrite rwl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6CE54C-1600-CD55-9D94-6B71189B385E}"/>
              </a:ext>
            </a:extLst>
          </p:cNvPr>
          <p:cNvSpPr txBox="1"/>
          <p:nvPr/>
        </p:nvSpPr>
        <p:spPr>
          <a:xfrm>
            <a:off x="6289040" y="230832"/>
            <a:ext cx="560204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lib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resursa</a:t>
            </a:r>
            <a:r>
              <a:rPr lang="en-US" sz="2000" dirty="0"/>
              <a:t> </a:t>
            </a:r>
            <a:r>
              <a:rPr lang="en-US" sz="2000" dirty="0" err="1"/>
              <a:t>partajata</a:t>
            </a:r>
            <a:endParaRPr lang="en-US" sz="2000" dirty="0"/>
          </a:p>
          <a:p>
            <a:r>
              <a:rPr lang="en-GB" sz="2000" b="1" dirty="0" err="1">
                <a:solidFill>
                  <a:srgbClr val="0070C0"/>
                </a:solidFill>
              </a:rPr>
              <a:t>rwl</a:t>
            </a:r>
            <a:r>
              <a:rPr lang="en-GB" sz="2000" b="1" dirty="0">
                <a:solidFill>
                  <a:srgbClr val="0070C0"/>
                </a:solidFill>
              </a:rPr>
              <a:t> </a:t>
            </a:r>
            <a:r>
              <a:rPr lang="en-GB" sz="2000" dirty="0" err="1"/>
              <a:t>este</a:t>
            </a:r>
            <a:r>
              <a:rPr lang="en-GB" sz="2000" dirty="0"/>
              <a:t> </a:t>
            </a:r>
            <a:r>
              <a:rPr lang="en-GB" sz="2000" dirty="0" err="1"/>
              <a:t>lacatul</a:t>
            </a:r>
            <a:r>
              <a:rPr lang="en-GB" sz="2000" dirty="0"/>
              <a:t> care </a:t>
            </a:r>
            <a:r>
              <a:rPr lang="en-GB" sz="2000" dirty="0" err="1"/>
              <a:t>sincronizeaza</a:t>
            </a:r>
            <a:r>
              <a:rPr lang="en-GB" sz="2000" dirty="0"/>
              <a:t> </a:t>
            </a:r>
            <a:r>
              <a:rPr lang="en-GB" sz="2000" dirty="0" err="1"/>
              <a:t>accesul</a:t>
            </a:r>
            <a:r>
              <a:rPr lang="en-GB" sz="2000" dirty="0"/>
              <a:t> la </a:t>
            </a:r>
            <a:r>
              <a:rPr lang="en-GB" sz="2000" dirty="0" err="1"/>
              <a:t>resursa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55293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0644" y="419208"/>
            <a:ext cx="7210628" cy="594008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genread</a:t>
            </a:r>
            <a:r>
              <a:rPr lang="en-US" sz="2000" dirty="0">
                <a:solidFill>
                  <a:srgbClr val="0070C0"/>
                </a:solidFill>
              </a:rPr>
              <a:t> n </a:t>
            </a:r>
            <a:r>
              <a:rPr lang="en-US" sz="2000" dirty="0" err="1">
                <a:solidFill>
                  <a:srgbClr val="0070C0"/>
                </a:solidFill>
              </a:rPr>
              <a:t>rwl</a:t>
            </a:r>
            <a:r>
              <a:rPr lang="en-US" sz="2000" dirty="0">
                <a:solidFill>
                  <a:srgbClr val="0070C0"/>
                </a:solidFill>
              </a:rPr>
              <a:t> lib = if (n==0)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then </a:t>
            </a:r>
            <a:r>
              <a:rPr lang="en-US" sz="2000" dirty="0" err="1">
                <a:solidFill>
                  <a:srgbClr val="0070C0"/>
                </a:solidFill>
              </a:rPr>
              <a:t>putStrLn</a:t>
            </a:r>
            <a:r>
              <a:rPr lang="en-US" sz="2000" dirty="0">
                <a:solidFill>
                  <a:srgbClr val="0070C0"/>
                </a:solidFill>
              </a:rPr>
              <a:t> "no more readers" 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else do       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           reader n </a:t>
            </a:r>
            <a:r>
              <a:rPr lang="en-US" sz="2000" dirty="0" err="1">
                <a:solidFill>
                  <a:srgbClr val="0070C0"/>
                </a:solidFill>
              </a:rPr>
              <a:t>rwl</a:t>
            </a:r>
            <a:r>
              <a:rPr lang="en-US" sz="2000" dirty="0">
                <a:solidFill>
                  <a:srgbClr val="0070C0"/>
                </a:solidFill>
              </a:rPr>
              <a:t> lib          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           </a:t>
            </a:r>
            <a:r>
              <a:rPr lang="en-US" sz="2000" dirty="0" err="1">
                <a:solidFill>
                  <a:srgbClr val="0070C0"/>
                </a:solidFill>
              </a:rPr>
              <a:t>threadDelay</a:t>
            </a:r>
            <a:r>
              <a:rPr lang="en-US" sz="2000" dirty="0">
                <a:solidFill>
                  <a:srgbClr val="0070C0"/>
                </a:solidFill>
              </a:rPr>
              <a:t> 20        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          </a:t>
            </a:r>
            <a:r>
              <a:rPr lang="en-US" sz="2000" dirty="0" err="1">
                <a:solidFill>
                  <a:srgbClr val="0070C0"/>
                </a:solidFill>
              </a:rPr>
              <a:t>genread</a:t>
            </a:r>
            <a:r>
              <a:rPr lang="en-US" sz="2000" dirty="0">
                <a:solidFill>
                  <a:srgbClr val="0070C0"/>
                </a:solidFill>
              </a:rPr>
              <a:t> (n-1) </a:t>
            </a:r>
            <a:r>
              <a:rPr lang="en-US" sz="2000" dirty="0" err="1">
                <a:solidFill>
                  <a:srgbClr val="0070C0"/>
                </a:solidFill>
              </a:rPr>
              <a:t>rwl</a:t>
            </a:r>
            <a:r>
              <a:rPr lang="en-US" sz="2000" dirty="0">
                <a:solidFill>
                  <a:srgbClr val="0070C0"/>
                </a:solidFill>
              </a:rPr>
              <a:t> lib             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genwrite</a:t>
            </a:r>
            <a:r>
              <a:rPr lang="en-US" sz="2000" dirty="0">
                <a:solidFill>
                  <a:srgbClr val="0070C0"/>
                </a:solidFill>
              </a:rPr>
              <a:t> n </a:t>
            </a:r>
            <a:r>
              <a:rPr lang="en-US" sz="2000" dirty="0" err="1">
                <a:solidFill>
                  <a:srgbClr val="0070C0"/>
                </a:solidFill>
              </a:rPr>
              <a:t>rwl</a:t>
            </a:r>
            <a:r>
              <a:rPr lang="en-US" sz="2000" dirty="0">
                <a:solidFill>
                  <a:srgbClr val="0070C0"/>
                </a:solidFill>
              </a:rPr>
              <a:t> lib = if (n==0)       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 then </a:t>
            </a:r>
            <a:r>
              <a:rPr lang="en-US" sz="2000" dirty="0" err="1">
                <a:solidFill>
                  <a:srgbClr val="0070C0"/>
                </a:solidFill>
              </a:rPr>
              <a:t>putStrLn</a:t>
            </a:r>
            <a:r>
              <a:rPr lang="en-US" sz="2000" dirty="0">
                <a:solidFill>
                  <a:srgbClr val="0070C0"/>
                </a:solidFill>
              </a:rPr>
              <a:t> "no more writers"       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 else do            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           writer n </a:t>
            </a:r>
            <a:r>
              <a:rPr lang="en-US" sz="2000" dirty="0" err="1">
                <a:solidFill>
                  <a:srgbClr val="0070C0"/>
                </a:solidFill>
              </a:rPr>
              <a:t>rwl</a:t>
            </a:r>
            <a:r>
              <a:rPr lang="en-US" sz="2000" dirty="0">
                <a:solidFill>
                  <a:srgbClr val="0070C0"/>
                </a:solidFill>
              </a:rPr>
              <a:t> lib            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           </a:t>
            </a:r>
            <a:r>
              <a:rPr lang="en-US" sz="2000" dirty="0" err="1">
                <a:solidFill>
                  <a:srgbClr val="0070C0"/>
                </a:solidFill>
              </a:rPr>
              <a:t>threadDelay</a:t>
            </a:r>
            <a:r>
              <a:rPr lang="en-US" sz="2000" dirty="0">
                <a:solidFill>
                  <a:srgbClr val="0070C0"/>
                </a:solidFill>
              </a:rPr>
              <a:t> 100            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           </a:t>
            </a:r>
            <a:r>
              <a:rPr lang="en-US" sz="2000" dirty="0" err="1">
                <a:solidFill>
                  <a:srgbClr val="0070C0"/>
                </a:solidFill>
              </a:rPr>
              <a:t>genwrite</a:t>
            </a:r>
            <a:r>
              <a:rPr lang="en-US" sz="2000" dirty="0">
                <a:solidFill>
                  <a:srgbClr val="0070C0"/>
                </a:solidFill>
              </a:rPr>
              <a:t> (n-1) </a:t>
            </a:r>
            <a:r>
              <a:rPr lang="en-US" sz="2000" dirty="0" err="1">
                <a:solidFill>
                  <a:srgbClr val="0070C0"/>
                </a:solidFill>
              </a:rPr>
              <a:t>rwl</a:t>
            </a:r>
            <a:r>
              <a:rPr lang="en-US" sz="2000" dirty="0">
                <a:solidFill>
                  <a:srgbClr val="0070C0"/>
                </a:solidFill>
              </a:rPr>
              <a:t> lib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             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main = do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lib &lt;- </a:t>
            </a:r>
            <a:r>
              <a:rPr lang="en-US" sz="2000" dirty="0" err="1">
                <a:solidFill>
                  <a:srgbClr val="0070C0"/>
                </a:solidFill>
              </a:rPr>
              <a:t>newMVar</a:t>
            </a:r>
            <a:r>
              <a:rPr lang="en-US" sz="2000" dirty="0">
                <a:solidFill>
                  <a:srgbClr val="0070C0"/>
                </a:solidFill>
              </a:rPr>
              <a:t> 0     </a:t>
            </a:r>
            <a:r>
              <a:rPr lang="en-US" sz="2000" dirty="0">
                <a:solidFill>
                  <a:schemeClr val="tx1"/>
                </a:solidFill>
              </a:rPr>
              <a:t>-- </a:t>
            </a:r>
            <a:r>
              <a:rPr lang="en-US" sz="2000" dirty="0" err="1">
                <a:solidFill>
                  <a:schemeClr val="tx1"/>
                </a:solidFill>
              </a:rPr>
              <a:t>resursa</a:t>
            </a:r>
            <a:r>
              <a:rPr lang="en-US" sz="2000" dirty="0">
                <a:solidFill>
                  <a:schemeClr val="tx1"/>
                </a:solidFill>
              </a:rPr>
              <a:t>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</a:t>
            </a:r>
            <a:r>
              <a:rPr lang="en-US" sz="2000" dirty="0" err="1">
                <a:solidFill>
                  <a:srgbClr val="0070C0"/>
                </a:solidFill>
              </a:rPr>
              <a:t>rwl</a:t>
            </a:r>
            <a:r>
              <a:rPr lang="en-US" sz="2000" dirty="0">
                <a:solidFill>
                  <a:srgbClr val="0070C0"/>
                </a:solidFill>
              </a:rPr>
              <a:t> &lt;- </a:t>
            </a:r>
            <a:r>
              <a:rPr lang="en-US" sz="2000" dirty="0" err="1">
                <a:solidFill>
                  <a:srgbClr val="0070C0"/>
                </a:solidFill>
              </a:rPr>
              <a:t>newMyRWLock</a:t>
            </a:r>
            <a:r>
              <a:rPr lang="en-US" sz="2000" dirty="0">
                <a:solidFill>
                  <a:srgbClr val="0070C0"/>
                </a:solidFill>
              </a:rPr>
              <a:t>    </a:t>
            </a:r>
            <a:r>
              <a:rPr lang="en-US" sz="2000" dirty="0">
                <a:solidFill>
                  <a:schemeClr val="tx1"/>
                </a:solidFill>
              </a:rPr>
              <a:t>-- </a:t>
            </a:r>
            <a:r>
              <a:rPr lang="en-US" sz="2000" dirty="0" err="1">
                <a:solidFill>
                  <a:schemeClr val="tx1"/>
                </a:solidFill>
              </a:rPr>
              <a:t>lacatul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rw</a:t>
            </a:r>
            <a:r>
              <a:rPr lang="en-US" sz="2000" dirty="0">
                <a:solidFill>
                  <a:schemeClr val="tx1"/>
                </a:solidFill>
              </a:rPr>
              <a:t>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</a:t>
            </a:r>
            <a:r>
              <a:rPr lang="en-US" sz="2000" dirty="0" err="1">
                <a:solidFill>
                  <a:srgbClr val="0070C0"/>
                </a:solidFill>
              </a:rPr>
              <a:t>forkIO</a:t>
            </a:r>
            <a:r>
              <a:rPr lang="en-US" sz="2000" dirty="0">
                <a:solidFill>
                  <a:srgbClr val="0070C0"/>
                </a:solidFill>
              </a:rPr>
              <a:t> $  </a:t>
            </a:r>
            <a:r>
              <a:rPr lang="en-US" sz="2000" dirty="0" err="1">
                <a:solidFill>
                  <a:srgbClr val="0070C0"/>
                </a:solidFill>
              </a:rPr>
              <a:t>genread</a:t>
            </a:r>
            <a:r>
              <a:rPr lang="en-US" sz="2000" dirty="0">
                <a:solidFill>
                  <a:srgbClr val="0070C0"/>
                </a:solidFill>
              </a:rPr>
              <a:t> 10 </a:t>
            </a:r>
            <a:r>
              <a:rPr lang="en-US" sz="2000" dirty="0" err="1">
                <a:solidFill>
                  <a:srgbClr val="0070C0"/>
                </a:solidFill>
              </a:rPr>
              <a:t>rwl</a:t>
            </a:r>
            <a:r>
              <a:rPr lang="en-US" sz="2000" dirty="0">
                <a:solidFill>
                  <a:srgbClr val="0070C0"/>
                </a:solidFill>
              </a:rPr>
              <a:t> lib    </a:t>
            </a:r>
            <a:r>
              <a:rPr lang="en-US" sz="2000" dirty="0">
                <a:solidFill>
                  <a:schemeClr val="tx1"/>
                </a:solidFill>
              </a:rPr>
              <a:t>-- </a:t>
            </a:r>
            <a:r>
              <a:rPr lang="en-US" sz="2000" dirty="0" err="1">
                <a:solidFill>
                  <a:schemeClr val="tx1"/>
                </a:solidFill>
              </a:rPr>
              <a:t>creez</a:t>
            </a:r>
            <a:r>
              <a:rPr lang="en-US" sz="2000" dirty="0">
                <a:solidFill>
                  <a:schemeClr val="tx1"/>
                </a:solidFill>
              </a:rPr>
              <a:t> 10 thread-</a:t>
            </a:r>
            <a:r>
              <a:rPr lang="en-US" sz="2000" dirty="0" err="1">
                <a:solidFill>
                  <a:schemeClr val="tx1"/>
                </a:solidFill>
              </a:rPr>
              <a:t>uri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cititor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</a:t>
            </a:r>
            <a:r>
              <a:rPr lang="en-US" sz="2000" dirty="0" err="1">
                <a:solidFill>
                  <a:srgbClr val="0070C0"/>
                </a:solidFill>
              </a:rPr>
              <a:t>forkIO</a:t>
            </a:r>
            <a:r>
              <a:rPr lang="en-US" sz="2000" dirty="0">
                <a:solidFill>
                  <a:srgbClr val="0070C0"/>
                </a:solidFill>
              </a:rPr>
              <a:t> $  </a:t>
            </a:r>
            <a:r>
              <a:rPr lang="en-US" sz="2000" dirty="0" err="1">
                <a:solidFill>
                  <a:srgbClr val="0070C0"/>
                </a:solidFill>
              </a:rPr>
              <a:t>genwrite</a:t>
            </a:r>
            <a:r>
              <a:rPr lang="en-US" sz="2000" dirty="0">
                <a:solidFill>
                  <a:srgbClr val="0070C0"/>
                </a:solidFill>
              </a:rPr>
              <a:t> 5 </a:t>
            </a:r>
            <a:r>
              <a:rPr lang="en-US" sz="2000" dirty="0" err="1">
                <a:solidFill>
                  <a:srgbClr val="0070C0"/>
                </a:solidFill>
              </a:rPr>
              <a:t>rwl</a:t>
            </a:r>
            <a:r>
              <a:rPr lang="en-US" sz="2000" dirty="0">
                <a:solidFill>
                  <a:srgbClr val="0070C0"/>
                </a:solidFill>
              </a:rPr>
              <a:t> lib     </a:t>
            </a:r>
            <a:r>
              <a:rPr lang="en-US" sz="2000" dirty="0">
                <a:solidFill>
                  <a:schemeClr val="tx1"/>
                </a:solidFill>
              </a:rPr>
              <a:t>-- </a:t>
            </a:r>
            <a:r>
              <a:rPr lang="en-US" sz="2000" dirty="0" err="1">
                <a:solidFill>
                  <a:schemeClr val="tx1"/>
                </a:solidFill>
              </a:rPr>
              <a:t>creez</a:t>
            </a:r>
            <a:r>
              <a:rPr lang="en-US" sz="2000" dirty="0">
                <a:solidFill>
                  <a:schemeClr val="tx1"/>
                </a:solidFill>
              </a:rPr>
              <a:t> 5 thread-</a:t>
            </a:r>
            <a:r>
              <a:rPr lang="en-US" sz="2000" dirty="0" err="1">
                <a:solidFill>
                  <a:schemeClr val="tx1"/>
                </a:solidFill>
              </a:rPr>
              <a:t>uri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scriitor</a:t>
            </a:r>
            <a:r>
              <a:rPr lang="en-US" sz="2000" dirty="0">
                <a:solidFill>
                  <a:srgbClr val="0070C0"/>
                </a:solidFill>
              </a:rPr>
              <a:t>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</a:t>
            </a:r>
            <a:r>
              <a:rPr lang="en-US" sz="2000" dirty="0" err="1">
                <a:solidFill>
                  <a:srgbClr val="0070C0"/>
                </a:solidFill>
              </a:rPr>
              <a:t>getLine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9853" y="0"/>
            <a:ext cx="2917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Exemplu</a:t>
            </a:r>
            <a:r>
              <a:rPr lang="en-US" dirty="0"/>
              <a:t>: Readers/Writers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98871" y="1351114"/>
            <a:ext cx="5379522" cy="341632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0070C0"/>
                </a:solidFill>
              </a:rPr>
              <a:t>reader i rwl lib = do                   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o-RO" dirty="0">
                <a:solidFill>
                  <a:srgbClr val="0070C0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                              </a:t>
            </a:r>
            <a:r>
              <a:rPr lang="ro-RO" dirty="0">
                <a:solidFill>
                  <a:srgbClr val="0070C0"/>
                </a:solidFill>
              </a:rPr>
              <a:t>aquireRead rwl                  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o-RO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                              </a:t>
            </a:r>
            <a:r>
              <a:rPr lang="ro-RO" dirty="0">
                <a:solidFill>
                  <a:srgbClr val="0070C0"/>
                </a:solidFill>
              </a:rPr>
              <a:t> c &lt;- readMVar </a:t>
            </a:r>
            <a:r>
              <a:rPr lang="ro-RO" dirty="0" err="1">
                <a:solidFill>
                  <a:srgbClr val="0070C0"/>
                </a:solidFill>
              </a:rPr>
              <a:t>lib</a:t>
            </a:r>
            <a:r>
              <a:rPr lang="ro-RO" dirty="0">
                <a:solidFill>
                  <a:srgbClr val="0070C0"/>
                </a:solidFill>
              </a:rPr>
              <a:t>                    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                            </a:t>
            </a:r>
            <a:r>
              <a:rPr lang="ro-RO" dirty="0">
                <a:solidFill>
                  <a:srgbClr val="0070C0"/>
                </a:solidFill>
              </a:rPr>
              <a:t> putStrLn $ </a:t>
            </a:r>
            <a:r>
              <a:rPr lang="en-US" dirty="0">
                <a:solidFill>
                  <a:srgbClr val="0070C0"/>
                </a:solidFill>
              </a:rPr>
              <a:t> (show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) ++ (show c)</a:t>
            </a:r>
            <a:r>
              <a:rPr lang="ro-RO" dirty="0">
                <a:solidFill>
                  <a:srgbClr val="0070C0"/>
                </a:solidFill>
              </a:rPr>
              <a:t>                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o-RO" dirty="0">
                <a:solidFill>
                  <a:srgbClr val="0070C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                            </a:t>
            </a:r>
            <a:r>
              <a:rPr lang="ro-RO" dirty="0">
                <a:solidFill>
                  <a:srgbClr val="0070C0"/>
                </a:solidFill>
              </a:rPr>
              <a:t>releaseRead rwl        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ro-RO" dirty="0">
                <a:solidFill>
                  <a:srgbClr val="0070C0"/>
                </a:solidFill>
              </a:rPr>
              <a:t> writer i rwl lib = do                     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                                </a:t>
            </a:r>
            <a:r>
              <a:rPr lang="ro-RO" dirty="0">
                <a:solidFill>
                  <a:srgbClr val="0070C0"/>
                </a:solidFill>
              </a:rPr>
              <a:t>aquireWrite rwl                 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o-RO" dirty="0">
                <a:solidFill>
                  <a:srgbClr val="0070C0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                                </a:t>
            </a:r>
            <a:r>
              <a:rPr lang="ro-RO" dirty="0">
                <a:solidFill>
                  <a:srgbClr val="0070C0"/>
                </a:solidFill>
              </a:rPr>
              <a:t> putStrLn $ </a:t>
            </a:r>
            <a:r>
              <a:rPr lang="en-US" dirty="0">
                <a:solidFill>
                  <a:srgbClr val="0070C0"/>
                </a:solidFill>
              </a:rPr>
              <a:t>show 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                                </a:t>
            </a:r>
            <a:r>
              <a:rPr lang="ro-RO" dirty="0">
                <a:solidFill>
                  <a:srgbClr val="0070C0"/>
                </a:solidFill>
              </a:rPr>
              <a:t>c &lt;- takeMVar lib                    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                                </a:t>
            </a:r>
            <a:r>
              <a:rPr lang="ro-RO" dirty="0" err="1">
                <a:solidFill>
                  <a:srgbClr val="0070C0"/>
                </a:solidFill>
              </a:rPr>
              <a:t>putMVar</a:t>
            </a:r>
            <a:r>
              <a:rPr lang="ro-RO" dirty="0">
                <a:solidFill>
                  <a:srgbClr val="0070C0"/>
                </a:solidFill>
              </a:rPr>
              <a:t> lib i                    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                                </a:t>
            </a:r>
            <a:r>
              <a:rPr lang="ro-RO" dirty="0" err="1">
                <a:solidFill>
                  <a:srgbClr val="0070C0"/>
                </a:solidFill>
              </a:rPr>
              <a:t>releaseWrite</a:t>
            </a:r>
            <a:r>
              <a:rPr lang="ro-RO" dirty="0">
                <a:solidFill>
                  <a:srgbClr val="0070C0"/>
                </a:solidFill>
              </a:rPr>
              <a:t> rwl</a:t>
            </a:r>
          </a:p>
        </p:txBody>
      </p:sp>
    </p:spTree>
    <p:extLst>
      <p:ext uri="{BB962C8B-B14F-4D97-AF65-F5344CB8AC3E}">
        <p14:creationId xmlns:p14="http://schemas.microsoft.com/office/powerpoint/2010/main" val="139708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263" y="405128"/>
            <a:ext cx="3180051" cy="5968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387291" y="369332"/>
            <a:ext cx="5203284" cy="477053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genread</a:t>
            </a:r>
            <a:r>
              <a:rPr lang="en-US" sz="1600" dirty="0">
                <a:solidFill>
                  <a:srgbClr val="0070C0"/>
                </a:solidFill>
              </a:rPr>
              <a:t> n </a:t>
            </a:r>
            <a:r>
              <a:rPr lang="en-US" sz="1600" dirty="0" err="1">
                <a:solidFill>
                  <a:srgbClr val="0070C0"/>
                </a:solidFill>
              </a:rPr>
              <a:t>rwl</a:t>
            </a:r>
            <a:r>
              <a:rPr lang="en-US" sz="1600" dirty="0">
                <a:solidFill>
                  <a:srgbClr val="0070C0"/>
                </a:solidFill>
              </a:rPr>
              <a:t> lib = if (n==0)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                           then </a:t>
            </a:r>
            <a:r>
              <a:rPr lang="en-US" sz="1600" dirty="0" err="1">
                <a:solidFill>
                  <a:srgbClr val="0070C0"/>
                </a:solidFill>
              </a:rPr>
              <a:t>putStrLn</a:t>
            </a:r>
            <a:r>
              <a:rPr lang="en-US" sz="1600" dirty="0">
                <a:solidFill>
                  <a:srgbClr val="0070C0"/>
                </a:solidFill>
              </a:rPr>
              <a:t> "no more readers"     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                           else do           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                                      reader n </a:t>
            </a:r>
            <a:r>
              <a:rPr lang="en-US" sz="1600" dirty="0" err="1">
                <a:solidFill>
                  <a:srgbClr val="0070C0"/>
                </a:solidFill>
              </a:rPr>
              <a:t>rwl</a:t>
            </a:r>
            <a:r>
              <a:rPr lang="en-US" sz="1600" dirty="0">
                <a:solidFill>
                  <a:srgbClr val="0070C0"/>
                </a:solidFill>
              </a:rPr>
              <a:t> lib              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                                      </a:t>
            </a:r>
            <a:r>
              <a:rPr lang="en-US" sz="1600" dirty="0" err="1">
                <a:solidFill>
                  <a:srgbClr val="0070C0"/>
                </a:solidFill>
              </a:rPr>
              <a:t>threadDelay</a:t>
            </a:r>
            <a:r>
              <a:rPr lang="en-US" sz="1600" dirty="0">
                <a:solidFill>
                  <a:srgbClr val="0070C0"/>
                </a:solidFill>
              </a:rPr>
              <a:t> 20            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                                     </a:t>
            </a:r>
            <a:r>
              <a:rPr lang="en-US" sz="1600" dirty="0" err="1">
                <a:solidFill>
                  <a:srgbClr val="0070C0"/>
                </a:solidFill>
              </a:rPr>
              <a:t>genread</a:t>
            </a:r>
            <a:r>
              <a:rPr lang="en-US" sz="1600" dirty="0">
                <a:solidFill>
                  <a:srgbClr val="0070C0"/>
                </a:solidFill>
              </a:rPr>
              <a:t> (n-1) </a:t>
            </a:r>
            <a:r>
              <a:rPr lang="en-US" sz="1600" dirty="0" err="1">
                <a:solidFill>
                  <a:srgbClr val="0070C0"/>
                </a:solidFill>
              </a:rPr>
              <a:t>rwl</a:t>
            </a:r>
            <a:r>
              <a:rPr lang="en-US" sz="1600" dirty="0">
                <a:solidFill>
                  <a:srgbClr val="0070C0"/>
                </a:solidFill>
              </a:rPr>
              <a:t> lib             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genwrite</a:t>
            </a:r>
            <a:r>
              <a:rPr lang="en-US" sz="1600" dirty="0">
                <a:solidFill>
                  <a:srgbClr val="0070C0"/>
                </a:solidFill>
              </a:rPr>
              <a:t> n </a:t>
            </a:r>
            <a:r>
              <a:rPr lang="en-US" sz="1600" dirty="0" err="1">
                <a:solidFill>
                  <a:srgbClr val="0070C0"/>
                </a:solidFill>
              </a:rPr>
              <a:t>rwl</a:t>
            </a:r>
            <a:r>
              <a:rPr lang="en-US" sz="1600" dirty="0">
                <a:solidFill>
                  <a:srgbClr val="0070C0"/>
                </a:solidFill>
              </a:rPr>
              <a:t> lib = if (n==0)           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                            then </a:t>
            </a:r>
            <a:r>
              <a:rPr lang="en-US" sz="1600" dirty="0" err="1">
                <a:solidFill>
                  <a:srgbClr val="0070C0"/>
                </a:solidFill>
              </a:rPr>
              <a:t>putStrLn</a:t>
            </a:r>
            <a:r>
              <a:rPr lang="en-US" sz="1600" dirty="0">
                <a:solidFill>
                  <a:srgbClr val="0070C0"/>
                </a:solidFill>
              </a:rPr>
              <a:t> "no more writers"           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                            else do                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                                      writer n </a:t>
            </a:r>
            <a:r>
              <a:rPr lang="en-US" sz="1600" dirty="0" err="1">
                <a:solidFill>
                  <a:srgbClr val="0070C0"/>
                </a:solidFill>
              </a:rPr>
              <a:t>rwl</a:t>
            </a:r>
            <a:r>
              <a:rPr lang="en-US" sz="1600" dirty="0">
                <a:solidFill>
                  <a:srgbClr val="0070C0"/>
                </a:solidFill>
              </a:rPr>
              <a:t> lib                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                                      </a:t>
            </a:r>
            <a:r>
              <a:rPr lang="en-US" sz="1600" dirty="0" err="1">
                <a:solidFill>
                  <a:srgbClr val="0070C0"/>
                </a:solidFill>
              </a:rPr>
              <a:t>threadDelay</a:t>
            </a:r>
            <a:r>
              <a:rPr lang="en-US" sz="1600" dirty="0">
                <a:solidFill>
                  <a:srgbClr val="0070C0"/>
                </a:solidFill>
              </a:rPr>
              <a:t> 100                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                                      </a:t>
            </a:r>
            <a:r>
              <a:rPr lang="en-US" sz="1600" dirty="0" err="1">
                <a:solidFill>
                  <a:srgbClr val="0070C0"/>
                </a:solidFill>
              </a:rPr>
              <a:t>genwrite</a:t>
            </a:r>
            <a:r>
              <a:rPr lang="en-US" sz="1600" dirty="0">
                <a:solidFill>
                  <a:srgbClr val="0070C0"/>
                </a:solidFill>
              </a:rPr>
              <a:t> (n-1) </a:t>
            </a:r>
            <a:r>
              <a:rPr lang="en-US" sz="1600" dirty="0" err="1">
                <a:solidFill>
                  <a:srgbClr val="0070C0"/>
                </a:solidFill>
              </a:rPr>
              <a:t>rwl</a:t>
            </a:r>
            <a:r>
              <a:rPr lang="en-US" sz="1600" dirty="0">
                <a:solidFill>
                  <a:srgbClr val="0070C0"/>
                </a:solidFill>
              </a:rPr>
              <a:t> lib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                                            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main = do    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        lib &lt;- </a:t>
            </a:r>
            <a:r>
              <a:rPr lang="en-US" sz="1600" dirty="0" err="1">
                <a:solidFill>
                  <a:srgbClr val="0070C0"/>
                </a:solidFill>
              </a:rPr>
              <a:t>newMVar</a:t>
            </a:r>
            <a:r>
              <a:rPr lang="en-US" sz="1600" dirty="0">
                <a:solidFill>
                  <a:srgbClr val="0070C0"/>
                </a:solidFill>
              </a:rPr>
              <a:t> 0     </a:t>
            </a:r>
            <a:r>
              <a:rPr lang="en-US" sz="1600" dirty="0">
                <a:solidFill>
                  <a:schemeClr val="tx1"/>
                </a:solidFill>
              </a:rPr>
              <a:t>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        </a:t>
            </a:r>
            <a:r>
              <a:rPr lang="en-US" sz="1600" dirty="0" err="1">
                <a:solidFill>
                  <a:srgbClr val="0070C0"/>
                </a:solidFill>
              </a:rPr>
              <a:t>rwl</a:t>
            </a:r>
            <a:r>
              <a:rPr lang="en-US" sz="1600" dirty="0">
                <a:solidFill>
                  <a:srgbClr val="0070C0"/>
                </a:solidFill>
              </a:rPr>
              <a:t> &lt;- </a:t>
            </a:r>
            <a:r>
              <a:rPr lang="en-US" sz="1600" dirty="0" err="1">
                <a:solidFill>
                  <a:srgbClr val="0070C0"/>
                </a:solidFill>
              </a:rPr>
              <a:t>newMyRWLock</a:t>
            </a:r>
            <a:r>
              <a:rPr lang="en-US" sz="1600" dirty="0">
                <a:solidFill>
                  <a:srgbClr val="0070C0"/>
                </a:solidFill>
              </a:rPr>
              <a:t>      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        </a:t>
            </a:r>
            <a:r>
              <a:rPr lang="en-US" sz="1600" dirty="0" err="1">
                <a:solidFill>
                  <a:srgbClr val="0070C0"/>
                </a:solidFill>
              </a:rPr>
              <a:t>forkIO</a:t>
            </a:r>
            <a:r>
              <a:rPr lang="en-US" sz="1600" dirty="0">
                <a:solidFill>
                  <a:srgbClr val="0070C0"/>
                </a:solidFill>
              </a:rPr>
              <a:t> $  </a:t>
            </a:r>
            <a:r>
              <a:rPr lang="en-US" sz="1600" dirty="0" err="1">
                <a:solidFill>
                  <a:srgbClr val="0070C0"/>
                </a:solidFill>
              </a:rPr>
              <a:t>genread</a:t>
            </a:r>
            <a:r>
              <a:rPr lang="en-US" sz="1600" dirty="0">
                <a:solidFill>
                  <a:srgbClr val="0070C0"/>
                </a:solidFill>
              </a:rPr>
              <a:t> 10 </a:t>
            </a:r>
            <a:r>
              <a:rPr lang="en-US" sz="1600" dirty="0" err="1">
                <a:solidFill>
                  <a:srgbClr val="0070C0"/>
                </a:solidFill>
              </a:rPr>
              <a:t>rwl</a:t>
            </a:r>
            <a:r>
              <a:rPr lang="en-US" sz="1600" dirty="0">
                <a:solidFill>
                  <a:srgbClr val="0070C0"/>
                </a:solidFill>
              </a:rPr>
              <a:t> lib  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        </a:t>
            </a:r>
            <a:r>
              <a:rPr lang="en-US" sz="1600" dirty="0" err="1">
                <a:solidFill>
                  <a:srgbClr val="0070C0"/>
                </a:solidFill>
              </a:rPr>
              <a:t>forkIO</a:t>
            </a:r>
            <a:r>
              <a:rPr lang="en-US" sz="1600" dirty="0">
                <a:solidFill>
                  <a:srgbClr val="0070C0"/>
                </a:solidFill>
              </a:rPr>
              <a:t> $  </a:t>
            </a:r>
            <a:r>
              <a:rPr lang="en-US" sz="1600" dirty="0" err="1">
                <a:solidFill>
                  <a:srgbClr val="0070C0"/>
                </a:solidFill>
              </a:rPr>
              <a:t>genwrite</a:t>
            </a:r>
            <a:r>
              <a:rPr lang="en-US" sz="1600" dirty="0">
                <a:solidFill>
                  <a:srgbClr val="0070C0"/>
                </a:solidFill>
              </a:rPr>
              <a:t> 5 </a:t>
            </a:r>
            <a:r>
              <a:rPr lang="en-US" sz="1600" dirty="0" err="1">
                <a:solidFill>
                  <a:srgbClr val="0070C0"/>
                </a:solidFill>
              </a:rPr>
              <a:t>rwl</a:t>
            </a:r>
            <a:r>
              <a:rPr lang="en-US" sz="1600" dirty="0">
                <a:solidFill>
                  <a:srgbClr val="0070C0"/>
                </a:solidFill>
              </a:rPr>
              <a:t> lib    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        </a:t>
            </a:r>
            <a:r>
              <a:rPr lang="en-US" sz="1600" dirty="0" err="1">
                <a:solidFill>
                  <a:srgbClr val="0070C0"/>
                </a:solidFill>
              </a:rPr>
              <a:t>getLine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9853" y="0"/>
            <a:ext cx="2000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Readers/Writers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15CB3-BA3C-45A4-9891-4AF3CB06B87B}"/>
              </a:ext>
            </a:extLst>
          </p:cNvPr>
          <p:cNvSpPr txBox="1"/>
          <p:nvPr/>
        </p:nvSpPr>
        <p:spPr>
          <a:xfrm>
            <a:off x="3538255" y="3441680"/>
            <a:ext cx="4570107" cy="304698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o-RO" sz="1600" dirty="0">
                <a:solidFill>
                  <a:srgbClr val="0070C0"/>
                </a:solidFill>
              </a:rPr>
              <a:t>reader i </a:t>
            </a:r>
            <a:r>
              <a:rPr lang="ro-RO" sz="1600" dirty="0" err="1">
                <a:solidFill>
                  <a:srgbClr val="0070C0"/>
                </a:solidFill>
              </a:rPr>
              <a:t>rwl</a:t>
            </a:r>
            <a:r>
              <a:rPr lang="ro-RO" sz="1600" dirty="0">
                <a:solidFill>
                  <a:srgbClr val="0070C0"/>
                </a:solidFill>
              </a:rPr>
              <a:t> </a:t>
            </a:r>
            <a:r>
              <a:rPr lang="ro-RO" sz="1600" dirty="0" err="1">
                <a:solidFill>
                  <a:srgbClr val="0070C0"/>
                </a:solidFill>
              </a:rPr>
              <a:t>lib</a:t>
            </a:r>
            <a:r>
              <a:rPr lang="ro-RO" sz="1600" dirty="0">
                <a:solidFill>
                  <a:srgbClr val="0070C0"/>
                </a:solidFill>
              </a:rPr>
              <a:t> = do                   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ro-RO" sz="1600" dirty="0">
                <a:solidFill>
                  <a:srgbClr val="0070C0"/>
                </a:solidFill>
              </a:rPr>
              <a:t>  </a:t>
            </a:r>
            <a:r>
              <a:rPr lang="en-US" sz="1600" dirty="0">
                <a:solidFill>
                  <a:srgbClr val="0070C0"/>
                </a:solidFill>
              </a:rPr>
              <a:t>                              </a:t>
            </a:r>
            <a:r>
              <a:rPr lang="ro-RO" sz="1600" dirty="0" err="1">
                <a:solidFill>
                  <a:srgbClr val="0070C0"/>
                </a:solidFill>
              </a:rPr>
              <a:t>aquireRead</a:t>
            </a:r>
            <a:r>
              <a:rPr lang="ro-RO" sz="1600" dirty="0">
                <a:solidFill>
                  <a:srgbClr val="0070C0"/>
                </a:solidFill>
              </a:rPr>
              <a:t> </a:t>
            </a:r>
            <a:r>
              <a:rPr lang="ro-RO" sz="1600" dirty="0" err="1">
                <a:solidFill>
                  <a:srgbClr val="0070C0"/>
                </a:solidFill>
              </a:rPr>
              <a:t>rwl</a:t>
            </a:r>
            <a:r>
              <a:rPr lang="ro-RO" sz="1600" dirty="0">
                <a:solidFill>
                  <a:srgbClr val="0070C0"/>
                </a:solidFill>
              </a:rPr>
              <a:t>                  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ro-RO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                              </a:t>
            </a:r>
            <a:r>
              <a:rPr lang="ro-RO" sz="1600" dirty="0">
                <a:solidFill>
                  <a:srgbClr val="0070C0"/>
                </a:solidFill>
              </a:rPr>
              <a:t> c &lt;- </a:t>
            </a:r>
            <a:r>
              <a:rPr lang="ro-RO" sz="1600" dirty="0" err="1">
                <a:solidFill>
                  <a:srgbClr val="0070C0"/>
                </a:solidFill>
              </a:rPr>
              <a:t>readMVar</a:t>
            </a:r>
            <a:r>
              <a:rPr lang="ro-RO" sz="1600" dirty="0">
                <a:solidFill>
                  <a:srgbClr val="0070C0"/>
                </a:solidFill>
              </a:rPr>
              <a:t> </a:t>
            </a:r>
            <a:r>
              <a:rPr lang="ro-RO" sz="1600" dirty="0" err="1">
                <a:solidFill>
                  <a:srgbClr val="0070C0"/>
                </a:solidFill>
              </a:rPr>
              <a:t>lib</a:t>
            </a:r>
            <a:r>
              <a:rPr lang="ro-RO" sz="1600" dirty="0">
                <a:solidFill>
                  <a:srgbClr val="0070C0"/>
                </a:solidFill>
              </a:rPr>
              <a:t>                    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                              </a:t>
            </a:r>
            <a:r>
              <a:rPr lang="ro-RO" sz="1600" dirty="0">
                <a:solidFill>
                  <a:srgbClr val="0070C0"/>
                </a:solidFill>
              </a:rPr>
              <a:t> </a:t>
            </a:r>
            <a:r>
              <a:rPr lang="ro-RO" sz="1600" dirty="0" err="1">
                <a:solidFill>
                  <a:srgbClr val="0070C0"/>
                </a:solidFill>
              </a:rPr>
              <a:t>putStrLn</a:t>
            </a:r>
            <a:r>
              <a:rPr lang="ro-RO" sz="1600" dirty="0">
                <a:solidFill>
                  <a:srgbClr val="0070C0"/>
                </a:solidFill>
              </a:rPr>
              <a:t> $ </a:t>
            </a:r>
            <a:r>
              <a:rPr lang="en-US" sz="1600" dirty="0">
                <a:solidFill>
                  <a:srgbClr val="0070C0"/>
                </a:solidFill>
              </a:rPr>
              <a:t> (show </a:t>
            </a:r>
            <a:r>
              <a:rPr lang="en-US" sz="1600" dirty="0" err="1">
                <a:solidFill>
                  <a:srgbClr val="0070C0"/>
                </a:solidFill>
              </a:rPr>
              <a:t>i</a:t>
            </a:r>
            <a:r>
              <a:rPr lang="en-US" sz="1600" dirty="0">
                <a:solidFill>
                  <a:srgbClr val="0070C0"/>
                </a:solidFill>
              </a:rPr>
              <a:t>) ++ (show c)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                        </a:t>
            </a:r>
            <a:r>
              <a:rPr lang="ro-RO" sz="1600" dirty="0" err="1">
                <a:solidFill>
                  <a:srgbClr val="0070C0"/>
                </a:solidFill>
              </a:rPr>
              <a:t>releaseRead</a:t>
            </a:r>
            <a:r>
              <a:rPr lang="ro-RO" sz="1600" dirty="0">
                <a:solidFill>
                  <a:srgbClr val="0070C0"/>
                </a:solidFill>
              </a:rPr>
              <a:t> </a:t>
            </a:r>
            <a:r>
              <a:rPr lang="ro-RO" sz="1600" dirty="0" err="1">
                <a:solidFill>
                  <a:srgbClr val="0070C0"/>
                </a:solidFill>
              </a:rPr>
              <a:t>rwl</a:t>
            </a:r>
            <a:r>
              <a:rPr lang="ro-RO" sz="1600" dirty="0">
                <a:solidFill>
                  <a:srgbClr val="0070C0"/>
                </a:solidFill>
              </a:rPr>
              <a:t>        </a:t>
            </a:r>
            <a:endParaRPr lang="en-US" sz="1600" dirty="0">
              <a:solidFill>
                <a:srgbClr val="0070C0"/>
              </a:solidFill>
            </a:endParaRP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ro-RO" sz="1600" dirty="0">
                <a:solidFill>
                  <a:srgbClr val="0070C0"/>
                </a:solidFill>
              </a:rPr>
              <a:t> </a:t>
            </a:r>
            <a:r>
              <a:rPr lang="ro-RO" sz="1600" dirty="0" err="1">
                <a:solidFill>
                  <a:srgbClr val="0070C0"/>
                </a:solidFill>
              </a:rPr>
              <a:t>writer</a:t>
            </a:r>
            <a:r>
              <a:rPr lang="ro-RO" sz="1600" dirty="0">
                <a:solidFill>
                  <a:srgbClr val="0070C0"/>
                </a:solidFill>
              </a:rPr>
              <a:t> i </a:t>
            </a:r>
            <a:r>
              <a:rPr lang="ro-RO" sz="1600" dirty="0" err="1">
                <a:solidFill>
                  <a:srgbClr val="0070C0"/>
                </a:solidFill>
              </a:rPr>
              <a:t>rwl</a:t>
            </a:r>
            <a:r>
              <a:rPr lang="ro-RO" sz="1600" dirty="0">
                <a:solidFill>
                  <a:srgbClr val="0070C0"/>
                </a:solidFill>
              </a:rPr>
              <a:t> </a:t>
            </a:r>
            <a:r>
              <a:rPr lang="ro-RO" sz="1600" dirty="0" err="1">
                <a:solidFill>
                  <a:srgbClr val="0070C0"/>
                </a:solidFill>
              </a:rPr>
              <a:t>lib</a:t>
            </a:r>
            <a:r>
              <a:rPr lang="ro-RO" sz="1600" dirty="0">
                <a:solidFill>
                  <a:srgbClr val="0070C0"/>
                </a:solidFill>
              </a:rPr>
              <a:t> = do                     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                                  </a:t>
            </a:r>
            <a:r>
              <a:rPr lang="ro-RO" sz="1600" dirty="0" err="1">
                <a:solidFill>
                  <a:srgbClr val="0070C0"/>
                </a:solidFill>
              </a:rPr>
              <a:t>aquireWrite</a:t>
            </a:r>
            <a:r>
              <a:rPr lang="ro-RO" sz="1600" dirty="0">
                <a:solidFill>
                  <a:srgbClr val="0070C0"/>
                </a:solidFill>
              </a:rPr>
              <a:t> </a:t>
            </a:r>
            <a:r>
              <a:rPr lang="ro-RO" sz="1600" dirty="0" err="1">
                <a:solidFill>
                  <a:srgbClr val="0070C0"/>
                </a:solidFill>
              </a:rPr>
              <a:t>rwl</a:t>
            </a:r>
            <a:r>
              <a:rPr lang="ro-RO" sz="1600" dirty="0">
                <a:solidFill>
                  <a:srgbClr val="0070C0"/>
                </a:solidFill>
              </a:rPr>
              <a:t>                 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ro-RO" sz="1600" dirty="0">
                <a:solidFill>
                  <a:srgbClr val="0070C0"/>
                </a:solidFill>
              </a:rPr>
              <a:t>  </a:t>
            </a:r>
            <a:r>
              <a:rPr lang="en-US" sz="1600" dirty="0">
                <a:solidFill>
                  <a:srgbClr val="0070C0"/>
                </a:solidFill>
              </a:rPr>
              <a:t>                                </a:t>
            </a:r>
            <a:r>
              <a:rPr lang="ro-RO" sz="1600" dirty="0">
                <a:solidFill>
                  <a:srgbClr val="0070C0"/>
                </a:solidFill>
              </a:rPr>
              <a:t> </a:t>
            </a:r>
            <a:r>
              <a:rPr lang="ro-RO" sz="1600" dirty="0" err="1">
                <a:solidFill>
                  <a:srgbClr val="0070C0"/>
                </a:solidFill>
              </a:rPr>
              <a:t>putStrLn</a:t>
            </a:r>
            <a:r>
              <a:rPr lang="ro-RO" sz="1600" dirty="0">
                <a:solidFill>
                  <a:srgbClr val="0070C0"/>
                </a:solidFill>
              </a:rPr>
              <a:t> $ </a:t>
            </a:r>
            <a:r>
              <a:rPr lang="en-US" sz="1600" dirty="0">
                <a:solidFill>
                  <a:srgbClr val="0070C0"/>
                </a:solidFill>
              </a:rPr>
              <a:t>show  </a:t>
            </a:r>
            <a:r>
              <a:rPr lang="en-US" sz="1600" dirty="0" err="1">
                <a:solidFill>
                  <a:srgbClr val="0070C0"/>
                </a:solidFill>
              </a:rPr>
              <a:t>i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ro-RO" sz="1600" dirty="0">
                <a:solidFill>
                  <a:srgbClr val="0070C0"/>
                </a:solidFill>
              </a:rPr>
              <a:t>  </a:t>
            </a:r>
            <a:r>
              <a:rPr lang="en-US" sz="1600" dirty="0">
                <a:solidFill>
                  <a:srgbClr val="0070C0"/>
                </a:solidFill>
              </a:rPr>
              <a:t>                                  </a:t>
            </a:r>
            <a:r>
              <a:rPr lang="ro-RO" sz="1600" dirty="0">
                <a:solidFill>
                  <a:srgbClr val="0070C0"/>
                </a:solidFill>
              </a:rPr>
              <a:t>c &lt;- </a:t>
            </a:r>
            <a:r>
              <a:rPr lang="ro-RO" sz="1600" dirty="0" err="1">
                <a:solidFill>
                  <a:srgbClr val="0070C0"/>
                </a:solidFill>
              </a:rPr>
              <a:t>takeMVar</a:t>
            </a:r>
            <a:r>
              <a:rPr lang="ro-RO" sz="1600" dirty="0">
                <a:solidFill>
                  <a:srgbClr val="0070C0"/>
                </a:solidFill>
              </a:rPr>
              <a:t> </a:t>
            </a:r>
            <a:r>
              <a:rPr lang="ro-RO" sz="1600" dirty="0" err="1">
                <a:solidFill>
                  <a:srgbClr val="0070C0"/>
                </a:solidFill>
              </a:rPr>
              <a:t>lib</a:t>
            </a:r>
            <a:r>
              <a:rPr lang="ro-RO" sz="1600" dirty="0">
                <a:solidFill>
                  <a:srgbClr val="0070C0"/>
                </a:solidFill>
              </a:rPr>
              <a:t>                    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                                   </a:t>
            </a:r>
            <a:r>
              <a:rPr lang="ro-RO" sz="1600" dirty="0" err="1">
                <a:solidFill>
                  <a:srgbClr val="0070C0"/>
                </a:solidFill>
              </a:rPr>
              <a:t>putMVar</a:t>
            </a:r>
            <a:r>
              <a:rPr lang="ro-RO" sz="1600" dirty="0">
                <a:solidFill>
                  <a:srgbClr val="0070C0"/>
                </a:solidFill>
              </a:rPr>
              <a:t> </a:t>
            </a:r>
            <a:r>
              <a:rPr lang="ro-RO" sz="1600" dirty="0" err="1">
                <a:solidFill>
                  <a:srgbClr val="0070C0"/>
                </a:solidFill>
              </a:rPr>
              <a:t>lib</a:t>
            </a:r>
            <a:r>
              <a:rPr lang="ro-RO" sz="1600" dirty="0">
                <a:solidFill>
                  <a:srgbClr val="0070C0"/>
                </a:solidFill>
              </a:rPr>
              <a:t> i                    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                                   </a:t>
            </a:r>
            <a:r>
              <a:rPr lang="ro-RO" sz="1600" dirty="0" err="1">
                <a:solidFill>
                  <a:srgbClr val="0070C0"/>
                </a:solidFill>
              </a:rPr>
              <a:t>releaseWrite</a:t>
            </a:r>
            <a:r>
              <a:rPr lang="ro-RO" sz="1600" dirty="0">
                <a:solidFill>
                  <a:srgbClr val="0070C0"/>
                </a:solidFill>
              </a:rPr>
              <a:t> </a:t>
            </a:r>
            <a:r>
              <a:rPr lang="ro-RO" sz="1600" dirty="0" err="1">
                <a:solidFill>
                  <a:srgbClr val="0070C0"/>
                </a:solidFill>
              </a:rPr>
              <a:t>rwl</a:t>
            </a:r>
            <a:endParaRPr lang="ro-RO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833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5AD5B-EAA3-6E16-BCFF-62CA053A3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F45E34-6DF2-22B3-3B5E-E57F807D359B}"/>
              </a:ext>
            </a:extLst>
          </p:cNvPr>
          <p:cNvSpPr txBox="1"/>
          <p:nvPr/>
        </p:nvSpPr>
        <p:spPr>
          <a:xfrm>
            <a:off x="1137528" y="1185487"/>
            <a:ext cx="8587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 </a:t>
            </a:r>
            <a:r>
              <a:rPr lang="en-US" sz="3200" dirty="0" err="1"/>
              <a:t>Canale</a:t>
            </a:r>
            <a:r>
              <a:rPr lang="en-US" sz="3200" dirty="0"/>
              <a:t> de </a:t>
            </a:r>
            <a:r>
              <a:rPr lang="en-US" sz="3200" dirty="0" err="1"/>
              <a:t>comunicare</a:t>
            </a:r>
            <a:r>
              <a:rPr lang="en-US" sz="3200" dirty="0"/>
              <a:t> </a:t>
            </a:r>
            <a:r>
              <a:rPr lang="en-US" sz="3200" dirty="0" err="1"/>
              <a:t>formate</a:t>
            </a:r>
            <a:r>
              <a:rPr lang="en-US" sz="3200" dirty="0"/>
              <a:t> din </a:t>
            </a:r>
            <a:r>
              <a:rPr lang="en-US" sz="3200" dirty="0" err="1"/>
              <a:t>variabile</a:t>
            </a:r>
            <a:r>
              <a:rPr lang="en-US" sz="3200" dirty="0"/>
              <a:t> </a:t>
            </a:r>
            <a:r>
              <a:rPr lang="en-US" sz="3200" dirty="0" err="1"/>
              <a:t>MVar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F5086-0921-A4BB-6321-A97D83A0E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176" y="2335415"/>
            <a:ext cx="7219334" cy="326597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E9617A-B196-265F-8948-11A27DD0E2F1}"/>
              </a:ext>
            </a:extLst>
          </p:cNvPr>
          <p:cNvSpPr/>
          <p:nvPr/>
        </p:nvSpPr>
        <p:spPr>
          <a:xfrm>
            <a:off x="1697176" y="5601393"/>
            <a:ext cx="8027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http://chimera.labs.oreilly.com/books/1230000000929/ch07.html#sec_channels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1551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D9456-B3CE-A551-30DB-75D30B422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61187F-647A-EDED-2FC9-7854E8AC04E6}"/>
              </a:ext>
            </a:extLst>
          </p:cNvPr>
          <p:cNvSpPr txBox="1"/>
          <p:nvPr/>
        </p:nvSpPr>
        <p:spPr>
          <a:xfrm>
            <a:off x="541932" y="299341"/>
            <a:ext cx="8313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Canale</a:t>
            </a:r>
            <a:r>
              <a:rPr lang="en-US" sz="2800" dirty="0"/>
              <a:t> de </a:t>
            </a:r>
            <a:r>
              <a:rPr lang="en-US" sz="2800" dirty="0" err="1"/>
              <a:t>comunicare</a:t>
            </a:r>
            <a:r>
              <a:rPr lang="en-US" sz="2800" dirty="0"/>
              <a:t>: </a:t>
            </a:r>
            <a:r>
              <a:rPr lang="en-US" sz="2800" dirty="0" err="1"/>
              <a:t>canale</a:t>
            </a:r>
            <a:r>
              <a:rPr lang="en-US" sz="2800" dirty="0"/>
              <a:t> </a:t>
            </a:r>
            <a:r>
              <a:rPr lang="en-US" sz="2800" dirty="0" err="1"/>
              <a:t>implementate</a:t>
            </a:r>
            <a:r>
              <a:rPr lang="en-US" sz="2800" dirty="0"/>
              <a:t> cu </a:t>
            </a:r>
            <a:r>
              <a:rPr lang="en-US" sz="2800" dirty="0" err="1">
                <a:solidFill>
                  <a:srgbClr val="0070C0"/>
                </a:solidFill>
              </a:rPr>
              <a:t>MVar</a:t>
            </a:r>
            <a:endParaRPr lang="ro-RO" sz="28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4D0054-69B0-C76E-9E23-07CC64E8E120}"/>
              </a:ext>
            </a:extLst>
          </p:cNvPr>
          <p:cNvSpPr/>
          <p:nvPr/>
        </p:nvSpPr>
        <p:spPr>
          <a:xfrm>
            <a:off x="3347357" y="1281793"/>
            <a:ext cx="6221186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5E734E-1478-4544-95DA-B64CD9233E59}"/>
              </a:ext>
            </a:extLst>
          </p:cNvPr>
          <p:cNvCxnSpPr/>
          <p:nvPr/>
        </p:nvCxnSpPr>
        <p:spPr>
          <a:xfrm>
            <a:off x="3347357" y="1281793"/>
            <a:ext cx="65395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CADB34-DBA3-3166-5D1F-866CECB8132A}"/>
              </a:ext>
            </a:extLst>
          </p:cNvPr>
          <p:cNvCxnSpPr/>
          <p:nvPr/>
        </p:nvCxnSpPr>
        <p:spPr>
          <a:xfrm flipV="1">
            <a:off x="3347357" y="1690007"/>
            <a:ext cx="6539593" cy="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0B01773-3126-D770-88B8-6C12F95E611F}"/>
              </a:ext>
            </a:extLst>
          </p:cNvPr>
          <p:cNvSpPr/>
          <p:nvPr/>
        </p:nvSpPr>
        <p:spPr>
          <a:xfrm>
            <a:off x="3673929" y="1453243"/>
            <a:ext cx="213660" cy="17145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66EA4C-B9E4-C096-0885-9AA92FF882D4}"/>
              </a:ext>
            </a:extLst>
          </p:cNvPr>
          <p:cNvSpPr/>
          <p:nvPr/>
        </p:nvSpPr>
        <p:spPr>
          <a:xfrm>
            <a:off x="5320393" y="1434193"/>
            <a:ext cx="213660" cy="17145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6D4C3C-1E03-F367-60D6-33CA486F8E77}"/>
              </a:ext>
            </a:extLst>
          </p:cNvPr>
          <p:cNvSpPr/>
          <p:nvPr/>
        </p:nvSpPr>
        <p:spPr>
          <a:xfrm>
            <a:off x="6779079" y="1434193"/>
            <a:ext cx="213660" cy="17145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470A50-2627-CC10-7FEF-BA4EAF5BEFB8}"/>
              </a:ext>
            </a:extLst>
          </p:cNvPr>
          <p:cNvSpPr/>
          <p:nvPr/>
        </p:nvSpPr>
        <p:spPr>
          <a:xfrm>
            <a:off x="7952015" y="1405618"/>
            <a:ext cx="213660" cy="17145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32D650-3A2E-F26A-089B-9CA0110ADE7F}"/>
              </a:ext>
            </a:extLst>
          </p:cNvPr>
          <p:cNvSpPr/>
          <p:nvPr/>
        </p:nvSpPr>
        <p:spPr>
          <a:xfrm>
            <a:off x="9255579" y="1434193"/>
            <a:ext cx="213660" cy="17145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A17A23-C806-51EA-D085-3E7F611FEA4B}"/>
              </a:ext>
            </a:extLst>
          </p:cNvPr>
          <p:cNvCxnSpPr/>
          <p:nvPr/>
        </p:nvCxnSpPr>
        <p:spPr>
          <a:xfrm flipH="1" flipV="1">
            <a:off x="10131879" y="1577596"/>
            <a:ext cx="391885" cy="136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29826F-390B-9DD2-8295-F7CF8F965B26}"/>
              </a:ext>
            </a:extLst>
          </p:cNvPr>
          <p:cNvCxnSpPr/>
          <p:nvPr/>
        </p:nvCxnSpPr>
        <p:spPr>
          <a:xfrm flipH="1">
            <a:off x="1412421" y="1466850"/>
            <a:ext cx="473529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60E15C31-FB68-FD6C-F710-665B96ED4460}"/>
              </a:ext>
            </a:extLst>
          </p:cNvPr>
          <p:cNvSpPr/>
          <p:nvPr/>
        </p:nvSpPr>
        <p:spPr>
          <a:xfrm>
            <a:off x="1885950" y="1332140"/>
            <a:ext cx="1347107" cy="195943"/>
          </a:xfrm>
          <a:custGeom>
            <a:avLst/>
            <a:gdLst>
              <a:gd name="connsiteX0" fmla="*/ 1347107 w 1347107"/>
              <a:gd name="connsiteY0" fmla="*/ 187778 h 195943"/>
              <a:gd name="connsiteX1" fmla="*/ 1306285 w 1347107"/>
              <a:gd name="connsiteY1" fmla="*/ 114300 h 195943"/>
              <a:gd name="connsiteX2" fmla="*/ 1298121 w 1347107"/>
              <a:gd name="connsiteY2" fmla="*/ 89807 h 195943"/>
              <a:gd name="connsiteX3" fmla="*/ 1224643 w 1347107"/>
              <a:gd name="connsiteY3" fmla="*/ 24493 h 195943"/>
              <a:gd name="connsiteX4" fmla="*/ 1159328 w 1347107"/>
              <a:gd name="connsiteY4" fmla="*/ 32657 h 195943"/>
              <a:gd name="connsiteX5" fmla="*/ 1094014 w 1347107"/>
              <a:gd name="connsiteY5" fmla="*/ 106136 h 195943"/>
              <a:gd name="connsiteX6" fmla="*/ 1053193 w 1347107"/>
              <a:gd name="connsiteY6" fmla="*/ 155121 h 195943"/>
              <a:gd name="connsiteX7" fmla="*/ 1036864 w 1347107"/>
              <a:gd name="connsiteY7" fmla="*/ 179614 h 195943"/>
              <a:gd name="connsiteX8" fmla="*/ 971550 w 1347107"/>
              <a:gd name="connsiteY8" fmla="*/ 146957 h 195943"/>
              <a:gd name="connsiteX9" fmla="*/ 963385 w 1347107"/>
              <a:gd name="connsiteY9" fmla="*/ 65314 h 195943"/>
              <a:gd name="connsiteX10" fmla="*/ 955221 w 1347107"/>
              <a:gd name="connsiteY10" fmla="*/ 32657 h 195943"/>
              <a:gd name="connsiteX11" fmla="*/ 906235 w 1347107"/>
              <a:gd name="connsiteY11" fmla="*/ 0 h 195943"/>
              <a:gd name="connsiteX12" fmla="*/ 800100 w 1347107"/>
              <a:gd name="connsiteY12" fmla="*/ 8164 h 195943"/>
              <a:gd name="connsiteX13" fmla="*/ 775607 w 1347107"/>
              <a:gd name="connsiteY13" fmla="*/ 24493 h 195943"/>
              <a:gd name="connsiteX14" fmla="*/ 751114 w 1347107"/>
              <a:gd name="connsiteY14" fmla="*/ 32657 h 195943"/>
              <a:gd name="connsiteX15" fmla="*/ 718457 w 1347107"/>
              <a:gd name="connsiteY15" fmla="*/ 65314 h 195943"/>
              <a:gd name="connsiteX16" fmla="*/ 702128 w 1347107"/>
              <a:gd name="connsiteY16" fmla="*/ 114300 h 195943"/>
              <a:gd name="connsiteX17" fmla="*/ 677635 w 1347107"/>
              <a:gd name="connsiteY17" fmla="*/ 146957 h 195943"/>
              <a:gd name="connsiteX18" fmla="*/ 661307 w 1347107"/>
              <a:gd name="connsiteY18" fmla="*/ 179614 h 195943"/>
              <a:gd name="connsiteX19" fmla="*/ 628650 w 1347107"/>
              <a:gd name="connsiteY19" fmla="*/ 195943 h 195943"/>
              <a:gd name="connsiteX20" fmla="*/ 579664 w 1347107"/>
              <a:gd name="connsiteY20" fmla="*/ 146957 h 195943"/>
              <a:gd name="connsiteX21" fmla="*/ 555171 w 1347107"/>
              <a:gd name="connsiteY21" fmla="*/ 97971 h 195943"/>
              <a:gd name="connsiteX22" fmla="*/ 530678 w 1347107"/>
              <a:gd name="connsiteY22" fmla="*/ 48986 h 195943"/>
              <a:gd name="connsiteX23" fmla="*/ 506185 w 1347107"/>
              <a:gd name="connsiteY23" fmla="*/ 24493 h 195943"/>
              <a:gd name="connsiteX24" fmla="*/ 473528 w 1347107"/>
              <a:gd name="connsiteY24" fmla="*/ 16328 h 195943"/>
              <a:gd name="connsiteX25" fmla="*/ 383721 w 1347107"/>
              <a:gd name="connsiteY25" fmla="*/ 32657 h 195943"/>
              <a:gd name="connsiteX26" fmla="*/ 351064 w 1347107"/>
              <a:gd name="connsiteY26" fmla="*/ 40821 h 195943"/>
              <a:gd name="connsiteX27" fmla="*/ 318407 w 1347107"/>
              <a:gd name="connsiteY27" fmla="*/ 65314 h 195943"/>
              <a:gd name="connsiteX28" fmla="*/ 269421 w 1347107"/>
              <a:gd name="connsiteY28" fmla="*/ 97971 h 195943"/>
              <a:gd name="connsiteX29" fmla="*/ 244928 w 1347107"/>
              <a:gd name="connsiteY29" fmla="*/ 114300 h 195943"/>
              <a:gd name="connsiteX30" fmla="*/ 220435 w 1347107"/>
              <a:gd name="connsiteY30" fmla="*/ 130628 h 195943"/>
              <a:gd name="connsiteX31" fmla="*/ 171450 w 1347107"/>
              <a:gd name="connsiteY31" fmla="*/ 163286 h 195943"/>
              <a:gd name="connsiteX32" fmla="*/ 73478 w 1347107"/>
              <a:gd name="connsiteY32" fmla="*/ 146957 h 195943"/>
              <a:gd name="connsiteX33" fmla="*/ 0 w 1347107"/>
              <a:gd name="connsiteY33" fmla="*/ 138793 h 19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47107" h="195943">
                <a:moveTo>
                  <a:pt x="1347107" y="187778"/>
                </a:moveTo>
                <a:cubicBezTo>
                  <a:pt x="1305804" y="84524"/>
                  <a:pt x="1358067" y="204919"/>
                  <a:pt x="1306285" y="114300"/>
                </a:cubicBezTo>
                <a:cubicBezTo>
                  <a:pt x="1302015" y="106828"/>
                  <a:pt x="1303405" y="96600"/>
                  <a:pt x="1298121" y="89807"/>
                </a:cubicBezTo>
                <a:cubicBezTo>
                  <a:pt x="1268008" y="51091"/>
                  <a:pt x="1257382" y="46319"/>
                  <a:pt x="1224643" y="24493"/>
                </a:cubicBezTo>
                <a:cubicBezTo>
                  <a:pt x="1202871" y="27214"/>
                  <a:pt x="1178953" y="22845"/>
                  <a:pt x="1159328" y="32657"/>
                </a:cubicBezTo>
                <a:cubicBezTo>
                  <a:pt x="1144904" y="39869"/>
                  <a:pt x="1105518" y="83129"/>
                  <a:pt x="1094014" y="106136"/>
                </a:cubicBezTo>
                <a:cubicBezTo>
                  <a:pt x="1068631" y="156900"/>
                  <a:pt x="1095028" y="141176"/>
                  <a:pt x="1053193" y="155121"/>
                </a:cubicBezTo>
                <a:cubicBezTo>
                  <a:pt x="1047750" y="163285"/>
                  <a:pt x="1046299" y="176918"/>
                  <a:pt x="1036864" y="179614"/>
                </a:cubicBezTo>
                <a:cubicBezTo>
                  <a:pt x="1004420" y="188884"/>
                  <a:pt x="989465" y="164872"/>
                  <a:pt x="971550" y="146957"/>
                </a:cubicBezTo>
                <a:cubicBezTo>
                  <a:pt x="968828" y="119743"/>
                  <a:pt x="967253" y="92389"/>
                  <a:pt x="963385" y="65314"/>
                </a:cubicBezTo>
                <a:cubicBezTo>
                  <a:pt x="961798" y="54206"/>
                  <a:pt x="962610" y="41101"/>
                  <a:pt x="955221" y="32657"/>
                </a:cubicBezTo>
                <a:cubicBezTo>
                  <a:pt x="942298" y="17888"/>
                  <a:pt x="906235" y="0"/>
                  <a:pt x="906235" y="0"/>
                </a:cubicBezTo>
                <a:cubicBezTo>
                  <a:pt x="870857" y="2721"/>
                  <a:pt x="834975" y="1625"/>
                  <a:pt x="800100" y="8164"/>
                </a:cubicBezTo>
                <a:cubicBezTo>
                  <a:pt x="790456" y="9972"/>
                  <a:pt x="784383" y="20105"/>
                  <a:pt x="775607" y="24493"/>
                </a:cubicBezTo>
                <a:cubicBezTo>
                  <a:pt x="767910" y="28342"/>
                  <a:pt x="759278" y="29936"/>
                  <a:pt x="751114" y="32657"/>
                </a:cubicBezTo>
                <a:cubicBezTo>
                  <a:pt x="740228" y="43543"/>
                  <a:pt x="726378" y="52113"/>
                  <a:pt x="718457" y="65314"/>
                </a:cubicBezTo>
                <a:cubicBezTo>
                  <a:pt x="709601" y="80073"/>
                  <a:pt x="712455" y="100530"/>
                  <a:pt x="702128" y="114300"/>
                </a:cubicBezTo>
                <a:cubicBezTo>
                  <a:pt x="693964" y="125186"/>
                  <a:pt x="684847" y="135418"/>
                  <a:pt x="677635" y="146957"/>
                </a:cubicBezTo>
                <a:cubicBezTo>
                  <a:pt x="671185" y="157278"/>
                  <a:pt x="669913" y="171008"/>
                  <a:pt x="661307" y="179614"/>
                </a:cubicBezTo>
                <a:cubicBezTo>
                  <a:pt x="652701" y="188220"/>
                  <a:pt x="639536" y="190500"/>
                  <a:pt x="628650" y="195943"/>
                </a:cubicBezTo>
                <a:cubicBezTo>
                  <a:pt x="612321" y="179614"/>
                  <a:pt x="586966" y="168864"/>
                  <a:pt x="579664" y="146957"/>
                </a:cubicBezTo>
                <a:cubicBezTo>
                  <a:pt x="568397" y="113155"/>
                  <a:pt x="576274" y="129625"/>
                  <a:pt x="555171" y="97971"/>
                </a:cubicBezTo>
                <a:cubicBezTo>
                  <a:pt x="546988" y="73422"/>
                  <a:pt x="548265" y="70089"/>
                  <a:pt x="530678" y="48986"/>
                </a:cubicBezTo>
                <a:cubicBezTo>
                  <a:pt x="523286" y="40116"/>
                  <a:pt x="516210" y="30222"/>
                  <a:pt x="506185" y="24493"/>
                </a:cubicBezTo>
                <a:cubicBezTo>
                  <a:pt x="496443" y="18926"/>
                  <a:pt x="484414" y="19050"/>
                  <a:pt x="473528" y="16328"/>
                </a:cubicBezTo>
                <a:lnTo>
                  <a:pt x="383721" y="32657"/>
                </a:lnTo>
                <a:cubicBezTo>
                  <a:pt x="372718" y="34858"/>
                  <a:pt x="361100" y="35803"/>
                  <a:pt x="351064" y="40821"/>
                </a:cubicBezTo>
                <a:cubicBezTo>
                  <a:pt x="338893" y="46906"/>
                  <a:pt x="329554" y="57511"/>
                  <a:pt x="318407" y="65314"/>
                </a:cubicBezTo>
                <a:cubicBezTo>
                  <a:pt x="302330" y="76568"/>
                  <a:pt x="285750" y="87085"/>
                  <a:pt x="269421" y="97971"/>
                </a:cubicBezTo>
                <a:lnTo>
                  <a:pt x="244928" y="114300"/>
                </a:lnTo>
                <a:cubicBezTo>
                  <a:pt x="236764" y="119743"/>
                  <a:pt x="227373" y="123690"/>
                  <a:pt x="220435" y="130628"/>
                </a:cubicBezTo>
                <a:cubicBezTo>
                  <a:pt x="189858" y="161207"/>
                  <a:pt x="206896" y="151470"/>
                  <a:pt x="171450" y="163286"/>
                </a:cubicBezTo>
                <a:lnTo>
                  <a:pt x="73478" y="146957"/>
                </a:lnTo>
                <a:cubicBezTo>
                  <a:pt x="16441" y="137451"/>
                  <a:pt x="41046" y="138793"/>
                  <a:pt x="0" y="138793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8969D0-D22A-E4AA-F37C-945079E01258}"/>
              </a:ext>
            </a:extLst>
          </p:cNvPr>
          <p:cNvSpPr txBox="1"/>
          <p:nvPr/>
        </p:nvSpPr>
        <p:spPr>
          <a:xfrm>
            <a:off x="4513308" y="3102072"/>
            <a:ext cx="420769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import </a:t>
            </a:r>
            <a:r>
              <a:rPr lang="en-US" sz="2400" dirty="0" err="1">
                <a:solidFill>
                  <a:srgbClr val="0070C0"/>
                </a:solidFill>
              </a:rPr>
              <a:t>Control.Concurrent.Chan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ro-RO" sz="2400" dirty="0">
                <a:solidFill>
                  <a:srgbClr val="0070C0"/>
                </a:solidFill>
              </a:rPr>
              <a:t>newChan :: I</a:t>
            </a:r>
            <a:r>
              <a:rPr lang="en-US" sz="2400" dirty="0">
                <a:solidFill>
                  <a:srgbClr val="0070C0"/>
                </a:solidFill>
              </a:rPr>
              <a:t>O</a:t>
            </a:r>
            <a:r>
              <a:rPr lang="ro-RO" sz="2400" dirty="0">
                <a:solidFill>
                  <a:srgbClr val="0070C0"/>
                </a:solidFill>
              </a:rPr>
              <a:t> (Ch</a:t>
            </a:r>
            <a:r>
              <a:rPr lang="en-US" sz="2400" dirty="0">
                <a:solidFill>
                  <a:srgbClr val="0070C0"/>
                </a:solidFill>
              </a:rPr>
              <a:t>an</a:t>
            </a:r>
            <a:r>
              <a:rPr lang="ro-RO" sz="2400" dirty="0">
                <a:solidFill>
                  <a:srgbClr val="0070C0"/>
                </a:solidFill>
              </a:rPr>
              <a:t> a) 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err="1">
                <a:solidFill>
                  <a:srgbClr val="0070C0"/>
                </a:solidFill>
              </a:rPr>
              <a:t>writeChan</a:t>
            </a:r>
            <a:r>
              <a:rPr lang="en-US" sz="2400" dirty="0">
                <a:solidFill>
                  <a:srgbClr val="0070C0"/>
                </a:solidFill>
              </a:rPr>
              <a:t> :: Chan a -&gt; a -&gt; IO ()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</a:t>
            </a:r>
          </a:p>
          <a:p>
            <a:r>
              <a:rPr lang="it-IT" sz="2400" dirty="0">
                <a:solidFill>
                  <a:srgbClr val="0070C0"/>
                </a:solidFill>
              </a:rPr>
              <a:t>readChan :: Chan  a -&gt; IO a </a:t>
            </a:r>
            <a:endParaRPr lang="ro-RO" sz="2400" dirty="0">
              <a:solidFill>
                <a:srgbClr val="0070C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39183D-DCF1-BC24-E973-07267199860F}"/>
              </a:ext>
            </a:extLst>
          </p:cNvPr>
          <p:cNvSpPr txBox="1"/>
          <p:nvPr/>
        </p:nvSpPr>
        <p:spPr>
          <a:xfrm>
            <a:off x="2171699" y="1885950"/>
            <a:ext cx="13879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readChan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/>
              <a:t>se </a:t>
            </a:r>
            <a:r>
              <a:rPr lang="en-US" sz="2000" dirty="0" err="1"/>
              <a:t>blocheaza</a:t>
            </a:r>
            <a:r>
              <a:rPr lang="en-US" sz="2000" dirty="0"/>
              <a:t> </a:t>
            </a:r>
            <a:r>
              <a:rPr lang="en-US" sz="2000" dirty="0" err="1"/>
              <a:t>cand</a:t>
            </a:r>
            <a:r>
              <a:rPr lang="en-US" sz="2000" dirty="0"/>
              <a:t> </a:t>
            </a:r>
            <a:r>
              <a:rPr lang="en-US" sz="2000" dirty="0" err="1"/>
              <a:t>canalul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gol</a:t>
            </a:r>
            <a:endParaRPr lang="ro-RO" sz="2000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06E5C84-8D7B-C165-5CFE-03F766428D24}"/>
              </a:ext>
            </a:extLst>
          </p:cNvPr>
          <p:cNvSpPr/>
          <p:nvPr/>
        </p:nvSpPr>
        <p:spPr>
          <a:xfrm>
            <a:off x="10523764" y="1460372"/>
            <a:ext cx="955222" cy="164321"/>
          </a:xfrm>
          <a:custGeom>
            <a:avLst/>
            <a:gdLst>
              <a:gd name="connsiteX0" fmla="*/ 0 w 955222"/>
              <a:gd name="connsiteY0" fmla="*/ 107171 h 164321"/>
              <a:gd name="connsiteX1" fmla="*/ 16329 w 955222"/>
              <a:gd name="connsiteY1" fmla="*/ 66349 h 164321"/>
              <a:gd name="connsiteX2" fmla="*/ 40822 w 955222"/>
              <a:gd name="connsiteY2" fmla="*/ 41857 h 164321"/>
              <a:gd name="connsiteX3" fmla="*/ 81643 w 955222"/>
              <a:gd name="connsiteY3" fmla="*/ 1035 h 164321"/>
              <a:gd name="connsiteX4" fmla="*/ 155122 w 955222"/>
              <a:gd name="connsiteY4" fmla="*/ 41857 h 164321"/>
              <a:gd name="connsiteX5" fmla="*/ 179615 w 955222"/>
              <a:gd name="connsiteY5" fmla="*/ 58185 h 164321"/>
              <a:gd name="connsiteX6" fmla="*/ 253093 w 955222"/>
              <a:gd name="connsiteY6" fmla="*/ 147992 h 164321"/>
              <a:gd name="connsiteX7" fmla="*/ 285750 w 955222"/>
              <a:gd name="connsiteY7" fmla="*/ 164321 h 164321"/>
              <a:gd name="connsiteX8" fmla="*/ 375557 w 955222"/>
              <a:gd name="connsiteY8" fmla="*/ 156157 h 164321"/>
              <a:gd name="connsiteX9" fmla="*/ 383722 w 955222"/>
              <a:gd name="connsiteY9" fmla="*/ 123499 h 164321"/>
              <a:gd name="connsiteX10" fmla="*/ 400050 w 955222"/>
              <a:gd name="connsiteY10" fmla="*/ 99007 h 164321"/>
              <a:gd name="connsiteX11" fmla="*/ 432707 w 955222"/>
              <a:gd name="connsiteY11" fmla="*/ 50021 h 164321"/>
              <a:gd name="connsiteX12" fmla="*/ 457200 w 955222"/>
              <a:gd name="connsiteY12" fmla="*/ 1035 h 164321"/>
              <a:gd name="connsiteX13" fmla="*/ 514350 w 955222"/>
              <a:gd name="connsiteY13" fmla="*/ 9199 h 164321"/>
              <a:gd name="connsiteX14" fmla="*/ 563336 w 955222"/>
              <a:gd name="connsiteY14" fmla="*/ 25528 h 164321"/>
              <a:gd name="connsiteX15" fmla="*/ 620486 w 955222"/>
              <a:gd name="connsiteY15" fmla="*/ 50021 h 164321"/>
              <a:gd name="connsiteX16" fmla="*/ 669472 w 955222"/>
              <a:gd name="connsiteY16" fmla="*/ 99007 h 164321"/>
              <a:gd name="connsiteX17" fmla="*/ 718457 w 955222"/>
              <a:gd name="connsiteY17" fmla="*/ 115335 h 164321"/>
              <a:gd name="connsiteX18" fmla="*/ 881743 w 955222"/>
              <a:gd name="connsiteY18" fmla="*/ 99007 h 164321"/>
              <a:gd name="connsiteX19" fmla="*/ 922565 w 955222"/>
              <a:gd name="connsiteY19" fmla="*/ 58185 h 164321"/>
              <a:gd name="connsiteX20" fmla="*/ 955222 w 955222"/>
              <a:gd name="connsiteY20" fmla="*/ 33692 h 16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55222" h="164321">
                <a:moveTo>
                  <a:pt x="0" y="107171"/>
                </a:moveTo>
                <a:cubicBezTo>
                  <a:pt x="5443" y="93564"/>
                  <a:pt x="8561" y="78777"/>
                  <a:pt x="16329" y="66349"/>
                </a:cubicBezTo>
                <a:cubicBezTo>
                  <a:pt x="22448" y="56558"/>
                  <a:pt x="33430" y="50727"/>
                  <a:pt x="40822" y="41857"/>
                </a:cubicBezTo>
                <a:cubicBezTo>
                  <a:pt x="74842" y="1033"/>
                  <a:pt x="36736" y="30973"/>
                  <a:pt x="81643" y="1035"/>
                </a:cubicBezTo>
                <a:cubicBezTo>
                  <a:pt x="124755" y="15405"/>
                  <a:pt x="98973" y="4424"/>
                  <a:pt x="155122" y="41857"/>
                </a:cubicBezTo>
                <a:lnTo>
                  <a:pt x="179615" y="58185"/>
                </a:lnTo>
                <a:cubicBezTo>
                  <a:pt x="187951" y="69300"/>
                  <a:pt x="229542" y="131170"/>
                  <a:pt x="253093" y="147992"/>
                </a:cubicBezTo>
                <a:cubicBezTo>
                  <a:pt x="262997" y="155066"/>
                  <a:pt x="274864" y="158878"/>
                  <a:pt x="285750" y="164321"/>
                </a:cubicBezTo>
                <a:cubicBezTo>
                  <a:pt x="315686" y="161600"/>
                  <a:pt x="347810" y="167718"/>
                  <a:pt x="375557" y="156157"/>
                </a:cubicBezTo>
                <a:cubicBezTo>
                  <a:pt x="385915" y="151841"/>
                  <a:pt x="379302" y="133813"/>
                  <a:pt x="383722" y="123499"/>
                </a:cubicBezTo>
                <a:cubicBezTo>
                  <a:pt x="387587" y="114480"/>
                  <a:pt x="395662" y="107783"/>
                  <a:pt x="400050" y="99007"/>
                </a:cubicBezTo>
                <a:cubicBezTo>
                  <a:pt x="423681" y="51745"/>
                  <a:pt x="386279" y="96451"/>
                  <a:pt x="432707" y="50021"/>
                </a:cubicBezTo>
                <a:cubicBezTo>
                  <a:pt x="435460" y="41761"/>
                  <a:pt x="445806" y="3567"/>
                  <a:pt x="457200" y="1035"/>
                </a:cubicBezTo>
                <a:cubicBezTo>
                  <a:pt x="475985" y="-3140"/>
                  <a:pt x="495300" y="6478"/>
                  <a:pt x="514350" y="9199"/>
                </a:cubicBezTo>
                <a:cubicBezTo>
                  <a:pt x="530679" y="14642"/>
                  <a:pt x="547941" y="17830"/>
                  <a:pt x="563336" y="25528"/>
                </a:cubicBezTo>
                <a:cubicBezTo>
                  <a:pt x="603690" y="45706"/>
                  <a:pt x="584447" y="38008"/>
                  <a:pt x="620486" y="50021"/>
                </a:cubicBezTo>
                <a:cubicBezTo>
                  <a:pt x="637060" y="74881"/>
                  <a:pt x="639092" y="83817"/>
                  <a:pt x="669472" y="99007"/>
                </a:cubicBezTo>
                <a:cubicBezTo>
                  <a:pt x="684866" y="106704"/>
                  <a:pt x="718457" y="115335"/>
                  <a:pt x="718457" y="115335"/>
                </a:cubicBezTo>
                <a:cubicBezTo>
                  <a:pt x="772886" y="109892"/>
                  <a:pt x="827852" y="108379"/>
                  <a:pt x="881743" y="99007"/>
                </a:cubicBezTo>
                <a:cubicBezTo>
                  <a:pt x="905082" y="94948"/>
                  <a:pt x="910112" y="73129"/>
                  <a:pt x="922565" y="58185"/>
                </a:cubicBezTo>
                <a:cubicBezTo>
                  <a:pt x="944579" y="31767"/>
                  <a:pt x="936549" y="33692"/>
                  <a:pt x="955222" y="33692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992226-71E4-AD3A-5E33-A9E6AA8B0710}"/>
              </a:ext>
            </a:extLst>
          </p:cNvPr>
          <p:cNvSpPr txBox="1"/>
          <p:nvPr/>
        </p:nvSpPr>
        <p:spPr>
          <a:xfrm>
            <a:off x="10131879" y="1885950"/>
            <a:ext cx="190045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writeChan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r>
              <a:rPr lang="en-US" sz="2000" dirty="0"/>
              <a:t>nu se  </a:t>
            </a:r>
            <a:r>
              <a:rPr lang="en-US" sz="2000" dirty="0" err="1"/>
              <a:t>blocheaza</a:t>
            </a:r>
            <a:endParaRPr lang="en-US" sz="2000" dirty="0"/>
          </a:p>
          <a:p>
            <a:r>
              <a:rPr lang="en-US" sz="2000" dirty="0" err="1"/>
              <a:t>niciodata</a:t>
            </a:r>
            <a:endParaRPr lang="ro-RO" sz="200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6169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05600" y="210402"/>
            <a:ext cx="5181600" cy="600164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move c1 c2 = do        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v1 &lt;- </a:t>
            </a:r>
            <a:r>
              <a:rPr lang="en-US" sz="2400" dirty="0" err="1">
                <a:solidFill>
                  <a:srgbClr val="0070C0"/>
                </a:solidFill>
              </a:rPr>
              <a:t>readChan</a:t>
            </a:r>
            <a:r>
              <a:rPr lang="en-US" sz="2400" dirty="0">
                <a:solidFill>
                  <a:srgbClr val="0070C0"/>
                </a:solidFill>
              </a:rPr>
              <a:t> c1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let ls = words v1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</a:t>
            </a:r>
            <a:r>
              <a:rPr lang="en-US" sz="2400" dirty="0" err="1">
                <a:solidFill>
                  <a:srgbClr val="0070C0"/>
                </a:solidFill>
              </a:rPr>
              <a:t>mapM</a:t>
            </a:r>
            <a:r>
              <a:rPr lang="en-US" sz="2400" dirty="0">
                <a:solidFill>
                  <a:srgbClr val="0070C0"/>
                </a:solidFill>
              </a:rPr>
              <a:t>_ (</a:t>
            </a:r>
            <a:r>
              <a:rPr lang="en-US" sz="2400" dirty="0" err="1">
                <a:solidFill>
                  <a:srgbClr val="0070C0"/>
                </a:solidFill>
              </a:rPr>
              <a:t>writeChan</a:t>
            </a:r>
            <a:r>
              <a:rPr lang="en-US" sz="2400" dirty="0">
                <a:solidFill>
                  <a:srgbClr val="0070C0"/>
                </a:solidFill>
              </a:rPr>
              <a:t> c2) ls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err="1">
                <a:solidFill>
                  <a:srgbClr val="0070C0"/>
                </a:solidFill>
              </a:rPr>
              <a:t>upout</a:t>
            </a:r>
            <a:r>
              <a:rPr lang="en-US" sz="2400" dirty="0">
                <a:solidFill>
                  <a:srgbClr val="0070C0"/>
                </a:solidFill>
              </a:rPr>
              <a:t> c  = do     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</a:t>
            </a:r>
            <a:r>
              <a:rPr lang="en-US" sz="2400" dirty="0" err="1">
                <a:solidFill>
                  <a:srgbClr val="0070C0"/>
                </a:solidFill>
              </a:rPr>
              <a:t>str</a:t>
            </a:r>
            <a:r>
              <a:rPr lang="en-US" sz="2400" dirty="0">
                <a:solidFill>
                  <a:srgbClr val="0070C0"/>
                </a:solidFill>
              </a:rPr>
              <a:t> &lt;- </a:t>
            </a:r>
            <a:r>
              <a:rPr lang="en-US" sz="2400" dirty="0" err="1">
                <a:solidFill>
                  <a:srgbClr val="0070C0"/>
                </a:solidFill>
              </a:rPr>
              <a:t>readChan</a:t>
            </a:r>
            <a:r>
              <a:rPr lang="en-US" sz="2400" dirty="0">
                <a:solidFill>
                  <a:srgbClr val="0070C0"/>
                </a:solidFill>
              </a:rPr>
              <a:t> c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</a:t>
            </a:r>
            <a:r>
              <a:rPr lang="en-US" sz="2400" dirty="0" err="1">
                <a:solidFill>
                  <a:srgbClr val="0070C0"/>
                </a:solidFill>
              </a:rPr>
              <a:t>putStrLn</a:t>
            </a:r>
            <a:r>
              <a:rPr lang="en-US" sz="2400" dirty="0">
                <a:solidFill>
                  <a:srgbClr val="0070C0"/>
                </a:solidFill>
              </a:rPr>
              <a:t> (map </a:t>
            </a:r>
            <a:r>
              <a:rPr lang="en-US" sz="2400" dirty="0" err="1">
                <a:solidFill>
                  <a:srgbClr val="0070C0"/>
                </a:solidFill>
              </a:rPr>
              <a:t>toUpper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str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load c = do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</a:t>
            </a:r>
            <a:r>
              <a:rPr lang="en-US" sz="2400" dirty="0" err="1">
                <a:solidFill>
                  <a:srgbClr val="0070C0"/>
                </a:solidFill>
              </a:rPr>
              <a:t>str</a:t>
            </a:r>
            <a:r>
              <a:rPr lang="en-US" sz="2400" dirty="0">
                <a:solidFill>
                  <a:srgbClr val="0070C0"/>
                </a:solidFill>
              </a:rPr>
              <a:t> &lt;- </a:t>
            </a:r>
            <a:r>
              <a:rPr lang="en-US" sz="2400" dirty="0" err="1">
                <a:solidFill>
                  <a:srgbClr val="0070C0"/>
                </a:solidFill>
              </a:rPr>
              <a:t>getLine</a:t>
            </a:r>
            <a:r>
              <a:rPr lang="en-US" sz="2400" dirty="0">
                <a:solidFill>
                  <a:srgbClr val="0070C0"/>
                </a:solidFill>
              </a:rPr>
              <a:t>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if (</a:t>
            </a:r>
            <a:r>
              <a:rPr lang="en-US" sz="2400" dirty="0" err="1">
                <a:solidFill>
                  <a:srgbClr val="0070C0"/>
                </a:solidFill>
              </a:rPr>
              <a:t>str</a:t>
            </a:r>
            <a:r>
              <a:rPr lang="en-US" sz="2400" dirty="0">
                <a:solidFill>
                  <a:srgbClr val="0070C0"/>
                </a:solidFill>
              </a:rPr>
              <a:t> == "exit")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then return()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else do  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</a:t>
            </a:r>
            <a:r>
              <a:rPr lang="en-US" sz="2400" dirty="0" err="1">
                <a:solidFill>
                  <a:srgbClr val="0070C0"/>
                </a:solidFill>
              </a:rPr>
              <a:t>writeChan</a:t>
            </a:r>
            <a:r>
              <a:rPr lang="en-US" sz="2400" dirty="0">
                <a:solidFill>
                  <a:srgbClr val="0070C0"/>
                </a:solidFill>
              </a:rPr>
              <a:t> c </a:t>
            </a:r>
            <a:r>
              <a:rPr lang="en-US" sz="2400" dirty="0" err="1">
                <a:solidFill>
                  <a:srgbClr val="0070C0"/>
                </a:solidFill>
              </a:rPr>
              <a:t>str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load </a:t>
            </a:r>
          </a:p>
        </p:txBody>
      </p:sp>
      <p:sp>
        <p:nvSpPr>
          <p:cNvPr id="3" name="Rectangle 2"/>
          <p:cNvSpPr/>
          <p:nvPr/>
        </p:nvSpPr>
        <p:spPr>
          <a:xfrm>
            <a:off x="212036" y="2426393"/>
            <a:ext cx="5128590" cy="378565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import </a:t>
            </a:r>
            <a:r>
              <a:rPr lang="en-US" sz="2400" dirty="0" err="1">
                <a:solidFill>
                  <a:srgbClr val="0070C0"/>
                </a:solidFill>
              </a:rPr>
              <a:t>Control.Monad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import </a:t>
            </a:r>
            <a:r>
              <a:rPr lang="en-US" sz="2400" dirty="0" err="1">
                <a:solidFill>
                  <a:srgbClr val="0070C0"/>
                </a:solidFill>
              </a:rPr>
              <a:t>Control.Concurrent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import </a:t>
            </a:r>
            <a:r>
              <a:rPr lang="en-US" sz="2400" dirty="0" err="1">
                <a:solidFill>
                  <a:srgbClr val="0070C0"/>
                </a:solidFill>
              </a:rPr>
              <a:t>Data.Char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err="1">
                <a:solidFill>
                  <a:srgbClr val="0070C0"/>
                </a:solidFill>
              </a:rPr>
              <a:t>mymain</a:t>
            </a:r>
            <a:r>
              <a:rPr lang="en-US" sz="2400" dirty="0">
                <a:solidFill>
                  <a:srgbClr val="0070C0"/>
                </a:solidFill>
              </a:rPr>
              <a:t> = do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</a:t>
            </a:r>
            <a:r>
              <a:rPr lang="en-US" sz="2400" dirty="0" err="1">
                <a:solidFill>
                  <a:srgbClr val="0070C0"/>
                </a:solidFill>
              </a:rPr>
              <a:t>cin</a:t>
            </a:r>
            <a:r>
              <a:rPr lang="en-US" sz="2400" dirty="0">
                <a:solidFill>
                  <a:srgbClr val="0070C0"/>
                </a:solidFill>
              </a:rPr>
              <a:t>  &lt;- </a:t>
            </a:r>
            <a:r>
              <a:rPr lang="en-US" sz="2400" dirty="0" err="1">
                <a:solidFill>
                  <a:srgbClr val="0070C0"/>
                </a:solidFill>
              </a:rPr>
              <a:t>newChan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</a:t>
            </a:r>
            <a:r>
              <a:rPr lang="en-US" sz="2400" dirty="0" err="1">
                <a:solidFill>
                  <a:srgbClr val="0070C0"/>
                </a:solidFill>
              </a:rPr>
              <a:t>cout</a:t>
            </a:r>
            <a:r>
              <a:rPr lang="en-US" sz="2400" dirty="0">
                <a:solidFill>
                  <a:srgbClr val="0070C0"/>
                </a:solidFill>
              </a:rPr>
              <a:t> &lt;- </a:t>
            </a:r>
            <a:r>
              <a:rPr lang="en-US" sz="2400" dirty="0" err="1">
                <a:solidFill>
                  <a:srgbClr val="0070C0"/>
                </a:solidFill>
              </a:rPr>
              <a:t>newChan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</a:t>
            </a:r>
            <a:r>
              <a:rPr lang="en-US" sz="2400" dirty="0" err="1">
                <a:solidFill>
                  <a:srgbClr val="0070C0"/>
                </a:solidFill>
              </a:rPr>
              <a:t>forkIO</a:t>
            </a:r>
            <a:r>
              <a:rPr lang="en-US" sz="2400" dirty="0">
                <a:solidFill>
                  <a:srgbClr val="0070C0"/>
                </a:solidFill>
              </a:rPr>
              <a:t> $ forever (move </a:t>
            </a:r>
            <a:r>
              <a:rPr lang="en-US" sz="2400" dirty="0" err="1">
                <a:solidFill>
                  <a:srgbClr val="0070C0"/>
                </a:solidFill>
              </a:rPr>
              <a:t>cin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cout</a:t>
            </a:r>
            <a:r>
              <a:rPr lang="en-US" sz="2400" dirty="0">
                <a:solidFill>
                  <a:srgbClr val="0070C0"/>
                </a:solidFill>
              </a:rPr>
              <a:t>)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</a:t>
            </a:r>
            <a:r>
              <a:rPr lang="en-US" sz="2400" dirty="0" err="1">
                <a:solidFill>
                  <a:srgbClr val="0070C0"/>
                </a:solidFill>
              </a:rPr>
              <a:t>forkIO</a:t>
            </a:r>
            <a:r>
              <a:rPr lang="en-US" sz="2400" dirty="0">
                <a:solidFill>
                  <a:srgbClr val="0070C0"/>
                </a:solidFill>
              </a:rPr>
              <a:t> $ forever (</a:t>
            </a:r>
            <a:r>
              <a:rPr lang="en-US" sz="2400" dirty="0" err="1">
                <a:solidFill>
                  <a:srgbClr val="0070C0"/>
                </a:solidFill>
              </a:rPr>
              <a:t>upout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cout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load </a:t>
            </a:r>
            <a:r>
              <a:rPr lang="en-US" sz="2400" dirty="0" err="1">
                <a:solidFill>
                  <a:srgbClr val="0070C0"/>
                </a:solidFill>
              </a:rPr>
              <a:t>cin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766" y="0"/>
            <a:ext cx="64093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Exemplu</a:t>
            </a:r>
            <a:r>
              <a:rPr lang="en-US" sz="2400" dirty="0"/>
              <a:t>:  </a:t>
            </a:r>
            <a:r>
              <a:rPr lang="en-US" sz="2400" dirty="0" err="1"/>
              <a:t>doua</a:t>
            </a:r>
            <a:r>
              <a:rPr lang="en-US" sz="2400" dirty="0"/>
              <a:t> </a:t>
            </a:r>
            <a:r>
              <a:rPr lang="en-US" sz="2400" dirty="0" err="1"/>
              <a:t>canale</a:t>
            </a:r>
            <a:r>
              <a:rPr lang="en-US" sz="2400" b="1" dirty="0"/>
              <a:t>:  </a:t>
            </a:r>
            <a:r>
              <a:rPr lang="en-US" sz="2400" b="1" dirty="0" err="1"/>
              <a:t>cin</a:t>
            </a:r>
            <a:r>
              <a:rPr lang="en-US" sz="2400" b="1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b="1" dirty="0" err="1"/>
              <a:t>cout</a:t>
            </a:r>
            <a:endParaRPr lang="en-US" sz="2400" b="1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thread –</a:t>
            </a:r>
            <a:r>
              <a:rPr lang="en-US" sz="2000" dirty="0" err="1"/>
              <a:t>ul</a:t>
            </a:r>
            <a:r>
              <a:rPr lang="en-US" sz="2000" dirty="0"/>
              <a:t> </a:t>
            </a:r>
            <a:r>
              <a:rPr lang="en-US" sz="2000" dirty="0" err="1"/>
              <a:t>parinte</a:t>
            </a:r>
            <a:r>
              <a:rPr lang="en-US" sz="2000" dirty="0"/>
              <a:t> </a:t>
            </a:r>
            <a:r>
              <a:rPr lang="en-US" sz="2000" dirty="0" err="1"/>
              <a:t>citeste</a:t>
            </a:r>
            <a:r>
              <a:rPr lang="en-US" sz="2000" dirty="0"/>
              <a:t> </a:t>
            </a:r>
            <a:r>
              <a:rPr lang="en-US" sz="2000" dirty="0" err="1"/>
              <a:t>siruri</a:t>
            </a:r>
            <a:r>
              <a:rPr lang="en-US" sz="2000" dirty="0"/>
              <a:t>  </a:t>
            </a:r>
            <a:r>
              <a:rPr lang="en-US" sz="2000" dirty="0" err="1"/>
              <a:t>si</a:t>
            </a:r>
            <a:r>
              <a:rPr lang="en-US" sz="2000" dirty="0"/>
              <a:t> le </a:t>
            </a:r>
            <a:r>
              <a:rPr lang="en-US" sz="2000" dirty="0" err="1"/>
              <a:t>pune</a:t>
            </a:r>
            <a:r>
              <a:rPr lang="en-US" sz="2000" dirty="0"/>
              <a:t> </a:t>
            </a:r>
            <a:r>
              <a:rPr lang="en-US" sz="2000" dirty="0" err="1"/>
              <a:t>pe</a:t>
            </a:r>
            <a:r>
              <a:rPr lang="en-US" sz="2000" dirty="0"/>
              <a:t> </a:t>
            </a:r>
            <a:r>
              <a:rPr lang="en-US" sz="2000" dirty="0" err="1"/>
              <a:t>canalul</a:t>
            </a:r>
            <a:r>
              <a:rPr lang="en-US" sz="2000" dirty="0"/>
              <a:t> </a:t>
            </a:r>
            <a:r>
              <a:rPr lang="en-US" sz="2000" b="1" dirty="0" err="1"/>
              <a:t>cin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 thread </a:t>
            </a:r>
            <a:r>
              <a:rPr lang="en-US" sz="2000" dirty="0" err="1"/>
              <a:t>citeste</a:t>
            </a:r>
            <a:r>
              <a:rPr lang="en-US" sz="2000" dirty="0"/>
              <a:t> </a:t>
            </a:r>
            <a:r>
              <a:rPr lang="en-US" sz="2000" dirty="0" err="1"/>
              <a:t>sirurile</a:t>
            </a:r>
            <a:r>
              <a:rPr lang="en-US" sz="2000" dirty="0"/>
              <a:t> de </a:t>
            </a:r>
            <a:r>
              <a:rPr lang="en-US" sz="2000" dirty="0" err="1"/>
              <a:t>pe</a:t>
            </a:r>
            <a:r>
              <a:rPr lang="en-US" sz="2000" dirty="0"/>
              <a:t> </a:t>
            </a:r>
            <a:r>
              <a:rPr lang="en-US" sz="2000" b="1" dirty="0" err="1"/>
              <a:t>cin</a:t>
            </a:r>
            <a:r>
              <a:rPr lang="en-US" sz="2000" dirty="0"/>
              <a:t>, le </a:t>
            </a:r>
            <a:r>
              <a:rPr lang="en-US" sz="2000" dirty="0" err="1"/>
              <a:t>imparte</a:t>
            </a:r>
            <a:r>
              <a:rPr lang="en-US" sz="2000" dirty="0"/>
              <a:t> in </a:t>
            </a:r>
            <a:r>
              <a:rPr lang="en-US" sz="2000" dirty="0" err="1"/>
              <a:t>cuvinte</a:t>
            </a:r>
            <a:endParaRPr lang="en-US" sz="2000" dirty="0"/>
          </a:p>
          <a:p>
            <a:r>
              <a:rPr lang="en-US" sz="2000" dirty="0"/>
              <a:t>             </a:t>
            </a:r>
            <a:r>
              <a:rPr lang="en-US" sz="2000" dirty="0" err="1"/>
              <a:t>iar</a:t>
            </a:r>
            <a:r>
              <a:rPr lang="en-US" sz="2000" dirty="0"/>
              <a:t> </a:t>
            </a:r>
            <a:r>
              <a:rPr lang="en-US" sz="2000" dirty="0" err="1"/>
              <a:t>cuvintele</a:t>
            </a:r>
            <a:r>
              <a:rPr lang="en-US" sz="2000" dirty="0"/>
              <a:t> le </a:t>
            </a:r>
            <a:r>
              <a:rPr lang="en-US" sz="2000" dirty="0" err="1"/>
              <a:t>pune</a:t>
            </a:r>
            <a:r>
              <a:rPr lang="en-US" sz="2000" dirty="0"/>
              <a:t> </a:t>
            </a:r>
            <a:r>
              <a:rPr lang="en-US" sz="2000" dirty="0" err="1"/>
              <a:t>pe</a:t>
            </a:r>
            <a:r>
              <a:rPr lang="en-US" sz="2000" dirty="0"/>
              <a:t> </a:t>
            </a:r>
            <a:r>
              <a:rPr lang="en-US" sz="2000" dirty="0" err="1"/>
              <a:t>canalul</a:t>
            </a:r>
            <a:r>
              <a:rPr lang="en-US" sz="2000" dirty="0"/>
              <a:t>  </a:t>
            </a:r>
            <a:r>
              <a:rPr lang="en-US" sz="2000" b="1" dirty="0" err="1"/>
              <a:t>cout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 alt thread </a:t>
            </a:r>
            <a:r>
              <a:rPr lang="en-US" sz="2000" dirty="0" err="1"/>
              <a:t>ia</a:t>
            </a:r>
            <a:r>
              <a:rPr lang="en-US" sz="2000" dirty="0"/>
              <a:t> </a:t>
            </a:r>
            <a:r>
              <a:rPr lang="en-US" sz="2000" dirty="0" err="1"/>
              <a:t>cuvintele</a:t>
            </a:r>
            <a:r>
              <a:rPr lang="en-US" sz="2000" dirty="0"/>
              <a:t> de </a:t>
            </a:r>
            <a:r>
              <a:rPr lang="en-US" sz="2000" dirty="0" err="1"/>
              <a:t>pe</a:t>
            </a:r>
            <a:r>
              <a:rPr lang="en-US" sz="2000" dirty="0"/>
              <a:t> </a:t>
            </a:r>
            <a:r>
              <a:rPr lang="en-US" sz="2000" b="1" dirty="0" err="1"/>
              <a:t>cout</a:t>
            </a:r>
            <a:r>
              <a:rPr lang="en-US" sz="2000" dirty="0"/>
              <a:t>,  </a:t>
            </a:r>
            <a:r>
              <a:rPr lang="en-US" sz="2000" dirty="0" err="1"/>
              <a:t>si</a:t>
            </a:r>
            <a:r>
              <a:rPr lang="en-US" sz="2000" dirty="0"/>
              <a:t> le </a:t>
            </a:r>
            <a:r>
              <a:rPr lang="en-US" sz="2000" dirty="0" err="1"/>
              <a:t>scrie</a:t>
            </a:r>
            <a:r>
              <a:rPr lang="en-US" sz="2000" dirty="0"/>
              <a:t> la </a:t>
            </a:r>
            <a:r>
              <a:rPr lang="en-US" sz="2000" dirty="0" err="1"/>
              <a:t>iesire</a:t>
            </a:r>
            <a:endParaRPr lang="en-US" sz="2000" dirty="0"/>
          </a:p>
          <a:p>
            <a:r>
              <a:rPr lang="en-US" sz="2000" dirty="0"/>
              <a:t>              cu </a:t>
            </a:r>
            <a:r>
              <a:rPr lang="en-US" sz="2000" dirty="0" err="1"/>
              <a:t>litere</a:t>
            </a:r>
            <a:r>
              <a:rPr lang="en-US" sz="2000" dirty="0"/>
              <a:t> </a:t>
            </a:r>
            <a:r>
              <a:rPr lang="en-US" sz="2000" dirty="0" err="1"/>
              <a:t>mari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698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7578" y="160131"/>
            <a:ext cx="7831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 </a:t>
            </a:r>
            <a:r>
              <a:rPr lang="en-US" sz="2800" dirty="0" err="1"/>
              <a:t>Canale</a:t>
            </a:r>
            <a:r>
              <a:rPr lang="en-US" sz="2800" dirty="0"/>
              <a:t> de </a:t>
            </a:r>
            <a:r>
              <a:rPr lang="en-US" sz="2800" dirty="0" err="1"/>
              <a:t>comunicare</a:t>
            </a:r>
            <a:r>
              <a:rPr lang="en-US" sz="2800" dirty="0"/>
              <a:t> </a:t>
            </a:r>
            <a:r>
              <a:rPr lang="en-US" sz="2800" dirty="0" err="1"/>
              <a:t>formate</a:t>
            </a:r>
            <a:r>
              <a:rPr lang="en-US" sz="2800" dirty="0"/>
              <a:t> din </a:t>
            </a:r>
            <a:r>
              <a:rPr lang="en-US" sz="2800" dirty="0" err="1"/>
              <a:t>variabile</a:t>
            </a:r>
            <a:r>
              <a:rPr lang="en-US" sz="2800" dirty="0"/>
              <a:t> </a:t>
            </a:r>
            <a:r>
              <a:rPr lang="en-US" sz="2800" dirty="0" err="1"/>
              <a:t>MVar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55" y="1001222"/>
            <a:ext cx="9016711" cy="407909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067255" y="5398193"/>
            <a:ext cx="8027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http://chimera.labs.oreilly.com/books/1230000000929/ch07.html#sec_channels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6122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8481" y="1365422"/>
            <a:ext cx="7945395" cy="314479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40578" y="1751570"/>
            <a:ext cx="2446638" cy="2372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21427" y="1736124"/>
            <a:ext cx="4979773" cy="237249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53117" y="2090352"/>
            <a:ext cx="1612557" cy="14560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41758" y="2090352"/>
            <a:ext cx="2792626" cy="154871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73961" y="2377390"/>
            <a:ext cx="1065256" cy="9746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63815" y="2377390"/>
            <a:ext cx="1247002" cy="94812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12904" y="517608"/>
            <a:ext cx="1010165" cy="461665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CITIRE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966267" y="979273"/>
            <a:ext cx="461836" cy="54678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962299" y="2383570"/>
            <a:ext cx="1200970" cy="46166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SCRIERE</a:t>
            </a: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9113108" y="2614403"/>
            <a:ext cx="849191" cy="32341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70841" y="252598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37700" y="26607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6510" y="26338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8D4E7B-FBB3-E5DD-38DF-F3609BAD0E08}"/>
              </a:ext>
            </a:extLst>
          </p:cNvPr>
          <p:cNvCxnSpPr>
            <a:cxnSpLocks/>
          </p:cNvCxnSpPr>
          <p:nvPr/>
        </p:nvCxnSpPr>
        <p:spPr>
          <a:xfrm flipV="1">
            <a:off x="3108960" y="4510217"/>
            <a:ext cx="0" cy="3759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B78FD7-C8C6-651B-EDB7-A17EF6428197}"/>
              </a:ext>
            </a:extLst>
          </p:cNvPr>
          <p:cNvCxnSpPr>
            <a:cxnSpLocks/>
          </p:cNvCxnSpPr>
          <p:nvPr/>
        </p:nvCxnSpPr>
        <p:spPr>
          <a:xfrm flipV="1">
            <a:off x="8818880" y="3325479"/>
            <a:ext cx="0" cy="10324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3">
            <a:extLst>
              <a:ext uri="{FF2B5EF4-FFF2-40B4-BE49-F238E27FC236}">
                <a16:creationId xmlns:a16="http://schemas.microsoft.com/office/drawing/2014/main" id="{CBDDB26F-CAC6-5A00-39E9-54F825EE9CE8}"/>
              </a:ext>
            </a:extLst>
          </p:cNvPr>
          <p:cNvSpPr/>
          <p:nvPr/>
        </p:nvSpPr>
        <p:spPr>
          <a:xfrm rot="5400000">
            <a:off x="2660807" y="5291816"/>
            <a:ext cx="955222" cy="164321"/>
          </a:xfrm>
          <a:custGeom>
            <a:avLst/>
            <a:gdLst>
              <a:gd name="connsiteX0" fmla="*/ 0 w 955222"/>
              <a:gd name="connsiteY0" fmla="*/ 107171 h 164321"/>
              <a:gd name="connsiteX1" fmla="*/ 16329 w 955222"/>
              <a:gd name="connsiteY1" fmla="*/ 66349 h 164321"/>
              <a:gd name="connsiteX2" fmla="*/ 40822 w 955222"/>
              <a:gd name="connsiteY2" fmla="*/ 41857 h 164321"/>
              <a:gd name="connsiteX3" fmla="*/ 81643 w 955222"/>
              <a:gd name="connsiteY3" fmla="*/ 1035 h 164321"/>
              <a:gd name="connsiteX4" fmla="*/ 155122 w 955222"/>
              <a:gd name="connsiteY4" fmla="*/ 41857 h 164321"/>
              <a:gd name="connsiteX5" fmla="*/ 179615 w 955222"/>
              <a:gd name="connsiteY5" fmla="*/ 58185 h 164321"/>
              <a:gd name="connsiteX6" fmla="*/ 253093 w 955222"/>
              <a:gd name="connsiteY6" fmla="*/ 147992 h 164321"/>
              <a:gd name="connsiteX7" fmla="*/ 285750 w 955222"/>
              <a:gd name="connsiteY7" fmla="*/ 164321 h 164321"/>
              <a:gd name="connsiteX8" fmla="*/ 375557 w 955222"/>
              <a:gd name="connsiteY8" fmla="*/ 156157 h 164321"/>
              <a:gd name="connsiteX9" fmla="*/ 383722 w 955222"/>
              <a:gd name="connsiteY9" fmla="*/ 123499 h 164321"/>
              <a:gd name="connsiteX10" fmla="*/ 400050 w 955222"/>
              <a:gd name="connsiteY10" fmla="*/ 99007 h 164321"/>
              <a:gd name="connsiteX11" fmla="*/ 432707 w 955222"/>
              <a:gd name="connsiteY11" fmla="*/ 50021 h 164321"/>
              <a:gd name="connsiteX12" fmla="*/ 457200 w 955222"/>
              <a:gd name="connsiteY12" fmla="*/ 1035 h 164321"/>
              <a:gd name="connsiteX13" fmla="*/ 514350 w 955222"/>
              <a:gd name="connsiteY13" fmla="*/ 9199 h 164321"/>
              <a:gd name="connsiteX14" fmla="*/ 563336 w 955222"/>
              <a:gd name="connsiteY14" fmla="*/ 25528 h 164321"/>
              <a:gd name="connsiteX15" fmla="*/ 620486 w 955222"/>
              <a:gd name="connsiteY15" fmla="*/ 50021 h 164321"/>
              <a:gd name="connsiteX16" fmla="*/ 669472 w 955222"/>
              <a:gd name="connsiteY16" fmla="*/ 99007 h 164321"/>
              <a:gd name="connsiteX17" fmla="*/ 718457 w 955222"/>
              <a:gd name="connsiteY17" fmla="*/ 115335 h 164321"/>
              <a:gd name="connsiteX18" fmla="*/ 881743 w 955222"/>
              <a:gd name="connsiteY18" fmla="*/ 99007 h 164321"/>
              <a:gd name="connsiteX19" fmla="*/ 922565 w 955222"/>
              <a:gd name="connsiteY19" fmla="*/ 58185 h 164321"/>
              <a:gd name="connsiteX20" fmla="*/ 955222 w 955222"/>
              <a:gd name="connsiteY20" fmla="*/ 33692 h 16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55222" h="164321">
                <a:moveTo>
                  <a:pt x="0" y="107171"/>
                </a:moveTo>
                <a:cubicBezTo>
                  <a:pt x="5443" y="93564"/>
                  <a:pt x="8561" y="78777"/>
                  <a:pt x="16329" y="66349"/>
                </a:cubicBezTo>
                <a:cubicBezTo>
                  <a:pt x="22448" y="56558"/>
                  <a:pt x="33430" y="50727"/>
                  <a:pt x="40822" y="41857"/>
                </a:cubicBezTo>
                <a:cubicBezTo>
                  <a:pt x="74842" y="1033"/>
                  <a:pt x="36736" y="30973"/>
                  <a:pt x="81643" y="1035"/>
                </a:cubicBezTo>
                <a:cubicBezTo>
                  <a:pt x="124755" y="15405"/>
                  <a:pt x="98973" y="4424"/>
                  <a:pt x="155122" y="41857"/>
                </a:cubicBezTo>
                <a:lnTo>
                  <a:pt x="179615" y="58185"/>
                </a:lnTo>
                <a:cubicBezTo>
                  <a:pt x="187951" y="69300"/>
                  <a:pt x="229542" y="131170"/>
                  <a:pt x="253093" y="147992"/>
                </a:cubicBezTo>
                <a:cubicBezTo>
                  <a:pt x="262997" y="155066"/>
                  <a:pt x="274864" y="158878"/>
                  <a:pt x="285750" y="164321"/>
                </a:cubicBezTo>
                <a:cubicBezTo>
                  <a:pt x="315686" y="161600"/>
                  <a:pt x="347810" y="167718"/>
                  <a:pt x="375557" y="156157"/>
                </a:cubicBezTo>
                <a:cubicBezTo>
                  <a:pt x="385915" y="151841"/>
                  <a:pt x="379302" y="133813"/>
                  <a:pt x="383722" y="123499"/>
                </a:cubicBezTo>
                <a:cubicBezTo>
                  <a:pt x="387587" y="114480"/>
                  <a:pt x="395662" y="107783"/>
                  <a:pt x="400050" y="99007"/>
                </a:cubicBezTo>
                <a:cubicBezTo>
                  <a:pt x="423681" y="51745"/>
                  <a:pt x="386279" y="96451"/>
                  <a:pt x="432707" y="50021"/>
                </a:cubicBezTo>
                <a:cubicBezTo>
                  <a:pt x="435460" y="41761"/>
                  <a:pt x="445806" y="3567"/>
                  <a:pt x="457200" y="1035"/>
                </a:cubicBezTo>
                <a:cubicBezTo>
                  <a:pt x="475985" y="-3140"/>
                  <a:pt x="495300" y="6478"/>
                  <a:pt x="514350" y="9199"/>
                </a:cubicBezTo>
                <a:cubicBezTo>
                  <a:pt x="530679" y="14642"/>
                  <a:pt x="547941" y="17830"/>
                  <a:pt x="563336" y="25528"/>
                </a:cubicBezTo>
                <a:cubicBezTo>
                  <a:pt x="603690" y="45706"/>
                  <a:pt x="584447" y="38008"/>
                  <a:pt x="620486" y="50021"/>
                </a:cubicBezTo>
                <a:cubicBezTo>
                  <a:pt x="637060" y="74881"/>
                  <a:pt x="639092" y="83817"/>
                  <a:pt x="669472" y="99007"/>
                </a:cubicBezTo>
                <a:cubicBezTo>
                  <a:pt x="684866" y="106704"/>
                  <a:pt x="718457" y="115335"/>
                  <a:pt x="718457" y="115335"/>
                </a:cubicBezTo>
                <a:cubicBezTo>
                  <a:pt x="772886" y="109892"/>
                  <a:pt x="827852" y="108379"/>
                  <a:pt x="881743" y="99007"/>
                </a:cubicBezTo>
                <a:cubicBezTo>
                  <a:pt x="905082" y="94948"/>
                  <a:pt x="910112" y="73129"/>
                  <a:pt x="922565" y="58185"/>
                </a:cubicBezTo>
                <a:cubicBezTo>
                  <a:pt x="944579" y="31767"/>
                  <a:pt x="936549" y="33692"/>
                  <a:pt x="955222" y="3369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DEDDA80F-67C5-A77B-06CA-E26ABB2F52A8}"/>
              </a:ext>
            </a:extLst>
          </p:cNvPr>
          <p:cNvSpPr/>
          <p:nvPr/>
        </p:nvSpPr>
        <p:spPr>
          <a:xfrm rot="5400000">
            <a:off x="8363282" y="4760562"/>
            <a:ext cx="955222" cy="164321"/>
          </a:xfrm>
          <a:custGeom>
            <a:avLst/>
            <a:gdLst>
              <a:gd name="connsiteX0" fmla="*/ 0 w 955222"/>
              <a:gd name="connsiteY0" fmla="*/ 107171 h 164321"/>
              <a:gd name="connsiteX1" fmla="*/ 16329 w 955222"/>
              <a:gd name="connsiteY1" fmla="*/ 66349 h 164321"/>
              <a:gd name="connsiteX2" fmla="*/ 40822 w 955222"/>
              <a:gd name="connsiteY2" fmla="*/ 41857 h 164321"/>
              <a:gd name="connsiteX3" fmla="*/ 81643 w 955222"/>
              <a:gd name="connsiteY3" fmla="*/ 1035 h 164321"/>
              <a:gd name="connsiteX4" fmla="*/ 155122 w 955222"/>
              <a:gd name="connsiteY4" fmla="*/ 41857 h 164321"/>
              <a:gd name="connsiteX5" fmla="*/ 179615 w 955222"/>
              <a:gd name="connsiteY5" fmla="*/ 58185 h 164321"/>
              <a:gd name="connsiteX6" fmla="*/ 253093 w 955222"/>
              <a:gd name="connsiteY6" fmla="*/ 147992 h 164321"/>
              <a:gd name="connsiteX7" fmla="*/ 285750 w 955222"/>
              <a:gd name="connsiteY7" fmla="*/ 164321 h 164321"/>
              <a:gd name="connsiteX8" fmla="*/ 375557 w 955222"/>
              <a:gd name="connsiteY8" fmla="*/ 156157 h 164321"/>
              <a:gd name="connsiteX9" fmla="*/ 383722 w 955222"/>
              <a:gd name="connsiteY9" fmla="*/ 123499 h 164321"/>
              <a:gd name="connsiteX10" fmla="*/ 400050 w 955222"/>
              <a:gd name="connsiteY10" fmla="*/ 99007 h 164321"/>
              <a:gd name="connsiteX11" fmla="*/ 432707 w 955222"/>
              <a:gd name="connsiteY11" fmla="*/ 50021 h 164321"/>
              <a:gd name="connsiteX12" fmla="*/ 457200 w 955222"/>
              <a:gd name="connsiteY12" fmla="*/ 1035 h 164321"/>
              <a:gd name="connsiteX13" fmla="*/ 514350 w 955222"/>
              <a:gd name="connsiteY13" fmla="*/ 9199 h 164321"/>
              <a:gd name="connsiteX14" fmla="*/ 563336 w 955222"/>
              <a:gd name="connsiteY14" fmla="*/ 25528 h 164321"/>
              <a:gd name="connsiteX15" fmla="*/ 620486 w 955222"/>
              <a:gd name="connsiteY15" fmla="*/ 50021 h 164321"/>
              <a:gd name="connsiteX16" fmla="*/ 669472 w 955222"/>
              <a:gd name="connsiteY16" fmla="*/ 99007 h 164321"/>
              <a:gd name="connsiteX17" fmla="*/ 718457 w 955222"/>
              <a:gd name="connsiteY17" fmla="*/ 115335 h 164321"/>
              <a:gd name="connsiteX18" fmla="*/ 881743 w 955222"/>
              <a:gd name="connsiteY18" fmla="*/ 99007 h 164321"/>
              <a:gd name="connsiteX19" fmla="*/ 922565 w 955222"/>
              <a:gd name="connsiteY19" fmla="*/ 58185 h 164321"/>
              <a:gd name="connsiteX20" fmla="*/ 955222 w 955222"/>
              <a:gd name="connsiteY20" fmla="*/ 33692 h 16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55222" h="164321">
                <a:moveTo>
                  <a:pt x="0" y="107171"/>
                </a:moveTo>
                <a:cubicBezTo>
                  <a:pt x="5443" y="93564"/>
                  <a:pt x="8561" y="78777"/>
                  <a:pt x="16329" y="66349"/>
                </a:cubicBezTo>
                <a:cubicBezTo>
                  <a:pt x="22448" y="56558"/>
                  <a:pt x="33430" y="50727"/>
                  <a:pt x="40822" y="41857"/>
                </a:cubicBezTo>
                <a:cubicBezTo>
                  <a:pt x="74842" y="1033"/>
                  <a:pt x="36736" y="30973"/>
                  <a:pt x="81643" y="1035"/>
                </a:cubicBezTo>
                <a:cubicBezTo>
                  <a:pt x="124755" y="15405"/>
                  <a:pt x="98973" y="4424"/>
                  <a:pt x="155122" y="41857"/>
                </a:cubicBezTo>
                <a:lnTo>
                  <a:pt x="179615" y="58185"/>
                </a:lnTo>
                <a:cubicBezTo>
                  <a:pt x="187951" y="69300"/>
                  <a:pt x="229542" y="131170"/>
                  <a:pt x="253093" y="147992"/>
                </a:cubicBezTo>
                <a:cubicBezTo>
                  <a:pt x="262997" y="155066"/>
                  <a:pt x="274864" y="158878"/>
                  <a:pt x="285750" y="164321"/>
                </a:cubicBezTo>
                <a:cubicBezTo>
                  <a:pt x="315686" y="161600"/>
                  <a:pt x="347810" y="167718"/>
                  <a:pt x="375557" y="156157"/>
                </a:cubicBezTo>
                <a:cubicBezTo>
                  <a:pt x="385915" y="151841"/>
                  <a:pt x="379302" y="133813"/>
                  <a:pt x="383722" y="123499"/>
                </a:cubicBezTo>
                <a:cubicBezTo>
                  <a:pt x="387587" y="114480"/>
                  <a:pt x="395662" y="107783"/>
                  <a:pt x="400050" y="99007"/>
                </a:cubicBezTo>
                <a:cubicBezTo>
                  <a:pt x="423681" y="51745"/>
                  <a:pt x="386279" y="96451"/>
                  <a:pt x="432707" y="50021"/>
                </a:cubicBezTo>
                <a:cubicBezTo>
                  <a:pt x="435460" y="41761"/>
                  <a:pt x="445806" y="3567"/>
                  <a:pt x="457200" y="1035"/>
                </a:cubicBezTo>
                <a:cubicBezTo>
                  <a:pt x="475985" y="-3140"/>
                  <a:pt x="495300" y="6478"/>
                  <a:pt x="514350" y="9199"/>
                </a:cubicBezTo>
                <a:cubicBezTo>
                  <a:pt x="530679" y="14642"/>
                  <a:pt x="547941" y="17830"/>
                  <a:pt x="563336" y="25528"/>
                </a:cubicBezTo>
                <a:cubicBezTo>
                  <a:pt x="603690" y="45706"/>
                  <a:pt x="584447" y="38008"/>
                  <a:pt x="620486" y="50021"/>
                </a:cubicBezTo>
                <a:cubicBezTo>
                  <a:pt x="637060" y="74881"/>
                  <a:pt x="639092" y="83817"/>
                  <a:pt x="669472" y="99007"/>
                </a:cubicBezTo>
                <a:cubicBezTo>
                  <a:pt x="684866" y="106704"/>
                  <a:pt x="718457" y="115335"/>
                  <a:pt x="718457" y="115335"/>
                </a:cubicBezTo>
                <a:cubicBezTo>
                  <a:pt x="772886" y="109892"/>
                  <a:pt x="827852" y="108379"/>
                  <a:pt x="881743" y="99007"/>
                </a:cubicBezTo>
                <a:cubicBezTo>
                  <a:pt x="905082" y="94948"/>
                  <a:pt x="910112" y="73129"/>
                  <a:pt x="922565" y="58185"/>
                </a:cubicBezTo>
                <a:cubicBezTo>
                  <a:pt x="944579" y="31767"/>
                  <a:pt x="936549" y="33692"/>
                  <a:pt x="955222" y="3369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896AB-2617-BC96-5D2C-D69716F46B61}"/>
              </a:ext>
            </a:extLst>
          </p:cNvPr>
          <p:cNvSpPr txBox="1"/>
          <p:nvPr/>
        </p:nvSpPr>
        <p:spPr>
          <a:xfrm>
            <a:off x="3528964" y="5492578"/>
            <a:ext cx="537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capetele</a:t>
            </a:r>
            <a:r>
              <a:rPr lang="en-US" dirty="0"/>
              <a:t> de </a:t>
            </a:r>
            <a:r>
              <a:rPr lang="en-US" dirty="0" err="1"/>
              <a:t>citire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scriere</a:t>
            </a:r>
            <a:r>
              <a:rPr lang="en-US" dirty="0"/>
              <a:t> pot fi </a:t>
            </a:r>
            <a:r>
              <a:rPr lang="en-US" dirty="0" err="1"/>
              <a:t>accesate</a:t>
            </a:r>
            <a:r>
              <a:rPr lang="en-US" dirty="0"/>
              <a:t> independent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298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7578" y="34075"/>
            <a:ext cx="559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 </a:t>
            </a:r>
            <a:r>
              <a:rPr lang="en-US" sz="2800" dirty="0" err="1"/>
              <a:t>Canale</a:t>
            </a:r>
            <a:r>
              <a:rPr lang="en-US" sz="2800" dirty="0"/>
              <a:t> </a:t>
            </a:r>
            <a:r>
              <a:rPr lang="en-US" sz="2800" dirty="0" err="1"/>
              <a:t>formate</a:t>
            </a:r>
            <a:r>
              <a:rPr lang="en-US" sz="2800" dirty="0"/>
              <a:t> din </a:t>
            </a:r>
            <a:r>
              <a:rPr lang="en-US" sz="2800" dirty="0" err="1"/>
              <a:t>variabile</a:t>
            </a:r>
            <a:r>
              <a:rPr lang="en-US" sz="2800" dirty="0"/>
              <a:t> </a:t>
            </a:r>
            <a:r>
              <a:rPr lang="en-US" sz="2800" dirty="0" err="1"/>
              <a:t>MVar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78" y="900760"/>
            <a:ext cx="4901554" cy="221743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4433510" y="2595329"/>
            <a:ext cx="7250806" cy="341632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type Stream a = </a:t>
            </a:r>
            <a:r>
              <a:rPr lang="en-US" sz="2400" dirty="0" err="1">
                <a:solidFill>
                  <a:srgbClr val="0070C0"/>
                </a:solidFill>
              </a:rPr>
              <a:t>MVar</a:t>
            </a:r>
            <a:r>
              <a:rPr lang="en-US" sz="2400" dirty="0">
                <a:solidFill>
                  <a:srgbClr val="0070C0"/>
                </a:solidFill>
              </a:rPr>
              <a:t> (Item a)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data Item a     =  Item a (Stream a)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data Chan a = Chan (</a:t>
            </a:r>
            <a:r>
              <a:rPr lang="en-US" sz="2400" dirty="0" err="1">
                <a:solidFill>
                  <a:srgbClr val="0070C0"/>
                </a:solidFill>
              </a:rPr>
              <a:t>MVar</a:t>
            </a:r>
            <a:r>
              <a:rPr lang="en-US" sz="2400" dirty="0">
                <a:solidFill>
                  <a:srgbClr val="0070C0"/>
                </a:solidFill>
              </a:rPr>
              <a:t> (Stream a)) (</a:t>
            </a:r>
            <a:r>
              <a:rPr lang="en-US" sz="2400" dirty="0" err="1">
                <a:solidFill>
                  <a:srgbClr val="0070C0"/>
                </a:solidFill>
              </a:rPr>
              <a:t>MVar</a:t>
            </a:r>
            <a:r>
              <a:rPr lang="en-US" sz="2400" dirty="0">
                <a:solidFill>
                  <a:srgbClr val="0070C0"/>
                </a:solidFill>
              </a:rPr>
              <a:t> (Stream a))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c &lt;- </a:t>
            </a:r>
            <a:r>
              <a:rPr lang="en-US" sz="2400" dirty="0" err="1">
                <a:solidFill>
                  <a:srgbClr val="0070C0"/>
                </a:solidFill>
              </a:rPr>
              <a:t>newChan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v &lt;- </a:t>
            </a:r>
            <a:r>
              <a:rPr lang="en-US" sz="2400" dirty="0" err="1">
                <a:solidFill>
                  <a:srgbClr val="0070C0"/>
                </a:solidFill>
              </a:rPr>
              <a:t>readChan</a:t>
            </a:r>
            <a:r>
              <a:rPr lang="en-US" sz="2400" dirty="0">
                <a:solidFill>
                  <a:srgbClr val="0070C0"/>
                </a:solidFill>
              </a:rPr>
              <a:t> c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putChan</a:t>
            </a:r>
            <a:r>
              <a:rPr lang="en-US" sz="2400" dirty="0">
                <a:solidFill>
                  <a:srgbClr val="0070C0"/>
                </a:solidFill>
              </a:rPr>
              <a:t> c v </a:t>
            </a:r>
          </a:p>
        </p:txBody>
      </p:sp>
      <p:sp>
        <p:nvSpPr>
          <p:cNvPr id="8" name="Rectangle 7"/>
          <p:cNvSpPr/>
          <p:nvPr/>
        </p:nvSpPr>
        <p:spPr>
          <a:xfrm>
            <a:off x="8585747" y="6011649"/>
            <a:ext cx="3096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chan.hs</a:t>
            </a:r>
            <a:r>
              <a:rPr lang="en-US" dirty="0"/>
              <a:t> ©2012, Simon Marlow</a:t>
            </a:r>
          </a:p>
        </p:txBody>
      </p:sp>
      <p:sp>
        <p:nvSpPr>
          <p:cNvPr id="2" name="Rectangle 1"/>
          <p:cNvSpPr/>
          <p:nvPr/>
        </p:nvSpPr>
        <p:spPr>
          <a:xfrm>
            <a:off x="8976574" y="2989401"/>
            <a:ext cx="283336" cy="257577"/>
          </a:xfrm>
          <a:prstGeom prst="rect">
            <a:avLst/>
          </a:prstGeom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76575" y="3354301"/>
            <a:ext cx="283336" cy="286749"/>
          </a:xfrm>
          <a:prstGeom prst="rect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34714" y="3336042"/>
            <a:ext cx="309093" cy="286749"/>
          </a:xfrm>
          <a:prstGeom prst="rect">
            <a:avLst/>
          </a:prstGeom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59910" y="3354300"/>
            <a:ext cx="283336" cy="286749"/>
          </a:xfrm>
          <a:prstGeom prst="rect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401578" y="3497674"/>
            <a:ext cx="3606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1143909-1530-3035-E817-D9FB16DC2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613" y="206471"/>
            <a:ext cx="5198593" cy="221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0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68" y="569168"/>
            <a:ext cx="4901554" cy="221743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2080590" y="2985009"/>
            <a:ext cx="7673009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"If multiple threads concurrently call </a:t>
            </a:r>
            <a:r>
              <a:rPr lang="en-US" sz="2000" dirty="0" err="1">
                <a:solidFill>
                  <a:srgbClr val="0070C0"/>
                </a:solidFill>
              </a:rPr>
              <a:t>readChan</a:t>
            </a:r>
            <a:r>
              <a:rPr lang="en-US" sz="2000" dirty="0"/>
              <a:t>, the first one will successfully call </a:t>
            </a:r>
            <a:r>
              <a:rPr lang="en-US" sz="2000" dirty="0" err="1">
                <a:solidFill>
                  <a:srgbClr val="0070C0"/>
                </a:solidFill>
              </a:rPr>
              <a:t>takeMVar</a:t>
            </a:r>
            <a:r>
              <a:rPr lang="en-US" sz="2000" dirty="0"/>
              <a:t> on the read end, but the subsequent threads will all block at this point until the first thread completes the operation and updates the read end. If multiple threads call </a:t>
            </a:r>
            <a:r>
              <a:rPr lang="en-US" sz="2000" dirty="0" err="1">
                <a:solidFill>
                  <a:srgbClr val="0070C0"/>
                </a:solidFill>
              </a:rPr>
              <a:t>writeChan</a:t>
            </a:r>
            <a:r>
              <a:rPr lang="en-US" sz="2000" dirty="0"/>
              <a:t>, a similar thing happens: the write end of the </a:t>
            </a:r>
            <a:r>
              <a:rPr lang="en-US" sz="2000" dirty="0">
                <a:solidFill>
                  <a:srgbClr val="0070C0"/>
                </a:solidFill>
              </a:rPr>
              <a:t>Chan</a:t>
            </a:r>
            <a:r>
              <a:rPr lang="en-US" sz="2000" dirty="0"/>
              <a:t> is the synchronization point, allowing only one thread at a time to add an item to the channel. However, the read and write ends, being separate </a:t>
            </a:r>
            <a:r>
              <a:rPr lang="en-US" sz="2000" dirty="0" err="1">
                <a:solidFill>
                  <a:srgbClr val="0070C0"/>
                </a:solidFill>
              </a:rPr>
              <a:t>MVars</a:t>
            </a:r>
            <a:r>
              <a:rPr lang="en-US" sz="2000" dirty="0"/>
              <a:t>, allow concurrent </a:t>
            </a:r>
            <a:r>
              <a:rPr lang="en-US" sz="2000" dirty="0" err="1">
                <a:solidFill>
                  <a:srgbClr val="0070C0"/>
                </a:solidFill>
              </a:rPr>
              <a:t>readChan</a:t>
            </a:r>
            <a:r>
              <a:rPr lang="en-US" sz="2000" dirty="0"/>
              <a:t> and </a:t>
            </a:r>
            <a:r>
              <a:rPr lang="en-US" sz="2000" dirty="0" err="1">
                <a:solidFill>
                  <a:srgbClr val="0070C0"/>
                </a:solidFill>
              </a:rPr>
              <a:t>writeChan</a:t>
            </a:r>
            <a:r>
              <a:rPr lang="en-US" sz="2000" dirty="0"/>
              <a:t> operations to proceed without interference."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8033" y="662220"/>
            <a:ext cx="5459895" cy="203132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type Stream a = </a:t>
            </a:r>
            <a:r>
              <a:rPr lang="en-US" dirty="0" err="1">
                <a:solidFill>
                  <a:srgbClr val="0070C0"/>
                </a:solidFill>
              </a:rPr>
              <a:t>MVar</a:t>
            </a:r>
            <a:r>
              <a:rPr lang="en-US" dirty="0">
                <a:solidFill>
                  <a:srgbClr val="0070C0"/>
                </a:solidFill>
              </a:rPr>
              <a:t> (Item a)</a:t>
            </a:r>
          </a:p>
          <a:p>
            <a:r>
              <a:rPr lang="en-US" dirty="0">
                <a:solidFill>
                  <a:srgbClr val="0070C0"/>
                </a:solidFill>
              </a:rPr>
              <a:t>data Item a   = Item a (Stream a)</a:t>
            </a:r>
          </a:p>
          <a:p>
            <a:r>
              <a:rPr lang="en-US" dirty="0">
                <a:solidFill>
                  <a:srgbClr val="0070C0"/>
                </a:solidFill>
              </a:rPr>
              <a:t>data Chan a = Chan (</a:t>
            </a:r>
            <a:r>
              <a:rPr lang="en-US" dirty="0" err="1">
                <a:solidFill>
                  <a:srgbClr val="0070C0"/>
                </a:solidFill>
              </a:rPr>
              <a:t>MVar</a:t>
            </a:r>
            <a:r>
              <a:rPr lang="en-US" dirty="0">
                <a:solidFill>
                  <a:srgbClr val="0070C0"/>
                </a:solidFill>
              </a:rPr>
              <a:t> (Stream a)) (</a:t>
            </a:r>
            <a:r>
              <a:rPr lang="en-US" dirty="0" err="1">
                <a:solidFill>
                  <a:srgbClr val="0070C0"/>
                </a:solidFill>
              </a:rPr>
              <a:t>MVar</a:t>
            </a:r>
            <a:r>
              <a:rPr lang="en-US" dirty="0">
                <a:solidFill>
                  <a:srgbClr val="0070C0"/>
                </a:solidFill>
              </a:rPr>
              <a:t> (Stream a))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 &lt;- </a:t>
            </a:r>
            <a:r>
              <a:rPr lang="en-US" dirty="0" err="1">
                <a:solidFill>
                  <a:srgbClr val="0070C0"/>
                </a:solidFill>
              </a:rPr>
              <a:t>newChan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v &lt;- </a:t>
            </a:r>
            <a:r>
              <a:rPr lang="en-US" dirty="0" err="1">
                <a:solidFill>
                  <a:srgbClr val="0070C0"/>
                </a:solidFill>
              </a:rPr>
              <a:t>readChan</a:t>
            </a:r>
            <a:r>
              <a:rPr lang="en-US" dirty="0">
                <a:solidFill>
                  <a:srgbClr val="0070C0"/>
                </a:solidFill>
              </a:rPr>
              <a:t> c</a:t>
            </a:r>
          </a:p>
          <a:p>
            <a:r>
              <a:rPr lang="en-US" dirty="0" err="1">
                <a:solidFill>
                  <a:srgbClr val="0070C0"/>
                </a:solidFill>
              </a:rPr>
              <a:t>putChan</a:t>
            </a:r>
            <a:r>
              <a:rPr lang="en-US" dirty="0">
                <a:solidFill>
                  <a:srgbClr val="0070C0"/>
                </a:solidFill>
              </a:rPr>
              <a:t> c v </a:t>
            </a:r>
          </a:p>
        </p:txBody>
      </p:sp>
      <p:sp>
        <p:nvSpPr>
          <p:cNvPr id="9" name="Rectangle 8"/>
          <p:cNvSpPr/>
          <p:nvPr/>
        </p:nvSpPr>
        <p:spPr>
          <a:xfrm>
            <a:off x="2080590" y="5954129"/>
            <a:ext cx="8070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http://chimera.labs.oreilly.com/books/1230000000929/ch07.html#sec_channels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8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8794" y="553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608" y="146153"/>
            <a:ext cx="29766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data </a:t>
            </a:r>
            <a:r>
              <a:rPr lang="en-US" sz="2800" dirty="0" err="1">
                <a:solidFill>
                  <a:srgbClr val="0070C0"/>
                </a:solidFill>
              </a:rPr>
              <a:t>MVar</a:t>
            </a:r>
            <a:r>
              <a:rPr lang="en-US" sz="2800" dirty="0">
                <a:solidFill>
                  <a:srgbClr val="0070C0"/>
                </a:solidFill>
              </a:rPr>
              <a:t> a        </a:t>
            </a: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883" y="568251"/>
            <a:ext cx="888064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dirty="0" err="1">
                <a:solidFill>
                  <a:srgbClr val="0070C0"/>
                </a:solidFill>
              </a:rPr>
              <a:t>newEmptyMVar</a:t>
            </a:r>
            <a:r>
              <a:rPr lang="en-US" sz="2000" dirty="0">
                <a:solidFill>
                  <a:srgbClr val="0070C0"/>
                </a:solidFill>
              </a:rPr>
              <a:t> :: IO (</a:t>
            </a:r>
            <a:r>
              <a:rPr lang="en-US" sz="2000" dirty="0" err="1">
                <a:solidFill>
                  <a:srgbClr val="0070C0"/>
                </a:solidFill>
              </a:rPr>
              <a:t>MVar</a:t>
            </a:r>
            <a:r>
              <a:rPr lang="en-US" sz="2000" dirty="0">
                <a:solidFill>
                  <a:srgbClr val="0070C0"/>
                </a:solidFill>
              </a:rPr>
              <a:t> a)</a:t>
            </a:r>
            <a:r>
              <a:rPr lang="en-US" sz="2000" dirty="0"/>
              <a:t>  -- </a:t>
            </a:r>
            <a:r>
              <a:rPr lang="en-US" sz="2000" dirty="0">
                <a:solidFill>
                  <a:srgbClr val="0070C0"/>
                </a:solidFill>
              </a:rPr>
              <a:t>m &lt;- </a:t>
            </a:r>
            <a:r>
              <a:rPr lang="en-US" sz="2000" dirty="0" err="1">
                <a:solidFill>
                  <a:srgbClr val="0070C0"/>
                </a:solidFill>
              </a:rPr>
              <a:t>newEmptyMVar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r>
              <a:rPr lang="en-US" sz="2000" dirty="0"/>
              <a:t>                                                        -- </a:t>
            </a:r>
            <a:r>
              <a:rPr lang="en-US" sz="2000" dirty="0">
                <a:solidFill>
                  <a:srgbClr val="0070C0"/>
                </a:solidFill>
              </a:rPr>
              <a:t>m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 </a:t>
            </a:r>
            <a:r>
              <a:rPr lang="en-US" sz="2000" dirty="0" err="1"/>
              <a:t>locatie</a:t>
            </a:r>
            <a:r>
              <a:rPr lang="en-US" sz="2000" dirty="0"/>
              <a:t> </a:t>
            </a:r>
            <a:r>
              <a:rPr lang="en-US" sz="2000" dirty="0" err="1"/>
              <a:t>goala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>
                <a:solidFill>
                  <a:srgbClr val="0070C0"/>
                </a:solidFill>
              </a:rPr>
              <a:t>newMVar</a:t>
            </a:r>
            <a:r>
              <a:rPr lang="en-US" sz="2000" dirty="0">
                <a:solidFill>
                  <a:srgbClr val="0070C0"/>
                </a:solidFill>
              </a:rPr>
              <a:t> :: a -&gt; IO (</a:t>
            </a:r>
            <a:r>
              <a:rPr lang="en-US" sz="2000" dirty="0" err="1">
                <a:solidFill>
                  <a:srgbClr val="0070C0"/>
                </a:solidFill>
              </a:rPr>
              <a:t>MVar</a:t>
            </a:r>
            <a:r>
              <a:rPr lang="en-US" sz="2000" dirty="0">
                <a:solidFill>
                  <a:srgbClr val="0070C0"/>
                </a:solidFill>
              </a:rPr>
              <a:t> a)    </a:t>
            </a:r>
            <a:r>
              <a:rPr lang="en-US" sz="2000" dirty="0"/>
              <a:t>-- </a:t>
            </a:r>
            <a:r>
              <a:rPr lang="en-US" sz="2000" dirty="0">
                <a:solidFill>
                  <a:srgbClr val="0070C0"/>
                </a:solidFill>
              </a:rPr>
              <a:t>m &lt;- </a:t>
            </a:r>
            <a:r>
              <a:rPr lang="en-US" sz="2000" dirty="0" err="1">
                <a:solidFill>
                  <a:srgbClr val="0070C0"/>
                </a:solidFill>
              </a:rPr>
              <a:t>newMVar</a:t>
            </a:r>
            <a:r>
              <a:rPr lang="en-US" sz="2000" dirty="0">
                <a:solidFill>
                  <a:srgbClr val="0070C0"/>
                </a:solidFill>
              </a:rPr>
              <a:t> v </a:t>
            </a:r>
          </a:p>
          <a:p>
            <a:r>
              <a:rPr lang="en-US" sz="2000" dirty="0"/>
              <a:t>                                                     -- </a:t>
            </a:r>
            <a:r>
              <a:rPr lang="en-US" sz="2000" dirty="0">
                <a:solidFill>
                  <a:srgbClr val="0070C0"/>
                </a:solidFill>
              </a:rPr>
              <a:t>m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 </a:t>
            </a:r>
            <a:r>
              <a:rPr lang="en-US" sz="2000" dirty="0" err="1"/>
              <a:t>locatie</a:t>
            </a:r>
            <a:r>
              <a:rPr lang="en-US" sz="2000" dirty="0"/>
              <a:t> care </a:t>
            </a:r>
            <a:r>
              <a:rPr lang="en-US" sz="2000" dirty="0" err="1"/>
              <a:t>contine</a:t>
            </a:r>
            <a:r>
              <a:rPr lang="en-US" sz="2000" dirty="0"/>
              <a:t> </a:t>
            </a:r>
            <a:r>
              <a:rPr lang="en-US" sz="2000" dirty="0" err="1"/>
              <a:t>valoarea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 err="1">
                <a:solidFill>
                  <a:srgbClr val="0070C0"/>
                </a:solidFill>
              </a:rPr>
              <a:t>putMVar</a:t>
            </a:r>
            <a:r>
              <a:rPr lang="en-US" sz="2000" dirty="0">
                <a:solidFill>
                  <a:srgbClr val="0070C0"/>
                </a:solidFill>
              </a:rPr>
              <a:t> :: </a:t>
            </a:r>
            <a:r>
              <a:rPr lang="en-US" sz="2000" dirty="0" err="1">
                <a:solidFill>
                  <a:srgbClr val="0070C0"/>
                </a:solidFill>
              </a:rPr>
              <a:t>Mvar</a:t>
            </a:r>
            <a:r>
              <a:rPr lang="en-US" sz="2000" dirty="0">
                <a:solidFill>
                  <a:srgbClr val="0070C0"/>
                </a:solidFill>
              </a:rPr>
              <a:t> a -&gt; a -&gt; IO()  </a:t>
            </a:r>
            <a:r>
              <a:rPr lang="en-US" sz="2000" dirty="0"/>
              <a:t>-- </a:t>
            </a:r>
            <a:r>
              <a:rPr lang="en-US" sz="2000" dirty="0" err="1">
                <a:solidFill>
                  <a:srgbClr val="0070C0"/>
                </a:solidFill>
              </a:rPr>
              <a:t>putMVar</a:t>
            </a:r>
            <a:r>
              <a:rPr lang="en-US" sz="2000" dirty="0">
                <a:solidFill>
                  <a:srgbClr val="0070C0"/>
                </a:solidFill>
              </a:rPr>
              <a:t> m v </a:t>
            </a:r>
          </a:p>
          <a:p>
            <a:r>
              <a:rPr lang="en-US" sz="2000" dirty="0"/>
              <a:t>                                                      -- </a:t>
            </a:r>
            <a:r>
              <a:rPr lang="en-US" sz="2000" dirty="0" err="1"/>
              <a:t>pune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0070C0"/>
                </a:solidFill>
              </a:rPr>
              <a:t>m</a:t>
            </a:r>
            <a:r>
              <a:rPr lang="en-US" sz="2000" dirty="0"/>
              <a:t> </a:t>
            </a:r>
            <a:r>
              <a:rPr lang="en-US" sz="2000" dirty="0" err="1"/>
              <a:t>valoarea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v</a:t>
            </a:r>
          </a:p>
          <a:p>
            <a:r>
              <a:rPr lang="en-US" sz="2000" dirty="0"/>
              <a:t>                                                      -- </a:t>
            </a:r>
            <a:r>
              <a:rPr lang="en-US" sz="2000" dirty="0" err="1"/>
              <a:t>asteapta</a:t>
            </a:r>
            <a:r>
              <a:rPr lang="en-US" sz="2000" dirty="0"/>
              <a:t> (</a:t>
            </a:r>
            <a:r>
              <a:rPr lang="en-US" sz="2000" dirty="0" err="1"/>
              <a:t>blocheaza</a:t>
            </a:r>
            <a:r>
              <a:rPr lang="en-US" sz="2000" dirty="0"/>
              <a:t> thread-</a:t>
            </a:r>
            <a:r>
              <a:rPr lang="en-US" sz="2000" dirty="0" err="1"/>
              <a:t>ul</a:t>
            </a:r>
            <a:r>
              <a:rPr lang="en-US" sz="2000" dirty="0"/>
              <a:t>) </a:t>
            </a:r>
            <a:r>
              <a:rPr lang="en-US" sz="2000" dirty="0" err="1"/>
              <a:t>daca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m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plina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>
                <a:solidFill>
                  <a:srgbClr val="0070C0"/>
                </a:solidFill>
              </a:rPr>
              <a:t>takeMVar</a:t>
            </a:r>
            <a:r>
              <a:rPr lang="en-US" sz="2000" dirty="0">
                <a:solidFill>
                  <a:srgbClr val="0070C0"/>
                </a:solidFill>
              </a:rPr>
              <a:t> :: </a:t>
            </a:r>
            <a:r>
              <a:rPr lang="en-US" sz="2000" dirty="0" err="1">
                <a:solidFill>
                  <a:srgbClr val="0070C0"/>
                </a:solidFill>
              </a:rPr>
              <a:t>MVar</a:t>
            </a:r>
            <a:r>
              <a:rPr lang="en-US" sz="2000" dirty="0">
                <a:solidFill>
                  <a:srgbClr val="0070C0"/>
                </a:solidFill>
              </a:rPr>
              <a:t> a  -&gt; IO a    </a:t>
            </a:r>
            <a:r>
              <a:rPr lang="en-US" sz="2000" dirty="0"/>
              <a:t>-- </a:t>
            </a:r>
            <a:r>
              <a:rPr lang="en-US" sz="2000" dirty="0">
                <a:solidFill>
                  <a:srgbClr val="0070C0"/>
                </a:solidFill>
              </a:rPr>
              <a:t>v &lt;- </a:t>
            </a:r>
            <a:r>
              <a:rPr lang="en-US" sz="2000" dirty="0" err="1">
                <a:solidFill>
                  <a:srgbClr val="0070C0"/>
                </a:solidFill>
              </a:rPr>
              <a:t>takeMVar</a:t>
            </a:r>
            <a:r>
              <a:rPr lang="en-US" sz="2000" dirty="0">
                <a:solidFill>
                  <a:srgbClr val="0070C0"/>
                </a:solidFill>
              </a:rPr>
              <a:t> m </a:t>
            </a:r>
          </a:p>
          <a:p>
            <a:r>
              <a:rPr lang="en-US" sz="2000" dirty="0"/>
              <a:t>                                                    -- </a:t>
            </a:r>
            <a:r>
              <a:rPr lang="en-US" sz="2000" dirty="0" err="1"/>
              <a:t>intoarce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 </a:t>
            </a:r>
            <a:r>
              <a:rPr lang="en-US" sz="2000" dirty="0" err="1"/>
              <a:t>valoarea</a:t>
            </a:r>
            <a:r>
              <a:rPr lang="en-US" sz="2000" dirty="0"/>
              <a:t> din</a:t>
            </a:r>
            <a:r>
              <a:rPr lang="en-US" sz="2000" dirty="0">
                <a:solidFill>
                  <a:srgbClr val="0070C0"/>
                </a:solidFill>
              </a:rPr>
              <a:t> m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b="1" dirty="0" err="1"/>
              <a:t>goleste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m</a:t>
            </a:r>
          </a:p>
          <a:p>
            <a:r>
              <a:rPr lang="en-US" sz="2000" dirty="0"/>
              <a:t>                                                    -- </a:t>
            </a:r>
            <a:r>
              <a:rPr lang="en-US" sz="2000" dirty="0" err="1"/>
              <a:t>asteapta</a:t>
            </a:r>
            <a:r>
              <a:rPr lang="en-US" sz="2000" dirty="0"/>
              <a:t> (</a:t>
            </a:r>
            <a:r>
              <a:rPr lang="en-US" sz="2000" dirty="0" err="1"/>
              <a:t>blocheaza</a:t>
            </a:r>
            <a:r>
              <a:rPr lang="en-US" sz="2000" dirty="0"/>
              <a:t> thread-</a:t>
            </a:r>
            <a:r>
              <a:rPr lang="en-US" sz="2000" dirty="0" err="1"/>
              <a:t>ul</a:t>
            </a:r>
            <a:r>
              <a:rPr lang="en-US" sz="2000" dirty="0"/>
              <a:t>)  </a:t>
            </a:r>
            <a:r>
              <a:rPr lang="en-US" sz="2000" dirty="0" err="1"/>
              <a:t>daca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m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goala</a:t>
            </a:r>
            <a:endParaRPr lang="en-US" sz="2000" dirty="0"/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 err="1">
                <a:solidFill>
                  <a:srgbClr val="0070C0"/>
                </a:solidFill>
              </a:rPr>
              <a:t>readMVar</a:t>
            </a:r>
            <a:r>
              <a:rPr lang="en-US" sz="2000" dirty="0">
                <a:solidFill>
                  <a:srgbClr val="0070C0"/>
                </a:solidFill>
              </a:rPr>
              <a:t> :: </a:t>
            </a:r>
            <a:r>
              <a:rPr lang="en-US" sz="2000" dirty="0" err="1">
                <a:solidFill>
                  <a:srgbClr val="0070C0"/>
                </a:solidFill>
              </a:rPr>
              <a:t>MVar</a:t>
            </a:r>
            <a:r>
              <a:rPr lang="en-US" sz="2000" dirty="0">
                <a:solidFill>
                  <a:srgbClr val="0070C0"/>
                </a:solidFill>
              </a:rPr>
              <a:t> a  -&gt; IO a    </a:t>
            </a:r>
            <a:r>
              <a:rPr lang="en-US" sz="2000" dirty="0"/>
              <a:t>-- </a:t>
            </a:r>
            <a:r>
              <a:rPr lang="en-US" sz="2000" dirty="0">
                <a:solidFill>
                  <a:srgbClr val="0070C0"/>
                </a:solidFill>
              </a:rPr>
              <a:t>v &lt;- </a:t>
            </a:r>
            <a:r>
              <a:rPr lang="en-US" sz="2000" dirty="0" err="1">
                <a:solidFill>
                  <a:srgbClr val="0070C0"/>
                </a:solidFill>
              </a:rPr>
              <a:t>readMVar</a:t>
            </a:r>
            <a:r>
              <a:rPr lang="en-US" sz="2000" dirty="0">
                <a:solidFill>
                  <a:srgbClr val="0070C0"/>
                </a:solidFill>
              </a:rPr>
              <a:t> m  </a:t>
            </a:r>
            <a:r>
              <a:rPr lang="en-US" sz="2000" dirty="0" err="1"/>
              <a:t>citeste</a:t>
            </a:r>
            <a:r>
              <a:rPr lang="en-US" sz="2000" dirty="0"/>
              <a:t> atomic </a:t>
            </a:r>
            <a:r>
              <a:rPr lang="en-US" sz="2000" dirty="0" err="1"/>
              <a:t>continutul</a:t>
            </a:r>
            <a:r>
              <a:rPr lang="en-US" sz="2000" dirty="0"/>
              <a:t> </a:t>
            </a:r>
            <a:r>
              <a:rPr lang="en-US" sz="2000" dirty="0" err="1"/>
              <a:t>lui</a:t>
            </a:r>
            <a:r>
              <a:rPr lang="en-US" sz="2000" dirty="0">
                <a:solidFill>
                  <a:srgbClr val="0070C0"/>
                </a:solidFill>
              </a:rPr>
              <a:t> m</a:t>
            </a:r>
          </a:p>
          <a:p>
            <a:r>
              <a:rPr lang="en-US" sz="2000" dirty="0"/>
              <a:t>                                                    -- </a:t>
            </a:r>
            <a:r>
              <a:rPr lang="en-US" sz="2000" dirty="0" err="1"/>
              <a:t>intoarce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 </a:t>
            </a:r>
            <a:r>
              <a:rPr lang="en-US" sz="2000" dirty="0" err="1"/>
              <a:t>valoarea</a:t>
            </a:r>
            <a:r>
              <a:rPr lang="en-US" sz="2000" dirty="0"/>
              <a:t> din</a:t>
            </a:r>
            <a:r>
              <a:rPr lang="en-US" sz="2000" dirty="0">
                <a:solidFill>
                  <a:srgbClr val="0070C0"/>
                </a:solidFill>
              </a:rPr>
              <a:t> m </a:t>
            </a:r>
            <a:r>
              <a:rPr lang="en-US" sz="2000" dirty="0" err="1"/>
              <a:t>dar</a:t>
            </a:r>
            <a:r>
              <a:rPr lang="en-US" sz="2000" dirty="0"/>
              <a:t>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ramane</a:t>
            </a:r>
            <a:r>
              <a:rPr lang="en-US" sz="2000" dirty="0"/>
              <a:t> in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m</a:t>
            </a:r>
            <a:r>
              <a:rPr lang="en-US" sz="2000" dirty="0"/>
              <a:t>                                                                                                       </a:t>
            </a:r>
          </a:p>
          <a:p>
            <a:r>
              <a:rPr lang="en-US" sz="2000" dirty="0"/>
              <a:t>                                                    -- </a:t>
            </a:r>
            <a:r>
              <a:rPr lang="en-US" sz="2000" dirty="0" err="1"/>
              <a:t>asteapta</a:t>
            </a:r>
            <a:r>
              <a:rPr lang="en-US" sz="2000" dirty="0"/>
              <a:t> (</a:t>
            </a:r>
            <a:r>
              <a:rPr lang="en-US" sz="2000" dirty="0" err="1"/>
              <a:t>blocheaza</a:t>
            </a:r>
            <a:r>
              <a:rPr lang="en-US" sz="2000" dirty="0"/>
              <a:t> thread-</a:t>
            </a:r>
            <a:r>
              <a:rPr lang="en-US" sz="2000" dirty="0" err="1"/>
              <a:t>ul</a:t>
            </a:r>
            <a:r>
              <a:rPr lang="en-US" sz="2000" dirty="0"/>
              <a:t>)  </a:t>
            </a:r>
            <a:r>
              <a:rPr lang="en-US" sz="2000" dirty="0" err="1"/>
              <a:t>daca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m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goala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244" y="2950262"/>
            <a:ext cx="2143125" cy="2143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47969" y="3872093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9646276" y="2704563"/>
            <a:ext cx="241388" cy="437882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9646276" y="1970469"/>
            <a:ext cx="241388" cy="479084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flipH="1">
            <a:off x="10675302" y="2646609"/>
            <a:ext cx="207346" cy="428222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302" y="1955715"/>
            <a:ext cx="262151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13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7578" y="34075"/>
            <a:ext cx="4288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 </a:t>
            </a:r>
            <a:r>
              <a:rPr lang="en-US" sz="2800" dirty="0" err="1"/>
              <a:t>Implementarea</a:t>
            </a:r>
            <a:r>
              <a:rPr lang="en-US" sz="2800" dirty="0"/>
              <a:t> </a:t>
            </a:r>
            <a:r>
              <a:rPr lang="en-US" sz="2800" dirty="0" err="1"/>
              <a:t>canalelor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61" y="1015456"/>
            <a:ext cx="3888846" cy="175928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3077056" y="2966229"/>
            <a:ext cx="6977361" cy="261610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solidFill>
                  <a:srgbClr val="0070C0"/>
                </a:solidFill>
              </a:rPr>
              <a:t>newChan</a:t>
            </a:r>
            <a:r>
              <a:rPr lang="en-US" sz="2400" dirty="0">
                <a:solidFill>
                  <a:srgbClr val="0070C0"/>
                </a:solidFill>
              </a:rPr>
              <a:t> :: IO(Chan a)</a:t>
            </a:r>
          </a:p>
          <a:p>
            <a:pPr algn="just"/>
            <a:r>
              <a:rPr lang="en-US" sz="2400" dirty="0" err="1">
                <a:solidFill>
                  <a:srgbClr val="0070C0"/>
                </a:solidFill>
              </a:rPr>
              <a:t>newChan</a:t>
            </a:r>
            <a:r>
              <a:rPr lang="en-US" sz="2400" dirty="0">
                <a:solidFill>
                  <a:srgbClr val="0070C0"/>
                </a:solidFill>
              </a:rPr>
              <a:t> = do 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      </a:t>
            </a:r>
            <a:r>
              <a:rPr lang="en-US" sz="2400" b="1" dirty="0" err="1">
                <a:solidFill>
                  <a:srgbClr val="0070C0"/>
                </a:solidFill>
              </a:rPr>
              <a:t>emptyStream</a:t>
            </a:r>
            <a:r>
              <a:rPr lang="en-US" sz="2400" dirty="0">
                <a:solidFill>
                  <a:srgbClr val="0070C0"/>
                </a:solidFill>
              </a:rPr>
              <a:t> &lt;-  </a:t>
            </a:r>
            <a:r>
              <a:rPr lang="en-US" sz="2400" dirty="0" err="1">
                <a:solidFill>
                  <a:srgbClr val="0070C0"/>
                </a:solidFill>
              </a:rPr>
              <a:t>newEmptyMVar</a:t>
            </a:r>
            <a:endParaRPr lang="en-US" sz="2400" dirty="0">
              <a:solidFill>
                <a:srgbClr val="0070C0"/>
              </a:solidFill>
            </a:endParaRP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      </a:t>
            </a:r>
            <a:r>
              <a:rPr lang="en-US" sz="2400" dirty="0" err="1">
                <a:solidFill>
                  <a:srgbClr val="0070C0"/>
                </a:solidFill>
              </a:rPr>
              <a:t>readVar</a:t>
            </a:r>
            <a:r>
              <a:rPr lang="en-US" sz="2400" dirty="0">
                <a:solidFill>
                  <a:srgbClr val="0070C0"/>
                </a:solidFill>
              </a:rPr>
              <a:t> &lt;- </a:t>
            </a:r>
            <a:r>
              <a:rPr lang="en-US" sz="2400" dirty="0" err="1">
                <a:solidFill>
                  <a:srgbClr val="0070C0"/>
                </a:solidFill>
              </a:rPr>
              <a:t>newMVar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emptyStream</a:t>
            </a:r>
            <a:endParaRPr lang="en-US" sz="2400" b="1" dirty="0">
              <a:solidFill>
                <a:srgbClr val="0070C0"/>
              </a:solidFill>
            </a:endParaRP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      </a:t>
            </a:r>
            <a:r>
              <a:rPr lang="en-US" sz="2400" dirty="0" err="1">
                <a:solidFill>
                  <a:srgbClr val="0070C0"/>
                </a:solidFill>
              </a:rPr>
              <a:t>writeVar</a:t>
            </a:r>
            <a:r>
              <a:rPr lang="en-US" sz="2400" dirty="0">
                <a:solidFill>
                  <a:srgbClr val="0070C0"/>
                </a:solidFill>
              </a:rPr>
              <a:t> &lt;-</a:t>
            </a:r>
            <a:r>
              <a:rPr lang="en-US" sz="2400" dirty="0" err="1">
                <a:solidFill>
                  <a:srgbClr val="0070C0"/>
                </a:solidFill>
              </a:rPr>
              <a:t>newMVar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emptyStream</a:t>
            </a:r>
            <a:endParaRPr lang="en-US" sz="2400" b="1" dirty="0">
              <a:solidFill>
                <a:srgbClr val="0070C0"/>
              </a:solidFill>
            </a:endParaRP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      return (Chan </a:t>
            </a:r>
            <a:r>
              <a:rPr lang="en-US" sz="2400" dirty="0" err="1">
                <a:solidFill>
                  <a:srgbClr val="0070C0"/>
                </a:solidFill>
              </a:rPr>
              <a:t>readVar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writeVar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pPr algn="just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061882" y="1190703"/>
            <a:ext cx="5459895" cy="120032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type Stream a = </a:t>
            </a:r>
            <a:r>
              <a:rPr lang="en-US" dirty="0" err="1">
                <a:solidFill>
                  <a:srgbClr val="0070C0"/>
                </a:solidFill>
              </a:rPr>
              <a:t>MVar</a:t>
            </a:r>
            <a:r>
              <a:rPr lang="en-US" dirty="0">
                <a:solidFill>
                  <a:srgbClr val="0070C0"/>
                </a:solidFill>
              </a:rPr>
              <a:t> (Item a)</a:t>
            </a:r>
          </a:p>
          <a:p>
            <a:r>
              <a:rPr lang="en-US" dirty="0">
                <a:solidFill>
                  <a:srgbClr val="0070C0"/>
                </a:solidFill>
              </a:rPr>
              <a:t>data Item a   = Item a (Stream a)</a:t>
            </a:r>
          </a:p>
          <a:p>
            <a:r>
              <a:rPr lang="en-US" dirty="0">
                <a:solidFill>
                  <a:srgbClr val="0070C0"/>
                </a:solidFill>
              </a:rPr>
              <a:t>data Chan a = Chan (</a:t>
            </a:r>
            <a:r>
              <a:rPr lang="en-US" dirty="0" err="1">
                <a:solidFill>
                  <a:srgbClr val="0070C0"/>
                </a:solidFill>
              </a:rPr>
              <a:t>MVar</a:t>
            </a:r>
            <a:r>
              <a:rPr lang="en-US" dirty="0">
                <a:solidFill>
                  <a:srgbClr val="0070C0"/>
                </a:solidFill>
              </a:rPr>
              <a:t> (Stream a)) (</a:t>
            </a:r>
            <a:r>
              <a:rPr lang="en-US" dirty="0" err="1">
                <a:solidFill>
                  <a:srgbClr val="0070C0"/>
                </a:solidFill>
              </a:rPr>
              <a:t>MVar</a:t>
            </a:r>
            <a:r>
              <a:rPr lang="en-US" dirty="0">
                <a:solidFill>
                  <a:srgbClr val="0070C0"/>
                </a:solidFill>
              </a:rPr>
              <a:t> (Stream a))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87377" y="6108017"/>
            <a:ext cx="80705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http://chimera.labs.oreilly.com/books/1230000000929/ch07.html#sec_channels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3511771" y="5431917"/>
            <a:ext cx="185756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contine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Item</a:t>
            </a:r>
            <a:r>
              <a:rPr lang="en-US" sz="1600" dirty="0"/>
              <a:t>-</a:t>
            </a:r>
            <a:r>
              <a:rPr lang="en-US" sz="1600" dirty="0" err="1"/>
              <a:t>ul</a:t>
            </a:r>
            <a:r>
              <a:rPr lang="en-US" sz="1600" dirty="0"/>
              <a:t> care</a:t>
            </a:r>
          </a:p>
          <a:p>
            <a:r>
              <a:rPr lang="en-US" sz="1600" dirty="0" err="1"/>
              <a:t>va</a:t>
            </a:r>
            <a:r>
              <a:rPr lang="en-US" sz="1600" dirty="0"/>
              <a:t> fi </a:t>
            </a:r>
            <a:r>
              <a:rPr lang="en-US" sz="1600" dirty="0" err="1"/>
              <a:t>citit</a:t>
            </a:r>
            <a:endParaRPr lang="ro-RO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021326" y="5431916"/>
            <a:ext cx="215969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contine</a:t>
            </a:r>
            <a:r>
              <a:rPr lang="en-US" sz="1600" dirty="0"/>
              <a:t> </a:t>
            </a:r>
            <a:r>
              <a:rPr lang="en-US" sz="1600" dirty="0" err="1"/>
              <a:t>variabila</a:t>
            </a:r>
            <a:r>
              <a:rPr lang="en-US" sz="1600" dirty="0"/>
              <a:t> in care</a:t>
            </a:r>
          </a:p>
          <a:p>
            <a:r>
              <a:rPr lang="en-US" sz="1600" dirty="0"/>
              <a:t>se </a:t>
            </a:r>
            <a:r>
              <a:rPr lang="en-US" sz="1600" dirty="0" err="1"/>
              <a:t>va</a:t>
            </a:r>
            <a:r>
              <a:rPr lang="en-US" sz="1600" dirty="0"/>
              <a:t> </a:t>
            </a:r>
            <a:r>
              <a:rPr lang="en-US" sz="1600" dirty="0" err="1"/>
              <a:t>scrie</a:t>
            </a:r>
            <a:r>
              <a:rPr lang="en-US" sz="1600" dirty="0"/>
              <a:t> </a:t>
            </a:r>
            <a:r>
              <a:rPr lang="en-US" sz="1600" dirty="0" err="1"/>
              <a:t>noul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Item</a:t>
            </a:r>
            <a:endParaRPr lang="ro-RO" sz="1600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5061882" y="5115592"/>
            <a:ext cx="529853" cy="3054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7032252" y="5126587"/>
            <a:ext cx="270512" cy="2944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56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7578" y="34075"/>
            <a:ext cx="4288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 </a:t>
            </a:r>
            <a:r>
              <a:rPr lang="en-US" sz="2800" dirty="0" err="1"/>
              <a:t>Implementarea</a:t>
            </a:r>
            <a:r>
              <a:rPr lang="en-US" sz="2800" dirty="0"/>
              <a:t> </a:t>
            </a:r>
            <a:r>
              <a:rPr lang="en-US" sz="2800" dirty="0" err="1"/>
              <a:t>canalelor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61" y="1015456"/>
            <a:ext cx="3888846" cy="175928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angle 5"/>
          <p:cNvSpPr/>
          <p:nvPr/>
        </p:nvSpPr>
        <p:spPr>
          <a:xfrm>
            <a:off x="4960282" y="1160223"/>
            <a:ext cx="6063318" cy="129266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type Stream a = </a:t>
            </a:r>
            <a:r>
              <a:rPr lang="en-US" sz="2000" dirty="0" err="1">
                <a:solidFill>
                  <a:srgbClr val="0070C0"/>
                </a:solidFill>
              </a:rPr>
              <a:t>MVar</a:t>
            </a:r>
            <a:r>
              <a:rPr lang="en-US" sz="2000" dirty="0">
                <a:solidFill>
                  <a:srgbClr val="0070C0"/>
                </a:solidFill>
              </a:rPr>
              <a:t> (Item a)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data Item a   = Item a (Stream a)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data Chan a = Chan (</a:t>
            </a:r>
            <a:r>
              <a:rPr lang="en-US" sz="2000" dirty="0" err="1">
                <a:solidFill>
                  <a:srgbClr val="0070C0"/>
                </a:solidFill>
              </a:rPr>
              <a:t>MVar</a:t>
            </a:r>
            <a:r>
              <a:rPr lang="en-US" sz="2000" dirty="0">
                <a:solidFill>
                  <a:srgbClr val="0070C0"/>
                </a:solidFill>
              </a:rPr>
              <a:t> (Stream a)) (</a:t>
            </a:r>
            <a:r>
              <a:rPr lang="en-US" sz="2000" dirty="0" err="1">
                <a:solidFill>
                  <a:srgbClr val="0070C0"/>
                </a:solidFill>
              </a:rPr>
              <a:t>MVar</a:t>
            </a:r>
            <a:r>
              <a:rPr lang="en-US" sz="2000" dirty="0">
                <a:solidFill>
                  <a:srgbClr val="0070C0"/>
                </a:solidFill>
              </a:rPr>
              <a:t> (Stream a))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60713" y="6006417"/>
            <a:ext cx="80705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http://chimera.labs.oreilly.com/books/1230000000929/ch07.html#sec_channels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789437" y="3494314"/>
            <a:ext cx="6666454" cy="230832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solidFill>
                  <a:srgbClr val="0070C0"/>
                </a:solidFill>
              </a:rPr>
              <a:t>readChan</a:t>
            </a:r>
            <a:r>
              <a:rPr lang="en-US" sz="2400" dirty="0">
                <a:solidFill>
                  <a:srgbClr val="0070C0"/>
                </a:solidFill>
              </a:rPr>
              <a:t> :: Chan a -&gt; IO a</a:t>
            </a:r>
          </a:p>
          <a:p>
            <a:pPr algn="just"/>
            <a:r>
              <a:rPr lang="en-US" sz="2400" dirty="0" err="1">
                <a:solidFill>
                  <a:srgbClr val="0070C0"/>
                </a:solidFill>
              </a:rPr>
              <a:t>readChan</a:t>
            </a:r>
            <a:r>
              <a:rPr lang="en-US" sz="2400" dirty="0">
                <a:solidFill>
                  <a:srgbClr val="0070C0"/>
                </a:solidFill>
              </a:rPr>
              <a:t> (Chan </a:t>
            </a:r>
            <a:r>
              <a:rPr lang="en-US" sz="2400" dirty="0" err="1">
                <a:solidFill>
                  <a:srgbClr val="0070C0"/>
                </a:solidFill>
              </a:rPr>
              <a:t>rV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wV</a:t>
            </a:r>
            <a:r>
              <a:rPr lang="en-US" sz="2400" dirty="0">
                <a:solidFill>
                  <a:srgbClr val="0070C0"/>
                </a:solidFill>
              </a:rPr>
              <a:t>) = do 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                           stream &lt;- </a:t>
            </a:r>
            <a:r>
              <a:rPr lang="en-US" sz="2400" dirty="0" err="1">
                <a:solidFill>
                  <a:srgbClr val="0070C0"/>
                </a:solidFill>
              </a:rPr>
              <a:t>takeMVar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rV</a:t>
            </a:r>
            <a:endParaRPr lang="en-US" sz="2400" dirty="0">
              <a:solidFill>
                <a:srgbClr val="0070C0"/>
              </a:solidFill>
            </a:endParaRP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                           Item </a:t>
            </a:r>
            <a:r>
              <a:rPr lang="en-US" sz="2400" dirty="0" err="1">
                <a:solidFill>
                  <a:srgbClr val="0070C0"/>
                </a:solidFill>
              </a:rPr>
              <a:t>val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str</a:t>
            </a:r>
            <a:r>
              <a:rPr lang="en-US" sz="2400" dirty="0">
                <a:solidFill>
                  <a:srgbClr val="0070C0"/>
                </a:solidFill>
              </a:rPr>
              <a:t> &lt;- </a:t>
            </a:r>
            <a:r>
              <a:rPr lang="en-US" sz="2400" dirty="0" err="1">
                <a:solidFill>
                  <a:srgbClr val="0070C0"/>
                </a:solidFill>
              </a:rPr>
              <a:t>takeMVar</a:t>
            </a:r>
            <a:r>
              <a:rPr lang="en-US" sz="2400" dirty="0">
                <a:solidFill>
                  <a:srgbClr val="0070C0"/>
                </a:solidFill>
              </a:rPr>
              <a:t> stream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                           </a:t>
            </a:r>
            <a:r>
              <a:rPr lang="en-US" sz="2400" dirty="0" err="1">
                <a:solidFill>
                  <a:srgbClr val="0070C0"/>
                </a:solidFill>
              </a:rPr>
              <a:t>putMVar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rV</a:t>
            </a:r>
            <a:r>
              <a:rPr lang="en-US" sz="2400" dirty="0">
                <a:solidFill>
                  <a:srgbClr val="0070C0"/>
                </a:solidFill>
              </a:rPr>
              <a:t>  str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                           return </a:t>
            </a:r>
            <a:r>
              <a:rPr lang="en-US" sz="2400" dirty="0" err="1">
                <a:solidFill>
                  <a:srgbClr val="0070C0"/>
                </a:solidFill>
              </a:rPr>
              <a:t>val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70810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7578" y="34075"/>
            <a:ext cx="4288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 </a:t>
            </a:r>
            <a:r>
              <a:rPr lang="en-US" sz="2800" dirty="0" err="1"/>
              <a:t>Implementarea</a:t>
            </a:r>
            <a:r>
              <a:rPr lang="en-US" sz="2800" dirty="0"/>
              <a:t> </a:t>
            </a:r>
            <a:r>
              <a:rPr lang="en-US" sz="2800" dirty="0" err="1"/>
              <a:t>canalelor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61" y="1015456"/>
            <a:ext cx="3888846" cy="175928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angle 5"/>
          <p:cNvSpPr/>
          <p:nvPr/>
        </p:nvSpPr>
        <p:spPr>
          <a:xfrm>
            <a:off x="5085547" y="1248769"/>
            <a:ext cx="6517192" cy="129266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type Stream a = </a:t>
            </a:r>
            <a:r>
              <a:rPr lang="en-US" sz="2000" dirty="0" err="1">
                <a:solidFill>
                  <a:srgbClr val="0070C0"/>
                </a:solidFill>
              </a:rPr>
              <a:t>MVar</a:t>
            </a:r>
            <a:r>
              <a:rPr lang="en-US" sz="2000" dirty="0">
                <a:solidFill>
                  <a:srgbClr val="0070C0"/>
                </a:solidFill>
              </a:rPr>
              <a:t> (Item a)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data Item a   = Item a (Stream a)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data Chan a = Chan (</a:t>
            </a:r>
            <a:r>
              <a:rPr lang="en-US" sz="2000" dirty="0" err="1">
                <a:solidFill>
                  <a:srgbClr val="0070C0"/>
                </a:solidFill>
              </a:rPr>
              <a:t>MVar</a:t>
            </a:r>
            <a:r>
              <a:rPr lang="en-US" sz="2000" dirty="0">
                <a:solidFill>
                  <a:srgbClr val="0070C0"/>
                </a:solidFill>
              </a:rPr>
              <a:t> (Stream a)) (</a:t>
            </a:r>
            <a:r>
              <a:rPr lang="en-US" sz="2000" dirty="0" err="1">
                <a:solidFill>
                  <a:srgbClr val="0070C0"/>
                </a:solidFill>
              </a:rPr>
              <a:t>MVar</a:t>
            </a:r>
            <a:r>
              <a:rPr lang="en-US" sz="2000" dirty="0">
                <a:solidFill>
                  <a:srgbClr val="0070C0"/>
                </a:solidFill>
              </a:rPr>
              <a:t> (Stream a))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90466" y="6016577"/>
            <a:ext cx="80705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http://chimera.labs.oreilly.com/books/1230000000929/ch07.html#sec_channels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970449" y="3564217"/>
            <a:ext cx="7890591" cy="230832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 err="1">
                <a:solidFill>
                  <a:srgbClr val="0070C0"/>
                </a:solidFill>
              </a:rPr>
              <a:t>writeChan</a:t>
            </a:r>
            <a:r>
              <a:rPr lang="en-US" sz="2400" dirty="0">
                <a:solidFill>
                  <a:srgbClr val="0070C0"/>
                </a:solidFill>
              </a:rPr>
              <a:t> :: Chan a  -&gt; a -&gt; IO()</a:t>
            </a:r>
          </a:p>
          <a:p>
            <a:pPr algn="just"/>
            <a:r>
              <a:rPr lang="en-US" sz="2400" dirty="0" err="1">
                <a:solidFill>
                  <a:srgbClr val="0070C0"/>
                </a:solidFill>
              </a:rPr>
              <a:t>writeChan</a:t>
            </a:r>
            <a:r>
              <a:rPr lang="en-US" sz="2400" dirty="0">
                <a:solidFill>
                  <a:srgbClr val="0070C0"/>
                </a:solidFill>
              </a:rPr>
              <a:t> (Chan </a:t>
            </a:r>
            <a:r>
              <a:rPr lang="en-US" sz="2400" dirty="0" err="1">
                <a:solidFill>
                  <a:srgbClr val="0070C0"/>
                </a:solidFill>
              </a:rPr>
              <a:t>rV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wV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  <a:r>
              <a:rPr lang="en-US" sz="2400" dirty="0" err="1">
                <a:solidFill>
                  <a:srgbClr val="0070C0"/>
                </a:solidFill>
              </a:rPr>
              <a:t>val</a:t>
            </a:r>
            <a:r>
              <a:rPr lang="en-US" sz="2400" dirty="0">
                <a:solidFill>
                  <a:srgbClr val="0070C0"/>
                </a:solidFill>
              </a:rPr>
              <a:t> = do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                </a:t>
            </a:r>
            <a:r>
              <a:rPr lang="en-US" sz="2400" dirty="0" err="1">
                <a:solidFill>
                  <a:srgbClr val="0070C0"/>
                </a:solidFill>
              </a:rPr>
              <a:t>newStream</a:t>
            </a:r>
            <a:r>
              <a:rPr lang="en-US" sz="2400" dirty="0">
                <a:solidFill>
                  <a:srgbClr val="0070C0"/>
                </a:solidFill>
              </a:rPr>
              <a:t> &lt;- </a:t>
            </a:r>
            <a:r>
              <a:rPr lang="en-US" sz="2400" dirty="0" err="1">
                <a:solidFill>
                  <a:srgbClr val="0070C0"/>
                </a:solidFill>
              </a:rPr>
              <a:t>newEmptyMVar</a:t>
            </a:r>
            <a:endParaRPr lang="en-US" sz="2400" dirty="0">
              <a:solidFill>
                <a:srgbClr val="0070C0"/>
              </a:solidFill>
            </a:endParaRP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                </a:t>
            </a:r>
            <a:r>
              <a:rPr lang="en-US" sz="2400" dirty="0" err="1">
                <a:solidFill>
                  <a:srgbClr val="0070C0"/>
                </a:solidFill>
              </a:rPr>
              <a:t>writeEnd</a:t>
            </a:r>
            <a:r>
              <a:rPr lang="en-US" sz="2400" dirty="0">
                <a:solidFill>
                  <a:srgbClr val="0070C0"/>
                </a:solidFill>
              </a:rPr>
              <a:t> &lt;- </a:t>
            </a:r>
            <a:r>
              <a:rPr lang="en-US" sz="2400" dirty="0" err="1">
                <a:solidFill>
                  <a:srgbClr val="0070C0"/>
                </a:solidFill>
              </a:rPr>
              <a:t>takeMVar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wV</a:t>
            </a:r>
            <a:r>
              <a:rPr lang="en-US" sz="2400" dirty="0">
                <a:solidFill>
                  <a:srgbClr val="0070C0"/>
                </a:solidFill>
              </a:rPr>
              <a:t>                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                </a:t>
            </a:r>
            <a:r>
              <a:rPr lang="en-US" sz="2400" dirty="0" err="1">
                <a:solidFill>
                  <a:srgbClr val="0070C0"/>
                </a:solidFill>
              </a:rPr>
              <a:t>putMVar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writeEnd</a:t>
            </a:r>
            <a:r>
              <a:rPr lang="en-US" sz="2400" dirty="0">
                <a:solidFill>
                  <a:srgbClr val="0070C0"/>
                </a:solidFill>
              </a:rPr>
              <a:t> (Item </a:t>
            </a:r>
            <a:r>
              <a:rPr lang="en-US" sz="2400" dirty="0" err="1">
                <a:solidFill>
                  <a:srgbClr val="0070C0"/>
                </a:solidFill>
              </a:rPr>
              <a:t>val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newStream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                </a:t>
            </a:r>
            <a:r>
              <a:rPr lang="en-US" sz="2400" dirty="0" err="1">
                <a:solidFill>
                  <a:srgbClr val="0070C0"/>
                </a:solidFill>
              </a:rPr>
              <a:t>putMVar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wV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newStream</a:t>
            </a:r>
            <a:r>
              <a:rPr lang="en-US" sz="2400" dirty="0">
                <a:solidFill>
                  <a:srgbClr val="0070C0"/>
                </a:solidFill>
              </a:rPr>
              <a:t>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67489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7578" y="34075"/>
            <a:ext cx="4288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 </a:t>
            </a:r>
            <a:r>
              <a:rPr lang="en-US" sz="2800" dirty="0" err="1"/>
              <a:t>Implementarea</a:t>
            </a:r>
            <a:r>
              <a:rPr lang="en-US" sz="2800" dirty="0"/>
              <a:t> </a:t>
            </a:r>
            <a:r>
              <a:rPr lang="en-US" sz="2800" dirty="0" err="1"/>
              <a:t>canalelor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61" y="1015456"/>
            <a:ext cx="3888846" cy="175928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409959" y="3564217"/>
            <a:ext cx="4247412" cy="17543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rgbClr val="0070C0"/>
                </a:solidFill>
              </a:rPr>
              <a:t>newChan</a:t>
            </a:r>
            <a:r>
              <a:rPr lang="en-US" dirty="0">
                <a:solidFill>
                  <a:srgbClr val="0070C0"/>
                </a:solidFill>
              </a:rPr>
              <a:t> :: IO(Chan a)</a:t>
            </a: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newChan</a:t>
            </a:r>
            <a:r>
              <a:rPr lang="en-US" dirty="0">
                <a:solidFill>
                  <a:srgbClr val="0070C0"/>
                </a:solidFill>
              </a:rPr>
              <a:t> = do 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     </a:t>
            </a:r>
            <a:r>
              <a:rPr lang="en-US" b="1" dirty="0" err="1">
                <a:solidFill>
                  <a:srgbClr val="0070C0"/>
                </a:solidFill>
              </a:rPr>
              <a:t>emptyStream</a:t>
            </a:r>
            <a:r>
              <a:rPr lang="en-US" dirty="0">
                <a:solidFill>
                  <a:srgbClr val="0070C0"/>
                </a:solidFill>
              </a:rPr>
              <a:t> &lt;-  </a:t>
            </a:r>
            <a:r>
              <a:rPr lang="en-US" dirty="0" err="1">
                <a:solidFill>
                  <a:srgbClr val="0070C0"/>
                </a:solidFill>
              </a:rPr>
              <a:t>newEmptyMVar</a:t>
            </a:r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     </a:t>
            </a:r>
            <a:r>
              <a:rPr lang="en-US" dirty="0" err="1">
                <a:solidFill>
                  <a:srgbClr val="0070C0"/>
                </a:solidFill>
              </a:rPr>
              <a:t>readVar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newMVar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emptyStream</a:t>
            </a:r>
            <a:endParaRPr lang="en-US" b="1" dirty="0">
              <a:solidFill>
                <a:srgbClr val="0070C0"/>
              </a:solidFill>
            </a:endParaRP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     </a:t>
            </a:r>
            <a:r>
              <a:rPr lang="en-US" dirty="0" err="1">
                <a:solidFill>
                  <a:srgbClr val="0070C0"/>
                </a:solidFill>
              </a:rPr>
              <a:t>writeVar</a:t>
            </a:r>
            <a:r>
              <a:rPr lang="en-US" dirty="0">
                <a:solidFill>
                  <a:srgbClr val="0070C0"/>
                </a:solidFill>
              </a:rPr>
              <a:t> &lt;-</a:t>
            </a:r>
            <a:r>
              <a:rPr lang="en-US" dirty="0" err="1">
                <a:solidFill>
                  <a:srgbClr val="0070C0"/>
                </a:solidFill>
              </a:rPr>
              <a:t>newMVar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emptyStream</a:t>
            </a:r>
            <a:endParaRPr lang="en-US" b="1" dirty="0">
              <a:solidFill>
                <a:srgbClr val="0070C0"/>
              </a:solidFill>
            </a:endParaRP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     return (Chan </a:t>
            </a:r>
            <a:r>
              <a:rPr lang="en-US" dirty="0" err="1">
                <a:solidFill>
                  <a:srgbClr val="0070C0"/>
                </a:solidFill>
              </a:rPr>
              <a:t>readVar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writeVar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4889162" y="489663"/>
            <a:ext cx="5459895" cy="120032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type Stream a = </a:t>
            </a:r>
            <a:r>
              <a:rPr lang="en-US" dirty="0" err="1">
                <a:solidFill>
                  <a:srgbClr val="0070C0"/>
                </a:solidFill>
              </a:rPr>
              <a:t>MVar</a:t>
            </a:r>
            <a:r>
              <a:rPr lang="en-US" dirty="0">
                <a:solidFill>
                  <a:srgbClr val="0070C0"/>
                </a:solidFill>
              </a:rPr>
              <a:t> (Item a)</a:t>
            </a:r>
          </a:p>
          <a:p>
            <a:r>
              <a:rPr lang="en-US" dirty="0">
                <a:solidFill>
                  <a:srgbClr val="0070C0"/>
                </a:solidFill>
              </a:rPr>
              <a:t>data Item a   = Item a (Stream a)</a:t>
            </a:r>
          </a:p>
          <a:p>
            <a:r>
              <a:rPr lang="en-US" dirty="0">
                <a:solidFill>
                  <a:srgbClr val="0070C0"/>
                </a:solidFill>
              </a:rPr>
              <a:t>data Chan a = Chan (</a:t>
            </a:r>
            <a:r>
              <a:rPr lang="en-US" dirty="0" err="1">
                <a:solidFill>
                  <a:srgbClr val="0070C0"/>
                </a:solidFill>
              </a:rPr>
              <a:t>MVar</a:t>
            </a:r>
            <a:r>
              <a:rPr lang="en-US" dirty="0">
                <a:solidFill>
                  <a:srgbClr val="0070C0"/>
                </a:solidFill>
              </a:rPr>
              <a:t> (Stream a)) (</a:t>
            </a:r>
            <a:r>
              <a:rPr lang="en-US" dirty="0" err="1">
                <a:solidFill>
                  <a:srgbClr val="0070C0"/>
                </a:solidFill>
              </a:rPr>
              <a:t>MVar</a:t>
            </a:r>
            <a:r>
              <a:rPr lang="en-US" dirty="0">
                <a:solidFill>
                  <a:srgbClr val="0070C0"/>
                </a:solidFill>
              </a:rPr>
              <a:t> (Stream a))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87377" y="6108017"/>
            <a:ext cx="80705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http://chimera.labs.oreilly.com/books/1230000000929/ch07.html#sec_channels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566186" y="4008747"/>
            <a:ext cx="4895845" cy="1754326"/>
          </a:xfrm>
          <a:prstGeom prst="rect">
            <a:avLst/>
          </a:prstGeom>
          <a:ln w="31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rgbClr val="0070C0"/>
                </a:solidFill>
              </a:rPr>
              <a:t>writeChan</a:t>
            </a:r>
            <a:r>
              <a:rPr lang="en-US" dirty="0">
                <a:solidFill>
                  <a:srgbClr val="0070C0"/>
                </a:solidFill>
              </a:rPr>
              <a:t> :: Chan a  -&gt; a -&gt; IO()</a:t>
            </a: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writeChan</a:t>
            </a:r>
            <a:r>
              <a:rPr lang="en-US" dirty="0">
                <a:solidFill>
                  <a:srgbClr val="0070C0"/>
                </a:solidFill>
              </a:rPr>
              <a:t> (Chan </a:t>
            </a:r>
            <a:r>
              <a:rPr lang="en-US" dirty="0" err="1">
                <a:solidFill>
                  <a:srgbClr val="0070C0"/>
                </a:solidFill>
              </a:rPr>
              <a:t>rV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wV</a:t>
            </a:r>
            <a:r>
              <a:rPr lang="en-US" dirty="0">
                <a:solidFill>
                  <a:srgbClr val="0070C0"/>
                </a:solidFill>
              </a:rPr>
              <a:t>) </a:t>
            </a:r>
            <a:r>
              <a:rPr lang="en-US" dirty="0" err="1">
                <a:solidFill>
                  <a:srgbClr val="0070C0"/>
                </a:solidFill>
              </a:rPr>
              <a:t>val</a:t>
            </a:r>
            <a:r>
              <a:rPr lang="en-US" dirty="0">
                <a:solidFill>
                  <a:srgbClr val="0070C0"/>
                </a:solidFill>
              </a:rPr>
              <a:t> = do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               </a:t>
            </a:r>
            <a:r>
              <a:rPr lang="en-US" dirty="0" err="1">
                <a:solidFill>
                  <a:srgbClr val="0070C0"/>
                </a:solidFill>
              </a:rPr>
              <a:t>newStream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newEmptyMVar</a:t>
            </a:r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               </a:t>
            </a:r>
            <a:r>
              <a:rPr lang="en-US" dirty="0" err="1">
                <a:solidFill>
                  <a:srgbClr val="0070C0"/>
                </a:solidFill>
              </a:rPr>
              <a:t>writeEnd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takeMVar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wV</a:t>
            </a:r>
            <a:r>
              <a:rPr lang="en-US" dirty="0">
                <a:solidFill>
                  <a:srgbClr val="0070C0"/>
                </a:solidFill>
              </a:rPr>
              <a:t>                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               </a:t>
            </a:r>
            <a:r>
              <a:rPr lang="en-US" dirty="0" err="1">
                <a:solidFill>
                  <a:srgbClr val="0070C0"/>
                </a:solidFill>
              </a:rPr>
              <a:t>putMVar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writeEnd</a:t>
            </a:r>
            <a:r>
              <a:rPr lang="en-US" dirty="0">
                <a:solidFill>
                  <a:srgbClr val="0070C0"/>
                </a:solidFill>
              </a:rPr>
              <a:t> (Item </a:t>
            </a:r>
            <a:r>
              <a:rPr lang="en-US" dirty="0" err="1">
                <a:solidFill>
                  <a:srgbClr val="0070C0"/>
                </a:solidFill>
              </a:rPr>
              <a:t>val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newStream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               </a:t>
            </a:r>
            <a:r>
              <a:rPr lang="en-US" dirty="0" err="1">
                <a:solidFill>
                  <a:srgbClr val="0070C0"/>
                </a:solidFill>
              </a:rPr>
              <a:t>putMVar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wV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newStream</a:t>
            </a:r>
            <a:r>
              <a:rPr lang="en-US" dirty="0">
                <a:solidFill>
                  <a:srgbClr val="0070C0"/>
                </a:solidFill>
              </a:rPr>
              <a:t>         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566186" y="1970468"/>
            <a:ext cx="5178014" cy="17543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rgbClr val="0070C0"/>
                </a:solidFill>
              </a:rPr>
              <a:t>readChan</a:t>
            </a:r>
            <a:r>
              <a:rPr lang="en-US" dirty="0">
                <a:solidFill>
                  <a:srgbClr val="0070C0"/>
                </a:solidFill>
              </a:rPr>
              <a:t> :: Chan a -&gt; IO a</a:t>
            </a: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readChan</a:t>
            </a:r>
            <a:r>
              <a:rPr lang="en-US" dirty="0">
                <a:solidFill>
                  <a:srgbClr val="0070C0"/>
                </a:solidFill>
              </a:rPr>
              <a:t> (Chan </a:t>
            </a:r>
            <a:r>
              <a:rPr lang="en-US" dirty="0" err="1">
                <a:solidFill>
                  <a:srgbClr val="0070C0"/>
                </a:solidFill>
              </a:rPr>
              <a:t>rV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wV</a:t>
            </a:r>
            <a:r>
              <a:rPr lang="en-US" dirty="0">
                <a:solidFill>
                  <a:srgbClr val="0070C0"/>
                </a:solidFill>
              </a:rPr>
              <a:t>) = do 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                          stream &lt;- </a:t>
            </a:r>
            <a:r>
              <a:rPr lang="en-US" dirty="0" err="1">
                <a:solidFill>
                  <a:srgbClr val="0070C0"/>
                </a:solidFill>
              </a:rPr>
              <a:t>takeMVar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rV</a:t>
            </a:r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                          Item </a:t>
            </a:r>
            <a:r>
              <a:rPr lang="en-US" dirty="0" err="1">
                <a:solidFill>
                  <a:srgbClr val="0070C0"/>
                </a:solidFill>
              </a:rPr>
              <a:t>val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str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takeMVar</a:t>
            </a:r>
            <a:r>
              <a:rPr lang="en-US" dirty="0">
                <a:solidFill>
                  <a:srgbClr val="0070C0"/>
                </a:solidFill>
              </a:rPr>
              <a:t> stream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                          </a:t>
            </a:r>
            <a:r>
              <a:rPr lang="en-US" dirty="0" err="1">
                <a:solidFill>
                  <a:srgbClr val="0070C0"/>
                </a:solidFill>
              </a:rPr>
              <a:t>putMVar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rV</a:t>
            </a:r>
            <a:r>
              <a:rPr lang="en-US" dirty="0">
                <a:solidFill>
                  <a:srgbClr val="0070C0"/>
                </a:solidFill>
              </a:rPr>
              <a:t>  str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                          return </a:t>
            </a:r>
            <a:r>
              <a:rPr lang="en-US" dirty="0" err="1">
                <a:solidFill>
                  <a:srgbClr val="0070C0"/>
                </a:solidFill>
              </a:rPr>
              <a:t>val</a:t>
            </a:r>
            <a:r>
              <a:rPr lang="en-US" dirty="0">
                <a:solidFill>
                  <a:srgbClr val="0070C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6880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7578" y="34075"/>
            <a:ext cx="7274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 </a:t>
            </a:r>
            <a:r>
              <a:rPr lang="en-US" sz="2800" dirty="0" err="1"/>
              <a:t>Exercitiu</a:t>
            </a:r>
            <a:r>
              <a:rPr lang="en-US" sz="2800" dirty="0"/>
              <a:t>: </a:t>
            </a:r>
            <a:r>
              <a:rPr lang="en-US" sz="2800" dirty="0" err="1"/>
              <a:t>implementarea</a:t>
            </a:r>
            <a:r>
              <a:rPr lang="en-US" sz="2800" dirty="0"/>
              <a:t> </a:t>
            </a:r>
            <a:r>
              <a:rPr lang="en-US" sz="2800" dirty="0" err="1"/>
              <a:t>canalelor</a:t>
            </a:r>
            <a:r>
              <a:rPr lang="en-US" sz="2800" dirty="0"/>
              <a:t> multicast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87" y="785381"/>
            <a:ext cx="4529676" cy="204919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421007" y="2813376"/>
            <a:ext cx="4247412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855521" y="711654"/>
            <a:ext cx="5459895" cy="224676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type Stream a = </a:t>
            </a:r>
            <a:r>
              <a:rPr lang="en-US" sz="2000" dirty="0" err="1">
                <a:solidFill>
                  <a:srgbClr val="0070C0"/>
                </a:solidFill>
              </a:rPr>
              <a:t>MVar</a:t>
            </a:r>
            <a:r>
              <a:rPr lang="en-US" sz="2000" dirty="0">
                <a:solidFill>
                  <a:srgbClr val="0070C0"/>
                </a:solidFill>
              </a:rPr>
              <a:t> (Item a)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data Item a   = Item a (Stream a)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data Chan a = Chan (</a:t>
            </a:r>
            <a:r>
              <a:rPr lang="en-US" sz="2000" dirty="0" err="1">
                <a:solidFill>
                  <a:srgbClr val="0070C0"/>
                </a:solidFill>
              </a:rPr>
              <a:t>MVar</a:t>
            </a:r>
            <a:r>
              <a:rPr lang="en-US" sz="2000" dirty="0">
                <a:solidFill>
                  <a:srgbClr val="0070C0"/>
                </a:solidFill>
              </a:rPr>
              <a:t> (Stream a)) (</a:t>
            </a:r>
            <a:r>
              <a:rPr lang="en-US" sz="2000" dirty="0" err="1">
                <a:solidFill>
                  <a:srgbClr val="0070C0"/>
                </a:solidFill>
              </a:rPr>
              <a:t>MVar</a:t>
            </a:r>
            <a:r>
              <a:rPr lang="en-US" sz="2000" dirty="0">
                <a:solidFill>
                  <a:srgbClr val="0070C0"/>
                </a:solidFill>
              </a:rPr>
              <a:t> (Stream a))</a:t>
            </a:r>
          </a:p>
          <a:p>
            <a:r>
              <a:rPr lang="ro-RO" sz="2000" dirty="0">
                <a:solidFill>
                  <a:srgbClr val="0070C0"/>
                </a:solidFill>
              </a:rPr>
              <a:t>newChan :: </a:t>
            </a:r>
            <a:r>
              <a:rPr lang="en-US" sz="2000" dirty="0">
                <a:solidFill>
                  <a:srgbClr val="0070C0"/>
                </a:solidFill>
              </a:rPr>
              <a:t>IO</a:t>
            </a:r>
            <a:r>
              <a:rPr lang="ro-RO" sz="2000" dirty="0">
                <a:solidFill>
                  <a:srgbClr val="0070C0"/>
                </a:solidFill>
              </a:rPr>
              <a:t> (</a:t>
            </a:r>
            <a:r>
              <a:rPr lang="en-US" sz="2000" dirty="0">
                <a:solidFill>
                  <a:srgbClr val="0070C0"/>
                </a:solidFill>
              </a:rPr>
              <a:t>Chan</a:t>
            </a:r>
            <a:r>
              <a:rPr lang="ro-RO" sz="2000" dirty="0">
                <a:solidFill>
                  <a:srgbClr val="0070C0"/>
                </a:solidFill>
              </a:rPr>
              <a:t> a) 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 err="1">
                <a:solidFill>
                  <a:srgbClr val="0070C0"/>
                </a:solidFill>
              </a:rPr>
              <a:t>writeChan</a:t>
            </a:r>
            <a:r>
              <a:rPr lang="en-US" sz="2000" dirty="0">
                <a:solidFill>
                  <a:srgbClr val="0070C0"/>
                </a:solidFill>
              </a:rPr>
              <a:t> :: Chan a -&gt; a -&gt; IO ()</a:t>
            </a:r>
          </a:p>
          <a:p>
            <a:r>
              <a:rPr lang="it-IT" sz="2000" dirty="0" err="1">
                <a:solidFill>
                  <a:srgbClr val="0070C0"/>
                </a:solidFill>
              </a:rPr>
              <a:t>readChan</a:t>
            </a:r>
            <a:r>
              <a:rPr lang="it-IT" sz="2000" dirty="0">
                <a:solidFill>
                  <a:srgbClr val="0070C0"/>
                </a:solidFill>
              </a:rPr>
              <a:t> :: Chan a -&gt; IO a </a:t>
            </a:r>
            <a:endParaRPr lang="ro-RO" sz="2000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58670" y="5729833"/>
            <a:ext cx="80705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http://chimera.labs.oreilly.com/books/1230000000929/ch07.html#sec_channels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370700" y="3152097"/>
            <a:ext cx="97545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                                            </a:t>
            </a:r>
            <a:r>
              <a:rPr lang="en-US" sz="2400" dirty="0" err="1">
                <a:solidFill>
                  <a:srgbClr val="0070C0"/>
                </a:solidFill>
              </a:rPr>
              <a:t>dupChan</a:t>
            </a:r>
            <a:r>
              <a:rPr lang="en-US" sz="2400" dirty="0">
                <a:solidFill>
                  <a:srgbClr val="0070C0"/>
                </a:solidFill>
              </a:rPr>
              <a:t>  ::  Chan a -&gt; IO (Chan a)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/>
              <a:t>noul</a:t>
            </a:r>
            <a:r>
              <a:rPr lang="en-US" sz="2400" dirty="0"/>
              <a:t> canal </a:t>
            </a:r>
            <a:r>
              <a:rPr lang="en-US" sz="2400" dirty="0" err="1"/>
              <a:t>este</a:t>
            </a:r>
            <a:r>
              <a:rPr lang="en-US" sz="2400" dirty="0"/>
              <a:t> initial </a:t>
            </a:r>
            <a:r>
              <a:rPr lang="en-US" sz="2400" dirty="0" err="1"/>
              <a:t>gol</a:t>
            </a: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/>
              <a:t>dupa</a:t>
            </a:r>
            <a:r>
              <a:rPr lang="en-US" sz="2400" dirty="0"/>
              <a:t> </a:t>
            </a:r>
            <a:r>
              <a:rPr lang="en-US" sz="2400" dirty="0" err="1"/>
              <a:t>crearea</a:t>
            </a:r>
            <a:r>
              <a:rPr lang="en-US" sz="2400" dirty="0"/>
              <a:t> </a:t>
            </a:r>
            <a:r>
              <a:rPr lang="en-US" sz="2400" dirty="0" err="1"/>
              <a:t>canalului</a:t>
            </a:r>
            <a:r>
              <a:rPr lang="en-US" sz="2400" dirty="0"/>
              <a:t> </a:t>
            </a:r>
            <a:r>
              <a:rPr lang="en-US" sz="2400" dirty="0" err="1"/>
              <a:t>duplicat</a:t>
            </a:r>
            <a:r>
              <a:rPr lang="en-US" sz="2400" dirty="0"/>
              <a:t>, </a:t>
            </a:r>
            <a:r>
              <a:rPr lang="en-US" sz="2400" dirty="0" err="1"/>
              <a:t>ceea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se </a:t>
            </a:r>
            <a:r>
              <a:rPr lang="en-US" sz="2400" dirty="0" err="1"/>
              <a:t>scrie</a:t>
            </a:r>
            <a:r>
              <a:rPr lang="en-US" sz="2400" dirty="0"/>
              <a:t> pe </a:t>
            </a:r>
            <a:r>
              <a:rPr lang="en-US" sz="2400" dirty="0" err="1"/>
              <a:t>oricare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/>
              <a:t>    </a:t>
            </a:r>
            <a:r>
              <a:rPr lang="en-US" sz="2400" dirty="0" err="1"/>
              <a:t>dintre</a:t>
            </a:r>
            <a:r>
              <a:rPr lang="en-US" sz="2400" dirty="0"/>
              <a:t>  </a:t>
            </a:r>
            <a:r>
              <a:rPr lang="en-US" sz="2400" dirty="0" err="1"/>
              <a:t>canale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citit</a:t>
            </a:r>
            <a:r>
              <a:rPr lang="en-US" sz="2400" dirty="0"/>
              <a:t> de pe </a:t>
            </a:r>
            <a:r>
              <a:rPr lang="en-US" sz="2400" dirty="0" err="1"/>
              <a:t>oricare</a:t>
            </a:r>
            <a:r>
              <a:rPr lang="en-US" sz="2400" dirty="0"/>
              <a:t>  </a:t>
            </a:r>
            <a:r>
              <a:rPr lang="en-US" sz="2400" dirty="0" err="1"/>
              <a:t>dintre</a:t>
            </a:r>
            <a:r>
              <a:rPr lang="en-US" sz="2400" dirty="0"/>
              <a:t> </a:t>
            </a:r>
            <a:r>
              <a:rPr lang="en-US" sz="2400" dirty="0" err="1"/>
              <a:t>cele</a:t>
            </a:r>
            <a:r>
              <a:rPr lang="en-US" sz="2400" dirty="0"/>
              <a:t> </a:t>
            </a:r>
            <a:r>
              <a:rPr lang="en-US" sz="2400" dirty="0" err="1"/>
              <a:t>doua</a:t>
            </a:r>
            <a:r>
              <a:rPr lang="en-US" sz="2400" dirty="0"/>
              <a:t> </a:t>
            </a:r>
            <a:r>
              <a:rPr lang="en-US" sz="2400" dirty="0" err="1"/>
              <a:t>canale</a:t>
            </a:r>
            <a:r>
              <a:rPr lang="en-US" sz="2400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/>
              <a:t>citirea</a:t>
            </a:r>
            <a:r>
              <a:rPr lang="en-US" sz="2400" dirty="0"/>
              <a:t> de pe un canal </a:t>
            </a:r>
            <a:r>
              <a:rPr lang="en-US" sz="2400" b="1" dirty="0"/>
              <a:t>nu</a:t>
            </a:r>
            <a:r>
              <a:rPr lang="en-US" sz="2400" dirty="0"/>
              <a:t> </a:t>
            </a:r>
            <a:r>
              <a:rPr lang="en-US" sz="2400" dirty="0" err="1"/>
              <a:t>elimina</a:t>
            </a:r>
            <a:r>
              <a:rPr lang="en-US" sz="2400" dirty="0"/>
              <a:t> </a:t>
            </a:r>
            <a:r>
              <a:rPr lang="en-US" sz="2400" dirty="0" err="1"/>
              <a:t>elementul</a:t>
            </a:r>
            <a:r>
              <a:rPr lang="en-US" sz="2400" dirty="0"/>
              <a:t> de pe </a:t>
            </a:r>
            <a:r>
              <a:rPr lang="en-US" sz="2400" dirty="0" err="1"/>
              <a:t>celalalt</a:t>
            </a:r>
            <a:r>
              <a:rPr lang="en-US" sz="2400" dirty="0"/>
              <a:t> canal.</a:t>
            </a:r>
          </a:p>
          <a:p>
            <a:pPr algn="just"/>
            <a:endParaRPr lang="ro-RO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07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7578" y="34075"/>
            <a:ext cx="7274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 </a:t>
            </a:r>
            <a:r>
              <a:rPr lang="en-US" sz="2800" dirty="0" err="1"/>
              <a:t>Exercitiu</a:t>
            </a:r>
            <a:r>
              <a:rPr lang="en-US" sz="2800" dirty="0"/>
              <a:t>: </a:t>
            </a:r>
            <a:r>
              <a:rPr lang="en-US" sz="2800" dirty="0" err="1"/>
              <a:t>implementarea</a:t>
            </a:r>
            <a:r>
              <a:rPr lang="en-US" sz="2800" dirty="0"/>
              <a:t> </a:t>
            </a:r>
            <a:r>
              <a:rPr lang="en-US" sz="2800" dirty="0" err="1"/>
              <a:t>canalelor</a:t>
            </a:r>
            <a:r>
              <a:rPr lang="en-US" sz="2800" dirty="0"/>
              <a:t> multicast</a:t>
            </a:r>
          </a:p>
        </p:txBody>
      </p:sp>
      <p:sp>
        <p:nvSpPr>
          <p:cNvPr id="5" name="Rectangle 4"/>
          <p:cNvSpPr/>
          <p:nvPr/>
        </p:nvSpPr>
        <p:spPr>
          <a:xfrm>
            <a:off x="421007" y="2813376"/>
            <a:ext cx="4247412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261921" y="694025"/>
            <a:ext cx="5459895" cy="17543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type Stream a = </a:t>
            </a:r>
            <a:r>
              <a:rPr lang="en-US" dirty="0" err="1">
                <a:solidFill>
                  <a:srgbClr val="0070C0"/>
                </a:solidFill>
              </a:rPr>
              <a:t>MVar</a:t>
            </a:r>
            <a:r>
              <a:rPr lang="en-US" dirty="0">
                <a:solidFill>
                  <a:srgbClr val="0070C0"/>
                </a:solidFill>
              </a:rPr>
              <a:t> (Item a)</a:t>
            </a:r>
          </a:p>
          <a:p>
            <a:r>
              <a:rPr lang="en-US" dirty="0">
                <a:solidFill>
                  <a:srgbClr val="0070C0"/>
                </a:solidFill>
              </a:rPr>
              <a:t>data Item a   = Item a (Stream a)</a:t>
            </a:r>
          </a:p>
          <a:p>
            <a:r>
              <a:rPr lang="en-US" dirty="0">
                <a:solidFill>
                  <a:srgbClr val="0070C0"/>
                </a:solidFill>
              </a:rPr>
              <a:t>data Chan a = Chan (</a:t>
            </a:r>
            <a:r>
              <a:rPr lang="en-US" dirty="0" err="1">
                <a:solidFill>
                  <a:srgbClr val="0070C0"/>
                </a:solidFill>
              </a:rPr>
              <a:t>MVar</a:t>
            </a:r>
            <a:r>
              <a:rPr lang="en-US" dirty="0">
                <a:solidFill>
                  <a:srgbClr val="0070C0"/>
                </a:solidFill>
              </a:rPr>
              <a:t> (Stream a)) (</a:t>
            </a:r>
            <a:r>
              <a:rPr lang="en-US" dirty="0" err="1">
                <a:solidFill>
                  <a:srgbClr val="0070C0"/>
                </a:solidFill>
              </a:rPr>
              <a:t>MVar</a:t>
            </a:r>
            <a:r>
              <a:rPr lang="en-US" dirty="0">
                <a:solidFill>
                  <a:srgbClr val="0070C0"/>
                </a:solidFill>
              </a:rPr>
              <a:t> (Stream a))</a:t>
            </a:r>
          </a:p>
          <a:p>
            <a:r>
              <a:rPr lang="ro-RO" dirty="0">
                <a:solidFill>
                  <a:srgbClr val="0070C0"/>
                </a:solidFill>
              </a:rPr>
              <a:t>newChan :: </a:t>
            </a:r>
            <a:r>
              <a:rPr lang="en-US" dirty="0">
                <a:solidFill>
                  <a:srgbClr val="0070C0"/>
                </a:solidFill>
              </a:rPr>
              <a:t>IO</a:t>
            </a:r>
            <a:r>
              <a:rPr lang="ro-RO" dirty="0">
                <a:solidFill>
                  <a:srgbClr val="0070C0"/>
                </a:solidFill>
              </a:rPr>
              <a:t> (</a:t>
            </a:r>
            <a:r>
              <a:rPr lang="en-US" dirty="0">
                <a:solidFill>
                  <a:srgbClr val="0070C0"/>
                </a:solidFill>
              </a:rPr>
              <a:t>Chan</a:t>
            </a:r>
            <a:r>
              <a:rPr lang="ro-RO" dirty="0">
                <a:solidFill>
                  <a:srgbClr val="0070C0"/>
                </a:solidFill>
              </a:rPr>
              <a:t> a) 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writeChan</a:t>
            </a:r>
            <a:r>
              <a:rPr lang="en-US" dirty="0">
                <a:solidFill>
                  <a:srgbClr val="0070C0"/>
                </a:solidFill>
              </a:rPr>
              <a:t> :: Chan a -&gt; a -&gt; IO ()</a:t>
            </a:r>
          </a:p>
          <a:p>
            <a:r>
              <a:rPr lang="it-IT" dirty="0" err="1">
                <a:solidFill>
                  <a:srgbClr val="0070C0"/>
                </a:solidFill>
              </a:rPr>
              <a:t>readChan</a:t>
            </a:r>
            <a:r>
              <a:rPr lang="it-IT" dirty="0">
                <a:solidFill>
                  <a:srgbClr val="0070C0"/>
                </a:solidFill>
              </a:rPr>
              <a:t> :: Chan a -&gt; IO a </a:t>
            </a:r>
            <a:endParaRPr lang="ro-RO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80590" y="6076491"/>
            <a:ext cx="80705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http://chimera.labs.oreilly.com/books/1230000000929/ch07.html#sec_channels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70184" y="675218"/>
            <a:ext cx="53119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     </a:t>
            </a:r>
            <a:r>
              <a:rPr lang="en-US" sz="2400" dirty="0" err="1">
                <a:solidFill>
                  <a:srgbClr val="0070C0"/>
                </a:solidFill>
              </a:rPr>
              <a:t>dupChan</a:t>
            </a:r>
            <a:r>
              <a:rPr lang="en-US" sz="2400" dirty="0">
                <a:solidFill>
                  <a:srgbClr val="0070C0"/>
                </a:solidFill>
              </a:rPr>
              <a:t>  ::  Chan a -&gt; IO (Chan a)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noul</a:t>
            </a:r>
            <a:r>
              <a:rPr lang="en-US" dirty="0"/>
              <a:t> canal </a:t>
            </a:r>
            <a:r>
              <a:rPr lang="en-US" dirty="0" err="1"/>
              <a:t>este</a:t>
            </a:r>
            <a:r>
              <a:rPr lang="en-US" dirty="0"/>
              <a:t> initial </a:t>
            </a:r>
            <a:r>
              <a:rPr lang="en-US" dirty="0" err="1"/>
              <a:t>gol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canalului</a:t>
            </a:r>
            <a:r>
              <a:rPr lang="en-US" dirty="0"/>
              <a:t> </a:t>
            </a:r>
            <a:r>
              <a:rPr lang="en-US" dirty="0" err="1"/>
              <a:t>duplicat</a:t>
            </a:r>
            <a:r>
              <a:rPr lang="en-US" dirty="0"/>
              <a:t>,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scrie</a:t>
            </a:r>
            <a:r>
              <a:rPr lang="en-US" dirty="0"/>
              <a:t> pe </a:t>
            </a:r>
          </a:p>
          <a:p>
            <a:pPr algn="just"/>
            <a:r>
              <a:rPr lang="en-US" dirty="0" err="1"/>
              <a:t>oricare</a:t>
            </a:r>
            <a:r>
              <a:rPr lang="en-US" dirty="0"/>
              <a:t> 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canale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citit</a:t>
            </a:r>
            <a:r>
              <a:rPr lang="en-US" dirty="0"/>
              <a:t> de pe </a:t>
            </a:r>
            <a:r>
              <a:rPr lang="en-US" dirty="0" err="1"/>
              <a:t>oricare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canale</a:t>
            </a:r>
            <a:r>
              <a:rPr lang="en-US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citirea</a:t>
            </a:r>
            <a:r>
              <a:rPr lang="en-US" dirty="0"/>
              <a:t> de pe un canal </a:t>
            </a:r>
            <a:r>
              <a:rPr lang="en-US" b="1" dirty="0"/>
              <a:t>nu</a:t>
            </a:r>
            <a:r>
              <a:rPr lang="en-US" dirty="0"/>
              <a:t>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elementul</a:t>
            </a:r>
            <a:endParaRPr lang="en-US" dirty="0"/>
          </a:p>
          <a:p>
            <a:pPr algn="just"/>
            <a:r>
              <a:rPr lang="en-US" dirty="0"/>
              <a:t>     de pe </a:t>
            </a:r>
            <a:r>
              <a:rPr lang="en-US" dirty="0" err="1"/>
              <a:t>celalalt</a:t>
            </a:r>
            <a:r>
              <a:rPr lang="en-US" dirty="0"/>
              <a:t> canal.</a:t>
            </a:r>
          </a:p>
          <a:p>
            <a:pPr algn="just"/>
            <a:endParaRPr lang="ro-RO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6545" y="3170929"/>
            <a:ext cx="7094682" cy="2677656"/>
          </a:xfrm>
          <a:prstGeom prst="rect">
            <a:avLst/>
          </a:prstGeom>
          <a:ln w="31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70C0"/>
                </a:solidFill>
              </a:rPr>
              <a:t>main = do  c &lt;- </a:t>
            </a:r>
            <a:r>
              <a:rPr lang="en-US" sz="2400" dirty="0" err="1">
                <a:solidFill>
                  <a:srgbClr val="0070C0"/>
                </a:solidFill>
              </a:rPr>
              <a:t>newChan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                    </a:t>
            </a:r>
            <a:r>
              <a:rPr lang="en-US" sz="2400" dirty="0" err="1">
                <a:solidFill>
                  <a:srgbClr val="0070C0"/>
                </a:solidFill>
              </a:rPr>
              <a:t>writeChan</a:t>
            </a:r>
            <a:r>
              <a:rPr lang="en-US" sz="2400" dirty="0">
                <a:solidFill>
                  <a:srgbClr val="0070C0"/>
                </a:solidFill>
              </a:rPr>
              <a:t> c 'a'  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                    </a:t>
            </a:r>
            <a:r>
              <a:rPr lang="en-US" sz="2400" dirty="0" err="1">
                <a:solidFill>
                  <a:srgbClr val="0070C0"/>
                </a:solidFill>
              </a:rPr>
              <a:t>readChan</a:t>
            </a:r>
            <a:r>
              <a:rPr lang="en-US" sz="2400" dirty="0">
                <a:solidFill>
                  <a:srgbClr val="0070C0"/>
                </a:solidFill>
              </a:rPr>
              <a:t> c &gt;&gt;= print  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                    c2 &lt;- </a:t>
            </a:r>
            <a:r>
              <a:rPr lang="en-US" sz="2400" dirty="0" err="1">
                <a:solidFill>
                  <a:srgbClr val="0070C0"/>
                </a:solidFill>
              </a:rPr>
              <a:t>dupChan</a:t>
            </a:r>
            <a:r>
              <a:rPr lang="en-US" sz="2400" dirty="0">
                <a:solidFill>
                  <a:srgbClr val="0070C0"/>
                </a:solidFill>
              </a:rPr>
              <a:t> c   </a:t>
            </a:r>
            <a:r>
              <a:rPr lang="en-US" sz="2400" dirty="0">
                <a:solidFill>
                  <a:schemeClr val="tx1"/>
                </a:solidFill>
              </a:rPr>
              <a:t>-- </a:t>
            </a:r>
            <a:r>
              <a:rPr lang="en-US" sz="2400" dirty="0" err="1">
                <a:solidFill>
                  <a:schemeClr val="tx1"/>
                </a:solidFill>
              </a:rPr>
              <a:t>creare</a:t>
            </a:r>
            <a:r>
              <a:rPr lang="en-US" sz="2400" dirty="0">
                <a:solidFill>
                  <a:schemeClr val="tx1"/>
                </a:solidFill>
              </a:rPr>
              <a:t> canal </a:t>
            </a:r>
            <a:r>
              <a:rPr lang="en-US" sz="2400" dirty="0" err="1">
                <a:solidFill>
                  <a:schemeClr val="tx1"/>
                </a:solidFill>
              </a:rPr>
              <a:t>duplicat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                    </a:t>
            </a:r>
            <a:r>
              <a:rPr lang="en-US" sz="2400" dirty="0" err="1">
                <a:solidFill>
                  <a:srgbClr val="0070C0"/>
                </a:solidFill>
              </a:rPr>
              <a:t>writeChan</a:t>
            </a:r>
            <a:r>
              <a:rPr lang="en-US" sz="2400" dirty="0">
                <a:solidFill>
                  <a:srgbClr val="0070C0"/>
                </a:solidFill>
              </a:rPr>
              <a:t> c 'b'  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                    </a:t>
            </a:r>
            <a:r>
              <a:rPr lang="en-US" sz="2400" dirty="0" err="1">
                <a:solidFill>
                  <a:srgbClr val="0070C0"/>
                </a:solidFill>
              </a:rPr>
              <a:t>readChan</a:t>
            </a:r>
            <a:r>
              <a:rPr lang="en-US" sz="2400" dirty="0">
                <a:solidFill>
                  <a:srgbClr val="0070C0"/>
                </a:solidFill>
              </a:rPr>
              <a:t> c &gt;&gt;= print  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                    </a:t>
            </a:r>
            <a:r>
              <a:rPr lang="en-US" sz="2400" dirty="0" err="1">
                <a:solidFill>
                  <a:srgbClr val="0070C0"/>
                </a:solidFill>
              </a:rPr>
              <a:t>readChan</a:t>
            </a:r>
            <a:r>
              <a:rPr lang="en-US" sz="2400" dirty="0">
                <a:solidFill>
                  <a:srgbClr val="0070C0"/>
                </a:solidFill>
              </a:rPr>
              <a:t> c2 &gt;&gt;= print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924" y="3429000"/>
            <a:ext cx="3768532" cy="22402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30322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7578" y="34075"/>
            <a:ext cx="7203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  </a:t>
            </a:r>
            <a:r>
              <a:rPr lang="en-US" sz="2800" dirty="0" err="1"/>
              <a:t>Exercitiu</a:t>
            </a:r>
            <a:r>
              <a:rPr lang="en-US" sz="2800" dirty="0"/>
              <a:t>: </a:t>
            </a:r>
            <a:r>
              <a:rPr lang="en-US" sz="2800" dirty="0" err="1"/>
              <a:t>implementarea</a:t>
            </a:r>
            <a:r>
              <a:rPr lang="en-US" sz="2800" dirty="0"/>
              <a:t> </a:t>
            </a:r>
            <a:r>
              <a:rPr lang="en-US" sz="2800" dirty="0" err="1"/>
              <a:t>canalelor</a:t>
            </a:r>
            <a:r>
              <a:rPr lang="en-US" sz="2800" dirty="0"/>
              <a:t> multicast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7" y="764181"/>
            <a:ext cx="3888846" cy="175928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421007" y="2813376"/>
            <a:ext cx="4247412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786655" y="827532"/>
            <a:ext cx="5459895" cy="17543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type Stream a = </a:t>
            </a:r>
            <a:r>
              <a:rPr lang="en-US" dirty="0" err="1">
                <a:solidFill>
                  <a:srgbClr val="0070C0"/>
                </a:solidFill>
              </a:rPr>
              <a:t>MVar</a:t>
            </a:r>
            <a:r>
              <a:rPr lang="en-US" dirty="0">
                <a:solidFill>
                  <a:srgbClr val="0070C0"/>
                </a:solidFill>
              </a:rPr>
              <a:t> (Item a)</a:t>
            </a:r>
          </a:p>
          <a:p>
            <a:r>
              <a:rPr lang="en-US" dirty="0">
                <a:solidFill>
                  <a:srgbClr val="0070C0"/>
                </a:solidFill>
              </a:rPr>
              <a:t>data Item a   = Item a (Stream a)</a:t>
            </a:r>
          </a:p>
          <a:p>
            <a:r>
              <a:rPr lang="en-US" dirty="0">
                <a:solidFill>
                  <a:srgbClr val="0070C0"/>
                </a:solidFill>
              </a:rPr>
              <a:t>data Chan a = Chan (</a:t>
            </a:r>
            <a:r>
              <a:rPr lang="en-US" dirty="0" err="1">
                <a:solidFill>
                  <a:srgbClr val="0070C0"/>
                </a:solidFill>
              </a:rPr>
              <a:t>MVar</a:t>
            </a:r>
            <a:r>
              <a:rPr lang="en-US" dirty="0">
                <a:solidFill>
                  <a:srgbClr val="0070C0"/>
                </a:solidFill>
              </a:rPr>
              <a:t> (Stream a)) (</a:t>
            </a:r>
            <a:r>
              <a:rPr lang="en-US" dirty="0" err="1">
                <a:solidFill>
                  <a:srgbClr val="0070C0"/>
                </a:solidFill>
              </a:rPr>
              <a:t>MVar</a:t>
            </a:r>
            <a:r>
              <a:rPr lang="en-US" dirty="0">
                <a:solidFill>
                  <a:srgbClr val="0070C0"/>
                </a:solidFill>
              </a:rPr>
              <a:t> (Stream a))</a:t>
            </a:r>
          </a:p>
          <a:p>
            <a:r>
              <a:rPr lang="ro-RO" dirty="0">
                <a:solidFill>
                  <a:srgbClr val="0070C0"/>
                </a:solidFill>
              </a:rPr>
              <a:t>newChan :: </a:t>
            </a:r>
            <a:r>
              <a:rPr lang="en-US" dirty="0">
                <a:solidFill>
                  <a:srgbClr val="0070C0"/>
                </a:solidFill>
              </a:rPr>
              <a:t>IO</a:t>
            </a:r>
            <a:r>
              <a:rPr lang="ro-RO" dirty="0">
                <a:solidFill>
                  <a:srgbClr val="0070C0"/>
                </a:solidFill>
              </a:rPr>
              <a:t> (</a:t>
            </a:r>
            <a:r>
              <a:rPr lang="en-US" dirty="0">
                <a:solidFill>
                  <a:srgbClr val="0070C0"/>
                </a:solidFill>
              </a:rPr>
              <a:t>Chan</a:t>
            </a:r>
            <a:r>
              <a:rPr lang="ro-RO" dirty="0">
                <a:solidFill>
                  <a:srgbClr val="0070C0"/>
                </a:solidFill>
              </a:rPr>
              <a:t> a) 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writeChan</a:t>
            </a:r>
            <a:r>
              <a:rPr lang="en-US" dirty="0">
                <a:solidFill>
                  <a:srgbClr val="0070C0"/>
                </a:solidFill>
              </a:rPr>
              <a:t> :: Chan a -&gt; a -&gt; IO ()</a:t>
            </a:r>
          </a:p>
          <a:p>
            <a:r>
              <a:rPr lang="it-IT" dirty="0" err="1">
                <a:solidFill>
                  <a:srgbClr val="0070C0"/>
                </a:solidFill>
              </a:rPr>
              <a:t>readChan</a:t>
            </a:r>
            <a:r>
              <a:rPr lang="it-IT" dirty="0">
                <a:solidFill>
                  <a:srgbClr val="0070C0"/>
                </a:solidFill>
              </a:rPr>
              <a:t> :: Chan a -&gt; IO a </a:t>
            </a:r>
            <a:endParaRPr lang="ro-RO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80590" y="6076491"/>
            <a:ext cx="80705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http://chimera.labs.oreilly.com/books/1230000000929/ch07.html#sec_channels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222895" y="3375314"/>
            <a:ext cx="7875426" cy="193899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dupChan</a:t>
            </a:r>
            <a:r>
              <a:rPr lang="en-US" sz="2400" dirty="0">
                <a:solidFill>
                  <a:srgbClr val="0070C0"/>
                </a:solidFill>
              </a:rPr>
              <a:t>  ::  Chan a -&gt; IO (Chan a)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dupChan</a:t>
            </a:r>
            <a:r>
              <a:rPr lang="en-US" sz="2400" dirty="0">
                <a:solidFill>
                  <a:srgbClr val="0070C0"/>
                </a:solidFill>
              </a:rPr>
              <a:t> (Chan _ </a:t>
            </a:r>
            <a:r>
              <a:rPr lang="en-US" sz="2400" dirty="0" err="1">
                <a:solidFill>
                  <a:srgbClr val="0070C0"/>
                </a:solidFill>
              </a:rPr>
              <a:t>wV</a:t>
            </a:r>
            <a:r>
              <a:rPr lang="en-US" sz="2400" dirty="0">
                <a:solidFill>
                  <a:srgbClr val="0070C0"/>
                </a:solidFill>
              </a:rPr>
              <a:t>) = do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</a:t>
            </a:r>
            <a:r>
              <a:rPr lang="en-US" sz="2400" dirty="0" err="1">
                <a:solidFill>
                  <a:srgbClr val="0070C0"/>
                </a:solidFill>
              </a:rPr>
              <a:t>writeEnd</a:t>
            </a:r>
            <a:r>
              <a:rPr lang="en-US" sz="2400" dirty="0">
                <a:solidFill>
                  <a:srgbClr val="0070C0"/>
                </a:solidFill>
              </a:rPr>
              <a:t> &lt;- </a:t>
            </a:r>
            <a:r>
              <a:rPr lang="en-US" sz="2400" dirty="0" err="1">
                <a:solidFill>
                  <a:srgbClr val="0070C0"/>
                </a:solidFill>
              </a:rPr>
              <a:t>readMVar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wV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</a:t>
            </a:r>
            <a:r>
              <a:rPr lang="en-US" sz="2400" dirty="0" err="1">
                <a:solidFill>
                  <a:srgbClr val="0070C0"/>
                </a:solidFill>
              </a:rPr>
              <a:t>newReadVar</a:t>
            </a:r>
            <a:r>
              <a:rPr lang="en-US" sz="2400" dirty="0">
                <a:solidFill>
                  <a:srgbClr val="0070C0"/>
                </a:solidFill>
              </a:rPr>
              <a:t> &lt;- </a:t>
            </a:r>
            <a:r>
              <a:rPr lang="en-US" sz="2400" dirty="0" err="1">
                <a:solidFill>
                  <a:srgbClr val="0070C0"/>
                </a:solidFill>
              </a:rPr>
              <a:t>newMVar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writeEnd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return (Chan </a:t>
            </a:r>
            <a:r>
              <a:rPr lang="en-US" sz="2400" dirty="0" err="1">
                <a:solidFill>
                  <a:srgbClr val="0070C0"/>
                </a:solidFill>
              </a:rPr>
              <a:t>newReadVar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wV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69690C-446E-1F44-96F8-00763C74A4FF}"/>
              </a:ext>
            </a:extLst>
          </p:cNvPr>
          <p:cNvSpPr txBox="1"/>
          <p:nvPr/>
        </p:nvSpPr>
        <p:spPr>
          <a:xfrm>
            <a:off x="7264400" y="3075057"/>
            <a:ext cx="463242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/>
              <a:t>Canalul</a:t>
            </a:r>
            <a:r>
              <a:rPr lang="en-US" sz="2000" dirty="0"/>
              <a:t> </a:t>
            </a:r>
            <a:r>
              <a:rPr lang="en-US" sz="2000" dirty="0" err="1"/>
              <a:t>duplicat</a:t>
            </a:r>
            <a:r>
              <a:rPr lang="en-US" sz="2000" dirty="0"/>
              <a:t> are </a:t>
            </a:r>
            <a:r>
              <a:rPr lang="en-US" sz="2000" b="1" dirty="0" err="1"/>
              <a:t>acelasi</a:t>
            </a:r>
            <a:r>
              <a:rPr lang="en-US" sz="2000" b="1" dirty="0"/>
              <a:t> cap de </a:t>
            </a:r>
            <a:r>
              <a:rPr lang="en-US" sz="2000" b="1" dirty="0" err="1"/>
              <a:t>scriere</a:t>
            </a:r>
            <a:r>
              <a:rPr lang="en-US" sz="2000" dirty="0"/>
              <a:t>, </a:t>
            </a:r>
          </a:p>
          <a:p>
            <a:r>
              <a:rPr lang="en-US" sz="2000" dirty="0" err="1"/>
              <a:t>dar</a:t>
            </a:r>
            <a:r>
              <a:rPr lang="en-US" sz="2000" dirty="0"/>
              <a:t> </a:t>
            </a:r>
            <a:r>
              <a:rPr lang="en-US" sz="2000" b="1" dirty="0"/>
              <a:t>un alt cap de </a:t>
            </a:r>
            <a:r>
              <a:rPr lang="en-US" sz="2000" b="1" dirty="0" err="1"/>
              <a:t>citire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360077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7578" y="34075"/>
            <a:ext cx="7203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  </a:t>
            </a:r>
            <a:r>
              <a:rPr lang="en-US" sz="2800" dirty="0" err="1"/>
              <a:t>Exercitiu</a:t>
            </a:r>
            <a:r>
              <a:rPr lang="en-US" sz="2800" dirty="0"/>
              <a:t>: </a:t>
            </a:r>
            <a:r>
              <a:rPr lang="en-US" sz="2800" dirty="0" err="1"/>
              <a:t>implementarea</a:t>
            </a:r>
            <a:r>
              <a:rPr lang="en-US" sz="2800" dirty="0"/>
              <a:t> </a:t>
            </a:r>
            <a:r>
              <a:rPr lang="en-US" sz="2800" dirty="0" err="1"/>
              <a:t>canalelor</a:t>
            </a:r>
            <a:r>
              <a:rPr lang="en-US" sz="2800" dirty="0"/>
              <a:t> multicast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7" y="764181"/>
            <a:ext cx="3888846" cy="175928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421007" y="2813376"/>
            <a:ext cx="4247412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786655" y="827532"/>
            <a:ext cx="5459895" cy="17543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type Stream a = </a:t>
            </a:r>
            <a:r>
              <a:rPr lang="en-US" dirty="0" err="1">
                <a:solidFill>
                  <a:srgbClr val="0070C0"/>
                </a:solidFill>
              </a:rPr>
              <a:t>MVar</a:t>
            </a:r>
            <a:r>
              <a:rPr lang="en-US" dirty="0">
                <a:solidFill>
                  <a:srgbClr val="0070C0"/>
                </a:solidFill>
              </a:rPr>
              <a:t> (Item a)</a:t>
            </a:r>
          </a:p>
          <a:p>
            <a:r>
              <a:rPr lang="en-US" dirty="0">
                <a:solidFill>
                  <a:srgbClr val="0070C0"/>
                </a:solidFill>
              </a:rPr>
              <a:t>data Item a   = Item a (Stream a)</a:t>
            </a:r>
          </a:p>
          <a:p>
            <a:r>
              <a:rPr lang="en-US" dirty="0">
                <a:solidFill>
                  <a:srgbClr val="0070C0"/>
                </a:solidFill>
              </a:rPr>
              <a:t>data Chan a = Chan (</a:t>
            </a:r>
            <a:r>
              <a:rPr lang="en-US" dirty="0" err="1">
                <a:solidFill>
                  <a:srgbClr val="0070C0"/>
                </a:solidFill>
              </a:rPr>
              <a:t>MVar</a:t>
            </a:r>
            <a:r>
              <a:rPr lang="en-US" dirty="0">
                <a:solidFill>
                  <a:srgbClr val="0070C0"/>
                </a:solidFill>
              </a:rPr>
              <a:t> (Stream a)) (</a:t>
            </a:r>
            <a:r>
              <a:rPr lang="en-US" dirty="0" err="1">
                <a:solidFill>
                  <a:srgbClr val="0070C0"/>
                </a:solidFill>
              </a:rPr>
              <a:t>MVar</a:t>
            </a:r>
            <a:r>
              <a:rPr lang="en-US" dirty="0">
                <a:solidFill>
                  <a:srgbClr val="0070C0"/>
                </a:solidFill>
              </a:rPr>
              <a:t> (Stream a))</a:t>
            </a:r>
          </a:p>
          <a:p>
            <a:r>
              <a:rPr lang="ro-RO" dirty="0">
                <a:solidFill>
                  <a:srgbClr val="0070C0"/>
                </a:solidFill>
              </a:rPr>
              <a:t>newChan :: </a:t>
            </a:r>
            <a:r>
              <a:rPr lang="en-US" dirty="0">
                <a:solidFill>
                  <a:srgbClr val="0070C0"/>
                </a:solidFill>
              </a:rPr>
              <a:t>IO</a:t>
            </a:r>
            <a:r>
              <a:rPr lang="ro-RO" dirty="0">
                <a:solidFill>
                  <a:srgbClr val="0070C0"/>
                </a:solidFill>
              </a:rPr>
              <a:t> (</a:t>
            </a:r>
            <a:r>
              <a:rPr lang="en-US" dirty="0">
                <a:solidFill>
                  <a:srgbClr val="0070C0"/>
                </a:solidFill>
              </a:rPr>
              <a:t>Chan</a:t>
            </a:r>
            <a:r>
              <a:rPr lang="ro-RO" dirty="0">
                <a:solidFill>
                  <a:srgbClr val="0070C0"/>
                </a:solidFill>
              </a:rPr>
              <a:t> a) 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writeChan</a:t>
            </a:r>
            <a:r>
              <a:rPr lang="en-US" dirty="0">
                <a:solidFill>
                  <a:srgbClr val="0070C0"/>
                </a:solidFill>
              </a:rPr>
              <a:t> :: Chan a -&gt; a -&gt; IO ()</a:t>
            </a:r>
          </a:p>
          <a:p>
            <a:r>
              <a:rPr lang="it-IT" dirty="0" err="1">
                <a:solidFill>
                  <a:srgbClr val="0070C0"/>
                </a:solidFill>
              </a:rPr>
              <a:t>readChan</a:t>
            </a:r>
            <a:r>
              <a:rPr lang="it-IT" dirty="0">
                <a:solidFill>
                  <a:srgbClr val="0070C0"/>
                </a:solidFill>
              </a:rPr>
              <a:t> :: Chan a -&gt; IO a </a:t>
            </a:r>
            <a:endParaRPr lang="ro-RO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80590" y="6076491"/>
            <a:ext cx="80705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http://chimera.labs.oreilly.com/books/1230000000929/ch07.html#sec_channels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323131" y="3013431"/>
            <a:ext cx="5640789" cy="132343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dupChan</a:t>
            </a:r>
            <a:r>
              <a:rPr lang="en-US" sz="1600" dirty="0">
                <a:solidFill>
                  <a:srgbClr val="0070C0"/>
                </a:solidFill>
              </a:rPr>
              <a:t>  ::  Chan a -&gt; IO (Chan a)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dupChan</a:t>
            </a:r>
            <a:r>
              <a:rPr lang="en-US" sz="1600" dirty="0">
                <a:solidFill>
                  <a:srgbClr val="0070C0"/>
                </a:solidFill>
              </a:rPr>
              <a:t> (Chan _ </a:t>
            </a:r>
            <a:r>
              <a:rPr lang="en-US" sz="1600" dirty="0" err="1">
                <a:solidFill>
                  <a:srgbClr val="0070C0"/>
                </a:solidFill>
              </a:rPr>
              <a:t>writeVar</a:t>
            </a:r>
            <a:r>
              <a:rPr lang="en-US" sz="1600" dirty="0">
                <a:solidFill>
                  <a:srgbClr val="0070C0"/>
                </a:solidFill>
              </a:rPr>
              <a:t>) = do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                                  </a:t>
            </a:r>
            <a:r>
              <a:rPr lang="en-US" sz="1600" dirty="0" err="1">
                <a:solidFill>
                  <a:srgbClr val="0070C0"/>
                </a:solidFill>
              </a:rPr>
              <a:t>writeEnd</a:t>
            </a:r>
            <a:r>
              <a:rPr lang="en-US" sz="1600" dirty="0">
                <a:solidFill>
                  <a:srgbClr val="0070C0"/>
                </a:solidFill>
              </a:rPr>
              <a:t> &lt;- </a:t>
            </a:r>
            <a:r>
              <a:rPr lang="en-US" sz="1600" dirty="0" err="1">
                <a:solidFill>
                  <a:srgbClr val="0070C0"/>
                </a:solidFill>
              </a:rPr>
              <a:t>readMVar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writeVar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                                  </a:t>
            </a:r>
            <a:r>
              <a:rPr lang="en-US" sz="1600" dirty="0" err="1">
                <a:solidFill>
                  <a:srgbClr val="0070C0"/>
                </a:solidFill>
              </a:rPr>
              <a:t>newReadVar</a:t>
            </a:r>
            <a:r>
              <a:rPr lang="en-US" sz="1600" dirty="0">
                <a:solidFill>
                  <a:srgbClr val="0070C0"/>
                </a:solidFill>
              </a:rPr>
              <a:t> &lt;- </a:t>
            </a:r>
            <a:r>
              <a:rPr lang="en-US" sz="1600" dirty="0" err="1">
                <a:solidFill>
                  <a:srgbClr val="0070C0"/>
                </a:solidFill>
              </a:rPr>
              <a:t>newMVar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writeEnd</a:t>
            </a:r>
            <a:r>
              <a:rPr lang="en-US" sz="1600" dirty="0">
                <a:solidFill>
                  <a:srgbClr val="0070C0"/>
                </a:solidFill>
              </a:rPr>
              <a:t>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                                  return (Chan </a:t>
            </a:r>
            <a:r>
              <a:rPr lang="en-US" sz="1600" dirty="0" err="1">
                <a:solidFill>
                  <a:srgbClr val="0070C0"/>
                </a:solidFill>
              </a:rPr>
              <a:t>newReadVar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writeVar</a:t>
            </a:r>
            <a:r>
              <a:rPr lang="en-US" sz="1600" dirty="0">
                <a:solidFill>
                  <a:srgbClr val="0070C0"/>
                </a:solidFill>
              </a:rPr>
              <a:t>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62888" y="5062363"/>
            <a:ext cx="4211346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readMVar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in </a:t>
            </a:r>
            <a:r>
              <a:rPr lang="en-US" dirty="0" err="1"/>
              <a:t>locul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b="1" dirty="0" err="1"/>
              <a:t>takeMVar</a:t>
            </a:r>
            <a:endParaRPr lang="en-US" dirty="0"/>
          </a:p>
          <a:p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continutul</a:t>
            </a:r>
            <a:r>
              <a:rPr lang="en-US" dirty="0"/>
              <a:t> 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ramana</a:t>
            </a:r>
            <a:r>
              <a:rPr lang="en-US" dirty="0"/>
              <a:t> </a:t>
            </a:r>
          </a:p>
          <a:p>
            <a:r>
              <a:rPr lang="en-US" dirty="0" err="1"/>
              <a:t>accesibil</a:t>
            </a:r>
            <a:r>
              <a:rPr lang="en-US" dirty="0"/>
              <a:t> </a:t>
            </a:r>
            <a:r>
              <a:rPr lang="en-US" dirty="0" err="1"/>
              <a:t>celuilalt</a:t>
            </a:r>
            <a:r>
              <a:rPr lang="en-US" dirty="0"/>
              <a:t> canal.</a:t>
            </a:r>
            <a:endParaRPr lang="ro-RO" dirty="0"/>
          </a:p>
        </p:txBody>
      </p:sp>
      <p:sp>
        <p:nvSpPr>
          <p:cNvPr id="7" name="Rectangle 6"/>
          <p:cNvSpPr/>
          <p:nvPr/>
        </p:nvSpPr>
        <p:spPr>
          <a:xfrm>
            <a:off x="6221603" y="3013431"/>
            <a:ext cx="5286857" cy="1938992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000" dirty="0" err="1">
                <a:solidFill>
                  <a:srgbClr val="0070C0"/>
                </a:solidFill>
              </a:rPr>
              <a:t>readChan</a:t>
            </a:r>
            <a:r>
              <a:rPr lang="en-US" sz="2000" dirty="0">
                <a:solidFill>
                  <a:srgbClr val="0070C0"/>
                </a:solidFill>
              </a:rPr>
              <a:t> :: Chan a -&gt; IO a</a:t>
            </a:r>
          </a:p>
          <a:p>
            <a:pPr algn="just"/>
            <a:r>
              <a:rPr lang="en-US" sz="2000" dirty="0" err="1">
                <a:solidFill>
                  <a:srgbClr val="0070C0"/>
                </a:solidFill>
              </a:rPr>
              <a:t>readChan</a:t>
            </a:r>
            <a:r>
              <a:rPr lang="en-US" sz="2000" dirty="0">
                <a:solidFill>
                  <a:srgbClr val="0070C0"/>
                </a:solidFill>
              </a:rPr>
              <a:t> (Chan </a:t>
            </a:r>
            <a:r>
              <a:rPr lang="en-US" sz="2000" dirty="0" err="1">
                <a:solidFill>
                  <a:srgbClr val="0070C0"/>
                </a:solidFill>
              </a:rPr>
              <a:t>rV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wV</a:t>
            </a:r>
            <a:r>
              <a:rPr lang="en-US" sz="2000" dirty="0">
                <a:solidFill>
                  <a:srgbClr val="0070C0"/>
                </a:solidFill>
              </a:rPr>
              <a:t>) = do </a:t>
            </a:r>
          </a:p>
          <a:p>
            <a:pPr algn="just"/>
            <a:r>
              <a:rPr lang="en-US" sz="2000" dirty="0">
                <a:solidFill>
                  <a:srgbClr val="0070C0"/>
                </a:solidFill>
              </a:rPr>
              <a:t>                           stream  &lt;- </a:t>
            </a:r>
            <a:r>
              <a:rPr lang="en-US" sz="2000" dirty="0" err="1">
                <a:solidFill>
                  <a:srgbClr val="0070C0"/>
                </a:solidFill>
              </a:rPr>
              <a:t>takeMVar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rV</a:t>
            </a:r>
            <a:endParaRPr lang="en-US" sz="2000" dirty="0">
              <a:solidFill>
                <a:srgbClr val="0070C0"/>
              </a:solidFill>
            </a:endParaRPr>
          </a:p>
          <a:p>
            <a:pPr algn="just"/>
            <a:r>
              <a:rPr lang="en-US" sz="2000" dirty="0">
                <a:solidFill>
                  <a:srgbClr val="0070C0"/>
                </a:solidFill>
              </a:rPr>
              <a:t>                           Item </a:t>
            </a:r>
            <a:r>
              <a:rPr lang="en-US" sz="2000" dirty="0" err="1">
                <a:solidFill>
                  <a:srgbClr val="0070C0"/>
                </a:solidFill>
              </a:rPr>
              <a:t>val</a:t>
            </a:r>
            <a:r>
              <a:rPr lang="en-US" sz="2000" dirty="0">
                <a:solidFill>
                  <a:srgbClr val="0070C0"/>
                </a:solidFill>
              </a:rPr>
              <a:t> str &lt;- </a:t>
            </a:r>
            <a:r>
              <a:rPr lang="en-US" sz="2000" b="1" dirty="0" err="1">
                <a:solidFill>
                  <a:srgbClr val="00B050"/>
                </a:solidFill>
              </a:rPr>
              <a:t>readMVar</a:t>
            </a:r>
            <a:r>
              <a:rPr lang="en-US" sz="2000" dirty="0">
                <a:solidFill>
                  <a:srgbClr val="0070C0"/>
                </a:solidFill>
              </a:rPr>
              <a:t>  stream</a:t>
            </a: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en-US" sz="2000" dirty="0">
                <a:solidFill>
                  <a:srgbClr val="0070C0"/>
                </a:solidFill>
              </a:rPr>
              <a:t>                           </a:t>
            </a:r>
            <a:r>
              <a:rPr lang="en-US" sz="2000" dirty="0" err="1">
                <a:solidFill>
                  <a:srgbClr val="0070C0"/>
                </a:solidFill>
              </a:rPr>
              <a:t>putMVar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rV</a:t>
            </a:r>
            <a:r>
              <a:rPr lang="en-US" sz="2000" dirty="0">
                <a:solidFill>
                  <a:srgbClr val="0070C0"/>
                </a:solidFill>
              </a:rPr>
              <a:t>  </a:t>
            </a:r>
            <a:r>
              <a:rPr lang="en-US" sz="2000" dirty="0" err="1">
                <a:solidFill>
                  <a:srgbClr val="0070C0"/>
                </a:solidFill>
              </a:rPr>
              <a:t>str</a:t>
            </a:r>
            <a:endParaRPr lang="en-US" sz="2000" dirty="0">
              <a:solidFill>
                <a:srgbClr val="0070C0"/>
              </a:solidFill>
            </a:endParaRPr>
          </a:p>
          <a:p>
            <a:pPr algn="just"/>
            <a:r>
              <a:rPr lang="en-US" sz="2000" dirty="0">
                <a:solidFill>
                  <a:srgbClr val="0070C0"/>
                </a:solidFill>
              </a:rPr>
              <a:t>                           return </a:t>
            </a:r>
            <a:r>
              <a:rPr lang="en-US" sz="2000" dirty="0" err="1">
                <a:solidFill>
                  <a:srgbClr val="0070C0"/>
                </a:solidFill>
              </a:rPr>
              <a:t>val</a:t>
            </a:r>
            <a:r>
              <a:rPr lang="en-US" sz="2000" dirty="0">
                <a:solidFill>
                  <a:srgbClr val="0070C0"/>
                </a:solidFill>
              </a:rPr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99149" y="4531227"/>
            <a:ext cx="3202480" cy="147732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 readMVar :: MVar a -&gt; IO a</a:t>
            </a:r>
          </a:p>
          <a:p>
            <a:r>
              <a:rPr lang="pt-BR" dirty="0">
                <a:solidFill>
                  <a:srgbClr val="0070C0"/>
                </a:solidFill>
              </a:rPr>
              <a:t> readMVar m =   do</a:t>
            </a:r>
          </a:p>
          <a:p>
            <a:r>
              <a:rPr lang="pt-BR" dirty="0">
                <a:solidFill>
                  <a:srgbClr val="0070C0"/>
                </a:solidFill>
              </a:rPr>
              <a:t>                            v &lt;- takeMVar m</a:t>
            </a:r>
          </a:p>
          <a:p>
            <a:r>
              <a:rPr lang="pt-BR" dirty="0">
                <a:solidFill>
                  <a:srgbClr val="0070C0"/>
                </a:solidFill>
              </a:rPr>
              <a:t>                            putMVar m v</a:t>
            </a:r>
          </a:p>
          <a:p>
            <a:r>
              <a:rPr lang="pt-BR" dirty="0">
                <a:solidFill>
                  <a:srgbClr val="0070C0"/>
                </a:solidFill>
              </a:rPr>
              <a:t>                            return v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2FC31B-B821-6D16-C3E1-B817C7876BFC}"/>
              </a:ext>
            </a:extLst>
          </p:cNvPr>
          <p:cNvSpPr txBox="1"/>
          <p:nvPr/>
        </p:nvSpPr>
        <p:spPr>
          <a:xfrm>
            <a:off x="7183814" y="2649794"/>
            <a:ext cx="377968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operatia</a:t>
            </a:r>
            <a:r>
              <a:rPr lang="en-US" dirty="0"/>
              <a:t> </a:t>
            </a:r>
            <a:r>
              <a:rPr lang="en-US" b="1" dirty="0" err="1"/>
              <a:t>readChan</a:t>
            </a:r>
            <a:r>
              <a:rPr lang="en-US" b="1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modificata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A3C6F9-03C9-78FE-967A-CAE44040A7E7}"/>
              </a:ext>
            </a:extLst>
          </p:cNvPr>
          <p:cNvSpPr txBox="1"/>
          <p:nvPr/>
        </p:nvSpPr>
        <p:spPr>
          <a:xfrm>
            <a:off x="554553" y="5278688"/>
            <a:ext cx="3980320" cy="369332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reala</a:t>
            </a:r>
            <a:r>
              <a:rPr lang="en-US" dirty="0"/>
              <a:t>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atomicitate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095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0" y="1651951"/>
            <a:ext cx="5911403" cy="304698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import </a:t>
            </a:r>
            <a:r>
              <a:rPr lang="en-US" sz="2400" dirty="0" err="1">
                <a:solidFill>
                  <a:srgbClr val="0070C0"/>
                </a:solidFill>
              </a:rPr>
              <a:t>Control.Concurrent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import </a:t>
            </a:r>
            <a:r>
              <a:rPr lang="en-US" sz="2400" dirty="0" err="1">
                <a:solidFill>
                  <a:srgbClr val="0070C0"/>
                </a:solidFill>
              </a:rPr>
              <a:t>Control.Concurrent.MVar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main = do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</a:t>
            </a:r>
            <a:r>
              <a:rPr lang="en-US" sz="2400" dirty="0" err="1">
                <a:solidFill>
                  <a:srgbClr val="0070C0"/>
                </a:solidFill>
              </a:rPr>
              <a:t>lineVar</a:t>
            </a:r>
            <a:r>
              <a:rPr lang="en-US" sz="2400" dirty="0">
                <a:solidFill>
                  <a:srgbClr val="0070C0"/>
                </a:solidFill>
              </a:rPr>
              <a:t> &lt;- </a:t>
            </a:r>
            <a:r>
              <a:rPr lang="en-US" sz="2400" dirty="0" err="1">
                <a:solidFill>
                  <a:srgbClr val="0070C0"/>
                </a:solidFill>
              </a:rPr>
              <a:t>newEmptyMVar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</a:t>
            </a:r>
            <a:r>
              <a:rPr lang="en-US" sz="2400" dirty="0" err="1">
                <a:solidFill>
                  <a:srgbClr val="0070C0"/>
                </a:solidFill>
              </a:rPr>
              <a:t>countVar</a:t>
            </a:r>
            <a:r>
              <a:rPr lang="en-US" sz="2400" dirty="0">
                <a:solidFill>
                  <a:srgbClr val="0070C0"/>
                </a:solidFill>
              </a:rPr>
              <a:t> &lt;- </a:t>
            </a:r>
            <a:r>
              <a:rPr lang="en-US" sz="2400" dirty="0" err="1">
                <a:solidFill>
                  <a:srgbClr val="0070C0"/>
                </a:solidFill>
              </a:rPr>
              <a:t>newEmptyMVar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</a:t>
            </a:r>
            <a:r>
              <a:rPr lang="en-US" sz="2400" dirty="0" err="1">
                <a:solidFill>
                  <a:srgbClr val="0070C0"/>
                </a:solidFill>
              </a:rPr>
              <a:t>forkIO</a:t>
            </a:r>
            <a:r>
              <a:rPr lang="en-US" sz="2400" dirty="0">
                <a:solidFill>
                  <a:srgbClr val="0070C0"/>
                </a:solidFill>
              </a:rPr>
              <a:t> $ writer </a:t>
            </a:r>
            <a:r>
              <a:rPr lang="en-US" sz="2400" dirty="0" err="1">
                <a:solidFill>
                  <a:srgbClr val="0070C0"/>
                </a:solidFill>
              </a:rPr>
              <a:t>lineVar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countVar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reader  </a:t>
            </a:r>
            <a:r>
              <a:rPr lang="en-US" sz="2400" dirty="0" err="1">
                <a:solidFill>
                  <a:srgbClr val="0070C0"/>
                </a:solidFill>
              </a:rPr>
              <a:t>lineVar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countVar</a:t>
            </a:r>
            <a:r>
              <a:rPr lang="en-US" sz="2400" dirty="0">
                <a:solidFill>
                  <a:srgbClr val="0070C0"/>
                </a:solidFill>
              </a:rPr>
              <a:t>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753" y="193040"/>
            <a:ext cx="3153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Comunicare</a:t>
            </a:r>
            <a:r>
              <a:rPr lang="en-US" sz="2400" dirty="0"/>
              <a:t> </a:t>
            </a:r>
            <a:r>
              <a:rPr lang="en-US" sz="2400" dirty="0" err="1"/>
              <a:t>sincrona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90153" y="4797741"/>
            <a:ext cx="5336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http://rosettacode.org/wiki/Synchronous_concurrency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153" y="1898173"/>
            <a:ext cx="573246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Un thread – </a:t>
            </a:r>
            <a:r>
              <a:rPr lang="en-US" sz="2000" dirty="0">
                <a:solidFill>
                  <a:srgbClr val="0070C0"/>
                </a:solidFill>
              </a:rPr>
              <a:t>reader</a:t>
            </a:r>
            <a:r>
              <a:rPr lang="en-US" sz="2000" dirty="0"/>
              <a:t>- </a:t>
            </a:r>
            <a:r>
              <a:rPr lang="en-US" sz="2000" dirty="0" err="1"/>
              <a:t>citeste</a:t>
            </a:r>
            <a:r>
              <a:rPr lang="en-US" sz="2000" dirty="0"/>
              <a:t> un </a:t>
            </a:r>
            <a:r>
              <a:rPr lang="en-US" sz="2000" dirty="0" err="1"/>
              <a:t>fisier</a:t>
            </a:r>
            <a:r>
              <a:rPr lang="en-US" sz="2000" dirty="0"/>
              <a:t> text </a:t>
            </a:r>
            <a:r>
              <a:rPr lang="en-US" sz="2000" dirty="0" err="1"/>
              <a:t>linie</a:t>
            </a:r>
            <a:r>
              <a:rPr lang="en-US" sz="2000" dirty="0"/>
              <a:t> cu </a:t>
            </a:r>
            <a:r>
              <a:rPr lang="en-US" sz="2000" dirty="0" err="1"/>
              <a:t>linie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Liniile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trimise</a:t>
            </a:r>
            <a:r>
              <a:rPr lang="en-US" sz="2000" dirty="0"/>
              <a:t>, </a:t>
            </a:r>
            <a:r>
              <a:rPr lang="en-US" sz="2000" dirty="0" err="1"/>
              <a:t>pe</a:t>
            </a:r>
            <a:r>
              <a:rPr lang="en-US" sz="2000" dirty="0"/>
              <a:t> rand, </a:t>
            </a:r>
          </a:p>
          <a:p>
            <a:r>
              <a:rPr lang="en-US" sz="2000" dirty="0" err="1"/>
              <a:t>unui</a:t>
            </a:r>
            <a:r>
              <a:rPr lang="en-US" sz="2000" dirty="0"/>
              <a:t> al </a:t>
            </a:r>
            <a:r>
              <a:rPr lang="en-US" sz="2000" dirty="0" err="1"/>
              <a:t>doilea</a:t>
            </a:r>
            <a:r>
              <a:rPr lang="en-US" sz="2000" dirty="0"/>
              <a:t> thread – </a:t>
            </a:r>
            <a:r>
              <a:rPr lang="en-US" sz="2000" dirty="0">
                <a:solidFill>
                  <a:srgbClr val="0070C0"/>
                </a:solidFill>
              </a:rPr>
              <a:t>writer</a:t>
            </a:r>
            <a:r>
              <a:rPr lang="en-US" sz="2000" dirty="0"/>
              <a:t>- care le </a:t>
            </a:r>
            <a:r>
              <a:rPr lang="en-US" sz="2000" dirty="0" err="1"/>
              <a:t>afiseaza</a:t>
            </a:r>
            <a:r>
              <a:rPr lang="en-US" sz="2000" dirty="0"/>
              <a:t> </a:t>
            </a:r>
          </a:p>
          <a:p>
            <a:r>
              <a:rPr lang="en-US" sz="2000" dirty="0"/>
              <a:t>in </a:t>
            </a:r>
            <a:r>
              <a:rPr lang="en-US" sz="2000" dirty="0" err="1"/>
              <a:t>ordinea</a:t>
            </a:r>
            <a:r>
              <a:rPr lang="en-US" sz="2000" dirty="0"/>
              <a:t> </a:t>
            </a:r>
            <a:r>
              <a:rPr lang="en-US" sz="2000" dirty="0" err="1"/>
              <a:t>trimisa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le </a:t>
            </a:r>
            <a:r>
              <a:rPr lang="en-US" sz="2000" dirty="0" err="1"/>
              <a:t>numara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sfarsit</a:t>
            </a:r>
            <a:r>
              <a:rPr lang="en-US" sz="2000" dirty="0"/>
              <a:t>,  thread-</a:t>
            </a:r>
            <a:r>
              <a:rPr lang="en-US" sz="2000" dirty="0" err="1"/>
              <a:t>ul</a:t>
            </a:r>
            <a:r>
              <a:rPr lang="en-US" sz="2000" dirty="0"/>
              <a:t> writer </a:t>
            </a:r>
            <a:r>
              <a:rPr lang="en-US" sz="2000" dirty="0" err="1"/>
              <a:t>trimite</a:t>
            </a:r>
            <a:r>
              <a:rPr lang="en-US" sz="2000" dirty="0"/>
              <a:t> thread-</a:t>
            </a:r>
            <a:r>
              <a:rPr lang="en-US" sz="2000" dirty="0" err="1"/>
              <a:t>ului</a:t>
            </a:r>
            <a:r>
              <a:rPr lang="en-US" sz="2000" dirty="0"/>
              <a:t> reader </a:t>
            </a:r>
          </a:p>
          <a:p>
            <a:r>
              <a:rPr lang="en-US" sz="2000" dirty="0" err="1"/>
              <a:t>numarul</a:t>
            </a:r>
            <a:r>
              <a:rPr lang="en-US" sz="2000" dirty="0"/>
              <a:t> de </a:t>
            </a:r>
            <a:r>
              <a:rPr lang="en-US" sz="2000" dirty="0" err="1"/>
              <a:t>linii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afiseaza</a:t>
            </a:r>
            <a:r>
              <a:rPr lang="en-US" sz="20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57613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9163" y="928831"/>
            <a:ext cx="4691477" cy="255454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import </a:t>
            </a:r>
            <a:r>
              <a:rPr lang="en-US" sz="2000" dirty="0" err="1">
                <a:solidFill>
                  <a:srgbClr val="0070C0"/>
                </a:solidFill>
              </a:rPr>
              <a:t>Control.Concurrent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import </a:t>
            </a:r>
            <a:r>
              <a:rPr lang="en-US" sz="2000" dirty="0" err="1">
                <a:solidFill>
                  <a:srgbClr val="0070C0"/>
                </a:solidFill>
              </a:rPr>
              <a:t>Control.Concurrent.MVar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main = do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lineVar</a:t>
            </a:r>
            <a:r>
              <a:rPr lang="en-US" sz="2000" dirty="0">
                <a:solidFill>
                  <a:srgbClr val="0070C0"/>
                </a:solidFill>
              </a:rPr>
              <a:t> &lt;- </a:t>
            </a:r>
            <a:r>
              <a:rPr lang="en-US" sz="2000" dirty="0" err="1">
                <a:solidFill>
                  <a:srgbClr val="0070C0"/>
                </a:solidFill>
              </a:rPr>
              <a:t>newEmptyMVar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countVar</a:t>
            </a:r>
            <a:r>
              <a:rPr lang="en-US" sz="2000" dirty="0">
                <a:solidFill>
                  <a:srgbClr val="0070C0"/>
                </a:solidFill>
              </a:rPr>
              <a:t> &lt;- </a:t>
            </a:r>
            <a:r>
              <a:rPr lang="en-US" sz="2000" dirty="0" err="1">
                <a:solidFill>
                  <a:srgbClr val="0070C0"/>
                </a:solidFill>
              </a:rPr>
              <a:t>newEmptyMVar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forkIO</a:t>
            </a:r>
            <a:r>
              <a:rPr lang="en-US" sz="2000" dirty="0">
                <a:solidFill>
                  <a:srgbClr val="0070C0"/>
                </a:solidFill>
              </a:rPr>
              <a:t> $ writer </a:t>
            </a:r>
            <a:r>
              <a:rPr lang="en-US" sz="2000" dirty="0" err="1">
                <a:solidFill>
                  <a:srgbClr val="0070C0"/>
                </a:solidFill>
              </a:rPr>
              <a:t>lineVar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countVar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      reader  </a:t>
            </a:r>
            <a:r>
              <a:rPr lang="en-US" sz="2000" dirty="0" err="1">
                <a:solidFill>
                  <a:srgbClr val="0070C0"/>
                </a:solidFill>
              </a:rPr>
              <a:t>lineVar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countVar</a:t>
            </a:r>
            <a:r>
              <a:rPr lang="en-US" sz="2000" dirty="0">
                <a:solidFill>
                  <a:srgbClr val="0070C0"/>
                </a:solidFill>
              </a:rPr>
              <a:t>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5861976" y="1051941"/>
            <a:ext cx="5900594" cy="267765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-- main thread</a:t>
            </a:r>
          </a:p>
          <a:p>
            <a:r>
              <a:rPr lang="en-US" sz="2400" dirty="0">
                <a:solidFill>
                  <a:srgbClr val="0070C0"/>
                </a:solidFill>
              </a:rPr>
              <a:t>reader </a:t>
            </a:r>
            <a:r>
              <a:rPr lang="en-US" sz="2400" dirty="0" err="1">
                <a:solidFill>
                  <a:srgbClr val="0070C0"/>
                </a:solidFill>
              </a:rPr>
              <a:t>lineVar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countVar</a:t>
            </a:r>
            <a:r>
              <a:rPr lang="en-US" sz="2400" dirty="0">
                <a:solidFill>
                  <a:srgbClr val="0070C0"/>
                </a:solidFill>
              </a:rPr>
              <a:t>  = do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ls &lt;- </a:t>
            </a:r>
            <a:r>
              <a:rPr lang="en-US" sz="2400" dirty="0" err="1">
                <a:solidFill>
                  <a:srgbClr val="0070C0"/>
                </a:solidFill>
              </a:rPr>
              <a:t>fmap</a:t>
            </a:r>
            <a:r>
              <a:rPr lang="en-US" sz="2400" dirty="0">
                <a:solidFill>
                  <a:srgbClr val="0070C0"/>
                </a:solidFill>
              </a:rPr>
              <a:t> lines (</a:t>
            </a:r>
            <a:r>
              <a:rPr lang="en-US" sz="2400" dirty="0" err="1">
                <a:solidFill>
                  <a:srgbClr val="0070C0"/>
                </a:solidFill>
              </a:rPr>
              <a:t>readFile</a:t>
            </a:r>
            <a:r>
              <a:rPr lang="en-US" sz="2400" dirty="0">
                <a:solidFill>
                  <a:srgbClr val="0070C0"/>
                </a:solidFill>
              </a:rPr>
              <a:t> "input.txt")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</a:t>
            </a:r>
            <a:r>
              <a:rPr lang="en-US" sz="2400" dirty="0" err="1">
                <a:solidFill>
                  <a:srgbClr val="0070C0"/>
                </a:solidFill>
              </a:rPr>
              <a:t>mapM</a:t>
            </a:r>
            <a:r>
              <a:rPr lang="en-US" sz="2400" dirty="0">
                <a:solidFill>
                  <a:srgbClr val="0070C0"/>
                </a:solidFill>
              </a:rPr>
              <a:t> ((</a:t>
            </a:r>
            <a:r>
              <a:rPr lang="en-US" sz="2400" dirty="0" err="1">
                <a:solidFill>
                  <a:srgbClr val="0070C0"/>
                </a:solidFill>
              </a:rPr>
              <a:t>putMVar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lineVar</a:t>
            </a:r>
            <a:r>
              <a:rPr lang="en-US" sz="2400" dirty="0">
                <a:solidFill>
                  <a:srgbClr val="0070C0"/>
                </a:solidFill>
              </a:rPr>
              <a:t>) . Just) ls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</a:t>
            </a:r>
            <a:r>
              <a:rPr lang="en-US" sz="2400" dirty="0" err="1">
                <a:solidFill>
                  <a:srgbClr val="0070C0"/>
                </a:solidFill>
              </a:rPr>
              <a:t>putMVar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lineVar</a:t>
            </a:r>
            <a:r>
              <a:rPr lang="en-US" sz="2400" dirty="0">
                <a:solidFill>
                  <a:srgbClr val="0070C0"/>
                </a:solidFill>
              </a:rPr>
              <a:t> Nothing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n &lt;- </a:t>
            </a:r>
            <a:r>
              <a:rPr lang="en-US" sz="2400" dirty="0" err="1">
                <a:solidFill>
                  <a:srgbClr val="0070C0"/>
                </a:solidFill>
              </a:rPr>
              <a:t>takeMVar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countVar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print 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153" y="0"/>
            <a:ext cx="3153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Comunicare</a:t>
            </a:r>
            <a:r>
              <a:rPr lang="en-US" sz="2400" dirty="0"/>
              <a:t> </a:t>
            </a:r>
            <a:r>
              <a:rPr lang="en-US" sz="2400" dirty="0" err="1"/>
              <a:t>sincrona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426557" y="5995476"/>
            <a:ext cx="5336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http://rosettacode.org/wiki/Synchronous_concurrency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3B11F-724A-43AD-95A7-34CE6962180E}"/>
              </a:ext>
            </a:extLst>
          </p:cNvPr>
          <p:cNvSpPr txBox="1"/>
          <p:nvPr/>
        </p:nvSpPr>
        <p:spPr>
          <a:xfrm>
            <a:off x="5861976" y="4251236"/>
            <a:ext cx="469147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/>
              <a:t>readFile</a:t>
            </a:r>
            <a:r>
              <a:rPr lang="en-GB" dirty="0"/>
              <a:t> :: </a:t>
            </a:r>
            <a:r>
              <a:rPr lang="en-GB" dirty="0" err="1"/>
              <a:t>FilePath</a:t>
            </a:r>
            <a:r>
              <a:rPr lang="en-GB" dirty="0"/>
              <a:t> -&gt; IO String</a:t>
            </a:r>
          </a:p>
          <a:p>
            <a:r>
              <a:rPr lang="en-GB" dirty="0"/>
              <a:t>lines :: String -&gt; [String]</a:t>
            </a:r>
          </a:p>
          <a:p>
            <a:r>
              <a:rPr lang="en-GB" dirty="0" err="1"/>
              <a:t>fmap</a:t>
            </a:r>
            <a:r>
              <a:rPr lang="en-GB" dirty="0"/>
              <a:t> :: Functor f =&gt; (a -&gt; b) -&gt; f a -&gt; f b</a:t>
            </a:r>
          </a:p>
          <a:p>
            <a:r>
              <a:rPr lang="en-GB" dirty="0" err="1"/>
              <a:t>mapM</a:t>
            </a:r>
            <a:r>
              <a:rPr lang="en-GB" dirty="0"/>
              <a:t> :: Monad m =&gt; (a -&gt; m b) -&gt; [ a] -&gt; m [ b]</a:t>
            </a:r>
          </a:p>
        </p:txBody>
      </p:sp>
    </p:spTree>
    <p:extLst>
      <p:ext uri="{BB962C8B-B14F-4D97-AF65-F5344CB8AC3E}">
        <p14:creationId xmlns:p14="http://schemas.microsoft.com/office/powerpoint/2010/main" val="84285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518" y="218941"/>
            <a:ext cx="5090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Cititori</a:t>
            </a:r>
            <a:r>
              <a:rPr lang="en-US" sz="2800" dirty="0"/>
              <a:t>/</a:t>
            </a:r>
            <a:r>
              <a:rPr lang="en-US" sz="2800" dirty="0" err="1"/>
              <a:t>scriitori</a:t>
            </a:r>
            <a:r>
              <a:rPr lang="en-US" sz="2800" dirty="0"/>
              <a:t> (</a:t>
            </a:r>
            <a:r>
              <a:rPr lang="en-US" sz="2400" dirty="0"/>
              <a:t>Readers/Writers)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127" y="914399"/>
            <a:ext cx="82657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Mai  </a:t>
            </a:r>
            <a:r>
              <a:rPr lang="en-US" sz="2400" dirty="0" err="1"/>
              <a:t>multe</a:t>
            </a:r>
            <a:r>
              <a:rPr lang="en-US" sz="2400" dirty="0"/>
              <a:t> </a:t>
            </a:r>
            <a:r>
              <a:rPr lang="en-US" sz="2400" dirty="0" err="1"/>
              <a:t>threaduri</a:t>
            </a:r>
            <a:r>
              <a:rPr lang="en-US" sz="2400" dirty="0"/>
              <a:t> au </a:t>
            </a:r>
            <a:r>
              <a:rPr lang="en-US" sz="2400" dirty="0" err="1"/>
              <a:t>acces</a:t>
            </a:r>
            <a:r>
              <a:rPr lang="en-US" sz="2400" dirty="0"/>
              <a:t> la  o </a:t>
            </a:r>
            <a:r>
              <a:rPr lang="en-US" sz="2400" dirty="0" err="1"/>
              <a:t>resursa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Unele</a:t>
            </a:r>
            <a:r>
              <a:rPr lang="en-US" sz="2400" dirty="0"/>
              <a:t> </a:t>
            </a:r>
            <a:r>
              <a:rPr lang="en-US" sz="2400" dirty="0" err="1"/>
              <a:t>threaduri</a:t>
            </a:r>
            <a:r>
              <a:rPr lang="en-US" sz="2400" dirty="0"/>
              <a:t> </a:t>
            </a:r>
            <a:r>
              <a:rPr lang="en-US" sz="2400" dirty="0" err="1"/>
              <a:t>scriu</a:t>
            </a:r>
            <a:r>
              <a:rPr lang="en-US" sz="2400" dirty="0"/>
              <a:t> (writers), </a:t>
            </a:r>
            <a:r>
              <a:rPr lang="en-US" sz="2400" dirty="0" err="1"/>
              <a:t>iar</a:t>
            </a:r>
            <a:r>
              <a:rPr lang="en-US" sz="2400" dirty="0"/>
              <a:t> </a:t>
            </a:r>
            <a:r>
              <a:rPr lang="en-US" sz="2400" dirty="0" err="1"/>
              <a:t>altele</a:t>
            </a:r>
            <a:r>
              <a:rPr lang="en-US" sz="2400" dirty="0"/>
              <a:t> </a:t>
            </a:r>
            <a:r>
              <a:rPr lang="en-US" sz="2400" dirty="0" err="1"/>
              <a:t>citesc</a:t>
            </a:r>
            <a:r>
              <a:rPr lang="en-US" sz="2400" dirty="0"/>
              <a:t> (readers).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Resursa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accesata</a:t>
            </a:r>
            <a:r>
              <a:rPr lang="en-US" sz="2400" dirty="0"/>
              <a:t> </a:t>
            </a:r>
            <a:r>
              <a:rPr lang="en-US" sz="2400" dirty="0" err="1"/>
              <a:t>simultan</a:t>
            </a:r>
            <a:r>
              <a:rPr lang="en-US" sz="2400" dirty="0"/>
              <a:t> de </a:t>
            </a:r>
            <a:r>
              <a:rPr lang="en-US" sz="2400" dirty="0" err="1"/>
              <a:t>mai</a:t>
            </a:r>
            <a:r>
              <a:rPr lang="en-US" sz="2400" dirty="0"/>
              <a:t> multi </a:t>
            </a:r>
            <a:r>
              <a:rPr lang="en-US" sz="2400" dirty="0" err="1"/>
              <a:t>cititori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Resursa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acessata</a:t>
            </a:r>
            <a:r>
              <a:rPr lang="en-US" sz="2400" dirty="0"/>
              <a:t> de un </a:t>
            </a:r>
            <a:r>
              <a:rPr lang="en-US" sz="2400" dirty="0" err="1"/>
              <a:t>singur</a:t>
            </a:r>
            <a:r>
              <a:rPr lang="en-US" sz="2400" dirty="0"/>
              <a:t> </a:t>
            </a:r>
            <a:r>
              <a:rPr lang="en-US" sz="2400" dirty="0" err="1"/>
              <a:t>scriitor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Resursa</a:t>
            </a:r>
            <a:r>
              <a:rPr lang="en-US" sz="2400" dirty="0"/>
              <a:t> nu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accesata</a:t>
            </a:r>
            <a:r>
              <a:rPr lang="en-US" sz="2400" dirty="0"/>
              <a:t> </a:t>
            </a:r>
            <a:r>
              <a:rPr lang="en-US" sz="2400" dirty="0" err="1"/>
              <a:t>simultan</a:t>
            </a:r>
            <a:r>
              <a:rPr lang="en-US" sz="2400" dirty="0"/>
              <a:t>  de </a:t>
            </a:r>
            <a:r>
              <a:rPr lang="en-US" sz="2400" dirty="0" err="1"/>
              <a:t>cititori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de </a:t>
            </a:r>
            <a:r>
              <a:rPr lang="en-US" sz="2400" dirty="0" err="1"/>
              <a:t>scriitori</a:t>
            </a:r>
            <a:r>
              <a:rPr lang="en-US" sz="24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6386" y="3215640"/>
            <a:ext cx="5529334" cy="230832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import  </a:t>
            </a:r>
            <a:r>
              <a:rPr lang="en-US" sz="2400" dirty="0" err="1">
                <a:solidFill>
                  <a:srgbClr val="0070C0"/>
                </a:solidFill>
              </a:rPr>
              <a:t>Control.Concurrent.ReadWriteLock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new  :: IO </a:t>
            </a:r>
            <a:r>
              <a:rPr lang="en-US" sz="2400" dirty="0" err="1">
                <a:solidFill>
                  <a:srgbClr val="0070C0"/>
                </a:solidFill>
              </a:rPr>
              <a:t>RWLock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ro-RO" sz="2400" dirty="0">
                <a:solidFill>
                  <a:srgbClr val="0070C0"/>
                </a:solidFill>
              </a:rPr>
              <a:t>acquireRead :: </a:t>
            </a:r>
            <a:r>
              <a:rPr lang="en-US" sz="2400" dirty="0">
                <a:solidFill>
                  <a:srgbClr val="0070C0"/>
                </a:solidFill>
              </a:rPr>
              <a:t> IO </a:t>
            </a:r>
            <a:r>
              <a:rPr lang="en-US" sz="2400" dirty="0" err="1">
                <a:solidFill>
                  <a:srgbClr val="0070C0"/>
                </a:solidFill>
              </a:rPr>
              <a:t>RWLock</a:t>
            </a:r>
            <a:r>
              <a:rPr lang="en-US" sz="2400" dirty="0">
                <a:solidFill>
                  <a:srgbClr val="0070C0"/>
                </a:solidFill>
              </a:rPr>
              <a:t> -&gt; IO ()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release</a:t>
            </a:r>
            <a:r>
              <a:rPr lang="ro-RO" sz="2400" dirty="0">
                <a:solidFill>
                  <a:srgbClr val="0070C0"/>
                </a:solidFill>
              </a:rPr>
              <a:t>Read :: </a:t>
            </a:r>
            <a:r>
              <a:rPr lang="en-US" sz="2400" dirty="0">
                <a:solidFill>
                  <a:srgbClr val="0070C0"/>
                </a:solidFill>
              </a:rPr>
              <a:t> IO </a:t>
            </a:r>
            <a:r>
              <a:rPr lang="en-US" sz="2400" dirty="0" err="1">
                <a:solidFill>
                  <a:srgbClr val="0070C0"/>
                </a:solidFill>
              </a:rPr>
              <a:t>RWLock</a:t>
            </a:r>
            <a:r>
              <a:rPr lang="en-US" sz="2400" dirty="0">
                <a:solidFill>
                  <a:srgbClr val="0070C0"/>
                </a:solidFill>
              </a:rPr>
              <a:t> -&gt; IO ()</a:t>
            </a:r>
          </a:p>
          <a:p>
            <a:r>
              <a:rPr lang="ro-RO" sz="2400" dirty="0">
                <a:solidFill>
                  <a:srgbClr val="0070C0"/>
                </a:solidFill>
              </a:rPr>
              <a:t>acquire</a:t>
            </a:r>
            <a:r>
              <a:rPr lang="en-US" sz="2400" dirty="0">
                <a:solidFill>
                  <a:srgbClr val="0070C0"/>
                </a:solidFill>
              </a:rPr>
              <a:t>Write</a:t>
            </a:r>
            <a:r>
              <a:rPr lang="ro-RO" sz="2400" dirty="0">
                <a:solidFill>
                  <a:srgbClr val="0070C0"/>
                </a:solidFill>
              </a:rPr>
              <a:t> :: </a:t>
            </a:r>
            <a:r>
              <a:rPr lang="en-US" sz="2400" dirty="0">
                <a:solidFill>
                  <a:srgbClr val="0070C0"/>
                </a:solidFill>
              </a:rPr>
              <a:t> IO </a:t>
            </a:r>
            <a:r>
              <a:rPr lang="en-US" sz="2400" dirty="0" err="1">
                <a:solidFill>
                  <a:srgbClr val="0070C0"/>
                </a:solidFill>
              </a:rPr>
              <a:t>RWLock</a:t>
            </a:r>
            <a:r>
              <a:rPr lang="en-US" sz="2400" dirty="0">
                <a:solidFill>
                  <a:srgbClr val="0070C0"/>
                </a:solidFill>
              </a:rPr>
              <a:t> -&gt; IO ()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releaseWrite</a:t>
            </a:r>
            <a:r>
              <a:rPr lang="ro-RO" sz="2400" dirty="0">
                <a:solidFill>
                  <a:srgbClr val="0070C0"/>
                </a:solidFill>
              </a:rPr>
              <a:t> :: </a:t>
            </a:r>
            <a:r>
              <a:rPr lang="en-US" sz="2400" dirty="0">
                <a:solidFill>
                  <a:srgbClr val="0070C0"/>
                </a:solidFill>
              </a:rPr>
              <a:t> IO </a:t>
            </a:r>
            <a:r>
              <a:rPr lang="en-US" sz="2400" dirty="0" err="1">
                <a:solidFill>
                  <a:srgbClr val="0070C0"/>
                </a:solidFill>
              </a:rPr>
              <a:t>RWLock</a:t>
            </a:r>
            <a:r>
              <a:rPr lang="en-US" sz="2400" dirty="0">
                <a:solidFill>
                  <a:srgbClr val="0070C0"/>
                </a:solidFill>
              </a:rPr>
              <a:t> -&gt; IO ()</a:t>
            </a:r>
          </a:p>
        </p:txBody>
      </p:sp>
    </p:spTree>
    <p:extLst>
      <p:ext uri="{BB962C8B-B14F-4D97-AF65-F5344CB8AC3E}">
        <p14:creationId xmlns:p14="http://schemas.microsoft.com/office/powerpoint/2010/main" val="3911754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5963" y="1238711"/>
            <a:ext cx="4691477" cy="255454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import </a:t>
            </a:r>
            <a:r>
              <a:rPr lang="en-US" sz="2000" dirty="0" err="1">
                <a:solidFill>
                  <a:srgbClr val="0070C0"/>
                </a:solidFill>
              </a:rPr>
              <a:t>Control.Concurrent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import </a:t>
            </a:r>
            <a:r>
              <a:rPr lang="en-US" sz="2000" dirty="0" err="1">
                <a:solidFill>
                  <a:srgbClr val="0070C0"/>
                </a:solidFill>
              </a:rPr>
              <a:t>Control.Concurrent.MVar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main = do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lineVar</a:t>
            </a:r>
            <a:r>
              <a:rPr lang="en-US" sz="2000" dirty="0">
                <a:solidFill>
                  <a:srgbClr val="0070C0"/>
                </a:solidFill>
              </a:rPr>
              <a:t> &lt;- </a:t>
            </a:r>
            <a:r>
              <a:rPr lang="en-US" sz="2000" dirty="0" err="1">
                <a:solidFill>
                  <a:srgbClr val="0070C0"/>
                </a:solidFill>
              </a:rPr>
              <a:t>newEmptyMVar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countVar</a:t>
            </a:r>
            <a:r>
              <a:rPr lang="en-US" sz="2000" dirty="0">
                <a:solidFill>
                  <a:srgbClr val="0070C0"/>
                </a:solidFill>
              </a:rPr>
              <a:t> &lt;- </a:t>
            </a:r>
            <a:r>
              <a:rPr lang="en-US" sz="2000" dirty="0" err="1">
                <a:solidFill>
                  <a:srgbClr val="0070C0"/>
                </a:solidFill>
              </a:rPr>
              <a:t>newEmptyMVar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forkIO</a:t>
            </a:r>
            <a:r>
              <a:rPr lang="en-US" sz="2000" dirty="0">
                <a:solidFill>
                  <a:srgbClr val="0070C0"/>
                </a:solidFill>
              </a:rPr>
              <a:t> $ writer </a:t>
            </a:r>
            <a:r>
              <a:rPr lang="en-US" sz="2000" dirty="0" err="1">
                <a:solidFill>
                  <a:srgbClr val="0070C0"/>
                </a:solidFill>
              </a:rPr>
              <a:t>lineVar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countVar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      reader  </a:t>
            </a:r>
            <a:r>
              <a:rPr lang="en-US" sz="2000" dirty="0" err="1">
                <a:solidFill>
                  <a:srgbClr val="0070C0"/>
                </a:solidFill>
              </a:rPr>
              <a:t>lineVar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countVar</a:t>
            </a:r>
            <a:r>
              <a:rPr lang="en-US" sz="2000" dirty="0">
                <a:solidFill>
                  <a:srgbClr val="0070C0"/>
                </a:solidFill>
              </a:rPr>
              <a:t>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5123006" y="86166"/>
            <a:ext cx="6639564" cy="59093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reader </a:t>
            </a:r>
            <a:r>
              <a:rPr lang="en-US" sz="2400" dirty="0" err="1">
                <a:solidFill>
                  <a:srgbClr val="0070C0"/>
                </a:solidFill>
              </a:rPr>
              <a:t>lineVar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countVar</a:t>
            </a:r>
            <a:r>
              <a:rPr lang="en-US" sz="2400" dirty="0">
                <a:solidFill>
                  <a:srgbClr val="0070C0"/>
                </a:solidFill>
              </a:rPr>
              <a:t>  = do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ls &lt;- </a:t>
            </a:r>
            <a:r>
              <a:rPr lang="en-US" sz="2400" dirty="0" err="1">
                <a:solidFill>
                  <a:srgbClr val="0070C0"/>
                </a:solidFill>
              </a:rPr>
              <a:t>fmap</a:t>
            </a:r>
            <a:r>
              <a:rPr lang="en-US" sz="2400" dirty="0">
                <a:solidFill>
                  <a:srgbClr val="0070C0"/>
                </a:solidFill>
              </a:rPr>
              <a:t> lines (</a:t>
            </a:r>
            <a:r>
              <a:rPr lang="en-US" sz="2400" dirty="0" err="1">
                <a:solidFill>
                  <a:srgbClr val="0070C0"/>
                </a:solidFill>
              </a:rPr>
              <a:t>readFile</a:t>
            </a:r>
            <a:r>
              <a:rPr lang="en-US" sz="2400" dirty="0">
                <a:solidFill>
                  <a:srgbClr val="0070C0"/>
                </a:solidFill>
              </a:rPr>
              <a:t> "input.txt")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</a:t>
            </a:r>
            <a:r>
              <a:rPr lang="en-US" sz="2400" dirty="0" err="1">
                <a:solidFill>
                  <a:srgbClr val="0070C0"/>
                </a:solidFill>
              </a:rPr>
              <a:t>mapM</a:t>
            </a:r>
            <a:r>
              <a:rPr lang="en-US" sz="2400" dirty="0">
                <a:solidFill>
                  <a:srgbClr val="0070C0"/>
                </a:solidFill>
              </a:rPr>
              <a:t> ((</a:t>
            </a:r>
            <a:r>
              <a:rPr lang="en-US" sz="2400" dirty="0" err="1">
                <a:solidFill>
                  <a:srgbClr val="0070C0"/>
                </a:solidFill>
              </a:rPr>
              <a:t>putMVar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lineVar</a:t>
            </a:r>
            <a:r>
              <a:rPr lang="en-US" sz="2400" dirty="0">
                <a:solidFill>
                  <a:srgbClr val="0070C0"/>
                </a:solidFill>
              </a:rPr>
              <a:t>) . Just) ls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</a:t>
            </a:r>
            <a:r>
              <a:rPr lang="en-US" sz="2400" dirty="0" err="1">
                <a:solidFill>
                  <a:srgbClr val="0070C0"/>
                </a:solidFill>
              </a:rPr>
              <a:t>putMVar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lineVar</a:t>
            </a:r>
            <a:r>
              <a:rPr lang="en-US" sz="2400" dirty="0">
                <a:solidFill>
                  <a:srgbClr val="0070C0"/>
                </a:solidFill>
              </a:rPr>
              <a:t> Nothing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</a:t>
            </a:r>
            <a:r>
              <a:rPr lang="en-US" sz="2400" dirty="0">
                <a:solidFill>
                  <a:srgbClr val="00B050"/>
                </a:solidFill>
              </a:rPr>
              <a:t>n &lt;- </a:t>
            </a:r>
            <a:r>
              <a:rPr lang="en-US" sz="2400" dirty="0" err="1">
                <a:solidFill>
                  <a:srgbClr val="00B050"/>
                </a:solidFill>
              </a:rPr>
              <a:t>takeMVar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countVar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print n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writer </a:t>
            </a:r>
            <a:r>
              <a:rPr lang="en-US" sz="2400" dirty="0" err="1">
                <a:solidFill>
                  <a:srgbClr val="0070C0"/>
                </a:solidFill>
              </a:rPr>
              <a:t>lineVar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countVar</a:t>
            </a:r>
            <a:r>
              <a:rPr lang="en-US" sz="2400" dirty="0">
                <a:solidFill>
                  <a:srgbClr val="0070C0"/>
                </a:solidFill>
              </a:rPr>
              <a:t> = loop 0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where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loop n = do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l &lt;- </a:t>
            </a:r>
            <a:r>
              <a:rPr lang="en-US" sz="2400" dirty="0" err="1">
                <a:solidFill>
                  <a:srgbClr val="0070C0"/>
                </a:solidFill>
              </a:rPr>
              <a:t>takeMVar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lineVar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case l of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Just x  -&gt; do </a:t>
            </a:r>
            <a:r>
              <a:rPr lang="en-US" sz="2400" dirty="0" err="1">
                <a:solidFill>
                  <a:srgbClr val="0070C0"/>
                </a:solidFill>
              </a:rPr>
              <a:t>putStrLn</a:t>
            </a:r>
            <a:r>
              <a:rPr lang="en-US" sz="2400" dirty="0">
                <a:solidFill>
                  <a:srgbClr val="0070C0"/>
                </a:solidFill>
              </a:rPr>
              <a:t> x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           loop (n+1)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Nothing -&gt; </a:t>
            </a:r>
            <a:r>
              <a:rPr lang="en-US" sz="2400" dirty="0" err="1">
                <a:solidFill>
                  <a:srgbClr val="00B050"/>
                </a:solidFill>
              </a:rPr>
              <a:t>putMVar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countVar</a:t>
            </a:r>
            <a:r>
              <a:rPr lang="en-US" sz="2400" dirty="0">
                <a:solidFill>
                  <a:srgbClr val="00B050"/>
                </a:solidFill>
              </a:rPr>
              <a:t> n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53" y="0"/>
            <a:ext cx="3153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Comunicare</a:t>
            </a:r>
            <a:r>
              <a:rPr lang="en-US" sz="2400" dirty="0"/>
              <a:t> </a:t>
            </a:r>
            <a:r>
              <a:rPr lang="en-US" sz="2400" dirty="0" err="1"/>
              <a:t>sincrona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426557" y="5995476"/>
            <a:ext cx="5336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http://rosettacode.org/wiki/Synchronous_concurrency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703DD-7122-5A29-92DE-A5A19EA1B558}"/>
              </a:ext>
            </a:extLst>
          </p:cNvPr>
          <p:cNvSpPr txBox="1"/>
          <p:nvPr/>
        </p:nvSpPr>
        <p:spPr>
          <a:xfrm>
            <a:off x="225963" y="4541520"/>
            <a:ext cx="462017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/>
              <a:t>readFile</a:t>
            </a:r>
            <a:r>
              <a:rPr lang="en-GB" dirty="0"/>
              <a:t> :: </a:t>
            </a:r>
            <a:r>
              <a:rPr lang="en-GB" dirty="0" err="1"/>
              <a:t>FilePath</a:t>
            </a:r>
            <a:r>
              <a:rPr lang="en-GB" dirty="0"/>
              <a:t> -&gt; IO String</a:t>
            </a:r>
          </a:p>
          <a:p>
            <a:r>
              <a:rPr lang="en-GB" dirty="0"/>
              <a:t>lines :: String -&gt; [String]</a:t>
            </a:r>
          </a:p>
          <a:p>
            <a:r>
              <a:rPr lang="en-GB" dirty="0" err="1"/>
              <a:t>fmap</a:t>
            </a:r>
            <a:r>
              <a:rPr lang="en-GB" dirty="0"/>
              <a:t> :: Functor f =&gt; (a -&gt; b) -&gt; f a -&gt; f b</a:t>
            </a:r>
          </a:p>
          <a:p>
            <a:r>
              <a:rPr lang="fr-FR" dirty="0" err="1"/>
              <a:t>mapM</a:t>
            </a:r>
            <a:r>
              <a:rPr lang="fr-FR" dirty="0"/>
              <a:t> :: </a:t>
            </a:r>
            <a:r>
              <a:rPr lang="fr-FR" dirty="0" err="1"/>
              <a:t>Monad</a:t>
            </a:r>
            <a:r>
              <a:rPr lang="fr-FR" dirty="0"/>
              <a:t> m =&gt; (a -&gt; m b) -&gt; [ a] -&gt; m [ b]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312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427" y="141668"/>
            <a:ext cx="33262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Comunicare</a:t>
            </a:r>
            <a:r>
              <a:rPr lang="en-US" sz="2400" dirty="0"/>
              <a:t> </a:t>
            </a:r>
            <a:r>
              <a:rPr lang="en-US" sz="2400" dirty="0" err="1"/>
              <a:t>sincrona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50343" y="793972"/>
            <a:ext cx="6096000" cy="501675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reader </a:t>
            </a:r>
            <a:r>
              <a:rPr lang="en-US" sz="2000" dirty="0" err="1">
                <a:solidFill>
                  <a:srgbClr val="0070C0"/>
                </a:solidFill>
              </a:rPr>
              <a:t>lineVar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countVar</a:t>
            </a:r>
            <a:r>
              <a:rPr lang="en-US" sz="2000" dirty="0">
                <a:solidFill>
                  <a:srgbClr val="0070C0"/>
                </a:solidFill>
              </a:rPr>
              <a:t>  = do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ls &lt;- </a:t>
            </a:r>
            <a:r>
              <a:rPr lang="en-US" sz="2000" dirty="0" err="1">
                <a:solidFill>
                  <a:srgbClr val="0070C0"/>
                </a:solidFill>
              </a:rPr>
              <a:t>fmap</a:t>
            </a:r>
            <a:r>
              <a:rPr lang="en-US" sz="2000" dirty="0">
                <a:solidFill>
                  <a:srgbClr val="0070C0"/>
                </a:solidFill>
              </a:rPr>
              <a:t> lines (</a:t>
            </a:r>
            <a:r>
              <a:rPr lang="en-US" sz="2000" dirty="0" err="1">
                <a:solidFill>
                  <a:srgbClr val="0070C0"/>
                </a:solidFill>
              </a:rPr>
              <a:t>readFile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"inputurl.txt")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</a:t>
            </a:r>
            <a:r>
              <a:rPr lang="en-US" sz="2000" dirty="0" err="1">
                <a:solidFill>
                  <a:srgbClr val="0070C0"/>
                </a:solidFill>
              </a:rPr>
              <a:t>mapM</a:t>
            </a:r>
            <a:r>
              <a:rPr lang="en-US" sz="2000" dirty="0">
                <a:solidFill>
                  <a:srgbClr val="0070C0"/>
                </a:solidFill>
              </a:rPr>
              <a:t> ((</a:t>
            </a:r>
            <a:r>
              <a:rPr lang="en-US" sz="2000" dirty="0" err="1">
                <a:solidFill>
                  <a:srgbClr val="0070C0"/>
                </a:solidFill>
              </a:rPr>
              <a:t>putMVar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lineVar</a:t>
            </a:r>
            <a:r>
              <a:rPr lang="en-US" sz="2000" dirty="0">
                <a:solidFill>
                  <a:srgbClr val="0070C0"/>
                </a:solidFill>
              </a:rPr>
              <a:t>) . Just) ls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</a:t>
            </a:r>
            <a:r>
              <a:rPr lang="en-US" sz="2000" dirty="0" err="1">
                <a:solidFill>
                  <a:srgbClr val="0070C0"/>
                </a:solidFill>
              </a:rPr>
              <a:t>putMVar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lineVar</a:t>
            </a:r>
            <a:r>
              <a:rPr lang="en-US" sz="2000" dirty="0">
                <a:solidFill>
                  <a:srgbClr val="0070C0"/>
                </a:solidFill>
              </a:rPr>
              <a:t> Nothing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n &lt;- </a:t>
            </a:r>
            <a:r>
              <a:rPr lang="en-US" sz="2000" dirty="0" err="1">
                <a:solidFill>
                  <a:srgbClr val="0070C0"/>
                </a:solidFill>
              </a:rPr>
              <a:t>takeMVar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countVar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            print 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writer </a:t>
            </a:r>
            <a:r>
              <a:rPr lang="en-US" sz="2000" dirty="0" err="1">
                <a:solidFill>
                  <a:srgbClr val="0070C0"/>
                </a:solidFill>
              </a:rPr>
              <a:t>lineVar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countVar</a:t>
            </a:r>
            <a:r>
              <a:rPr lang="en-US" sz="2000" dirty="0">
                <a:solidFill>
                  <a:srgbClr val="0070C0"/>
                </a:solidFill>
              </a:rPr>
              <a:t> = loop 0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where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loop n = do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l &lt;- </a:t>
            </a:r>
            <a:r>
              <a:rPr lang="en-US" sz="2000" dirty="0" err="1">
                <a:solidFill>
                  <a:srgbClr val="0070C0"/>
                </a:solidFill>
              </a:rPr>
              <a:t>takeMVar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lineVar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case l of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Just x  -&gt; do 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                                                         action x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                       loop (n+1)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Nothing -&gt; </a:t>
            </a:r>
            <a:r>
              <a:rPr lang="en-US" sz="2000" dirty="0" err="1">
                <a:solidFill>
                  <a:srgbClr val="0070C0"/>
                </a:solidFill>
              </a:rPr>
              <a:t>putMVar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countVar</a:t>
            </a:r>
            <a:r>
              <a:rPr lang="en-US" sz="2000" dirty="0">
                <a:solidFill>
                  <a:srgbClr val="0070C0"/>
                </a:solidFill>
              </a:rPr>
              <a:t> n</a:t>
            </a:r>
          </a:p>
        </p:txBody>
      </p:sp>
      <p:sp>
        <p:nvSpPr>
          <p:cNvPr id="5" name="Rectangle 4"/>
          <p:cNvSpPr/>
          <p:nvPr/>
        </p:nvSpPr>
        <p:spPr>
          <a:xfrm>
            <a:off x="703378" y="1713265"/>
            <a:ext cx="3889420" cy="193899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import </a:t>
            </a:r>
            <a:r>
              <a:rPr lang="en-US" sz="2000" dirty="0" err="1">
                <a:solidFill>
                  <a:srgbClr val="0070C0"/>
                </a:solidFill>
              </a:rPr>
              <a:t>GetURL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import </a:t>
            </a:r>
            <a:r>
              <a:rPr lang="en-US" sz="2000" dirty="0" err="1">
                <a:solidFill>
                  <a:srgbClr val="0070C0"/>
                </a:solidFill>
              </a:rPr>
              <a:t>Data.ByteString</a:t>
            </a:r>
            <a:r>
              <a:rPr lang="en-US" sz="2000" dirty="0">
                <a:solidFill>
                  <a:srgbClr val="0070C0"/>
                </a:solidFill>
              </a:rPr>
              <a:t> as B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action x =  do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r &lt;- </a:t>
            </a:r>
            <a:r>
              <a:rPr lang="en-US" sz="2000" dirty="0" err="1">
                <a:solidFill>
                  <a:srgbClr val="0070C0"/>
                </a:solidFill>
              </a:rPr>
              <a:t>getURL</a:t>
            </a:r>
            <a:r>
              <a:rPr lang="en-US" sz="2000" dirty="0">
                <a:solidFill>
                  <a:srgbClr val="0070C0"/>
                </a:solidFill>
              </a:rPr>
              <a:t> x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print (</a:t>
            </a:r>
            <a:r>
              <a:rPr lang="en-US" sz="2000" dirty="0" err="1">
                <a:solidFill>
                  <a:srgbClr val="0070C0"/>
                </a:solidFill>
              </a:rPr>
              <a:t>B.length</a:t>
            </a:r>
            <a:r>
              <a:rPr lang="en-US" sz="2000" dirty="0">
                <a:solidFill>
                  <a:srgbClr val="0070C0"/>
                </a:solidFill>
              </a:rPr>
              <a:t> r)          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0005" y="4679753"/>
            <a:ext cx="453957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Fisierul</a:t>
            </a:r>
            <a:r>
              <a:rPr lang="en-US" sz="2000" dirty="0">
                <a:solidFill>
                  <a:schemeClr val="tx1"/>
                </a:solidFill>
              </a:rPr>
              <a:t> "inputurl.txt" </a:t>
            </a:r>
            <a:r>
              <a:rPr lang="en-US" sz="2000" dirty="0" err="1">
                <a:solidFill>
                  <a:schemeClr val="tx1"/>
                </a:solidFill>
              </a:rPr>
              <a:t>contine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adrese</a:t>
            </a:r>
            <a:r>
              <a:rPr lang="en-US" sz="2000" dirty="0">
                <a:solidFill>
                  <a:schemeClr val="tx1"/>
                </a:solidFill>
              </a:rPr>
              <a:t> web,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iar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action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descarca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paginile</a:t>
            </a:r>
            <a:r>
              <a:rPr lang="en-US" sz="2000" dirty="0">
                <a:solidFill>
                  <a:schemeClr val="tx1"/>
                </a:solidFill>
              </a:rPr>
              <a:t> respective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414D95-6FE8-4158-8094-9B23F7510473}"/>
              </a:ext>
            </a:extLst>
          </p:cNvPr>
          <p:cNvSpPr txBox="1"/>
          <p:nvPr/>
        </p:nvSpPr>
        <p:spPr>
          <a:xfrm>
            <a:off x="167427" y="5984843"/>
            <a:ext cx="8224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hlinkClick r:id="rId2"/>
              </a:rPr>
              <a:t>https://hackage.haskell.org/package/parconc-examples-0.1/src/GetURL.hs</a:t>
            </a:r>
            <a:endParaRPr lang="en-GB" sz="1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650A4B-327F-B87F-8512-F6F9FD27385B}"/>
              </a:ext>
            </a:extLst>
          </p:cNvPr>
          <p:cNvCxnSpPr/>
          <p:nvPr/>
        </p:nvCxnSpPr>
        <p:spPr>
          <a:xfrm flipH="1" flipV="1">
            <a:off x="6549581" y="4897120"/>
            <a:ext cx="2387600" cy="136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83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443" y="163064"/>
            <a:ext cx="1139818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b="1" dirty="0"/>
              <a:t>Concurrent computing</a:t>
            </a:r>
            <a:r>
              <a:rPr lang="en-US" dirty="0"/>
              <a:t> is a form of computing in which several computations are executing during overlapping </a:t>
            </a:r>
          </a:p>
          <a:p>
            <a:r>
              <a:rPr lang="en-US" dirty="0"/>
              <a:t> time periods—</a:t>
            </a:r>
            <a:r>
              <a:rPr lang="en-US" i="1" dirty="0"/>
              <a:t>concurrently</a:t>
            </a:r>
            <a:r>
              <a:rPr lang="en-US" dirty="0"/>
              <a:t>—instead of </a:t>
            </a:r>
            <a:r>
              <a:rPr lang="en-US" i="1" dirty="0"/>
              <a:t>sequentially</a:t>
            </a:r>
            <a:r>
              <a:rPr lang="en-US" dirty="0"/>
              <a:t> (one completing before the next starts)[…] </a:t>
            </a:r>
          </a:p>
          <a:p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i="1" dirty="0">
                <a:solidFill>
                  <a:srgbClr val="FF0000"/>
                </a:solidFill>
              </a:rPr>
              <a:t>concurrent system</a:t>
            </a:r>
            <a:r>
              <a:rPr lang="en-US" dirty="0">
                <a:solidFill>
                  <a:srgbClr val="FF0000"/>
                </a:solidFill>
              </a:rPr>
              <a:t> is one where a computation  can advance  without waiting for all other computations to complete; </a:t>
            </a:r>
          </a:p>
          <a:p>
            <a:r>
              <a:rPr lang="en-US" dirty="0">
                <a:solidFill>
                  <a:srgbClr val="FF0000"/>
                </a:solidFill>
              </a:rPr>
              <a:t>where more than one computation can advance at </a:t>
            </a:r>
            <a:r>
              <a:rPr lang="en-US" i="1" dirty="0">
                <a:solidFill>
                  <a:srgbClr val="FF0000"/>
                </a:solidFill>
              </a:rPr>
              <a:t>the same time</a:t>
            </a:r>
            <a:r>
              <a:rPr lang="en-US" dirty="0"/>
              <a:t>.”</a:t>
            </a:r>
          </a:p>
          <a:p>
            <a:r>
              <a:rPr lang="en-US" sz="1600" i="1" dirty="0"/>
              <a:t>Operating System Concepts 9th edition, Abraham </a:t>
            </a:r>
            <a:r>
              <a:rPr lang="en-US" sz="1600" i="1" dirty="0" err="1"/>
              <a:t>Silberschatz</a:t>
            </a:r>
            <a:endParaRPr lang="en-US" sz="16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7344" y="1795494"/>
            <a:ext cx="556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Exemplu</a:t>
            </a:r>
            <a:r>
              <a:rPr lang="en-US" sz="2400" dirty="0"/>
              <a:t>: </a:t>
            </a:r>
            <a:r>
              <a:rPr lang="en-US" sz="2400" dirty="0" err="1"/>
              <a:t>incarcarea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multor</a:t>
            </a:r>
            <a:r>
              <a:rPr lang="en-US" sz="2400" dirty="0"/>
              <a:t> </a:t>
            </a:r>
            <a:r>
              <a:rPr lang="en-US" sz="2400" dirty="0" err="1"/>
              <a:t>pagini</a:t>
            </a:r>
            <a:r>
              <a:rPr lang="en-US" sz="2400" dirty="0"/>
              <a:t> web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611" y="3258354"/>
            <a:ext cx="2653048" cy="309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38659" y="3258354"/>
            <a:ext cx="1571222" cy="30909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5611" y="4763037"/>
            <a:ext cx="2653048" cy="309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5611" y="5085008"/>
            <a:ext cx="1571222" cy="30909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5611" y="2805001"/>
            <a:ext cx="111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secvential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9701" y="4393705"/>
            <a:ext cx="113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concurent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17464" y="4763037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17464" y="5089162"/>
            <a:ext cx="168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70512" y="1491245"/>
            <a:ext cx="5069053" cy="4801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import </a:t>
            </a:r>
            <a:r>
              <a:rPr lang="en-US" dirty="0" err="1">
                <a:solidFill>
                  <a:srgbClr val="0070C0"/>
                </a:solidFill>
              </a:rPr>
              <a:t>Data.ByteString</a:t>
            </a:r>
            <a:r>
              <a:rPr lang="en-US" dirty="0">
                <a:solidFill>
                  <a:srgbClr val="0070C0"/>
                </a:solidFill>
              </a:rPr>
              <a:t> as B</a:t>
            </a:r>
          </a:p>
          <a:p>
            <a:r>
              <a:rPr lang="en-US" dirty="0">
                <a:solidFill>
                  <a:srgbClr val="0070C0"/>
                </a:solidFill>
              </a:rPr>
              <a:t>import </a:t>
            </a:r>
            <a:r>
              <a:rPr lang="en-US" dirty="0" err="1">
                <a:solidFill>
                  <a:srgbClr val="0070C0"/>
                </a:solidFill>
              </a:rPr>
              <a:t>GetURL</a:t>
            </a:r>
            <a:r>
              <a:rPr lang="en-US" dirty="0">
                <a:solidFill>
                  <a:srgbClr val="0070C0"/>
                </a:solidFill>
              </a:rPr>
              <a:t>     </a:t>
            </a:r>
          </a:p>
          <a:p>
            <a:r>
              <a:rPr lang="en-US" dirty="0">
                <a:solidFill>
                  <a:srgbClr val="0070C0"/>
                </a:solidFill>
              </a:rPr>
              <a:t>main = do  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m1 &lt;- </a:t>
            </a:r>
            <a:r>
              <a:rPr lang="en-US" dirty="0" err="1">
                <a:solidFill>
                  <a:srgbClr val="0070C0"/>
                </a:solidFill>
              </a:rPr>
              <a:t>newEmptyMVar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           </a:t>
            </a:r>
            <a:r>
              <a:rPr lang="en-US" dirty="0" err="1">
                <a:solidFill>
                  <a:srgbClr val="0070C0"/>
                </a:solidFill>
              </a:rPr>
              <a:t>forkIO</a:t>
            </a:r>
            <a:r>
              <a:rPr lang="en-US" dirty="0">
                <a:solidFill>
                  <a:srgbClr val="0070C0"/>
                </a:solidFill>
              </a:rPr>
              <a:t> $ do                             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  r  &lt;- </a:t>
            </a:r>
            <a:r>
              <a:rPr lang="en-US" dirty="0" err="1">
                <a:solidFill>
                  <a:srgbClr val="0070C0"/>
                </a:solidFill>
              </a:rPr>
              <a:t>getURL</a:t>
            </a:r>
            <a:r>
              <a:rPr lang="en-US" dirty="0">
                <a:solidFill>
                  <a:srgbClr val="0070C0"/>
                </a:solidFill>
              </a:rPr>
              <a:t> "http://..."    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  </a:t>
            </a:r>
            <a:r>
              <a:rPr lang="en-US" dirty="0" err="1">
                <a:solidFill>
                  <a:srgbClr val="0070C0"/>
                </a:solidFill>
              </a:rPr>
              <a:t>putMVar</a:t>
            </a:r>
            <a:r>
              <a:rPr lang="en-US" dirty="0">
                <a:solidFill>
                  <a:srgbClr val="0070C0"/>
                </a:solidFill>
              </a:rPr>
              <a:t> m1 r 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           m2 &lt;- </a:t>
            </a:r>
            <a:r>
              <a:rPr lang="en-US" dirty="0" err="1">
                <a:solidFill>
                  <a:srgbClr val="0070C0"/>
                </a:solidFill>
              </a:rPr>
              <a:t>newEmptyMVar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           </a:t>
            </a:r>
            <a:r>
              <a:rPr lang="en-US" dirty="0" err="1">
                <a:solidFill>
                  <a:srgbClr val="0070C0"/>
                </a:solidFill>
              </a:rPr>
              <a:t>forkIO</a:t>
            </a:r>
            <a:r>
              <a:rPr lang="en-US" dirty="0">
                <a:solidFill>
                  <a:srgbClr val="0070C0"/>
                </a:solidFill>
              </a:rPr>
              <a:t> $ do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      r &lt;- </a:t>
            </a:r>
            <a:r>
              <a:rPr lang="en-US" dirty="0" err="1">
                <a:solidFill>
                  <a:srgbClr val="0070C0"/>
                </a:solidFill>
              </a:rPr>
              <a:t>getURL</a:t>
            </a:r>
            <a:r>
              <a:rPr lang="en-US" dirty="0">
                <a:solidFill>
                  <a:srgbClr val="0070C0"/>
                </a:solidFill>
              </a:rPr>
              <a:t> "http://..."   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      </a:t>
            </a:r>
            <a:r>
              <a:rPr lang="en-US" dirty="0" err="1">
                <a:solidFill>
                  <a:srgbClr val="0070C0"/>
                </a:solidFill>
              </a:rPr>
              <a:t>putMVar</a:t>
            </a:r>
            <a:r>
              <a:rPr lang="en-US" dirty="0">
                <a:solidFill>
                  <a:srgbClr val="0070C0"/>
                </a:solidFill>
              </a:rPr>
              <a:t> m2 r 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             r1 &lt;- </a:t>
            </a:r>
            <a:r>
              <a:rPr lang="en-US" dirty="0" err="1">
                <a:solidFill>
                  <a:srgbClr val="0070C0"/>
                </a:solidFill>
              </a:rPr>
              <a:t>takeMVar</a:t>
            </a:r>
            <a:r>
              <a:rPr lang="en-US" dirty="0">
                <a:solidFill>
                  <a:srgbClr val="0070C0"/>
                </a:solidFill>
              </a:rPr>
              <a:t> m1 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r2 &lt;- </a:t>
            </a:r>
            <a:r>
              <a:rPr lang="en-US" dirty="0" err="1">
                <a:solidFill>
                  <a:srgbClr val="0070C0"/>
                </a:solidFill>
              </a:rPr>
              <a:t>takeMVar</a:t>
            </a:r>
            <a:r>
              <a:rPr lang="en-US" dirty="0">
                <a:solidFill>
                  <a:srgbClr val="0070C0"/>
                </a:solidFill>
              </a:rPr>
              <a:t> m2 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     print (</a:t>
            </a:r>
            <a:r>
              <a:rPr lang="en-US" dirty="0" err="1">
                <a:solidFill>
                  <a:srgbClr val="0070C0"/>
                </a:solidFill>
              </a:rPr>
              <a:t>B.length</a:t>
            </a:r>
            <a:r>
              <a:rPr lang="en-US" dirty="0">
                <a:solidFill>
                  <a:srgbClr val="0070C0"/>
                </a:solidFill>
              </a:rPr>
              <a:t> r1, </a:t>
            </a:r>
            <a:r>
              <a:rPr lang="en-US" dirty="0" err="1">
                <a:solidFill>
                  <a:srgbClr val="0070C0"/>
                </a:solidFill>
              </a:rPr>
              <a:t>B.length</a:t>
            </a:r>
            <a:r>
              <a:rPr lang="en-US" dirty="0">
                <a:solidFill>
                  <a:srgbClr val="0070C0"/>
                </a:solidFill>
              </a:rPr>
              <a:t> r2)</a:t>
            </a:r>
          </a:p>
        </p:txBody>
      </p:sp>
      <p:sp>
        <p:nvSpPr>
          <p:cNvPr id="13" name="Rectangle 12"/>
          <p:cNvSpPr/>
          <p:nvPr/>
        </p:nvSpPr>
        <p:spPr>
          <a:xfrm flipH="1">
            <a:off x="9101070" y="6268550"/>
            <a:ext cx="309093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geturl1.hs ©2012, Simon Marlow</a:t>
            </a:r>
          </a:p>
        </p:txBody>
      </p:sp>
    </p:spTree>
    <p:extLst>
      <p:ext uri="{BB962C8B-B14F-4D97-AF65-F5344CB8AC3E}">
        <p14:creationId xmlns:p14="http://schemas.microsoft.com/office/powerpoint/2010/main" val="3301875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24826" y="1216402"/>
            <a:ext cx="4993354" cy="3785652"/>
          </a:xfrm>
          <a:prstGeom prst="rect">
            <a:avLst/>
          </a:prstGeom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data </a:t>
            </a: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a = </a:t>
            </a: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(</a:t>
            </a:r>
            <a:r>
              <a:rPr lang="en-US" sz="2400" dirty="0" err="1">
                <a:solidFill>
                  <a:srgbClr val="0070C0"/>
                </a:solidFill>
              </a:rPr>
              <a:t>MVar</a:t>
            </a:r>
            <a:r>
              <a:rPr lang="en-US" sz="2400" dirty="0">
                <a:solidFill>
                  <a:srgbClr val="0070C0"/>
                </a:solidFill>
              </a:rPr>
              <a:t> a)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:: IO a -&gt; IO (</a:t>
            </a: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a)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action = do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 err="1">
                <a:solidFill>
                  <a:srgbClr val="0070C0"/>
                </a:solidFill>
              </a:rPr>
              <a:t>var</a:t>
            </a:r>
            <a:r>
              <a:rPr lang="en-US" sz="2400" dirty="0">
                <a:solidFill>
                  <a:srgbClr val="0070C0"/>
                </a:solidFill>
              </a:rPr>
              <a:t> &lt;- </a:t>
            </a:r>
            <a:r>
              <a:rPr lang="en-US" sz="2400" dirty="0" err="1">
                <a:solidFill>
                  <a:srgbClr val="0070C0"/>
                </a:solidFill>
              </a:rPr>
              <a:t>newEmptyMVar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 err="1">
                <a:solidFill>
                  <a:srgbClr val="0070C0"/>
                </a:solidFill>
              </a:rPr>
              <a:t>forkIO</a:t>
            </a:r>
            <a:r>
              <a:rPr lang="en-US" sz="2400" dirty="0">
                <a:solidFill>
                  <a:srgbClr val="0070C0"/>
                </a:solidFill>
              </a:rPr>
              <a:t> (do r &lt;- action; </a:t>
            </a:r>
            <a:r>
              <a:rPr lang="en-US" sz="2400" dirty="0" err="1">
                <a:solidFill>
                  <a:srgbClr val="0070C0"/>
                </a:solidFill>
              </a:rPr>
              <a:t>putMVar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var</a:t>
            </a:r>
            <a:r>
              <a:rPr lang="en-US" sz="2400" dirty="0">
                <a:solidFill>
                  <a:srgbClr val="0070C0"/>
                </a:solidFill>
              </a:rPr>
              <a:t> r)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return (</a:t>
            </a: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var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wait :: </a:t>
            </a: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a -&gt; IO a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wait (</a:t>
            </a: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var</a:t>
            </a:r>
            <a:r>
              <a:rPr lang="en-US" sz="2400" dirty="0">
                <a:solidFill>
                  <a:srgbClr val="0070C0"/>
                </a:solidFill>
              </a:rPr>
              <a:t>) = </a:t>
            </a:r>
            <a:r>
              <a:rPr lang="en-US" sz="2400" b="1" dirty="0" err="1">
                <a:solidFill>
                  <a:srgbClr val="0070C0"/>
                </a:solidFill>
              </a:rPr>
              <a:t>readMVar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var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3517" y="1673610"/>
            <a:ext cx="6113544" cy="221599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var &lt;- </a:t>
            </a:r>
            <a:r>
              <a:rPr lang="en-US" sz="2400" dirty="0" err="1">
                <a:solidFill>
                  <a:srgbClr val="0070C0"/>
                </a:solidFill>
              </a:rPr>
              <a:t>newEmptyMVar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err="1">
                <a:solidFill>
                  <a:srgbClr val="0070C0"/>
                </a:solidFill>
              </a:rPr>
              <a:t>forkIO</a:t>
            </a:r>
            <a:r>
              <a:rPr lang="en-US" sz="2400" dirty="0">
                <a:solidFill>
                  <a:srgbClr val="0070C0"/>
                </a:solidFill>
              </a:rPr>
              <a:t> $ do                         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r  &lt;- </a:t>
            </a:r>
            <a:r>
              <a:rPr lang="en-US" sz="2400" dirty="0" err="1">
                <a:solidFill>
                  <a:srgbClr val="0070C0"/>
                </a:solidFill>
              </a:rPr>
              <a:t>getURL</a:t>
            </a:r>
            <a:r>
              <a:rPr lang="en-US" sz="2400" dirty="0">
                <a:solidFill>
                  <a:srgbClr val="0070C0"/>
                </a:solidFill>
              </a:rPr>
              <a:t> "http://... "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</a:t>
            </a:r>
            <a:r>
              <a:rPr lang="en-US" sz="2400" dirty="0" err="1">
                <a:solidFill>
                  <a:srgbClr val="0070C0"/>
                </a:solidFill>
              </a:rPr>
              <a:t>putMVar</a:t>
            </a:r>
            <a:r>
              <a:rPr lang="en-US" sz="2400" dirty="0">
                <a:solidFill>
                  <a:srgbClr val="0070C0"/>
                </a:solidFill>
              </a:rPr>
              <a:t> var  r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takeMVar</a:t>
            </a:r>
            <a:r>
              <a:rPr lang="en-US" sz="2400" dirty="0">
                <a:solidFill>
                  <a:srgbClr val="0070C0"/>
                </a:solidFill>
              </a:rPr>
              <a:t> var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3517" y="4465697"/>
            <a:ext cx="4083618" cy="83099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 &lt;- async (</a:t>
            </a:r>
            <a:r>
              <a:rPr lang="en-US" sz="2400" dirty="0" err="1">
                <a:solidFill>
                  <a:srgbClr val="0070C0"/>
                </a:solidFill>
              </a:rPr>
              <a:t>getURL</a:t>
            </a:r>
            <a:r>
              <a:rPr lang="en-US" sz="2400" dirty="0">
                <a:solidFill>
                  <a:srgbClr val="0070C0"/>
                </a:solidFill>
              </a:rPr>
              <a:t> "http://... " 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wait 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517" y="266518"/>
            <a:ext cx="98397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Comunicare</a:t>
            </a:r>
            <a:r>
              <a:rPr lang="en-US" sz="2400" dirty="0"/>
              <a:t> </a:t>
            </a:r>
            <a:r>
              <a:rPr lang="en-US" sz="2400" dirty="0" err="1"/>
              <a:t>asincrona</a:t>
            </a:r>
            <a:r>
              <a:rPr lang="en-US" sz="2400" dirty="0"/>
              <a:t>  </a:t>
            </a:r>
          </a:p>
          <a:p>
            <a:r>
              <a:rPr lang="en-US" sz="2400" dirty="0"/>
              <a:t>    Se </a:t>
            </a:r>
            <a:r>
              <a:rPr lang="en-US" sz="2400" dirty="0" err="1"/>
              <a:t>creaza</a:t>
            </a:r>
            <a:r>
              <a:rPr lang="en-US" sz="2400" dirty="0"/>
              <a:t> un thread </a:t>
            </a:r>
            <a:r>
              <a:rPr lang="en-US" sz="2400" dirty="0" err="1"/>
              <a:t>separat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actiune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se </a:t>
            </a:r>
            <a:r>
              <a:rPr lang="en-US" sz="2400" dirty="0" err="1"/>
              <a:t>asteapta</a:t>
            </a:r>
            <a:r>
              <a:rPr lang="en-US" sz="2400" dirty="0"/>
              <a:t> </a:t>
            </a:r>
            <a:r>
              <a:rPr lang="en-US" sz="2400" dirty="0" err="1"/>
              <a:t>rezultatul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747713" y="5184390"/>
            <a:ext cx="6090770" cy="1015663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err="1"/>
              <a:t>readMVar</a:t>
            </a:r>
            <a:r>
              <a:rPr lang="en-US" sz="2000" dirty="0"/>
              <a:t> nu </a:t>
            </a:r>
            <a:r>
              <a:rPr lang="en-US" sz="2000" dirty="0" err="1"/>
              <a:t>devine</a:t>
            </a:r>
            <a:r>
              <a:rPr lang="en-US" sz="2000" dirty="0"/>
              <a:t> </a:t>
            </a:r>
            <a:r>
              <a:rPr lang="en-US" sz="2000" dirty="0" err="1"/>
              <a:t>goala</a:t>
            </a:r>
            <a:r>
              <a:rPr lang="en-US" sz="2000" dirty="0"/>
              <a:t> </a:t>
            </a:r>
            <a:r>
              <a:rPr lang="en-US" sz="2000" dirty="0" err="1"/>
              <a:t>dupa</a:t>
            </a:r>
            <a:r>
              <a:rPr lang="en-US" sz="2000" dirty="0"/>
              <a:t> </a:t>
            </a:r>
            <a:r>
              <a:rPr lang="en-US" sz="2000" dirty="0" err="1"/>
              <a:t>citire</a:t>
            </a:r>
            <a:r>
              <a:rPr lang="en-US" sz="2000" dirty="0"/>
              <a:t> (multiple-wakeup)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deci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apeluri</a:t>
            </a:r>
            <a:r>
              <a:rPr lang="en-US" sz="2000" dirty="0"/>
              <a:t> </a:t>
            </a:r>
            <a:r>
              <a:rPr lang="en-US" sz="2000" b="1" dirty="0"/>
              <a:t>wait </a:t>
            </a:r>
            <a:r>
              <a:rPr lang="en-US" sz="2000" dirty="0"/>
              <a:t>pot fi </a:t>
            </a:r>
            <a:r>
              <a:rPr lang="en-US" sz="2000" dirty="0" err="1"/>
              <a:t>facute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aceeasi</a:t>
            </a:r>
            <a:r>
              <a:rPr lang="en-US" sz="2000" dirty="0"/>
              <a:t> </a:t>
            </a:r>
            <a:r>
              <a:rPr lang="en-US" sz="2000" dirty="0" err="1"/>
              <a:t>operatie</a:t>
            </a:r>
            <a:r>
              <a:rPr lang="en-US" sz="2000" dirty="0"/>
              <a:t> </a:t>
            </a:r>
            <a:r>
              <a:rPr lang="en-US" sz="2000" dirty="0" err="1"/>
              <a:t>asincrona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891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517" y="1262159"/>
            <a:ext cx="5102403" cy="3785652"/>
          </a:xfrm>
          <a:prstGeom prst="rect">
            <a:avLst/>
          </a:prstGeom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data </a:t>
            </a: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a = </a:t>
            </a: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(</a:t>
            </a:r>
            <a:r>
              <a:rPr lang="en-US" sz="2400" dirty="0" err="1">
                <a:solidFill>
                  <a:srgbClr val="0070C0"/>
                </a:solidFill>
              </a:rPr>
              <a:t>MVar</a:t>
            </a:r>
            <a:r>
              <a:rPr lang="en-US" sz="2400" dirty="0">
                <a:solidFill>
                  <a:srgbClr val="0070C0"/>
                </a:solidFill>
              </a:rPr>
              <a:t> a)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:: IO a -&gt; IO (</a:t>
            </a: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a)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action = do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 err="1">
                <a:solidFill>
                  <a:srgbClr val="0070C0"/>
                </a:solidFill>
              </a:rPr>
              <a:t>var</a:t>
            </a:r>
            <a:r>
              <a:rPr lang="en-US" sz="2400" dirty="0">
                <a:solidFill>
                  <a:srgbClr val="0070C0"/>
                </a:solidFill>
              </a:rPr>
              <a:t> &lt;- </a:t>
            </a:r>
            <a:r>
              <a:rPr lang="en-US" sz="2400" dirty="0" err="1">
                <a:solidFill>
                  <a:srgbClr val="0070C0"/>
                </a:solidFill>
              </a:rPr>
              <a:t>newEmptyMVar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 err="1">
                <a:solidFill>
                  <a:srgbClr val="0070C0"/>
                </a:solidFill>
              </a:rPr>
              <a:t>forkIO</a:t>
            </a:r>
            <a:r>
              <a:rPr lang="en-US" sz="2400" dirty="0">
                <a:solidFill>
                  <a:srgbClr val="0070C0"/>
                </a:solidFill>
              </a:rPr>
              <a:t> (do r &lt;- action; </a:t>
            </a:r>
            <a:r>
              <a:rPr lang="en-US" sz="2400" dirty="0" err="1">
                <a:solidFill>
                  <a:srgbClr val="0070C0"/>
                </a:solidFill>
              </a:rPr>
              <a:t>putMVar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var</a:t>
            </a:r>
            <a:r>
              <a:rPr lang="en-US" sz="2400" dirty="0">
                <a:solidFill>
                  <a:srgbClr val="0070C0"/>
                </a:solidFill>
              </a:rPr>
              <a:t> r)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return (</a:t>
            </a: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var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wait :: </a:t>
            </a: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a -&gt; IO a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wait (</a:t>
            </a: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var</a:t>
            </a:r>
            <a:r>
              <a:rPr lang="en-US" sz="2400" dirty="0">
                <a:solidFill>
                  <a:srgbClr val="0070C0"/>
                </a:solidFill>
              </a:rPr>
              <a:t>) = </a:t>
            </a:r>
            <a:r>
              <a:rPr lang="en-US" sz="2400" dirty="0" err="1">
                <a:solidFill>
                  <a:srgbClr val="0070C0"/>
                </a:solidFill>
              </a:rPr>
              <a:t>readMVar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var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517" y="266518"/>
            <a:ext cx="98397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Comunicare</a:t>
            </a:r>
            <a:r>
              <a:rPr lang="en-US" sz="2400" dirty="0"/>
              <a:t> </a:t>
            </a:r>
            <a:r>
              <a:rPr lang="en-US" sz="2400" dirty="0" err="1"/>
              <a:t>asincrona</a:t>
            </a:r>
            <a:r>
              <a:rPr lang="en-US" sz="2400" dirty="0"/>
              <a:t>  </a:t>
            </a:r>
          </a:p>
          <a:p>
            <a:r>
              <a:rPr lang="en-US" sz="2400" dirty="0"/>
              <a:t>    Se </a:t>
            </a:r>
            <a:r>
              <a:rPr lang="en-US" sz="2400" dirty="0" err="1"/>
              <a:t>creaza</a:t>
            </a:r>
            <a:r>
              <a:rPr lang="en-US" sz="2400" dirty="0"/>
              <a:t> un thread </a:t>
            </a:r>
            <a:r>
              <a:rPr lang="en-US" sz="2400" dirty="0" err="1"/>
              <a:t>separat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actiune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se </a:t>
            </a:r>
            <a:r>
              <a:rPr lang="en-US" sz="2400" dirty="0" err="1"/>
              <a:t>asteapta</a:t>
            </a:r>
            <a:r>
              <a:rPr lang="en-US" sz="2400" dirty="0"/>
              <a:t> </a:t>
            </a:r>
            <a:r>
              <a:rPr lang="en-US" sz="2400" dirty="0" err="1"/>
              <a:t>rezultatul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D71334-CCF1-40A8-B578-191632BE8E8B}"/>
              </a:ext>
            </a:extLst>
          </p:cNvPr>
          <p:cNvSpPr txBox="1"/>
          <p:nvPr/>
        </p:nvSpPr>
        <p:spPr>
          <a:xfrm>
            <a:off x="6736082" y="1723824"/>
            <a:ext cx="4399280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import </a:t>
            </a:r>
            <a:r>
              <a:rPr lang="en-US" sz="2000" dirty="0" err="1">
                <a:solidFill>
                  <a:srgbClr val="0070C0"/>
                </a:solidFill>
              </a:rPr>
              <a:t>Data.ByteString</a:t>
            </a:r>
            <a:r>
              <a:rPr lang="en-US" sz="2000" dirty="0">
                <a:solidFill>
                  <a:srgbClr val="0070C0"/>
                </a:solidFill>
              </a:rPr>
              <a:t> as B</a:t>
            </a:r>
          </a:p>
          <a:p>
            <a:r>
              <a:rPr lang="en-US" sz="2000" dirty="0">
                <a:solidFill>
                  <a:srgbClr val="0070C0"/>
                </a:solidFill>
              </a:rPr>
              <a:t>import </a:t>
            </a:r>
            <a:r>
              <a:rPr lang="en-US" sz="2000" dirty="0" err="1">
                <a:solidFill>
                  <a:srgbClr val="0070C0"/>
                </a:solidFill>
              </a:rPr>
              <a:t>GetURL</a:t>
            </a:r>
            <a:r>
              <a:rPr lang="en-US" sz="2000" dirty="0">
                <a:solidFill>
                  <a:srgbClr val="0070C0"/>
                </a:solidFill>
              </a:rPr>
              <a:t>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main = do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a1 &lt;-  async (</a:t>
            </a:r>
            <a:r>
              <a:rPr lang="en-US" sz="2000" dirty="0" err="1">
                <a:solidFill>
                  <a:srgbClr val="0070C0"/>
                </a:solidFill>
              </a:rPr>
              <a:t>getURL</a:t>
            </a:r>
            <a:r>
              <a:rPr lang="en-US" sz="2000" dirty="0">
                <a:solidFill>
                  <a:srgbClr val="0070C0"/>
                </a:solidFill>
              </a:rPr>
              <a:t> "http://..." )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a2 &lt;-  async (</a:t>
            </a:r>
            <a:r>
              <a:rPr lang="en-US" sz="2000" dirty="0" err="1">
                <a:solidFill>
                  <a:srgbClr val="0070C0"/>
                </a:solidFill>
              </a:rPr>
              <a:t>getURL</a:t>
            </a:r>
            <a:r>
              <a:rPr lang="en-US" sz="2000" dirty="0">
                <a:solidFill>
                  <a:srgbClr val="0070C0"/>
                </a:solidFill>
              </a:rPr>
              <a:t> "http://..." )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r1 &lt;- wait a1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r2 &lt;- wait a2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print (</a:t>
            </a:r>
            <a:r>
              <a:rPr lang="en-US" sz="2000" dirty="0" err="1">
                <a:solidFill>
                  <a:srgbClr val="0070C0"/>
                </a:solidFill>
              </a:rPr>
              <a:t>B.length</a:t>
            </a:r>
            <a:r>
              <a:rPr lang="en-US" sz="2000" dirty="0">
                <a:solidFill>
                  <a:srgbClr val="0070C0"/>
                </a:solidFill>
              </a:rPr>
              <a:t> r1, </a:t>
            </a:r>
            <a:r>
              <a:rPr lang="en-US" sz="2000" dirty="0" err="1">
                <a:solidFill>
                  <a:srgbClr val="0070C0"/>
                </a:solidFill>
              </a:rPr>
              <a:t>B.length</a:t>
            </a:r>
            <a:r>
              <a:rPr lang="en-US" sz="2000" dirty="0">
                <a:solidFill>
                  <a:srgbClr val="0070C0"/>
                </a:solidFill>
              </a:rPr>
              <a:t> r2)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BFF4A-36F9-4FA5-B6EE-6D32BE4E50AC}"/>
              </a:ext>
            </a:extLst>
          </p:cNvPr>
          <p:cNvSpPr txBox="1"/>
          <p:nvPr/>
        </p:nvSpPr>
        <p:spPr>
          <a:xfrm>
            <a:off x="353517" y="5290760"/>
            <a:ext cx="2511603" cy="83099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 &lt;- async </a:t>
            </a:r>
            <a:r>
              <a:rPr lang="en-US" sz="2400" dirty="0"/>
              <a:t>action</a:t>
            </a:r>
          </a:p>
          <a:p>
            <a:r>
              <a:rPr lang="en-US" sz="2400" dirty="0">
                <a:solidFill>
                  <a:srgbClr val="0070C0"/>
                </a:solidFill>
              </a:rPr>
              <a:t>r &lt;- wait a</a:t>
            </a:r>
          </a:p>
        </p:txBody>
      </p:sp>
    </p:spTree>
    <p:extLst>
      <p:ext uri="{BB962C8B-B14F-4D97-AF65-F5344CB8AC3E}">
        <p14:creationId xmlns:p14="http://schemas.microsoft.com/office/powerpoint/2010/main" val="54232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517" y="1416048"/>
            <a:ext cx="4218483" cy="3170099"/>
          </a:xfrm>
          <a:prstGeom prst="rect">
            <a:avLst/>
          </a:prstGeom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data 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a = 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(</a:t>
            </a:r>
            <a:r>
              <a:rPr lang="en-US" sz="2000" dirty="0" err="1">
                <a:solidFill>
                  <a:srgbClr val="0070C0"/>
                </a:solidFill>
              </a:rPr>
              <a:t>MVar</a:t>
            </a:r>
            <a:r>
              <a:rPr lang="en-US" sz="2000" dirty="0">
                <a:solidFill>
                  <a:srgbClr val="0070C0"/>
                </a:solidFill>
              </a:rPr>
              <a:t> a)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:: IO a -&gt; IO (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a)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action = do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</a:t>
            </a:r>
            <a:r>
              <a:rPr lang="en-US" sz="2000" dirty="0" err="1">
                <a:solidFill>
                  <a:srgbClr val="0070C0"/>
                </a:solidFill>
              </a:rPr>
              <a:t>var</a:t>
            </a:r>
            <a:r>
              <a:rPr lang="en-US" sz="2000" dirty="0">
                <a:solidFill>
                  <a:srgbClr val="0070C0"/>
                </a:solidFill>
              </a:rPr>
              <a:t> &lt;- </a:t>
            </a:r>
            <a:r>
              <a:rPr lang="en-US" sz="2000" dirty="0" err="1">
                <a:solidFill>
                  <a:srgbClr val="0070C0"/>
                </a:solidFill>
              </a:rPr>
              <a:t>newEmptyMVar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</a:t>
            </a:r>
            <a:r>
              <a:rPr lang="en-US" sz="2000" dirty="0" err="1">
                <a:solidFill>
                  <a:srgbClr val="0070C0"/>
                </a:solidFill>
              </a:rPr>
              <a:t>forkIO</a:t>
            </a:r>
            <a:r>
              <a:rPr lang="en-US" sz="2000" dirty="0">
                <a:solidFill>
                  <a:srgbClr val="0070C0"/>
                </a:solidFill>
              </a:rPr>
              <a:t> (do r &lt;- action; </a:t>
            </a:r>
            <a:r>
              <a:rPr lang="en-US" sz="2000" dirty="0" err="1">
                <a:solidFill>
                  <a:srgbClr val="0070C0"/>
                </a:solidFill>
              </a:rPr>
              <a:t>putMVar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var</a:t>
            </a:r>
            <a:r>
              <a:rPr lang="en-US" sz="2000" dirty="0">
                <a:solidFill>
                  <a:srgbClr val="0070C0"/>
                </a:solidFill>
              </a:rPr>
              <a:t> r)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return (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var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wait :: 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a -&gt; IO a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wait (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var</a:t>
            </a:r>
            <a:r>
              <a:rPr lang="en-US" sz="2000" dirty="0">
                <a:solidFill>
                  <a:srgbClr val="0070C0"/>
                </a:solidFill>
              </a:rPr>
              <a:t>) = </a:t>
            </a:r>
            <a:r>
              <a:rPr lang="en-US" sz="2000" dirty="0" err="1">
                <a:solidFill>
                  <a:srgbClr val="0070C0"/>
                </a:solidFill>
              </a:rPr>
              <a:t>readMVar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var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517" y="266518"/>
            <a:ext cx="338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Comunicare</a:t>
            </a:r>
            <a:r>
              <a:rPr lang="en-US" sz="2400" dirty="0"/>
              <a:t> </a:t>
            </a:r>
            <a:r>
              <a:rPr lang="en-US" sz="2400" dirty="0" err="1"/>
              <a:t>asincrona</a:t>
            </a:r>
            <a:r>
              <a:rPr lang="en-US" sz="2400" dirty="0"/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D71334-CCF1-40A8-B578-191632BE8E8B}"/>
              </a:ext>
            </a:extLst>
          </p:cNvPr>
          <p:cNvSpPr txBox="1"/>
          <p:nvPr/>
        </p:nvSpPr>
        <p:spPr>
          <a:xfrm>
            <a:off x="5110480" y="497350"/>
            <a:ext cx="6837680" cy="50167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import </a:t>
            </a:r>
            <a:r>
              <a:rPr lang="en-US" sz="2000" dirty="0" err="1">
                <a:solidFill>
                  <a:srgbClr val="0070C0"/>
                </a:solidFill>
              </a:rPr>
              <a:t>Data.ByteString</a:t>
            </a:r>
            <a:r>
              <a:rPr lang="en-US" sz="2000" dirty="0">
                <a:solidFill>
                  <a:srgbClr val="0070C0"/>
                </a:solidFill>
              </a:rPr>
              <a:t> as B</a:t>
            </a:r>
          </a:p>
          <a:p>
            <a:r>
              <a:rPr lang="en-US" sz="2000" dirty="0">
                <a:solidFill>
                  <a:srgbClr val="0070C0"/>
                </a:solidFill>
              </a:rPr>
              <a:t>import </a:t>
            </a:r>
            <a:r>
              <a:rPr lang="en-US" sz="2000" dirty="0" err="1">
                <a:solidFill>
                  <a:srgbClr val="0070C0"/>
                </a:solidFill>
              </a:rPr>
              <a:t>GetURL</a:t>
            </a:r>
            <a:r>
              <a:rPr lang="en-US" sz="2000" dirty="0">
                <a:solidFill>
                  <a:srgbClr val="0070C0"/>
                </a:solidFill>
              </a:rPr>
              <a:t>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import </a:t>
            </a:r>
            <a:r>
              <a:rPr lang="en-US" sz="2000" dirty="0" err="1">
                <a:solidFill>
                  <a:srgbClr val="0070C0"/>
                </a:solidFill>
              </a:rPr>
              <a:t>TimeIt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GB" sz="2000" dirty="0">
                <a:solidFill>
                  <a:srgbClr val="0070C0"/>
                </a:solidFill>
              </a:rPr>
              <a:t>import </a:t>
            </a:r>
            <a:r>
              <a:rPr lang="en-GB" sz="2000" dirty="0" err="1">
                <a:solidFill>
                  <a:srgbClr val="0070C0"/>
                </a:solidFill>
              </a:rPr>
              <a:t>Text.Printf</a:t>
            </a:r>
            <a:endParaRPr lang="en-GB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timeDownload</a:t>
            </a:r>
            <a:r>
              <a:rPr lang="en-US" sz="2000" dirty="0">
                <a:solidFill>
                  <a:srgbClr val="0070C0"/>
                </a:solidFill>
              </a:rPr>
              <a:t> :: String -&gt; IO ()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timeDownload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url</a:t>
            </a:r>
            <a:r>
              <a:rPr lang="en-US" sz="2000" dirty="0">
                <a:solidFill>
                  <a:srgbClr val="0070C0"/>
                </a:solidFill>
              </a:rPr>
              <a:t> = do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(page, time) &lt;- </a:t>
            </a:r>
            <a:r>
              <a:rPr lang="en-US" sz="2000" dirty="0" err="1">
                <a:solidFill>
                  <a:srgbClr val="0070C0"/>
                </a:solidFill>
              </a:rPr>
              <a:t>timeit</a:t>
            </a:r>
            <a:r>
              <a:rPr lang="en-US" sz="2000" dirty="0">
                <a:solidFill>
                  <a:srgbClr val="0070C0"/>
                </a:solidFill>
              </a:rPr>
              <a:t> $ </a:t>
            </a:r>
            <a:r>
              <a:rPr lang="en-US" sz="2000" dirty="0" err="1">
                <a:solidFill>
                  <a:srgbClr val="0070C0"/>
                </a:solidFill>
              </a:rPr>
              <a:t>getURL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url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</a:t>
            </a:r>
            <a:r>
              <a:rPr lang="en-US" sz="2000" dirty="0" err="1">
                <a:solidFill>
                  <a:srgbClr val="0070C0"/>
                </a:solidFill>
              </a:rPr>
              <a:t>printf</a:t>
            </a:r>
            <a:r>
              <a:rPr lang="en-US" sz="2000" dirty="0">
                <a:solidFill>
                  <a:srgbClr val="0070C0"/>
                </a:solidFill>
              </a:rPr>
              <a:t> " %s (%d bytes, %.2fs)\n" </a:t>
            </a:r>
            <a:r>
              <a:rPr lang="en-US" sz="2000" dirty="0" err="1">
                <a:solidFill>
                  <a:srgbClr val="0070C0"/>
                </a:solidFill>
              </a:rPr>
              <a:t>url</a:t>
            </a:r>
            <a:r>
              <a:rPr lang="en-US" sz="2000" dirty="0">
                <a:solidFill>
                  <a:srgbClr val="0070C0"/>
                </a:solidFill>
              </a:rPr>
              <a:t> (</a:t>
            </a:r>
            <a:r>
              <a:rPr lang="en-US" sz="2000" dirty="0" err="1">
                <a:solidFill>
                  <a:srgbClr val="0070C0"/>
                </a:solidFill>
              </a:rPr>
              <a:t>B.length</a:t>
            </a:r>
            <a:r>
              <a:rPr lang="en-US" sz="2000" dirty="0">
                <a:solidFill>
                  <a:srgbClr val="0070C0"/>
                </a:solidFill>
              </a:rPr>
              <a:t> page) time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main = do 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             a1 &lt;-  async (</a:t>
            </a:r>
            <a:r>
              <a:rPr lang="en-US" sz="2000" dirty="0" err="1">
                <a:solidFill>
                  <a:srgbClr val="0070C0"/>
                </a:solidFill>
              </a:rPr>
              <a:t>timeDownload</a:t>
            </a:r>
            <a:r>
              <a:rPr lang="en-US" sz="2000" dirty="0">
                <a:solidFill>
                  <a:srgbClr val="0070C0"/>
                </a:solidFill>
              </a:rPr>
              <a:t> "http://..." )   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             a2 &lt;-  async (</a:t>
            </a:r>
            <a:r>
              <a:rPr lang="en-US" sz="2000" dirty="0" err="1">
                <a:solidFill>
                  <a:srgbClr val="0070C0"/>
                </a:solidFill>
              </a:rPr>
              <a:t>timeDownload</a:t>
            </a:r>
            <a:r>
              <a:rPr lang="en-US" sz="2000" dirty="0">
                <a:solidFill>
                  <a:srgbClr val="0070C0"/>
                </a:solidFill>
              </a:rPr>
              <a:t> "http://..." )   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              wait a1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             wait a2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BFF4A-36F9-4FA5-B6EE-6D32BE4E50AC}"/>
              </a:ext>
            </a:extLst>
          </p:cNvPr>
          <p:cNvSpPr txBox="1"/>
          <p:nvPr/>
        </p:nvSpPr>
        <p:spPr>
          <a:xfrm>
            <a:off x="447040" y="4904680"/>
            <a:ext cx="3342640" cy="83099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 &lt;- async </a:t>
            </a:r>
            <a:r>
              <a:rPr lang="en-US" sz="2400" dirty="0"/>
              <a:t>action</a:t>
            </a:r>
          </a:p>
          <a:p>
            <a:r>
              <a:rPr lang="en-US" sz="2400" dirty="0">
                <a:solidFill>
                  <a:srgbClr val="0070C0"/>
                </a:solidFill>
              </a:rPr>
              <a:t>r &lt;- wait a</a:t>
            </a:r>
          </a:p>
        </p:txBody>
      </p:sp>
    </p:spTree>
    <p:extLst>
      <p:ext uri="{BB962C8B-B14F-4D97-AF65-F5344CB8AC3E}">
        <p14:creationId xmlns:p14="http://schemas.microsoft.com/office/powerpoint/2010/main" val="141473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517" y="266518"/>
            <a:ext cx="338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Comunicare</a:t>
            </a:r>
            <a:r>
              <a:rPr lang="en-US" sz="2400" dirty="0"/>
              <a:t> </a:t>
            </a:r>
            <a:r>
              <a:rPr lang="en-US" sz="2400" dirty="0" err="1"/>
              <a:t>asincrona</a:t>
            </a:r>
            <a:r>
              <a:rPr lang="en-US" sz="2400" dirty="0"/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D71334-CCF1-40A8-B578-191632BE8E8B}"/>
              </a:ext>
            </a:extLst>
          </p:cNvPr>
          <p:cNvSpPr txBox="1"/>
          <p:nvPr/>
        </p:nvSpPr>
        <p:spPr>
          <a:xfrm>
            <a:off x="568960" y="728183"/>
            <a:ext cx="7691120" cy="42473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import </a:t>
            </a:r>
            <a:r>
              <a:rPr lang="en-US" dirty="0" err="1">
                <a:solidFill>
                  <a:srgbClr val="0070C0"/>
                </a:solidFill>
              </a:rPr>
              <a:t>Data.ByteString</a:t>
            </a:r>
            <a:r>
              <a:rPr lang="en-US" dirty="0">
                <a:solidFill>
                  <a:srgbClr val="0070C0"/>
                </a:solidFill>
              </a:rPr>
              <a:t> as B</a:t>
            </a:r>
          </a:p>
          <a:p>
            <a:r>
              <a:rPr lang="en-US" dirty="0">
                <a:solidFill>
                  <a:srgbClr val="0070C0"/>
                </a:solidFill>
              </a:rPr>
              <a:t>import </a:t>
            </a:r>
            <a:r>
              <a:rPr lang="en-US" dirty="0" err="1">
                <a:solidFill>
                  <a:srgbClr val="0070C0"/>
                </a:solidFill>
              </a:rPr>
              <a:t>GetURL</a:t>
            </a:r>
            <a:r>
              <a:rPr lang="en-US" dirty="0">
                <a:solidFill>
                  <a:srgbClr val="0070C0"/>
                </a:solidFill>
              </a:rPr>
              <a:t>   </a:t>
            </a:r>
          </a:p>
          <a:p>
            <a:r>
              <a:rPr lang="en-US" dirty="0">
                <a:solidFill>
                  <a:srgbClr val="0070C0"/>
                </a:solidFill>
              </a:rPr>
              <a:t>import </a:t>
            </a:r>
            <a:r>
              <a:rPr lang="en-US" dirty="0" err="1">
                <a:solidFill>
                  <a:srgbClr val="0070C0"/>
                </a:solidFill>
              </a:rPr>
              <a:t>TimeIt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import </a:t>
            </a:r>
            <a:r>
              <a:rPr lang="en-GB" dirty="0" err="1">
                <a:solidFill>
                  <a:srgbClr val="0070C0"/>
                </a:solidFill>
              </a:rPr>
              <a:t>Text.Printf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r>
              <a:rPr lang="en-US" dirty="0" err="1">
                <a:solidFill>
                  <a:srgbClr val="0070C0"/>
                </a:solidFill>
              </a:rPr>
              <a:t>timeDownload</a:t>
            </a:r>
            <a:r>
              <a:rPr lang="en-US" dirty="0">
                <a:solidFill>
                  <a:srgbClr val="0070C0"/>
                </a:solidFill>
              </a:rPr>
              <a:t> :: String -&gt; IO ()</a:t>
            </a:r>
          </a:p>
          <a:p>
            <a:r>
              <a:rPr lang="en-US" dirty="0" err="1">
                <a:solidFill>
                  <a:srgbClr val="0070C0"/>
                </a:solidFill>
              </a:rPr>
              <a:t>timeDownload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url</a:t>
            </a:r>
            <a:r>
              <a:rPr lang="en-US" dirty="0">
                <a:solidFill>
                  <a:srgbClr val="0070C0"/>
                </a:solidFill>
              </a:rPr>
              <a:t> = do    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(page, time) &lt;- </a:t>
            </a:r>
            <a:r>
              <a:rPr lang="en-US" dirty="0" err="1">
                <a:solidFill>
                  <a:srgbClr val="0070C0"/>
                </a:solidFill>
              </a:rPr>
              <a:t>timeit</a:t>
            </a:r>
            <a:r>
              <a:rPr lang="en-US" dirty="0">
                <a:solidFill>
                  <a:srgbClr val="0070C0"/>
                </a:solidFill>
              </a:rPr>
              <a:t> $ </a:t>
            </a:r>
            <a:r>
              <a:rPr lang="en-US" dirty="0" err="1">
                <a:solidFill>
                  <a:srgbClr val="0070C0"/>
                </a:solidFill>
              </a:rPr>
              <a:t>getURL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url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</a:t>
            </a:r>
            <a:r>
              <a:rPr lang="en-US" dirty="0" err="1">
                <a:solidFill>
                  <a:srgbClr val="0070C0"/>
                </a:solidFill>
              </a:rPr>
              <a:t>printf</a:t>
            </a:r>
            <a:r>
              <a:rPr lang="en-US" dirty="0">
                <a:solidFill>
                  <a:srgbClr val="0070C0"/>
                </a:solidFill>
              </a:rPr>
              <a:t> "downloaded: %s (%d bytes, %.2fs)\n" </a:t>
            </a:r>
            <a:r>
              <a:rPr lang="en-US" dirty="0" err="1">
                <a:solidFill>
                  <a:srgbClr val="0070C0"/>
                </a:solidFill>
              </a:rPr>
              <a:t>url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dirty="0" err="1">
                <a:solidFill>
                  <a:srgbClr val="0070C0"/>
                </a:solidFill>
              </a:rPr>
              <a:t>B.length</a:t>
            </a:r>
            <a:r>
              <a:rPr lang="en-US" dirty="0">
                <a:solidFill>
                  <a:srgbClr val="0070C0"/>
                </a:solidFill>
              </a:rPr>
              <a:t> page) time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main = do 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             a1 &lt;-  async (</a:t>
            </a:r>
            <a:r>
              <a:rPr lang="en-US" dirty="0" err="1">
                <a:solidFill>
                  <a:srgbClr val="0070C0"/>
                </a:solidFill>
              </a:rPr>
              <a:t>timeDownload</a:t>
            </a:r>
            <a:r>
              <a:rPr lang="en-US" dirty="0">
                <a:solidFill>
                  <a:srgbClr val="0070C0"/>
                </a:solidFill>
              </a:rPr>
              <a:t> "http://..." )   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             a2 &lt;-  async (</a:t>
            </a:r>
            <a:r>
              <a:rPr lang="en-US" dirty="0" err="1">
                <a:solidFill>
                  <a:srgbClr val="0070C0"/>
                </a:solidFill>
              </a:rPr>
              <a:t>timeDownload</a:t>
            </a:r>
            <a:r>
              <a:rPr lang="en-US" dirty="0">
                <a:solidFill>
                  <a:srgbClr val="0070C0"/>
                </a:solidFill>
              </a:rPr>
              <a:t> "http://..." )   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             wait a1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             wait a2 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6DCEF97-43DD-437E-A077-CD9411EC86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34082" y="4693439"/>
          <a:ext cx="7082558" cy="1487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930480" imgH="825480" progId="Paint.Picture">
                  <p:embed/>
                </p:oleObj>
              </mc:Choice>
              <mc:Fallback>
                <p:oleObj name="Bitmap Image" r:id="rId2" imgW="3930480" imgH="825480" progId="Paint.Pictur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C6DCEF97-43DD-437E-A077-CD9411EC86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34082" y="4693439"/>
                        <a:ext cx="7082558" cy="1487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3A9D09-DB81-425C-ABD8-ECB162F48C07}"/>
              </a:ext>
            </a:extLst>
          </p:cNvPr>
          <p:cNvCxnSpPr/>
          <p:nvPr/>
        </p:nvCxnSpPr>
        <p:spPr>
          <a:xfrm>
            <a:off x="10434320" y="5557520"/>
            <a:ext cx="6807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64E96D-AB7D-48D9-BC7D-9FD43B101D73}"/>
              </a:ext>
            </a:extLst>
          </p:cNvPr>
          <p:cNvSpPr txBox="1"/>
          <p:nvPr/>
        </p:nvSpPr>
        <p:spPr>
          <a:xfrm>
            <a:off x="6455238" y="4205463"/>
            <a:ext cx="465980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afisate</a:t>
            </a:r>
            <a:r>
              <a:rPr lang="en-US" dirty="0"/>
              <a:t> </a:t>
            </a:r>
            <a:r>
              <a:rPr lang="en-US" dirty="0" err="1"/>
              <a:t>statistici</a:t>
            </a:r>
            <a:r>
              <a:rPr lang="en-US" dirty="0"/>
              <a:t> </a:t>
            </a:r>
            <a:r>
              <a:rPr lang="en-US" dirty="0" err="1"/>
              <a:t>privind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executie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758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0593" y="1066746"/>
            <a:ext cx="4496760" cy="3170099"/>
          </a:xfrm>
          <a:prstGeom prst="rect">
            <a:avLst/>
          </a:prstGeom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data 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a = 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(</a:t>
            </a:r>
            <a:r>
              <a:rPr lang="en-US" sz="2000" dirty="0" err="1">
                <a:solidFill>
                  <a:srgbClr val="0070C0"/>
                </a:solidFill>
              </a:rPr>
              <a:t>MVar</a:t>
            </a:r>
            <a:r>
              <a:rPr lang="en-US" sz="2000" dirty="0">
                <a:solidFill>
                  <a:srgbClr val="0070C0"/>
                </a:solidFill>
              </a:rPr>
              <a:t> a)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:: IO a -&gt; IO (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a)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action = do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</a:t>
            </a:r>
            <a:r>
              <a:rPr lang="en-US" sz="2000" dirty="0" err="1">
                <a:solidFill>
                  <a:srgbClr val="0070C0"/>
                </a:solidFill>
              </a:rPr>
              <a:t>var</a:t>
            </a:r>
            <a:r>
              <a:rPr lang="en-US" sz="2000" dirty="0">
                <a:solidFill>
                  <a:srgbClr val="0070C0"/>
                </a:solidFill>
              </a:rPr>
              <a:t> &lt;- </a:t>
            </a:r>
            <a:r>
              <a:rPr lang="en-US" sz="2000" dirty="0" err="1">
                <a:solidFill>
                  <a:srgbClr val="0070C0"/>
                </a:solidFill>
              </a:rPr>
              <a:t>newEmptyMVar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   </a:t>
            </a:r>
            <a:r>
              <a:rPr lang="en-US" sz="2000" dirty="0" err="1">
                <a:solidFill>
                  <a:srgbClr val="0070C0"/>
                </a:solidFill>
              </a:rPr>
              <a:t>forkIO</a:t>
            </a:r>
            <a:r>
              <a:rPr lang="en-US" sz="2000" dirty="0">
                <a:solidFill>
                  <a:srgbClr val="0070C0"/>
                </a:solidFill>
              </a:rPr>
              <a:t> (do r &lt;- action; </a:t>
            </a:r>
            <a:r>
              <a:rPr lang="en-US" sz="2000" dirty="0" err="1">
                <a:solidFill>
                  <a:srgbClr val="0070C0"/>
                </a:solidFill>
              </a:rPr>
              <a:t>putMVar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var</a:t>
            </a:r>
            <a:r>
              <a:rPr lang="en-US" sz="2000" dirty="0">
                <a:solidFill>
                  <a:srgbClr val="0070C0"/>
                </a:solidFill>
              </a:rPr>
              <a:t> r)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return (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var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wait :: 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a -&gt; IO a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wait (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var</a:t>
            </a:r>
            <a:r>
              <a:rPr lang="en-US" sz="2000" dirty="0">
                <a:solidFill>
                  <a:srgbClr val="0070C0"/>
                </a:solidFill>
              </a:rPr>
              <a:t>) = </a:t>
            </a:r>
            <a:r>
              <a:rPr lang="en-US" sz="2000" dirty="0" err="1">
                <a:solidFill>
                  <a:srgbClr val="0070C0"/>
                </a:solidFill>
              </a:rPr>
              <a:t>readMVar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var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8234" y="1066745"/>
            <a:ext cx="6676315" cy="317009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import </a:t>
            </a:r>
            <a:r>
              <a:rPr lang="en-US" sz="2000" dirty="0" err="1">
                <a:solidFill>
                  <a:srgbClr val="0070C0"/>
                </a:solidFill>
              </a:rPr>
              <a:t>Control.Concurrent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import </a:t>
            </a:r>
            <a:r>
              <a:rPr lang="en-US" sz="2000" dirty="0" err="1">
                <a:solidFill>
                  <a:srgbClr val="0070C0"/>
                </a:solidFill>
              </a:rPr>
              <a:t>Text.Printf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import qualified </a:t>
            </a:r>
            <a:r>
              <a:rPr lang="en-US" sz="2000" dirty="0" err="1">
                <a:solidFill>
                  <a:srgbClr val="0070C0"/>
                </a:solidFill>
              </a:rPr>
              <a:t>Data.ByteString</a:t>
            </a:r>
            <a:r>
              <a:rPr lang="en-US" sz="2000" dirty="0">
                <a:solidFill>
                  <a:srgbClr val="0070C0"/>
                </a:solidFill>
              </a:rPr>
              <a:t> as B</a:t>
            </a:r>
          </a:p>
          <a:p>
            <a:r>
              <a:rPr lang="en-US" sz="2000" dirty="0">
                <a:solidFill>
                  <a:srgbClr val="0070C0"/>
                </a:solidFill>
              </a:rPr>
              <a:t>import </a:t>
            </a:r>
            <a:r>
              <a:rPr lang="en-US" sz="2000" dirty="0" err="1">
                <a:solidFill>
                  <a:srgbClr val="0070C0"/>
                </a:solidFill>
              </a:rPr>
              <a:t>GetURL</a:t>
            </a:r>
            <a:r>
              <a:rPr lang="en-US" sz="2000" dirty="0">
                <a:solidFill>
                  <a:srgbClr val="0070C0"/>
                </a:solidFill>
              </a:rPr>
              <a:t>  </a:t>
            </a:r>
            <a:r>
              <a:rPr lang="en-US" sz="2000" dirty="0"/>
              <a:t>--  </a:t>
            </a:r>
            <a:r>
              <a:rPr lang="en-US" dirty="0" err="1"/>
              <a:t>parconc</a:t>
            </a:r>
            <a:r>
              <a:rPr lang="en-US" dirty="0"/>
              <a:t>-examples</a:t>
            </a:r>
          </a:p>
          <a:p>
            <a:r>
              <a:rPr lang="en-US" sz="2000" dirty="0">
                <a:solidFill>
                  <a:srgbClr val="0070C0"/>
                </a:solidFill>
              </a:rPr>
              <a:t>import </a:t>
            </a:r>
            <a:r>
              <a:rPr lang="en-US" sz="2000" dirty="0" err="1">
                <a:solidFill>
                  <a:srgbClr val="0070C0"/>
                </a:solidFill>
              </a:rPr>
              <a:t>TimeIt</a:t>
            </a:r>
            <a:r>
              <a:rPr lang="en-US" sz="2000" dirty="0">
                <a:solidFill>
                  <a:srgbClr val="0070C0"/>
                </a:solidFill>
              </a:rPr>
              <a:t>    </a:t>
            </a:r>
            <a:r>
              <a:rPr lang="en-US" sz="2000" dirty="0"/>
              <a:t>--   </a:t>
            </a:r>
            <a:r>
              <a:rPr lang="en-US" dirty="0" err="1"/>
              <a:t>parconc</a:t>
            </a:r>
            <a:r>
              <a:rPr lang="en-US" dirty="0"/>
              <a:t>-examples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 err="1">
                <a:solidFill>
                  <a:srgbClr val="0070C0"/>
                </a:solidFill>
              </a:rPr>
              <a:t>timeDownload</a:t>
            </a:r>
            <a:r>
              <a:rPr lang="en-US" sz="2000" dirty="0">
                <a:solidFill>
                  <a:srgbClr val="0070C0"/>
                </a:solidFill>
              </a:rPr>
              <a:t> :: String -&gt; IO ()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timeDownload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url</a:t>
            </a:r>
            <a:r>
              <a:rPr lang="en-US" sz="2000" dirty="0">
                <a:solidFill>
                  <a:srgbClr val="0070C0"/>
                </a:solidFill>
              </a:rPr>
              <a:t> = do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(page, time) &lt;- </a:t>
            </a:r>
            <a:r>
              <a:rPr lang="en-US" sz="2000" dirty="0" err="1">
                <a:solidFill>
                  <a:srgbClr val="0070C0"/>
                </a:solidFill>
              </a:rPr>
              <a:t>timeit</a:t>
            </a:r>
            <a:r>
              <a:rPr lang="en-US" sz="2000" dirty="0">
                <a:solidFill>
                  <a:srgbClr val="0070C0"/>
                </a:solidFill>
              </a:rPr>
              <a:t> $ </a:t>
            </a:r>
            <a:r>
              <a:rPr lang="en-US" sz="2000" dirty="0" err="1">
                <a:solidFill>
                  <a:srgbClr val="0070C0"/>
                </a:solidFill>
              </a:rPr>
              <a:t>getURL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url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</a:t>
            </a:r>
            <a:r>
              <a:rPr lang="en-US" sz="2000" dirty="0" err="1">
                <a:solidFill>
                  <a:srgbClr val="0070C0"/>
                </a:solidFill>
              </a:rPr>
              <a:t>printf</a:t>
            </a:r>
            <a:r>
              <a:rPr lang="en-US" sz="2000" dirty="0">
                <a:solidFill>
                  <a:srgbClr val="0070C0"/>
                </a:solidFill>
              </a:rPr>
              <a:t> " %s (%d bytes, %.2fs)\n" </a:t>
            </a:r>
            <a:r>
              <a:rPr lang="en-US" sz="2000" dirty="0" err="1">
                <a:solidFill>
                  <a:srgbClr val="0070C0"/>
                </a:solidFill>
              </a:rPr>
              <a:t>url</a:t>
            </a:r>
            <a:r>
              <a:rPr lang="en-US" sz="2000" dirty="0">
                <a:solidFill>
                  <a:srgbClr val="0070C0"/>
                </a:solidFill>
              </a:rPr>
              <a:t> (</a:t>
            </a:r>
            <a:r>
              <a:rPr lang="en-US" sz="2000" dirty="0" err="1">
                <a:solidFill>
                  <a:srgbClr val="0070C0"/>
                </a:solidFill>
              </a:rPr>
              <a:t>B.length</a:t>
            </a:r>
            <a:r>
              <a:rPr lang="en-US" sz="2000" dirty="0">
                <a:solidFill>
                  <a:srgbClr val="0070C0"/>
                </a:solidFill>
              </a:rPr>
              <a:t> page) time</a:t>
            </a:r>
          </a:p>
        </p:txBody>
      </p:sp>
      <p:sp>
        <p:nvSpPr>
          <p:cNvPr id="5" name="Rectangle 4"/>
          <p:cNvSpPr/>
          <p:nvPr/>
        </p:nvSpPr>
        <p:spPr>
          <a:xfrm>
            <a:off x="353517" y="4549857"/>
            <a:ext cx="6952031" cy="156966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sites =["url1","url2",…]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main =  do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as &lt;- </a:t>
            </a:r>
            <a:r>
              <a:rPr lang="en-US" sz="2400" dirty="0" err="1">
                <a:solidFill>
                  <a:srgbClr val="0070C0"/>
                </a:solidFill>
              </a:rPr>
              <a:t>mapM</a:t>
            </a:r>
            <a:r>
              <a:rPr lang="en-US" sz="2400" dirty="0">
                <a:solidFill>
                  <a:srgbClr val="0070C0"/>
                </a:solidFill>
              </a:rPr>
              <a:t> (</a:t>
            </a: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. </a:t>
            </a:r>
            <a:r>
              <a:rPr lang="en-US" sz="2400" dirty="0" err="1">
                <a:solidFill>
                  <a:srgbClr val="0070C0"/>
                </a:solidFill>
              </a:rPr>
              <a:t>timeDownload</a:t>
            </a:r>
            <a:r>
              <a:rPr lang="en-US" sz="2400" dirty="0">
                <a:solidFill>
                  <a:srgbClr val="0070C0"/>
                </a:solidFill>
              </a:rPr>
              <a:t>) sites 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</a:t>
            </a:r>
            <a:r>
              <a:rPr lang="en-US" sz="2400" dirty="0" err="1">
                <a:solidFill>
                  <a:srgbClr val="0070C0"/>
                </a:solidFill>
              </a:rPr>
              <a:t>mapM</a:t>
            </a:r>
            <a:r>
              <a:rPr lang="en-US" sz="2400" dirty="0">
                <a:solidFill>
                  <a:srgbClr val="0070C0"/>
                </a:solidFill>
              </a:rPr>
              <a:t>_ wait as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517" y="266518"/>
            <a:ext cx="3242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Comunicare</a:t>
            </a:r>
            <a:r>
              <a:rPr lang="en-US" sz="2400" dirty="0"/>
              <a:t> </a:t>
            </a:r>
            <a:r>
              <a:rPr lang="en-US" sz="2400" dirty="0" err="1"/>
              <a:t>asincrona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775524" y="5804182"/>
            <a:ext cx="331449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geturl3.hs ©2012, Simon Marlow</a:t>
            </a:r>
          </a:p>
        </p:txBody>
      </p:sp>
    </p:spTree>
    <p:extLst>
      <p:ext uri="{BB962C8B-B14F-4D97-AF65-F5344CB8AC3E}">
        <p14:creationId xmlns:p14="http://schemas.microsoft.com/office/powerpoint/2010/main" val="1440186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0593" y="1066746"/>
            <a:ext cx="4496760" cy="2554545"/>
          </a:xfrm>
          <a:prstGeom prst="rect">
            <a:avLst/>
          </a:prstGeom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data </a:t>
            </a:r>
            <a:r>
              <a:rPr lang="en-US" sz="1600" dirty="0" err="1">
                <a:solidFill>
                  <a:srgbClr val="0070C0"/>
                </a:solidFill>
              </a:rPr>
              <a:t>Async</a:t>
            </a:r>
            <a:r>
              <a:rPr lang="en-US" sz="1600" dirty="0">
                <a:solidFill>
                  <a:srgbClr val="0070C0"/>
                </a:solidFill>
              </a:rPr>
              <a:t> a = </a:t>
            </a:r>
            <a:r>
              <a:rPr lang="en-US" sz="1600" dirty="0" err="1">
                <a:solidFill>
                  <a:srgbClr val="0070C0"/>
                </a:solidFill>
              </a:rPr>
              <a:t>Async</a:t>
            </a:r>
            <a:r>
              <a:rPr lang="en-US" sz="1600" dirty="0">
                <a:solidFill>
                  <a:srgbClr val="0070C0"/>
                </a:solidFill>
              </a:rPr>
              <a:t> (</a:t>
            </a:r>
            <a:r>
              <a:rPr lang="en-US" sz="1600" dirty="0" err="1">
                <a:solidFill>
                  <a:srgbClr val="0070C0"/>
                </a:solidFill>
              </a:rPr>
              <a:t>MVar</a:t>
            </a:r>
            <a:r>
              <a:rPr lang="en-US" sz="1600" dirty="0">
                <a:solidFill>
                  <a:srgbClr val="0070C0"/>
                </a:solidFill>
              </a:rPr>
              <a:t> a)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 err="1">
                <a:solidFill>
                  <a:srgbClr val="0070C0"/>
                </a:solidFill>
              </a:rPr>
              <a:t>async</a:t>
            </a:r>
            <a:r>
              <a:rPr lang="en-US" sz="1600" dirty="0">
                <a:solidFill>
                  <a:srgbClr val="0070C0"/>
                </a:solidFill>
              </a:rPr>
              <a:t> :: IO a -&gt; IO (</a:t>
            </a:r>
            <a:r>
              <a:rPr lang="en-US" sz="1600" dirty="0" err="1">
                <a:solidFill>
                  <a:srgbClr val="0070C0"/>
                </a:solidFill>
              </a:rPr>
              <a:t>Async</a:t>
            </a:r>
            <a:r>
              <a:rPr lang="en-US" sz="1600" dirty="0">
                <a:solidFill>
                  <a:srgbClr val="0070C0"/>
                </a:solidFill>
              </a:rPr>
              <a:t> a)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async</a:t>
            </a:r>
            <a:r>
              <a:rPr lang="en-US" sz="1600" dirty="0">
                <a:solidFill>
                  <a:srgbClr val="0070C0"/>
                </a:solidFill>
              </a:rPr>
              <a:t> action = do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</a:t>
            </a:r>
            <a:r>
              <a:rPr lang="en-US" sz="1600" dirty="0" err="1">
                <a:solidFill>
                  <a:srgbClr val="0070C0"/>
                </a:solidFill>
              </a:rPr>
              <a:t>var</a:t>
            </a:r>
            <a:r>
              <a:rPr lang="en-US" sz="1600" dirty="0">
                <a:solidFill>
                  <a:srgbClr val="0070C0"/>
                </a:solidFill>
              </a:rPr>
              <a:t> &lt;- </a:t>
            </a:r>
            <a:r>
              <a:rPr lang="en-US" sz="1600" dirty="0" err="1">
                <a:solidFill>
                  <a:srgbClr val="0070C0"/>
                </a:solidFill>
              </a:rPr>
              <a:t>newEmptyMVar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    </a:t>
            </a:r>
            <a:r>
              <a:rPr lang="en-US" sz="1600" dirty="0" err="1">
                <a:solidFill>
                  <a:srgbClr val="0070C0"/>
                </a:solidFill>
              </a:rPr>
              <a:t>forkIO</a:t>
            </a:r>
            <a:r>
              <a:rPr lang="en-US" sz="1600" dirty="0">
                <a:solidFill>
                  <a:srgbClr val="0070C0"/>
                </a:solidFill>
              </a:rPr>
              <a:t> (do r &lt;- action; </a:t>
            </a:r>
            <a:r>
              <a:rPr lang="en-US" sz="1600" dirty="0" err="1">
                <a:solidFill>
                  <a:srgbClr val="0070C0"/>
                </a:solidFill>
              </a:rPr>
              <a:t>putMVar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var</a:t>
            </a:r>
            <a:r>
              <a:rPr lang="en-US" sz="1600" dirty="0">
                <a:solidFill>
                  <a:srgbClr val="0070C0"/>
                </a:solidFill>
              </a:rPr>
              <a:t> r)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return (</a:t>
            </a:r>
            <a:r>
              <a:rPr lang="en-US" sz="1600" dirty="0" err="1">
                <a:solidFill>
                  <a:srgbClr val="0070C0"/>
                </a:solidFill>
              </a:rPr>
              <a:t>Async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var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wait :: </a:t>
            </a:r>
            <a:r>
              <a:rPr lang="en-US" sz="1600" dirty="0" err="1">
                <a:solidFill>
                  <a:srgbClr val="0070C0"/>
                </a:solidFill>
              </a:rPr>
              <a:t>Async</a:t>
            </a:r>
            <a:r>
              <a:rPr lang="en-US" sz="1600" dirty="0">
                <a:solidFill>
                  <a:srgbClr val="0070C0"/>
                </a:solidFill>
              </a:rPr>
              <a:t> a -&gt; IO a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wait (</a:t>
            </a:r>
            <a:r>
              <a:rPr lang="en-US" sz="1600" dirty="0" err="1">
                <a:solidFill>
                  <a:srgbClr val="0070C0"/>
                </a:solidFill>
              </a:rPr>
              <a:t>Async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var</a:t>
            </a:r>
            <a:r>
              <a:rPr lang="en-US" sz="1600" dirty="0">
                <a:solidFill>
                  <a:srgbClr val="0070C0"/>
                </a:solidFill>
              </a:rPr>
              <a:t>) = </a:t>
            </a:r>
            <a:r>
              <a:rPr lang="en-US" sz="1600" dirty="0" err="1">
                <a:solidFill>
                  <a:srgbClr val="0070C0"/>
                </a:solidFill>
              </a:rPr>
              <a:t>readMVar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var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8234" y="1066745"/>
            <a:ext cx="6676315" cy="255454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import </a:t>
            </a:r>
            <a:r>
              <a:rPr lang="en-US" sz="1600" dirty="0" err="1">
                <a:solidFill>
                  <a:srgbClr val="0070C0"/>
                </a:solidFill>
              </a:rPr>
              <a:t>Control.Concurrent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import </a:t>
            </a:r>
            <a:r>
              <a:rPr lang="en-US" sz="1600" dirty="0" err="1">
                <a:solidFill>
                  <a:srgbClr val="0070C0"/>
                </a:solidFill>
              </a:rPr>
              <a:t>Text.Printf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import qualified </a:t>
            </a:r>
            <a:r>
              <a:rPr lang="en-US" sz="1600" dirty="0" err="1">
                <a:solidFill>
                  <a:srgbClr val="0070C0"/>
                </a:solidFill>
              </a:rPr>
              <a:t>Data.ByteString</a:t>
            </a:r>
            <a:r>
              <a:rPr lang="en-US" sz="1600" dirty="0">
                <a:solidFill>
                  <a:srgbClr val="0070C0"/>
                </a:solidFill>
              </a:rPr>
              <a:t> as B</a:t>
            </a:r>
          </a:p>
          <a:p>
            <a:r>
              <a:rPr lang="en-US" sz="1600" dirty="0">
                <a:solidFill>
                  <a:srgbClr val="0070C0"/>
                </a:solidFill>
              </a:rPr>
              <a:t>import </a:t>
            </a:r>
            <a:r>
              <a:rPr lang="en-US" sz="1600" dirty="0" err="1">
                <a:solidFill>
                  <a:srgbClr val="0070C0"/>
                </a:solidFill>
              </a:rPr>
              <a:t>GetURL</a:t>
            </a:r>
            <a:r>
              <a:rPr lang="en-US" sz="1600" dirty="0">
                <a:solidFill>
                  <a:srgbClr val="0070C0"/>
                </a:solidFill>
              </a:rPr>
              <a:t>  </a:t>
            </a:r>
            <a:r>
              <a:rPr lang="en-US" sz="1600" dirty="0">
                <a:solidFill>
                  <a:srgbClr val="000000"/>
                </a:solidFill>
              </a:rPr>
              <a:t>--  </a:t>
            </a:r>
            <a:r>
              <a:rPr lang="en-US" sz="1600" dirty="0" err="1">
                <a:solidFill>
                  <a:srgbClr val="000000"/>
                </a:solidFill>
              </a:rPr>
              <a:t>parconc</a:t>
            </a:r>
            <a:r>
              <a:rPr lang="en-US" sz="1600" dirty="0">
                <a:solidFill>
                  <a:srgbClr val="000000"/>
                </a:solidFill>
              </a:rPr>
              <a:t>-examples</a:t>
            </a:r>
          </a:p>
          <a:p>
            <a:r>
              <a:rPr lang="en-US" sz="1600" dirty="0">
                <a:solidFill>
                  <a:srgbClr val="0070C0"/>
                </a:solidFill>
              </a:rPr>
              <a:t>import </a:t>
            </a:r>
            <a:r>
              <a:rPr lang="en-US" sz="1600" dirty="0" err="1">
                <a:solidFill>
                  <a:srgbClr val="0070C0"/>
                </a:solidFill>
              </a:rPr>
              <a:t>TimeIt</a:t>
            </a:r>
            <a:r>
              <a:rPr lang="en-US" sz="1600" dirty="0">
                <a:solidFill>
                  <a:srgbClr val="0070C0"/>
                </a:solidFill>
              </a:rPr>
              <a:t>    </a:t>
            </a:r>
            <a:r>
              <a:rPr lang="en-US" sz="1600" dirty="0">
                <a:solidFill>
                  <a:srgbClr val="000000"/>
                </a:solidFill>
              </a:rPr>
              <a:t>--   </a:t>
            </a:r>
            <a:r>
              <a:rPr lang="en-US" sz="1600" dirty="0" err="1">
                <a:solidFill>
                  <a:srgbClr val="000000"/>
                </a:solidFill>
              </a:rPr>
              <a:t>parconc</a:t>
            </a:r>
            <a:r>
              <a:rPr lang="en-US" sz="1600" dirty="0">
                <a:solidFill>
                  <a:srgbClr val="000000"/>
                </a:solidFill>
              </a:rPr>
              <a:t>-examples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 err="1">
                <a:solidFill>
                  <a:srgbClr val="0070C0"/>
                </a:solidFill>
              </a:rPr>
              <a:t>timeDownload</a:t>
            </a:r>
            <a:r>
              <a:rPr lang="en-US" sz="1600" dirty="0">
                <a:solidFill>
                  <a:srgbClr val="0070C0"/>
                </a:solidFill>
              </a:rPr>
              <a:t> :: String -&gt; IO ()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timeDownload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url</a:t>
            </a:r>
            <a:r>
              <a:rPr lang="en-US" sz="1600" dirty="0">
                <a:solidFill>
                  <a:srgbClr val="0070C0"/>
                </a:solidFill>
              </a:rPr>
              <a:t> = do 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    (page, time) &lt;- </a:t>
            </a:r>
            <a:r>
              <a:rPr lang="en-US" sz="1600" dirty="0" err="1">
                <a:solidFill>
                  <a:srgbClr val="0070C0"/>
                </a:solidFill>
              </a:rPr>
              <a:t>timeit</a:t>
            </a:r>
            <a:r>
              <a:rPr lang="en-US" sz="1600" dirty="0">
                <a:solidFill>
                  <a:srgbClr val="0070C0"/>
                </a:solidFill>
              </a:rPr>
              <a:t> $ </a:t>
            </a:r>
            <a:r>
              <a:rPr lang="en-US" sz="1600" dirty="0" err="1">
                <a:solidFill>
                  <a:srgbClr val="0070C0"/>
                </a:solidFill>
              </a:rPr>
              <a:t>getURL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url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    </a:t>
            </a:r>
            <a:r>
              <a:rPr lang="en-US" sz="1600" dirty="0" err="1">
                <a:solidFill>
                  <a:srgbClr val="0070C0"/>
                </a:solidFill>
              </a:rPr>
              <a:t>printf</a:t>
            </a:r>
            <a:r>
              <a:rPr lang="en-US" sz="1600" dirty="0">
                <a:solidFill>
                  <a:srgbClr val="0070C0"/>
                </a:solidFill>
              </a:rPr>
              <a:t> " %s (%d bytes, %.2fs)\n" </a:t>
            </a:r>
            <a:r>
              <a:rPr lang="en-US" sz="1600" dirty="0" err="1">
                <a:solidFill>
                  <a:srgbClr val="0070C0"/>
                </a:solidFill>
              </a:rPr>
              <a:t>url</a:t>
            </a:r>
            <a:r>
              <a:rPr lang="en-US" sz="1600" dirty="0">
                <a:solidFill>
                  <a:srgbClr val="0070C0"/>
                </a:solidFill>
              </a:rPr>
              <a:t> (</a:t>
            </a:r>
            <a:r>
              <a:rPr lang="en-US" sz="1600" dirty="0" err="1">
                <a:solidFill>
                  <a:srgbClr val="0070C0"/>
                </a:solidFill>
              </a:rPr>
              <a:t>B.length</a:t>
            </a:r>
            <a:r>
              <a:rPr lang="en-US" sz="1600" dirty="0">
                <a:solidFill>
                  <a:srgbClr val="0070C0"/>
                </a:solidFill>
              </a:rPr>
              <a:t> page) time</a:t>
            </a:r>
          </a:p>
        </p:txBody>
      </p:sp>
      <p:sp>
        <p:nvSpPr>
          <p:cNvPr id="5" name="Rectangle 4"/>
          <p:cNvSpPr/>
          <p:nvPr/>
        </p:nvSpPr>
        <p:spPr>
          <a:xfrm>
            <a:off x="415301" y="3848152"/>
            <a:ext cx="10037684" cy="120032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main =  do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as &lt;- </a:t>
            </a:r>
            <a:r>
              <a:rPr lang="en-US" sz="2400" dirty="0" err="1">
                <a:solidFill>
                  <a:srgbClr val="0070C0"/>
                </a:solidFill>
              </a:rPr>
              <a:t>mapM</a:t>
            </a:r>
            <a:r>
              <a:rPr lang="en-US" sz="2400" dirty="0">
                <a:solidFill>
                  <a:srgbClr val="0070C0"/>
                </a:solidFill>
              </a:rPr>
              <a:t> (</a:t>
            </a: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. </a:t>
            </a:r>
            <a:r>
              <a:rPr lang="en-US" sz="2400" dirty="0" err="1">
                <a:solidFill>
                  <a:srgbClr val="0070C0"/>
                </a:solidFill>
              </a:rPr>
              <a:t>timeDownload</a:t>
            </a:r>
            <a:r>
              <a:rPr lang="en-US" sz="2400" dirty="0">
                <a:solidFill>
                  <a:srgbClr val="0070C0"/>
                </a:solidFill>
              </a:rPr>
              <a:t>) sites     -- sites =["url1","url2",…]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</a:t>
            </a:r>
            <a:r>
              <a:rPr lang="en-US" sz="2400" dirty="0" err="1">
                <a:solidFill>
                  <a:srgbClr val="0070C0"/>
                </a:solidFill>
              </a:rPr>
              <a:t>mapM</a:t>
            </a:r>
            <a:r>
              <a:rPr lang="en-US" sz="2400" dirty="0">
                <a:solidFill>
                  <a:srgbClr val="0070C0"/>
                </a:solidFill>
              </a:rPr>
              <a:t>_ wait as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517" y="266518"/>
            <a:ext cx="6296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0000"/>
                </a:solidFill>
              </a:rPr>
              <a:t> - </a:t>
            </a:r>
            <a:r>
              <a:rPr lang="en-US" sz="2400" dirty="0" err="1">
                <a:solidFill>
                  <a:srgbClr val="000000"/>
                </a:solidFill>
              </a:rPr>
              <a:t>comunicare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asincrona</a:t>
            </a:r>
            <a:r>
              <a:rPr lang="en-US" sz="2400" dirty="0">
                <a:solidFill>
                  <a:srgbClr val="000000"/>
                </a:solidFill>
              </a:rPr>
              <a:t>  (</a:t>
            </a:r>
            <a:r>
              <a:rPr lang="en-US" sz="2400" dirty="0" err="1">
                <a:solidFill>
                  <a:srgbClr val="000000"/>
                </a:solidFill>
              </a:rPr>
              <a:t>folosind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MVar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</p:txBody>
      </p:sp>
      <p:sp>
        <p:nvSpPr>
          <p:cNvPr id="6" name="Rectangle 5"/>
          <p:cNvSpPr/>
          <p:nvPr/>
        </p:nvSpPr>
        <p:spPr>
          <a:xfrm>
            <a:off x="8733952" y="128018"/>
            <a:ext cx="331449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geturl3.hs ©2012, Simon Marlow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29595" y="4820141"/>
            <a:ext cx="6594882" cy="101566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err="1"/>
              <a:t>asteapta</a:t>
            </a:r>
            <a:r>
              <a:rPr lang="en-US" sz="2000" b="1" dirty="0"/>
              <a:t> ca </a:t>
            </a:r>
            <a:r>
              <a:rPr lang="en-US" sz="2000" b="1" dirty="0" err="1"/>
              <a:t>toate</a:t>
            </a:r>
            <a:r>
              <a:rPr lang="en-US" sz="2000" b="1" dirty="0"/>
              <a:t> </a:t>
            </a:r>
            <a:r>
              <a:rPr lang="en-US" sz="2000" b="1" dirty="0" err="1"/>
              <a:t>actiunile</a:t>
            </a:r>
            <a:r>
              <a:rPr lang="en-US" sz="2000" b="1" dirty="0"/>
              <a:t> </a:t>
            </a:r>
            <a:r>
              <a:rPr lang="en-US" sz="2000" b="1" dirty="0" err="1"/>
              <a:t>asincrone</a:t>
            </a:r>
            <a:r>
              <a:rPr lang="en-US" sz="2000" b="1" dirty="0"/>
              <a:t> </a:t>
            </a:r>
            <a:r>
              <a:rPr lang="en-US" sz="2000" b="1" dirty="0" err="1"/>
              <a:t>sa</a:t>
            </a:r>
            <a:r>
              <a:rPr lang="en-US" sz="2000" b="1" dirty="0"/>
              <a:t> se </a:t>
            </a:r>
            <a:r>
              <a:rPr lang="en-US" sz="2000" b="1" dirty="0" err="1"/>
              <a:t>termine</a:t>
            </a:r>
            <a:r>
              <a:rPr lang="en-US" sz="2000" b="1" dirty="0"/>
              <a:t>, </a:t>
            </a:r>
          </a:p>
          <a:p>
            <a:r>
              <a:rPr lang="en-US" sz="2000" b="1" dirty="0" err="1"/>
              <a:t>monitorizand</a:t>
            </a:r>
            <a:r>
              <a:rPr lang="en-US" sz="2000" b="1" dirty="0"/>
              <a:t> </a:t>
            </a:r>
            <a:r>
              <a:rPr lang="en-US" sz="2000" b="1" dirty="0" err="1"/>
              <a:t>fiecare</a:t>
            </a:r>
            <a:r>
              <a:rPr lang="en-US" sz="2000" b="1" dirty="0"/>
              <a:t> </a:t>
            </a:r>
            <a:r>
              <a:rPr lang="en-US" sz="2000" b="1" dirty="0" err="1"/>
              <a:t>actiune</a:t>
            </a:r>
            <a:r>
              <a:rPr lang="en-US" sz="2000" b="1" dirty="0"/>
              <a:t> in parte; </a:t>
            </a:r>
            <a:r>
              <a:rPr lang="en-US" sz="2000" dirty="0">
                <a:solidFill>
                  <a:srgbClr val="FF0000"/>
                </a:solidFill>
              </a:rPr>
              <a:t>un alt thread </a:t>
            </a:r>
            <a:r>
              <a:rPr lang="en-US" sz="2000" dirty="0" err="1">
                <a:solidFill>
                  <a:srgbClr val="FF0000"/>
                </a:solidFill>
              </a:rPr>
              <a:t>ar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putea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interveni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inainte</a:t>
            </a:r>
            <a:r>
              <a:rPr lang="en-US" sz="2000" dirty="0">
                <a:solidFill>
                  <a:srgbClr val="FF0000"/>
                </a:solidFill>
              </a:rPr>
              <a:t> ca </a:t>
            </a:r>
            <a:r>
              <a:rPr lang="en-US" sz="2000" dirty="0" err="1">
                <a:solidFill>
                  <a:srgbClr val="FF0000"/>
                </a:solidFill>
              </a:rPr>
              <a:t>toate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actiunile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sa</a:t>
            </a:r>
            <a:r>
              <a:rPr lang="en-US" sz="2000" dirty="0">
                <a:solidFill>
                  <a:srgbClr val="FF0000"/>
                </a:solidFill>
              </a:rPr>
              <a:t> se </a:t>
            </a:r>
            <a:r>
              <a:rPr lang="en-US" sz="2000" dirty="0" err="1">
                <a:solidFill>
                  <a:srgbClr val="FF0000"/>
                </a:solidFill>
              </a:rPr>
              <a:t>termine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5512" y="5820415"/>
            <a:ext cx="3689023" cy="40011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Cum </a:t>
            </a:r>
            <a:r>
              <a:rPr lang="en-US" sz="2000" dirty="0" err="1"/>
              <a:t>rezolvam</a:t>
            </a:r>
            <a:r>
              <a:rPr lang="en-US" sz="2000" dirty="0"/>
              <a:t>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problema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8176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518" y="218941"/>
            <a:ext cx="560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Cititori</a:t>
            </a:r>
            <a:r>
              <a:rPr lang="en-US" sz="2800" dirty="0"/>
              <a:t>/</a:t>
            </a:r>
            <a:r>
              <a:rPr lang="en-US" sz="2800" dirty="0" err="1"/>
              <a:t>scriitori</a:t>
            </a:r>
            <a:r>
              <a:rPr lang="en-US" sz="2800" dirty="0"/>
              <a:t>  (Readers/Writers)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127" y="914399"/>
            <a:ext cx="79194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  </a:t>
            </a:r>
            <a:r>
              <a:rPr lang="en-US" sz="2400" dirty="0" err="1"/>
              <a:t>multe</a:t>
            </a:r>
            <a:r>
              <a:rPr lang="en-US" sz="2400" dirty="0"/>
              <a:t> thread-</a:t>
            </a:r>
            <a:r>
              <a:rPr lang="en-US" sz="2400" dirty="0" err="1"/>
              <a:t>uri</a:t>
            </a:r>
            <a:r>
              <a:rPr lang="en-US" sz="2400" dirty="0"/>
              <a:t> au </a:t>
            </a:r>
            <a:r>
              <a:rPr lang="en-US" sz="2400" dirty="0" err="1"/>
              <a:t>acces</a:t>
            </a:r>
            <a:r>
              <a:rPr lang="en-US" sz="2400" dirty="0"/>
              <a:t> la  o </a:t>
            </a:r>
            <a:r>
              <a:rPr lang="en-US" sz="2400" dirty="0" err="1"/>
              <a:t>resursa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Unele</a:t>
            </a:r>
            <a:r>
              <a:rPr lang="en-US" sz="2400" dirty="0"/>
              <a:t> thread-</a:t>
            </a:r>
            <a:r>
              <a:rPr lang="en-US" sz="2400" dirty="0" err="1"/>
              <a:t>uri</a:t>
            </a:r>
            <a:r>
              <a:rPr lang="en-US" sz="2400" dirty="0"/>
              <a:t> </a:t>
            </a:r>
            <a:r>
              <a:rPr lang="en-US" sz="2400" dirty="0" err="1"/>
              <a:t>scriu</a:t>
            </a:r>
            <a:r>
              <a:rPr lang="en-US" sz="2400" dirty="0"/>
              <a:t> (writers), </a:t>
            </a:r>
            <a:r>
              <a:rPr lang="en-US" sz="2400" dirty="0" err="1"/>
              <a:t>iar</a:t>
            </a:r>
            <a:r>
              <a:rPr lang="en-US" sz="2400" dirty="0"/>
              <a:t> </a:t>
            </a:r>
            <a:r>
              <a:rPr lang="en-US" sz="2400" dirty="0" err="1"/>
              <a:t>altele</a:t>
            </a:r>
            <a:r>
              <a:rPr lang="en-US" sz="2400" dirty="0"/>
              <a:t> </a:t>
            </a:r>
            <a:r>
              <a:rPr lang="en-US" sz="2400" dirty="0" err="1"/>
              <a:t>citesc</a:t>
            </a:r>
            <a:r>
              <a:rPr lang="en-US" sz="2400" dirty="0"/>
              <a:t> (readers).</a:t>
            </a:r>
          </a:p>
          <a:p>
            <a:r>
              <a:rPr lang="en-US" sz="2400" dirty="0" err="1"/>
              <a:t>Resursa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accesata</a:t>
            </a:r>
            <a:r>
              <a:rPr lang="en-US" sz="2400" dirty="0"/>
              <a:t> </a:t>
            </a:r>
            <a:r>
              <a:rPr lang="en-US" sz="2400" dirty="0" err="1"/>
              <a:t>simultan</a:t>
            </a:r>
            <a:r>
              <a:rPr lang="en-US" sz="2400" dirty="0"/>
              <a:t> de </a:t>
            </a:r>
            <a:r>
              <a:rPr lang="en-US" sz="2400" dirty="0" err="1"/>
              <a:t>mai</a:t>
            </a:r>
            <a:r>
              <a:rPr lang="en-US" sz="2400" dirty="0"/>
              <a:t> multi </a:t>
            </a:r>
            <a:r>
              <a:rPr lang="en-US" sz="2400" dirty="0" err="1"/>
              <a:t>cititori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Resursa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acessata</a:t>
            </a:r>
            <a:r>
              <a:rPr lang="en-US" sz="2400" dirty="0"/>
              <a:t> de un </a:t>
            </a:r>
            <a:r>
              <a:rPr lang="en-US" sz="2400" dirty="0" err="1"/>
              <a:t>singur</a:t>
            </a:r>
            <a:r>
              <a:rPr lang="en-US" sz="2400" dirty="0"/>
              <a:t> </a:t>
            </a:r>
            <a:r>
              <a:rPr lang="en-US" sz="2400" dirty="0" err="1"/>
              <a:t>scriitor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Resursa</a:t>
            </a:r>
            <a:r>
              <a:rPr lang="en-US" sz="2400" dirty="0"/>
              <a:t> nu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accesata</a:t>
            </a:r>
            <a:r>
              <a:rPr lang="en-US" sz="2400" dirty="0"/>
              <a:t> </a:t>
            </a:r>
            <a:r>
              <a:rPr lang="en-US" sz="2400" dirty="0" err="1"/>
              <a:t>simultan</a:t>
            </a:r>
            <a:r>
              <a:rPr lang="en-US" sz="2400" dirty="0"/>
              <a:t>  de </a:t>
            </a:r>
            <a:r>
              <a:rPr lang="en-US" sz="2400" dirty="0" err="1"/>
              <a:t>cititori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de </a:t>
            </a:r>
            <a:r>
              <a:rPr lang="en-US" sz="2400" dirty="0" err="1"/>
              <a:t>scriitori</a:t>
            </a:r>
            <a:r>
              <a:rPr lang="en-US" sz="24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127" y="3234171"/>
            <a:ext cx="76284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b="1" dirty="0" err="1"/>
              <a:t>sincronizare</a:t>
            </a:r>
            <a:r>
              <a:rPr lang="en-US" sz="2400" dirty="0"/>
              <a:t> </a:t>
            </a:r>
            <a:r>
              <a:rPr lang="en-US" sz="2400" dirty="0" err="1"/>
              <a:t>folosim</a:t>
            </a:r>
            <a:r>
              <a:rPr lang="en-US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 </a:t>
            </a:r>
            <a:r>
              <a:rPr lang="en-US" sz="2400" dirty="0" err="1"/>
              <a:t>semafor</a:t>
            </a:r>
            <a:r>
              <a:rPr lang="en-US" sz="2400" dirty="0"/>
              <a:t> </a:t>
            </a:r>
            <a:r>
              <a:rPr lang="en-US" sz="2400" dirty="0" err="1"/>
              <a:t>binar</a:t>
            </a:r>
            <a:r>
              <a:rPr lang="en-US" sz="2400" dirty="0"/>
              <a:t> care da </a:t>
            </a:r>
            <a:r>
              <a:rPr lang="en-US" sz="2400" dirty="0" err="1"/>
              <a:t>acces</a:t>
            </a:r>
            <a:r>
              <a:rPr lang="en-US" sz="2400" dirty="0"/>
              <a:t> la </a:t>
            </a:r>
            <a:r>
              <a:rPr lang="en-US" sz="2400" dirty="0" err="1"/>
              <a:t>citit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la </a:t>
            </a:r>
            <a:r>
              <a:rPr lang="en-US" sz="2400" dirty="0" err="1"/>
              <a:t>scris</a:t>
            </a:r>
            <a:r>
              <a:rPr lang="en-US" sz="2400" dirty="0"/>
              <a:t>:  </a:t>
            </a:r>
            <a:r>
              <a:rPr lang="en-US" sz="2400" dirty="0" err="1">
                <a:solidFill>
                  <a:srgbClr val="0070C0"/>
                </a:solidFill>
              </a:rPr>
              <a:t>writeL</a:t>
            </a:r>
            <a:endParaRPr lang="en-US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 monitor  in care se </a:t>
            </a:r>
            <a:r>
              <a:rPr lang="en-US" sz="2400" dirty="0" err="1"/>
              <a:t>inregistreaza</a:t>
            </a:r>
            <a:r>
              <a:rPr lang="en-US" sz="2400" dirty="0"/>
              <a:t> </a:t>
            </a:r>
            <a:r>
              <a:rPr lang="en-US" sz="2400" dirty="0" err="1"/>
              <a:t>nr</a:t>
            </a:r>
            <a:r>
              <a:rPr lang="en-US" sz="2400" dirty="0"/>
              <a:t>. de </a:t>
            </a:r>
            <a:r>
              <a:rPr lang="en-US" sz="2400" dirty="0" err="1"/>
              <a:t>cititori</a:t>
            </a:r>
            <a:r>
              <a:rPr lang="en-US" sz="2400" dirty="0"/>
              <a:t>:    </a:t>
            </a:r>
            <a:r>
              <a:rPr lang="en-US" sz="2400" dirty="0" err="1">
                <a:solidFill>
                  <a:srgbClr val="0070C0"/>
                </a:solidFill>
              </a:rPr>
              <a:t>readL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0255" y="4733559"/>
            <a:ext cx="7947368" cy="110799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data </a:t>
            </a:r>
            <a:r>
              <a:rPr lang="en-US" sz="2400" dirty="0" err="1">
                <a:solidFill>
                  <a:srgbClr val="0070C0"/>
                </a:solidFill>
              </a:rPr>
              <a:t>MyRWLock</a:t>
            </a:r>
            <a:r>
              <a:rPr lang="en-US" sz="2400" dirty="0">
                <a:solidFill>
                  <a:srgbClr val="0070C0"/>
                </a:solidFill>
              </a:rPr>
              <a:t> = </a:t>
            </a:r>
            <a:r>
              <a:rPr lang="en-US" sz="2400" dirty="0" err="1">
                <a:solidFill>
                  <a:srgbClr val="0070C0"/>
                </a:solidFill>
              </a:rPr>
              <a:t>MyRWL</a:t>
            </a:r>
            <a:r>
              <a:rPr lang="en-US" sz="2400" dirty="0">
                <a:solidFill>
                  <a:srgbClr val="0070C0"/>
                </a:solidFill>
              </a:rPr>
              <a:t> {</a:t>
            </a:r>
            <a:r>
              <a:rPr lang="en-US" sz="2400" dirty="0" err="1">
                <a:solidFill>
                  <a:srgbClr val="0070C0"/>
                </a:solidFill>
              </a:rPr>
              <a:t>readL</a:t>
            </a:r>
            <a:r>
              <a:rPr lang="en-US" sz="2400" dirty="0">
                <a:solidFill>
                  <a:srgbClr val="0070C0"/>
                </a:solidFill>
              </a:rPr>
              <a:t> :: </a:t>
            </a:r>
            <a:r>
              <a:rPr lang="en-US" sz="2400" dirty="0" err="1">
                <a:solidFill>
                  <a:srgbClr val="0070C0"/>
                </a:solidFill>
              </a:rPr>
              <a:t>MVar</a:t>
            </a:r>
            <a:r>
              <a:rPr lang="en-US" sz="2400" dirty="0">
                <a:solidFill>
                  <a:srgbClr val="0070C0"/>
                </a:solidFill>
              </a:rPr>
              <a:t> Int, </a:t>
            </a:r>
            <a:r>
              <a:rPr lang="en-US" sz="2400" dirty="0" err="1">
                <a:solidFill>
                  <a:srgbClr val="0070C0"/>
                </a:solidFill>
              </a:rPr>
              <a:t>writeL</a:t>
            </a:r>
            <a:r>
              <a:rPr lang="en-US" sz="2400" dirty="0">
                <a:solidFill>
                  <a:srgbClr val="0070C0"/>
                </a:solidFill>
              </a:rPr>
              <a:t> :: </a:t>
            </a:r>
            <a:r>
              <a:rPr lang="en-US" sz="2400" dirty="0" err="1">
                <a:solidFill>
                  <a:srgbClr val="0070C0"/>
                </a:solidFill>
              </a:rPr>
              <a:t>MVar</a:t>
            </a:r>
            <a:r>
              <a:rPr lang="en-US" sz="2400" dirty="0">
                <a:solidFill>
                  <a:srgbClr val="0070C0"/>
                </a:solidFill>
              </a:rPr>
              <a:t> ()}</a:t>
            </a:r>
          </a:p>
          <a:p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36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5763" y="296214"/>
            <a:ext cx="2911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Reader/Writer Lock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6696" y="757879"/>
            <a:ext cx="3910329" cy="132343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type </a:t>
            </a:r>
            <a:r>
              <a:rPr lang="en-US" sz="2000" dirty="0" err="1">
                <a:solidFill>
                  <a:srgbClr val="0070C0"/>
                </a:solidFill>
              </a:rPr>
              <a:t>MyLock</a:t>
            </a:r>
            <a:r>
              <a:rPr lang="en-US" sz="2000" dirty="0">
                <a:solidFill>
                  <a:srgbClr val="0070C0"/>
                </a:solidFill>
              </a:rPr>
              <a:t> = </a:t>
            </a:r>
            <a:r>
              <a:rPr lang="en-US" sz="2000" dirty="0" err="1">
                <a:solidFill>
                  <a:srgbClr val="0070C0"/>
                </a:solidFill>
              </a:rPr>
              <a:t>MVar</a:t>
            </a:r>
            <a:r>
              <a:rPr lang="en-US" sz="2000" dirty="0">
                <a:solidFill>
                  <a:srgbClr val="0070C0"/>
                </a:solidFill>
              </a:rPr>
              <a:t> ()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newLock</a:t>
            </a:r>
            <a:r>
              <a:rPr lang="en-US" sz="2000" dirty="0">
                <a:solidFill>
                  <a:srgbClr val="0070C0"/>
                </a:solidFill>
              </a:rPr>
              <a:t> = </a:t>
            </a:r>
            <a:r>
              <a:rPr lang="en-US" sz="2000" dirty="0" err="1">
                <a:solidFill>
                  <a:srgbClr val="0070C0"/>
                </a:solidFill>
              </a:rPr>
              <a:t>newMVar</a:t>
            </a:r>
            <a:r>
              <a:rPr lang="en-US" sz="2000" dirty="0">
                <a:solidFill>
                  <a:srgbClr val="0070C0"/>
                </a:solidFill>
              </a:rPr>
              <a:t> ()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aquireLock</a:t>
            </a:r>
            <a:r>
              <a:rPr lang="en-US" sz="2000" dirty="0">
                <a:solidFill>
                  <a:srgbClr val="0070C0"/>
                </a:solidFill>
              </a:rPr>
              <a:t>  m = </a:t>
            </a:r>
            <a:r>
              <a:rPr lang="en-US" sz="2000" dirty="0" err="1">
                <a:solidFill>
                  <a:srgbClr val="0070C0"/>
                </a:solidFill>
              </a:rPr>
              <a:t>takeMVar</a:t>
            </a:r>
            <a:r>
              <a:rPr lang="en-US" sz="2000" dirty="0">
                <a:solidFill>
                  <a:srgbClr val="0070C0"/>
                </a:solidFill>
              </a:rPr>
              <a:t> m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releaseLock</a:t>
            </a:r>
            <a:r>
              <a:rPr lang="en-US" sz="2000" dirty="0">
                <a:solidFill>
                  <a:srgbClr val="0070C0"/>
                </a:solidFill>
              </a:rPr>
              <a:t> m = </a:t>
            </a:r>
            <a:r>
              <a:rPr lang="en-US" sz="2000" dirty="0" err="1">
                <a:solidFill>
                  <a:srgbClr val="0070C0"/>
                </a:solidFill>
              </a:rPr>
              <a:t>putMVar</a:t>
            </a:r>
            <a:r>
              <a:rPr lang="en-US" sz="2000" dirty="0">
                <a:solidFill>
                  <a:srgbClr val="0070C0"/>
                </a:solidFill>
              </a:rPr>
              <a:t> m ()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8014" y="4037775"/>
            <a:ext cx="6216574" cy="19389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newMyRWLock</a:t>
            </a:r>
            <a:r>
              <a:rPr lang="en-US" sz="2400" dirty="0">
                <a:solidFill>
                  <a:srgbClr val="0070C0"/>
                </a:solidFill>
              </a:rPr>
              <a:t> :: IO </a:t>
            </a:r>
            <a:r>
              <a:rPr lang="en-US" sz="2400" dirty="0" err="1">
                <a:solidFill>
                  <a:srgbClr val="0070C0"/>
                </a:solidFill>
              </a:rPr>
              <a:t>MyRWLock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err="1">
                <a:solidFill>
                  <a:srgbClr val="0070C0"/>
                </a:solidFill>
              </a:rPr>
              <a:t>newMyRWLock</a:t>
            </a:r>
            <a:r>
              <a:rPr lang="en-US" sz="2400" dirty="0">
                <a:solidFill>
                  <a:srgbClr val="0070C0"/>
                </a:solidFill>
              </a:rPr>
              <a:t> = do             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</a:t>
            </a:r>
            <a:r>
              <a:rPr lang="en-US" sz="2400" dirty="0" err="1">
                <a:solidFill>
                  <a:srgbClr val="0070C0"/>
                </a:solidFill>
              </a:rPr>
              <a:t>readL</a:t>
            </a:r>
            <a:r>
              <a:rPr lang="en-US" sz="2400" dirty="0">
                <a:solidFill>
                  <a:srgbClr val="0070C0"/>
                </a:solidFill>
              </a:rPr>
              <a:t>  &lt;-  </a:t>
            </a:r>
            <a:r>
              <a:rPr lang="en-US" sz="2400" dirty="0" err="1">
                <a:solidFill>
                  <a:srgbClr val="0070C0"/>
                </a:solidFill>
              </a:rPr>
              <a:t>newMVar</a:t>
            </a:r>
            <a:r>
              <a:rPr lang="en-US" sz="2400" dirty="0">
                <a:solidFill>
                  <a:srgbClr val="0070C0"/>
                </a:solidFill>
              </a:rPr>
              <a:t> 0           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</a:t>
            </a:r>
            <a:r>
              <a:rPr lang="en-US" sz="2400" dirty="0" err="1">
                <a:solidFill>
                  <a:srgbClr val="0070C0"/>
                </a:solidFill>
              </a:rPr>
              <a:t>writeL</a:t>
            </a:r>
            <a:r>
              <a:rPr lang="en-US" sz="2400" dirty="0">
                <a:solidFill>
                  <a:srgbClr val="0070C0"/>
                </a:solidFill>
              </a:rPr>
              <a:t> &lt;-  </a:t>
            </a:r>
            <a:r>
              <a:rPr lang="en-US" sz="2400" dirty="0" err="1">
                <a:solidFill>
                  <a:srgbClr val="0070C0"/>
                </a:solidFill>
              </a:rPr>
              <a:t>newLock</a:t>
            </a:r>
            <a:r>
              <a:rPr lang="en-US" sz="2400" dirty="0">
                <a:solidFill>
                  <a:srgbClr val="0070C0"/>
                </a:solidFill>
              </a:rPr>
              <a:t>            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return (</a:t>
            </a:r>
            <a:r>
              <a:rPr lang="en-US" sz="2400" dirty="0" err="1">
                <a:solidFill>
                  <a:srgbClr val="0070C0"/>
                </a:solidFill>
              </a:rPr>
              <a:t>MyRWL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readL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writeL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07C2B-53B0-47F4-8627-6588FDE29C12}"/>
              </a:ext>
            </a:extLst>
          </p:cNvPr>
          <p:cNvSpPr txBox="1"/>
          <p:nvPr/>
        </p:nvSpPr>
        <p:spPr>
          <a:xfrm>
            <a:off x="1620186" y="2658896"/>
            <a:ext cx="84585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data </a:t>
            </a:r>
            <a:r>
              <a:rPr lang="en-US" sz="2400" dirty="0" err="1">
                <a:solidFill>
                  <a:srgbClr val="0070C0"/>
                </a:solidFill>
              </a:rPr>
              <a:t>MyRWLock</a:t>
            </a:r>
            <a:r>
              <a:rPr lang="en-US" sz="2400" dirty="0">
                <a:solidFill>
                  <a:srgbClr val="0070C0"/>
                </a:solidFill>
              </a:rPr>
              <a:t> = </a:t>
            </a:r>
            <a:r>
              <a:rPr lang="en-US" sz="2400" dirty="0" err="1">
                <a:solidFill>
                  <a:srgbClr val="0070C0"/>
                </a:solidFill>
              </a:rPr>
              <a:t>MyRWL</a:t>
            </a:r>
            <a:r>
              <a:rPr lang="en-US" sz="2400" dirty="0">
                <a:solidFill>
                  <a:srgbClr val="0070C0"/>
                </a:solidFill>
              </a:rPr>
              <a:t> {</a:t>
            </a:r>
            <a:r>
              <a:rPr lang="en-US" sz="2400" dirty="0" err="1">
                <a:solidFill>
                  <a:srgbClr val="0070C0"/>
                </a:solidFill>
              </a:rPr>
              <a:t>readL</a:t>
            </a:r>
            <a:r>
              <a:rPr lang="en-US" sz="2400" dirty="0">
                <a:solidFill>
                  <a:srgbClr val="0070C0"/>
                </a:solidFill>
              </a:rPr>
              <a:t> :: </a:t>
            </a:r>
            <a:r>
              <a:rPr lang="en-US" sz="2400" dirty="0" err="1">
                <a:solidFill>
                  <a:srgbClr val="0070C0"/>
                </a:solidFill>
              </a:rPr>
              <a:t>MVar</a:t>
            </a:r>
            <a:r>
              <a:rPr lang="en-US" sz="2400" dirty="0">
                <a:solidFill>
                  <a:srgbClr val="0070C0"/>
                </a:solidFill>
              </a:rPr>
              <a:t> Int, </a:t>
            </a:r>
            <a:r>
              <a:rPr lang="en-US" sz="2400" dirty="0" err="1">
                <a:solidFill>
                  <a:srgbClr val="0070C0"/>
                </a:solidFill>
              </a:rPr>
              <a:t>writeL</a:t>
            </a:r>
            <a:r>
              <a:rPr lang="en-US" sz="2400" dirty="0">
                <a:solidFill>
                  <a:srgbClr val="0070C0"/>
                </a:solidFill>
              </a:rPr>
              <a:t> :: </a:t>
            </a:r>
            <a:r>
              <a:rPr lang="en-US" sz="2400" dirty="0" err="1">
                <a:solidFill>
                  <a:srgbClr val="0070C0"/>
                </a:solidFill>
              </a:rPr>
              <a:t>MyLock</a:t>
            </a:r>
            <a:r>
              <a:rPr lang="en-US" sz="2400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266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5763" y="296214"/>
            <a:ext cx="2911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Reader/Writer Lock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81810" y="3099030"/>
            <a:ext cx="7457375" cy="221599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aquireWrite</a:t>
            </a:r>
            <a:r>
              <a:rPr lang="en-US" sz="2400" dirty="0">
                <a:solidFill>
                  <a:srgbClr val="0070C0"/>
                </a:solidFill>
              </a:rPr>
              <a:t> :: </a:t>
            </a:r>
            <a:r>
              <a:rPr lang="en-US" sz="2400" dirty="0" err="1">
                <a:solidFill>
                  <a:srgbClr val="0070C0"/>
                </a:solidFill>
              </a:rPr>
              <a:t>MyRWLock</a:t>
            </a:r>
            <a:r>
              <a:rPr lang="en-US" sz="2400" dirty="0">
                <a:solidFill>
                  <a:srgbClr val="0070C0"/>
                </a:solidFill>
              </a:rPr>
              <a:t> -&gt; IO ()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aquireWrite</a:t>
            </a:r>
            <a:r>
              <a:rPr lang="en-US" sz="2400" dirty="0">
                <a:solidFill>
                  <a:srgbClr val="0070C0"/>
                </a:solidFill>
              </a:rPr>
              <a:t> (</a:t>
            </a:r>
            <a:r>
              <a:rPr lang="en-US" sz="2400" dirty="0" err="1">
                <a:solidFill>
                  <a:srgbClr val="0070C0"/>
                </a:solidFill>
              </a:rPr>
              <a:t>MyRWL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readL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 err="1">
                <a:solidFill>
                  <a:srgbClr val="0070C0"/>
                </a:solidFill>
              </a:rPr>
              <a:t>writeL</a:t>
            </a:r>
            <a:r>
              <a:rPr lang="en-US" sz="2400" dirty="0">
                <a:solidFill>
                  <a:srgbClr val="0070C0"/>
                </a:solidFill>
              </a:rPr>
              <a:t>) = </a:t>
            </a:r>
            <a:r>
              <a:rPr lang="en-US" sz="2400" dirty="0" err="1">
                <a:solidFill>
                  <a:srgbClr val="0070C0"/>
                </a:solidFill>
              </a:rPr>
              <a:t>aquireLock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writeL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releaseWrite</a:t>
            </a:r>
            <a:r>
              <a:rPr lang="en-US" sz="2400" dirty="0">
                <a:solidFill>
                  <a:srgbClr val="0070C0"/>
                </a:solidFill>
              </a:rPr>
              <a:t> :: </a:t>
            </a:r>
            <a:r>
              <a:rPr lang="en-US" sz="2400" dirty="0" err="1">
                <a:solidFill>
                  <a:srgbClr val="0070C0"/>
                </a:solidFill>
              </a:rPr>
              <a:t>MyRWLock</a:t>
            </a:r>
            <a:r>
              <a:rPr lang="en-US" sz="2400" dirty="0">
                <a:solidFill>
                  <a:srgbClr val="0070C0"/>
                </a:solidFill>
              </a:rPr>
              <a:t> -&gt; IO ()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releaseWrite</a:t>
            </a:r>
            <a:r>
              <a:rPr lang="en-US" sz="2400" dirty="0">
                <a:solidFill>
                  <a:srgbClr val="0070C0"/>
                </a:solidFill>
              </a:rPr>
              <a:t> (</a:t>
            </a:r>
            <a:r>
              <a:rPr lang="en-US" sz="2400" dirty="0" err="1">
                <a:solidFill>
                  <a:srgbClr val="0070C0"/>
                </a:solidFill>
              </a:rPr>
              <a:t>MyRWL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readL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writeL</a:t>
            </a:r>
            <a:r>
              <a:rPr lang="en-US" sz="2400" dirty="0">
                <a:solidFill>
                  <a:srgbClr val="0070C0"/>
                </a:solidFill>
              </a:rPr>
              <a:t>) = </a:t>
            </a:r>
            <a:r>
              <a:rPr lang="en-US" sz="2400" dirty="0" err="1">
                <a:solidFill>
                  <a:srgbClr val="0070C0"/>
                </a:solidFill>
              </a:rPr>
              <a:t>releaseLock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writeL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A9A27-2347-4765-B428-7A4144CBAD42}"/>
              </a:ext>
            </a:extLst>
          </p:cNvPr>
          <p:cNvSpPr txBox="1"/>
          <p:nvPr/>
        </p:nvSpPr>
        <p:spPr>
          <a:xfrm>
            <a:off x="1466569" y="2042661"/>
            <a:ext cx="86878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data </a:t>
            </a:r>
            <a:r>
              <a:rPr lang="en-US" sz="2400" dirty="0" err="1">
                <a:solidFill>
                  <a:srgbClr val="0070C0"/>
                </a:solidFill>
              </a:rPr>
              <a:t>MyRWLock</a:t>
            </a:r>
            <a:r>
              <a:rPr lang="en-US" sz="2400" dirty="0">
                <a:solidFill>
                  <a:srgbClr val="0070C0"/>
                </a:solidFill>
              </a:rPr>
              <a:t> = </a:t>
            </a:r>
            <a:r>
              <a:rPr lang="en-US" sz="2400" dirty="0" err="1">
                <a:solidFill>
                  <a:srgbClr val="0070C0"/>
                </a:solidFill>
              </a:rPr>
              <a:t>MyRWL</a:t>
            </a:r>
            <a:r>
              <a:rPr lang="en-US" sz="2400" dirty="0">
                <a:solidFill>
                  <a:srgbClr val="0070C0"/>
                </a:solidFill>
              </a:rPr>
              <a:t> {</a:t>
            </a:r>
            <a:r>
              <a:rPr lang="en-US" sz="2400" dirty="0" err="1">
                <a:solidFill>
                  <a:srgbClr val="0070C0"/>
                </a:solidFill>
              </a:rPr>
              <a:t>readL</a:t>
            </a:r>
            <a:r>
              <a:rPr lang="en-US" sz="2400" dirty="0">
                <a:solidFill>
                  <a:srgbClr val="0070C0"/>
                </a:solidFill>
              </a:rPr>
              <a:t> :: </a:t>
            </a:r>
            <a:r>
              <a:rPr lang="en-US" sz="2400" dirty="0" err="1">
                <a:solidFill>
                  <a:srgbClr val="0070C0"/>
                </a:solidFill>
              </a:rPr>
              <a:t>MVar</a:t>
            </a:r>
            <a:r>
              <a:rPr lang="en-US" sz="2400" dirty="0">
                <a:solidFill>
                  <a:srgbClr val="0070C0"/>
                </a:solidFill>
              </a:rPr>
              <a:t> Int, </a:t>
            </a:r>
            <a:r>
              <a:rPr lang="en-US" sz="2400" dirty="0" err="1">
                <a:solidFill>
                  <a:srgbClr val="0070C0"/>
                </a:solidFill>
              </a:rPr>
              <a:t>writeL</a:t>
            </a:r>
            <a:r>
              <a:rPr lang="en-US" sz="2400" dirty="0">
                <a:solidFill>
                  <a:srgbClr val="0070C0"/>
                </a:solidFill>
              </a:rPr>
              <a:t> :: </a:t>
            </a:r>
            <a:r>
              <a:rPr lang="en-US" sz="2400" dirty="0" err="1">
                <a:solidFill>
                  <a:srgbClr val="0070C0"/>
                </a:solidFill>
              </a:rPr>
              <a:t>MyLock</a:t>
            </a:r>
            <a:r>
              <a:rPr lang="en-US" sz="24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C60B2-A504-4E94-A7A6-F023A1584DCA}"/>
              </a:ext>
            </a:extLst>
          </p:cNvPr>
          <p:cNvSpPr txBox="1"/>
          <p:nvPr/>
        </p:nvSpPr>
        <p:spPr>
          <a:xfrm>
            <a:off x="7334464" y="490809"/>
            <a:ext cx="4409441" cy="13234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type </a:t>
            </a:r>
            <a:r>
              <a:rPr lang="en-US" sz="2000" dirty="0" err="1">
                <a:solidFill>
                  <a:srgbClr val="0070C0"/>
                </a:solidFill>
              </a:rPr>
              <a:t>MyLock</a:t>
            </a:r>
            <a:r>
              <a:rPr lang="en-US" sz="2000" dirty="0">
                <a:solidFill>
                  <a:srgbClr val="0070C0"/>
                </a:solidFill>
              </a:rPr>
              <a:t> = </a:t>
            </a:r>
            <a:r>
              <a:rPr lang="en-US" sz="2000" dirty="0" err="1">
                <a:solidFill>
                  <a:srgbClr val="0070C0"/>
                </a:solidFill>
              </a:rPr>
              <a:t>MVar</a:t>
            </a:r>
            <a:r>
              <a:rPr lang="en-US" sz="2000" dirty="0">
                <a:solidFill>
                  <a:srgbClr val="0070C0"/>
                </a:solidFill>
              </a:rPr>
              <a:t> ()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newLock</a:t>
            </a:r>
            <a:r>
              <a:rPr lang="en-US" sz="2000" dirty="0">
                <a:solidFill>
                  <a:srgbClr val="0070C0"/>
                </a:solidFill>
              </a:rPr>
              <a:t> = </a:t>
            </a:r>
            <a:r>
              <a:rPr lang="en-US" sz="2000" dirty="0" err="1">
                <a:solidFill>
                  <a:srgbClr val="0070C0"/>
                </a:solidFill>
              </a:rPr>
              <a:t>newMVar</a:t>
            </a:r>
            <a:r>
              <a:rPr lang="en-US" sz="2000" dirty="0">
                <a:solidFill>
                  <a:srgbClr val="0070C0"/>
                </a:solidFill>
              </a:rPr>
              <a:t> ()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aquireLock</a:t>
            </a:r>
            <a:r>
              <a:rPr lang="en-US" sz="2000" dirty="0">
                <a:solidFill>
                  <a:srgbClr val="0070C0"/>
                </a:solidFill>
              </a:rPr>
              <a:t>  m = </a:t>
            </a:r>
            <a:r>
              <a:rPr lang="en-US" sz="2000" dirty="0" err="1">
                <a:solidFill>
                  <a:srgbClr val="0070C0"/>
                </a:solidFill>
              </a:rPr>
              <a:t>takeMVar</a:t>
            </a:r>
            <a:r>
              <a:rPr lang="en-US" sz="2000" dirty="0">
                <a:solidFill>
                  <a:srgbClr val="0070C0"/>
                </a:solidFill>
              </a:rPr>
              <a:t> m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releaseLock</a:t>
            </a:r>
            <a:r>
              <a:rPr lang="en-US" sz="2000" dirty="0">
                <a:solidFill>
                  <a:srgbClr val="0070C0"/>
                </a:solidFill>
              </a:rPr>
              <a:t> m = </a:t>
            </a:r>
            <a:r>
              <a:rPr lang="en-US" sz="2000" dirty="0" err="1">
                <a:solidFill>
                  <a:srgbClr val="0070C0"/>
                </a:solidFill>
              </a:rPr>
              <a:t>putMVar</a:t>
            </a:r>
            <a:r>
              <a:rPr lang="en-US" sz="2000" dirty="0">
                <a:solidFill>
                  <a:srgbClr val="0070C0"/>
                </a:solidFill>
              </a:rPr>
              <a:t> m () </a:t>
            </a:r>
          </a:p>
        </p:txBody>
      </p:sp>
    </p:spTree>
    <p:extLst>
      <p:ext uri="{BB962C8B-B14F-4D97-AF65-F5344CB8AC3E}">
        <p14:creationId xmlns:p14="http://schemas.microsoft.com/office/powerpoint/2010/main" val="165590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850" y="0"/>
            <a:ext cx="2911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Reader/Writer Lock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1547" y="2450013"/>
            <a:ext cx="7793159" cy="30469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aquireRead</a:t>
            </a:r>
            <a:r>
              <a:rPr lang="en-US" sz="2400" dirty="0">
                <a:solidFill>
                  <a:srgbClr val="0070C0"/>
                </a:solidFill>
              </a:rPr>
              <a:t> :: </a:t>
            </a:r>
            <a:r>
              <a:rPr lang="en-US" sz="2400" dirty="0" err="1">
                <a:solidFill>
                  <a:srgbClr val="0070C0"/>
                </a:solidFill>
              </a:rPr>
              <a:t>MyRWLock</a:t>
            </a:r>
            <a:r>
              <a:rPr lang="en-US" sz="2400" dirty="0">
                <a:solidFill>
                  <a:srgbClr val="0070C0"/>
                </a:solidFill>
              </a:rPr>
              <a:t> -&gt; IO ()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aquireRead</a:t>
            </a:r>
            <a:r>
              <a:rPr lang="en-US" sz="2400" dirty="0">
                <a:solidFill>
                  <a:srgbClr val="0070C0"/>
                </a:solidFill>
              </a:rPr>
              <a:t> (</a:t>
            </a:r>
            <a:r>
              <a:rPr lang="en-US" sz="2400" dirty="0" err="1">
                <a:solidFill>
                  <a:srgbClr val="0070C0"/>
                </a:solidFill>
              </a:rPr>
              <a:t>MyRWL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readL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writeL</a:t>
            </a:r>
            <a:r>
              <a:rPr lang="en-US" sz="2400" dirty="0">
                <a:solidFill>
                  <a:srgbClr val="0070C0"/>
                </a:solidFill>
              </a:rPr>
              <a:t>) = do                                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n &lt;- </a:t>
            </a:r>
            <a:r>
              <a:rPr lang="en-US" sz="2400" dirty="0" err="1">
                <a:solidFill>
                  <a:srgbClr val="0070C0"/>
                </a:solidFill>
              </a:rPr>
              <a:t>takeMVar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readL</a:t>
            </a:r>
            <a:r>
              <a:rPr lang="en-US" sz="2400" dirty="0">
                <a:solidFill>
                  <a:srgbClr val="0070C0"/>
                </a:solidFill>
              </a:rPr>
              <a:t>      </a:t>
            </a:r>
            <a:r>
              <a:rPr lang="en-US" sz="2400" dirty="0"/>
              <a:t>-- n </a:t>
            </a:r>
            <a:r>
              <a:rPr lang="en-US" sz="2400" dirty="0" err="1"/>
              <a:t>cititori</a:t>
            </a:r>
            <a:r>
              <a:rPr lang="en-US" sz="2400" dirty="0"/>
              <a:t>                          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if (n == 0)   then do                                    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                      </a:t>
            </a:r>
            <a:r>
              <a:rPr lang="en-US" sz="2400" dirty="0" err="1">
                <a:solidFill>
                  <a:srgbClr val="0070C0"/>
                </a:solidFill>
              </a:rPr>
              <a:t>aquireLock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writeL</a:t>
            </a:r>
            <a:r>
              <a:rPr lang="en-US" sz="2400" dirty="0">
                <a:solidFill>
                  <a:srgbClr val="0070C0"/>
                </a:solidFill>
              </a:rPr>
              <a:t>                                           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                      </a:t>
            </a:r>
            <a:r>
              <a:rPr lang="en-US" sz="2400" dirty="0" err="1">
                <a:solidFill>
                  <a:srgbClr val="0070C0"/>
                </a:solidFill>
              </a:rPr>
              <a:t>putMVar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readL</a:t>
            </a:r>
            <a:r>
              <a:rPr lang="en-US" sz="2400" dirty="0">
                <a:solidFill>
                  <a:srgbClr val="0070C0"/>
                </a:solidFill>
              </a:rPr>
              <a:t> 1                                       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else  </a:t>
            </a:r>
            <a:r>
              <a:rPr lang="en-US" sz="2400" dirty="0" err="1">
                <a:solidFill>
                  <a:srgbClr val="0070C0"/>
                </a:solidFill>
              </a:rPr>
              <a:t>putMVar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readL</a:t>
            </a:r>
            <a:r>
              <a:rPr lang="en-US" sz="2400" dirty="0">
                <a:solidFill>
                  <a:srgbClr val="0070C0"/>
                </a:solidFill>
              </a:rPr>
              <a:t> (n+1)   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6549" y="1216379"/>
            <a:ext cx="80031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data </a:t>
            </a:r>
            <a:r>
              <a:rPr lang="en-US" sz="2400" dirty="0" err="1">
                <a:solidFill>
                  <a:srgbClr val="0070C0"/>
                </a:solidFill>
              </a:rPr>
              <a:t>MyRWLock</a:t>
            </a:r>
            <a:r>
              <a:rPr lang="en-US" sz="2400" dirty="0">
                <a:solidFill>
                  <a:srgbClr val="0070C0"/>
                </a:solidFill>
              </a:rPr>
              <a:t> = </a:t>
            </a:r>
            <a:r>
              <a:rPr lang="en-US" sz="2400" dirty="0" err="1">
                <a:solidFill>
                  <a:srgbClr val="0070C0"/>
                </a:solidFill>
              </a:rPr>
              <a:t>MyRWL</a:t>
            </a:r>
            <a:r>
              <a:rPr lang="en-US" sz="2400" dirty="0">
                <a:solidFill>
                  <a:srgbClr val="0070C0"/>
                </a:solidFill>
              </a:rPr>
              <a:t> {</a:t>
            </a:r>
            <a:r>
              <a:rPr lang="en-US" sz="2400" dirty="0" err="1">
                <a:solidFill>
                  <a:srgbClr val="0070C0"/>
                </a:solidFill>
              </a:rPr>
              <a:t>readL</a:t>
            </a:r>
            <a:r>
              <a:rPr lang="en-US" sz="2400" dirty="0">
                <a:solidFill>
                  <a:srgbClr val="0070C0"/>
                </a:solidFill>
              </a:rPr>
              <a:t> :: </a:t>
            </a:r>
            <a:r>
              <a:rPr lang="en-US" sz="2400" dirty="0" err="1">
                <a:solidFill>
                  <a:srgbClr val="0070C0"/>
                </a:solidFill>
              </a:rPr>
              <a:t>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writeL</a:t>
            </a:r>
            <a:r>
              <a:rPr lang="en-US" sz="2400" dirty="0">
                <a:solidFill>
                  <a:srgbClr val="0070C0"/>
                </a:solidFill>
              </a:rPr>
              <a:t> :: </a:t>
            </a:r>
            <a:r>
              <a:rPr lang="en-US" sz="2400" dirty="0" err="1">
                <a:solidFill>
                  <a:srgbClr val="0070C0"/>
                </a:solidFill>
              </a:rPr>
              <a:t>MyLock</a:t>
            </a:r>
            <a:r>
              <a:rPr lang="en-US" sz="2400" dirty="0">
                <a:solidFill>
                  <a:srgbClr val="0070C0"/>
                </a:solidFill>
              </a:rPr>
              <a:t>}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9178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850" y="0"/>
            <a:ext cx="2911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Reader/Writer Lock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9467" y="2576464"/>
            <a:ext cx="7793159" cy="32932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                          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releaseRead</a:t>
            </a:r>
            <a:r>
              <a:rPr lang="en-US" sz="2400" dirty="0">
                <a:solidFill>
                  <a:srgbClr val="0070C0"/>
                </a:solidFill>
              </a:rPr>
              <a:t> :: </a:t>
            </a:r>
            <a:r>
              <a:rPr lang="en-US" sz="2400" dirty="0" err="1">
                <a:solidFill>
                  <a:srgbClr val="0070C0"/>
                </a:solidFill>
              </a:rPr>
              <a:t>MyRWLock</a:t>
            </a:r>
            <a:r>
              <a:rPr lang="en-US" sz="2400" dirty="0">
                <a:solidFill>
                  <a:srgbClr val="0070C0"/>
                </a:solidFill>
              </a:rPr>
              <a:t> -&gt; IO ()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releaseRead</a:t>
            </a:r>
            <a:r>
              <a:rPr lang="en-US" sz="2400" dirty="0">
                <a:solidFill>
                  <a:srgbClr val="0070C0"/>
                </a:solidFill>
              </a:rPr>
              <a:t> (</a:t>
            </a:r>
            <a:r>
              <a:rPr lang="en-US" sz="2400" dirty="0" err="1">
                <a:solidFill>
                  <a:srgbClr val="0070C0"/>
                </a:solidFill>
              </a:rPr>
              <a:t>MyRWL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readL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writeL</a:t>
            </a:r>
            <a:r>
              <a:rPr lang="en-US" sz="2400" dirty="0">
                <a:solidFill>
                  <a:srgbClr val="0070C0"/>
                </a:solidFill>
              </a:rPr>
              <a:t>) = do                      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         n &lt;- </a:t>
            </a:r>
            <a:r>
              <a:rPr lang="en-US" sz="2400" dirty="0" err="1">
                <a:solidFill>
                  <a:srgbClr val="0070C0"/>
                </a:solidFill>
              </a:rPr>
              <a:t>takeMVar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readL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         if (n == 1)   then do                                      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                            </a:t>
            </a:r>
            <a:r>
              <a:rPr lang="en-US" sz="2400" dirty="0" err="1">
                <a:solidFill>
                  <a:srgbClr val="0070C0"/>
                </a:solidFill>
              </a:rPr>
              <a:t>releaseLock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writeL</a:t>
            </a:r>
            <a:r>
              <a:rPr lang="en-US" sz="2400" dirty="0">
                <a:solidFill>
                  <a:srgbClr val="0070C0"/>
                </a:solidFill>
              </a:rPr>
              <a:t>                                         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                            </a:t>
            </a:r>
            <a:r>
              <a:rPr lang="en-US" sz="2400" dirty="0" err="1">
                <a:solidFill>
                  <a:srgbClr val="0070C0"/>
                </a:solidFill>
              </a:rPr>
              <a:t>putMVar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readL</a:t>
            </a:r>
            <a:r>
              <a:rPr lang="en-US" sz="2400" dirty="0">
                <a:solidFill>
                  <a:srgbClr val="0070C0"/>
                </a:solidFill>
              </a:rPr>
              <a:t> 0                               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          else  </a:t>
            </a:r>
            <a:r>
              <a:rPr lang="en-US" sz="2400" dirty="0" err="1">
                <a:solidFill>
                  <a:srgbClr val="0070C0"/>
                </a:solidFill>
              </a:rPr>
              <a:t>putMVar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readL</a:t>
            </a:r>
            <a:r>
              <a:rPr lang="en-US" sz="2400" dirty="0">
                <a:solidFill>
                  <a:srgbClr val="0070C0"/>
                </a:solidFill>
              </a:rPr>
              <a:t> (n-1)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469" y="1246859"/>
            <a:ext cx="80031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data </a:t>
            </a:r>
            <a:r>
              <a:rPr lang="en-US" sz="2400" dirty="0" err="1">
                <a:solidFill>
                  <a:srgbClr val="0070C0"/>
                </a:solidFill>
              </a:rPr>
              <a:t>MyRWLock</a:t>
            </a:r>
            <a:r>
              <a:rPr lang="en-US" sz="2400" dirty="0">
                <a:solidFill>
                  <a:srgbClr val="0070C0"/>
                </a:solidFill>
              </a:rPr>
              <a:t> = </a:t>
            </a:r>
            <a:r>
              <a:rPr lang="en-US" sz="2400" dirty="0" err="1">
                <a:solidFill>
                  <a:srgbClr val="0070C0"/>
                </a:solidFill>
              </a:rPr>
              <a:t>MyRWL</a:t>
            </a:r>
            <a:r>
              <a:rPr lang="en-US" sz="2400" dirty="0">
                <a:solidFill>
                  <a:srgbClr val="0070C0"/>
                </a:solidFill>
              </a:rPr>
              <a:t> {</a:t>
            </a:r>
            <a:r>
              <a:rPr lang="en-US" sz="2400" dirty="0" err="1">
                <a:solidFill>
                  <a:srgbClr val="0070C0"/>
                </a:solidFill>
              </a:rPr>
              <a:t>readL</a:t>
            </a:r>
            <a:r>
              <a:rPr lang="en-US" sz="2400" dirty="0">
                <a:solidFill>
                  <a:srgbClr val="0070C0"/>
                </a:solidFill>
              </a:rPr>
              <a:t> :: </a:t>
            </a:r>
            <a:r>
              <a:rPr lang="en-US" sz="2400" dirty="0" err="1">
                <a:solidFill>
                  <a:srgbClr val="0070C0"/>
                </a:solidFill>
              </a:rPr>
              <a:t>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writeL</a:t>
            </a:r>
            <a:r>
              <a:rPr lang="en-US" sz="2400" dirty="0">
                <a:solidFill>
                  <a:srgbClr val="0070C0"/>
                </a:solidFill>
              </a:rPr>
              <a:t> :: </a:t>
            </a:r>
            <a:r>
              <a:rPr lang="en-US" sz="2400" dirty="0" err="1">
                <a:solidFill>
                  <a:srgbClr val="0070C0"/>
                </a:solidFill>
              </a:rPr>
              <a:t>MyLock</a:t>
            </a:r>
            <a:r>
              <a:rPr lang="en-US" sz="2400" dirty="0">
                <a:solidFill>
                  <a:srgbClr val="0070C0"/>
                </a:solidFill>
              </a:rPr>
              <a:t>}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3761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9853" y="0"/>
            <a:ext cx="3730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Exemplu</a:t>
            </a:r>
            <a:r>
              <a:rPr lang="en-US" sz="2400" dirty="0"/>
              <a:t>: Readers/Writers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1876" y="2459504"/>
            <a:ext cx="10217530" cy="193899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rgbClr val="0070C0"/>
                </a:solidFill>
              </a:rPr>
              <a:t>reader i rwl lib = do  </a:t>
            </a:r>
            <a:r>
              <a:rPr lang="ro-RO" sz="2400" dirty="0">
                <a:solidFill>
                  <a:schemeClr val="tx1"/>
                </a:solidFill>
              </a:rPr>
              <a:t>                 </a:t>
            </a:r>
            <a:r>
              <a:rPr lang="en-US" sz="2400" dirty="0">
                <a:solidFill>
                  <a:schemeClr val="tx1"/>
                </a:solidFill>
              </a:rPr>
              <a:t>         -- un thread </a:t>
            </a:r>
            <a:r>
              <a:rPr lang="en-US" sz="2400" dirty="0" err="1">
                <a:solidFill>
                  <a:schemeClr val="tx1"/>
                </a:solidFill>
              </a:rPr>
              <a:t>cititor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ro-RO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0070C0"/>
                </a:solidFill>
              </a:rPr>
              <a:t>                              </a:t>
            </a:r>
            <a:r>
              <a:rPr lang="ro-RO" sz="2400" dirty="0">
                <a:solidFill>
                  <a:srgbClr val="0070C0"/>
                </a:solidFill>
              </a:rPr>
              <a:t>aquireRead rwl                  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ro-RO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                              </a:t>
            </a:r>
            <a:r>
              <a:rPr lang="ro-RO" sz="2400" dirty="0">
                <a:solidFill>
                  <a:srgbClr val="0070C0"/>
                </a:solidFill>
              </a:rPr>
              <a:t> c &lt;- readMVar </a:t>
            </a:r>
            <a:r>
              <a:rPr lang="ro-RO" sz="2400" dirty="0" err="1">
                <a:solidFill>
                  <a:srgbClr val="0070C0"/>
                </a:solidFill>
              </a:rPr>
              <a:t>lib</a:t>
            </a:r>
            <a:r>
              <a:rPr lang="ro-RO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ro-RO" sz="2400" dirty="0">
                <a:solidFill>
                  <a:schemeClr val="tx1"/>
                </a:solidFill>
              </a:rPr>
              <a:t>-- non blocking                  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</a:t>
            </a:r>
            <a:r>
              <a:rPr lang="ro-RO" sz="2400" dirty="0">
                <a:solidFill>
                  <a:srgbClr val="0070C0"/>
                </a:solidFill>
              </a:rPr>
              <a:t> putStrLn $ 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ro-RO" sz="2400" dirty="0">
                <a:solidFill>
                  <a:srgbClr val="0070C0"/>
                </a:solidFill>
              </a:rPr>
              <a:t>"Reader " ++ (show i) ++ " reads: " ++ (show c)                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ro-RO" sz="2400" dirty="0">
                <a:solidFill>
                  <a:srgbClr val="0070C0"/>
                </a:solidFill>
              </a:rPr>
              <a:t>    </a:t>
            </a:r>
            <a:r>
              <a:rPr lang="en-US" sz="2400" dirty="0">
                <a:solidFill>
                  <a:srgbClr val="0070C0"/>
                </a:solidFill>
              </a:rPr>
              <a:t>                            </a:t>
            </a:r>
            <a:r>
              <a:rPr lang="ro-RO" sz="2400" dirty="0">
                <a:solidFill>
                  <a:srgbClr val="0070C0"/>
                </a:solidFill>
              </a:rPr>
              <a:t>releaseRead </a:t>
            </a:r>
            <a:r>
              <a:rPr lang="ro-RO" sz="2400" dirty="0" err="1">
                <a:solidFill>
                  <a:srgbClr val="0070C0"/>
                </a:solidFill>
              </a:rPr>
              <a:t>rwl</a:t>
            </a:r>
            <a:r>
              <a:rPr lang="ro-RO" sz="2400" dirty="0">
                <a:solidFill>
                  <a:srgbClr val="0070C0"/>
                </a:solidFill>
              </a:rPr>
              <a:t>        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16AAFF-293B-46F9-B736-D0590BEF13C3}"/>
              </a:ext>
            </a:extLst>
          </p:cNvPr>
          <p:cNvSpPr txBox="1"/>
          <p:nvPr/>
        </p:nvSpPr>
        <p:spPr>
          <a:xfrm>
            <a:off x="5547360" y="375588"/>
            <a:ext cx="5602046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lib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resursa</a:t>
            </a:r>
            <a:r>
              <a:rPr lang="en-US" sz="2400" dirty="0"/>
              <a:t> </a:t>
            </a:r>
            <a:r>
              <a:rPr lang="en-US" sz="2400" dirty="0" err="1"/>
              <a:t>partajata</a:t>
            </a:r>
            <a:endParaRPr lang="en-US" sz="2400" dirty="0"/>
          </a:p>
          <a:p>
            <a:r>
              <a:rPr lang="en-GB" sz="2000" b="1" dirty="0" err="1">
                <a:solidFill>
                  <a:srgbClr val="0070C0"/>
                </a:solidFill>
              </a:rPr>
              <a:t>rwl</a:t>
            </a:r>
            <a:r>
              <a:rPr lang="en-GB" sz="2000" b="1" dirty="0">
                <a:solidFill>
                  <a:srgbClr val="0070C0"/>
                </a:solidFill>
              </a:rPr>
              <a:t> </a:t>
            </a:r>
            <a:r>
              <a:rPr lang="en-GB" sz="2000" dirty="0" err="1"/>
              <a:t>este</a:t>
            </a:r>
            <a:r>
              <a:rPr lang="en-GB" sz="2000" dirty="0"/>
              <a:t> </a:t>
            </a:r>
            <a:r>
              <a:rPr lang="en-GB" sz="2000" dirty="0" err="1"/>
              <a:t>lacatul</a:t>
            </a:r>
            <a:r>
              <a:rPr lang="en-GB" sz="2000" dirty="0"/>
              <a:t> care </a:t>
            </a:r>
            <a:r>
              <a:rPr lang="en-GB" sz="2000" dirty="0" err="1"/>
              <a:t>sincronizeaza</a:t>
            </a:r>
            <a:r>
              <a:rPr lang="en-GB" sz="2000" dirty="0"/>
              <a:t> </a:t>
            </a:r>
            <a:r>
              <a:rPr lang="en-GB" sz="2000" dirty="0" err="1"/>
              <a:t>accesul</a:t>
            </a:r>
            <a:r>
              <a:rPr lang="en-GB" sz="2000" dirty="0"/>
              <a:t> la </a:t>
            </a:r>
            <a:r>
              <a:rPr lang="en-GB" sz="2000" dirty="0" err="1"/>
              <a:t>resursa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346093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6916BB9FCBC48A348B1885A724EB7" ma:contentTypeVersion="3" ma:contentTypeDescription="Create a new document." ma:contentTypeScope="" ma:versionID="7e5de026db1e3f834f13da3ad1d826e6">
  <xsd:schema xmlns:xsd="http://www.w3.org/2001/XMLSchema" xmlns:xs="http://www.w3.org/2001/XMLSchema" xmlns:p="http://schemas.microsoft.com/office/2006/metadata/properties" xmlns:ns2="2e6c1ab1-a29a-4802-9fe1-48a9b3ca2dd8" targetNamespace="http://schemas.microsoft.com/office/2006/metadata/properties" ma:root="true" ma:fieldsID="99a826daedc5b0fa43f2f030ad8a9696" ns2:_="">
    <xsd:import namespace="2e6c1ab1-a29a-4802-9fe1-48a9b3ca2d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6c1ab1-a29a-4802-9fe1-48a9b3ca2d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B94DDE-FAD2-4043-B103-69A96570C2E8}"/>
</file>

<file path=customXml/itemProps2.xml><?xml version="1.0" encoding="utf-8"?>
<ds:datastoreItem xmlns:ds="http://schemas.openxmlformats.org/officeDocument/2006/customXml" ds:itemID="{5E77283A-1650-41BF-9D72-9A276392D1C0}"/>
</file>

<file path=customXml/itemProps3.xml><?xml version="1.0" encoding="utf-8"?>
<ds:datastoreItem xmlns:ds="http://schemas.openxmlformats.org/officeDocument/2006/customXml" ds:itemID="{74049BD2-DE50-4218-84A7-7B8859C1B09E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11387</TotalTime>
  <Words>4416</Words>
  <Application>Microsoft Office PowerPoint</Application>
  <PresentationFormat>Widescreen</PresentationFormat>
  <Paragraphs>673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Wingdings</vt:lpstr>
      <vt:lpstr>Retrospect</vt:lpstr>
      <vt:lpstr>Bitmap Image</vt:lpstr>
      <vt:lpstr>IMPLEMENTAREA CONCURENTEI IN LIMBAJE DE PROGRAMARE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Ioana Leustean</dc:creator>
  <cp:lastModifiedBy>IOANA GABRIELA LEUSTEAN</cp:lastModifiedBy>
  <cp:revision>569</cp:revision>
  <dcterms:created xsi:type="dcterms:W3CDTF">2015-03-31T05:03:29Z</dcterms:created>
  <dcterms:modified xsi:type="dcterms:W3CDTF">2025-04-05T09:27:46Z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0x010100F336916BB9FCBC48A348B1885A724EB7</vt:lpwstr>
  </property>
</Properties>
</file>