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2.xml" ContentType="application/vnd.openxmlformats-officedocument.presentationml.notesSlide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3.xml" ContentType="application/vnd.openxmlformats-officedocument.presentationml.notes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0"/>
  </p:notesMasterIdLst>
  <p:sldIdLst>
    <p:sldId id="256" r:id="rId2"/>
    <p:sldId id="442" r:id="rId3"/>
    <p:sldId id="322" r:id="rId4"/>
    <p:sldId id="324" r:id="rId5"/>
    <p:sldId id="434" r:id="rId6"/>
    <p:sldId id="323" r:id="rId7"/>
    <p:sldId id="327" r:id="rId8"/>
    <p:sldId id="328" r:id="rId9"/>
    <p:sldId id="329" r:id="rId10"/>
    <p:sldId id="500" r:id="rId11"/>
    <p:sldId id="330" r:id="rId12"/>
    <p:sldId id="335" r:id="rId13"/>
    <p:sldId id="497" r:id="rId14"/>
    <p:sldId id="331" r:id="rId15"/>
    <p:sldId id="332" r:id="rId16"/>
    <p:sldId id="499" r:id="rId17"/>
    <p:sldId id="334" r:id="rId18"/>
    <p:sldId id="336" r:id="rId19"/>
    <p:sldId id="338" r:id="rId20"/>
    <p:sldId id="340" r:id="rId21"/>
    <p:sldId id="341" r:id="rId22"/>
    <p:sldId id="342" r:id="rId23"/>
    <p:sldId id="343" r:id="rId24"/>
    <p:sldId id="344" r:id="rId25"/>
    <p:sldId id="345" r:id="rId26"/>
    <p:sldId id="346" r:id="rId27"/>
    <p:sldId id="498" r:id="rId28"/>
    <p:sldId id="348" r:id="rId29"/>
    <p:sldId id="349" r:id="rId30"/>
    <p:sldId id="350" r:id="rId31"/>
    <p:sldId id="351" r:id="rId32"/>
    <p:sldId id="352" r:id="rId33"/>
    <p:sldId id="353" r:id="rId34"/>
    <p:sldId id="357" r:id="rId35"/>
    <p:sldId id="354" r:id="rId36"/>
    <p:sldId id="355" r:id="rId37"/>
    <p:sldId id="356" r:id="rId38"/>
    <p:sldId id="333" r:id="rId3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oana Leustean" initials="I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DF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5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52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48" Type="http://schemas.openxmlformats.org/officeDocument/2006/relationships/customXml" Target="../customXml/item3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1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959E3-533D-4520-8431-C2C9DD530AC4}" type="datetimeFigureOut">
              <a:rPr lang="en-GB" smtClean="0"/>
              <a:t>15/04/2025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388BB6-86D4-4965-93D3-C396A5D343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5658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Implementarea</a:t>
            </a:r>
            <a:r>
              <a:rPr lang="en-US" dirty="0"/>
              <a:t> retry: </a:t>
            </a:r>
            <a:r>
              <a:rPr lang="en-US" dirty="0" err="1"/>
              <a:t>threadul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blocat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se face o </a:t>
            </a:r>
            <a:r>
              <a:rPr lang="en-US" dirty="0" err="1"/>
              <a:t>scriere</a:t>
            </a:r>
            <a:r>
              <a:rPr lang="en-US" dirty="0"/>
              <a:t>  </a:t>
            </a:r>
            <a:r>
              <a:rPr lang="en-US" dirty="0" err="1"/>
              <a:t>intr</a:t>
            </a:r>
            <a:r>
              <a:rPr lang="en-US" dirty="0"/>
              <a:t>-o </a:t>
            </a:r>
            <a:r>
              <a:rPr lang="en-US" dirty="0" err="1"/>
              <a:t>varaiabila</a:t>
            </a:r>
            <a:r>
              <a:rPr lang="en-US" dirty="0"/>
              <a:t> </a:t>
            </a:r>
            <a:r>
              <a:rPr lang="en-US" dirty="0" err="1"/>
              <a:t>TVar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care </a:t>
            </a:r>
            <a:r>
              <a:rPr lang="en-US" dirty="0" err="1"/>
              <a:t>threadul</a:t>
            </a:r>
            <a:r>
              <a:rPr lang="en-US" dirty="0"/>
              <a:t> o </a:t>
            </a:r>
            <a:r>
              <a:rPr lang="en-US" dirty="0" err="1"/>
              <a:t>citeste</a:t>
            </a:r>
            <a:r>
              <a:rPr lang="en-US" dirty="0"/>
              <a:t>;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theradul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deblocat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reia</a:t>
            </a:r>
            <a:r>
              <a:rPr lang="en-US" dirty="0"/>
              <a:t> </a:t>
            </a:r>
            <a:r>
              <a:rPr lang="en-US" dirty="0" err="1"/>
              <a:t>executia</a:t>
            </a:r>
            <a:endParaRPr lang="ro-R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4BE05-3A07-49D1-A943-50AE4F2DA29E}" type="slidenum">
              <a:rPr lang="ro-RO" smtClean="0"/>
              <a:t>15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2417800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A796E-B18C-18B1-52BA-416C7CC86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8436D0-64FE-E020-017C-F3936726B9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1EED2C-73D5-67E6-5BD7-B7F8D00A3A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Implementarea</a:t>
            </a:r>
            <a:r>
              <a:rPr lang="en-US" dirty="0"/>
              <a:t> retry: </a:t>
            </a:r>
            <a:r>
              <a:rPr lang="en-US" dirty="0" err="1"/>
              <a:t>threadul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blocat</a:t>
            </a:r>
            <a:r>
              <a:rPr lang="en-US" dirty="0"/>
              <a:t> </a:t>
            </a:r>
            <a:r>
              <a:rPr lang="en-US" dirty="0" err="1"/>
              <a:t>pana</a:t>
            </a:r>
            <a:r>
              <a:rPr lang="en-US" dirty="0"/>
              <a:t> </a:t>
            </a:r>
            <a:r>
              <a:rPr lang="en-US" dirty="0" err="1"/>
              <a:t>cand</a:t>
            </a:r>
            <a:r>
              <a:rPr lang="en-US" dirty="0"/>
              <a:t> se face o </a:t>
            </a:r>
            <a:r>
              <a:rPr lang="en-US" dirty="0" err="1"/>
              <a:t>scriere</a:t>
            </a:r>
            <a:r>
              <a:rPr lang="en-US" dirty="0"/>
              <a:t>  </a:t>
            </a:r>
            <a:r>
              <a:rPr lang="en-US" dirty="0" err="1"/>
              <a:t>intr</a:t>
            </a:r>
            <a:r>
              <a:rPr lang="en-US" dirty="0"/>
              <a:t>-o </a:t>
            </a:r>
            <a:r>
              <a:rPr lang="en-US" dirty="0" err="1"/>
              <a:t>varaiabila</a:t>
            </a:r>
            <a:r>
              <a:rPr lang="en-US" dirty="0"/>
              <a:t> </a:t>
            </a:r>
            <a:r>
              <a:rPr lang="en-US" dirty="0" err="1"/>
              <a:t>TVar</a:t>
            </a:r>
            <a:r>
              <a:rPr lang="en-US" dirty="0"/>
              <a:t> </a:t>
            </a:r>
            <a:r>
              <a:rPr lang="en-US" dirty="0" err="1"/>
              <a:t>pe</a:t>
            </a:r>
            <a:r>
              <a:rPr lang="en-US" dirty="0"/>
              <a:t> care </a:t>
            </a:r>
            <a:r>
              <a:rPr lang="en-US" dirty="0" err="1"/>
              <a:t>threadul</a:t>
            </a:r>
            <a:r>
              <a:rPr lang="en-US" dirty="0"/>
              <a:t> o </a:t>
            </a:r>
            <a:r>
              <a:rPr lang="en-US" dirty="0" err="1"/>
              <a:t>citeste</a:t>
            </a:r>
            <a:r>
              <a:rPr lang="en-US" dirty="0"/>
              <a:t>; </a:t>
            </a:r>
            <a:r>
              <a:rPr lang="en-US" dirty="0" err="1"/>
              <a:t>atunci</a:t>
            </a:r>
            <a:r>
              <a:rPr lang="en-US" dirty="0"/>
              <a:t> </a:t>
            </a:r>
            <a:r>
              <a:rPr lang="en-US" dirty="0" err="1"/>
              <a:t>theradul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deblocat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reia</a:t>
            </a:r>
            <a:r>
              <a:rPr lang="en-US" dirty="0"/>
              <a:t> </a:t>
            </a:r>
            <a:r>
              <a:rPr lang="en-US" dirty="0" err="1"/>
              <a:t>executia</a:t>
            </a:r>
            <a:endParaRPr lang="ro-R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4A795C-7E79-7A77-8A65-C8C9CD8843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4BE05-3A07-49D1-A943-50AE4F2DA29E}" type="slidenum">
              <a:rPr lang="ro-RO" smtClean="0"/>
              <a:t>16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9323101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o-R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984BE05-3A07-49D1-A943-50AE4F2DA29E}" type="slidenum">
              <a:rPr lang="ro-RO" smtClean="0"/>
              <a:t>17</a:t>
            </a:fld>
            <a:endParaRPr lang="ro-RO"/>
          </a:p>
        </p:txBody>
      </p:sp>
    </p:spTree>
    <p:extLst>
      <p:ext uri="{BB962C8B-B14F-4D97-AF65-F5344CB8AC3E}">
        <p14:creationId xmlns:p14="http://schemas.microsoft.com/office/powerpoint/2010/main" val="15773556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skell.org/hoogle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7" y="6292850"/>
            <a:ext cx="673100" cy="673100"/>
          </a:xfrm>
          <a:prstGeom prst="rect">
            <a:avLst/>
          </a:prstGeom>
        </p:spPr>
      </p:pic>
      <p:sp>
        <p:nvSpPr>
          <p:cNvPr id="3" name="TextBox 2"/>
          <p:cNvSpPr txBox="1"/>
          <p:nvPr userDrawn="1"/>
        </p:nvSpPr>
        <p:spPr>
          <a:xfrm>
            <a:off x="4550173" y="6439790"/>
            <a:ext cx="3283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https://www.haskell.org/hoogle/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dirty="0"/>
              <a:t>4/15/2025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imonmar.github.io/pages/pcph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5.png"/><Relationship Id="rId5" Type="http://schemas.openxmlformats.org/officeDocument/2006/relationships/hyperlink" Target="https://hackage.haskell.org/package/base-4.20.0.1/docs/Control-Concurrent.html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wmf"/><Relationship Id="rId7" Type="http://schemas.openxmlformats.org/officeDocument/2006/relationships/image" Target="../media/image14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pcomplete.com/school/advanced-haskell/beautiful-concurrency/3-software-transactional-memory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pcomplete.com/school/advanced-haskell/beautiful-concurrency/3-software-transactional-memor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pcomplete.com/school/advanced-haskell/beautiful-concurrency/3-software-transactional-memory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obiasmuehlbauer.com/2011/07/24/stm-haskell-dining-philosophers-problem/" TargetMode="External"/><Relationship Id="rId2" Type="http://schemas.openxmlformats.org/officeDocument/2006/relationships/hyperlink" Target="http://rosettacode.org/wiki/Dining_philosophers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hyperlink" Target="http://www-ps.informatik.uni-kiel.de/~fhu/projects/stm.pdf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chimera.labs.oreilly.com/books/1230000000929/ch10.html#sec_stm-blockng" TargetMode="External"/><Relationship Id="rId2" Type="http://schemas.openxmlformats.org/officeDocument/2006/relationships/hyperlink" Target="http://research.microsoft.com/pubs/67418/2005-ppopp-composable.pdf" TargetMode="Externa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chimera.labs.oreilly.com/books/1230000000929/ch10.html#sec_stm-async" TargetMode="External"/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l.acm.org/citation.cfm?id=165164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IMPLEMENTAREA</a:t>
            </a:r>
            <a:br>
              <a:rPr lang="en-US" sz="3200" dirty="0"/>
            </a:br>
            <a:r>
              <a:rPr lang="en-US" sz="3200" dirty="0"/>
              <a:t>CONCURENTEI</a:t>
            </a:r>
            <a:br>
              <a:rPr lang="en-US" sz="3200" dirty="0"/>
            </a:br>
            <a:r>
              <a:rPr lang="en-US" sz="3200" dirty="0"/>
              <a:t>IN LIMBAJE DE</a:t>
            </a:r>
            <a:br>
              <a:rPr lang="en-US" sz="3200" dirty="0"/>
            </a:br>
            <a:r>
              <a:rPr lang="en-US" sz="3200" dirty="0"/>
              <a:t>PROGRAMARE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5100" dirty="0" err="1"/>
              <a:t>Concurenta</a:t>
            </a:r>
            <a:r>
              <a:rPr lang="en-US" sz="5100" dirty="0"/>
              <a:t> </a:t>
            </a:r>
          </a:p>
          <a:p>
            <a:r>
              <a:rPr lang="en-US" sz="5100" dirty="0" err="1"/>
              <a:t>Threaduri</a:t>
            </a:r>
            <a:endParaRPr lang="en-US" sz="5100" dirty="0"/>
          </a:p>
          <a:p>
            <a:r>
              <a:rPr lang="en-US" sz="5100" dirty="0" err="1"/>
              <a:t>Memorie</a:t>
            </a:r>
            <a:r>
              <a:rPr lang="en-US" sz="5100" dirty="0"/>
              <a:t> </a:t>
            </a:r>
            <a:r>
              <a:rPr lang="en-US" sz="5100" dirty="0" err="1"/>
              <a:t>Partajata</a:t>
            </a:r>
            <a:endParaRPr lang="en-US" sz="5100" dirty="0"/>
          </a:p>
          <a:p>
            <a:endParaRPr lang="en-US" sz="4000" dirty="0"/>
          </a:p>
          <a:p>
            <a:endParaRPr lang="en-US" sz="4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800" dirty="0"/>
              <a:t>Ioana Leustean</a:t>
            </a:r>
          </a:p>
          <a:p>
            <a:r>
              <a:rPr lang="en-US" sz="3800" dirty="0"/>
              <a:t>	</a:t>
            </a:r>
          </a:p>
        </p:txBody>
      </p:sp>
      <p:pic>
        <p:nvPicPr>
          <p:cNvPr id="3" name="Content Placeholder 2" descr="http://www.multiparadigmgroup.com/wp-content/uploads/2012/10/Haskell_Logo.-e135010103759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9512" y="3961108"/>
            <a:ext cx="3566829" cy="1456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791093" y="29260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328253" y="5153165"/>
            <a:ext cx="30777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Part II. Concurrent Haskell</a:t>
            </a:r>
          </a:p>
          <a:p>
            <a:r>
              <a:rPr lang="en-US" dirty="0">
                <a:solidFill>
                  <a:srgbClr val="0070C0"/>
                </a:solidFill>
                <a:hlinkClick r:id="rId3"/>
              </a:rPr>
              <a:t>Cap.7 &amp; 8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8254" y="1458154"/>
            <a:ext cx="2719141" cy="3558635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AD477854-6015-9AAB-D406-7F12DD9814DE}"/>
              </a:ext>
            </a:extLst>
          </p:cNvPr>
          <p:cNvSpPr txBox="1"/>
          <p:nvPr/>
        </p:nvSpPr>
        <p:spPr>
          <a:xfrm>
            <a:off x="4339269" y="5935872"/>
            <a:ext cx="787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hlinkClick r:id="rId5"/>
              </a:rPr>
              <a:t>https://hackage.haskell.org/package/base-4.20.0.1/docs/Control-Concurrent.html</a:t>
            </a:r>
            <a:endParaRPr lang="en-GB" dirty="0"/>
          </a:p>
        </p:txBody>
      </p:sp>
      <p:pic>
        <p:nvPicPr>
          <p:cNvPr id="10" name="Picture 9" descr="A green hexagons with text&#10;&#10;AI-generated content may be incorrect.">
            <a:extLst>
              <a:ext uri="{FF2B5EF4-FFF2-40B4-BE49-F238E27FC236}">
                <a16:creationId xmlns:a16="http://schemas.microsoft.com/office/drawing/2014/main" id="{1036FF09-35DF-876A-237D-9271A91061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1926" y="779314"/>
            <a:ext cx="4267796" cy="3181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68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B7BC4-D9BD-D439-A9A4-D4FB4D80B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F41177-8A3B-02A5-D58A-F10890C16FD4}"/>
              </a:ext>
            </a:extLst>
          </p:cNvPr>
          <p:cNvSpPr txBox="1"/>
          <p:nvPr/>
        </p:nvSpPr>
        <p:spPr>
          <a:xfrm>
            <a:off x="407831" y="309093"/>
            <a:ext cx="2207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/>
              <a:t>Monada</a:t>
            </a:r>
            <a:r>
              <a:rPr lang="en-US" sz="2400" dirty="0"/>
              <a:t> STM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F81567-AF7B-E598-C7C1-BEA06655586B}"/>
              </a:ext>
            </a:extLst>
          </p:cNvPr>
          <p:cNvSpPr/>
          <p:nvPr/>
        </p:nvSpPr>
        <p:spPr>
          <a:xfrm>
            <a:off x="526450" y="1479516"/>
            <a:ext cx="4177048" cy="341632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data STM a 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instance Monad STM</a:t>
            </a:r>
          </a:p>
          <a:p>
            <a:r>
              <a:rPr lang="en-US" sz="2400" dirty="0">
                <a:solidFill>
                  <a:srgbClr val="0070C0"/>
                </a:solidFill>
              </a:rPr>
              <a:t>atomically :: STM a -&gt; IO a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data </a:t>
            </a:r>
            <a:r>
              <a:rPr lang="en-US" sz="2400" dirty="0" err="1">
                <a:solidFill>
                  <a:srgbClr val="0070C0"/>
                </a:solidFill>
              </a:rPr>
              <a:t>TVar</a:t>
            </a:r>
            <a:r>
              <a:rPr lang="en-US" sz="2400" dirty="0">
                <a:solidFill>
                  <a:srgbClr val="0070C0"/>
                </a:solidFill>
              </a:rPr>
              <a:t> a </a:t>
            </a:r>
          </a:p>
          <a:p>
            <a:r>
              <a:rPr lang="en-US" sz="2400" dirty="0" err="1">
                <a:solidFill>
                  <a:srgbClr val="0070C0"/>
                </a:solidFill>
              </a:rPr>
              <a:t>newTVar</a:t>
            </a:r>
            <a:r>
              <a:rPr lang="en-US" sz="2400" dirty="0">
                <a:solidFill>
                  <a:srgbClr val="0070C0"/>
                </a:solidFill>
              </a:rPr>
              <a:t>   :: a -&gt; STM (</a:t>
            </a:r>
            <a:r>
              <a:rPr lang="en-US" sz="2400" dirty="0" err="1">
                <a:solidFill>
                  <a:srgbClr val="0070C0"/>
                </a:solidFill>
              </a:rPr>
              <a:t>TVar</a:t>
            </a:r>
            <a:r>
              <a:rPr lang="en-US" sz="2400" dirty="0">
                <a:solidFill>
                  <a:srgbClr val="0070C0"/>
                </a:solidFill>
              </a:rPr>
              <a:t> a)</a:t>
            </a:r>
          </a:p>
          <a:p>
            <a:r>
              <a:rPr lang="en-US" sz="2400" dirty="0" err="1">
                <a:solidFill>
                  <a:srgbClr val="0070C0"/>
                </a:solidFill>
              </a:rPr>
              <a:t>readTVar</a:t>
            </a:r>
            <a:r>
              <a:rPr lang="en-US" sz="2400" dirty="0">
                <a:solidFill>
                  <a:srgbClr val="0070C0"/>
                </a:solidFill>
              </a:rPr>
              <a:t>  :: </a:t>
            </a:r>
            <a:r>
              <a:rPr lang="en-US" sz="2400" dirty="0" err="1">
                <a:solidFill>
                  <a:srgbClr val="0070C0"/>
                </a:solidFill>
              </a:rPr>
              <a:t>TVar</a:t>
            </a:r>
            <a:r>
              <a:rPr lang="en-US" sz="2400" dirty="0">
                <a:solidFill>
                  <a:srgbClr val="0070C0"/>
                </a:solidFill>
              </a:rPr>
              <a:t> a -&gt; STM a</a:t>
            </a:r>
          </a:p>
          <a:p>
            <a:r>
              <a:rPr lang="en-US" sz="2400" dirty="0" err="1">
                <a:solidFill>
                  <a:srgbClr val="0070C0"/>
                </a:solidFill>
              </a:rPr>
              <a:t>writeTVar</a:t>
            </a:r>
            <a:r>
              <a:rPr lang="en-US" sz="2400" dirty="0">
                <a:solidFill>
                  <a:srgbClr val="0070C0"/>
                </a:solidFill>
              </a:rPr>
              <a:t> :: </a:t>
            </a:r>
            <a:r>
              <a:rPr lang="en-US" sz="2400" dirty="0" err="1">
                <a:solidFill>
                  <a:srgbClr val="0070C0"/>
                </a:solidFill>
              </a:rPr>
              <a:t>TVar</a:t>
            </a:r>
            <a:r>
              <a:rPr lang="en-US" sz="2400" dirty="0">
                <a:solidFill>
                  <a:srgbClr val="0070C0"/>
                </a:solidFill>
              </a:rPr>
              <a:t> a -&gt; a -&gt; STM 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E19634-61AE-35C0-C548-94677CE06490}"/>
              </a:ext>
            </a:extLst>
          </p:cNvPr>
          <p:cNvSpPr txBox="1"/>
          <p:nvPr/>
        </p:nvSpPr>
        <p:spPr>
          <a:xfrm>
            <a:off x="5196052" y="1294613"/>
            <a:ext cx="6344277" cy="36009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en-GB" sz="2400" dirty="0"/>
              <a:t>"</a:t>
            </a:r>
            <a:r>
              <a:rPr lang="en-GB" sz="2000" dirty="0"/>
              <a:t>Why is STM a different monad from IO? </a:t>
            </a:r>
          </a:p>
          <a:p>
            <a:pPr algn="just"/>
            <a:endParaRPr lang="en-GB" sz="2000" dirty="0"/>
          </a:p>
          <a:p>
            <a:r>
              <a:rPr lang="en-GB" sz="2000" dirty="0"/>
              <a:t>The STM implementation relies on being able to roll</a:t>
            </a:r>
          </a:p>
          <a:p>
            <a:r>
              <a:rPr lang="en-GB" sz="2000" dirty="0"/>
              <a:t> back the effects of a transaction in the event of a</a:t>
            </a:r>
          </a:p>
          <a:p>
            <a:r>
              <a:rPr lang="en-GB" sz="2000" dirty="0"/>
              <a:t>conflict with another transaction [..]. A transaction can be rolled back only if we can track exactly what effects it has, and this would not be possible if arbitrary I/O were allowed inside a transaction—we might have performed some</a:t>
            </a:r>
          </a:p>
          <a:p>
            <a:r>
              <a:rPr lang="en-GB" sz="2000" dirty="0"/>
              <a:t>I/O that cannot be undone, like making a noise or launching some missiles."</a:t>
            </a:r>
          </a:p>
          <a:p>
            <a:r>
              <a:rPr lang="en-GB" sz="2400" dirty="0" err="1"/>
              <a:t>S.Marlow</a:t>
            </a:r>
            <a:r>
              <a:rPr lang="en-GB" sz="2400" dirty="0"/>
              <a:t>, PCHP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0946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921" y="74901"/>
            <a:ext cx="3012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/>
              <a:t>Implementarea</a:t>
            </a:r>
            <a:r>
              <a:rPr lang="en-US" sz="2400" dirty="0"/>
              <a:t> STM</a:t>
            </a:r>
          </a:p>
        </p:txBody>
      </p:sp>
      <p:sp>
        <p:nvSpPr>
          <p:cNvPr id="5" name="Rectangle 4"/>
          <p:cNvSpPr/>
          <p:nvPr/>
        </p:nvSpPr>
        <p:spPr>
          <a:xfrm>
            <a:off x="1489656" y="536566"/>
            <a:ext cx="10049815" cy="75713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000" dirty="0"/>
              <a:t>"One particularly attractive implementation is well established in the database world, namely optimistic execution. When (</a:t>
            </a:r>
            <a:r>
              <a:rPr lang="en-US" sz="2000" dirty="0">
                <a:solidFill>
                  <a:srgbClr val="0070C0"/>
                </a:solidFill>
              </a:rPr>
              <a:t>atomically act</a:t>
            </a:r>
            <a:r>
              <a:rPr lang="en-US" sz="2000" dirty="0"/>
              <a:t>) is performed, a </a:t>
            </a:r>
            <a:r>
              <a:rPr lang="en-US" sz="2000" b="1" dirty="0"/>
              <a:t>thread-local transaction log is allocated, initially empty</a:t>
            </a:r>
            <a:r>
              <a:rPr lang="en-US" sz="2000" dirty="0"/>
              <a:t>. Then the action act is performed, </a:t>
            </a:r>
            <a:r>
              <a:rPr lang="en-US" sz="2000" b="1" dirty="0"/>
              <a:t>without taking any locks at all</a:t>
            </a:r>
            <a:r>
              <a:rPr lang="en-US" sz="2000" dirty="0"/>
              <a:t>. While performing act, each call to </a:t>
            </a:r>
            <a:r>
              <a:rPr lang="en-US" sz="2000" dirty="0" err="1">
                <a:solidFill>
                  <a:srgbClr val="0070C0"/>
                </a:solidFill>
              </a:rPr>
              <a:t>writeTVar</a:t>
            </a:r>
            <a:r>
              <a:rPr lang="en-US" sz="2000" dirty="0"/>
              <a:t> writes the address of the </a:t>
            </a:r>
            <a:r>
              <a:rPr lang="en-US" sz="2000" dirty="0" err="1">
                <a:solidFill>
                  <a:srgbClr val="0070C0"/>
                </a:solidFill>
              </a:rPr>
              <a:t>TVar</a:t>
            </a:r>
            <a:r>
              <a:rPr lang="en-US" sz="2000" dirty="0"/>
              <a:t> and its new value into the log; it does not write to the </a:t>
            </a:r>
            <a:r>
              <a:rPr lang="en-US" sz="2000" dirty="0" err="1">
                <a:solidFill>
                  <a:srgbClr val="0070C0"/>
                </a:solidFill>
              </a:rPr>
              <a:t>TVar</a:t>
            </a:r>
            <a:r>
              <a:rPr lang="en-US" sz="2000" dirty="0"/>
              <a:t> itself. Each call to </a:t>
            </a:r>
            <a:r>
              <a:rPr lang="en-US" sz="2000" dirty="0" err="1">
                <a:solidFill>
                  <a:srgbClr val="0070C0"/>
                </a:solidFill>
              </a:rPr>
              <a:t>readTVar</a:t>
            </a:r>
            <a:r>
              <a:rPr lang="en-US" sz="2000" dirty="0"/>
              <a:t> first searches the log (in case the </a:t>
            </a:r>
            <a:r>
              <a:rPr lang="en-US" sz="2000" dirty="0" err="1">
                <a:solidFill>
                  <a:srgbClr val="0070C0"/>
                </a:solidFill>
              </a:rPr>
              <a:t>TVar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/>
              <a:t>was written by an earlier call to </a:t>
            </a:r>
            <a:r>
              <a:rPr lang="en-US" sz="2000" dirty="0" err="1">
                <a:solidFill>
                  <a:srgbClr val="0070C0"/>
                </a:solidFill>
              </a:rPr>
              <a:t>writeTVar</a:t>
            </a:r>
            <a:r>
              <a:rPr lang="en-US" sz="2000" dirty="0"/>
              <a:t>); if no such record is found, the value is read from the </a:t>
            </a:r>
            <a:r>
              <a:rPr lang="en-US" sz="2000" dirty="0" err="1">
                <a:solidFill>
                  <a:srgbClr val="0070C0"/>
                </a:solidFill>
              </a:rPr>
              <a:t>TVar</a:t>
            </a:r>
            <a:r>
              <a:rPr lang="en-US" sz="2000" dirty="0"/>
              <a:t> itself, and the </a:t>
            </a:r>
            <a:r>
              <a:rPr lang="en-US" sz="2000" dirty="0" err="1">
                <a:solidFill>
                  <a:srgbClr val="0070C0"/>
                </a:solidFill>
              </a:rPr>
              <a:t>TVar</a:t>
            </a:r>
            <a:r>
              <a:rPr lang="en-US" sz="2000" dirty="0"/>
              <a:t> and value read are recorded in the log. In the meantime, other threads might be running their own atomic blocks, reading and writing </a:t>
            </a:r>
            <a:r>
              <a:rPr lang="en-US" sz="2000" dirty="0" err="1">
                <a:solidFill>
                  <a:srgbClr val="0070C0"/>
                </a:solidFill>
              </a:rPr>
              <a:t>TVars</a:t>
            </a:r>
            <a:r>
              <a:rPr lang="en-US" sz="2000" dirty="0"/>
              <a:t> like crazy.</a:t>
            </a:r>
          </a:p>
          <a:p>
            <a:pPr algn="just"/>
            <a:endParaRPr lang="en-US" sz="2000" b="1" dirty="0"/>
          </a:p>
          <a:p>
            <a:pPr algn="just"/>
            <a:r>
              <a:rPr lang="en-US" sz="2000" b="1" dirty="0"/>
              <a:t>When the action act is finished, the implementation first validates the log and, if validation is successful, commits the log. </a:t>
            </a:r>
            <a:r>
              <a:rPr lang="en-US" sz="2000" dirty="0"/>
              <a:t>The validation step examines each </a:t>
            </a:r>
            <a:r>
              <a:rPr lang="en-US" sz="2000" dirty="0" err="1">
                <a:solidFill>
                  <a:srgbClr val="0070C0"/>
                </a:solidFill>
              </a:rPr>
              <a:t>readTVar</a:t>
            </a:r>
            <a:r>
              <a:rPr lang="en-US" sz="2000" dirty="0"/>
              <a:t> recorded in the log, and checks that the value in the log matches the value currently in the real </a:t>
            </a:r>
            <a:r>
              <a:rPr lang="en-US" sz="2000" dirty="0" err="1">
                <a:solidFill>
                  <a:srgbClr val="0070C0"/>
                </a:solidFill>
              </a:rPr>
              <a:t>TVar</a:t>
            </a:r>
            <a:r>
              <a:rPr lang="en-US" sz="2000" dirty="0"/>
              <a:t>. If so, validation succeeds, and the commit step takes all the writes recorded in the log and writes them into the real </a:t>
            </a:r>
            <a:r>
              <a:rPr lang="en-US" sz="2000" dirty="0" err="1">
                <a:solidFill>
                  <a:srgbClr val="0070C0"/>
                </a:solidFill>
              </a:rPr>
              <a:t>TVars</a:t>
            </a:r>
            <a:r>
              <a:rPr lang="en-US" sz="2000" dirty="0"/>
              <a:t>.  </a:t>
            </a:r>
          </a:p>
          <a:p>
            <a:pPr algn="just"/>
            <a:endParaRPr lang="en-US" sz="2000" dirty="0"/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/>
              <a:t>What if validation fails? Then the transaction has had an inconsistent view of memory.  So we abort the transaction, re-</a:t>
            </a:r>
            <a:r>
              <a:rPr lang="en-US" altLang="en-US" sz="2000" b="1" dirty="0" err="1"/>
              <a:t>initialise</a:t>
            </a:r>
            <a:r>
              <a:rPr lang="en-US" altLang="en-US" sz="2000" b="1" dirty="0"/>
              <a:t> the log</a:t>
            </a:r>
            <a:r>
              <a:rPr lang="en-US" altLang="en-US" sz="2000" dirty="0"/>
              <a:t>, and run act all over again"</a:t>
            </a:r>
            <a:endParaRPr lang="en-US" i="1" dirty="0">
              <a:hlinkClick r:id="" action="ppaction://noaction"/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i="1" dirty="0">
                <a:hlinkClick r:id="" action="ppaction://noaction"/>
              </a:rPr>
              <a:t>Simon Peyton Jones, Beautiful Concurrency</a:t>
            </a:r>
            <a:endParaRPr lang="en-US" dirty="0"/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i="1" dirty="0"/>
          </a:p>
          <a:p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441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>
            <a:hlinkClick r:id="" action="ppaction://ole?verb=0"/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8817423"/>
              </p:ext>
            </p:extLst>
          </p:nvPr>
        </p:nvGraphicFramePr>
        <p:xfrm>
          <a:off x="4723634" y="517629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resentation" showAsIcon="1" r:id="rId2" imgW="914400" imgH="771480" progId="PowerPoint.Show.8">
                  <p:embed/>
                </p:oleObj>
              </mc:Choice>
              <mc:Fallback>
                <p:oleObj name="Presentation" showAsIcon="1" r:id="rId2" imgW="914400" imgH="771480" progId="PowerPoint.Show.8">
                  <p:embed/>
                  <p:pic>
                    <p:nvPicPr>
                      <p:cNvPr id="2" name="Object 1">
                        <a:hlinkClick r:id="" action="ppaction://ole?verb=0"/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723634" y="5176290"/>
                        <a:ext cx="914400" cy="771525"/>
                      </a:xfrm>
                      <a:prstGeom prst="rect">
                        <a:avLst/>
                      </a:prstGeom>
                      <a:ln w="38100">
                        <a:solidFill>
                          <a:srgbClr val="FF0000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956" y="224216"/>
            <a:ext cx="2612584" cy="195943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956" y="2301585"/>
            <a:ext cx="2612584" cy="19594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145" y="4312992"/>
            <a:ext cx="2672206" cy="20041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38274" y="242195"/>
            <a:ext cx="2923687" cy="219276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54667" y="2671479"/>
            <a:ext cx="2972284" cy="22292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18866" y="228463"/>
            <a:ext cx="3099516" cy="23246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01695" y="2742032"/>
            <a:ext cx="3116687" cy="233751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168980" y="5504617"/>
            <a:ext cx="5035640" cy="81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  <a:defRPr/>
            </a:pPr>
            <a:r>
              <a:rPr lang="en-GB" altLang="en-US" b="1" dirty="0"/>
              <a:t>T. Harris, M. </a:t>
            </a:r>
            <a:r>
              <a:rPr lang="en-GB" altLang="en-US" b="1" dirty="0" err="1"/>
              <a:t>Herlihy</a:t>
            </a:r>
            <a:r>
              <a:rPr lang="en-GB" altLang="en-US" b="1" dirty="0"/>
              <a:t>, S. Marlow, S. Peyton Jones,</a:t>
            </a:r>
          </a:p>
          <a:p>
            <a:pPr>
              <a:lnSpc>
                <a:spcPct val="80000"/>
              </a:lnSpc>
              <a:defRPr/>
            </a:pPr>
            <a:r>
              <a:rPr lang="en-GB" altLang="en-US" b="1" dirty="0"/>
              <a:t>Concurrency unlocked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224986" y="5947815"/>
            <a:ext cx="1943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click </a:t>
            </a:r>
            <a:r>
              <a:rPr lang="en-US" dirty="0" err="1">
                <a:solidFill>
                  <a:srgbClr val="FF0000"/>
                </a:solidFill>
              </a:rPr>
              <a:t>pe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prezentare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B8E0038-F9C2-1C94-963F-11B8191F95B8}"/>
              </a:ext>
            </a:extLst>
          </p:cNvPr>
          <p:cNvSpPr txBox="1"/>
          <p:nvPr/>
        </p:nvSpPr>
        <p:spPr>
          <a:xfrm>
            <a:off x="193040" y="5283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1FAE0D-36FB-0611-94AB-9D7B5AD8C69A}"/>
              </a:ext>
            </a:extLst>
          </p:cNvPr>
          <p:cNvSpPr txBox="1"/>
          <p:nvPr/>
        </p:nvSpPr>
        <p:spPr>
          <a:xfrm>
            <a:off x="191483" y="24212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461CDE-42EE-5971-F912-EEAE1DB0A459}"/>
              </a:ext>
            </a:extLst>
          </p:cNvPr>
          <p:cNvSpPr txBox="1"/>
          <p:nvPr/>
        </p:nvSpPr>
        <p:spPr>
          <a:xfrm>
            <a:off x="191483" y="45313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GB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0A74D84-D394-62CB-0690-F08C59E03068}"/>
              </a:ext>
            </a:extLst>
          </p:cNvPr>
          <p:cNvSpPr txBox="1"/>
          <p:nvPr/>
        </p:nvSpPr>
        <p:spPr>
          <a:xfrm>
            <a:off x="3830320" y="9101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96A285-A60D-64E1-386F-84AD4F1A991B}"/>
              </a:ext>
            </a:extLst>
          </p:cNvPr>
          <p:cNvSpPr txBox="1"/>
          <p:nvPr/>
        </p:nvSpPr>
        <p:spPr>
          <a:xfrm>
            <a:off x="3830320" y="34290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GB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796F86-75C1-D618-1094-C591CC8B1B94}"/>
              </a:ext>
            </a:extLst>
          </p:cNvPr>
          <p:cNvSpPr txBox="1"/>
          <p:nvPr/>
        </p:nvSpPr>
        <p:spPr>
          <a:xfrm>
            <a:off x="7792720" y="7129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CC30299-F2B9-0809-FF44-570D43580712}"/>
              </a:ext>
            </a:extLst>
          </p:cNvPr>
          <p:cNvSpPr txBox="1"/>
          <p:nvPr/>
        </p:nvSpPr>
        <p:spPr>
          <a:xfrm>
            <a:off x="7867972" y="30966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9049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8794" y="55379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3791" y="291853"/>
            <a:ext cx="5200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 </a:t>
            </a:r>
            <a:r>
              <a:rPr lang="en-US" sz="2400" dirty="0" err="1"/>
              <a:t>Variabile</a:t>
            </a:r>
            <a:r>
              <a:rPr lang="en-US" sz="2400" dirty="0"/>
              <a:t> </a:t>
            </a:r>
            <a:r>
              <a:rPr lang="en-US" sz="2400" dirty="0" err="1"/>
              <a:t>mutabile</a:t>
            </a:r>
            <a:r>
              <a:rPr lang="en-US" sz="2400" dirty="0"/>
              <a:t>: </a:t>
            </a:r>
            <a:r>
              <a:rPr lang="en-US" sz="2400" dirty="0" err="1"/>
              <a:t>IORef</a:t>
            </a:r>
            <a:r>
              <a:rPr lang="en-US" sz="2400" dirty="0"/>
              <a:t>,  </a:t>
            </a:r>
            <a:r>
              <a:rPr lang="en-US" sz="2400" dirty="0" err="1"/>
              <a:t>MVar</a:t>
            </a:r>
            <a:r>
              <a:rPr lang="en-US" sz="2400" dirty="0"/>
              <a:t>, </a:t>
            </a:r>
            <a:r>
              <a:rPr lang="en-US" sz="2400" b="1" dirty="0" err="1"/>
              <a:t>TVar</a:t>
            </a:r>
            <a:endParaRPr lang="en-US" sz="2400" b="1" dirty="0"/>
          </a:p>
        </p:txBody>
      </p:sp>
      <p:sp>
        <p:nvSpPr>
          <p:cNvPr id="5" name="Rectangle 4"/>
          <p:cNvSpPr/>
          <p:nvPr/>
        </p:nvSpPr>
        <p:spPr>
          <a:xfrm>
            <a:off x="399244" y="898516"/>
            <a:ext cx="3902299" cy="221599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import </a:t>
            </a:r>
            <a:r>
              <a:rPr lang="en-US" sz="2000" dirty="0" err="1">
                <a:solidFill>
                  <a:srgbClr val="0070C0"/>
                </a:solidFill>
              </a:rPr>
              <a:t>Data.IORef</a:t>
            </a:r>
            <a:r>
              <a:rPr lang="en-US" sz="2000" dirty="0"/>
              <a:t> </a:t>
            </a:r>
          </a:p>
          <a:p>
            <a:r>
              <a:rPr lang="en-US" sz="2000" dirty="0"/>
              <a:t>-- </a:t>
            </a:r>
            <a:r>
              <a:rPr lang="en-US" sz="2000" dirty="0" err="1"/>
              <a:t>variabile</a:t>
            </a:r>
            <a:r>
              <a:rPr lang="en-US" sz="2000" dirty="0"/>
              <a:t> </a:t>
            </a:r>
            <a:r>
              <a:rPr lang="en-US" sz="2000" dirty="0" err="1"/>
              <a:t>mutabile</a:t>
            </a:r>
            <a:r>
              <a:rPr lang="en-US" sz="2000" dirty="0"/>
              <a:t> in </a:t>
            </a:r>
            <a:r>
              <a:rPr lang="en-US" sz="2000" dirty="0" err="1"/>
              <a:t>monada</a:t>
            </a:r>
            <a:r>
              <a:rPr lang="en-US" sz="2000" dirty="0"/>
              <a:t> IO</a:t>
            </a:r>
          </a:p>
          <a:p>
            <a:endParaRPr lang="it-IT" sz="2000" dirty="0">
              <a:solidFill>
                <a:srgbClr val="0070C0"/>
              </a:solidFill>
            </a:endParaRPr>
          </a:p>
          <a:p>
            <a:r>
              <a:rPr lang="it-IT" sz="2000" dirty="0">
                <a:solidFill>
                  <a:srgbClr val="0070C0"/>
                </a:solidFill>
              </a:rPr>
              <a:t>newIORef :: a -&gt; IO (IORef a)</a:t>
            </a:r>
          </a:p>
          <a:p>
            <a:r>
              <a:rPr lang="it-IT" sz="2000" dirty="0">
                <a:solidFill>
                  <a:srgbClr val="0070C0"/>
                </a:solidFill>
              </a:rPr>
              <a:t>readIORef :: IORef a -&gt; IO a </a:t>
            </a:r>
          </a:p>
          <a:p>
            <a:r>
              <a:rPr lang="it-IT" sz="2000" dirty="0">
                <a:solidFill>
                  <a:srgbClr val="0070C0"/>
                </a:solidFill>
              </a:rPr>
              <a:t>writeIORef :: IORef a -&gt; a -&gt; IO ()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99244" y="3284113"/>
            <a:ext cx="3580327" cy="286232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add :: </a:t>
            </a:r>
            <a:r>
              <a:rPr lang="en-US" dirty="0" err="1">
                <a:solidFill>
                  <a:srgbClr val="0070C0"/>
                </a:solidFill>
              </a:rPr>
              <a:t>IORef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-&gt;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-&gt;  IO()</a:t>
            </a:r>
          </a:p>
          <a:p>
            <a:r>
              <a:rPr lang="en-US" dirty="0">
                <a:solidFill>
                  <a:srgbClr val="0070C0"/>
                </a:solidFill>
              </a:rPr>
              <a:t>add </a:t>
            </a:r>
            <a:r>
              <a:rPr lang="en-US" dirty="0" err="1">
                <a:solidFill>
                  <a:srgbClr val="0070C0"/>
                </a:solidFill>
              </a:rPr>
              <a:t>rref</a:t>
            </a:r>
            <a:r>
              <a:rPr lang="en-US" dirty="0">
                <a:solidFill>
                  <a:srgbClr val="0070C0"/>
                </a:solidFill>
              </a:rPr>
              <a:t>  n = do 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      </a:t>
            </a:r>
            <a:r>
              <a:rPr lang="en-US" dirty="0" err="1">
                <a:solidFill>
                  <a:srgbClr val="0070C0"/>
                </a:solidFill>
              </a:rPr>
              <a:t>val</a:t>
            </a:r>
            <a:r>
              <a:rPr lang="en-US" dirty="0">
                <a:solidFill>
                  <a:srgbClr val="0070C0"/>
                </a:solidFill>
              </a:rPr>
              <a:t> &lt;- </a:t>
            </a:r>
            <a:r>
              <a:rPr lang="en-US" dirty="0" err="1">
                <a:solidFill>
                  <a:srgbClr val="0070C0"/>
                </a:solidFill>
              </a:rPr>
              <a:t>readIORef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rref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                  </a:t>
            </a:r>
            <a:r>
              <a:rPr lang="en-US" dirty="0" err="1">
                <a:solidFill>
                  <a:srgbClr val="0070C0"/>
                </a:solidFill>
              </a:rPr>
              <a:t>writeIORef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rref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main = do 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 </a:t>
            </a:r>
            <a:r>
              <a:rPr lang="en-US" dirty="0" err="1">
                <a:solidFill>
                  <a:srgbClr val="0070C0"/>
                </a:solidFill>
              </a:rPr>
              <a:t>rref</a:t>
            </a:r>
            <a:r>
              <a:rPr lang="en-US" dirty="0">
                <a:solidFill>
                  <a:srgbClr val="0070C0"/>
                </a:solidFill>
              </a:rPr>
              <a:t> &lt;- </a:t>
            </a:r>
            <a:r>
              <a:rPr lang="en-US" dirty="0" err="1">
                <a:solidFill>
                  <a:srgbClr val="0070C0"/>
                </a:solidFill>
              </a:rPr>
              <a:t>newIORef</a:t>
            </a:r>
            <a:r>
              <a:rPr lang="en-US" dirty="0">
                <a:solidFill>
                  <a:srgbClr val="0070C0"/>
                </a:solidFill>
              </a:rPr>
              <a:t> 0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 add </a:t>
            </a:r>
            <a:r>
              <a:rPr lang="en-US" dirty="0" err="1">
                <a:solidFill>
                  <a:srgbClr val="0070C0"/>
                </a:solidFill>
              </a:rPr>
              <a:t>rref</a:t>
            </a:r>
            <a:r>
              <a:rPr lang="en-US" dirty="0">
                <a:solidFill>
                  <a:srgbClr val="0070C0"/>
                </a:solidFill>
              </a:rPr>
              <a:t> 10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 </a:t>
            </a:r>
            <a:r>
              <a:rPr lang="en-US" dirty="0" err="1">
                <a:solidFill>
                  <a:srgbClr val="0070C0"/>
                </a:solidFill>
              </a:rPr>
              <a:t>val</a:t>
            </a:r>
            <a:r>
              <a:rPr lang="en-US" dirty="0">
                <a:solidFill>
                  <a:srgbClr val="0070C0"/>
                </a:solidFill>
              </a:rPr>
              <a:t> &lt;- </a:t>
            </a:r>
            <a:r>
              <a:rPr lang="en-US" dirty="0" err="1">
                <a:solidFill>
                  <a:srgbClr val="0070C0"/>
                </a:solidFill>
              </a:rPr>
              <a:t>readIORef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rref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             print </a:t>
            </a:r>
            <a:r>
              <a:rPr lang="en-US" dirty="0" err="1">
                <a:solidFill>
                  <a:srgbClr val="0070C0"/>
                </a:solidFill>
              </a:rPr>
              <a:t>val</a:t>
            </a:r>
            <a:r>
              <a:rPr lang="en-US" dirty="0">
                <a:solidFill>
                  <a:srgbClr val="0070C0"/>
                </a:solidFill>
              </a:rPr>
              <a:t>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5924282" y="981674"/>
            <a:ext cx="4357352" cy="224676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it-IT" sz="2000" dirty="0">
                <a:solidFill>
                  <a:srgbClr val="0070C0"/>
                </a:solidFill>
              </a:rPr>
              <a:t>import Control.Concurrent.STM.TVar </a:t>
            </a:r>
          </a:p>
          <a:p>
            <a:r>
              <a:rPr lang="it-IT" sz="2000" dirty="0"/>
              <a:t>-- variabile tranzactionale</a:t>
            </a:r>
          </a:p>
          <a:p>
            <a:r>
              <a:rPr lang="it-IT" sz="2000" dirty="0"/>
              <a:t>-- variabile mutabile in monada STM</a:t>
            </a:r>
          </a:p>
          <a:p>
            <a:endParaRPr lang="it-IT" sz="2000" dirty="0">
              <a:solidFill>
                <a:srgbClr val="0070C0"/>
              </a:solidFill>
            </a:endParaRPr>
          </a:p>
          <a:p>
            <a:r>
              <a:rPr lang="it-IT" sz="2000" dirty="0">
                <a:solidFill>
                  <a:srgbClr val="0070C0"/>
                </a:solidFill>
              </a:rPr>
              <a:t>newTVar :: a -&gt; STM (TVar a)</a:t>
            </a:r>
          </a:p>
          <a:p>
            <a:r>
              <a:rPr lang="it-IT" sz="2000" dirty="0">
                <a:solidFill>
                  <a:srgbClr val="0070C0"/>
                </a:solidFill>
              </a:rPr>
              <a:t>readTVar :: TVar a -&gt; STM a </a:t>
            </a:r>
          </a:p>
          <a:p>
            <a:r>
              <a:rPr lang="it-IT" sz="2000" dirty="0">
                <a:solidFill>
                  <a:srgbClr val="0070C0"/>
                </a:solidFill>
              </a:rPr>
              <a:t>writeTVar :: TVar a -&gt; a -&gt; STM () </a:t>
            </a:r>
          </a:p>
        </p:txBody>
      </p:sp>
      <p:sp>
        <p:nvSpPr>
          <p:cNvPr id="9" name="Rectangle 8"/>
          <p:cNvSpPr/>
          <p:nvPr/>
        </p:nvSpPr>
        <p:spPr>
          <a:xfrm>
            <a:off x="5924282" y="3586786"/>
            <a:ext cx="5765442" cy="255454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import </a:t>
            </a:r>
            <a:r>
              <a:rPr lang="en-US" sz="2000" dirty="0" err="1">
                <a:solidFill>
                  <a:srgbClr val="0070C0"/>
                </a:solidFill>
              </a:rPr>
              <a:t>Control.Concurrent.MVar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/>
              <a:t>-- </a:t>
            </a:r>
            <a:r>
              <a:rPr lang="en-US" sz="2000" dirty="0" err="1"/>
              <a:t>variabile</a:t>
            </a:r>
            <a:r>
              <a:rPr lang="en-US" sz="2000" dirty="0"/>
              <a:t> de </a:t>
            </a:r>
            <a:r>
              <a:rPr lang="en-US" sz="2000" dirty="0" err="1"/>
              <a:t>sincronizare</a:t>
            </a:r>
            <a:r>
              <a:rPr lang="en-US" sz="2000" dirty="0"/>
              <a:t> </a:t>
            </a:r>
          </a:p>
          <a:p>
            <a:r>
              <a:rPr lang="en-US" sz="2000" dirty="0"/>
              <a:t>-- </a:t>
            </a:r>
            <a:r>
              <a:rPr lang="en-US" sz="2000" dirty="0" err="1"/>
              <a:t>variabile</a:t>
            </a:r>
            <a:r>
              <a:rPr lang="en-US" sz="2000" dirty="0"/>
              <a:t> </a:t>
            </a:r>
            <a:r>
              <a:rPr lang="en-US" sz="2000" dirty="0" err="1"/>
              <a:t>mutabile</a:t>
            </a:r>
            <a:r>
              <a:rPr lang="en-US" sz="2000" dirty="0"/>
              <a:t> in </a:t>
            </a:r>
            <a:r>
              <a:rPr lang="en-US" sz="2000" dirty="0" err="1"/>
              <a:t>monada</a:t>
            </a:r>
            <a:r>
              <a:rPr lang="en-US" sz="2000" dirty="0"/>
              <a:t> IO</a:t>
            </a:r>
          </a:p>
          <a:p>
            <a:endParaRPr lang="en-US" sz="2000" dirty="0"/>
          </a:p>
          <a:p>
            <a:r>
              <a:rPr lang="en-US" sz="2000" dirty="0" err="1">
                <a:solidFill>
                  <a:srgbClr val="0070C0"/>
                </a:solidFill>
              </a:rPr>
              <a:t>newEmptyMVar</a:t>
            </a:r>
            <a:r>
              <a:rPr lang="en-US" sz="2000" dirty="0">
                <a:solidFill>
                  <a:srgbClr val="0070C0"/>
                </a:solidFill>
              </a:rPr>
              <a:t> :: IO (</a:t>
            </a:r>
            <a:r>
              <a:rPr lang="en-US" sz="2000" dirty="0" err="1">
                <a:solidFill>
                  <a:srgbClr val="0070C0"/>
                </a:solidFill>
              </a:rPr>
              <a:t>MVar</a:t>
            </a:r>
            <a:r>
              <a:rPr lang="en-US" sz="2000" dirty="0">
                <a:solidFill>
                  <a:srgbClr val="0070C0"/>
                </a:solidFill>
              </a:rPr>
              <a:t> a)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newMVar</a:t>
            </a:r>
            <a:r>
              <a:rPr lang="en-US" sz="2000" dirty="0">
                <a:solidFill>
                  <a:srgbClr val="0070C0"/>
                </a:solidFill>
              </a:rPr>
              <a:t> :: a -&gt; IO (</a:t>
            </a:r>
            <a:r>
              <a:rPr lang="en-US" sz="2000" dirty="0" err="1">
                <a:solidFill>
                  <a:srgbClr val="0070C0"/>
                </a:solidFill>
              </a:rPr>
              <a:t>MVar</a:t>
            </a:r>
            <a:r>
              <a:rPr lang="en-US" sz="2000" dirty="0">
                <a:solidFill>
                  <a:srgbClr val="0070C0"/>
                </a:solidFill>
              </a:rPr>
              <a:t> a)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takeMVar</a:t>
            </a:r>
            <a:r>
              <a:rPr lang="en-US" sz="2000" dirty="0">
                <a:solidFill>
                  <a:srgbClr val="0070C0"/>
                </a:solidFill>
              </a:rPr>
              <a:t> :: </a:t>
            </a:r>
            <a:r>
              <a:rPr lang="en-US" sz="2000" dirty="0" err="1">
                <a:solidFill>
                  <a:srgbClr val="0070C0"/>
                </a:solidFill>
              </a:rPr>
              <a:t>MVar</a:t>
            </a:r>
            <a:r>
              <a:rPr lang="en-US" sz="2000" dirty="0">
                <a:solidFill>
                  <a:srgbClr val="0070C0"/>
                </a:solidFill>
              </a:rPr>
              <a:t> a -&gt; IO a       </a:t>
            </a:r>
            <a:r>
              <a:rPr lang="en-US" sz="2000" dirty="0"/>
              <a:t>-- </a:t>
            </a:r>
            <a:r>
              <a:rPr lang="en-US" sz="2000" dirty="0" err="1"/>
              <a:t>blocheaza</a:t>
            </a:r>
            <a:r>
              <a:rPr lang="en-US" sz="2000" dirty="0"/>
              <a:t> thread-</a:t>
            </a:r>
            <a:r>
              <a:rPr lang="en-US" sz="2000" dirty="0" err="1"/>
              <a:t>ul</a:t>
            </a:r>
            <a:endParaRPr lang="en-US" sz="2000" dirty="0"/>
          </a:p>
          <a:p>
            <a:r>
              <a:rPr lang="en-US" sz="2000" dirty="0" err="1">
                <a:solidFill>
                  <a:srgbClr val="0070C0"/>
                </a:solidFill>
              </a:rPr>
              <a:t>putMVar</a:t>
            </a:r>
            <a:r>
              <a:rPr lang="en-US" sz="2000" dirty="0">
                <a:solidFill>
                  <a:srgbClr val="0070C0"/>
                </a:solidFill>
              </a:rPr>
              <a:t> :: </a:t>
            </a:r>
            <a:r>
              <a:rPr lang="en-US" sz="2000" dirty="0" err="1">
                <a:solidFill>
                  <a:srgbClr val="0070C0"/>
                </a:solidFill>
              </a:rPr>
              <a:t>MVar</a:t>
            </a:r>
            <a:r>
              <a:rPr lang="en-US" sz="2000" dirty="0">
                <a:solidFill>
                  <a:srgbClr val="0070C0"/>
                </a:solidFill>
              </a:rPr>
              <a:t> a -&gt; a -&gt; IO () </a:t>
            </a:r>
            <a:r>
              <a:rPr lang="en-US" sz="2000" dirty="0"/>
              <a:t>-- </a:t>
            </a:r>
            <a:r>
              <a:rPr lang="en-US" sz="2000" dirty="0" err="1"/>
              <a:t>blocheaza</a:t>
            </a:r>
            <a:r>
              <a:rPr lang="en-US" sz="2000" dirty="0"/>
              <a:t> thread-</a:t>
            </a:r>
            <a:r>
              <a:rPr lang="en-US" sz="2000" dirty="0" err="1"/>
              <a:t>ul</a:t>
            </a:r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9066727" y="449472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7967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2071" y="117112"/>
            <a:ext cx="6636913" cy="624786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import </a:t>
            </a:r>
            <a:r>
              <a:rPr lang="en-US" sz="2000" dirty="0" err="1">
                <a:solidFill>
                  <a:srgbClr val="0070C0"/>
                </a:solidFill>
              </a:rPr>
              <a:t>Control.Concurrent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import </a:t>
            </a:r>
            <a:r>
              <a:rPr lang="en-US" sz="2000" dirty="0" err="1">
                <a:solidFill>
                  <a:srgbClr val="0070C0"/>
                </a:solidFill>
              </a:rPr>
              <a:t>Control.Monad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import </a:t>
            </a:r>
            <a:r>
              <a:rPr lang="en-US" sz="2000" dirty="0" err="1">
                <a:solidFill>
                  <a:srgbClr val="0070C0"/>
                </a:solidFill>
              </a:rPr>
              <a:t>Control.Concurrent.STM</a:t>
            </a:r>
            <a:endParaRPr lang="en-US" sz="2000" dirty="0">
              <a:solidFill>
                <a:srgbClr val="0070C0"/>
              </a:solidFill>
            </a:endParaRPr>
          </a:p>
          <a:p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type Account = </a:t>
            </a:r>
            <a:r>
              <a:rPr lang="en-US" sz="2000" dirty="0" err="1">
                <a:solidFill>
                  <a:srgbClr val="0070C0"/>
                </a:solidFill>
              </a:rPr>
              <a:t>TVar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  <a:p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deposit :: Account -&gt; </a:t>
            </a:r>
            <a:r>
              <a:rPr lang="en-US" sz="2000" dirty="0" err="1">
                <a:solidFill>
                  <a:srgbClr val="0070C0"/>
                </a:solidFill>
              </a:rPr>
              <a:t>Int</a:t>
            </a:r>
            <a:r>
              <a:rPr lang="en-US" sz="2000" dirty="0">
                <a:solidFill>
                  <a:srgbClr val="0070C0"/>
                </a:solidFill>
              </a:rPr>
              <a:t> -&gt; STM ()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deposit </a:t>
            </a:r>
            <a:r>
              <a:rPr lang="en-US" sz="2000" dirty="0" err="1">
                <a:solidFill>
                  <a:srgbClr val="0070C0"/>
                </a:solidFill>
              </a:rPr>
              <a:t>acc</a:t>
            </a:r>
            <a:r>
              <a:rPr lang="en-US" sz="2000" dirty="0">
                <a:solidFill>
                  <a:srgbClr val="0070C0"/>
                </a:solidFill>
              </a:rPr>
              <a:t> amount  = do        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x &lt;- </a:t>
            </a:r>
            <a:r>
              <a:rPr lang="en-US" sz="2000" dirty="0" err="1">
                <a:solidFill>
                  <a:srgbClr val="0070C0"/>
                </a:solidFill>
              </a:rPr>
              <a:t>readTVar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acc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                </a:t>
            </a:r>
            <a:r>
              <a:rPr lang="en-US" sz="2000" dirty="0" err="1">
                <a:solidFill>
                  <a:srgbClr val="0070C0"/>
                </a:solidFill>
              </a:rPr>
              <a:t>writeTVar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acc</a:t>
            </a:r>
            <a:r>
              <a:rPr lang="en-US" sz="2000" dirty="0">
                <a:solidFill>
                  <a:srgbClr val="0070C0"/>
                </a:solidFill>
              </a:rPr>
              <a:t> (x + amount)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                                        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withdraw  :: Account -&gt; </a:t>
            </a:r>
            <a:r>
              <a:rPr lang="en-US" sz="2000" dirty="0" err="1">
                <a:solidFill>
                  <a:srgbClr val="0070C0"/>
                </a:solidFill>
              </a:rPr>
              <a:t>Int</a:t>
            </a:r>
            <a:r>
              <a:rPr lang="en-US" sz="2000" dirty="0">
                <a:solidFill>
                  <a:srgbClr val="0070C0"/>
                </a:solidFill>
              </a:rPr>
              <a:t> -&gt; STM ()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withdraw  </a:t>
            </a:r>
            <a:r>
              <a:rPr lang="en-US" sz="2000" dirty="0" err="1">
                <a:solidFill>
                  <a:srgbClr val="0070C0"/>
                </a:solidFill>
              </a:rPr>
              <a:t>acc</a:t>
            </a:r>
            <a:r>
              <a:rPr lang="en-US" sz="2000" dirty="0">
                <a:solidFill>
                  <a:srgbClr val="0070C0"/>
                </a:solidFill>
              </a:rPr>
              <a:t> amount  = do        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x &lt;- </a:t>
            </a:r>
            <a:r>
              <a:rPr lang="en-US" sz="2000" dirty="0" err="1">
                <a:solidFill>
                  <a:srgbClr val="0070C0"/>
                </a:solidFill>
              </a:rPr>
              <a:t>readTVar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acc</a:t>
            </a:r>
            <a:r>
              <a:rPr lang="en-US" sz="2000" dirty="0">
                <a:solidFill>
                  <a:srgbClr val="0070C0"/>
                </a:solidFill>
              </a:rPr>
              <a:t>               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</a:t>
            </a:r>
            <a:r>
              <a:rPr lang="en-US" sz="2000" dirty="0" err="1">
                <a:solidFill>
                  <a:srgbClr val="0070C0"/>
                </a:solidFill>
              </a:rPr>
              <a:t>writeTVar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acc</a:t>
            </a:r>
            <a:r>
              <a:rPr lang="en-US" sz="2000" dirty="0">
                <a:solidFill>
                  <a:srgbClr val="0070C0"/>
                </a:solidFill>
              </a:rPr>
              <a:t> (x - amount)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 err="1">
                <a:solidFill>
                  <a:srgbClr val="0070C0"/>
                </a:solidFill>
              </a:rPr>
              <a:t>showBalance</a:t>
            </a:r>
            <a:r>
              <a:rPr lang="en-US" sz="2000" dirty="0">
                <a:solidFill>
                  <a:srgbClr val="0070C0"/>
                </a:solidFill>
              </a:rPr>
              <a:t> :: Account -&gt; String -&gt; IO()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showBalance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acc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str</a:t>
            </a:r>
            <a:r>
              <a:rPr lang="en-US" sz="2000" dirty="0">
                <a:solidFill>
                  <a:srgbClr val="0070C0"/>
                </a:solidFill>
              </a:rPr>
              <a:t> =  do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            x &lt;- atomically $ </a:t>
            </a:r>
            <a:r>
              <a:rPr lang="en-US" sz="2000" dirty="0" err="1">
                <a:solidFill>
                  <a:srgbClr val="0070C0"/>
                </a:solidFill>
              </a:rPr>
              <a:t>readTVar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acc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            </a:t>
            </a:r>
            <a:r>
              <a:rPr lang="en-US" sz="2000" dirty="0" err="1">
                <a:solidFill>
                  <a:srgbClr val="0070C0"/>
                </a:solidFill>
              </a:rPr>
              <a:t>putStrLn</a:t>
            </a:r>
            <a:r>
              <a:rPr lang="en-US" sz="2000" dirty="0">
                <a:solidFill>
                  <a:srgbClr val="0070C0"/>
                </a:solidFill>
              </a:rPr>
              <a:t> ("</a:t>
            </a:r>
            <a:r>
              <a:rPr lang="en-US" sz="2000" dirty="0" err="1">
                <a:solidFill>
                  <a:srgbClr val="0070C0"/>
                </a:solidFill>
              </a:rPr>
              <a:t>Contul</a:t>
            </a:r>
            <a:r>
              <a:rPr lang="en-US" sz="2000" dirty="0">
                <a:solidFill>
                  <a:srgbClr val="0070C0"/>
                </a:solidFill>
              </a:rPr>
              <a:t> " ++ </a:t>
            </a:r>
            <a:r>
              <a:rPr lang="en-US" sz="2000" dirty="0" err="1">
                <a:solidFill>
                  <a:srgbClr val="0070C0"/>
                </a:solidFill>
              </a:rPr>
              <a:t>str</a:t>
            </a:r>
            <a:r>
              <a:rPr lang="en-US" sz="2000" dirty="0">
                <a:solidFill>
                  <a:srgbClr val="0070C0"/>
                </a:solidFill>
              </a:rPr>
              <a:t> ++ ": " ++ (show x))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0439" y="369332"/>
            <a:ext cx="5732513" cy="498598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transfer :: Account -&gt; Account -&gt; </a:t>
            </a:r>
            <a:r>
              <a:rPr lang="en-US" sz="2000" dirty="0" err="1">
                <a:solidFill>
                  <a:srgbClr val="0070C0"/>
                </a:solidFill>
              </a:rPr>
              <a:t>Int</a:t>
            </a:r>
            <a:r>
              <a:rPr lang="en-US" sz="2000" dirty="0">
                <a:solidFill>
                  <a:srgbClr val="0070C0"/>
                </a:solidFill>
              </a:rPr>
              <a:t> -&gt; IO()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transfer from to amount = atomically  $ do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                          withdraw from amount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                          deposit to amount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main = do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(</a:t>
            </a:r>
            <a:r>
              <a:rPr lang="en-US" sz="2000" dirty="0" err="1">
                <a:solidFill>
                  <a:srgbClr val="0070C0"/>
                </a:solidFill>
              </a:rPr>
              <a:t>a,b</a:t>
            </a:r>
            <a:r>
              <a:rPr lang="en-US" sz="2000" dirty="0">
                <a:solidFill>
                  <a:srgbClr val="0070C0"/>
                </a:solidFill>
              </a:rPr>
              <a:t>) &lt;- atomically $ do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                 a &lt;- </a:t>
            </a:r>
            <a:r>
              <a:rPr lang="en-US" sz="2000" dirty="0" err="1">
                <a:solidFill>
                  <a:srgbClr val="0070C0"/>
                </a:solidFill>
              </a:rPr>
              <a:t>newTVar</a:t>
            </a:r>
            <a:r>
              <a:rPr lang="en-US" sz="2000" dirty="0">
                <a:solidFill>
                  <a:srgbClr val="0070C0"/>
                </a:solidFill>
              </a:rPr>
              <a:t> 1000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                 b &lt;- </a:t>
            </a:r>
            <a:r>
              <a:rPr lang="en-US" sz="2000" dirty="0" err="1">
                <a:solidFill>
                  <a:srgbClr val="0070C0"/>
                </a:solidFill>
              </a:rPr>
              <a:t>newTVar</a:t>
            </a:r>
            <a:r>
              <a:rPr lang="en-US" sz="2000" dirty="0">
                <a:solidFill>
                  <a:srgbClr val="0070C0"/>
                </a:solidFill>
              </a:rPr>
              <a:t> 1000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                 return (</a:t>
            </a:r>
            <a:r>
              <a:rPr lang="en-US" sz="2000" dirty="0" err="1">
                <a:solidFill>
                  <a:srgbClr val="0070C0"/>
                </a:solidFill>
              </a:rPr>
              <a:t>a,b</a:t>
            </a:r>
            <a:r>
              <a:rPr lang="en-US" sz="2000" dirty="0">
                <a:solidFill>
                  <a:srgbClr val="0070C0"/>
                </a:solidFill>
              </a:rPr>
              <a:t>)     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</a:t>
            </a:r>
            <a:r>
              <a:rPr lang="en-US" sz="2000" dirty="0" err="1">
                <a:solidFill>
                  <a:srgbClr val="0070C0"/>
                </a:solidFill>
              </a:rPr>
              <a:t>forkIO</a:t>
            </a:r>
            <a:r>
              <a:rPr lang="en-US" sz="2000" dirty="0">
                <a:solidFill>
                  <a:srgbClr val="0070C0"/>
                </a:solidFill>
              </a:rPr>
              <a:t>(transfer a b 300)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</a:t>
            </a:r>
            <a:r>
              <a:rPr lang="en-US" sz="2000" dirty="0" err="1">
                <a:solidFill>
                  <a:srgbClr val="0070C0"/>
                </a:solidFill>
              </a:rPr>
              <a:t>forkIO</a:t>
            </a:r>
            <a:r>
              <a:rPr lang="en-US" sz="2000" dirty="0">
                <a:solidFill>
                  <a:srgbClr val="0070C0"/>
                </a:solidFill>
              </a:rPr>
              <a:t> (transfer b a 500)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</a:t>
            </a:r>
            <a:r>
              <a:rPr lang="en-US" sz="2000" dirty="0" err="1">
                <a:solidFill>
                  <a:srgbClr val="0070C0"/>
                </a:solidFill>
              </a:rPr>
              <a:t>showBalance</a:t>
            </a:r>
            <a:r>
              <a:rPr lang="en-US" sz="2000" dirty="0">
                <a:solidFill>
                  <a:srgbClr val="0070C0"/>
                </a:solidFill>
              </a:rPr>
              <a:t> a  "a"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</a:t>
            </a:r>
            <a:r>
              <a:rPr lang="en-US" sz="2000" dirty="0" err="1">
                <a:solidFill>
                  <a:srgbClr val="0070C0"/>
                </a:solidFill>
              </a:rPr>
              <a:t>showBalance</a:t>
            </a:r>
            <a:r>
              <a:rPr lang="en-US" sz="2000" dirty="0">
                <a:solidFill>
                  <a:srgbClr val="0070C0"/>
                </a:solidFill>
              </a:rPr>
              <a:t> b  "b"       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053848" y="0"/>
            <a:ext cx="1543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mybankstm.hs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3848" y="4729721"/>
            <a:ext cx="2943557" cy="15540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/>
          <p:cNvSpPr txBox="1"/>
          <p:nvPr/>
        </p:nvSpPr>
        <p:spPr>
          <a:xfrm>
            <a:off x="5415135" y="1171978"/>
            <a:ext cx="2178097" cy="40011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chemeClr val="bg1"/>
                </a:solidFill>
              </a:rPr>
              <a:t>compozitionalitate</a:t>
            </a:r>
            <a:endParaRPr 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443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7924" y="31902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53217" y="697238"/>
            <a:ext cx="11479437" cy="286232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"Suppose that a thread should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block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if it attempts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overdraw an account 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(i.e. withdraw more than the current balance). 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Situations like this are common in concurrent programs: for example, a thread should block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if it reads from an empty buffer, or when it waits for an event. We achieve this in STM by adding the single function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retry,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whose type is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The semantics of </a:t>
            </a:r>
            <a:r>
              <a:rPr lang="en-US" altLang="en-US" sz="2000" dirty="0">
                <a:solidFill>
                  <a:srgbClr val="0070C0"/>
                </a:solidFill>
              </a:rPr>
              <a:t>retry</a:t>
            </a:r>
            <a:r>
              <a:rPr lang="en-US" altLang="en-US" sz="2000" dirty="0"/>
              <a:t> are simple: if a retry action is performed,  the current transaction is abandoned and retried at some later time."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3217" y="49677"/>
            <a:ext cx="2699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/>
              <a:t>Blocare</a:t>
            </a:r>
            <a:r>
              <a:rPr lang="en-US" sz="2400" dirty="0"/>
              <a:t> (blocking)</a:t>
            </a: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5964" y="4745432"/>
            <a:ext cx="30649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3723" y="3955702"/>
            <a:ext cx="5117863" cy="1938992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</a:rPr>
              <a:t>limitedWithdraw</a:t>
            </a:r>
            <a:r>
              <a:rPr lang="en-US" sz="2000" dirty="0">
                <a:solidFill>
                  <a:srgbClr val="0070C0"/>
                </a:solidFill>
              </a:rPr>
              <a:t> :: Account -&gt; </a:t>
            </a:r>
            <a:r>
              <a:rPr lang="en-US" sz="2000" dirty="0" err="1">
                <a:solidFill>
                  <a:srgbClr val="0070C0"/>
                </a:solidFill>
              </a:rPr>
              <a:t>Int</a:t>
            </a:r>
            <a:r>
              <a:rPr lang="en-US" sz="2000" dirty="0">
                <a:solidFill>
                  <a:srgbClr val="0070C0"/>
                </a:solidFill>
              </a:rPr>
              <a:t> -&gt; STM ()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limitedWithdraw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acc</a:t>
            </a:r>
            <a:r>
              <a:rPr lang="en-US" sz="2000" dirty="0">
                <a:solidFill>
                  <a:srgbClr val="0070C0"/>
                </a:solidFill>
              </a:rPr>
              <a:t> amount = do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</a:t>
            </a:r>
            <a:r>
              <a:rPr lang="en-US" sz="2000" dirty="0" err="1">
                <a:solidFill>
                  <a:srgbClr val="0070C0"/>
                </a:solidFill>
              </a:rPr>
              <a:t>bal</a:t>
            </a:r>
            <a:r>
              <a:rPr lang="en-US" sz="2000" dirty="0">
                <a:solidFill>
                  <a:srgbClr val="0070C0"/>
                </a:solidFill>
              </a:rPr>
              <a:t> &lt;- </a:t>
            </a:r>
            <a:r>
              <a:rPr lang="en-US" sz="2000" dirty="0" err="1">
                <a:solidFill>
                  <a:srgbClr val="0070C0"/>
                </a:solidFill>
              </a:rPr>
              <a:t>readTVar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acc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    if amount &gt; 0 &amp;&amp; amount &gt; </a:t>
            </a:r>
            <a:r>
              <a:rPr lang="en-US" sz="2000" dirty="0" err="1">
                <a:solidFill>
                  <a:srgbClr val="0070C0"/>
                </a:solidFill>
              </a:rPr>
              <a:t>bal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    then retry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else </a:t>
            </a:r>
            <a:r>
              <a:rPr lang="en-US" sz="2000" dirty="0" err="1">
                <a:solidFill>
                  <a:srgbClr val="0070C0"/>
                </a:solidFill>
              </a:rPr>
              <a:t>writeTVar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acc</a:t>
            </a:r>
            <a:r>
              <a:rPr lang="en-US" sz="2000" dirty="0">
                <a:solidFill>
                  <a:srgbClr val="0070C0"/>
                </a:solidFill>
              </a:rPr>
              <a:t> (</a:t>
            </a:r>
            <a:r>
              <a:rPr lang="en-US" sz="2000" dirty="0" err="1">
                <a:solidFill>
                  <a:srgbClr val="0070C0"/>
                </a:solidFill>
              </a:rPr>
              <a:t>bal</a:t>
            </a:r>
            <a:r>
              <a:rPr lang="en-US" sz="2000" dirty="0">
                <a:solidFill>
                  <a:srgbClr val="0070C0"/>
                </a:solidFill>
              </a:rPr>
              <a:t> - amount)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300861" y="3690831"/>
            <a:ext cx="2273379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check :: </a:t>
            </a:r>
            <a:r>
              <a:rPr lang="en-US" dirty="0" err="1">
                <a:solidFill>
                  <a:srgbClr val="0070C0"/>
                </a:solidFill>
              </a:rPr>
              <a:t>Bool</a:t>
            </a:r>
            <a:r>
              <a:rPr lang="en-US" dirty="0">
                <a:solidFill>
                  <a:srgbClr val="0070C0"/>
                </a:solidFill>
              </a:rPr>
              <a:t> -&gt; STM ()</a:t>
            </a:r>
          </a:p>
          <a:p>
            <a:r>
              <a:rPr lang="en-US" dirty="0">
                <a:solidFill>
                  <a:srgbClr val="0070C0"/>
                </a:solidFill>
              </a:rPr>
              <a:t>check True  = return ()</a:t>
            </a:r>
          </a:p>
          <a:p>
            <a:r>
              <a:rPr lang="en-US" dirty="0">
                <a:solidFill>
                  <a:srgbClr val="0070C0"/>
                </a:solidFill>
              </a:rPr>
              <a:t>check False = retry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259392" y="4745432"/>
            <a:ext cx="4640687" cy="147732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limitedWithdraw</a:t>
            </a:r>
            <a:r>
              <a:rPr lang="en-US" dirty="0">
                <a:solidFill>
                  <a:srgbClr val="0070C0"/>
                </a:solidFill>
              </a:rPr>
              <a:t> :: Account -&gt;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-&gt; STM ()</a:t>
            </a:r>
          </a:p>
          <a:p>
            <a:r>
              <a:rPr lang="en-US" dirty="0" err="1">
                <a:solidFill>
                  <a:srgbClr val="0070C0"/>
                </a:solidFill>
              </a:rPr>
              <a:t>limitedWithdraw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acc</a:t>
            </a:r>
            <a:r>
              <a:rPr lang="en-US" dirty="0">
                <a:solidFill>
                  <a:srgbClr val="0070C0"/>
                </a:solidFill>
              </a:rPr>
              <a:t> amount = do</a:t>
            </a:r>
          </a:p>
          <a:p>
            <a:r>
              <a:rPr lang="en-US" dirty="0">
                <a:solidFill>
                  <a:srgbClr val="0070C0"/>
                </a:solidFill>
              </a:rPr>
              <a:t>       </a:t>
            </a:r>
            <a:r>
              <a:rPr lang="en-US" dirty="0" err="1">
                <a:solidFill>
                  <a:srgbClr val="0070C0"/>
                </a:solidFill>
              </a:rPr>
              <a:t>bal</a:t>
            </a:r>
            <a:r>
              <a:rPr lang="en-US" dirty="0">
                <a:solidFill>
                  <a:srgbClr val="0070C0"/>
                </a:solidFill>
              </a:rPr>
              <a:t> &lt;- </a:t>
            </a:r>
            <a:r>
              <a:rPr lang="en-US" dirty="0" err="1">
                <a:solidFill>
                  <a:srgbClr val="0070C0"/>
                </a:solidFill>
              </a:rPr>
              <a:t>readTVar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acc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       check (amount &lt;= 0 || amount &lt;= </a:t>
            </a:r>
            <a:r>
              <a:rPr lang="en-US" dirty="0" err="1">
                <a:solidFill>
                  <a:srgbClr val="0070C0"/>
                </a:solidFill>
              </a:rPr>
              <a:t>bal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r>
              <a:rPr lang="en-US" dirty="0">
                <a:solidFill>
                  <a:srgbClr val="0070C0"/>
                </a:solidFill>
              </a:rPr>
              <a:t>       </a:t>
            </a:r>
            <a:r>
              <a:rPr lang="en-US" dirty="0" err="1">
                <a:solidFill>
                  <a:srgbClr val="0070C0"/>
                </a:solidFill>
              </a:rPr>
              <a:t>writeTVar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acc</a:t>
            </a:r>
            <a:r>
              <a:rPr lang="en-US" dirty="0">
                <a:solidFill>
                  <a:srgbClr val="0070C0"/>
                </a:solidFill>
              </a:rPr>
              <a:t> (</a:t>
            </a:r>
            <a:r>
              <a:rPr lang="en-US" dirty="0" err="1">
                <a:solidFill>
                  <a:srgbClr val="0070C0"/>
                </a:solidFill>
              </a:rPr>
              <a:t>bal</a:t>
            </a:r>
            <a:r>
              <a:rPr lang="en-US" dirty="0">
                <a:solidFill>
                  <a:srgbClr val="0070C0"/>
                </a:solidFill>
              </a:rPr>
              <a:t> - amount)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194738" y="4925198"/>
            <a:ext cx="5068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sau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8789" y="5983986"/>
            <a:ext cx="3741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hlinkClick r:id="rId3"/>
              </a:rPr>
              <a:t>Simon Peyton Jones, Beautiful Concurrency</a:t>
            </a:r>
            <a:endParaRPr lang="en-US" sz="1600" i="1" dirty="0"/>
          </a:p>
        </p:txBody>
      </p:sp>
      <p:sp>
        <p:nvSpPr>
          <p:cNvPr id="6" name="TextBox 5"/>
          <p:cNvSpPr txBox="1"/>
          <p:nvPr/>
        </p:nvSpPr>
        <p:spPr>
          <a:xfrm>
            <a:off x="3559629" y="2191141"/>
            <a:ext cx="1861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retry :: STM a</a:t>
            </a:r>
            <a:endParaRPr lang="ro-RO" sz="2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18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15F86-46D0-E2DB-5F4A-10DF54CE8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3E4AEA-A718-5D5D-514B-2D5004E1F3DA}"/>
              </a:ext>
            </a:extLst>
          </p:cNvPr>
          <p:cNvSpPr txBox="1"/>
          <p:nvPr/>
        </p:nvSpPr>
        <p:spPr>
          <a:xfrm>
            <a:off x="2707924" y="31902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D619B1E-4CA3-1FC1-4DA7-D19FCFD7B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217" y="543350"/>
            <a:ext cx="11479437" cy="31700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"Suppose that a thread should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block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if it attempts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overdraw an account 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(i.e. withdraw more than the current balance). </a:t>
            </a:r>
            <a:r>
              <a:rPr kumimoji="0" lang="en-US" altLang="en-US" sz="20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Situations like this are common in concurrent programs: for example, a thread should block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if it reads from an empty buffer, or when it waits for an event. We achieve this in STM by adding the single function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retry,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whose type is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The semantics of </a:t>
            </a:r>
            <a:r>
              <a:rPr lang="en-US" altLang="en-US" sz="2000" dirty="0">
                <a:solidFill>
                  <a:srgbClr val="0070C0"/>
                </a:solidFill>
              </a:rPr>
              <a:t>retry</a:t>
            </a:r>
            <a:r>
              <a:rPr lang="en-US" altLang="en-US" sz="2000" dirty="0"/>
              <a:t> are simple: if a retry action is performed,  the current transaction is abandoned and retried at some later time."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i="1" dirty="0">
                <a:hlinkClick r:id="rId3"/>
              </a:rPr>
              <a:t>Simon Peyton Jones, Beautiful Concurrency</a:t>
            </a:r>
            <a:endParaRPr lang="en-US" sz="2000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3E9D12-54E4-0104-65A9-CB94DA29A408}"/>
              </a:ext>
            </a:extLst>
          </p:cNvPr>
          <p:cNvSpPr txBox="1"/>
          <p:nvPr/>
        </p:nvSpPr>
        <p:spPr>
          <a:xfrm>
            <a:off x="253217" y="49677"/>
            <a:ext cx="26995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/>
              <a:t>Blocare</a:t>
            </a:r>
            <a:r>
              <a:rPr lang="en-US" sz="2400" dirty="0"/>
              <a:t> (blocking)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E910389-E2D2-CD61-733A-7AFB30B60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964" y="4745432"/>
            <a:ext cx="30649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D79445-B23D-6246-57CD-6697564C3975}"/>
              </a:ext>
            </a:extLst>
          </p:cNvPr>
          <p:cNvSpPr txBox="1"/>
          <p:nvPr/>
        </p:nvSpPr>
        <p:spPr>
          <a:xfrm>
            <a:off x="3559629" y="2191141"/>
            <a:ext cx="18614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retry :: STM a</a:t>
            </a:r>
            <a:endParaRPr lang="ro-RO" sz="2400" dirty="0">
              <a:solidFill>
                <a:srgbClr val="0070C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8647F-5D5B-1F54-3E1C-D7B19FFEA644}"/>
              </a:ext>
            </a:extLst>
          </p:cNvPr>
          <p:cNvSpPr txBox="1"/>
          <p:nvPr/>
        </p:nvSpPr>
        <p:spPr>
          <a:xfrm>
            <a:off x="253217" y="4083712"/>
            <a:ext cx="11732827" cy="1938992"/>
          </a:xfrm>
          <a:prstGeom prst="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"The </a:t>
            </a:r>
            <a:r>
              <a:rPr lang="en-US" sz="2000" dirty="0">
                <a:solidFill>
                  <a:srgbClr val="0070C0"/>
                </a:solidFill>
              </a:rPr>
              <a:t>retry</a:t>
            </a:r>
            <a:r>
              <a:rPr lang="en-US" sz="2000" dirty="0">
                <a:solidFill>
                  <a:schemeClr val="tx1"/>
                </a:solidFill>
              </a:rPr>
              <a:t> operation uses the transaction log to find out which </a:t>
            </a:r>
            <a:r>
              <a:rPr lang="en-US" sz="2000" dirty="0" err="1">
                <a:solidFill>
                  <a:schemeClr val="tx1"/>
                </a:solidFill>
              </a:rPr>
              <a:t>TVars</a:t>
            </a:r>
            <a:r>
              <a:rPr lang="en-US" sz="2000" dirty="0">
                <a:solidFill>
                  <a:schemeClr val="tx1"/>
                </a:solidFill>
              </a:rPr>
              <a:t> were accessed by the transaction, </a:t>
            </a:r>
          </a:p>
          <a:p>
            <a:r>
              <a:rPr lang="en-US" sz="2000" dirty="0">
                <a:solidFill>
                  <a:schemeClr val="tx1"/>
                </a:solidFill>
              </a:rPr>
              <a:t>because changes of any of these </a:t>
            </a:r>
            <a:r>
              <a:rPr lang="en-US" sz="2000" dirty="0" err="1">
                <a:solidFill>
                  <a:schemeClr val="tx1"/>
                </a:solidFill>
              </a:rPr>
              <a:t>TVars</a:t>
            </a:r>
            <a:r>
              <a:rPr lang="en-US" sz="2000" dirty="0">
                <a:solidFill>
                  <a:schemeClr val="tx1"/>
                </a:solidFill>
              </a:rPr>
              <a:t> must trigger a rerun of the current transaction. 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2000" dirty="0">
                <a:solidFill>
                  <a:schemeClr val="tx1"/>
                </a:solidFill>
              </a:rPr>
              <a:t>Hence, each </a:t>
            </a:r>
            <a:r>
              <a:rPr lang="en-US" sz="2000" dirty="0" err="1">
                <a:solidFill>
                  <a:schemeClr val="tx1"/>
                </a:solidFill>
              </a:rPr>
              <a:t>TVar</a:t>
            </a:r>
            <a:r>
              <a:rPr lang="en-US" sz="2000" dirty="0">
                <a:solidFill>
                  <a:schemeClr val="tx1"/>
                </a:solidFill>
              </a:rPr>
              <a:t> has a watch list of threads that should be  woken up if the </a:t>
            </a:r>
            <a:r>
              <a:rPr lang="en-US" sz="2000" dirty="0" err="1">
                <a:solidFill>
                  <a:schemeClr val="tx1"/>
                </a:solidFill>
              </a:rPr>
              <a:t>TVar</a:t>
            </a:r>
            <a:r>
              <a:rPr lang="en-US" sz="2000" dirty="0">
                <a:solidFill>
                  <a:schemeClr val="tx1"/>
                </a:solidFill>
              </a:rPr>
              <a:t> is modified and retry adds the</a:t>
            </a:r>
          </a:p>
          <a:p>
            <a:r>
              <a:rPr lang="en-US" sz="2000" dirty="0">
                <a:solidFill>
                  <a:schemeClr val="tx1"/>
                </a:solidFill>
              </a:rPr>
              <a:t> current thread to the watch list of all the </a:t>
            </a:r>
            <a:r>
              <a:rPr lang="en-US" sz="2000" dirty="0" err="1">
                <a:solidFill>
                  <a:schemeClr val="tx1"/>
                </a:solidFill>
              </a:rPr>
              <a:t>TVars</a:t>
            </a:r>
            <a:r>
              <a:rPr lang="en-US" sz="2000" dirty="0">
                <a:solidFill>
                  <a:schemeClr val="tx1"/>
                </a:solidFill>
              </a:rPr>
              <a:t> read during the current transaction."</a:t>
            </a:r>
          </a:p>
          <a:p>
            <a:r>
              <a:rPr lang="en-US" sz="2000" i="1" dirty="0"/>
              <a:t>S. Marlow, PCHP</a:t>
            </a:r>
          </a:p>
        </p:txBody>
      </p:sp>
    </p:spTree>
    <p:extLst>
      <p:ext uri="{BB962C8B-B14F-4D97-AF65-F5344CB8AC3E}">
        <p14:creationId xmlns:p14="http://schemas.microsoft.com/office/powerpoint/2010/main" val="2286661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07924" y="31902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84217" y="539227"/>
            <a:ext cx="11479437" cy="317009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"</a:t>
            </a:r>
            <a:r>
              <a:rPr lang="en-US" altLang="en-US" sz="2000" dirty="0"/>
              <a:t>Suppose you want to withdraw money from account A if it has enough money, but if not then withdraw it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from account B? For that, we need the ability to choose an alternative  action if the first one retries.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To support choice, STM Haskell has one further primitive action, called </a:t>
            </a:r>
            <a:r>
              <a:rPr lang="en-US" altLang="en-US" sz="2000" dirty="0" err="1"/>
              <a:t>orElse</a:t>
            </a:r>
            <a:r>
              <a:rPr lang="en-US" altLang="en-US" sz="2000" dirty="0"/>
              <a:t>, whose type is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/>
              <a:t>Its semantics are as follows:     </a:t>
            </a:r>
            <a:r>
              <a:rPr lang="en-US" altLang="en-US" sz="2000" b="1" dirty="0"/>
              <a:t>the action  </a:t>
            </a:r>
            <a:r>
              <a:rPr lang="en-US" altLang="en-US" sz="2000" b="1" dirty="0">
                <a:solidFill>
                  <a:srgbClr val="0070C0"/>
                </a:solidFill>
              </a:rPr>
              <a:t>(</a:t>
            </a:r>
            <a:r>
              <a:rPr lang="en-US" altLang="en-US" sz="2000" b="1" dirty="0" err="1">
                <a:solidFill>
                  <a:srgbClr val="0070C0"/>
                </a:solidFill>
              </a:rPr>
              <a:t>orElse</a:t>
            </a:r>
            <a:r>
              <a:rPr lang="en-US" altLang="en-US" sz="2000" b="1" dirty="0">
                <a:solidFill>
                  <a:srgbClr val="0070C0"/>
                </a:solidFill>
              </a:rPr>
              <a:t> a1 a2) </a:t>
            </a:r>
            <a:r>
              <a:rPr lang="en-US" altLang="en-US" sz="2000" b="1" dirty="0"/>
              <a:t>first performs </a:t>
            </a:r>
            <a:r>
              <a:rPr lang="en-US" altLang="en-US" sz="2000" b="1" dirty="0">
                <a:solidFill>
                  <a:srgbClr val="0070C0"/>
                </a:solidFill>
              </a:rPr>
              <a:t>a1</a:t>
            </a:r>
            <a:r>
              <a:rPr lang="en-US" altLang="en-US" sz="2000" b="1" dirty="0"/>
              <a:t>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/>
              <a:t>                                                        if </a:t>
            </a:r>
            <a:r>
              <a:rPr lang="en-US" altLang="en-US" sz="2000" b="1" dirty="0">
                <a:solidFill>
                  <a:srgbClr val="0070C0"/>
                </a:solidFill>
              </a:rPr>
              <a:t>a1</a:t>
            </a:r>
            <a:r>
              <a:rPr lang="en-US" altLang="en-US" sz="2000" b="1" dirty="0"/>
              <a:t> retries (i.e. calls retry), it tries </a:t>
            </a:r>
            <a:r>
              <a:rPr lang="en-US" altLang="en-US" sz="2000" b="1" dirty="0">
                <a:solidFill>
                  <a:srgbClr val="0070C0"/>
                </a:solidFill>
              </a:rPr>
              <a:t>a2</a:t>
            </a:r>
            <a:r>
              <a:rPr lang="en-US" altLang="en-US" sz="2000" b="1" dirty="0"/>
              <a:t> instead;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/>
              <a:t>                                                        if </a:t>
            </a:r>
            <a:r>
              <a:rPr lang="en-US" altLang="en-US" sz="2000" b="1" dirty="0">
                <a:solidFill>
                  <a:srgbClr val="0070C0"/>
                </a:solidFill>
              </a:rPr>
              <a:t>a2</a:t>
            </a:r>
            <a:r>
              <a:rPr lang="en-US" altLang="en-US" sz="2000" b="1" dirty="0"/>
              <a:t> also retries, the whole action retries</a:t>
            </a:r>
            <a:r>
              <a:rPr lang="en-US" altLang="en-US" sz="2000" dirty="0"/>
              <a:t>. 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3217" y="49677"/>
            <a:ext cx="2707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/>
              <a:t>Alegerea</a:t>
            </a:r>
            <a:r>
              <a:rPr lang="en-US" sz="2400" dirty="0"/>
              <a:t>  </a:t>
            </a:r>
            <a:r>
              <a:rPr lang="en-US" sz="2400"/>
              <a:t>(choice)</a:t>
            </a:r>
            <a:endParaRPr lang="en-US" sz="2400" dirty="0"/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685964" y="4745432"/>
            <a:ext cx="30649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2583" y="4229660"/>
            <a:ext cx="4408934" cy="175432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limitedWithdraw</a:t>
            </a:r>
            <a:r>
              <a:rPr lang="en-US" dirty="0">
                <a:solidFill>
                  <a:srgbClr val="0070C0"/>
                </a:solidFill>
              </a:rPr>
              <a:t> :: Account -&gt;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-&gt; STM ()</a:t>
            </a:r>
          </a:p>
          <a:p>
            <a:r>
              <a:rPr lang="en-US" dirty="0" err="1">
                <a:solidFill>
                  <a:srgbClr val="0070C0"/>
                </a:solidFill>
              </a:rPr>
              <a:t>limitedWithdraw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acc</a:t>
            </a:r>
            <a:r>
              <a:rPr lang="en-US" dirty="0">
                <a:solidFill>
                  <a:srgbClr val="0070C0"/>
                </a:solidFill>
              </a:rPr>
              <a:t> amount = do</a:t>
            </a:r>
          </a:p>
          <a:p>
            <a:r>
              <a:rPr lang="en-US" dirty="0">
                <a:solidFill>
                  <a:srgbClr val="0070C0"/>
                </a:solidFill>
              </a:rPr>
              <a:t>    </a:t>
            </a:r>
            <a:r>
              <a:rPr lang="en-US" dirty="0" err="1">
                <a:solidFill>
                  <a:srgbClr val="0070C0"/>
                </a:solidFill>
              </a:rPr>
              <a:t>bal</a:t>
            </a:r>
            <a:r>
              <a:rPr lang="en-US" dirty="0">
                <a:solidFill>
                  <a:srgbClr val="0070C0"/>
                </a:solidFill>
              </a:rPr>
              <a:t> &lt;- </a:t>
            </a:r>
            <a:r>
              <a:rPr lang="en-US" dirty="0" err="1">
                <a:solidFill>
                  <a:srgbClr val="0070C0"/>
                </a:solidFill>
              </a:rPr>
              <a:t>readTVar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acc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    if amount &gt; 0 &amp;&amp; amount &gt; </a:t>
            </a:r>
            <a:r>
              <a:rPr lang="en-US" dirty="0" err="1">
                <a:solidFill>
                  <a:srgbClr val="0070C0"/>
                </a:solidFill>
              </a:rPr>
              <a:t>bal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    then retry</a:t>
            </a:r>
          </a:p>
          <a:p>
            <a:r>
              <a:rPr lang="en-US" dirty="0">
                <a:solidFill>
                  <a:srgbClr val="0070C0"/>
                </a:solidFill>
              </a:rPr>
              <a:t>    else </a:t>
            </a:r>
            <a:r>
              <a:rPr lang="en-US" dirty="0" err="1">
                <a:solidFill>
                  <a:srgbClr val="0070C0"/>
                </a:solidFill>
              </a:rPr>
              <a:t>writeTVar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acc</a:t>
            </a:r>
            <a:r>
              <a:rPr lang="en-US" dirty="0">
                <a:solidFill>
                  <a:srgbClr val="0070C0"/>
                </a:solidFill>
              </a:rPr>
              <a:t> (</a:t>
            </a:r>
            <a:r>
              <a:rPr lang="en-US" dirty="0" err="1">
                <a:solidFill>
                  <a:srgbClr val="0070C0"/>
                </a:solidFill>
              </a:rPr>
              <a:t>bal</a:t>
            </a:r>
            <a:r>
              <a:rPr lang="en-US" dirty="0">
                <a:solidFill>
                  <a:srgbClr val="0070C0"/>
                </a:solidFill>
              </a:rPr>
              <a:t> - amount)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28789" y="5983986"/>
            <a:ext cx="37412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>
                <a:hlinkClick r:id="rId3"/>
              </a:rPr>
              <a:t>Simon Peyton Jones, Beautiful Concurrency</a:t>
            </a:r>
            <a:endParaRPr lang="en-US" sz="1600" i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7924" y="1797435"/>
            <a:ext cx="5311016" cy="6536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Rectangle 14"/>
          <p:cNvSpPr/>
          <p:nvPr/>
        </p:nvSpPr>
        <p:spPr>
          <a:xfrm>
            <a:off x="4863079" y="4459704"/>
            <a:ext cx="7099145" cy="1015663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limitedWithdraw2 :: Account -&gt; Account -&gt; </a:t>
            </a:r>
            <a:r>
              <a:rPr lang="en-US" sz="2000" dirty="0" err="1">
                <a:solidFill>
                  <a:srgbClr val="0070C0"/>
                </a:solidFill>
              </a:rPr>
              <a:t>Int</a:t>
            </a:r>
            <a:r>
              <a:rPr lang="en-US" sz="2000" dirty="0">
                <a:solidFill>
                  <a:srgbClr val="0070C0"/>
                </a:solidFill>
              </a:rPr>
              <a:t> -&gt; STM ()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limitedWithdraw2 acc1 acc2 </a:t>
            </a:r>
            <a:r>
              <a:rPr lang="en-US" sz="2000" dirty="0" err="1">
                <a:solidFill>
                  <a:srgbClr val="0070C0"/>
                </a:solidFill>
              </a:rPr>
              <a:t>amt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  = </a:t>
            </a:r>
            <a:r>
              <a:rPr lang="en-US" sz="2000" dirty="0" err="1">
                <a:solidFill>
                  <a:srgbClr val="0070C0"/>
                </a:solidFill>
              </a:rPr>
              <a:t>orElse</a:t>
            </a:r>
            <a:r>
              <a:rPr lang="en-US" sz="2000" dirty="0">
                <a:solidFill>
                  <a:srgbClr val="0070C0"/>
                </a:solidFill>
              </a:rPr>
              <a:t> (</a:t>
            </a:r>
            <a:r>
              <a:rPr lang="en-US" sz="2000" dirty="0" err="1">
                <a:solidFill>
                  <a:srgbClr val="0070C0"/>
                </a:solidFill>
              </a:rPr>
              <a:t>limitedWithdraw</a:t>
            </a:r>
            <a:r>
              <a:rPr lang="en-US" sz="2000" dirty="0">
                <a:solidFill>
                  <a:srgbClr val="0070C0"/>
                </a:solidFill>
              </a:rPr>
              <a:t> acc1 </a:t>
            </a:r>
            <a:r>
              <a:rPr lang="en-US" sz="2000" dirty="0" err="1">
                <a:solidFill>
                  <a:srgbClr val="0070C0"/>
                </a:solidFill>
              </a:rPr>
              <a:t>amt</a:t>
            </a:r>
            <a:r>
              <a:rPr lang="en-US" sz="2000" dirty="0">
                <a:solidFill>
                  <a:srgbClr val="0070C0"/>
                </a:solidFill>
              </a:rPr>
              <a:t>) (</a:t>
            </a:r>
            <a:r>
              <a:rPr lang="en-US" sz="2000" dirty="0" err="1">
                <a:solidFill>
                  <a:srgbClr val="0070C0"/>
                </a:solidFill>
              </a:rPr>
              <a:t>limitedWithdraw</a:t>
            </a:r>
            <a:r>
              <a:rPr lang="en-US" sz="2000" dirty="0">
                <a:solidFill>
                  <a:srgbClr val="0070C0"/>
                </a:solidFill>
              </a:rPr>
              <a:t> acc2 </a:t>
            </a:r>
            <a:r>
              <a:rPr lang="en-US" sz="2000" dirty="0" err="1">
                <a:solidFill>
                  <a:srgbClr val="0070C0"/>
                </a:solidFill>
              </a:rPr>
              <a:t>amt</a:t>
            </a:r>
            <a:r>
              <a:rPr lang="en-US" sz="2000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63432" y="5783931"/>
            <a:ext cx="6393545" cy="40011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/>
              <a:t>Exercitiu</a:t>
            </a:r>
            <a:r>
              <a:rPr lang="en-US" sz="2000" dirty="0"/>
              <a:t>: </a:t>
            </a:r>
            <a:r>
              <a:rPr lang="en-US" sz="2000" dirty="0" err="1"/>
              <a:t>Modificati</a:t>
            </a:r>
            <a:r>
              <a:rPr lang="en-US" sz="2000" dirty="0"/>
              <a:t> </a:t>
            </a:r>
            <a:r>
              <a:rPr lang="en-US" sz="2000" dirty="0" err="1"/>
              <a:t>mybankstm.hs</a:t>
            </a:r>
            <a:r>
              <a:rPr lang="en-US" sz="2000" dirty="0"/>
              <a:t> </a:t>
            </a:r>
            <a:r>
              <a:rPr lang="en-US" sz="2000" dirty="0" err="1"/>
              <a:t>adaugand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retry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70C0"/>
                </a:solidFill>
              </a:rPr>
              <a:t>orElse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40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3295" y="5030368"/>
            <a:ext cx="8742458" cy="120032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endParaRPr lang="en-US" dirty="0">
              <a:hlinkClick r:id="" action="ppaction://noaction"/>
            </a:endParaRPr>
          </a:p>
          <a:p>
            <a:r>
              <a:rPr lang="en-US" dirty="0">
                <a:hlinkClick r:id="" action="ppaction://noaction"/>
              </a:rPr>
              <a:t>http</a:t>
            </a:r>
            <a:r>
              <a:rPr lang="en-US" dirty="0">
                <a:hlinkClick r:id="rId2"/>
              </a:rPr>
              <a:t>://rosettacode.org/wiki/Dining_philosophers</a:t>
            </a:r>
            <a:endParaRPr lang="en-US" dirty="0"/>
          </a:p>
          <a:p>
            <a:r>
              <a:rPr lang="en-US" dirty="0">
                <a:hlinkClick r:id="rId3"/>
              </a:rPr>
              <a:t>http://www.tobiasmuehlbauer.com/2011/07/24/stm-haskell-dining-philosophers-problem/</a:t>
            </a:r>
            <a:endParaRPr lang="en-US" dirty="0"/>
          </a:p>
          <a:p>
            <a:r>
              <a:rPr lang="en-US" dirty="0">
                <a:hlinkClick r:id="rId4"/>
              </a:rPr>
              <a:t>http://www-ps.informatik.uni-kiel.de/~fhu/projects/stm.pdf</a:t>
            </a:r>
            <a:endParaRPr lang="en-US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5319713" y="3063459"/>
            <a:ext cx="184731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000" dirty="0">
              <a:latin typeface="Times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8391" y="252658"/>
            <a:ext cx="40657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The Dining Philosophers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1012" y="481008"/>
            <a:ext cx="5438775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480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6666" y="1492182"/>
            <a:ext cx="3972099" cy="45243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asteapta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manance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 err="1"/>
              <a:t>ia</a:t>
            </a:r>
            <a:r>
              <a:rPr lang="en-US" sz="2400" dirty="0"/>
              <a:t> </a:t>
            </a:r>
            <a:r>
              <a:rPr lang="en-US" sz="2400" dirty="0" err="1"/>
              <a:t>furculita</a:t>
            </a:r>
            <a:r>
              <a:rPr lang="en-US" sz="2400" dirty="0"/>
              <a:t> </a:t>
            </a:r>
            <a:r>
              <a:rPr lang="en-US" sz="2400" dirty="0" err="1"/>
              <a:t>stanga</a:t>
            </a:r>
            <a:endParaRPr lang="en-US" sz="2400" dirty="0"/>
          </a:p>
          <a:p>
            <a:r>
              <a:rPr lang="en-US" sz="2400" dirty="0" err="1"/>
              <a:t>Ia</a:t>
            </a:r>
            <a:r>
              <a:rPr lang="en-US" sz="2400" dirty="0"/>
              <a:t> </a:t>
            </a:r>
            <a:r>
              <a:rPr lang="en-US" sz="2400" dirty="0" err="1"/>
              <a:t>furculita</a:t>
            </a:r>
            <a:r>
              <a:rPr lang="en-US" sz="2400" dirty="0"/>
              <a:t> </a:t>
            </a:r>
            <a:r>
              <a:rPr lang="en-US" sz="2400" dirty="0" err="1"/>
              <a:t>dreapta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mananca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elibereaza</a:t>
            </a:r>
            <a:r>
              <a:rPr lang="en-US" sz="2400" dirty="0"/>
              <a:t> </a:t>
            </a:r>
            <a:r>
              <a:rPr lang="en-US" sz="2400" dirty="0" err="1"/>
              <a:t>furculita</a:t>
            </a:r>
            <a:r>
              <a:rPr lang="en-US" sz="2400" dirty="0"/>
              <a:t> </a:t>
            </a:r>
            <a:r>
              <a:rPr lang="en-US" sz="2400" dirty="0" err="1"/>
              <a:t>stanga</a:t>
            </a:r>
            <a:endParaRPr lang="en-US" sz="2400" dirty="0"/>
          </a:p>
          <a:p>
            <a:r>
              <a:rPr lang="en-US" sz="2400" dirty="0" err="1"/>
              <a:t>elibereaza</a:t>
            </a:r>
            <a:r>
              <a:rPr lang="en-US" sz="2400" dirty="0"/>
              <a:t> </a:t>
            </a:r>
            <a:r>
              <a:rPr lang="en-US" sz="2400" dirty="0" err="1"/>
              <a:t>furculita</a:t>
            </a:r>
            <a:r>
              <a:rPr lang="en-US" sz="2400" dirty="0"/>
              <a:t> </a:t>
            </a:r>
            <a:r>
              <a:rPr lang="en-US" sz="2400" dirty="0" err="1"/>
              <a:t>dreapta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 err="1"/>
              <a:t>mediteaza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831720" y="768907"/>
            <a:ext cx="26757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Fiecare</a:t>
            </a:r>
            <a:r>
              <a:rPr lang="en-US" sz="2000" dirty="0"/>
              <a:t> </a:t>
            </a:r>
            <a:r>
              <a:rPr lang="en-US" sz="2000" dirty="0" err="1"/>
              <a:t>filozof</a:t>
            </a:r>
            <a:r>
              <a:rPr lang="en-US" sz="2000" dirty="0"/>
              <a:t> </a:t>
            </a:r>
            <a:r>
              <a:rPr lang="en-US" sz="2000" dirty="0" err="1"/>
              <a:t>executa</a:t>
            </a:r>
            <a:r>
              <a:rPr lang="en-US" sz="2000" dirty="0"/>
              <a:t> </a:t>
            </a:r>
          </a:p>
          <a:p>
            <a:r>
              <a:rPr lang="en-US" sz="2000" dirty="0"/>
              <a:t>la </a:t>
            </a:r>
            <a:r>
              <a:rPr lang="en-US" sz="2000" dirty="0" err="1"/>
              <a:t>infinit</a:t>
            </a:r>
            <a:r>
              <a:rPr lang="en-US" sz="2000" dirty="0"/>
              <a:t> </a:t>
            </a:r>
            <a:r>
              <a:rPr lang="en-US" sz="2000" dirty="0" err="1"/>
              <a:t>urmatorul</a:t>
            </a:r>
            <a:r>
              <a:rPr lang="en-US" sz="2000" dirty="0"/>
              <a:t> </a:t>
            </a:r>
            <a:r>
              <a:rPr lang="en-US" sz="2000" dirty="0" err="1"/>
              <a:t>ciclu</a:t>
            </a:r>
            <a:endParaRPr lang="en-US" sz="2000" dirty="0"/>
          </a:p>
        </p:txBody>
      </p:sp>
      <p:sp>
        <p:nvSpPr>
          <p:cNvPr id="5" name="Oval 4"/>
          <p:cNvSpPr/>
          <p:nvPr/>
        </p:nvSpPr>
        <p:spPr>
          <a:xfrm>
            <a:off x="7345970" y="2758934"/>
            <a:ext cx="1081825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6310648" y="2524259"/>
            <a:ext cx="12879" cy="1429555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0238" y="2501356"/>
            <a:ext cx="97544" cy="14753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559824" y="4108360"/>
            <a:ext cx="7857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Phil </a:t>
            </a:r>
            <a:r>
              <a:rPr lang="en-US" sz="2400" dirty="0" err="1"/>
              <a:t>i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832847" y="4159876"/>
            <a:ext cx="1241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i</a:t>
            </a:r>
            <a:r>
              <a:rPr lang="en-US" sz="2400" dirty="0"/>
              <a:t>(mod n)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019504" y="4159876"/>
            <a:ext cx="16193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i+1 (mod n)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323526" y="1122850"/>
            <a:ext cx="29839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 = </a:t>
            </a:r>
            <a:r>
              <a:rPr lang="en-US" sz="2400" dirty="0" err="1"/>
              <a:t>numarul</a:t>
            </a:r>
            <a:r>
              <a:rPr lang="en-US" sz="2400" dirty="0"/>
              <a:t> de </a:t>
            </a:r>
            <a:r>
              <a:rPr lang="en-US" sz="2400" dirty="0" err="1"/>
              <a:t>filozofi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564917" y="207215"/>
            <a:ext cx="233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Dining Philosophers</a:t>
            </a:r>
          </a:p>
        </p:txBody>
      </p:sp>
    </p:spTree>
    <p:extLst>
      <p:ext uri="{BB962C8B-B14F-4D97-AF65-F5344CB8AC3E}">
        <p14:creationId xmlns:p14="http://schemas.microsoft.com/office/powerpoint/2010/main" val="2394143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D8657E-89AE-34F0-4672-9D72BD278C4C}"/>
              </a:ext>
            </a:extLst>
          </p:cNvPr>
          <p:cNvSpPr txBox="1"/>
          <p:nvPr/>
        </p:nvSpPr>
        <p:spPr>
          <a:xfrm>
            <a:off x="660400" y="254000"/>
            <a:ext cx="21594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 err="1"/>
              <a:t>Atomicitate</a:t>
            </a:r>
            <a:endParaRPr lang="en-GB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0C611D-07F1-7C69-4A26-833CE1EA3114}"/>
              </a:ext>
            </a:extLst>
          </p:cNvPr>
          <p:cNvSpPr txBox="1"/>
          <p:nvPr/>
        </p:nvSpPr>
        <p:spPr>
          <a:xfrm>
            <a:off x="660400" y="1224260"/>
            <a:ext cx="1124712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buFont typeface="Courier New" panose="02070309020205020404" pitchFamily="49" charset="0"/>
              <a:buChar char="o"/>
            </a:pPr>
            <a:r>
              <a:rPr lang="en-GB" sz="2000" dirty="0" err="1"/>
              <a:t>Modalități</a:t>
            </a:r>
            <a:r>
              <a:rPr lang="en-GB" sz="2000" dirty="0"/>
              <a:t> de </a:t>
            </a:r>
            <a:r>
              <a:rPr lang="en-GB" sz="2000" dirty="0" err="1"/>
              <a:t>sincronizare</a:t>
            </a:r>
            <a:r>
              <a:rPr lang="en-GB" sz="2000" dirty="0"/>
              <a:t> de </a:t>
            </a:r>
            <a:r>
              <a:rPr lang="en-GB" sz="2000" dirty="0" err="1"/>
              <a:t>nivel</a:t>
            </a:r>
            <a:r>
              <a:rPr lang="en-GB" sz="2000" dirty="0"/>
              <a:t> </a:t>
            </a:r>
            <a:r>
              <a:rPr lang="en-GB" sz="2000" dirty="0" err="1"/>
              <a:t>scăzut</a:t>
            </a:r>
            <a:r>
              <a:rPr lang="en-GB" sz="2000" dirty="0"/>
              <a:t>: </a:t>
            </a:r>
            <a:r>
              <a:rPr lang="en-GB" sz="2000" dirty="0" err="1"/>
              <a:t>variabile</a:t>
            </a:r>
            <a:r>
              <a:rPr lang="en-GB" sz="2000" dirty="0"/>
              <a:t> </a:t>
            </a:r>
            <a:r>
              <a:rPr lang="en-GB" sz="2000" dirty="0" err="1"/>
              <a:t>atomice</a:t>
            </a:r>
            <a:endParaRPr lang="en-GB" sz="2000" dirty="0"/>
          </a:p>
          <a:p>
            <a:endParaRPr lang="en-GB" sz="2000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GB" sz="2000" dirty="0" err="1"/>
              <a:t>Atomicitate</a:t>
            </a:r>
            <a:r>
              <a:rPr lang="en-GB" sz="2000" dirty="0"/>
              <a:t> </a:t>
            </a:r>
            <a:r>
              <a:rPr lang="en-GB" sz="2000" dirty="0" err="1"/>
              <a:t>fără</a:t>
            </a:r>
            <a:r>
              <a:rPr lang="en-GB" sz="2000" dirty="0"/>
              <a:t> </a:t>
            </a:r>
            <a:r>
              <a:rPr lang="en-GB" sz="2000" dirty="0" err="1"/>
              <a:t>sincronizare</a:t>
            </a:r>
            <a:r>
              <a:rPr lang="en-GB" sz="2000" dirty="0"/>
              <a:t>. </a:t>
            </a:r>
            <a:r>
              <a:rPr lang="en-GB" sz="2000" dirty="0" err="1"/>
              <a:t>mult</a:t>
            </a:r>
            <a:r>
              <a:rPr lang="en-GB" sz="2000" dirty="0"/>
              <a:t> </a:t>
            </a:r>
            <a:r>
              <a:rPr lang="en-GB" sz="2000" dirty="0" err="1"/>
              <a:t>mai</a:t>
            </a:r>
            <a:r>
              <a:rPr lang="en-GB" sz="2000" dirty="0"/>
              <a:t> </a:t>
            </a:r>
            <a:r>
              <a:rPr lang="en-GB" sz="2000" dirty="0" err="1"/>
              <a:t>rapide</a:t>
            </a:r>
            <a:r>
              <a:rPr lang="en-GB" sz="2000" dirty="0"/>
              <a:t> </a:t>
            </a:r>
            <a:r>
              <a:rPr lang="en-GB" sz="2000" dirty="0" err="1"/>
              <a:t>decât</a:t>
            </a:r>
            <a:r>
              <a:rPr lang="en-GB" sz="2000" dirty="0"/>
              <a:t> cu locks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GB" sz="2000" dirty="0"/>
              <a:t>Java:   </a:t>
            </a:r>
            <a:r>
              <a:rPr lang="en-GB" sz="2000" b="1" dirty="0" err="1"/>
              <a:t>AtomicInteger</a:t>
            </a:r>
            <a:r>
              <a:rPr lang="en-GB" sz="2000" b="1" dirty="0"/>
              <a:t>, </a:t>
            </a:r>
            <a:r>
              <a:rPr lang="en-GB" sz="2000" b="1" dirty="0" err="1"/>
              <a:t>AtomicBoolean</a:t>
            </a:r>
            <a:r>
              <a:rPr lang="en-GB" sz="2000" b="1" dirty="0"/>
              <a:t>, …</a:t>
            </a:r>
          </a:p>
          <a:p>
            <a:r>
              <a:rPr lang="en-GB" sz="2000" dirty="0"/>
              <a:t>                                  </a:t>
            </a:r>
            <a:r>
              <a:rPr lang="en-US" sz="2000" b="1" dirty="0"/>
              <a:t>get(), set(), </a:t>
            </a:r>
            <a:r>
              <a:rPr lang="en-US" sz="2000" b="1" dirty="0" err="1"/>
              <a:t>incrementAndGet</a:t>
            </a:r>
            <a:r>
              <a:rPr lang="en-US" sz="2000" b="1" dirty="0"/>
              <a:t>(), </a:t>
            </a:r>
            <a:r>
              <a:rPr lang="en-US" sz="2000" b="1" dirty="0" err="1"/>
              <a:t>addAndGet</a:t>
            </a:r>
            <a:r>
              <a:rPr lang="en-US" sz="2000" b="1" dirty="0"/>
              <a:t>(int d), </a:t>
            </a:r>
            <a:r>
              <a:rPr lang="en-US" sz="2000" b="1" dirty="0" err="1"/>
              <a:t>compareAndSet</a:t>
            </a:r>
            <a:r>
              <a:rPr lang="en-US" sz="2000" b="1" dirty="0"/>
              <a:t>(int old, int new)</a:t>
            </a:r>
            <a:endParaRPr lang="en-GB" sz="2000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GB" sz="2000" dirty="0"/>
              <a:t>Haskell: </a:t>
            </a:r>
            <a:r>
              <a:rPr lang="en-GB" sz="2000" b="1" dirty="0" err="1"/>
              <a:t>IORef</a:t>
            </a:r>
            <a:r>
              <a:rPr lang="en-GB" sz="2000" b="1" dirty="0"/>
              <a:t> a</a:t>
            </a:r>
          </a:p>
          <a:p>
            <a:pPr lvl="2"/>
            <a:r>
              <a:rPr lang="en-GB" sz="2000" b="1" dirty="0"/>
              <a:t>                     </a:t>
            </a:r>
            <a:r>
              <a:rPr lang="en-GB" sz="2000" b="1" dirty="0" err="1"/>
              <a:t>newIORef</a:t>
            </a:r>
            <a:r>
              <a:rPr lang="en-GB" sz="2000" b="1" dirty="0"/>
              <a:t>, </a:t>
            </a:r>
            <a:r>
              <a:rPr lang="en-GB" sz="2000" b="1" dirty="0" err="1"/>
              <a:t>readIORef</a:t>
            </a:r>
            <a:r>
              <a:rPr lang="en-GB" sz="2000" b="1" dirty="0"/>
              <a:t>, </a:t>
            </a:r>
            <a:r>
              <a:rPr lang="en-GB" sz="2000" b="1" dirty="0" err="1"/>
              <a:t>writeIORef</a:t>
            </a:r>
            <a:r>
              <a:rPr lang="en-GB" sz="2000" b="1" dirty="0"/>
              <a:t>, </a:t>
            </a:r>
            <a:r>
              <a:rPr lang="en-GB" sz="2000" b="1" dirty="0" err="1"/>
              <a:t>atomicModifyIORef</a:t>
            </a:r>
            <a:r>
              <a:rPr lang="en-GB" sz="2000" b="1" dirty="0"/>
              <a:t>, </a:t>
            </a:r>
            <a:r>
              <a:rPr lang="en-GB" sz="2000" b="1" dirty="0" err="1"/>
              <a:t>atomicWriteIORef</a:t>
            </a:r>
            <a:endParaRPr lang="en-GB" sz="2000" b="1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GB" sz="2000" dirty="0" err="1"/>
              <a:t>Metodele</a:t>
            </a:r>
            <a:r>
              <a:rPr lang="en-GB" sz="2000" dirty="0"/>
              <a:t> sunt </a:t>
            </a:r>
            <a:r>
              <a:rPr lang="en-GB" sz="2000" dirty="0" err="1"/>
              <a:t>implementate</a:t>
            </a:r>
            <a:r>
              <a:rPr lang="en-GB" sz="2000" dirty="0"/>
              <a:t> </a:t>
            </a:r>
            <a:r>
              <a:rPr lang="en-GB" sz="2000" dirty="0" err="1"/>
              <a:t>folosind</a:t>
            </a:r>
            <a:r>
              <a:rPr lang="en-GB" sz="2000" dirty="0"/>
              <a:t> </a:t>
            </a:r>
            <a:r>
              <a:rPr lang="en-GB" sz="2000" dirty="0" err="1"/>
              <a:t>instrucțiuni</a:t>
            </a:r>
            <a:r>
              <a:rPr lang="en-GB" sz="2000" dirty="0"/>
              <a:t> hardware compare-and-swap</a:t>
            </a:r>
          </a:p>
          <a:p>
            <a:endParaRPr lang="en-GB" sz="20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GB" sz="2000" dirty="0" err="1"/>
              <a:t>Modalitati</a:t>
            </a:r>
            <a:r>
              <a:rPr lang="en-GB" sz="2000" dirty="0"/>
              <a:t> de </a:t>
            </a:r>
            <a:r>
              <a:rPr lang="en-GB" sz="2000" dirty="0" err="1"/>
              <a:t>sincronizare</a:t>
            </a:r>
            <a:r>
              <a:rPr lang="en-GB" sz="2000" dirty="0"/>
              <a:t> de </a:t>
            </a:r>
            <a:r>
              <a:rPr lang="en-GB" sz="2000" dirty="0" err="1"/>
              <a:t>nivel</a:t>
            </a:r>
            <a:r>
              <a:rPr lang="en-GB" sz="2000" dirty="0"/>
              <a:t> </a:t>
            </a:r>
            <a:r>
              <a:rPr lang="en-GB" sz="2000" dirty="0" err="1"/>
              <a:t>inalt</a:t>
            </a:r>
            <a:r>
              <a:rPr lang="en-GB" sz="2000" dirty="0"/>
              <a:t>: Software Transactional Memory (STM)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GB" sz="2000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GB" sz="2000" dirty="0"/>
              <a:t> </a:t>
            </a:r>
            <a:r>
              <a:rPr lang="en-GB" sz="2000" dirty="0" err="1"/>
              <a:t>sincronizare</a:t>
            </a:r>
            <a:r>
              <a:rPr lang="en-GB" sz="2000" dirty="0"/>
              <a:t> </a:t>
            </a:r>
            <a:r>
              <a:rPr lang="en-GB" sz="2000" dirty="0" err="1"/>
              <a:t>fara</a:t>
            </a:r>
            <a:r>
              <a:rPr lang="en-GB" sz="2000" dirty="0"/>
              <a:t> </a:t>
            </a:r>
            <a:r>
              <a:rPr lang="en-GB" sz="2000" dirty="0" err="1"/>
              <a:t>lacate</a:t>
            </a:r>
            <a:endParaRPr lang="en-GB" sz="2000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GB" sz="2000" dirty="0"/>
              <a:t> </a:t>
            </a:r>
            <a:r>
              <a:rPr lang="en-GB" sz="2000" dirty="0" err="1"/>
              <a:t>blocuri</a:t>
            </a:r>
            <a:r>
              <a:rPr lang="en-GB" sz="2000" dirty="0"/>
              <a:t> de </a:t>
            </a:r>
            <a:r>
              <a:rPr lang="en-GB" sz="2000" dirty="0" err="1"/>
              <a:t>instructiuni</a:t>
            </a:r>
            <a:r>
              <a:rPr lang="en-GB" sz="2000" dirty="0"/>
              <a:t> </a:t>
            </a:r>
            <a:r>
              <a:rPr lang="en-GB" sz="2000" dirty="0" err="1"/>
              <a:t>executate</a:t>
            </a:r>
            <a:r>
              <a:rPr lang="en-GB" sz="2000" dirty="0"/>
              <a:t> atomic</a:t>
            </a:r>
          </a:p>
        </p:txBody>
      </p:sp>
    </p:spTree>
    <p:extLst>
      <p:ext uri="{BB962C8B-B14F-4D97-AF65-F5344CB8AC3E}">
        <p14:creationId xmlns:p14="http://schemas.microsoft.com/office/powerpoint/2010/main" val="26653757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67934" y="1202112"/>
            <a:ext cx="5272262" cy="44012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-- </a:t>
            </a:r>
            <a:r>
              <a:rPr lang="en-US" sz="2800" dirty="0" err="1"/>
              <a:t>asteapta</a:t>
            </a:r>
            <a:r>
              <a:rPr lang="en-US" sz="2800" dirty="0"/>
              <a:t> </a:t>
            </a:r>
            <a:r>
              <a:rPr lang="en-US" sz="2800" dirty="0" err="1"/>
              <a:t>sa</a:t>
            </a:r>
            <a:r>
              <a:rPr lang="en-US" sz="2800" dirty="0"/>
              <a:t> </a:t>
            </a:r>
            <a:r>
              <a:rPr lang="en-US" sz="2800" dirty="0" err="1"/>
              <a:t>manance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mananca</a:t>
            </a:r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 err="1"/>
              <a:t>mediteaza</a:t>
            </a:r>
            <a:r>
              <a:rPr lang="en-US" sz="2800" dirty="0"/>
              <a:t>  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63929" y="276012"/>
            <a:ext cx="6455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filozof</a:t>
            </a:r>
            <a:r>
              <a:rPr lang="en-US" sz="2400" dirty="0"/>
              <a:t> </a:t>
            </a:r>
            <a:r>
              <a:rPr lang="en-US" sz="2400" dirty="0" err="1"/>
              <a:t>executa</a:t>
            </a:r>
            <a:r>
              <a:rPr lang="en-US" sz="2400" dirty="0"/>
              <a:t>  la </a:t>
            </a:r>
            <a:r>
              <a:rPr lang="en-US" sz="2400" dirty="0" err="1"/>
              <a:t>infinit</a:t>
            </a:r>
            <a:r>
              <a:rPr lang="en-US" sz="2400" dirty="0"/>
              <a:t> </a:t>
            </a:r>
            <a:r>
              <a:rPr lang="en-US" sz="2400" dirty="0" err="1"/>
              <a:t>urmatorul</a:t>
            </a:r>
            <a:r>
              <a:rPr lang="en-US" sz="2400" dirty="0"/>
              <a:t> </a:t>
            </a:r>
            <a:r>
              <a:rPr lang="en-US" sz="2400" dirty="0" err="1"/>
              <a:t>ciclu</a:t>
            </a:r>
            <a:endParaRPr 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1171977" y="1764405"/>
            <a:ext cx="2953565" cy="954107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err="1"/>
              <a:t>ia</a:t>
            </a:r>
            <a:r>
              <a:rPr lang="en-US" sz="2800" dirty="0"/>
              <a:t> </a:t>
            </a:r>
            <a:r>
              <a:rPr lang="en-US" sz="2800" dirty="0" err="1"/>
              <a:t>furculita</a:t>
            </a:r>
            <a:r>
              <a:rPr lang="en-US" sz="2800" dirty="0"/>
              <a:t> </a:t>
            </a:r>
            <a:r>
              <a:rPr lang="en-US" sz="2800" dirty="0" err="1"/>
              <a:t>stanga</a:t>
            </a:r>
            <a:endParaRPr lang="en-US" sz="2800" dirty="0"/>
          </a:p>
          <a:p>
            <a:r>
              <a:rPr lang="en-US" sz="2800" dirty="0" err="1"/>
              <a:t>Ia</a:t>
            </a:r>
            <a:r>
              <a:rPr lang="en-US" sz="2800" dirty="0"/>
              <a:t> </a:t>
            </a:r>
            <a:r>
              <a:rPr lang="en-US" sz="2800" dirty="0" err="1"/>
              <a:t>furculita</a:t>
            </a:r>
            <a:r>
              <a:rPr lang="en-US" sz="2800" dirty="0"/>
              <a:t> </a:t>
            </a:r>
            <a:r>
              <a:rPr lang="en-US" sz="2800" dirty="0" err="1"/>
              <a:t>dreapta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1171977" y="3850783"/>
            <a:ext cx="4177169" cy="954107"/>
          </a:xfrm>
          <a:prstGeom prst="rect">
            <a:avLst/>
          </a:prstGeom>
          <a:ln>
            <a:solidFill>
              <a:srgbClr val="00B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dirty="0" err="1"/>
              <a:t>elibereaza</a:t>
            </a:r>
            <a:r>
              <a:rPr lang="en-US" sz="2800" dirty="0"/>
              <a:t> </a:t>
            </a:r>
            <a:r>
              <a:rPr lang="en-US" sz="2800" dirty="0" err="1"/>
              <a:t>furculita</a:t>
            </a:r>
            <a:r>
              <a:rPr lang="en-US" sz="2800" dirty="0"/>
              <a:t> </a:t>
            </a:r>
            <a:r>
              <a:rPr lang="en-US" sz="2800" dirty="0" err="1"/>
              <a:t>stanga</a:t>
            </a:r>
            <a:endParaRPr lang="en-US" sz="2800" dirty="0"/>
          </a:p>
          <a:p>
            <a:r>
              <a:rPr lang="en-US" sz="2800" dirty="0" err="1"/>
              <a:t>elibereaza</a:t>
            </a:r>
            <a:r>
              <a:rPr lang="en-US" sz="2800" dirty="0"/>
              <a:t> </a:t>
            </a:r>
            <a:r>
              <a:rPr lang="en-US" sz="2800" dirty="0" err="1"/>
              <a:t>furculita</a:t>
            </a:r>
            <a:r>
              <a:rPr lang="en-US" sz="2800" dirty="0"/>
              <a:t> </a:t>
            </a:r>
            <a:r>
              <a:rPr lang="en-US" sz="2800" dirty="0" err="1"/>
              <a:t>dreapta</a:t>
            </a:r>
            <a:endParaRPr lang="en-US" sz="2800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4391696" y="2150772"/>
            <a:ext cx="3528811" cy="56774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5447763" y="2718512"/>
            <a:ext cx="2446986" cy="160932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019124" y="2349180"/>
            <a:ext cx="3517310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actiuni</a:t>
            </a:r>
            <a:r>
              <a:rPr lang="en-US" sz="2400" dirty="0"/>
              <a:t> </a:t>
            </a:r>
            <a:r>
              <a:rPr lang="en-US" sz="2400" dirty="0" err="1"/>
              <a:t>atomice</a:t>
            </a:r>
            <a:r>
              <a:rPr lang="en-US" sz="2400" dirty="0"/>
              <a:t>  - </a:t>
            </a:r>
            <a:r>
              <a:rPr lang="en-US" sz="2400" dirty="0" err="1"/>
              <a:t>elimina</a:t>
            </a:r>
            <a:r>
              <a:rPr lang="en-US" sz="2400" dirty="0"/>
              <a:t> </a:t>
            </a:r>
          </a:p>
          <a:p>
            <a:r>
              <a:rPr lang="en-US" sz="2400" dirty="0"/>
              <a:t>                                deadlock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2798754" y="3180177"/>
            <a:ext cx="5817212" cy="1327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629416" y="4224805"/>
            <a:ext cx="3226653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durata</a:t>
            </a:r>
            <a:r>
              <a:rPr lang="en-US" sz="2400" dirty="0"/>
              <a:t> </a:t>
            </a:r>
            <a:r>
              <a:rPr lang="en-US" sz="2400" dirty="0" err="1"/>
              <a:t>finita</a:t>
            </a:r>
            <a:r>
              <a:rPr lang="en-US" sz="2400" dirty="0"/>
              <a:t> – </a:t>
            </a:r>
            <a:r>
              <a:rPr lang="en-US" sz="2400" dirty="0" err="1"/>
              <a:t>elimina</a:t>
            </a:r>
            <a:endParaRPr lang="en-US" sz="2400" dirty="0"/>
          </a:p>
          <a:p>
            <a:r>
              <a:rPr lang="en-US" sz="2400" dirty="0"/>
              <a:t>                          starvation</a:t>
            </a:r>
          </a:p>
        </p:txBody>
      </p:sp>
    </p:spTree>
    <p:extLst>
      <p:ext uri="{BB962C8B-B14F-4D97-AF65-F5344CB8AC3E}">
        <p14:creationId xmlns:p14="http://schemas.microsoft.com/office/powerpoint/2010/main" val="2611370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20331" y="2340398"/>
            <a:ext cx="9013725" cy="369331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type Fork = </a:t>
            </a:r>
            <a:r>
              <a:rPr lang="en-US" sz="2400" dirty="0" err="1">
                <a:solidFill>
                  <a:srgbClr val="0070C0"/>
                </a:solidFill>
              </a:rPr>
              <a:t>TVar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Bool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sz="2400" dirty="0" err="1">
                <a:solidFill>
                  <a:srgbClr val="0070C0"/>
                </a:solidFill>
              </a:rPr>
              <a:t>takeFork</a:t>
            </a:r>
            <a:r>
              <a:rPr lang="en-US" sz="2400" dirty="0">
                <a:solidFill>
                  <a:srgbClr val="0070C0"/>
                </a:solidFill>
              </a:rPr>
              <a:t> :: Fork -&gt; STM ()</a:t>
            </a:r>
          </a:p>
          <a:p>
            <a:r>
              <a:rPr lang="en-US" sz="2400" dirty="0" err="1">
                <a:solidFill>
                  <a:srgbClr val="0070C0"/>
                </a:solidFill>
              </a:rPr>
              <a:t>takeFork</a:t>
            </a:r>
            <a:r>
              <a:rPr lang="en-US" sz="2400" dirty="0">
                <a:solidFill>
                  <a:srgbClr val="0070C0"/>
                </a:solidFill>
              </a:rPr>
              <a:t> s = do 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b &lt;- </a:t>
            </a:r>
            <a:r>
              <a:rPr lang="en-US" sz="2400" dirty="0" err="1">
                <a:solidFill>
                  <a:srgbClr val="0070C0"/>
                </a:solidFill>
              </a:rPr>
              <a:t>readTVar</a:t>
            </a:r>
            <a:r>
              <a:rPr lang="en-US" sz="2400" dirty="0">
                <a:solidFill>
                  <a:srgbClr val="0070C0"/>
                </a:solidFill>
              </a:rPr>
              <a:t> s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if b then </a:t>
            </a:r>
            <a:r>
              <a:rPr lang="en-US" sz="2400" dirty="0" err="1">
                <a:solidFill>
                  <a:srgbClr val="0070C0"/>
                </a:solidFill>
              </a:rPr>
              <a:t>writeTVar</a:t>
            </a:r>
            <a:r>
              <a:rPr lang="en-US" sz="2400" dirty="0">
                <a:solidFill>
                  <a:srgbClr val="0070C0"/>
                </a:solidFill>
              </a:rPr>
              <a:t> s False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else retry   </a:t>
            </a:r>
            <a:r>
              <a:rPr lang="en-US" sz="2400" dirty="0"/>
              <a:t>-- </a:t>
            </a:r>
            <a:r>
              <a:rPr lang="en-US" sz="2400" dirty="0" err="1"/>
              <a:t>asteapta</a:t>
            </a:r>
            <a:r>
              <a:rPr lang="en-US" sz="2400" dirty="0"/>
              <a:t> </a:t>
            </a:r>
            <a:r>
              <a:rPr lang="en-US" sz="2400" dirty="0" err="1"/>
              <a:t>pana</a:t>
            </a:r>
            <a:r>
              <a:rPr lang="en-US" sz="2400" dirty="0"/>
              <a:t> se </a:t>
            </a:r>
            <a:r>
              <a:rPr lang="en-US" sz="2400" dirty="0" err="1"/>
              <a:t>elibereaza</a:t>
            </a:r>
            <a:r>
              <a:rPr lang="en-US" sz="2400" dirty="0"/>
              <a:t> </a:t>
            </a:r>
            <a:r>
              <a:rPr lang="en-US" sz="2400" dirty="0" err="1"/>
              <a:t>furculita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</a:t>
            </a:r>
          </a:p>
          <a:p>
            <a:r>
              <a:rPr lang="en-US" sz="2400" dirty="0" err="1">
                <a:solidFill>
                  <a:srgbClr val="0070C0"/>
                </a:solidFill>
              </a:rPr>
              <a:t>releaseFork</a:t>
            </a:r>
            <a:r>
              <a:rPr lang="en-US" sz="2400" dirty="0">
                <a:solidFill>
                  <a:srgbClr val="0070C0"/>
                </a:solidFill>
              </a:rPr>
              <a:t> ::  Fork -&gt; STM ()</a:t>
            </a:r>
          </a:p>
          <a:p>
            <a:r>
              <a:rPr lang="en-US" sz="2400" dirty="0" err="1">
                <a:solidFill>
                  <a:srgbClr val="0070C0"/>
                </a:solidFill>
              </a:rPr>
              <a:t>releaseFork</a:t>
            </a:r>
            <a:r>
              <a:rPr lang="en-US" sz="2400" dirty="0">
                <a:solidFill>
                  <a:srgbClr val="0070C0"/>
                </a:solidFill>
              </a:rPr>
              <a:t> fork = </a:t>
            </a:r>
            <a:r>
              <a:rPr lang="en-US" sz="2400" dirty="0" err="1">
                <a:solidFill>
                  <a:srgbClr val="0070C0"/>
                </a:solidFill>
              </a:rPr>
              <a:t>writeTVar</a:t>
            </a:r>
            <a:r>
              <a:rPr lang="en-US" sz="2400" dirty="0">
                <a:solidFill>
                  <a:srgbClr val="0070C0"/>
                </a:solidFill>
              </a:rPr>
              <a:t> fork True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48210" y="849214"/>
            <a:ext cx="7302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Fork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5383370" y="601191"/>
            <a:ext cx="0" cy="923724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14495" y="1633534"/>
            <a:ext cx="1169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 :: </a:t>
            </a:r>
            <a:r>
              <a:rPr lang="en-US" sz="2400" dirty="0" err="1"/>
              <a:t>TVar</a:t>
            </a:r>
            <a:endParaRPr 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39359" y="152681"/>
            <a:ext cx="38723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Dining Philosophers – </a:t>
            </a:r>
            <a:r>
              <a:rPr lang="en-US" sz="2000" dirty="0" err="1"/>
              <a:t>varianta</a:t>
            </a:r>
            <a:r>
              <a:rPr lang="en-US" sz="2000" dirty="0"/>
              <a:t> 1 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0979" y="433519"/>
            <a:ext cx="1466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dinnersrc1.hs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475" y="391245"/>
            <a:ext cx="1582326" cy="136028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488405" y="837808"/>
            <a:ext cx="104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 :: </a:t>
            </a:r>
            <a:r>
              <a:rPr lang="en-US" sz="2000" dirty="0" err="1"/>
              <a:t>Bool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5784787" y="2340398"/>
            <a:ext cx="42517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--  </a:t>
            </a:r>
            <a:r>
              <a:rPr lang="en-US" sz="2400" dirty="0">
                <a:solidFill>
                  <a:srgbClr val="0070C0"/>
                </a:solidFill>
              </a:rPr>
              <a:t>True  </a:t>
            </a:r>
            <a:r>
              <a:rPr lang="en-US" sz="2400" dirty="0" err="1"/>
              <a:t>daca</a:t>
            </a:r>
            <a:r>
              <a:rPr lang="en-US" sz="2400" dirty="0"/>
              <a:t> </a:t>
            </a:r>
            <a:r>
              <a:rPr lang="en-US" sz="2400" dirty="0" err="1"/>
              <a:t>furculita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libera</a:t>
            </a:r>
            <a:r>
              <a:rPr lang="en-US" sz="2400" dirty="0"/>
              <a:t> </a:t>
            </a:r>
            <a:endParaRPr lang="ro-RO" sz="2400" dirty="0"/>
          </a:p>
        </p:txBody>
      </p:sp>
    </p:spTree>
    <p:extLst>
      <p:ext uri="{BB962C8B-B14F-4D97-AF65-F5344CB8AC3E}">
        <p14:creationId xmlns:p14="http://schemas.microsoft.com/office/powerpoint/2010/main" val="15326254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503312" y="191010"/>
            <a:ext cx="7282287" cy="563231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import </a:t>
            </a:r>
            <a:r>
              <a:rPr lang="en-US" sz="2000" dirty="0" err="1">
                <a:solidFill>
                  <a:srgbClr val="0070C0"/>
                </a:solidFill>
              </a:rPr>
              <a:t>System.Random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type Name = String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runPhilosopher</a:t>
            </a:r>
            <a:r>
              <a:rPr lang="en-US" sz="2000" dirty="0">
                <a:solidFill>
                  <a:srgbClr val="0070C0"/>
                </a:solidFill>
              </a:rPr>
              <a:t> :: (Name, (Fork, Fork)) -&gt; </a:t>
            </a:r>
            <a:r>
              <a:rPr lang="en-US" sz="2000" b="1" dirty="0">
                <a:solidFill>
                  <a:srgbClr val="0070C0"/>
                </a:solidFill>
              </a:rPr>
              <a:t>IO ()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runPhilosopher</a:t>
            </a:r>
            <a:r>
              <a:rPr lang="en-US" sz="2000" dirty="0">
                <a:solidFill>
                  <a:srgbClr val="0070C0"/>
                </a:solidFill>
              </a:rPr>
              <a:t> (name, (left, right)) = </a:t>
            </a:r>
            <a:r>
              <a:rPr lang="en-US" sz="2000" b="1" dirty="0">
                <a:solidFill>
                  <a:srgbClr val="0070C0"/>
                </a:solidFill>
              </a:rPr>
              <a:t>forever $ do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</a:t>
            </a:r>
            <a:r>
              <a:rPr lang="en-US" sz="2000" dirty="0" err="1">
                <a:solidFill>
                  <a:srgbClr val="0070C0"/>
                </a:solidFill>
              </a:rPr>
              <a:t>putStrLn</a:t>
            </a:r>
            <a:r>
              <a:rPr lang="en-US" sz="2000" dirty="0">
                <a:solidFill>
                  <a:srgbClr val="0070C0"/>
                </a:solidFill>
              </a:rPr>
              <a:t> (name ++ " is hungry.")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atomically $ do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 </a:t>
            </a:r>
            <a:r>
              <a:rPr lang="en-US" sz="2000" dirty="0" err="1">
                <a:solidFill>
                  <a:srgbClr val="0070C0"/>
                </a:solidFill>
              </a:rPr>
              <a:t>takeFork</a:t>
            </a:r>
            <a:r>
              <a:rPr lang="en-US" sz="2000" dirty="0">
                <a:solidFill>
                  <a:srgbClr val="0070C0"/>
                </a:solidFill>
              </a:rPr>
              <a:t> left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 </a:t>
            </a:r>
            <a:r>
              <a:rPr lang="en-US" sz="2000" dirty="0" err="1">
                <a:solidFill>
                  <a:srgbClr val="0070C0"/>
                </a:solidFill>
              </a:rPr>
              <a:t>takeFork</a:t>
            </a:r>
            <a:r>
              <a:rPr lang="en-US" sz="2000" dirty="0">
                <a:solidFill>
                  <a:srgbClr val="0070C0"/>
                </a:solidFill>
              </a:rPr>
              <a:t> right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</a:t>
            </a:r>
            <a:r>
              <a:rPr lang="en-US" sz="2000" dirty="0" err="1">
                <a:solidFill>
                  <a:srgbClr val="0070C0"/>
                </a:solidFill>
              </a:rPr>
              <a:t>putStrLn</a:t>
            </a:r>
            <a:r>
              <a:rPr lang="en-US" sz="2000" dirty="0">
                <a:solidFill>
                  <a:srgbClr val="0070C0"/>
                </a:solidFill>
              </a:rPr>
              <a:t> (name ++ " got two forks  and is now eating.")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</a:t>
            </a:r>
            <a:r>
              <a:rPr lang="en-US" sz="2000" dirty="0"/>
              <a:t>delay &lt;- </a:t>
            </a:r>
            <a:r>
              <a:rPr lang="en-US" sz="2000" dirty="0" err="1"/>
              <a:t>randomRIO</a:t>
            </a:r>
            <a:r>
              <a:rPr lang="en-US" sz="2000" dirty="0"/>
              <a:t> (1,10)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threadDelay</a:t>
            </a:r>
            <a:r>
              <a:rPr lang="en-US" sz="2000" dirty="0"/>
              <a:t> (delay * 1000000)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</a:t>
            </a:r>
            <a:r>
              <a:rPr lang="en-US" sz="2000" dirty="0" err="1">
                <a:solidFill>
                  <a:srgbClr val="0070C0"/>
                </a:solidFill>
              </a:rPr>
              <a:t>putStrLn</a:t>
            </a:r>
            <a:r>
              <a:rPr lang="en-US" sz="2000" dirty="0">
                <a:solidFill>
                  <a:srgbClr val="0070C0"/>
                </a:solidFill>
              </a:rPr>
              <a:t> (name ++ " is done eating. Going back to thinking.")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atomically $ do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    </a:t>
            </a:r>
            <a:r>
              <a:rPr lang="en-US" sz="2000" dirty="0" err="1">
                <a:solidFill>
                  <a:srgbClr val="0070C0"/>
                </a:solidFill>
              </a:rPr>
              <a:t>releaseFork</a:t>
            </a:r>
            <a:r>
              <a:rPr lang="en-US" sz="2000" dirty="0">
                <a:solidFill>
                  <a:srgbClr val="0070C0"/>
                </a:solidFill>
              </a:rPr>
              <a:t> left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    </a:t>
            </a:r>
            <a:r>
              <a:rPr lang="en-US" sz="2000" dirty="0" err="1">
                <a:solidFill>
                  <a:srgbClr val="0070C0"/>
                </a:solidFill>
              </a:rPr>
              <a:t>releaseFork</a:t>
            </a:r>
            <a:r>
              <a:rPr lang="en-US" sz="2000" dirty="0">
                <a:solidFill>
                  <a:srgbClr val="0070C0"/>
                </a:solidFill>
              </a:rPr>
              <a:t> right</a:t>
            </a:r>
          </a:p>
          <a:p>
            <a:r>
              <a:rPr lang="en-US" sz="2000" dirty="0"/>
              <a:t>       delay &lt;- </a:t>
            </a:r>
            <a:r>
              <a:rPr lang="en-US" sz="2000" dirty="0" err="1"/>
              <a:t>randomRIO</a:t>
            </a:r>
            <a:r>
              <a:rPr lang="en-US" sz="2000" dirty="0"/>
              <a:t> (1, 10)</a:t>
            </a:r>
          </a:p>
          <a:p>
            <a:r>
              <a:rPr lang="en-US" sz="2000" dirty="0"/>
              <a:t>       </a:t>
            </a:r>
            <a:r>
              <a:rPr lang="en-US" sz="2000" dirty="0" err="1"/>
              <a:t>threadDelay</a:t>
            </a:r>
            <a:r>
              <a:rPr lang="en-US" sz="2000" dirty="0"/>
              <a:t> (delay * 1000000)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4653" y="1798113"/>
            <a:ext cx="2992191" cy="3416320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asteapta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manance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furculita</a:t>
            </a:r>
            <a:r>
              <a:rPr lang="en-US" dirty="0"/>
              <a:t> </a:t>
            </a:r>
            <a:r>
              <a:rPr lang="en-US" dirty="0" err="1"/>
              <a:t>stanga</a:t>
            </a:r>
            <a:endParaRPr lang="en-US" dirty="0"/>
          </a:p>
          <a:p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furculita</a:t>
            </a:r>
            <a:r>
              <a:rPr lang="en-US" dirty="0"/>
              <a:t> </a:t>
            </a:r>
            <a:r>
              <a:rPr lang="en-US" dirty="0" err="1"/>
              <a:t>dreapta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mananca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elibereaza</a:t>
            </a:r>
            <a:r>
              <a:rPr lang="en-US" dirty="0"/>
              <a:t> </a:t>
            </a:r>
            <a:r>
              <a:rPr lang="en-US" dirty="0" err="1"/>
              <a:t>furculita</a:t>
            </a:r>
            <a:r>
              <a:rPr lang="en-US" dirty="0"/>
              <a:t> </a:t>
            </a:r>
            <a:r>
              <a:rPr lang="en-US" dirty="0" err="1"/>
              <a:t>stanga</a:t>
            </a:r>
            <a:endParaRPr lang="en-US" dirty="0"/>
          </a:p>
          <a:p>
            <a:r>
              <a:rPr lang="en-US" dirty="0" err="1"/>
              <a:t>elibereaza</a:t>
            </a:r>
            <a:r>
              <a:rPr lang="en-US" dirty="0"/>
              <a:t> </a:t>
            </a:r>
            <a:r>
              <a:rPr lang="en-US" dirty="0" err="1"/>
              <a:t>furculita</a:t>
            </a:r>
            <a:r>
              <a:rPr lang="en-US" dirty="0"/>
              <a:t> </a:t>
            </a:r>
            <a:r>
              <a:rPr lang="en-US" dirty="0" err="1"/>
              <a:t>dreapta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mediteaza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4653" y="1081824"/>
            <a:ext cx="13777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 </a:t>
            </a:r>
            <a:r>
              <a:rPr lang="en-US" sz="2400" dirty="0" err="1"/>
              <a:t>filozof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38042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6469" y="435081"/>
            <a:ext cx="7796010" cy="532453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philosophers :: [String]</a:t>
            </a:r>
          </a:p>
          <a:p>
            <a:r>
              <a:rPr lang="en-US" sz="2000" dirty="0">
                <a:solidFill>
                  <a:srgbClr val="0070C0"/>
                </a:solidFill>
              </a:rPr>
              <a:t>philosophers = ["Aristotle", "Kant", "Spinoza", "Marx", "</a:t>
            </a:r>
            <a:r>
              <a:rPr lang="en-US" sz="2000" dirty="0" err="1">
                <a:solidFill>
                  <a:srgbClr val="0070C0"/>
                </a:solidFill>
              </a:rPr>
              <a:t>Russel</a:t>
            </a:r>
            <a:r>
              <a:rPr lang="en-US" sz="2000" dirty="0">
                <a:solidFill>
                  <a:srgbClr val="0070C0"/>
                </a:solidFill>
              </a:rPr>
              <a:t>"]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main = do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forks &lt;- atomically $ do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                           sticks &lt;- </a:t>
            </a:r>
            <a:r>
              <a:rPr lang="en-US" sz="2000" dirty="0" err="1">
                <a:solidFill>
                  <a:srgbClr val="0070C0"/>
                </a:solidFill>
              </a:rPr>
              <a:t>mapM</a:t>
            </a:r>
            <a:r>
              <a:rPr lang="en-US" sz="2000" dirty="0">
                <a:solidFill>
                  <a:srgbClr val="0070C0"/>
                </a:solidFill>
              </a:rPr>
              <a:t> (</a:t>
            </a:r>
            <a:r>
              <a:rPr lang="en-US" sz="2000" dirty="0" err="1">
                <a:solidFill>
                  <a:srgbClr val="0070C0"/>
                </a:solidFill>
              </a:rPr>
              <a:t>const</a:t>
            </a:r>
            <a:r>
              <a:rPr lang="en-US" sz="2000" dirty="0">
                <a:solidFill>
                  <a:srgbClr val="0070C0"/>
                </a:solidFill>
              </a:rPr>
              <a:t> (</a:t>
            </a:r>
            <a:r>
              <a:rPr lang="en-US" sz="2000" dirty="0" err="1">
                <a:solidFill>
                  <a:srgbClr val="0070C0"/>
                </a:solidFill>
              </a:rPr>
              <a:t>newTVar</a:t>
            </a:r>
            <a:r>
              <a:rPr lang="en-US" sz="2000" dirty="0">
                <a:solidFill>
                  <a:srgbClr val="0070C0"/>
                </a:solidFill>
              </a:rPr>
              <a:t> True)) [1..5]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                           return sticks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let </a:t>
            </a:r>
            <a:r>
              <a:rPr lang="en-US" sz="2000" dirty="0" err="1">
                <a:solidFill>
                  <a:srgbClr val="0070C0"/>
                </a:solidFill>
              </a:rPr>
              <a:t>forkPairs</a:t>
            </a:r>
            <a:r>
              <a:rPr lang="en-US" sz="2000" dirty="0">
                <a:solidFill>
                  <a:srgbClr val="0070C0"/>
                </a:solidFill>
              </a:rPr>
              <a:t>  = zip forks ((tail  forks) ++ [head forks])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</a:t>
            </a:r>
            <a:r>
              <a:rPr lang="en-US" sz="2000" dirty="0" err="1">
                <a:solidFill>
                  <a:srgbClr val="0070C0"/>
                </a:solidFill>
              </a:rPr>
              <a:t>philosophersWithForks</a:t>
            </a:r>
            <a:r>
              <a:rPr lang="en-US" sz="2000" dirty="0">
                <a:solidFill>
                  <a:srgbClr val="0070C0"/>
                </a:solidFill>
              </a:rPr>
              <a:t> = zip philosophers </a:t>
            </a:r>
            <a:r>
              <a:rPr lang="en-US" sz="2000" dirty="0" err="1">
                <a:solidFill>
                  <a:srgbClr val="0070C0"/>
                </a:solidFill>
              </a:rPr>
              <a:t>forkPairs</a:t>
            </a:r>
            <a:r>
              <a:rPr lang="en-US" sz="2000" dirty="0">
                <a:solidFill>
                  <a:srgbClr val="0070C0"/>
                </a:solidFill>
              </a:rPr>
              <a:t>   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        </a:t>
            </a:r>
            <a:r>
              <a:rPr lang="en-US" sz="2000" dirty="0" err="1">
                <a:solidFill>
                  <a:srgbClr val="0070C0"/>
                </a:solidFill>
              </a:rPr>
              <a:t>putStrLn</a:t>
            </a:r>
            <a:r>
              <a:rPr lang="en-US" sz="2000" dirty="0">
                <a:solidFill>
                  <a:srgbClr val="0070C0"/>
                </a:solidFill>
              </a:rPr>
              <a:t> "Running the philosophers. Press enter to quit."    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        </a:t>
            </a:r>
            <a:r>
              <a:rPr lang="en-US" sz="2000" dirty="0" err="1">
                <a:solidFill>
                  <a:srgbClr val="0070C0"/>
                </a:solidFill>
              </a:rPr>
              <a:t>mapM</a:t>
            </a:r>
            <a:r>
              <a:rPr lang="en-US" sz="2000" dirty="0">
                <a:solidFill>
                  <a:srgbClr val="0070C0"/>
                </a:solidFill>
              </a:rPr>
              <a:t>_ (</a:t>
            </a:r>
            <a:r>
              <a:rPr lang="en-US" sz="2000" dirty="0" err="1">
                <a:solidFill>
                  <a:srgbClr val="0070C0"/>
                </a:solidFill>
              </a:rPr>
              <a:t>forkIO</a:t>
            </a:r>
            <a:r>
              <a:rPr lang="en-US" sz="2000" dirty="0">
                <a:solidFill>
                  <a:srgbClr val="0070C0"/>
                </a:solidFill>
              </a:rPr>
              <a:t> . </a:t>
            </a:r>
            <a:r>
              <a:rPr lang="en-US" sz="2000" dirty="0" err="1">
                <a:solidFill>
                  <a:srgbClr val="0070C0"/>
                </a:solidFill>
              </a:rPr>
              <a:t>runPhilosopher</a:t>
            </a:r>
            <a:r>
              <a:rPr lang="en-US" sz="2000" dirty="0">
                <a:solidFill>
                  <a:srgbClr val="0070C0"/>
                </a:solidFill>
              </a:rPr>
              <a:t>) </a:t>
            </a:r>
            <a:r>
              <a:rPr lang="en-US" sz="2000" dirty="0" err="1">
                <a:solidFill>
                  <a:srgbClr val="0070C0"/>
                </a:solidFill>
              </a:rPr>
              <a:t>philosophersWithForks</a:t>
            </a:r>
            <a:endParaRPr lang="en-US" sz="2000" dirty="0">
              <a:solidFill>
                <a:srgbClr val="0070C0"/>
              </a:solidFill>
            </a:endParaRPr>
          </a:p>
          <a:p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        </a:t>
            </a:r>
            <a:r>
              <a:rPr lang="en-US" sz="2000" dirty="0" err="1">
                <a:solidFill>
                  <a:srgbClr val="0070C0"/>
                </a:solidFill>
              </a:rPr>
              <a:t>getLine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7118" y="2014567"/>
            <a:ext cx="4076452" cy="4188249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4989" y="655184"/>
            <a:ext cx="2533650" cy="714375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2510243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914319" y="4900096"/>
            <a:ext cx="405874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>
                <a:hlinkClick r:id="rId2"/>
              </a:rPr>
              <a:t>Composable</a:t>
            </a:r>
            <a:r>
              <a:rPr lang="en-US" i="1" dirty="0">
                <a:hlinkClick r:id="rId2"/>
              </a:rPr>
              <a:t> Memory  Transactions</a:t>
            </a:r>
            <a:endParaRPr lang="en-US" i="1" dirty="0"/>
          </a:p>
          <a:p>
            <a:r>
              <a:rPr lang="en-US" dirty="0"/>
              <a:t>T. Harris, S. Marlow, S.P. Jones, M. </a:t>
            </a:r>
            <a:r>
              <a:rPr lang="en-US" dirty="0" err="1"/>
              <a:t>Herlihy</a:t>
            </a:r>
            <a:endParaRPr lang="en-US" dirty="0"/>
          </a:p>
          <a:p>
            <a:r>
              <a:rPr lang="en-US" dirty="0" err="1"/>
              <a:t>PPoPP</a:t>
            </a:r>
            <a:r>
              <a:rPr lang="en-US" dirty="0"/>
              <a:t> ' 05  </a:t>
            </a:r>
          </a:p>
          <a:p>
            <a:r>
              <a:rPr lang="en-US" dirty="0">
                <a:hlinkClick r:id="rId3"/>
              </a:rPr>
              <a:t>PCPH, Cap.10, Blocking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331305"/>
            <a:ext cx="4833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/>
              <a:t>Implementarea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70C0"/>
                </a:solidFill>
              </a:rPr>
              <a:t>MVar</a:t>
            </a:r>
            <a:r>
              <a:rPr lang="en-US" sz="2400" dirty="0"/>
              <a:t> </a:t>
            </a:r>
            <a:r>
              <a:rPr lang="en-US" sz="2400" dirty="0" err="1"/>
              <a:t>folosind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70C0"/>
                </a:solidFill>
              </a:rPr>
              <a:t>TVar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52068" y="1073425"/>
            <a:ext cx="1006525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 data de tip </a:t>
            </a:r>
            <a:r>
              <a:rPr lang="en-US" sz="2000" dirty="0" err="1"/>
              <a:t>MVar</a:t>
            </a:r>
            <a:r>
              <a:rPr lang="en-US" sz="2000" dirty="0"/>
              <a:t>  are </a:t>
            </a:r>
            <a:r>
              <a:rPr lang="en-US" sz="2000" dirty="0" err="1"/>
              <a:t>doua</a:t>
            </a:r>
            <a:r>
              <a:rPr lang="en-US" sz="2000" dirty="0"/>
              <a:t> </a:t>
            </a:r>
            <a:r>
              <a:rPr lang="en-US" sz="2000" dirty="0" err="1"/>
              <a:t>stari</a:t>
            </a:r>
            <a:r>
              <a:rPr lang="en-US" sz="2000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goala</a:t>
            </a:r>
            <a:r>
              <a:rPr lang="en-US" sz="2000" dirty="0"/>
              <a:t> -  nu </a:t>
            </a:r>
            <a:r>
              <a:rPr lang="en-US" sz="2000" dirty="0" err="1"/>
              <a:t>contine</a:t>
            </a:r>
            <a:r>
              <a:rPr lang="en-US" sz="2000" dirty="0"/>
              <a:t> </a:t>
            </a:r>
            <a:r>
              <a:rPr lang="en-US" sz="2000" dirty="0" err="1"/>
              <a:t>nici</a:t>
            </a:r>
            <a:r>
              <a:rPr lang="en-US" sz="2000" dirty="0"/>
              <a:t> o </a:t>
            </a:r>
            <a:r>
              <a:rPr lang="en-US" sz="2000" dirty="0" err="1"/>
              <a:t>valoare</a:t>
            </a:r>
            <a:r>
              <a:rPr lang="en-US" sz="2000" dirty="0"/>
              <a:t>  (</a:t>
            </a:r>
            <a:r>
              <a:rPr lang="en-US" sz="2000" dirty="0" err="1"/>
              <a:t>blocheaza</a:t>
            </a:r>
            <a:r>
              <a:rPr lang="en-US" sz="2000" dirty="0"/>
              <a:t> </a:t>
            </a:r>
            <a:r>
              <a:rPr lang="en-US" sz="2000" dirty="0" err="1"/>
              <a:t>operatia</a:t>
            </a:r>
            <a:r>
              <a:rPr lang="en-US" sz="2000" dirty="0"/>
              <a:t> </a:t>
            </a:r>
            <a:r>
              <a:rPr lang="en-US" sz="2000" dirty="0" err="1"/>
              <a:t>takeMVar</a:t>
            </a:r>
            <a:r>
              <a:rPr lang="en-US" sz="2000" dirty="0"/>
              <a:t>; </a:t>
            </a:r>
            <a:r>
              <a:rPr lang="en-US" sz="2000" dirty="0" err="1"/>
              <a:t>permite</a:t>
            </a:r>
            <a:r>
              <a:rPr lang="en-US" sz="2000" dirty="0"/>
              <a:t> </a:t>
            </a:r>
            <a:r>
              <a:rPr lang="en-US" sz="2000" dirty="0" err="1"/>
              <a:t>operatia</a:t>
            </a:r>
            <a:r>
              <a:rPr lang="en-US" sz="2000" dirty="0"/>
              <a:t> </a:t>
            </a:r>
            <a:r>
              <a:rPr lang="en-US" sz="2000" dirty="0" err="1"/>
              <a:t>putMVar</a:t>
            </a:r>
            <a:r>
              <a:rPr lang="en-US" sz="2000" dirty="0"/>
              <a:t>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plina</a:t>
            </a:r>
            <a:r>
              <a:rPr lang="en-US" sz="2000" dirty="0"/>
              <a:t> -   </a:t>
            </a:r>
            <a:r>
              <a:rPr lang="en-US" sz="2000" dirty="0" err="1"/>
              <a:t>contine</a:t>
            </a:r>
            <a:r>
              <a:rPr lang="en-US" sz="2000" dirty="0"/>
              <a:t> o </a:t>
            </a:r>
            <a:r>
              <a:rPr lang="en-US" sz="2000" dirty="0" err="1"/>
              <a:t>valoare</a:t>
            </a:r>
            <a:r>
              <a:rPr lang="en-US" sz="2000" dirty="0"/>
              <a:t>  (</a:t>
            </a:r>
            <a:r>
              <a:rPr lang="en-US" sz="2000" dirty="0" err="1"/>
              <a:t>permite</a:t>
            </a:r>
            <a:r>
              <a:rPr lang="en-US" sz="2000" dirty="0"/>
              <a:t> </a:t>
            </a:r>
            <a:r>
              <a:rPr lang="en-US" sz="2000" dirty="0" err="1"/>
              <a:t>operatia</a:t>
            </a:r>
            <a:r>
              <a:rPr lang="en-US" sz="2000" dirty="0"/>
              <a:t> </a:t>
            </a:r>
            <a:r>
              <a:rPr lang="en-US" sz="2000" dirty="0" err="1"/>
              <a:t>takeMVar</a:t>
            </a:r>
            <a:r>
              <a:rPr lang="en-US" sz="2000" dirty="0"/>
              <a:t>; </a:t>
            </a:r>
            <a:r>
              <a:rPr lang="en-US" sz="2000" dirty="0" err="1"/>
              <a:t>blocheaza</a:t>
            </a:r>
            <a:r>
              <a:rPr lang="en-US" sz="2000" dirty="0"/>
              <a:t> </a:t>
            </a:r>
            <a:r>
              <a:rPr lang="en-US" sz="2000" dirty="0" err="1"/>
              <a:t>operatia</a:t>
            </a:r>
            <a:r>
              <a:rPr lang="en-US" sz="2000" dirty="0"/>
              <a:t>  </a:t>
            </a:r>
            <a:r>
              <a:rPr lang="en-US" sz="2000" dirty="0" err="1"/>
              <a:t>putMVar</a:t>
            </a:r>
            <a:r>
              <a:rPr lang="en-US" sz="2000" dirty="0"/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61793" y="2624362"/>
            <a:ext cx="5777287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data   </a:t>
            </a:r>
            <a:r>
              <a:rPr lang="en-US" sz="2400" dirty="0" err="1">
                <a:solidFill>
                  <a:srgbClr val="0070C0"/>
                </a:solidFill>
              </a:rPr>
              <a:t>TMVar</a:t>
            </a:r>
            <a:r>
              <a:rPr lang="en-US" sz="2400" dirty="0">
                <a:solidFill>
                  <a:srgbClr val="0070C0"/>
                </a:solidFill>
              </a:rPr>
              <a:t> a = </a:t>
            </a:r>
            <a:r>
              <a:rPr lang="en-US" sz="2400" dirty="0" err="1">
                <a:solidFill>
                  <a:srgbClr val="0070C0"/>
                </a:solidFill>
              </a:rPr>
              <a:t>TMVar</a:t>
            </a:r>
            <a:r>
              <a:rPr lang="en-US" sz="2400" dirty="0">
                <a:solidFill>
                  <a:srgbClr val="0070C0"/>
                </a:solidFill>
              </a:rPr>
              <a:t> (</a:t>
            </a:r>
            <a:r>
              <a:rPr lang="en-US" sz="2400" dirty="0" err="1">
                <a:solidFill>
                  <a:srgbClr val="0070C0"/>
                </a:solidFill>
              </a:rPr>
              <a:t>TVar</a:t>
            </a:r>
            <a:r>
              <a:rPr lang="en-US" sz="2400" dirty="0">
                <a:solidFill>
                  <a:srgbClr val="0070C0"/>
                </a:solidFill>
              </a:rPr>
              <a:t> (Maybe a))</a:t>
            </a:r>
          </a:p>
          <a:p>
            <a:endParaRPr lang="en-US" sz="2400" dirty="0"/>
          </a:p>
          <a:p>
            <a:r>
              <a:rPr lang="en-US" sz="2400" dirty="0"/>
              <a:t> --</a:t>
            </a:r>
            <a:r>
              <a:rPr lang="en-US" sz="2400" dirty="0">
                <a:solidFill>
                  <a:srgbClr val="0070C0"/>
                </a:solidFill>
              </a:rPr>
              <a:t> Nothing </a:t>
            </a:r>
            <a:r>
              <a:rPr lang="en-US" sz="2400" dirty="0" err="1"/>
              <a:t>indica</a:t>
            </a:r>
            <a:r>
              <a:rPr lang="en-US" sz="2400" dirty="0"/>
              <a:t> </a:t>
            </a:r>
            <a:r>
              <a:rPr lang="en-US" sz="2400" dirty="0" err="1"/>
              <a:t>faptul</a:t>
            </a:r>
            <a:r>
              <a:rPr lang="en-US" sz="2400" dirty="0"/>
              <a:t> ca </a:t>
            </a:r>
            <a:r>
              <a:rPr lang="en-US" sz="2400" dirty="0" err="1"/>
              <a:t>variabila</a:t>
            </a:r>
            <a:r>
              <a:rPr lang="en-US" sz="2400" dirty="0"/>
              <a:t> e </a:t>
            </a:r>
            <a:r>
              <a:rPr lang="en-US" sz="2400" dirty="0" err="1"/>
              <a:t>goala</a:t>
            </a:r>
            <a:r>
              <a:rPr lang="en-US" sz="2400" dirty="0"/>
              <a:t>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590261" y="4359965"/>
            <a:ext cx="4494435" cy="156966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</a:rPr>
              <a:t>newEmptyTMVar</a:t>
            </a:r>
            <a:r>
              <a:rPr lang="en-US" sz="2400" dirty="0">
                <a:solidFill>
                  <a:srgbClr val="0070C0"/>
                </a:solidFill>
              </a:rPr>
              <a:t> :: STM (</a:t>
            </a:r>
            <a:r>
              <a:rPr lang="en-US" sz="2400" dirty="0" err="1">
                <a:solidFill>
                  <a:srgbClr val="0070C0"/>
                </a:solidFill>
              </a:rPr>
              <a:t>TMVar</a:t>
            </a:r>
            <a:r>
              <a:rPr lang="en-US" sz="2400" dirty="0">
                <a:solidFill>
                  <a:srgbClr val="0070C0"/>
                </a:solidFill>
              </a:rPr>
              <a:t> a)</a:t>
            </a:r>
          </a:p>
          <a:p>
            <a:r>
              <a:rPr lang="en-US" sz="2400" dirty="0" err="1">
                <a:solidFill>
                  <a:srgbClr val="0070C0"/>
                </a:solidFill>
              </a:rPr>
              <a:t>newEmptyTMVar</a:t>
            </a:r>
            <a:r>
              <a:rPr lang="en-US" sz="2400" dirty="0">
                <a:solidFill>
                  <a:srgbClr val="0070C0"/>
                </a:solidFill>
              </a:rPr>
              <a:t> = do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t &lt;- </a:t>
            </a:r>
            <a:r>
              <a:rPr lang="en-US" sz="2400" dirty="0" err="1">
                <a:solidFill>
                  <a:srgbClr val="0070C0"/>
                </a:solidFill>
              </a:rPr>
              <a:t>newTVar</a:t>
            </a:r>
            <a:r>
              <a:rPr lang="en-US" sz="2400" dirty="0">
                <a:solidFill>
                  <a:srgbClr val="0070C0"/>
                </a:solidFill>
              </a:rPr>
              <a:t> Nothing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return (</a:t>
            </a:r>
            <a:r>
              <a:rPr lang="en-US" sz="2400" dirty="0" err="1">
                <a:solidFill>
                  <a:srgbClr val="0070C0"/>
                </a:solidFill>
              </a:rPr>
              <a:t>TMVar</a:t>
            </a:r>
            <a:r>
              <a:rPr lang="en-US" sz="2400" dirty="0">
                <a:solidFill>
                  <a:srgbClr val="0070C0"/>
                </a:solidFill>
              </a:rPr>
              <a:t> t)  </a:t>
            </a:r>
          </a:p>
        </p:txBody>
      </p:sp>
    </p:spTree>
    <p:extLst>
      <p:ext uri="{BB962C8B-B14F-4D97-AF65-F5344CB8AC3E}">
        <p14:creationId xmlns:p14="http://schemas.microsoft.com/office/powerpoint/2010/main" val="25011589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7078" y="238539"/>
            <a:ext cx="5944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0070C0"/>
                </a:solidFill>
              </a:rPr>
              <a:t>TMVar</a:t>
            </a:r>
            <a:r>
              <a:rPr lang="en-US" sz="2400" dirty="0"/>
              <a:t> – </a:t>
            </a:r>
            <a:r>
              <a:rPr lang="en-US" sz="2400" dirty="0" err="1"/>
              <a:t>implementarea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70C0"/>
                </a:solidFill>
              </a:rPr>
              <a:t>MVar</a:t>
            </a:r>
            <a:r>
              <a:rPr lang="en-US" sz="2400" dirty="0"/>
              <a:t> </a:t>
            </a:r>
            <a:r>
              <a:rPr lang="en-US" sz="2400" dirty="0" err="1"/>
              <a:t>folosind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0070C0"/>
                </a:solidFill>
              </a:rPr>
              <a:t>TVar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77078" y="1820552"/>
            <a:ext cx="5433392" cy="30469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takeTMVar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 ::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TMVar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 a -&gt; STM 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takeTMVar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TMVar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 t) = do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70C0"/>
                </a:solidFill>
              </a:rPr>
              <a:t>            </a:t>
            </a:r>
            <a:r>
              <a:rPr lang="en-US" altLang="en-US" sz="2400" dirty="0">
                <a:solidFill>
                  <a:srgbClr val="0070C0"/>
                </a:solidFill>
                <a:latin typeface="Arial Unicode MS" panose="020B0604020202020204" pitchFamily="34" charset="-128"/>
              </a:rPr>
              <a:t>m &lt;- </a:t>
            </a:r>
            <a:r>
              <a:rPr lang="en-US" altLang="en-US" sz="2400" dirty="0" err="1">
                <a:solidFill>
                  <a:srgbClr val="0070C0"/>
                </a:solidFill>
                <a:latin typeface="Arial Unicode MS" panose="020B0604020202020204" pitchFamily="34" charset="-128"/>
              </a:rPr>
              <a:t>readTVar</a:t>
            </a:r>
            <a:r>
              <a:rPr lang="en-US" altLang="en-US" sz="2400" dirty="0">
                <a:solidFill>
                  <a:srgbClr val="0070C0"/>
                </a:solidFill>
                <a:latin typeface="Arial Unicode MS" panose="020B0604020202020204" pitchFamily="34" charset="-128"/>
              </a:rPr>
              <a:t> 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70C0"/>
                </a:solidFill>
                <a:latin typeface="Arial Unicode MS" panose="020B0604020202020204" pitchFamily="34" charset="-128"/>
              </a:rPr>
              <a:t>          case m of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70C0"/>
                </a:solidFill>
                <a:latin typeface="Arial Unicode MS" panose="020B0604020202020204" pitchFamily="34" charset="-128"/>
              </a:rPr>
              <a:t>                  Nothing -&gt; retry </a:t>
            </a:r>
            <a:r>
              <a:rPr lang="en-US" altLang="en-US" sz="2400" dirty="0">
                <a:latin typeface="Arial Unicode MS" panose="020B0604020202020204" pitchFamily="34" charset="-128"/>
              </a:rPr>
              <a:t>-- </a:t>
            </a:r>
            <a:r>
              <a:rPr lang="en-US" altLang="en-US" sz="2400" dirty="0" err="1">
                <a:latin typeface="Arial Unicode MS" panose="020B0604020202020204" pitchFamily="34" charset="-128"/>
              </a:rPr>
              <a:t>blocare</a:t>
            </a:r>
            <a:endParaRPr lang="en-US" altLang="en-US" sz="2400" dirty="0">
              <a:latin typeface="Arial Unicode MS" panose="020B0604020202020204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70C0"/>
                </a:solidFill>
                <a:latin typeface="Arial Unicode MS" panose="020B0604020202020204" pitchFamily="34" charset="-128"/>
              </a:rPr>
              <a:t>                  Just a -&gt; do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70C0"/>
                </a:solidFill>
                <a:latin typeface="Arial Unicode MS" panose="020B0604020202020204" pitchFamily="34" charset="-128"/>
              </a:rPr>
              <a:t>                      </a:t>
            </a:r>
            <a:r>
              <a:rPr lang="en-US" altLang="en-US" sz="2400" dirty="0" err="1">
                <a:solidFill>
                  <a:srgbClr val="0070C0"/>
                </a:solidFill>
                <a:latin typeface="Arial Unicode MS" panose="020B0604020202020204" pitchFamily="34" charset="-128"/>
              </a:rPr>
              <a:t>writeTVar</a:t>
            </a:r>
            <a:r>
              <a:rPr lang="en-US" altLang="en-US" sz="2400" dirty="0">
                <a:solidFill>
                  <a:srgbClr val="0070C0"/>
                </a:solidFill>
                <a:latin typeface="Arial Unicode MS" panose="020B0604020202020204" pitchFamily="34" charset="-128"/>
              </a:rPr>
              <a:t> t Nothing                                     	           return a</a:t>
            </a:r>
            <a:r>
              <a:rPr lang="en-US" altLang="en-US" sz="2400" dirty="0">
                <a:solidFill>
                  <a:srgbClr val="0070C0"/>
                </a:solidFill>
              </a:rPr>
              <a:t> </a:t>
            </a:r>
            <a:endParaRPr lang="en-US" altLang="en-US" sz="2400" dirty="0">
              <a:solidFill>
                <a:srgbClr val="0070C0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15269" y="1820552"/>
            <a:ext cx="5711688" cy="304698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solidFill>
                  <a:srgbClr val="0070C0"/>
                </a:solidFill>
                <a:latin typeface="Arial Unicode MS" panose="020B0604020202020204" pitchFamily="34" charset="-128"/>
              </a:rPr>
              <a:t>putTMVar</a:t>
            </a:r>
            <a:r>
              <a:rPr lang="en-US" altLang="en-US" sz="2400" dirty="0">
                <a:solidFill>
                  <a:srgbClr val="0070C0"/>
                </a:solidFill>
                <a:latin typeface="Arial Unicode MS" panose="020B0604020202020204" pitchFamily="34" charset="-128"/>
              </a:rPr>
              <a:t> :: </a:t>
            </a:r>
            <a:r>
              <a:rPr lang="en-US" altLang="en-US" sz="2400" dirty="0" err="1">
                <a:solidFill>
                  <a:srgbClr val="0070C0"/>
                </a:solidFill>
                <a:latin typeface="Arial Unicode MS" panose="020B0604020202020204" pitchFamily="34" charset="-128"/>
              </a:rPr>
              <a:t>TMVar</a:t>
            </a:r>
            <a:r>
              <a:rPr lang="en-US" altLang="en-US" sz="2400" dirty="0">
                <a:solidFill>
                  <a:srgbClr val="0070C0"/>
                </a:solidFill>
                <a:latin typeface="Arial Unicode MS" panose="020B0604020202020204" pitchFamily="34" charset="-128"/>
              </a:rPr>
              <a:t> a -&gt; a -&gt; STM ()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solidFill>
                  <a:srgbClr val="0070C0"/>
                </a:solidFill>
                <a:latin typeface="Arial Unicode MS" panose="020B0604020202020204" pitchFamily="34" charset="-128"/>
              </a:rPr>
              <a:t>putTMVar</a:t>
            </a:r>
            <a:r>
              <a:rPr lang="en-US" altLang="en-US" sz="2400" dirty="0">
                <a:solidFill>
                  <a:srgbClr val="0070C0"/>
                </a:solidFill>
                <a:latin typeface="Arial Unicode MS" panose="020B0604020202020204" pitchFamily="34" charset="-128"/>
              </a:rPr>
              <a:t> (</a:t>
            </a:r>
            <a:r>
              <a:rPr lang="en-US" altLang="en-US" sz="2400" dirty="0" err="1">
                <a:solidFill>
                  <a:srgbClr val="0070C0"/>
                </a:solidFill>
                <a:latin typeface="Arial Unicode MS" panose="020B0604020202020204" pitchFamily="34" charset="-128"/>
              </a:rPr>
              <a:t>TMVar</a:t>
            </a:r>
            <a:r>
              <a:rPr lang="en-US" altLang="en-US" sz="2400" dirty="0">
                <a:solidFill>
                  <a:srgbClr val="0070C0"/>
                </a:solidFill>
                <a:latin typeface="Arial Unicode MS" panose="020B0604020202020204" pitchFamily="34" charset="-128"/>
              </a:rPr>
              <a:t> t) = do</a:t>
            </a:r>
            <a:r>
              <a:rPr lang="en-US" altLang="en-US" sz="2400" dirty="0">
                <a:solidFill>
                  <a:srgbClr val="0070C0"/>
                </a:solidFill>
              </a:rPr>
              <a:t>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70C0"/>
                </a:solidFill>
              </a:rPr>
              <a:t>            </a:t>
            </a:r>
            <a:r>
              <a:rPr lang="en-US" altLang="en-US" sz="2400" dirty="0">
                <a:solidFill>
                  <a:srgbClr val="0070C0"/>
                </a:solidFill>
                <a:latin typeface="Arial Unicode MS" panose="020B0604020202020204" pitchFamily="34" charset="-128"/>
              </a:rPr>
              <a:t>m &lt;- </a:t>
            </a:r>
            <a:r>
              <a:rPr lang="en-US" altLang="en-US" sz="2400" dirty="0" err="1">
                <a:solidFill>
                  <a:srgbClr val="0070C0"/>
                </a:solidFill>
                <a:latin typeface="Arial Unicode MS" panose="020B0604020202020204" pitchFamily="34" charset="-128"/>
              </a:rPr>
              <a:t>readTVar</a:t>
            </a:r>
            <a:r>
              <a:rPr lang="en-US" altLang="en-US" sz="2400" dirty="0">
                <a:solidFill>
                  <a:srgbClr val="0070C0"/>
                </a:solidFill>
                <a:latin typeface="Arial Unicode MS" panose="020B0604020202020204" pitchFamily="34" charset="-128"/>
              </a:rPr>
              <a:t> t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70C0"/>
                </a:solidFill>
                <a:latin typeface="Arial Unicode MS" panose="020B0604020202020204" pitchFamily="34" charset="-128"/>
              </a:rPr>
              <a:t>          case m of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70C0"/>
                </a:solidFill>
                <a:latin typeface="Arial Unicode MS" panose="020B0604020202020204" pitchFamily="34" charset="-128"/>
              </a:rPr>
              <a:t>                 Just _ -&gt; retry   </a:t>
            </a:r>
            <a:r>
              <a:rPr lang="en-US" altLang="en-US" sz="2400" dirty="0">
                <a:latin typeface="Arial Unicode MS" panose="020B0604020202020204" pitchFamily="34" charset="-128"/>
              </a:rPr>
              <a:t>-- </a:t>
            </a:r>
            <a:r>
              <a:rPr lang="en-US" altLang="en-US" sz="2400" dirty="0" err="1">
                <a:latin typeface="Arial Unicode MS" panose="020B0604020202020204" pitchFamily="34" charset="-128"/>
              </a:rPr>
              <a:t>blocare</a:t>
            </a:r>
            <a:endParaRPr lang="en-US" altLang="en-US" sz="2400" dirty="0">
              <a:latin typeface="Arial Unicode MS" panose="020B0604020202020204" pitchFamily="34" charset="-128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70C0"/>
                </a:solidFill>
                <a:latin typeface="Arial Unicode MS" panose="020B0604020202020204" pitchFamily="34" charset="-128"/>
              </a:rPr>
              <a:t>                 Nothing  -&gt; do 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0070C0"/>
                </a:solidFill>
                <a:latin typeface="Arial Unicode MS" panose="020B0604020202020204" pitchFamily="34" charset="-128"/>
              </a:rPr>
              <a:t>                             </a:t>
            </a:r>
            <a:r>
              <a:rPr lang="en-US" altLang="en-US" sz="2400" dirty="0" err="1">
                <a:solidFill>
                  <a:srgbClr val="0070C0"/>
                </a:solidFill>
                <a:latin typeface="Arial Unicode MS" panose="020B0604020202020204" pitchFamily="34" charset="-128"/>
              </a:rPr>
              <a:t>writeTVar</a:t>
            </a:r>
            <a:r>
              <a:rPr lang="en-US" altLang="en-US" sz="2400" dirty="0">
                <a:solidFill>
                  <a:srgbClr val="0070C0"/>
                </a:solidFill>
                <a:latin typeface="Arial Unicode MS" panose="020B0604020202020204" pitchFamily="34" charset="-128"/>
              </a:rPr>
              <a:t> t  (Just a)                                    	                   return ()</a:t>
            </a:r>
            <a:r>
              <a:rPr lang="en-US" altLang="en-US" sz="2400" dirty="0">
                <a:solidFill>
                  <a:srgbClr val="0070C0"/>
                </a:solidFill>
              </a:rPr>
              <a:t> </a:t>
            </a:r>
            <a:endParaRPr lang="en-US" altLang="en-US" sz="2400" dirty="0">
              <a:solidFill>
                <a:srgbClr val="0070C0"/>
              </a:solidFill>
              <a:latin typeface="Arial Unicode MS" panose="020B0604020202020204" pitchFamily="34" charset="-128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52521" y="5147966"/>
            <a:ext cx="4174436" cy="120032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i="1" dirty="0" err="1"/>
              <a:t>Composable</a:t>
            </a:r>
            <a:r>
              <a:rPr lang="en-US" i="1" dirty="0"/>
              <a:t> Memory  Transactions</a:t>
            </a:r>
          </a:p>
          <a:p>
            <a:r>
              <a:rPr lang="en-US" dirty="0"/>
              <a:t>T. Harris, S. Marlow, S.P. Jones, M. </a:t>
            </a:r>
            <a:r>
              <a:rPr lang="en-US" dirty="0" err="1"/>
              <a:t>Herlihy</a:t>
            </a:r>
            <a:endParaRPr lang="en-US" dirty="0"/>
          </a:p>
          <a:p>
            <a:r>
              <a:rPr lang="en-US" dirty="0" err="1"/>
              <a:t>PPoPP</a:t>
            </a:r>
            <a:r>
              <a:rPr lang="en-US" dirty="0"/>
              <a:t> ' 05  </a:t>
            </a:r>
          </a:p>
          <a:p>
            <a:r>
              <a:rPr lang="en-US" dirty="0"/>
              <a:t>PCPH, Cap.10, Blocking</a:t>
            </a:r>
          </a:p>
        </p:txBody>
      </p:sp>
    </p:spTree>
    <p:extLst>
      <p:ext uri="{BB962C8B-B14F-4D97-AF65-F5344CB8AC3E}">
        <p14:creationId xmlns:p14="http://schemas.microsoft.com/office/powerpoint/2010/main" val="33282021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24577" y="133455"/>
            <a:ext cx="2370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/>
              <a:t>MVar</a:t>
            </a:r>
            <a:r>
              <a:rPr lang="en-US" sz="2400" dirty="0"/>
              <a:t> vs </a:t>
            </a:r>
            <a:r>
              <a:rPr lang="en-US" sz="2400" dirty="0" err="1"/>
              <a:t>TMVar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350903" y="918328"/>
            <a:ext cx="5776581" cy="1938992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</a:rPr>
              <a:t>takeBothMVar</a:t>
            </a:r>
            <a:r>
              <a:rPr lang="en-US" sz="2400" dirty="0">
                <a:solidFill>
                  <a:srgbClr val="0070C0"/>
                </a:solidFill>
              </a:rPr>
              <a:t> :: </a:t>
            </a:r>
            <a:r>
              <a:rPr lang="en-US" sz="2400" dirty="0" err="1">
                <a:solidFill>
                  <a:srgbClr val="0070C0"/>
                </a:solidFill>
              </a:rPr>
              <a:t>MVar</a:t>
            </a:r>
            <a:r>
              <a:rPr lang="en-US" sz="2400" dirty="0">
                <a:solidFill>
                  <a:srgbClr val="0070C0"/>
                </a:solidFill>
              </a:rPr>
              <a:t> a -&gt; </a:t>
            </a:r>
            <a:r>
              <a:rPr lang="en-US" sz="2400" dirty="0" err="1">
                <a:solidFill>
                  <a:srgbClr val="0070C0"/>
                </a:solidFill>
              </a:rPr>
              <a:t>MVar</a:t>
            </a:r>
            <a:r>
              <a:rPr lang="en-US" sz="2400" dirty="0">
                <a:solidFill>
                  <a:srgbClr val="0070C0"/>
                </a:solidFill>
              </a:rPr>
              <a:t> b -&gt; IO (</a:t>
            </a:r>
            <a:r>
              <a:rPr lang="en-US" sz="2400" dirty="0" err="1">
                <a:solidFill>
                  <a:srgbClr val="0070C0"/>
                </a:solidFill>
              </a:rPr>
              <a:t>a,b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</a:p>
          <a:p>
            <a:r>
              <a:rPr lang="en-US" sz="2400" dirty="0" err="1">
                <a:solidFill>
                  <a:srgbClr val="0070C0"/>
                </a:solidFill>
              </a:rPr>
              <a:t>takeBothMVar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tv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tw</a:t>
            </a:r>
            <a:r>
              <a:rPr lang="en-US" sz="2400" dirty="0">
                <a:solidFill>
                  <a:srgbClr val="0070C0"/>
                </a:solidFill>
              </a:rPr>
              <a:t>  = do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v &lt; - </a:t>
            </a:r>
            <a:r>
              <a:rPr lang="en-US" sz="2400" dirty="0" err="1">
                <a:solidFill>
                  <a:srgbClr val="0070C0"/>
                </a:solidFill>
              </a:rPr>
              <a:t>takeMVar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tv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w &lt;- </a:t>
            </a:r>
            <a:r>
              <a:rPr lang="en-US" sz="2400" dirty="0" err="1">
                <a:solidFill>
                  <a:srgbClr val="0070C0"/>
                </a:solidFill>
              </a:rPr>
              <a:t>takeMVar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tw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return (</a:t>
            </a:r>
            <a:r>
              <a:rPr lang="en-US" sz="2400" dirty="0" err="1">
                <a:solidFill>
                  <a:srgbClr val="0070C0"/>
                </a:solidFill>
              </a:rPr>
              <a:t>v,w</a:t>
            </a:r>
            <a:r>
              <a:rPr lang="en-US" sz="2400" dirty="0">
                <a:solidFill>
                  <a:srgbClr val="0070C0"/>
                </a:solidFill>
              </a:rPr>
              <a:t>)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692007" y="3134340"/>
            <a:ext cx="6228628" cy="221599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</a:rPr>
              <a:t>takeBothTMVar</a:t>
            </a:r>
            <a:r>
              <a:rPr lang="en-US" sz="2400" dirty="0">
                <a:solidFill>
                  <a:srgbClr val="0070C0"/>
                </a:solidFill>
              </a:rPr>
              <a:t> :: </a:t>
            </a:r>
            <a:r>
              <a:rPr lang="en-US" sz="2400" dirty="0" err="1">
                <a:solidFill>
                  <a:srgbClr val="0070C0"/>
                </a:solidFill>
              </a:rPr>
              <a:t>TMVar</a:t>
            </a:r>
            <a:r>
              <a:rPr lang="en-US" sz="2400" dirty="0">
                <a:solidFill>
                  <a:srgbClr val="0070C0"/>
                </a:solidFill>
              </a:rPr>
              <a:t> a -&gt; </a:t>
            </a:r>
            <a:r>
              <a:rPr lang="en-US" sz="2400" dirty="0" err="1">
                <a:solidFill>
                  <a:srgbClr val="0070C0"/>
                </a:solidFill>
              </a:rPr>
              <a:t>TMVar</a:t>
            </a:r>
            <a:r>
              <a:rPr lang="en-US" sz="2400" dirty="0">
                <a:solidFill>
                  <a:srgbClr val="0070C0"/>
                </a:solidFill>
              </a:rPr>
              <a:t> b -&gt; IO (</a:t>
            </a:r>
            <a:r>
              <a:rPr lang="en-US" sz="2400" dirty="0" err="1">
                <a:solidFill>
                  <a:srgbClr val="0070C0"/>
                </a:solidFill>
              </a:rPr>
              <a:t>a,b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</a:p>
          <a:p>
            <a:r>
              <a:rPr lang="en-US" sz="2400" dirty="0" err="1">
                <a:solidFill>
                  <a:srgbClr val="0070C0"/>
                </a:solidFill>
              </a:rPr>
              <a:t>takeBothTMVar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tv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tw</a:t>
            </a:r>
            <a:r>
              <a:rPr lang="en-US" sz="2400" dirty="0">
                <a:solidFill>
                  <a:srgbClr val="0070C0"/>
                </a:solidFill>
              </a:rPr>
              <a:t>  =  </a:t>
            </a:r>
            <a:r>
              <a:rPr lang="en-US" sz="2400" b="1" dirty="0">
                <a:solidFill>
                  <a:srgbClr val="0070C0"/>
                </a:solidFill>
              </a:rPr>
              <a:t>atomically</a:t>
            </a:r>
            <a:r>
              <a:rPr lang="en-US" sz="2400" dirty="0">
                <a:solidFill>
                  <a:srgbClr val="0070C0"/>
                </a:solidFill>
              </a:rPr>
              <a:t> $ do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v &lt; - </a:t>
            </a:r>
            <a:r>
              <a:rPr lang="en-US" sz="2400" dirty="0" err="1">
                <a:solidFill>
                  <a:srgbClr val="0070C0"/>
                </a:solidFill>
              </a:rPr>
              <a:t>takeTMVar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tv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w &lt;- </a:t>
            </a:r>
            <a:r>
              <a:rPr lang="en-US" sz="2400" dirty="0" err="1">
                <a:solidFill>
                  <a:srgbClr val="0070C0"/>
                </a:solidFill>
              </a:rPr>
              <a:t>takeTMVar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tw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return (</a:t>
            </a:r>
            <a:r>
              <a:rPr lang="en-US" sz="2400" dirty="0" err="1">
                <a:solidFill>
                  <a:srgbClr val="0070C0"/>
                </a:solidFill>
              </a:rPr>
              <a:t>v,w</a:t>
            </a:r>
            <a:r>
              <a:rPr lang="en-US" sz="2400" dirty="0">
                <a:solidFill>
                  <a:srgbClr val="0070C0"/>
                </a:solidFill>
              </a:rPr>
              <a:t>) </a:t>
            </a: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610895" y="1887824"/>
            <a:ext cx="2060620" cy="461665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putMVar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tv</a:t>
            </a:r>
            <a:r>
              <a:rPr lang="en-US" sz="2400" b="1" dirty="0">
                <a:solidFill>
                  <a:schemeClr val="bg1"/>
                </a:solidFill>
              </a:rPr>
              <a:t> x 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4636394" y="2086378"/>
            <a:ext cx="9144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03" y="5436431"/>
            <a:ext cx="6198430" cy="698751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48627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5003" y="1133341"/>
            <a:ext cx="3863622" cy="347787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type Fork = </a:t>
            </a:r>
            <a:r>
              <a:rPr lang="en-US" sz="2000" dirty="0" err="1">
                <a:solidFill>
                  <a:srgbClr val="0070C0"/>
                </a:solidFill>
              </a:rPr>
              <a:t>TMVar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 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newFork</a:t>
            </a:r>
            <a:r>
              <a:rPr lang="en-US" sz="2000" dirty="0">
                <a:solidFill>
                  <a:srgbClr val="0070C0"/>
                </a:solidFill>
              </a:rPr>
              <a:t> :: </a:t>
            </a:r>
            <a:r>
              <a:rPr lang="en-US" sz="2000" dirty="0" err="1">
                <a:solidFill>
                  <a:srgbClr val="0070C0"/>
                </a:solidFill>
              </a:rPr>
              <a:t>Int</a:t>
            </a:r>
            <a:r>
              <a:rPr lang="en-US" sz="2000" dirty="0">
                <a:solidFill>
                  <a:srgbClr val="0070C0"/>
                </a:solidFill>
              </a:rPr>
              <a:t> -&gt; STM Fork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newFork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i</a:t>
            </a:r>
            <a:r>
              <a:rPr lang="en-US" sz="2000" dirty="0">
                <a:solidFill>
                  <a:srgbClr val="0070C0"/>
                </a:solidFill>
              </a:rPr>
              <a:t> = </a:t>
            </a:r>
            <a:r>
              <a:rPr lang="en-US" sz="2000" dirty="0" err="1">
                <a:solidFill>
                  <a:srgbClr val="0070C0"/>
                </a:solidFill>
              </a:rPr>
              <a:t>newTMVar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i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 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 err="1">
                <a:solidFill>
                  <a:srgbClr val="0070C0"/>
                </a:solidFill>
              </a:rPr>
              <a:t>takeFork</a:t>
            </a:r>
            <a:r>
              <a:rPr lang="en-US" sz="2000" dirty="0">
                <a:solidFill>
                  <a:srgbClr val="0070C0"/>
                </a:solidFill>
              </a:rPr>
              <a:t> :: Fork -&gt; STM </a:t>
            </a:r>
            <a:r>
              <a:rPr lang="en-US" sz="2000" dirty="0" err="1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 err="1">
                <a:solidFill>
                  <a:srgbClr val="0070C0"/>
                </a:solidFill>
              </a:rPr>
              <a:t>takeFork</a:t>
            </a:r>
            <a:r>
              <a:rPr lang="en-US" sz="2000" dirty="0">
                <a:solidFill>
                  <a:srgbClr val="0070C0"/>
                </a:solidFill>
              </a:rPr>
              <a:t> fork = </a:t>
            </a:r>
            <a:r>
              <a:rPr lang="en-US" sz="2000" dirty="0" err="1">
                <a:solidFill>
                  <a:srgbClr val="0070C0"/>
                </a:solidFill>
              </a:rPr>
              <a:t>takeTMVar</a:t>
            </a:r>
            <a:r>
              <a:rPr lang="en-US" sz="2000" dirty="0">
                <a:solidFill>
                  <a:srgbClr val="0070C0"/>
                </a:solidFill>
              </a:rPr>
              <a:t> fork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releaseFork</a:t>
            </a:r>
            <a:r>
              <a:rPr lang="en-US" sz="2000" dirty="0">
                <a:solidFill>
                  <a:srgbClr val="0070C0"/>
                </a:solidFill>
              </a:rPr>
              <a:t> :: </a:t>
            </a:r>
            <a:r>
              <a:rPr lang="en-US" sz="2000" dirty="0" err="1">
                <a:solidFill>
                  <a:srgbClr val="0070C0"/>
                </a:solidFill>
              </a:rPr>
              <a:t>Int</a:t>
            </a:r>
            <a:r>
              <a:rPr lang="en-US" sz="2000" dirty="0">
                <a:solidFill>
                  <a:srgbClr val="0070C0"/>
                </a:solidFill>
              </a:rPr>
              <a:t> -&gt; Fork -&gt; STM ()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releaseFork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i</a:t>
            </a:r>
            <a:r>
              <a:rPr lang="en-US" sz="2000" dirty="0">
                <a:solidFill>
                  <a:srgbClr val="0070C0"/>
                </a:solidFill>
              </a:rPr>
              <a:t> fork = </a:t>
            </a:r>
            <a:r>
              <a:rPr lang="en-US" sz="2000" dirty="0" err="1">
                <a:solidFill>
                  <a:srgbClr val="0070C0"/>
                </a:solidFill>
              </a:rPr>
              <a:t>putTMVar</a:t>
            </a:r>
            <a:r>
              <a:rPr lang="en-US" sz="2000" dirty="0">
                <a:solidFill>
                  <a:srgbClr val="0070C0"/>
                </a:solidFill>
              </a:rPr>
              <a:t> fork </a:t>
            </a:r>
            <a:r>
              <a:rPr lang="en-US" sz="2000" dirty="0" err="1">
                <a:solidFill>
                  <a:srgbClr val="0070C0"/>
                </a:solidFill>
              </a:rPr>
              <a:t>i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022761" y="123447"/>
            <a:ext cx="6838681" cy="624786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import </a:t>
            </a:r>
            <a:r>
              <a:rPr lang="en-US" sz="2000" dirty="0" err="1">
                <a:solidFill>
                  <a:srgbClr val="0070C0"/>
                </a:solidFill>
              </a:rPr>
              <a:t>System.Random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type Name = String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runPhilosopher</a:t>
            </a:r>
            <a:r>
              <a:rPr lang="en-US" sz="2000" dirty="0">
                <a:solidFill>
                  <a:srgbClr val="0070C0"/>
                </a:solidFill>
              </a:rPr>
              <a:t> :: (Name, (Fork, Fork)) -&gt; IO ()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runPhilosopher</a:t>
            </a:r>
            <a:r>
              <a:rPr lang="en-US" sz="2000" dirty="0">
                <a:solidFill>
                  <a:srgbClr val="0070C0"/>
                </a:solidFill>
              </a:rPr>
              <a:t> (name, (left, right)) = forever $ do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</a:t>
            </a:r>
            <a:r>
              <a:rPr lang="en-US" sz="2000" dirty="0" err="1">
                <a:solidFill>
                  <a:srgbClr val="0070C0"/>
                </a:solidFill>
              </a:rPr>
              <a:t>putStrLn</a:t>
            </a:r>
            <a:r>
              <a:rPr lang="en-US" sz="2000" dirty="0">
                <a:solidFill>
                  <a:srgbClr val="0070C0"/>
                </a:solidFill>
              </a:rPr>
              <a:t> (name ++ " is hungry.")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(</a:t>
            </a:r>
            <a:r>
              <a:rPr lang="en-US" sz="2000" dirty="0" err="1">
                <a:solidFill>
                  <a:srgbClr val="0070C0"/>
                </a:solidFill>
              </a:rPr>
              <a:t>leftv</a:t>
            </a:r>
            <a:r>
              <a:rPr lang="en-US" sz="2000" dirty="0">
                <a:solidFill>
                  <a:srgbClr val="0070C0"/>
                </a:solidFill>
              </a:rPr>
              <a:t>, </a:t>
            </a:r>
            <a:r>
              <a:rPr lang="en-US" sz="2000" dirty="0" err="1">
                <a:solidFill>
                  <a:srgbClr val="0070C0"/>
                </a:solidFill>
              </a:rPr>
              <a:t>rightv</a:t>
            </a:r>
            <a:r>
              <a:rPr lang="en-US" sz="2000" dirty="0">
                <a:solidFill>
                  <a:srgbClr val="0070C0"/>
                </a:solidFill>
              </a:rPr>
              <a:t>)&lt;- atomically $ do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                 </a:t>
            </a:r>
            <a:r>
              <a:rPr lang="en-US" sz="2000" dirty="0" err="1">
                <a:solidFill>
                  <a:srgbClr val="0070C0"/>
                </a:solidFill>
              </a:rPr>
              <a:t>leftv</a:t>
            </a:r>
            <a:r>
              <a:rPr lang="en-US" sz="2000" dirty="0">
                <a:solidFill>
                  <a:srgbClr val="0070C0"/>
                </a:solidFill>
              </a:rPr>
              <a:t> &lt;- </a:t>
            </a:r>
            <a:r>
              <a:rPr lang="en-US" sz="2000" dirty="0" err="1">
                <a:solidFill>
                  <a:srgbClr val="0070C0"/>
                </a:solidFill>
              </a:rPr>
              <a:t>takeFork</a:t>
            </a:r>
            <a:r>
              <a:rPr lang="en-US" sz="2000" dirty="0">
                <a:solidFill>
                  <a:srgbClr val="0070C0"/>
                </a:solidFill>
              </a:rPr>
              <a:t> left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                 </a:t>
            </a:r>
            <a:r>
              <a:rPr lang="en-US" sz="2000" dirty="0" err="1">
                <a:solidFill>
                  <a:srgbClr val="0070C0"/>
                </a:solidFill>
              </a:rPr>
              <a:t>rightv</a:t>
            </a:r>
            <a:r>
              <a:rPr lang="en-US" sz="2000" dirty="0">
                <a:solidFill>
                  <a:srgbClr val="0070C0"/>
                </a:solidFill>
              </a:rPr>
              <a:t> &lt;-</a:t>
            </a:r>
            <a:r>
              <a:rPr lang="en-US" sz="2000" dirty="0" err="1">
                <a:solidFill>
                  <a:srgbClr val="0070C0"/>
                </a:solidFill>
              </a:rPr>
              <a:t>takeFork</a:t>
            </a:r>
            <a:r>
              <a:rPr lang="en-US" sz="2000" dirty="0">
                <a:solidFill>
                  <a:srgbClr val="0070C0"/>
                </a:solidFill>
              </a:rPr>
              <a:t> right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                 return (</a:t>
            </a:r>
            <a:r>
              <a:rPr lang="en-US" sz="2000" dirty="0" err="1">
                <a:solidFill>
                  <a:srgbClr val="0070C0"/>
                </a:solidFill>
              </a:rPr>
              <a:t>leftv,rightv</a:t>
            </a:r>
            <a:r>
              <a:rPr lang="en-US" sz="2000" dirty="0">
                <a:solidFill>
                  <a:srgbClr val="0070C0"/>
                </a:solidFill>
              </a:rPr>
              <a:t>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</a:t>
            </a:r>
            <a:r>
              <a:rPr lang="en-US" sz="2000" dirty="0" err="1">
                <a:solidFill>
                  <a:srgbClr val="0070C0"/>
                </a:solidFill>
              </a:rPr>
              <a:t>putStrLn</a:t>
            </a:r>
            <a:r>
              <a:rPr lang="en-US" sz="2000" dirty="0">
                <a:solidFill>
                  <a:srgbClr val="0070C0"/>
                </a:solidFill>
              </a:rPr>
              <a:t> (name ++ " got forks"++ (show </a:t>
            </a:r>
            <a:r>
              <a:rPr lang="en-US" sz="2000" dirty="0" err="1">
                <a:solidFill>
                  <a:srgbClr val="0070C0"/>
                </a:solidFill>
              </a:rPr>
              <a:t>leftv</a:t>
            </a:r>
            <a:r>
              <a:rPr lang="en-US" sz="2000" dirty="0">
                <a:solidFill>
                  <a:srgbClr val="0070C0"/>
                </a:solidFill>
              </a:rPr>
              <a:t>)++","++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                               (show </a:t>
            </a:r>
            <a:r>
              <a:rPr lang="en-US" sz="2000" dirty="0" err="1">
                <a:solidFill>
                  <a:srgbClr val="0070C0"/>
                </a:solidFill>
              </a:rPr>
              <a:t>rightv</a:t>
            </a:r>
            <a:r>
              <a:rPr lang="en-US" sz="2000" dirty="0">
                <a:solidFill>
                  <a:srgbClr val="0070C0"/>
                </a:solidFill>
              </a:rPr>
              <a:t>)++  " and is now eating.")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delay &lt;- </a:t>
            </a:r>
            <a:r>
              <a:rPr lang="en-US" sz="2000" dirty="0" err="1">
                <a:solidFill>
                  <a:srgbClr val="0070C0"/>
                </a:solidFill>
              </a:rPr>
              <a:t>randomRIO</a:t>
            </a:r>
            <a:r>
              <a:rPr lang="en-US" sz="2000" dirty="0">
                <a:solidFill>
                  <a:srgbClr val="0070C0"/>
                </a:solidFill>
              </a:rPr>
              <a:t> (1,10)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</a:t>
            </a:r>
            <a:r>
              <a:rPr lang="en-US" sz="2000" dirty="0" err="1">
                <a:solidFill>
                  <a:srgbClr val="0070C0"/>
                </a:solidFill>
              </a:rPr>
              <a:t>threadDelay</a:t>
            </a:r>
            <a:r>
              <a:rPr lang="en-US" sz="2000" dirty="0">
                <a:solidFill>
                  <a:srgbClr val="0070C0"/>
                </a:solidFill>
              </a:rPr>
              <a:t> (delay * 1000000)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</a:t>
            </a:r>
            <a:r>
              <a:rPr lang="en-US" sz="2000" dirty="0" err="1">
                <a:solidFill>
                  <a:srgbClr val="0070C0"/>
                </a:solidFill>
              </a:rPr>
              <a:t>putStrLn</a:t>
            </a:r>
            <a:r>
              <a:rPr lang="en-US" sz="2000" dirty="0">
                <a:solidFill>
                  <a:srgbClr val="0070C0"/>
                </a:solidFill>
              </a:rPr>
              <a:t> (name ++ " is done eating. Going back to thinking.")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atomically $ do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    </a:t>
            </a:r>
            <a:r>
              <a:rPr lang="en-US" sz="2000" dirty="0" err="1">
                <a:solidFill>
                  <a:srgbClr val="0070C0"/>
                </a:solidFill>
              </a:rPr>
              <a:t>releaseFork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leftv</a:t>
            </a:r>
            <a:r>
              <a:rPr lang="en-US" sz="2000" dirty="0">
                <a:solidFill>
                  <a:srgbClr val="0070C0"/>
                </a:solidFill>
              </a:rPr>
              <a:t> left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    </a:t>
            </a:r>
            <a:r>
              <a:rPr lang="en-US" sz="2000" dirty="0" err="1">
                <a:solidFill>
                  <a:srgbClr val="0070C0"/>
                </a:solidFill>
              </a:rPr>
              <a:t>releaseFork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rightv</a:t>
            </a:r>
            <a:r>
              <a:rPr lang="en-US" sz="2000" dirty="0">
                <a:solidFill>
                  <a:srgbClr val="0070C0"/>
                </a:solidFill>
              </a:rPr>
              <a:t> right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delay &lt;- </a:t>
            </a:r>
            <a:r>
              <a:rPr lang="en-US" sz="2000" dirty="0" err="1">
                <a:solidFill>
                  <a:srgbClr val="0070C0"/>
                </a:solidFill>
              </a:rPr>
              <a:t>randomRIO</a:t>
            </a:r>
            <a:r>
              <a:rPr lang="en-US" sz="2000" dirty="0">
                <a:solidFill>
                  <a:srgbClr val="0070C0"/>
                </a:solidFill>
              </a:rPr>
              <a:t> (1, 10)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</a:t>
            </a:r>
            <a:r>
              <a:rPr lang="en-US" sz="2000" dirty="0" err="1">
                <a:solidFill>
                  <a:srgbClr val="0070C0"/>
                </a:solidFill>
              </a:rPr>
              <a:t>threadDelay</a:t>
            </a:r>
            <a:r>
              <a:rPr lang="en-US" sz="2000" dirty="0">
                <a:solidFill>
                  <a:srgbClr val="0070C0"/>
                </a:solidFill>
              </a:rPr>
              <a:t> (delay * 1000000)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9432" y="123447"/>
            <a:ext cx="33847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Dining Philosophers - varianta2</a:t>
            </a:r>
          </a:p>
          <a:p>
            <a:r>
              <a:rPr lang="en-US" dirty="0"/>
              <a:t>   dinnersrc3.hs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15362D-3B6A-CE84-2113-D10499742970}"/>
              </a:ext>
            </a:extLst>
          </p:cNvPr>
          <p:cNvSpPr txBox="1"/>
          <p:nvPr/>
        </p:nvSpPr>
        <p:spPr>
          <a:xfrm>
            <a:off x="476730" y="5324549"/>
            <a:ext cx="3307475" cy="400110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>
                <a:solidFill>
                  <a:srgbClr val="0070C0"/>
                </a:solidFill>
              </a:rPr>
              <a:t>forks &lt;- </a:t>
            </a:r>
            <a:r>
              <a:rPr lang="en-GB" sz="2000" dirty="0" err="1">
                <a:solidFill>
                  <a:srgbClr val="0070C0"/>
                </a:solidFill>
              </a:rPr>
              <a:t>mapM</a:t>
            </a:r>
            <a:r>
              <a:rPr lang="en-GB" sz="2000" dirty="0">
                <a:solidFill>
                  <a:srgbClr val="0070C0"/>
                </a:solidFill>
              </a:rPr>
              <a:t> </a:t>
            </a:r>
            <a:r>
              <a:rPr lang="en-GB" sz="2000" dirty="0" err="1">
                <a:solidFill>
                  <a:srgbClr val="0070C0"/>
                </a:solidFill>
              </a:rPr>
              <a:t>newFork</a:t>
            </a:r>
            <a:r>
              <a:rPr lang="en-GB" sz="2000" dirty="0">
                <a:solidFill>
                  <a:srgbClr val="0070C0"/>
                </a:solidFill>
              </a:rPr>
              <a:t> [1..5]</a:t>
            </a:r>
          </a:p>
        </p:txBody>
      </p:sp>
    </p:spTree>
    <p:extLst>
      <p:ext uri="{BB962C8B-B14F-4D97-AF65-F5344CB8AC3E}">
        <p14:creationId xmlns:p14="http://schemas.microsoft.com/office/powerpoint/2010/main" val="2642647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089010" y="1842769"/>
            <a:ext cx="4993354" cy="3785652"/>
          </a:xfrm>
          <a:prstGeom prst="rect">
            <a:avLst/>
          </a:prstGeom>
          <a:ln w="571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data </a:t>
            </a:r>
            <a:r>
              <a:rPr lang="en-US" sz="2400" dirty="0" err="1">
                <a:solidFill>
                  <a:srgbClr val="0070C0"/>
                </a:solidFill>
              </a:rPr>
              <a:t>Async</a:t>
            </a:r>
            <a:r>
              <a:rPr lang="en-US" sz="2400" dirty="0">
                <a:solidFill>
                  <a:srgbClr val="0070C0"/>
                </a:solidFill>
              </a:rPr>
              <a:t> a = </a:t>
            </a:r>
            <a:r>
              <a:rPr lang="en-US" sz="2400" dirty="0" err="1">
                <a:solidFill>
                  <a:srgbClr val="0070C0"/>
                </a:solidFill>
              </a:rPr>
              <a:t>Async</a:t>
            </a:r>
            <a:r>
              <a:rPr lang="en-US" sz="2400" dirty="0">
                <a:solidFill>
                  <a:srgbClr val="0070C0"/>
                </a:solidFill>
              </a:rPr>
              <a:t> (</a:t>
            </a:r>
            <a:r>
              <a:rPr lang="en-US" sz="2400" dirty="0" err="1">
                <a:solidFill>
                  <a:srgbClr val="0070C0"/>
                </a:solidFill>
              </a:rPr>
              <a:t>MVar</a:t>
            </a:r>
            <a:r>
              <a:rPr lang="en-US" sz="2400" dirty="0">
                <a:solidFill>
                  <a:srgbClr val="0070C0"/>
                </a:solidFill>
              </a:rPr>
              <a:t> a)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 err="1">
                <a:solidFill>
                  <a:srgbClr val="0070C0"/>
                </a:solidFill>
              </a:rPr>
              <a:t>async</a:t>
            </a:r>
            <a:r>
              <a:rPr lang="en-US" sz="2400" dirty="0">
                <a:solidFill>
                  <a:srgbClr val="0070C0"/>
                </a:solidFill>
              </a:rPr>
              <a:t> :: IO a -&gt; IO (</a:t>
            </a:r>
            <a:r>
              <a:rPr lang="en-US" sz="2400" dirty="0" err="1">
                <a:solidFill>
                  <a:srgbClr val="0070C0"/>
                </a:solidFill>
              </a:rPr>
              <a:t>Async</a:t>
            </a:r>
            <a:r>
              <a:rPr lang="en-US" sz="2400" dirty="0">
                <a:solidFill>
                  <a:srgbClr val="0070C0"/>
                </a:solidFill>
              </a:rPr>
              <a:t> a)</a:t>
            </a:r>
          </a:p>
          <a:p>
            <a:r>
              <a:rPr lang="en-US" sz="2400" dirty="0" err="1">
                <a:solidFill>
                  <a:srgbClr val="0070C0"/>
                </a:solidFill>
              </a:rPr>
              <a:t>async</a:t>
            </a:r>
            <a:r>
              <a:rPr lang="en-US" sz="2400" dirty="0">
                <a:solidFill>
                  <a:srgbClr val="0070C0"/>
                </a:solidFill>
              </a:rPr>
              <a:t> action = do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</a:t>
            </a:r>
            <a:r>
              <a:rPr lang="en-US" sz="2400" dirty="0" err="1">
                <a:solidFill>
                  <a:srgbClr val="0070C0"/>
                </a:solidFill>
              </a:rPr>
              <a:t>var</a:t>
            </a:r>
            <a:r>
              <a:rPr lang="en-US" sz="2400" dirty="0">
                <a:solidFill>
                  <a:srgbClr val="0070C0"/>
                </a:solidFill>
              </a:rPr>
              <a:t> &lt;- </a:t>
            </a:r>
            <a:r>
              <a:rPr lang="en-US" sz="2400" dirty="0" err="1">
                <a:solidFill>
                  <a:srgbClr val="0070C0"/>
                </a:solidFill>
              </a:rPr>
              <a:t>newEmptyMVar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</a:t>
            </a:r>
            <a:r>
              <a:rPr lang="en-US" sz="2400" dirty="0" err="1">
                <a:solidFill>
                  <a:srgbClr val="0070C0"/>
                </a:solidFill>
              </a:rPr>
              <a:t>forkIO</a:t>
            </a:r>
            <a:r>
              <a:rPr lang="en-US" sz="2400" dirty="0">
                <a:solidFill>
                  <a:srgbClr val="0070C0"/>
                </a:solidFill>
              </a:rPr>
              <a:t> (do r &lt;- action; </a:t>
            </a:r>
            <a:r>
              <a:rPr lang="en-US" sz="2400" dirty="0" err="1">
                <a:solidFill>
                  <a:srgbClr val="0070C0"/>
                </a:solidFill>
              </a:rPr>
              <a:t>putMVar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var</a:t>
            </a:r>
            <a:r>
              <a:rPr lang="en-US" sz="2400" dirty="0">
                <a:solidFill>
                  <a:srgbClr val="0070C0"/>
                </a:solidFill>
              </a:rPr>
              <a:t> r)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return (</a:t>
            </a:r>
            <a:r>
              <a:rPr lang="en-US" sz="2400" dirty="0" err="1">
                <a:solidFill>
                  <a:srgbClr val="0070C0"/>
                </a:solidFill>
              </a:rPr>
              <a:t>Async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var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wait :: </a:t>
            </a:r>
            <a:r>
              <a:rPr lang="en-US" sz="2400" dirty="0" err="1">
                <a:solidFill>
                  <a:srgbClr val="0070C0"/>
                </a:solidFill>
              </a:rPr>
              <a:t>Async</a:t>
            </a:r>
            <a:r>
              <a:rPr lang="en-US" sz="2400" dirty="0">
                <a:solidFill>
                  <a:srgbClr val="0070C0"/>
                </a:solidFill>
              </a:rPr>
              <a:t> a -&gt; IO a</a:t>
            </a:r>
          </a:p>
          <a:p>
            <a:r>
              <a:rPr lang="en-US" sz="2400" dirty="0">
                <a:solidFill>
                  <a:srgbClr val="0070C0"/>
                </a:solidFill>
              </a:rPr>
              <a:t>wait (</a:t>
            </a:r>
            <a:r>
              <a:rPr lang="en-US" sz="2400" dirty="0" err="1">
                <a:solidFill>
                  <a:srgbClr val="0070C0"/>
                </a:solidFill>
              </a:rPr>
              <a:t>Async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var</a:t>
            </a:r>
            <a:r>
              <a:rPr lang="en-US" sz="2400" dirty="0">
                <a:solidFill>
                  <a:srgbClr val="0070C0"/>
                </a:solidFill>
              </a:rPr>
              <a:t>) = </a:t>
            </a:r>
            <a:r>
              <a:rPr lang="en-US" sz="2400" dirty="0" err="1">
                <a:solidFill>
                  <a:srgbClr val="0070C0"/>
                </a:solidFill>
              </a:rPr>
              <a:t>readMVar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var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3547" y="-102815"/>
            <a:ext cx="989745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0070C0"/>
                </a:solidFill>
              </a:rPr>
              <a:t>Async</a:t>
            </a:r>
            <a:r>
              <a:rPr lang="en-US" sz="2400" dirty="0">
                <a:solidFill>
                  <a:srgbClr val="000000"/>
                </a:solidFill>
              </a:rPr>
              <a:t> - </a:t>
            </a:r>
            <a:r>
              <a:rPr lang="en-US" sz="2400" dirty="0" err="1">
                <a:solidFill>
                  <a:srgbClr val="000000"/>
                </a:solidFill>
              </a:rPr>
              <a:t>comunicare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asincrona</a:t>
            </a:r>
            <a:r>
              <a:rPr lang="en-US" sz="2400" dirty="0">
                <a:solidFill>
                  <a:srgbClr val="000000"/>
                </a:solidFill>
              </a:rPr>
              <a:t>  (</a:t>
            </a:r>
            <a:r>
              <a:rPr lang="en-US" sz="2400" dirty="0" err="1">
                <a:solidFill>
                  <a:srgbClr val="000000"/>
                </a:solidFill>
              </a:rPr>
              <a:t>folosind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MVar</a:t>
            </a:r>
            <a:r>
              <a:rPr lang="en-US" sz="2400" dirty="0">
                <a:solidFill>
                  <a:srgbClr val="000000"/>
                </a:solidFill>
              </a:rPr>
              <a:t>)</a:t>
            </a:r>
          </a:p>
          <a:p>
            <a:r>
              <a:rPr lang="en-US" sz="2400" dirty="0">
                <a:solidFill>
                  <a:srgbClr val="000000"/>
                </a:solidFill>
              </a:rPr>
              <a:t>    Se </a:t>
            </a:r>
            <a:r>
              <a:rPr lang="en-US" sz="2400" dirty="0" err="1">
                <a:solidFill>
                  <a:srgbClr val="000000"/>
                </a:solidFill>
              </a:rPr>
              <a:t>creaza</a:t>
            </a:r>
            <a:r>
              <a:rPr lang="en-US" sz="2400" dirty="0">
                <a:solidFill>
                  <a:srgbClr val="000000"/>
                </a:solidFill>
              </a:rPr>
              <a:t> un thread </a:t>
            </a:r>
            <a:r>
              <a:rPr lang="en-US" sz="2400" dirty="0" err="1">
                <a:solidFill>
                  <a:srgbClr val="000000"/>
                </a:solidFill>
              </a:rPr>
              <a:t>separat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pentru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fiecare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actiune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si</a:t>
            </a:r>
            <a:r>
              <a:rPr lang="en-US" sz="2400" dirty="0">
                <a:solidFill>
                  <a:srgbClr val="000000"/>
                </a:solidFill>
              </a:rPr>
              <a:t> se </a:t>
            </a:r>
            <a:r>
              <a:rPr lang="en-US" sz="2400" dirty="0" err="1">
                <a:solidFill>
                  <a:srgbClr val="000000"/>
                </a:solidFill>
              </a:rPr>
              <a:t>asteapta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rezultatul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0013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480593" y="1066746"/>
            <a:ext cx="4496760" cy="3170099"/>
          </a:xfrm>
          <a:prstGeom prst="rect">
            <a:avLst/>
          </a:prstGeom>
          <a:ln w="571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data </a:t>
            </a:r>
            <a:r>
              <a:rPr lang="en-US" sz="2000" dirty="0" err="1">
                <a:solidFill>
                  <a:srgbClr val="0070C0"/>
                </a:solidFill>
              </a:rPr>
              <a:t>Async</a:t>
            </a:r>
            <a:r>
              <a:rPr lang="en-US" sz="2000" dirty="0">
                <a:solidFill>
                  <a:srgbClr val="0070C0"/>
                </a:solidFill>
              </a:rPr>
              <a:t> a = </a:t>
            </a:r>
            <a:r>
              <a:rPr lang="en-US" sz="2000" dirty="0" err="1">
                <a:solidFill>
                  <a:srgbClr val="0070C0"/>
                </a:solidFill>
              </a:rPr>
              <a:t>Async</a:t>
            </a:r>
            <a:r>
              <a:rPr lang="en-US" sz="2000" dirty="0">
                <a:solidFill>
                  <a:srgbClr val="0070C0"/>
                </a:solidFill>
              </a:rPr>
              <a:t> (</a:t>
            </a:r>
            <a:r>
              <a:rPr lang="en-US" sz="2000" dirty="0" err="1">
                <a:solidFill>
                  <a:srgbClr val="0070C0"/>
                </a:solidFill>
              </a:rPr>
              <a:t>MVar</a:t>
            </a:r>
            <a:r>
              <a:rPr lang="en-US" sz="2000" dirty="0">
                <a:solidFill>
                  <a:srgbClr val="0070C0"/>
                </a:solidFill>
              </a:rPr>
              <a:t> a)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 err="1">
                <a:solidFill>
                  <a:srgbClr val="0070C0"/>
                </a:solidFill>
              </a:rPr>
              <a:t>async</a:t>
            </a:r>
            <a:r>
              <a:rPr lang="en-US" sz="2000" dirty="0">
                <a:solidFill>
                  <a:srgbClr val="0070C0"/>
                </a:solidFill>
              </a:rPr>
              <a:t> :: IO a -&gt; IO (</a:t>
            </a:r>
            <a:r>
              <a:rPr lang="en-US" sz="2000" dirty="0" err="1">
                <a:solidFill>
                  <a:srgbClr val="0070C0"/>
                </a:solidFill>
              </a:rPr>
              <a:t>Async</a:t>
            </a:r>
            <a:r>
              <a:rPr lang="en-US" sz="2000" dirty="0">
                <a:solidFill>
                  <a:srgbClr val="0070C0"/>
                </a:solidFill>
              </a:rPr>
              <a:t> a)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async</a:t>
            </a:r>
            <a:r>
              <a:rPr lang="en-US" sz="2000" dirty="0">
                <a:solidFill>
                  <a:srgbClr val="0070C0"/>
                </a:solidFill>
              </a:rPr>
              <a:t> action = do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</a:t>
            </a:r>
            <a:r>
              <a:rPr lang="en-US" sz="2000" dirty="0" err="1">
                <a:solidFill>
                  <a:srgbClr val="0070C0"/>
                </a:solidFill>
              </a:rPr>
              <a:t>var</a:t>
            </a:r>
            <a:r>
              <a:rPr lang="en-US" sz="2000" dirty="0">
                <a:solidFill>
                  <a:srgbClr val="0070C0"/>
                </a:solidFill>
              </a:rPr>
              <a:t> &lt;- </a:t>
            </a:r>
            <a:r>
              <a:rPr lang="en-US" sz="2000" dirty="0" err="1">
                <a:solidFill>
                  <a:srgbClr val="0070C0"/>
                </a:solidFill>
              </a:rPr>
              <a:t>newEmptyMVar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     </a:t>
            </a:r>
            <a:r>
              <a:rPr lang="en-US" sz="2000" dirty="0" err="1">
                <a:solidFill>
                  <a:srgbClr val="0070C0"/>
                </a:solidFill>
              </a:rPr>
              <a:t>forkIO</a:t>
            </a:r>
            <a:r>
              <a:rPr lang="en-US" sz="2000" dirty="0">
                <a:solidFill>
                  <a:srgbClr val="0070C0"/>
                </a:solidFill>
              </a:rPr>
              <a:t> (do r &lt;- action; </a:t>
            </a:r>
            <a:r>
              <a:rPr lang="en-US" sz="2000" dirty="0" err="1">
                <a:solidFill>
                  <a:srgbClr val="0070C0"/>
                </a:solidFill>
              </a:rPr>
              <a:t>putMVar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var</a:t>
            </a:r>
            <a:r>
              <a:rPr lang="en-US" sz="2000" dirty="0">
                <a:solidFill>
                  <a:srgbClr val="0070C0"/>
                </a:solidFill>
              </a:rPr>
              <a:t> r)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return (</a:t>
            </a:r>
            <a:r>
              <a:rPr lang="en-US" sz="2000" dirty="0" err="1">
                <a:solidFill>
                  <a:srgbClr val="0070C0"/>
                </a:solidFill>
              </a:rPr>
              <a:t>Async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var</a:t>
            </a:r>
            <a:r>
              <a:rPr lang="en-US" sz="2000" dirty="0">
                <a:solidFill>
                  <a:srgbClr val="0070C0"/>
                </a:solidFill>
              </a:rPr>
              <a:t>)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wait :: </a:t>
            </a:r>
            <a:r>
              <a:rPr lang="en-US" sz="2000" dirty="0" err="1">
                <a:solidFill>
                  <a:srgbClr val="0070C0"/>
                </a:solidFill>
              </a:rPr>
              <a:t>Async</a:t>
            </a:r>
            <a:r>
              <a:rPr lang="en-US" sz="2000" dirty="0">
                <a:solidFill>
                  <a:srgbClr val="0070C0"/>
                </a:solidFill>
              </a:rPr>
              <a:t> a -&gt; IO a</a:t>
            </a:r>
          </a:p>
          <a:p>
            <a:r>
              <a:rPr lang="en-US" sz="2000" dirty="0">
                <a:solidFill>
                  <a:srgbClr val="0070C0"/>
                </a:solidFill>
              </a:rPr>
              <a:t>wait (</a:t>
            </a:r>
            <a:r>
              <a:rPr lang="en-US" sz="2000" dirty="0" err="1">
                <a:solidFill>
                  <a:srgbClr val="0070C0"/>
                </a:solidFill>
              </a:rPr>
              <a:t>Async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var</a:t>
            </a:r>
            <a:r>
              <a:rPr lang="en-US" sz="2000" dirty="0">
                <a:solidFill>
                  <a:srgbClr val="0070C0"/>
                </a:solidFill>
              </a:rPr>
              <a:t>) = </a:t>
            </a:r>
            <a:r>
              <a:rPr lang="en-US" sz="2000" dirty="0" err="1">
                <a:solidFill>
                  <a:srgbClr val="0070C0"/>
                </a:solidFill>
              </a:rPr>
              <a:t>readMVar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var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58234" y="1066745"/>
            <a:ext cx="6676315" cy="317009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import </a:t>
            </a:r>
            <a:r>
              <a:rPr lang="en-US" sz="2000" dirty="0" err="1">
                <a:solidFill>
                  <a:srgbClr val="0070C0"/>
                </a:solidFill>
              </a:rPr>
              <a:t>Control.Concurrent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import </a:t>
            </a:r>
            <a:r>
              <a:rPr lang="en-US" sz="2000" dirty="0" err="1">
                <a:solidFill>
                  <a:srgbClr val="0070C0"/>
                </a:solidFill>
              </a:rPr>
              <a:t>Text.Printf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import qualified </a:t>
            </a:r>
            <a:r>
              <a:rPr lang="en-US" sz="2000" dirty="0" err="1">
                <a:solidFill>
                  <a:srgbClr val="0070C0"/>
                </a:solidFill>
              </a:rPr>
              <a:t>Data.ByteString</a:t>
            </a:r>
            <a:r>
              <a:rPr lang="en-US" sz="2000" dirty="0">
                <a:solidFill>
                  <a:srgbClr val="0070C0"/>
                </a:solidFill>
              </a:rPr>
              <a:t> as B</a:t>
            </a:r>
          </a:p>
          <a:p>
            <a:r>
              <a:rPr lang="en-US" sz="2000" dirty="0">
                <a:solidFill>
                  <a:srgbClr val="0070C0"/>
                </a:solidFill>
              </a:rPr>
              <a:t>import </a:t>
            </a:r>
            <a:r>
              <a:rPr lang="en-US" sz="2000" dirty="0" err="1">
                <a:solidFill>
                  <a:srgbClr val="0070C0"/>
                </a:solidFill>
              </a:rPr>
              <a:t>GetURL</a:t>
            </a:r>
            <a:r>
              <a:rPr lang="en-US" sz="2000" dirty="0">
                <a:solidFill>
                  <a:srgbClr val="0070C0"/>
                </a:solidFill>
              </a:rPr>
              <a:t>  </a:t>
            </a:r>
            <a:r>
              <a:rPr lang="en-US" sz="2000" dirty="0">
                <a:solidFill>
                  <a:srgbClr val="000000"/>
                </a:solidFill>
              </a:rPr>
              <a:t>--  </a:t>
            </a:r>
            <a:r>
              <a:rPr lang="en-US" dirty="0" err="1">
                <a:solidFill>
                  <a:srgbClr val="000000"/>
                </a:solidFill>
              </a:rPr>
              <a:t>parconc</a:t>
            </a:r>
            <a:r>
              <a:rPr lang="en-US" dirty="0">
                <a:solidFill>
                  <a:srgbClr val="000000"/>
                </a:solidFill>
              </a:rPr>
              <a:t>-examples</a:t>
            </a:r>
          </a:p>
          <a:p>
            <a:r>
              <a:rPr lang="en-US" sz="2000" dirty="0">
                <a:solidFill>
                  <a:srgbClr val="0070C0"/>
                </a:solidFill>
              </a:rPr>
              <a:t>import </a:t>
            </a:r>
            <a:r>
              <a:rPr lang="en-US" sz="2000" dirty="0" err="1">
                <a:solidFill>
                  <a:srgbClr val="0070C0"/>
                </a:solidFill>
              </a:rPr>
              <a:t>TimeIt</a:t>
            </a:r>
            <a:r>
              <a:rPr lang="en-US" sz="2000" dirty="0">
                <a:solidFill>
                  <a:srgbClr val="0070C0"/>
                </a:solidFill>
              </a:rPr>
              <a:t>    </a:t>
            </a:r>
            <a:r>
              <a:rPr lang="en-US" sz="2000" dirty="0">
                <a:solidFill>
                  <a:srgbClr val="000000"/>
                </a:solidFill>
              </a:rPr>
              <a:t>--   </a:t>
            </a:r>
            <a:r>
              <a:rPr lang="en-US" dirty="0" err="1">
                <a:solidFill>
                  <a:srgbClr val="000000"/>
                </a:solidFill>
              </a:rPr>
              <a:t>parconc</a:t>
            </a:r>
            <a:r>
              <a:rPr lang="en-US" dirty="0">
                <a:solidFill>
                  <a:srgbClr val="000000"/>
                </a:solidFill>
              </a:rPr>
              <a:t>-examples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 err="1">
                <a:solidFill>
                  <a:srgbClr val="0070C0"/>
                </a:solidFill>
              </a:rPr>
              <a:t>timeDownload</a:t>
            </a:r>
            <a:r>
              <a:rPr lang="en-US" sz="2000" dirty="0">
                <a:solidFill>
                  <a:srgbClr val="0070C0"/>
                </a:solidFill>
              </a:rPr>
              <a:t> :: String -&gt; IO ()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timeDownload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url</a:t>
            </a:r>
            <a:r>
              <a:rPr lang="en-US" sz="2000" dirty="0">
                <a:solidFill>
                  <a:srgbClr val="0070C0"/>
                </a:solidFill>
              </a:rPr>
              <a:t> = do   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(page, time) &lt;- </a:t>
            </a:r>
            <a:r>
              <a:rPr lang="en-US" sz="2000" dirty="0" err="1">
                <a:solidFill>
                  <a:srgbClr val="0070C0"/>
                </a:solidFill>
              </a:rPr>
              <a:t>timeit</a:t>
            </a:r>
            <a:r>
              <a:rPr lang="en-US" sz="2000" dirty="0">
                <a:solidFill>
                  <a:srgbClr val="0070C0"/>
                </a:solidFill>
              </a:rPr>
              <a:t> $ </a:t>
            </a:r>
            <a:r>
              <a:rPr lang="en-US" sz="2000" dirty="0" err="1">
                <a:solidFill>
                  <a:srgbClr val="0070C0"/>
                </a:solidFill>
              </a:rPr>
              <a:t>getURL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url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</a:t>
            </a:r>
            <a:r>
              <a:rPr lang="en-US" sz="2000" dirty="0" err="1">
                <a:solidFill>
                  <a:srgbClr val="0070C0"/>
                </a:solidFill>
              </a:rPr>
              <a:t>printf</a:t>
            </a:r>
            <a:r>
              <a:rPr lang="en-US" sz="2000" dirty="0">
                <a:solidFill>
                  <a:srgbClr val="0070C0"/>
                </a:solidFill>
              </a:rPr>
              <a:t> " %s (%d bytes, %.2fs)\n" </a:t>
            </a:r>
            <a:r>
              <a:rPr lang="en-US" sz="2000" dirty="0" err="1">
                <a:solidFill>
                  <a:srgbClr val="0070C0"/>
                </a:solidFill>
              </a:rPr>
              <a:t>url</a:t>
            </a:r>
            <a:r>
              <a:rPr lang="en-US" sz="2000" dirty="0">
                <a:solidFill>
                  <a:srgbClr val="0070C0"/>
                </a:solidFill>
              </a:rPr>
              <a:t> (</a:t>
            </a:r>
            <a:r>
              <a:rPr lang="en-US" sz="2000" dirty="0" err="1">
                <a:solidFill>
                  <a:srgbClr val="0070C0"/>
                </a:solidFill>
              </a:rPr>
              <a:t>B.length</a:t>
            </a:r>
            <a:r>
              <a:rPr lang="en-US" sz="2000" dirty="0">
                <a:solidFill>
                  <a:srgbClr val="0070C0"/>
                </a:solidFill>
              </a:rPr>
              <a:t> page) time</a:t>
            </a:r>
          </a:p>
        </p:txBody>
      </p:sp>
      <p:sp>
        <p:nvSpPr>
          <p:cNvPr id="5" name="Rectangle 4"/>
          <p:cNvSpPr/>
          <p:nvPr/>
        </p:nvSpPr>
        <p:spPr>
          <a:xfrm>
            <a:off x="353517" y="4378003"/>
            <a:ext cx="10037684" cy="120032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main =  do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as &lt;- </a:t>
            </a:r>
            <a:r>
              <a:rPr lang="en-US" sz="2400" dirty="0" err="1">
                <a:solidFill>
                  <a:srgbClr val="0070C0"/>
                </a:solidFill>
              </a:rPr>
              <a:t>mapM</a:t>
            </a:r>
            <a:r>
              <a:rPr lang="en-US" sz="2400" dirty="0">
                <a:solidFill>
                  <a:srgbClr val="0070C0"/>
                </a:solidFill>
              </a:rPr>
              <a:t> (</a:t>
            </a:r>
            <a:r>
              <a:rPr lang="en-US" sz="2400" dirty="0" err="1">
                <a:solidFill>
                  <a:srgbClr val="0070C0"/>
                </a:solidFill>
              </a:rPr>
              <a:t>async</a:t>
            </a:r>
            <a:r>
              <a:rPr lang="en-US" sz="2400" dirty="0">
                <a:solidFill>
                  <a:srgbClr val="0070C0"/>
                </a:solidFill>
              </a:rPr>
              <a:t> . </a:t>
            </a:r>
            <a:r>
              <a:rPr lang="en-US" sz="2400" dirty="0" err="1">
                <a:solidFill>
                  <a:srgbClr val="0070C0"/>
                </a:solidFill>
              </a:rPr>
              <a:t>timeDownload</a:t>
            </a:r>
            <a:r>
              <a:rPr lang="en-US" sz="2400" dirty="0">
                <a:solidFill>
                  <a:srgbClr val="0070C0"/>
                </a:solidFill>
              </a:rPr>
              <a:t>) sites     -- sites =["url1","url2",…]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</a:t>
            </a:r>
            <a:r>
              <a:rPr lang="en-US" sz="2400" dirty="0" err="1">
                <a:solidFill>
                  <a:srgbClr val="0070C0"/>
                </a:solidFill>
              </a:rPr>
              <a:t>mapM</a:t>
            </a:r>
            <a:r>
              <a:rPr lang="en-US" sz="2400" dirty="0">
                <a:solidFill>
                  <a:srgbClr val="0070C0"/>
                </a:solidFill>
              </a:rPr>
              <a:t>_ wait as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3517" y="266518"/>
            <a:ext cx="6296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0070C0"/>
                </a:solidFill>
              </a:rPr>
              <a:t>Async</a:t>
            </a:r>
            <a:r>
              <a:rPr lang="en-US" sz="2400" dirty="0">
                <a:solidFill>
                  <a:srgbClr val="000000"/>
                </a:solidFill>
              </a:rPr>
              <a:t> - </a:t>
            </a:r>
            <a:r>
              <a:rPr lang="en-US" sz="2400" dirty="0" err="1">
                <a:solidFill>
                  <a:srgbClr val="000000"/>
                </a:solidFill>
              </a:rPr>
              <a:t>comunicare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0000"/>
                </a:solidFill>
              </a:rPr>
              <a:t>asincrona</a:t>
            </a:r>
            <a:r>
              <a:rPr lang="en-US" sz="2400" dirty="0">
                <a:solidFill>
                  <a:srgbClr val="000000"/>
                </a:solidFill>
              </a:rPr>
              <a:t>  (</a:t>
            </a:r>
            <a:r>
              <a:rPr lang="en-US" sz="2400" dirty="0" err="1">
                <a:solidFill>
                  <a:srgbClr val="000000"/>
                </a:solidFill>
              </a:rPr>
              <a:t>folosind</a:t>
            </a:r>
            <a:r>
              <a:rPr lang="en-US" sz="2400" dirty="0">
                <a:solidFill>
                  <a:srgbClr val="00000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MVar</a:t>
            </a:r>
            <a:r>
              <a:rPr lang="en-US" sz="2400" dirty="0">
                <a:solidFill>
                  <a:srgbClr val="000000"/>
                </a:solidFill>
              </a:rPr>
              <a:t>) </a:t>
            </a:r>
          </a:p>
        </p:txBody>
      </p:sp>
      <p:sp>
        <p:nvSpPr>
          <p:cNvPr id="6" name="Rectangle 5"/>
          <p:cNvSpPr/>
          <p:nvPr/>
        </p:nvSpPr>
        <p:spPr>
          <a:xfrm>
            <a:off x="8733952" y="128018"/>
            <a:ext cx="3314497" cy="369332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dirty="0">
                <a:solidFill>
                  <a:srgbClr val="000000"/>
                </a:solidFill>
              </a:rPr>
              <a:t>geturl3.hs ©2012, Simon Marlow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19082" y="5394730"/>
            <a:ext cx="6594882" cy="1015663"/>
          </a:xfrm>
          <a:prstGeom prst="rect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 err="1"/>
              <a:t>asteapta</a:t>
            </a:r>
            <a:r>
              <a:rPr lang="en-US" sz="2000" b="1" dirty="0"/>
              <a:t> ca </a:t>
            </a:r>
            <a:r>
              <a:rPr lang="en-US" sz="2000" b="1" dirty="0" err="1"/>
              <a:t>toate</a:t>
            </a:r>
            <a:r>
              <a:rPr lang="en-US" sz="2000" b="1" dirty="0"/>
              <a:t> </a:t>
            </a:r>
            <a:r>
              <a:rPr lang="en-US" sz="2000" b="1" dirty="0" err="1"/>
              <a:t>actiunile</a:t>
            </a:r>
            <a:r>
              <a:rPr lang="en-US" sz="2000" b="1" dirty="0"/>
              <a:t> </a:t>
            </a:r>
            <a:r>
              <a:rPr lang="en-US" sz="2000" b="1" dirty="0" err="1"/>
              <a:t>asincrone</a:t>
            </a:r>
            <a:r>
              <a:rPr lang="en-US" sz="2000" b="1" dirty="0"/>
              <a:t> </a:t>
            </a:r>
            <a:r>
              <a:rPr lang="en-US" sz="2000" b="1" dirty="0" err="1"/>
              <a:t>sa</a:t>
            </a:r>
            <a:r>
              <a:rPr lang="en-US" sz="2000" b="1" dirty="0"/>
              <a:t> se </a:t>
            </a:r>
            <a:r>
              <a:rPr lang="en-US" sz="2000" b="1" dirty="0" err="1"/>
              <a:t>termine</a:t>
            </a:r>
            <a:r>
              <a:rPr lang="en-US" sz="2000" b="1" dirty="0"/>
              <a:t>, </a:t>
            </a:r>
          </a:p>
          <a:p>
            <a:r>
              <a:rPr lang="en-US" sz="2000" b="1" dirty="0" err="1"/>
              <a:t>monitorizand</a:t>
            </a:r>
            <a:r>
              <a:rPr lang="en-US" sz="2000" b="1" dirty="0"/>
              <a:t> </a:t>
            </a:r>
            <a:r>
              <a:rPr lang="en-US" sz="2000" b="1" dirty="0" err="1"/>
              <a:t>fiecare</a:t>
            </a:r>
            <a:r>
              <a:rPr lang="en-US" sz="2000" b="1" dirty="0"/>
              <a:t> </a:t>
            </a:r>
            <a:r>
              <a:rPr lang="en-US" sz="2000" b="1" dirty="0" err="1"/>
              <a:t>actiune</a:t>
            </a:r>
            <a:r>
              <a:rPr lang="en-US" sz="2000" b="1" dirty="0"/>
              <a:t> in parte; </a:t>
            </a:r>
            <a:r>
              <a:rPr lang="en-US" sz="2000" dirty="0">
                <a:solidFill>
                  <a:srgbClr val="FF0000"/>
                </a:solidFill>
              </a:rPr>
              <a:t>un alt thread </a:t>
            </a:r>
            <a:r>
              <a:rPr lang="en-US" sz="2000" dirty="0" err="1">
                <a:solidFill>
                  <a:srgbClr val="FF0000"/>
                </a:solidFill>
              </a:rPr>
              <a:t>ar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putea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</a:p>
          <a:p>
            <a:r>
              <a:rPr lang="en-US" sz="2000" dirty="0" err="1">
                <a:solidFill>
                  <a:srgbClr val="FF0000"/>
                </a:solidFill>
              </a:rPr>
              <a:t>interveni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inainte</a:t>
            </a:r>
            <a:r>
              <a:rPr lang="en-US" sz="2000" dirty="0">
                <a:solidFill>
                  <a:srgbClr val="FF0000"/>
                </a:solidFill>
              </a:rPr>
              <a:t> ca </a:t>
            </a:r>
            <a:r>
              <a:rPr lang="en-US" sz="2000" dirty="0" err="1">
                <a:solidFill>
                  <a:srgbClr val="FF0000"/>
                </a:solidFill>
              </a:rPr>
              <a:t>toate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actiunile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sa</a:t>
            </a:r>
            <a:r>
              <a:rPr lang="en-US" sz="2000" dirty="0">
                <a:solidFill>
                  <a:srgbClr val="FF0000"/>
                </a:solidFill>
              </a:rPr>
              <a:t> se </a:t>
            </a:r>
            <a:r>
              <a:rPr lang="en-US" sz="2000" dirty="0" err="1">
                <a:solidFill>
                  <a:srgbClr val="FF0000"/>
                </a:solidFill>
              </a:rPr>
              <a:t>termine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158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335" y="167425"/>
            <a:ext cx="38255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 err="1"/>
              <a:t>Exemplu</a:t>
            </a:r>
            <a:r>
              <a:rPr lang="en-US" sz="2000" dirty="0"/>
              <a:t>: o </a:t>
            </a:r>
            <a:r>
              <a:rPr lang="en-US" sz="2000" dirty="0" err="1"/>
              <a:t>tranzactie</a:t>
            </a:r>
            <a:r>
              <a:rPr lang="en-US" sz="2000" dirty="0"/>
              <a:t> </a:t>
            </a:r>
            <a:r>
              <a:rPr lang="en-US" sz="2000" dirty="0" err="1"/>
              <a:t>bancara</a:t>
            </a:r>
            <a:r>
              <a:rPr lang="en-US" sz="2000" dirty="0"/>
              <a:t>(I)</a:t>
            </a:r>
          </a:p>
        </p:txBody>
      </p:sp>
      <p:sp>
        <p:nvSpPr>
          <p:cNvPr id="3" name="Rectangle 2"/>
          <p:cNvSpPr/>
          <p:nvPr/>
        </p:nvSpPr>
        <p:spPr>
          <a:xfrm>
            <a:off x="931571" y="1887483"/>
            <a:ext cx="4863922" cy="160043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deposit :: Account -&gt; </a:t>
            </a:r>
            <a:r>
              <a:rPr lang="en-US" sz="2000" dirty="0" err="1">
                <a:solidFill>
                  <a:srgbClr val="0070C0"/>
                </a:solidFill>
              </a:rPr>
              <a:t>Int</a:t>
            </a:r>
            <a:r>
              <a:rPr lang="en-US" sz="2000" dirty="0">
                <a:solidFill>
                  <a:srgbClr val="0070C0"/>
                </a:solidFill>
              </a:rPr>
              <a:t> -&gt; IO() -- </a:t>
            </a:r>
            <a:r>
              <a:rPr lang="en-US" sz="2000" dirty="0" err="1">
                <a:solidFill>
                  <a:srgbClr val="0070C0"/>
                </a:solidFill>
              </a:rPr>
              <a:t>depunere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deposit </a:t>
            </a:r>
            <a:r>
              <a:rPr lang="en-US" sz="2000" dirty="0" err="1">
                <a:solidFill>
                  <a:srgbClr val="0070C0"/>
                </a:solidFill>
              </a:rPr>
              <a:t>acc</a:t>
            </a:r>
            <a:r>
              <a:rPr lang="en-US" sz="2000" dirty="0">
                <a:solidFill>
                  <a:srgbClr val="0070C0"/>
                </a:solidFill>
              </a:rPr>
              <a:t> amount  = do        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x &lt;- </a:t>
            </a:r>
            <a:r>
              <a:rPr lang="en-US" sz="2000" dirty="0" err="1">
                <a:solidFill>
                  <a:srgbClr val="0070C0"/>
                </a:solidFill>
              </a:rPr>
              <a:t>takeMVar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acc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                </a:t>
            </a:r>
            <a:r>
              <a:rPr lang="en-US" sz="2000" dirty="0" err="1">
                <a:solidFill>
                  <a:srgbClr val="0070C0"/>
                </a:solidFill>
              </a:rPr>
              <a:t>putMVar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acc</a:t>
            </a:r>
            <a:r>
              <a:rPr lang="en-US" sz="2000" dirty="0">
                <a:solidFill>
                  <a:srgbClr val="0070C0"/>
                </a:solidFill>
              </a:rPr>
              <a:t> (x + amount)</a:t>
            </a:r>
          </a:p>
          <a:p>
            <a:r>
              <a:rPr lang="en-US" dirty="0"/>
              <a:t>                </a:t>
            </a:r>
          </a:p>
        </p:txBody>
      </p:sp>
      <p:sp>
        <p:nvSpPr>
          <p:cNvPr id="4" name="Rectangle 3"/>
          <p:cNvSpPr/>
          <p:nvPr/>
        </p:nvSpPr>
        <p:spPr>
          <a:xfrm>
            <a:off x="6825803" y="2025983"/>
            <a:ext cx="5151549" cy="132343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withdraw  :: Account -&gt; </a:t>
            </a:r>
            <a:r>
              <a:rPr lang="en-US" sz="2000" dirty="0" err="1">
                <a:solidFill>
                  <a:srgbClr val="0070C0"/>
                </a:solidFill>
              </a:rPr>
              <a:t>Int</a:t>
            </a:r>
            <a:r>
              <a:rPr lang="en-US" sz="2000" dirty="0">
                <a:solidFill>
                  <a:srgbClr val="0070C0"/>
                </a:solidFill>
              </a:rPr>
              <a:t> -&gt; IO() -- </a:t>
            </a:r>
            <a:r>
              <a:rPr lang="en-US" sz="2000" dirty="0" err="1">
                <a:solidFill>
                  <a:srgbClr val="0070C0"/>
                </a:solidFill>
              </a:rPr>
              <a:t>retragere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withdraw  </a:t>
            </a:r>
            <a:r>
              <a:rPr lang="en-US" sz="2000" dirty="0" err="1">
                <a:solidFill>
                  <a:srgbClr val="0070C0"/>
                </a:solidFill>
              </a:rPr>
              <a:t>acc</a:t>
            </a:r>
            <a:r>
              <a:rPr lang="en-US" sz="2000" dirty="0">
                <a:solidFill>
                  <a:srgbClr val="0070C0"/>
                </a:solidFill>
              </a:rPr>
              <a:t> amount  = do        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x &lt;- </a:t>
            </a:r>
            <a:r>
              <a:rPr lang="en-US" sz="2000" dirty="0" err="1">
                <a:solidFill>
                  <a:srgbClr val="0070C0"/>
                </a:solidFill>
              </a:rPr>
              <a:t>takeMVar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acc</a:t>
            </a:r>
            <a:r>
              <a:rPr lang="en-US" sz="2000" dirty="0">
                <a:solidFill>
                  <a:srgbClr val="0070C0"/>
                </a:solidFill>
              </a:rPr>
              <a:t>               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</a:t>
            </a:r>
            <a:r>
              <a:rPr lang="en-US" sz="2000" dirty="0" err="1">
                <a:solidFill>
                  <a:srgbClr val="0070C0"/>
                </a:solidFill>
              </a:rPr>
              <a:t>putMVar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acc</a:t>
            </a:r>
            <a:r>
              <a:rPr lang="en-US" sz="2000" dirty="0">
                <a:solidFill>
                  <a:srgbClr val="0070C0"/>
                </a:solidFill>
              </a:rPr>
              <a:t> (x - amount)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09882" y="682580"/>
            <a:ext cx="2709075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type Account = </a:t>
            </a:r>
            <a:r>
              <a:rPr lang="en-US" sz="2000" dirty="0" err="1">
                <a:solidFill>
                  <a:srgbClr val="0070C0"/>
                </a:solidFill>
              </a:rPr>
              <a:t>MVar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73509" y="4269655"/>
            <a:ext cx="6717801" cy="163121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</a:rPr>
              <a:t>showBalance</a:t>
            </a:r>
            <a:r>
              <a:rPr lang="en-US" sz="2000" dirty="0">
                <a:solidFill>
                  <a:srgbClr val="0070C0"/>
                </a:solidFill>
              </a:rPr>
              <a:t>  ::  Account -&gt; String -&gt; IO()  -- sold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showBalance</a:t>
            </a:r>
            <a:r>
              <a:rPr lang="en-US" sz="2000" dirty="0">
                <a:solidFill>
                  <a:srgbClr val="0070C0"/>
                </a:solidFill>
              </a:rPr>
              <a:t>  </a:t>
            </a:r>
            <a:r>
              <a:rPr lang="en-US" sz="2000" dirty="0" err="1">
                <a:solidFill>
                  <a:srgbClr val="0070C0"/>
                </a:solidFill>
              </a:rPr>
              <a:t>acc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str</a:t>
            </a:r>
            <a:r>
              <a:rPr lang="en-US" sz="2000" dirty="0">
                <a:solidFill>
                  <a:srgbClr val="0070C0"/>
                </a:solidFill>
              </a:rPr>
              <a:t> = do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   x &lt;- </a:t>
            </a:r>
            <a:r>
              <a:rPr lang="en-US" sz="2000" dirty="0" err="1">
                <a:solidFill>
                  <a:srgbClr val="0070C0"/>
                </a:solidFill>
              </a:rPr>
              <a:t>takeMVar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acc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   </a:t>
            </a:r>
            <a:r>
              <a:rPr lang="en-US" sz="2000" dirty="0" err="1">
                <a:solidFill>
                  <a:srgbClr val="0070C0"/>
                </a:solidFill>
              </a:rPr>
              <a:t>putMVar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acc</a:t>
            </a:r>
            <a:r>
              <a:rPr lang="en-US" sz="2000" dirty="0">
                <a:solidFill>
                  <a:srgbClr val="0070C0"/>
                </a:solidFill>
              </a:rPr>
              <a:t> x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   </a:t>
            </a:r>
            <a:r>
              <a:rPr lang="en-US" sz="2000" dirty="0" err="1">
                <a:solidFill>
                  <a:srgbClr val="0070C0"/>
                </a:solidFill>
              </a:rPr>
              <a:t>putStrLn</a:t>
            </a:r>
            <a:r>
              <a:rPr lang="en-US" sz="2000" dirty="0">
                <a:solidFill>
                  <a:srgbClr val="0070C0"/>
                </a:solidFill>
              </a:rPr>
              <a:t> ("</a:t>
            </a:r>
            <a:r>
              <a:rPr lang="en-US" sz="2000" dirty="0" err="1">
                <a:solidFill>
                  <a:srgbClr val="0070C0"/>
                </a:solidFill>
              </a:rPr>
              <a:t>Contul</a:t>
            </a:r>
            <a:r>
              <a:rPr lang="en-US" sz="2000" dirty="0">
                <a:solidFill>
                  <a:srgbClr val="0070C0"/>
                </a:solidFill>
              </a:rPr>
              <a:t> " ++ </a:t>
            </a:r>
            <a:r>
              <a:rPr lang="en-US" sz="2000" dirty="0" err="1">
                <a:solidFill>
                  <a:srgbClr val="0070C0"/>
                </a:solidFill>
              </a:rPr>
              <a:t>str</a:t>
            </a:r>
            <a:r>
              <a:rPr lang="en-US" sz="2000" dirty="0">
                <a:solidFill>
                  <a:srgbClr val="0070C0"/>
                </a:solidFill>
              </a:rPr>
              <a:t> ++ ": " ++ (show x</a:t>
            </a:r>
            <a:r>
              <a:rPr lang="en-US" dirty="0">
                <a:solidFill>
                  <a:srgbClr val="0070C0"/>
                </a:solidFill>
              </a:rPr>
              <a:t>))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4585954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55254" y="1255077"/>
            <a:ext cx="9371308" cy="4524315"/>
          </a:xfrm>
          <a:prstGeom prst="rect">
            <a:avLst/>
          </a:prstGeom>
          <a:ln w="571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data </a:t>
            </a:r>
            <a:r>
              <a:rPr lang="en-US" sz="2400" dirty="0" err="1">
                <a:solidFill>
                  <a:srgbClr val="0070C0"/>
                </a:solidFill>
              </a:rPr>
              <a:t>Async</a:t>
            </a:r>
            <a:r>
              <a:rPr lang="en-US" sz="2400" dirty="0">
                <a:solidFill>
                  <a:srgbClr val="0070C0"/>
                </a:solidFill>
              </a:rPr>
              <a:t> a = </a:t>
            </a:r>
            <a:r>
              <a:rPr lang="en-US" sz="2400" dirty="0" err="1">
                <a:solidFill>
                  <a:srgbClr val="0070C0"/>
                </a:solidFill>
              </a:rPr>
              <a:t>Async</a:t>
            </a:r>
            <a:r>
              <a:rPr lang="en-US" sz="2400" dirty="0">
                <a:solidFill>
                  <a:srgbClr val="0070C0"/>
                </a:solidFill>
              </a:rPr>
              <a:t> (</a:t>
            </a:r>
            <a:r>
              <a:rPr lang="en-US" sz="2400" dirty="0" err="1">
                <a:solidFill>
                  <a:srgbClr val="0070C0"/>
                </a:solidFill>
              </a:rPr>
              <a:t>TMVar</a:t>
            </a:r>
            <a:r>
              <a:rPr lang="en-US" sz="2400" dirty="0">
                <a:solidFill>
                  <a:srgbClr val="0070C0"/>
                </a:solidFill>
              </a:rPr>
              <a:t> a)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 err="1">
                <a:solidFill>
                  <a:srgbClr val="0070C0"/>
                </a:solidFill>
              </a:rPr>
              <a:t>async</a:t>
            </a:r>
            <a:r>
              <a:rPr lang="en-US" sz="2400" dirty="0">
                <a:solidFill>
                  <a:srgbClr val="0070C0"/>
                </a:solidFill>
              </a:rPr>
              <a:t> :: IO a -&gt; IO (</a:t>
            </a:r>
            <a:r>
              <a:rPr lang="en-US" sz="2400" dirty="0" err="1">
                <a:solidFill>
                  <a:srgbClr val="0070C0"/>
                </a:solidFill>
              </a:rPr>
              <a:t>Async</a:t>
            </a:r>
            <a:r>
              <a:rPr lang="en-US" sz="2400" dirty="0">
                <a:solidFill>
                  <a:srgbClr val="0070C0"/>
                </a:solidFill>
              </a:rPr>
              <a:t> a)</a:t>
            </a:r>
          </a:p>
          <a:p>
            <a:r>
              <a:rPr lang="en-US" sz="2400" dirty="0" err="1">
                <a:solidFill>
                  <a:srgbClr val="0070C0"/>
                </a:solidFill>
              </a:rPr>
              <a:t>async</a:t>
            </a:r>
            <a:r>
              <a:rPr lang="en-US" sz="2400" dirty="0">
                <a:solidFill>
                  <a:srgbClr val="0070C0"/>
                </a:solidFill>
              </a:rPr>
              <a:t> action = do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</a:t>
            </a:r>
            <a:r>
              <a:rPr lang="en-US" sz="2400" dirty="0" err="1">
                <a:solidFill>
                  <a:srgbClr val="0070C0"/>
                </a:solidFill>
              </a:rPr>
              <a:t>var</a:t>
            </a:r>
            <a:r>
              <a:rPr lang="en-US" sz="2400" dirty="0">
                <a:solidFill>
                  <a:srgbClr val="0070C0"/>
                </a:solidFill>
              </a:rPr>
              <a:t> &lt;- atomically $ do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                                 </a:t>
            </a:r>
            <a:r>
              <a:rPr lang="en-US" sz="2400" dirty="0" err="1">
                <a:solidFill>
                  <a:srgbClr val="0070C0"/>
                </a:solidFill>
              </a:rPr>
              <a:t>var</a:t>
            </a:r>
            <a:r>
              <a:rPr lang="en-US" sz="2400" dirty="0">
                <a:solidFill>
                  <a:srgbClr val="0070C0"/>
                </a:solidFill>
              </a:rPr>
              <a:t> &lt;- </a:t>
            </a:r>
            <a:r>
              <a:rPr lang="en-US" sz="2400" dirty="0" err="1">
                <a:solidFill>
                  <a:srgbClr val="0070C0"/>
                </a:solidFill>
              </a:rPr>
              <a:t>newEmptyTMVar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                                 return </a:t>
            </a:r>
            <a:r>
              <a:rPr lang="en-US" sz="2400" dirty="0" err="1">
                <a:solidFill>
                  <a:srgbClr val="0070C0"/>
                </a:solidFill>
              </a:rPr>
              <a:t>var</a:t>
            </a:r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</a:t>
            </a:r>
            <a:r>
              <a:rPr lang="en-US" sz="2400" dirty="0" err="1">
                <a:solidFill>
                  <a:srgbClr val="0070C0"/>
                </a:solidFill>
              </a:rPr>
              <a:t>forkIO</a:t>
            </a:r>
            <a:r>
              <a:rPr lang="en-US" sz="2400" dirty="0">
                <a:solidFill>
                  <a:srgbClr val="0070C0"/>
                </a:solidFill>
              </a:rPr>
              <a:t> (do r &lt;- action; (atomically. </a:t>
            </a:r>
            <a:r>
              <a:rPr lang="en-US" sz="2400" dirty="0" err="1">
                <a:solidFill>
                  <a:srgbClr val="0070C0"/>
                </a:solidFill>
              </a:rPr>
              <a:t>putTMVar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var</a:t>
            </a:r>
            <a:r>
              <a:rPr lang="en-US" sz="2400" dirty="0">
                <a:solidFill>
                  <a:srgbClr val="0070C0"/>
                </a:solidFill>
              </a:rPr>
              <a:t>)  r)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return (</a:t>
            </a:r>
            <a:r>
              <a:rPr lang="en-US" sz="2400" dirty="0" err="1">
                <a:solidFill>
                  <a:srgbClr val="0070C0"/>
                </a:solidFill>
              </a:rPr>
              <a:t>Async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var</a:t>
            </a:r>
            <a:r>
              <a:rPr lang="en-US" sz="2400" dirty="0">
                <a:solidFill>
                  <a:srgbClr val="0070C0"/>
                </a:solidFill>
              </a:rPr>
              <a:t>)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 err="1">
                <a:solidFill>
                  <a:srgbClr val="0070C0"/>
                </a:solidFill>
              </a:rPr>
              <a:t>waitSTM</a:t>
            </a:r>
            <a:r>
              <a:rPr lang="en-US" sz="2400" dirty="0">
                <a:solidFill>
                  <a:srgbClr val="0070C0"/>
                </a:solidFill>
              </a:rPr>
              <a:t> :: </a:t>
            </a:r>
            <a:r>
              <a:rPr lang="en-US" sz="2400" dirty="0" err="1">
                <a:solidFill>
                  <a:srgbClr val="0070C0"/>
                </a:solidFill>
              </a:rPr>
              <a:t>Async</a:t>
            </a:r>
            <a:r>
              <a:rPr lang="en-US" sz="2400" dirty="0">
                <a:solidFill>
                  <a:srgbClr val="0070C0"/>
                </a:solidFill>
              </a:rPr>
              <a:t> a -&gt; STM a</a:t>
            </a:r>
          </a:p>
          <a:p>
            <a:r>
              <a:rPr lang="en-US" sz="2400" dirty="0" err="1">
                <a:solidFill>
                  <a:srgbClr val="0070C0"/>
                </a:solidFill>
              </a:rPr>
              <a:t>waitSTM</a:t>
            </a:r>
            <a:r>
              <a:rPr lang="en-US" sz="2400" dirty="0">
                <a:solidFill>
                  <a:srgbClr val="0070C0"/>
                </a:solidFill>
              </a:rPr>
              <a:t> (</a:t>
            </a:r>
            <a:r>
              <a:rPr lang="en-US" sz="2400" dirty="0" err="1">
                <a:solidFill>
                  <a:srgbClr val="0070C0"/>
                </a:solidFill>
              </a:rPr>
              <a:t>Async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var</a:t>
            </a:r>
            <a:r>
              <a:rPr lang="en-US" sz="2400" dirty="0">
                <a:solidFill>
                  <a:srgbClr val="0070C0"/>
                </a:solidFill>
              </a:rPr>
              <a:t>) = </a:t>
            </a:r>
            <a:r>
              <a:rPr lang="en-US" sz="2400" dirty="0" err="1">
                <a:solidFill>
                  <a:srgbClr val="0070C0"/>
                </a:solidFill>
              </a:rPr>
              <a:t>readTMVar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var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3547" y="-102815"/>
            <a:ext cx="2452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0070C0"/>
                </a:solidFill>
              </a:rPr>
              <a:t>Async</a:t>
            </a:r>
            <a:r>
              <a:rPr lang="en-US" sz="2400" dirty="0">
                <a:solidFill>
                  <a:srgbClr val="0070C0"/>
                </a:solidFill>
              </a:rPr>
              <a:t> cu </a:t>
            </a:r>
            <a:r>
              <a:rPr lang="en-US" sz="2400" dirty="0" err="1">
                <a:solidFill>
                  <a:srgbClr val="0070C0"/>
                </a:solidFill>
              </a:rPr>
              <a:t>TMVar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5551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37229" y="312683"/>
            <a:ext cx="5874346" cy="3785652"/>
          </a:xfrm>
          <a:prstGeom prst="rect">
            <a:avLst/>
          </a:prstGeom>
          <a:ln w="127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data </a:t>
            </a:r>
            <a:r>
              <a:rPr lang="en-US" sz="2000" dirty="0" err="1">
                <a:solidFill>
                  <a:srgbClr val="0070C0"/>
                </a:solidFill>
              </a:rPr>
              <a:t>Async</a:t>
            </a:r>
            <a:r>
              <a:rPr lang="en-US" sz="2000" dirty="0">
                <a:solidFill>
                  <a:srgbClr val="0070C0"/>
                </a:solidFill>
              </a:rPr>
              <a:t> a = </a:t>
            </a:r>
            <a:r>
              <a:rPr lang="en-US" sz="2000" dirty="0" err="1">
                <a:solidFill>
                  <a:srgbClr val="0070C0"/>
                </a:solidFill>
              </a:rPr>
              <a:t>Async</a:t>
            </a:r>
            <a:r>
              <a:rPr lang="en-US" sz="2000" dirty="0">
                <a:solidFill>
                  <a:srgbClr val="0070C0"/>
                </a:solidFill>
              </a:rPr>
              <a:t> (</a:t>
            </a:r>
            <a:r>
              <a:rPr lang="en-US" sz="2000" dirty="0" err="1">
                <a:solidFill>
                  <a:srgbClr val="0070C0"/>
                </a:solidFill>
              </a:rPr>
              <a:t>TMVar</a:t>
            </a:r>
            <a:r>
              <a:rPr lang="en-US" sz="2000" dirty="0">
                <a:solidFill>
                  <a:srgbClr val="0070C0"/>
                </a:solidFill>
              </a:rPr>
              <a:t> a)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 err="1">
                <a:solidFill>
                  <a:srgbClr val="0070C0"/>
                </a:solidFill>
              </a:rPr>
              <a:t>async</a:t>
            </a:r>
            <a:r>
              <a:rPr lang="en-US" sz="2000" dirty="0">
                <a:solidFill>
                  <a:srgbClr val="0070C0"/>
                </a:solidFill>
              </a:rPr>
              <a:t> :: IO a -&gt; IO (</a:t>
            </a:r>
            <a:r>
              <a:rPr lang="en-US" sz="2000" dirty="0" err="1">
                <a:solidFill>
                  <a:srgbClr val="0070C0"/>
                </a:solidFill>
              </a:rPr>
              <a:t>Async</a:t>
            </a:r>
            <a:r>
              <a:rPr lang="en-US" sz="2000" dirty="0">
                <a:solidFill>
                  <a:srgbClr val="0070C0"/>
                </a:solidFill>
              </a:rPr>
              <a:t> a)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async</a:t>
            </a:r>
            <a:r>
              <a:rPr lang="en-US" sz="2000" dirty="0">
                <a:solidFill>
                  <a:srgbClr val="0070C0"/>
                </a:solidFill>
              </a:rPr>
              <a:t> action = do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</a:t>
            </a:r>
            <a:r>
              <a:rPr lang="en-US" sz="2000" dirty="0" err="1">
                <a:solidFill>
                  <a:srgbClr val="0070C0"/>
                </a:solidFill>
              </a:rPr>
              <a:t>var</a:t>
            </a:r>
            <a:r>
              <a:rPr lang="en-US" sz="2000" dirty="0">
                <a:solidFill>
                  <a:srgbClr val="0070C0"/>
                </a:solidFill>
              </a:rPr>
              <a:t> &lt;- atomically $ do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 </a:t>
            </a:r>
            <a:r>
              <a:rPr lang="en-US" sz="2000" dirty="0" err="1">
                <a:solidFill>
                  <a:srgbClr val="0070C0"/>
                </a:solidFill>
              </a:rPr>
              <a:t>var</a:t>
            </a:r>
            <a:r>
              <a:rPr lang="en-US" sz="2000" dirty="0">
                <a:solidFill>
                  <a:srgbClr val="0070C0"/>
                </a:solidFill>
              </a:rPr>
              <a:t> &lt;- </a:t>
            </a:r>
            <a:r>
              <a:rPr lang="en-US" sz="2000" dirty="0" err="1">
                <a:solidFill>
                  <a:srgbClr val="0070C0"/>
                </a:solidFill>
              </a:rPr>
              <a:t>newEmptyTMVar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                 return </a:t>
            </a:r>
            <a:r>
              <a:rPr lang="en-US" sz="2000" dirty="0" err="1">
                <a:solidFill>
                  <a:srgbClr val="0070C0"/>
                </a:solidFill>
              </a:rPr>
              <a:t>var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    </a:t>
            </a:r>
            <a:r>
              <a:rPr lang="en-US" sz="2000" dirty="0" err="1">
                <a:solidFill>
                  <a:srgbClr val="0070C0"/>
                </a:solidFill>
              </a:rPr>
              <a:t>forkIO</a:t>
            </a:r>
            <a:r>
              <a:rPr lang="en-US" sz="2000" dirty="0">
                <a:solidFill>
                  <a:srgbClr val="0070C0"/>
                </a:solidFill>
              </a:rPr>
              <a:t> (do r &lt;- action; (atomically. </a:t>
            </a:r>
            <a:r>
              <a:rPr lang="en-US" sz="2000" dirty="0" err="1">
                <a:solidFill>
                  <a:srgbClr val="0070C0"/>
                </a:solidFill>
              </a:rPr>
              <a:t>putTMVar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var</a:t>
            </a:r>
            <a:r>
              <a:rPr lang="en-US" sz="2000" dirty="0">
                <a:solidFill>
                  <a:srgbClr val="0070C0"/>
                </a:solidFill>
              </a:rPr>
              <a:t>)  r)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return (</a:t>
            </a:r>
            <a:r>
              <a:rPr lang="en-US" sz="2000" dirty="0" err="1">
                <a:solidFill>
                  <a:srgbClr val="0070C0"/>
                </a:solidFill>
              </a:rPr>
              <a:t>Async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var</a:t>
            </a:r>
            <a:r>
              <a:rPr lang="en-US" sz="2000" dirty="0">
                <a:solidFill>
                  <a:srgbClr val="0070C0"/>
                </a:solidFill>
              </a:rPr>
              <a:t>)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 err="1">
                <a:solidFill>
                  <a:srgbClr val="0070C0"/>
                </a:solidFill>
              </a:rPr>
              <a:t>waitSTM</a:t>
            </a:r>
            <a:r>
              <a:rPr lang="en-US" sz="2000" dirty="0">
                <a:solidFill>
                  <a:srgbClr val="0070C0"/>
                </a:solidFill>
              </a:rPr>
              <a:t> :: </a:t>
            </a:r>
            <a:r>
              <a:rPr lang="en-US" sz="2000" dirty="0" err="1">
                <a:solidFill>
                  <a:srgbClr val="0070C0"/>
                </a:solidFill>
              </a:rPr>
              <a:t>Async</a:t>
            </a:r>
            <a:r>
              <a:rPr lang="en-US" sz="2000" dirty="0">
                <a:solidFill>
                  <a:srgbClr val="0070C0"/>
                </a:solidFill>
              </a:rPr>
              <a:t> a -&gt; STM a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waitSTM</a:t>
            </a:r>
            <a:r>
              <a:rPr lang="en-US" sz="2000" dirty="0">
                <a:solidFill>
                  <a:srgbClr val="0070C0"/>
                </a:solidFill>
              </a:rPr>
              <a:t> (</a:t>
            </a:r>
            <a:r>
              <a:rPr lang="en-US" sz="2000" dirty="0" err="1">
                <a:solidFill>
                  <a:srgbClr val="0070C0"/>
                </a:solidFill>
              </a:rPr>
              <a:t>Async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var</a:t>
            </a:r>
            <a:r>
              <a:rPr lang="en-US" sz="2000" dirty="0">
                <a:solidFill>
                  <a:srgbClr val="0070C0"/>
                </a:solidFill>
              </a:rPr>
              <a:t>) = </a:t>
            </a:r>
            <a:r>
              <a:rPr lang="en-US" sz="2000" dirty="0" err="1">
                <a:solidFill>
                  <a:srgbClr val="0070C0"/>
                </a:solidFill>
              </a:rPr>
              <a:t>readTMVar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var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3547" y="-102815"/>
            <a:ext cx="2452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0070C0"/>
                </a:solidFill>
              </a:rPr>
              <a:t>Async</a:t>
            </a:r>
            <a:r>
              <a:rPr lang="en-US" sz="2400" dirty="0">
                <a:solidFill>
                  <a:srgbClr val="0070C0"/>
                </a:solidFill>
              </a:rPr>
              <a:t> cu </a:t>
            </a:r>
            <a:r>
              <a:rPr lang="en-US" sz="2400" dirty="0" err="1">
                <a:solidFill>
                  <a:srgbClr val="0070C0"/>
                </a:solidFill>
              </a:rPr>
              <a:t>TMVar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446986" y="4487855"/>
            <a:ext cx="6797245" cy="83099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</a:rPr>
              <a:t>waitAll</a:t>
            </a:r>
            <a:r>
              <a:rPr lang="en-US" sz="2400" dirty="0">
                <a:solidFill>
                  <a:srgbClr val="0070C0"/>
                </a:solidFill>
              </a:rPr>
              <a:t> :: [</a:t>
            </a:r>
            <a:r>
              <a:rPr lang="en-US" sz="2400" dirty="0" err="1">
                <a:solidFill>
                  <a:srgbClr val="0070C0"/>
                </a:solidFill>
              </a:rPr>
              <a:t>Async</a:t>
            </a:r>
            <a:r>
              <a:rPr lang="en-US" sz="2400" dirty="0">
                <a:solidFill>
                  <a:srgbClr val="0070C0"/>
                </a:solidFill>
              </a:rPr>
              <a:t> a] -&gt; IO ()</a:t>
            </a:r>
          </a:p>
          <a:p>
            <a:r>
              <a:rPr lang="en-US" sz="2400" dirty="0" err="1">
                <a:solidFill>
                  <a:srgbClr val="0070C0"/>
                </a:solidFill>
              </a:rPr>
              <a:t>waitAll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asyncs</a:t>
            </a:r>
            <a:r>
              <a:rPr lang="en-US" sz="2400" dirty="0">
                <a:solidFill>
                  <a:srgbClr val="0070C0"/>
                </a:solidFill>
              </a:rPr>
              <a:t> = atomically $ </a:t>
            </a:r>
            <a:r>
              <a:rPr lang="en-US" sz="2400" dirty="0" err="1">
                <a:solidFill>
                  <a:srgbClr val="0070C0"/>
                </a:solidFill>
              </a:rPr>
              <a:t>mapM</a:t>
            </a:r>
            <a:r>
              <a:rPr lang="en-US" sz="2400" dirty="0">
                <a:solidFill>
                  <a:srgbClr val="0070C0"/>
                </a:solidFill>
              </a:rPr>
              <a:t>_ </a:t>
            </a:r>
            <a:r>
              <a:rPr lang="en-US" sz="2400" dirty="0" err="1">
                <a:solidFill>
                  <a:srgbClr val="0070C0"/>
                </a:solidFill>
              </a:rPr>
              <a:t>waitSTM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asyncs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786206" y="5528068"/>
            <a:ext cx="5690340" cy="707886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/>
              <a:t>monitorizeaza</a:t>
            </a:r>
            <a:r>
              <a:rPr lang="en-US" sz="2000" b="1" dirty="0"/>
              <a:t> </a:t>
            </a:r>
            <a:r>
              <a:rPr lang="en-US" sz="2000" b="1" dirty="0" err="1"/>
              <a:t>terminarea</a:t>
            </a:r>
            <a:r>
              <a:rPr lang="en-US" sz="2000" b="1" dirty="0"/>
              <a:t> </a:t>
            </a:r>
            <a:r>
              <a:rPr lang="en-US" sz="2000" b="1" dirty="0" err="1"/>
              <a:t>actiunilor</a:t>
            </a:r>
            <a:r>
              <a:rPr lang="en-US" sz="2000" b="1" dirty="0"/>
              <a:t> global,</a:t>
            </a:r>
          </a:p>
          <a:p>
            <a:r>
              <a:rPr lang="en-US" sz="2000" b="1" dirty="0" err="1"/>
              <a:t>intoarce</a:t>
            </a:r>
            <a:r>
              <a:rPr lang="en-US" sz="2000" b="1" dirty="0"/>
              <a:t> </a:t>
            </a:r>
            <a:r>
              <a:rPr lang="en-US" sz="2000" b="1" dirty="0" err="1"/>
              <a:t>dupa</a:t>
            </a:r>
            <a:r>
              <a:rPr lang="en-US" sz="2000" b="1" dirty="0"/>
              <a:t> </a:t>
            </a:r>
            <a:r>
              <a:rPr lang="en-US" sz="2000" b="1" dirty="0" err="1"/>
              <a:t>terminarea</a:t>
            </a:r>
            <a:r>
              <a:rPr lang="en-US" sz="2000" b="1" dirty="0"/>
              <a:t> </a:t>
            </a:r>
            <a:r>
              <a:rPr lang="en-US" sz="2000" b="1" dirty="0" err="1"/>
              <a:t>tuturor</a:t>
            </a:r>
            <a:r>
              <a:rPr lang="en-US" sz="2000" b="1" dirty="0"/>
              <a:t> </a:t>
            </a:r>
            <a:r>
              <a:rPr lang="en-US" sz="2000" b="1" dirty="0" err="1"/>
              <a:t>actiunilor</a:t>
            </a:r>
            <a:r>
              <a:rPr lang="en-US" sz="2000" b="1" dirty="0"/>
              <a:t> din </a:t>
            </a:r>
            <a:r>
              <a:rPr lang="en-US" sz="2000" b="1" dirty="0" err="1"/>
              <a:t>lista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944705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34614" y="864107"/>
            <a:ext cx="8667719" cy="224676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        </a:t>
            </a:r>
            <a:r>
              <a:rPr lang="en-US" sz="2000" dirty="0" err="1">
                <a:solidFill>
                  <a:srgbClr val="0070C0"/>
                </a:solidFill>
              </a:rPr>
              <a:t>putStrLn</a:t>
            </a:r>
            <a:r>
              <a:rPr lang="en-US" sz="2000" dirty="0">
                <a:solidFill>
                  <a:srgbClr val="0070C0"/>
                </a:solidFill>
              </a:rPr>
              <a:t> "Running the philosophers."   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as0 &lt;- </a:t>
            </a:r>
            <a:r>
              <a:rPr lang="en-US" sz="2000" dirty="0" err="1">
                <a:solidFill>
                  <a:srgbClr val="0070C0"/>
                </a:solidFill>
              </a:rPr>
              <a:t>async</a:t>
            </a:r>
            <a:r>
              <a:rPr lang="en-US" sz="2000" dirty="0">
                <a:solidFill>
                  <a:srgbClr val="0070C0"/>
                </a:solidFill>
              </a:rPr>
              <a:t> $ </a:t>
            </a:r>
            <a:r>
              <a:rPr lang="en-US" sz="2000" dirty="0" err="1">
                <a:solidFill>
                  <a:srgbClr val="0070C0"/>
                </a:solidFill>
              </a:rPr>
              <a:t>runPhilosopher</a:t>
            </a:r>
            <a:r>
              <a:rPr lang="en-US" sz="2000" dirty="0">
                <a:solidFill>
                  <a:srgbClr val="0070C0"/>
                </a:solidFill>
              </a:rPr>
              <a:t> 2  (</a:t>
            </a:r>
            <a:r>
              <a:rPr lang="en-US" sz="2000" dirty="0" err="1">
                <a:solidFill>
                  <a:srgbClr val="0070C0"/>
                </a:solidFill>
              </a:rPr>
              <a:t>philosophersWithForks</a:t>
            </a:r>
            <a:r>
              <a:rPr lang="en-US" sz="2000" dirty="0">
                <a:solidFill>
                  <a:srgbClr val="0070C0"/>
                </a:solidFill>
              </a:rPr>
              <a:t> !! 0)    --</a:t>
            </a:r>
            <a:r>
              <a:rPr lang="en-US" sz="2000" dirty="0" err="1">
                <a:solidFill>
                  <a:srgbClr val="0070C0"/>
                </a:solidFill>
              </a:rPr>
              <a:t>Aristotel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        as1 &lt;- </a:t>
            </a:r>
            <a:r>
              <a:rPr lang="en-US" sz="2000" dirty="0" err="1">
                <a:solidFill>
                  <a:srgbClr val="0070C0"/>
                </a:solidFill>
              </a:rPr>
              <a:t>async</a:t>
            </a:r>
            <a:r>
              <a:rPr lang="en-US" sz="2000" dirty="0">
                <a:solidFill>
                  <a:srgbClr val="0070C0"/>
                </a:solidFill>
              </a:rPr>
              <a:t> $ </a:t>
            </a:r>
            <a:r>
              <a:rPr lang="en-US" sz="2000" dirty="0" err="1">
                <a:solidFill>
                  <a:srgbClr val="0070C0"/>
                </a:solidFill>
              </a:rPr>
              <a:t>runPhilosopher</a:t>
            </a:r>
            <a:r>
              <a:rPr lang="en-US" sz="2000" dirty="0">
                <a:solidFill>
                  <a:srgbClr val="0070C0"/>
                </a:solidFill>
              </a:rPr>
              <a:t> 1  (</a:t>
            </a:r>
            <a:r>
              <a:rPr lang="en-US" sz="2000" dirty="0" err="1">
                <a:solidFill>
                  <a:srgbClr val="0070C0"/>
                </a:solidFill>
              </a:rPr>
              <a:t>philosophersWithForks</a:t>
            </a:r>
            <a:r>
              <a:rPr lang="en-US" sz="2000" dirty="0">
                <a:solidFill>
                  <a:srgbClr val="0070C0"/>
                </a:solidFill>
              </a:rPr>
              <a:t> !! 1)    -- Kant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as2 &lt;- </a:t>
            </a:r>
            <a:r>
              <a:rPr lang="en-US" sz="2000" dirty="0" err="1">
                <a:solidFill>
                  <a:srgbClr val="0070C0"/>
                </a:solidFill>
              </a:rPr>
              <a:t>async</a:t>
            </a:r>
            <a:r>
              <a:rPr lang="en-US" sz="2000" dirty="0">
                <a:solidFill>
                  <a:srgbClr val="0070C0"/>
                </a:solidFill>
              </a:rPr>
              <a:t> $ </a:t>
            </a:r>
            <a:r>
              <a:rPr lang="en-US" sz="2000" dirty="0" err="1">
                <a:solidFill>
                  <a:srgbClr val="0070C0"/>
                </a:solidFill>
              </a:rPr>
              <a:t>runPhilosopher</a:t>
            </a:r>
            <a:r>
              <a:rPr lang="en-US" sz="2000" dirty="0">
                <a:solidFill>
                  <a:srgbClr val="0070C0"/>
                </a:solidFill>
              </a:rPr>
              <a:t> 3  (</a:t>
            </a:r>
            <a:r>
              <a:rPr lang="en-US" sz="2000" dirty="0" err="1">
                <a:solidFill>
                  <a:srgbClr val="0070C0"/>
                </a:solidFill>
              </a:rPr>
              <a:t>philosophersWithForks</a:t>
            </a:r>
            <a:r>
              <a:rPr lang="en-US" sz="2000" dirty="0">
                <a:solidFill>
                  <a:srgbClr val="0070C0"/>
                </a:solidFill>
              </a:rPr>
              <a:t> !! 2)    -- Spinoza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</a:t>
            </a:r>
            <a:r>
              <a:rPr lang="en-US" sz="2000" dirty="0" err="1">
                <a:solidFill>
                  <a:srgbClr val="0070C0"/>
                </a:solidFill>
              </a:rPr>
              <a:t>waitAll</a:t>
            </a:r>
            <a:r>
              <a:rPr lang="en-US" sz="2000" dirty="0">
                <a:solidFill>
                  <a:srgbClr val="0070C0"/>
                </a:solidFill>
              </a:rPr>
              <a:t> [as0,as1,as2]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</a:t>
            </a:r>
            <a:r>
              <a:rPr lang="en-US" sz="2000" dirty="0" err="1">
                <a:solidFill>
                  <a:srgbClr val="0070C0"/>
                </a:solidFill>
              </a:rPr>
              <a:t>putStrLn</a:t>
            </a:r>
            <a:r>
              <a:rPr lang="en-US" sz="2000" dirty="0">
                <a:solidFill>
                  <a:srgbClr val="0070C0"/>
                </a:solidFill>
              </a:rPr>
              <a:t> "WAIT RETURNED"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</a:t>
            </a:r>
            <a:r>
              <a:rPr lang="en-US" sz="2000" dirty="0" err="1">
                <a:solidFill>
                  <a:srgbClr val="0070C0"/>
                </a:solidFill>
              </a:rPr>
              <a:t>getLine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914400" y="206062"/>
            <a:ext cx="13289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0070C0"/>
                </a:solidFill>
              </a:rPr>
              <a:t>waitAll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46987" y="2607153"/>
            <a:ext cx="7010399" cy="2185214"/>
          </a:xfrm>
          <a:prstGeom prst="rect">
            <a:avLst/>
          </a:prstGeom>
          <a:ln>
            <a:solidFill>
              <a:srgbClr val="0070C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70C0"/>
                </a:solidFill>
              </a:rPr>
              <a:t>runPhilosopher</a:t>
            </a:r>
            <a:r>
              <a:rPr lang="en-US" sz="2000" dirty="0">
                <a:solidFill>
                  <a:srgbClr val="0070C0"/>
                </a:solidFill>
              </a:rPr>
              <a:t> :: </a:t>
            </a:r>
            <a:r>
              <a:rPr lang="en-US" sz="2000" dirty="0" err="1">
                <a:solidFill>
                  <a:srgbClr val="0070C0"/>
                </a:solidFill>
              </a:rPr>
              <a:t>Int</a:t>
            </a:r>
            <a:r>
              <a:rPr lang="en-US" sz="2000" dirty="0">
                <a:solidFill>
                  <a:srgbClr val="0070C0"/>
                </a:solidFill>
              </a:rPr>
              <a:t> -&gt; (Name, (Fork, Fork)) -&gt; IO ()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runPhilosopher</a:t>
            </a:r>
            <a:r>
              <a:rPr lang="en-US" sz="2000" dirty="0">
                <a:solidFill>
                  <a:srgbClr val="0070C0"/>
                </a:solidFill>
              </a:rPr>
              <a:t> n (name, (left, right)) = if (n==0) then return ()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                         else  do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                              </a:t>
            </a:r>
            <a:r>
              <a:rPr lang="en-US" sz="2000" dirty="0" err="1">
                <a:solidFill>
                  <a:srgbClr val="0070C0"/>
                </a:solidFill>
              </a:rPr>
              <a:t>putStrLn</a:t>
            </a:r>
            <a:r>
              <a:rPr lang="en-US" sz="2000" dirty="0">
                <a:solidFill>
                  <a:srgbClr val="0070C0"/>
                </a:solidFill>
              </a:rPr>
              <a:t> (name ++ " is hungry.")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                                      ….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                              </a:t>
            </a:r>
            <a:r>
              <a:rPr lang="en-US" sz="2000" dirty="0" err="1">
                <a:solidFill>
                  <a:srgbClr val="0070C0"/>
                </a:solidFill>
              </a:rPr>
              <a:t>runPhilosopher</a:t>
            </a:r>
            <a:r>
              <a:rPr lang="en-US" sz="2000" dirty="0">
                <a:solidFill>
                  <a:srgbClr val="0070C0"/>
                </a:solidFill>
              </a:rPr>
              <a:t> (n-1) (name, (left, right))</a:t>
            </a:r>
          </a:p>
          <a:p>
            <a:r>
              <a:rPr lang="en-US" sz="1600" dirty="0">
                <a:solidFill>
                  <a:srgbClr val="0070C0"/>
                </a:solidFill>
              </a:rPr>
              <a:t> 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199" y="3499613"/>
            <a:ext cx="5774133" cy="2619053"/>
          </a:xfrm>
          <a:prstGeom prst="rect">
            <a:avLst/>
          </a:prstGeom>
          <a:ln>
            <a:solidFill>
              <a:srgbClr val="002060"/>
            </a:solidFill>
          </a:ln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2409" y="3482841"/>
            <a:ext cx="981541" cy="335309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3018265" y="4252747"/>
            <a:ext cx="811369" cy="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200" y="5487665"/>
            <a:ext cx="981541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505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6062" y="180305"/>
            <a:ext cx="9913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Dining Philosophers – </a:t>
            </a:r>
            <a:r>
              <a:rPr lang="en-US" sz="2400" dirty="0" err="1"/>
              <a:t>varianta</a:t>
            </a:r>
            <a:r>
              <a:rPr lang="en-US" sz="2400" dirty="0"/>
              <a:t> in care </a:t>
            </a:r>
            <a:r>
              <a:rPr lang="en-US" sz="2400" dirty="0" err="1"/>
              <a:t>astept</a:t>
            </a:r>
            <a:r>
              <a:rPr lang="en-US" sz="2400" dirty="0"/>
              <a:t> ca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manance</a:t>
            </a:r>
            <a:r>
              <a:rPr lang="en-US" sz="2400" dirty="0"/>
              <a:t> de n </a:t>
            </a:r>
            <a:r>
              <a:rPr lang="en-US" sz="2400" dirty="0" err="1"/>
              <a:t>ori</a:t>
            </a:r>
            <a:r>
              <a:rPr lang="en-US" sz="2400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124" y="1580136"/>
            <a:ext cx="6722738" cy="397031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runPhilosopher</a:t>
            </a:r>
            <a:r>
              <a:rPr lang="en-US" dirty="0">
                <a:solidFill>
                  <a:srgbClr val="0070C0"/>
                </a:solidFill>
              </a:rPr>
              <a:t> n (name, (left, right)) =   …….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main = do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 forks &lt;- atomically $ do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                               sticks &lt;- </a:t>
            </a:r>
            <a:r>
              <a:rPr lang="en-US" dirty="0" err="1">
                <a:solidFill>
                  <a:srgbClr val="0070C0"/>
                </a:solidFill>
              </a:rPr>
              <a:t>mapM</a:t>
            </a:r>
            <a:r>
              <a:rPr lang="en-US" dirty="0">
                <a:solidFill>
                  <a:srgbClr val="0070C0"/>
                </a:solidFill>
              </a:rPr>
              <a:t> (</a:t>
            </a:r>
            <a:r>
              <a:rPr lang="en-US" dirty="0" err="1">
                <a:solidFill>
                  <a:srgbClr val="0070C0"/>
                </a:solidFill>
              </a:rPr>
              <a:t>const</a:t>
            </a:r>
            <a:r>
              <a:rPr lang="en-US" dirty="0">
                <a:solidFill>
                  <a:srgbClr val="0070C0"/>
                </a:solidFill>
              </a:rPr>
              <a:t> (</a:t>
            </a:r>
            <a:r>
              <a:rPr lang="en-US" dirty="0" err="1">
                <a:solidFill>
                  <a:srgbClr val="0070C0"/>
                </a:solidFill>
              </a:rPr>
              <a:t>newTVar</a:t>
            </a:r>
            <a:r>
              <a:rPr lang="en-US" dirty="0">
                <a:solidFill>
                  <a:srgbClr val="0070C0"/>
                </a:solidFill>
              </a:rPr>
              <a:t> True)) [1..5]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                               return sticks</a:t>
            </a:r>
          </a:p>
          <a:p>
            <a:r>
              <a:rPr lang="en-US" dirty="0">
                <a:solidFill>
                  <a:srgbClr val="0070C0"/>
                </a:solidFill>
              </a:rPr>
              <a:t>       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 let </a:t>
            </a:r>
            <a:r>
              <a:rPr lang="en-US" dirty="0" err="1">
                <a:solidFill>
                  <a:srgbClr val="0070C0"/>
                </a:solidFill>
              </a:rPr>
              <a:t>forkPairs</a:t>
            </a:r>
            <a:r>
              <a:rPr lang="en-US" dirty="0">
                <a:solidFill>
                  <a:srgbClr val="0070C0"/>
                </a:solidFill>
              </a:rPr>
              <a:t>  = zip forks ((tail  forks) ++ [head forks])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       </a:t>
            </a:r>
            <a:r>
              <a:rPr lang="en-US" dirty="0" err="1">
                <a:solidFill>
                  <a:srgbClr val="0070C0"/>
                </a:solidFill>
              </a:rPr>
              <a:t>philosophersWithForks</a:t>
            </a:r>
            <a:r>
              <a:rPr lang="en-US" dirty="0">
                <a:solidFill>
                  <a:srgbClr val="0070C0"/>
                </a:solidFill>
              </a:rPr>
              <a:t> = zip philosophers </a:t>
            </a:r>
            <a:r>
              <a:rPr lang="en-US" dirty="0" err="1">
                <a:solidFill>
                  <a:srgbClr val="0070C0"/>
                </a:solidFill>
              </a:rPr>
              <a:t>forkPairs</a:t>
            </a:r>
            <a:r>
              <a:rPr lang="en-US" dirty="0">
                <a:solidFill>
                  <a:srgbClr val="0070C0"/>
                </a:solidFill>
              </a:rPr>
              <a:t>  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       n = 2 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</a:t>
            </a:r>
            <a:r>
              <a:rPr lang="en-US" dirty="0" err="1">
                <a:solidFill>
                  <a:srgbClr val="0070C0"/>
                </a:solidFill>
              </a:rPr>
              <a:t>putStrLn</a:t>
            </a:r>
            <a:r>
              <a:rPr lang="en-US" dirty="0">
                <a:solidFill>
                  <a:srgbClr val="0070C0"/>
                </a:solidFill>
              </a:rPr>
              <a:t> "Running the philosophers. "    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as &lt;- </a:t>
            </a:r>
            <a:r>
              <a:rPr lang="en-US" dirty="0" err="1">
                <a:solidFill>
                  <a:srgbClr val="0070C0"/>
                </a:solidFill>
              </a:rPr>
              <a:t>mapM</a:t>
            </a:r>
            <a:r>
              <a:rPr lang="en-US" dirty="0">
                <a:solidFill>
                  <a:srgbClr val="0070C0"/>
                </a:solidFill>
              </a:rPr>
              <a:t> (</a:t>
            </a:r>
            <a:r>
              <a:rPr lang="en-US" dirty="0" err="1">
                <a:solidFill>
                  <a:srgbClr val="0070C0"/>
                </a:solidFill>
              </a:rPr>
              <a:t>async</a:t>
            </a:r>
            <a:r>
              <a:rPr lang="en-US" dirty="0">
                <a:solidFill>
                  <a:srgbClr val="0070C0"/>
                </a:solidFill>
              </a:rPr>
              <a:t> . (</a:t>
            </a:r>
            <a:r>
              <a:rPr lang="en-US" dirty="0" err="1">
                <a:solidFill>
                  <a:srgbClr val="0070C0"/>
                </a:solidFill>
              </a:rPr>
              <a:t>runPhilosopher</a:t>
            </a:r>
            <a:r>
              <a:rPr lang="en-US" dirty="0">
                <a:solidFill>
                  <a:srgbClr val="0070C0"/>
                </a:solidFill>
              </a:rPr>
              <a:t> n)) </a:t>
            </a:r>
            <a:r>
              <a:rPr lang="en-US" dirty="0" err="1">
                <a:solidFill>
                  <a:srgbClr val="0070C0"/>
                </a:solidFill>
              </a:rPr>
              <a:t>philosophersWithForks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            </a:t>
            </a:r>
            <a:r>
              <a:rPr lang="en-US" dirty="0" err="1">
                <a:solidFill>
                  <a:srgbClr val="0070C0"/>
                </a:solidFill>
              </a:rPr>
              <a:t>waitAll</a:t>
            </a:r>
            <a:r>
              <a:rPr lang="en-US" dirty="0">
                <a:solidFill>
                  <a:srgbClr val="0070C0"/>
                </a:solidFill>
              </a:rPr>
              <a:t> as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</a:t>
            </a:r>
            <a:r>
              <a:rPr lang="en-US" dirty="0" err="1">
                <a:solidFill>
                  <a:srgbClr val="0070C0"/>
                </a:solidFill>
              </a:rPr>
              <a:t>getLine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7958" y="1004551"/>
            <a:ext cx="4743602" cy="50098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373488" y="1258354"/>
            <a:ext cx="1466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dinnersrc4.hs</a:t>
            </a:r>
          </a:p>
        </p:txBody>
      </p:sp>
    </p:spTree>
    <p:extLst>
      <p:ext uri="{BB962C8B-B14F-4D97-AF65-F5344CB8AC3E}">
        <p14:creationId xmlns:p14="http://schemas.microsoft.com/office/powerpoint/2010/main" val="19228661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06062" y="180305"/>
            <a:ext cx="9913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Dining Philosophers – </a:t>
            </a:r>
            <a:r>
              <a:rPr lang="en-US" sz="2400" dirty="0" err="1"/>
              <a:t>varianta</a:t>
            </a:r>
            <a:r>
              <a:rPr lang="en-US" sz="2400" dirty="0"/>
              <a:t> in care </a:t>
            </a:r>
            <a:r>
              <a:rPr lang="en-US" sz="2400" dirty="0" err="1"/>
              <a:t>astept</a:t>
            </a:r>
            <a:r>
              <a:rPr lang="en-US" sz="2400" dirty="0"/>
              <a:t> ca </a:t>
            </a:r>
            <a:r>
              <a:rPr lang="en-US" sz="2400" dirty="0" err="1"/>
              <a:t>fiecare</a:t>
            </a:r>
            <a:r>
              <a:rPr lang="en-US" sz="2400" dirty="0"/>
              <a:t> </a:t>
            </a:r>
            <a:r>
              <a:rPr lang="en-US" sz="2400" dirty="0" err="1"/>
              <a:t>sa</a:t>
            </a:r>
            <a:r>
              <a:rPr lang="en-US" sz="2400" dirty="0"/>
              <a:t> </a:t>
            </a:r>
            <a:r>
              <a:rPr lang="en-US" sz="2400" dirty="0" err="1"/>
              <a:t>manance</a:t>
            </a:r>
            <a:r>
              <a:rPr lang="en-US" sz="2400" dirty="0"/>
              <a:t> de n </a:t>
            </a:r>
            <a:r>
              <a:rPr lang="en-US" sz="2400" dirty="0" err="1"/>
              <a:t>ori</a:t>
            </a:r>
            <a:r>
              <a:rPr lang="en-US" sz="2400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124" y="827586"/>
            <a:ext cx="11483240" cy="535531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runPhilosopher</a:t>
            </a:r>
            <a:r>
              <a:rPr lang="en-US" dirty="0">
                <a:solidFill>
                  <a:srgbClr val="0070C0"/>
                </a:solidFill>
              </a:rPr>
              <a:t> ::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-&gt;  (Name, (Fork, Fork)) -&gt; IO ()</a:t>
            </a:r>
          </a:p>
          <a:p>
            <a:r>
              <a:rPr lang="en-US" dirty="0" err="1">
                <a:solidFill>
                  <a:srgbClr val="0070C0"/>
                </a:solidFill>
              </a:rPr>
              <a:t>runPhilosopher</a:t>
            </a:r>
            <a:r>
              <a:rPr lang="en-US" dirty="0">
                <a:solidFill>
                  <a:srgbClr val="0070C0"/>
                </a:solidFill>
              </a:rPr>
              <a:t> n (name, (left, right)) =  if n == 0 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                                                             then return ()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                                                             else do 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                                                                        </a:t>
            </a:r>
            <a:r>
              <a:rPr lang="en-US" dirty="0" err="1">
                <a:solidFill>
                  <a:srgbClr val="0070C0"/>
                </a:solidFill>
              </a:rPr>
              <a:t>putStrLn</a:t>
            </a:r>
            <a:r>
              <a:rPr lang="en-US" dirty="0">
                <a:solidFill>
                  <a:srgbClr val="0070C0"/>
                </a:solidFill>
              </a:rPr>
              <a:t> (name ++ " is hungry.")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                                                                        atomically $ do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                                                                             </a:t>
            </a:r>
            <a:r>
              <a:rPr lang="en-US" dirty="0" err="1">
                <a:solidFill>
                  <a:srgbClr val="0070C0"/>
                </a:solidFill>
              </a:rPr>
              <a:t>takeFork</a:t>
            </a:r>
            <a:r>
              <a:rPr lang="en-US" dirty="0">
                <a:solidFill>
                  <a:srgbClr val="0070C0"/>
                </a:solidFill>
              </a:rPr>
              <a:t> left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                                                                             </a:t>
            </a:r>
            <a:r>
              <a:rPr lang="en-US" dirty="0" err="1">
                <a:solidFill>
                  <a:srgbClr val="0070C0"/>
                </a:solidFill>
              </a:rPr>
              <a:t>takeFork</a:t>
            </a:r>
            <a:r>
              <a:rPr lang="en-US" dirty="0">
                <a:solidFill>
                  <a:srgbClr val="0070C0"/>
                </a:solidFill>
              </a:rPr>
              <a:t> right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                                                                       </a:t>
            </a:r>
            <a:r>
              <a:rPr lang="en-US" dirty="0" err="1">
                <a:solidFill>
                  <a:srgbClr val="0070C0"/>
                </a:solidFill>
              </a:rPr>
              <a:t>putStrLn</a:t>
            </a:r>
            <a:r>
              <a:rPr lang="en-US" dirty="0">
                <a:solidFill>
                  <a:srgbClr val="0070C0"/>
                </a:solidFill>
              </a:rPr>
              <a:t> (name ++ " got two forks  and is now eating.")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                                                                       delay &lt;- </a:t>
            </a:r>
            <a:r>
              <a:rPr lang="en-US" dirty="0" err="1">
                <a:solidFill>
                  <a:srgbClr val="0070C0"/>
                </a:solidFill>
              </a:rPr>
              <a:t>randomRIO</a:t>
            </a:r>
            <a:r>
              <a:rPr lang="en-US" dirty="0">
                <a:solidFill>
                  <a:srgbClr val="0070C0"/>
                </a:solidFill>
              </a:rPr>
              <a:t> (1,10)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                                                                      </a:t>
            </a:r>
            <a:r>
              <a:rPr lang="en-US" dirty="0" err="1">
                <a:solidFill>
                  <a:srgbClr val="0070C0"/>
                </a:solidFill>
              </a:rPr>
              <a:t>threadDelay</a:t>
            </a:r>
            <a:r>
              <a:rPr lang="en-US" dirty="0">
                <a:solidFill>
                  <a:srgbClr val="0070C0"/>
                </a:solidFill>
              </a:rPr>
              <a:t> (delay * 1000000) 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                                                                      if (n&gt; 1) then   </a:t>
            </a:r>
            <a:r>
              <a:rPr lang="en-US" dirty="0" err="1">
                <a:solidFill>
                  <a:srgbClr val="0070C0"/>
                </a:solidFill>
              </a:rPr>
              <a:t>putStrLn</a:t>
            </a:r>
            <a:r>
              <a:rPr lang="en-US" dirty="0">
                <a:solidFill>
                  <a:srgbClr val="0070C0"/>
                </a:solidFill>
              </a:rPr>
              <a:t> (name ++ " is done eating. Going back to thinking.")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                                                                                     else   </a:t>
            </a:r>
            <a:r>
              <a:rPr lang="en-US" dirty="0" err="1">
                <a:solidFill>
                  <a:srgbClr val="0070C0"/>
                </a:solidFill>
              </a:rPr>
              <a:t>putStrLn</a:t>
            </a:r>
            <a:r>
              <a:rPr lang="en-US" dirty="0">
                <a:solidFill>
                  <a:srgbClr val="0070C0"/>
                </a:solidFill>
              </a:rPr>
              <a:t> (name ++ " is leaving.")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                                                                       atomically $ do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                                                                                         </a:t>
            </a:r>
            <a:r>
              <a:rPr lang="en-US" dirty="0" err="1">
                <a:solidFill>
                  <a:srgbClr val="0070C0"/>
                </a:solidFill>
              </a:rPr>
              <a:t>releaseFork</a:t>
            </a:r>
            <a:r>
              <a:rPr lang="en-US" dirty="0">
                <a:solidFill>
                  <a:srgbClr val="0070C0"/>
                </a:solidFill>
              </a:rPr>
              <a:t> left 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                                                                                         </a:t>
            </a:r>
            <a:r>
              <a:rPr lang="en-US" dirty="0" err="1">
                <a:solidFill>
                  <a:srgbClr val="0070C0"/>
                </a:solidFill>
              </a:rPr>
              <a:t>releaseFork</a:t>
            </a:r>
            <a:r>
              <a:rPr lang="en-US" dirty="0">
                <a:solidFill>
                  <a:srgbClr val="0070C0"/>
                </a:solidFill>
              </a:rPr>
              <a:t> right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                                                                       delay &lt;- </a:t>
            </a:r>
            <a:r>
              <a:rPr lang="en-US" dirty="0" err="1">
                <a:solidFill>
                  <a:srgbClr val="0070C0"/>
                </a:solidFill>
              </a:rPr>
              <a:t>randomRIO</a:t>
            </a:r>
            <a:r>
              <a:rPr lang="en-US" dirty="0">
                <a:solidFill>
                  <a:srgbClr val="0070C0"/>
                </a:solidFill>
              </a:rPr>
              <a:t> (1, 10)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                                                                       </a:t>
            </a:r>
            <a:r>
              <a:rPr lang="en-US" dirty="0" err="1">
                <a:solidFill>
                  <a:srgbClr val="0070C0"/>
                </a:solidFill>
              </a:rPr>
              <a:t>threadDelay</a:t>
            </a:r>
            <a:r>
              <a:rPr lang="en-US" dirty="0">
                <a:solidFill>
                  <a:srgbClr val="0070C0"/>
                </a:solidFill>
              </a:rPr>
              <a:t> (delay * 1000000)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                                                                       </a:t>
            </a:r>
            <a:r>
              <a:rPr lang="en-US" dirty="0" err="1">
                <a:solidFill>
                  <a:srgbClr val="0070C0"/>
                </a:solidFill>
              </a:rPr>
              <a:t>runPhilosopher</a:t>
            </a:r>
            <a:r>
              <a:rPr lang="en-US" dirty="0">
                <a:solidFill>
                  <a:srgbClr val="0070C0"/>
                </a:solidFill>
              </a:rPr>
              <a:t> (n-1) (name, (left, right))</a:t>
            </a:r>
          </a:p>
        </p:txBody>
      </p:sp>
    </p:spTree>
    <p:extLst>
      <p:ext uri="{BB962C8B-B14F-4D97-AF65-F5344CB8AC3E}">
        <p14:creationId xmlns:p14="http://schemas.microsoft.com/office/powerpoint/2010/main" val="35673585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488" y="776458"/>
            <a:ext cx="7841025" cy="192521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4" name="TextBox 3"/>
          <p:cNvSpPr txBox="1"/>
          <p:nvPr/>
        </p:nvSpPr>
        <p:spPr>
          <a:xfrm>
            <a:off x="373488" y="60107"/>
            <a:ext cx="2837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 err="1"/>
              <a:t>Monada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70C0"/>
                </a:solidFill>
              </a:rPr>
              <a:t>Either a b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43633" y="3857030"/>
            <a:ext cx="10161756" cy="1938992"/>
          </a:xfrm>
          <a:prstGeom prst="rect">
            <a:avLst/>
          </a:prstGeom>
          <a:noFill/>
          <a:ln w="9525">
            <a:solidFill>
              <a:srgbClr val="0070C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waitEither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 ::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Async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 a -&gt;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Async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 b -&gt; IO (Either a 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waitEither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lang="en-US" altLang="en-US" sz="2400" dirty="0">
                <a:solidFill>
                  <a:srgbClr val="0070C0"/>
                </a:solidFill>
                <a:latin typeface="Arial Unicode MS" panose="020B0604020202020204" pitchFamily="34" charset="-128"/>
              </a:rPr>
              <a:t>x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lang="en-US" altLang="en-US" sz="2400" dirty="0">
                <a:solidFill>
                  <a:srgbClr val="0070C0"/>
                </a:solidFill>
                <a:latin typeface="Arial Unicode MS" panose="020B0604020202020204" pitchFamily="34" charset="-128"/>
              </a:rPr>
              <a:t>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 = atomically $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70C0"/>
                </a:solidFill>
                <a:latin typeface="Arial Unicode MS" panose="020B0604020202020204" pitchFamily="34" charset="-128"/>
              </a:rPr>
              <a:t>         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fmap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 Left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waitSTM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 x)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--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</a:rPr>
              <a:t>fmap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 Left :: STM a -&gt; STM (Either a b)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solidFill>
                  <a:srgbClr val="0070C0"/>
                </a:solidFill>
                <a:latin typeface="Arial Unicode MS" panose="020B0604020202020204" pitchFamily="34" charset="-128"/>
              </a:rPr>
              <a:t>                        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 `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orElse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`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                    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fmap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 Right (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waitSTM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 Unicode MS" panose="020B0604020202020204" pitchFamily="34" charset="-128"/>
              </a:rPr>
              <a:t> y)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--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 Unicode MS" panose="020B0604020202020204" pitchFamily="34" charset="-128"/>
              </a:rPr>
              <a:t>fmap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 panose="020B0604020202020204" pitchFamily="34" charset="-128"/>
              </a:rPr>
              <a:t> Right :: STM b -&gt; STM (Either a b)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382593" y="5974135"/>
            <a:ext cx="6149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hlinkClick r:id="rId3"/>
              </a:rPr>
              <a:t>http://chimera.labs.oreilly.com/books/1230000000929/ch10.html#sec_stm-async</a:t>
            </a:r>
            <a:endParaRPr lang="en-US" sz="1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3488" y="2908651"/>
            <a:ext cx="6980349" cy="77026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218301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37229" y="312683"/>
            <a:ext cx="5874346" cy="3785652"/>
          </a:xfrm>
          <a:prstGeom prst="rect">
            <a:avLst/>
          </a:prstGeom>
          <a:ln w="1270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data </a:t>
            </a:r>
            <a:r>
              <a:rPr lang="en-US" sz="2000" dirty="0" err="1">
                <a:solidFill>
                  <a:srgbClr val="0070C0"/>
                </a:solidFill>
              </a:rPr>
              <a:t>Async</a:t>
            </a:r>
            <a:r>
              <a:rPr lang="en-US" sz="2000" dirty="0">
                <a:solidFill>
                  <a:srgbClr val="0070C0"/>
                </a:solidFill>
              </a:rPr>
              <a:t> a = </a:t>
            </a:r>
            <a:r>
              <a:rPr lang="en-US" sz="2000" dirty="0" err="1">
                <a:solidFill>
                  <a:srgbClr val="0070C0"/>
                </a:solidFill>
              </a:rPr>
              <a:t>Async</a:t>
            </a:r>
            <a:r>
              <a:rPr lang="en-US" sz="2000" dirty="0">
                <a:solidFill>
                  <a:srgbClr val="0070C0"/>
                </a:solidFill>
              </a:rPr>
              <a:t> (</a:t>
            </a:r>
            <a:r>
              <a:rPr lang="en-US" sz="2000" dirty="0" err="1">
                <a:solidFill>
                  <a:srgbClr val="0070C0"/>
                </a:solidFill>
              </a:rPr>
              <a:t>TMVar</a:t>
            </a:r>
            <a:r>
              <a:rPr lang="en-US" sz="2000" dirty="0">
                <a:solidFill>
                  <a:srgbClr val="0070C0"/>
                </a:solidFill>
              </a:rPr>
              <a:t> a)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 err="1">
                <a:solidFill>
                  <a:srgbClr val="0070C0"/>
                </a:solidFill>
              </a:rPr>
              <a:t>async</a:t>
            </a:r>
            <a:r>
              <a:rPr lang="en-US" sz="2000" dirty="0">
                <a:solidFill>
                  <a:srgbClr val="0070C0"/>
                </a:solidFill>
              </a:rPr>
              <a:t> :: IO a -&gt; IO (</a:t>
            </a:r>
            <a:r>
              <a:rPr lang="en-US" sz="2000" dirty="0" err="1">
                <a:solidFill>
                  <a:srgbClr val="0070C0"/>
                </a:solidFill>
              </a:rPr>
              <a:t>Async</a:t>
            </a:r>
            <a:r>
              <a:rPr lang="en-US" sz="2000" dirty="0">
                <a:solidFill>
                  <a:srgbClr val="0070C0"/>
                </a:solidFill>
              </a:rPr>
              <a:t> a)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async</a:t>
            </a:r>
            <a:r>
              <a:rPr lang="en-US" sz="2000" dirty="0">
                <a:solidFill>
                  <a:srgbClr val="0070C0"/>
                </a:solidFill>
              </a:rPr>
              <a:t> action = do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</a:t>
            </a:r>
            <a:r>
              <a:rPr lang="en-US" sz="2000" dirty="0" err="1">
                <a:solidFill>
                  <a:srgbClr val="0070C0"/>
                </a:solidFill>
              </a:rPr>
              <a:t>var</a:t>
            </a:r>
            <a:r>
              <a:rPr lang="en-US" sz="2000" dirty="0">
                <a:solidFill>
                  <a:srgbClr val="0070C0"/>
                </a:solidFill>
              </a:rPr>
              <a:t> &lt;- atomically $ do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 </a:t>
            </a:r>
            <a:r>
              <a:rPr lang="en-US" sz="2000" dirty="0" err="1">
                <a:solidFill>
                  <a:srgbClr val="0070C0"/>
                </a:solidFill>
              </a:rPr>
              <a:t>var</a:t>
            </a:r>
            <a:r>
              <a:rPr lang="en-US" sz="2000" dirty="0">
                <a:solidFill>
                  <a:srgbClr val="0070C0"/>
                </a:solidFill>
              </a:rPr>
              <a:t> &lt;- </a:t>
            </a:r>
            <a:r>
              <a:rPr lang="en-US" sz="2000" dirty="0" err="1">
                <a:solidFill>
                  <a:srgbClr val="0070C0"/>
                </a:solidFill>
              </a:rPr>
              <a:t>newEmptyTMVar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                 return </a:t>
            </a:r>
            <a:r>
              <a:rPr lang="en-US" sz="2000" dirty="0" err="1">
                <a:solidFill>
                  <a:srgbClr val="0070C0"/>
                </a:solidFill>
              </a:rPr>
              <a:t>var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    </a:t>
            </a:r>
            <a:r>
              <a:rPr lang="en-US" sz="2000" dirty="0" err="1">
                <a:solidFill>
                  <a:srgbClr val="0070C0"/>
                </a:solidFill>
              </a:rPr>
              <a:t>forkIO</a:t>
            </a:r>
            <a:r>
              <a:rPr lang="en-US" sz="2000" dirty="0">
                <a:solidFill>
                  <a:srgbClr val="0070C0"/>
                </a:solidFill>
              </a:rPr>
              <a:t> (do r &lt;- action; (atomically. </a:t>
            </a:r>
            <a:r>
              <a:rPr lang="en-US" sz="2000" dirty="0" err="1">
                <a:solidFill>
                  <a:srgbClr val="0070C0"/>
                </a:solidFill>
              </a:rPr>
              <a:t>putTMVar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var</a:t>
            </a:r>
            <a:r>
              <a:rPr lang="en-US" sz="2000" dirty="0">
                <a:solidFill>
                  <a:srgbClr val="0070C0"/>
                </a:solidFill>
              </a:rPr>
              <a:t>)  r)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return (</a:t>
            </a:r>
            <a:r>
              <a:rPr lang="en-US" sz="2000" dirty="0" err="1">
                <a:solidFill>
                  <a:srgbClr val="0070C0"/>
                </a:solidFill>
              </a:rPr>
              <a:t>Async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var</a:t>
            </a:r>
            <a:r>
              <a:rPr lang="en-US" sz="2000" dirty="0">
                <a:solidFill>
                  <a:srgbClr val="0070C0"/>
                </a:solidFill>
              </a:rPr>
              <a:t>)</a:t>
            </a:r>
          </a:p>
          <a:p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 err="1">
                <a:solidFill>
                  <a:srgbClr val="0070C0"/>
                </a:solidFill>
              </a:rPr>
              <a:t>waitSTM</a:t>
            </a:r>
            <a:r>
              <a:rPr lang="en-US" sz="2000" dirty="0">
                <a:solidFill>
                  <a:srgbClr val="0070C0"/>
                </a:solidFill>
              </a:rPr>
              <a:t> :: </a:t>
            </a:r>
            <a:r>
              <a:rPr lang="en-US" sz="2000" dirty="0" err="1">
                <a:solidFill>
                  <a:srgbClr val="0070C0"/>
                </a:solidFill>
              </a:rPr>
              <a:t>Async</a:t>
            </a:r>
            <a:r>
              <a:rPr lang="en-US" sz="2000" dirty="0">
                <a:solidFill>
                  <a:srgbClr val="0070C0"/>
                </a:solidFill>
              </a:rPr>
              <a:t> a -&gt; STM a</a:t>
            </a:r>
          </a:p>
          <a:p>
            <a:r>
              <a:rPr lang="en-US" sz="2000" dirty="0" err="1">
                <a:solidFill>
                  <a:srgbClr val="0070C0"/>
                </a:solidFill>
              </a:rPr>
              <a:t>waitSTM</a:t>
            </a:r>
            <a:r>
              <a:rPr lang="en-US" sz="2000" dirty="0">
                <a:solidFill>
                  <a:srgbClr val="0070C0"/>
                </a:solidFill>
              </a:rPr>
              <a:t> (</a:t>
            </a:r>
            <a:r>
              <a:rPr lang="en-US" sz="2000" dirty="0" err="1">
                <a:solidFill>
                  <a:srgbClr val="0070C0"/>
                </a:solidFill>
              </a:rPr>
              <a:t>Async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var</a:t>
            </a:r>
            <a:r>
              <a:rPr lang="en-US" sz="2000" dirty="0">
                <a:solidFill>
                  <a:srgbClr val="0070C0"/>
                </a:solidFill>
              </a:rPr>
              <a:t>) = </a:t>
            </a:r>
            <a:r>
              <a:rPr lang="en-US" sz="2000" dirty="0" err="1">
                <a:solidFill>
                  <a:srgbClr val="0070C0"/>
                </a:solidFill>
              </a:rPr>
              <a:t>readTMVar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var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3547" y="-102815"/>
            <a:ext cx="24526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solidFill>
                <a:srgbClr val="0070C0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rgbClr val="0070C0"/>
                </a:solidFill>
              </a:rPr>
              <a:t>Async</a:t>
            </a:r>
            <a:r>
              <a:rPr lang="en-US" sz="2400" dirty="0">
                <a:solidFill>
                  <a:srgbClr val="0070C0"/>
                </a:solidFill>
              </a:rPr>
              <a:t> cu </a:t>
            </a:r>
            <a:r>
              <a:rPr lang="en-US" sz="2400" dirty="0" err="1">
                <a:solidFill>
                  <a:srgbClr val="0070C0"/>
                </a:solidFill>
              </a:rPr>
              <a:t>TMVar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1978" y="4487855"/>
            <a:ext cx="8927252" cy="830997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0070C0"/>
                </a:solidFill>
              </a:rPr>
              <a:t>waitAny</a:t>
            </a:r>
            <a:r>
              <a:rPr lang="en-US" sz="2400" dirty="0">
                <a:solidFill>
                  <a:srgbClr val="0070C0"/>
                </a:solidFill>
              </a:rPr>
              <a:t> :: [</a:t>
            </a:r>
            <a:r>
              <a:rPr lang="en-US" sz="2400" dirty="0" err="1">
                <a:solidFill>
                  <a:srgbClr val="0070C0"/>
                </a:solidFill>
              </a:rPr>
              <a:t>Async</a:t>
            </a:r>
            <a:r>
              <a:rPr lang="en-US" sz="2400" dirty="0">
                <a:solidFill>
                  <a:srgbClr val="0070C0"/>
                </a:solidFill>
              </a:rPr>
              <a:t> a] -&gt; IO a</a:t>
            </a:r>
          </a:p>
          <a:p>
            <a:r>
              <a:rPr lang="en-US" sz="2400" dirty="0" err="1">
                <a:solidFill>
                  <a:srgbClr val="0070C0"/>
                </a:solidFill>
              </a:rPr>
              <a:t>waitAny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asyncs</a:t>
            </a:r>
            <a:r>
              <a:rPr lang="en-US" sz="2400" dirty="0">
                <a:solidFill>
                  <a:srgbClr val="0070C0"/>
                </a:solidFill>
              </a:rPr>
              <a:t> = atomically $ </a:t>
            </a:r>
            <a:r>
              <a:rPr lang="en-US" sz="2400" dirty="0" err="1">
                <a:solidFill>
                  <a:srgbClr val="0070C0"/>
                </a:solidFill>
              </a:rPr>
              <a:t>foldr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orElse</a:t>
            </a:r>
            <a:r>
              <a:rPr lang="en-US" sz="2400" dirty="0">
                <a:solidFill>
                  <a:srgbClr val="0070C0"/>
                </a:solidFill>
              </a:rPr>
              <a:t> retry $ map </a:t>
            </a:r>
            <a:r>
              <a:rPr lang="en-US" sz="2400" dirty="0" err="1">
                <a:solidFill>
                  <a:srgbClr val="0070C0"/>
                </a:solidFill>
              </a:rPr>
              <a:t>waitSTM</a:t>
            </a:r>
            <a:r>
              <a:rPr lang="en-US" sz="2400" dirty="0">
                <a:solidFill>
                  <a:srgbClr val="0070C0"/>
                </a:solidFill>
              </a:rPr>
              <a:t> </a:t>
            </a:r>
            <a:r>
              <a:rPr lang="en-US" sz="2400" dirty="0" err="1">
                <a:solidFill>
                  <a:srgbClr val="0070C0"/>
                </a:solidFill>
              </a:rPr>
              <a:t>asyncs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76377" y="5708372"/>
            <a:ext cx="4449936" cy="40011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/>
              <a:t>intoarce</a:t>
            </a:r>
            <a:r>
              <a:rPr lang="en-US" sz="2000" b="1" dirty="0"/>
              <a:t> </a:t>
            </a:r>
            <a:r>
              <a:rPr lang="en-US" sz="2000" b="1" dirty="0" err="1"/>
              <a:t>cand</a:t>
            </a:r>
            <a:r>
              <a:rPr lang="en-US" sz="2000" b="1" dirty="0"/>
              <a:t> </a:t>
            </a:r>
            <a:r>
              <a:rPr lang="en-US" sz="2000" b="1" dirty="0" err="1"/>
              <a:t>una</a:t>
            </a:r>
            <a:r>
              <a:rPr lang="en-US" sz="2000" b="1" dirty="0"/>
              <a:t> din </a:t>
            </a:r>
            <a:r>
              <a:rPr lang="en-US" sz="2000" b="1" dirty="0" err="1"/>
              <a:t>actiuni</a:t>
            </a:r>
            <a:r>
              <a:rPr lang="en-US" sz="2000" b="1" dirty="0"/>
              <a:t> se </a:t>
            </a:r>
            <a:r>
              <a:rPr lang="en-US" sz="2000" b="1" dirty="0" err="1"/>
              <a:t>termina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8392173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2226" y="943633"/>
            <a:ext cx="9457385" cy="2246769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        </a:t>
            </a:r>
            <a:r>
              <a:rPr lang="en-US" sz="2000" dirty="0" err="1">
                <a:solidFill>
                  <a:srgbClr val="0070C0"/>
                </a:solidFill>
              </a:rPr>
              <a:t>putStrLn</a:t>
            </a:r>
            <a:r>
              <a:rPr lang="en-US" sz="2000" dirty="0">
                <a:solidFill>
                  <a:srgbClr val="0070C0"/>
                </a:solidFill>
              </a:rPr>
              <a:t> "Running the philosophers."   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as0 &lt;- </a:t>
            </a:r>
            <a:r>
              <a:rPr lang="en-US" sz="2000" dirty="0" err="1">
                <a:solidFill>
                  <a:srgbClr val="0070C0"/>
                </a:solidFill>
              </a:rPr>
              <a:t>async</a:t>
            </a:r>
            <a:r>
              <a:rPr lang="en-US" sz="2000" dirty="0">
                <a:solidFill>
                  <a:srgbClr val="0070C0"/>
                </a:solidFill>
              </a:rPr>
              <a:t> $ </a:t>
            </a:r>
            <a:r>
              <a:rPr lang="en-US" sz="2000" dirty="0" err="1">
                <a:solidFill>
                  <a:srgbClr val="0070C0"/>
                </a:solidFill>
              </a:rPr>
              <a:t>runPhilosopher</a:t>
            </a:r>
            <a:r>
              <a:rPr lang="en-US" sz="2000" dirty="0">
                <a:solidFill>
                  <a:srgbClr val="0070C0"/>
                </a:solidFill>
              </a:rPr>
              <a:t> 3  (</a:t>
            </a:r>
            <a:r>
              <a:rPr lang="en-US" sz="2000" dirty="0" err="1">
                <a:solidFill>
                  <a:srgbClr val="0070C0"/>
                </a:solidFill>
              </a:rPr>
              <a:t>philosophersWithForks</a:t>
            </a:r>
            <a:r>
              <a:rPr lang="en-US" sz="2000" dirty="0">
                <a:solidFill>
                  <a:srgbClr val="0070C0"/>
                </a:solidFill>
              </a:rPr>
              <a:t> !! 0)  -- </a:t>
            </a:r>
            <a:r>
              <a:rPr lang="en-US" sz="2000" dirty="0" err="1">
                <a:solidFill>
                  <a:srgbClr val="0070C0"/>
                </a:solidFill>
              </a:rPr>
              <a:t>Aristotel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        as1 &lt;- </a:t>
            </a:r>
            <a:r>
              <a:rPr lang="en-US" sz="2000" dirty="0" err="1">
                <a:solidFill>
                  <a:srgbClr val="0070C0"/>
                </a:solidFill>
              </a:rPr>
              <a:t>async</a:t>
            </a:r>
            <a:r>
              <a:rPr lang="en-US" sz="2000" dirty="0">
                <a:solidFill>
                  <a:srgbClr val="0070C0"/>
                </a:solidFill>
              </a:rPr>
              <a:t> $ </a:t>
            </a:r>
            <a:r>
              <a:rPr lang="en-US" sz="2000" dirty="0" err="1">
                <a:solidFill>
                  <a:srgbClr val="0070C0"/>
                </a:solidFill>
              </a:rPr>
              <a:t>runPhilosopher</a:t>
            </a:r>
            <a:r>
              <a:rPr lang="en-US" sz="2000" dirty="0">
                <a:solidFill>
                  <a:srgbClr val="0070C0"/>
                </a:solidFill>
              </a:rPr>
              <a:t> 1  (</a:t>
            </a:r>
            <a:r>
              <a:rPr lang="en-US" sz="2000" dirty="0" err="1">
                <a:solidFill>
                  <a:srgbClr val="0070C0"/>
                </a:solidFill>
              </a:rPr>
              <a:t>philosophersWithForks</a:t>
            </a:r>
            <a:r>
              <a:rPr lang="en-US" sz="2000" dirty="0">
                <a:solidFill>
                  <a:srgbClr val="0070C0"/>
                </a:solidFill>
              </a:rPr>
              <a:t> !! 1)  -- Kant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as2 &lt;- </a:t>
            </a:r>
            <a:r>
              <a:rPr lang="en-US" sz="2000" dirty="0" err="1">
                <a:solidFill>
                  <a:srgbClr val="0070C0"/>
                </a:solidFill>
              </a:rPr>
              <a:t>async</a:t>
            </a:r>
            <a:r>
              <a:rPr lang="en-US" sz="2000" dirty="0">
                <a:solidFill>
                  <a:srgbClr val="0070C0"/>
                </a:solidFill>
              </a:rPr>
              <a:t> $ </a:t>
            </a:r>
            <a:r>
              <a:rPr lang="en-US" sz="2000" dirty="0" err="1">
                <a:solidFill>
                  <a:srgbClr val="0070C0"/>
                </a:solidFill>
              </a:rPr>
              <a:t>runPhilosopher</a:t>
            </a:r>
            <a:r>
              <a:rPr lang="en-US" sz="2000" dirty="0">
                <a:solidFill>
                  <a:srgbClr val="0070C0"/>
                </a:solidFill>
              </a:rPr>
              <a:t> 3  (</a:t>
            </a:r>
            <a:r>
              <a:rPr lang="en-US" sz="2000" dirty="0" err="1">
                <a:solidFill>
                  <a:srgbClr val="0070C0"/>
                </a:solidFill>
              </a:rPr>
              <a:t>philosophersWithForks</a:t>
            </a:r>
            <a:r>
              <a:rPr lang="en-US" sz="2000" dirty="0">
                <a:solidFill>
                  <a:srgbClr val="0070C0"/>
                </a:solidFill>
              </a:rPr>
              <a:t> !! 2)  -- Spinoza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</a:t>
            </a:r>
            <a:r>
              <a:rPr lang="en-US" sz="2000" dirty="0" err="1">
                <a:solidFill>
                  <a:srgbClr val="0070C0"/>
                </a:solidFill>
              </a:rPr>
              <a:t>waitAny</a:t>
            </a:r>
            <a:r>
              <a:rPr lang="en-US" sz="2000" dirty="0">
                <a:solidFill>
                  <a:srgbClr val="0070C0"/>
                </a:solidFill>
              </a:rPr>
              <a:t> [as0,as1,as2]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</a:t>
            </a:r>
            <a:r>
              <a:rPr lang="en-US" sz="2000" dirty="0" err="1">
                <a:solidFill>
                  <a:srgbClr val="0070C0"/>
                </a:solidFill>
              </a:rPr>
              <a:t>putStrLn</a:t>
            </a:r>
            <a:r>
              <a:rPr lang="en-US" sz="2000" dirty="0">
                <a:solidFill>
                  <a:srgbClr val="0070C0"/>
                </a:solidFill>
              </a:rPr>
              <a:t> "WAIT RETURNED"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</a:t>
            </a:r>
            <a:r>
              <a:rPr lang="en-US" sz="2000" dirty="0" err="1">
                <a:solidFill>
                  <a:srgbClr val="0070C0"/>
                </a:solidFill>
              </a:rPr>
              <a:t>getLine</a:t>
            </a:r>
            <a:r>
              <a:rPr lang="en-US" sz="2000" dirty="0">
                <a:solidFill>
                  <a:srgbClr val="0070C0"/>
                </a:solidFill>
              </a:rPr>
              <a:t> 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7577" y="168648"/>
            <a:ext cx="18250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800" dirty="0" err="1">
                <a:solidFill>
                  <a:srgbClr val="0070C0"/>
                </a:solidFill>
              </a:rPr>
              <a:t>waitAny</a:t>
            </a:r>
            <a:endParaRPr lang="en-US" sz="2800" dirty="0"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799" y="2658702"/>
            <a:ext cx="5794812" cy="353719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6" name="Straight Arrow Connector 5"/>
          <p:cNvCxnSpPr/>
          <p:nvPr/>
        </p:nvCxnSpPr>
        <p:spPr>
          <a:xfrm flipH="1" flipV="1">
            <a:off x="6156441" y="2809723"/>
            <a:ext cx="811369" cy="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250028" y="3431036"/>
            <a:ext cx="140379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433207" y="5596971"/>
            <a:ext cx="2992807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dirty="0" err="1"/>
              <a:t>Programul</a:t>
            </a:r>
            <a:r>
              <a:rPr lang="en-US" sz="2000" dirty="0"/>
              <a:t> continua</a:t>
            </a:r>
          </a:p>
          <a:p>
            <a:r>
              <a:rPr lang="en-US" sz="2000" dirty="0" err="1"/>
              <a:t>pana</a:t>
            </a:r>
            <a:r>
              <a:rPr lang="en-US" sz="2000" dirty="0"/>
              <a:t> se </a:t>
            </a:r>
            <a:r>
              <a:rPr lang="en-US" sz="2000" dirty="0" err="1"/>
              <a:t>efectueaza</a:t>
            </a:r>
            <a:r>
              <a:rPr lang="en-US" sz="2000" dirty="0"/>
              <a:t> </a:t>
            </a:r>
            <a:r>
              <a:rPr lang="en-US" sz="2000" dirty="0" err="1">
                <a:solidFill>
                  <a:srgbClr val="0070C0"/>
                </a:solidFill>
              </a:rPr>
              <a:t>getLine</a:t>
            </a:r>
            <a:endParaRPr lang="en-U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38968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B55B76D-D3B5-AFAB-0E01-71A78B4B5C0A}"/>
              </a:ext>
            </a:extLst>
          </p:cNvPr>
          <p:cNvSpPr txBox="1"/>
          <p:nvPr/>
        </p:nvSpPr>
        <p:spPr>
          <a:xfrm>
            <a:off x="4094480" y="2712720"/>
            <a:ext cx="30533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Pe </a:t>
            </a:r>
            <a:r>
              <a:rPr lang="en-US" sz="2400" dirty="0" err="1"/>
              <a:t>saptamana</a:t>
            </a:r>
            <a:r>
              <a:rPr lang="en-US" sz="2400" dirty="0"/>
              <a:t> </a:t>
            </a:r>
            <a:r>
              <a:rPr lang="en-US" sz="2400" dirty="0" err="1"/>
              <a:t>viitoare</a:t>
            </a:r>
            <a:r>
              <a:rPr lang="en-US" sz="2400" dirty="0"/>
              <a:t>!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96450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335" y="167425"/>
            <a:ext cx="354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Exemplu</a:t>
            </a:r>
            <a:r>
              <a:rPr lang="en-US" dirty="0"/>
              <a:t>: o </a:t>
            </a:r>
            <a:r>
              <a:rPr lang="en-US" dirty="0" err="1"/>
              <a:t>tranzactie</a:t>
            </a:r>
            <a:r>
              <a:rPr lang="en-US" dirty="0"/>
              <a:t> </a:t>
            </a:r>
            <a:r>
              <a:rPr lang="en-US" dirty="0" err="1"/>
              <a:t>bancara</a:t>
            </a:r>
            <a:r>
              <a:rPr lang="en-US" dirty="0"/>
              <a:t> (I)</a:t>
            </a:r>
          </a:p>
        </p:txBody>
      </p:sp>
      <p:sp>
        <p:nvSpPr>
          <p:cNvPr id="3" name="Rectangle 2"/>
          <p:cNvSpPr/>
          <p:nvPr/>
        </p:nvSpPr>
        <p:spPr>
          <a:xfrm>
            <a:off x="7216461" y="1101872"/>
            <a:ext cx="4413161" cy="4524315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import </a:t>
            </a:r>
            <a:r>
              <a:rPr lang="en-US" dirty="0" err="1">
                <a:solidFill>
                  <a:srgbClr val="0070C0"/>
                </a:solidFill>
              </a:rPr>
              <a:t>Control.Concurrent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import </a:t>
            </a:r>
            <a:r>
              <a:rPr lang="en-US" dirty="0" err="1">
                <a:solidFill>
                  <a:srgbClr val="0070C0"/>
                </a:solidFill>
              </a:rPr>
              <a:t>Control.Monad</a:t>
            </a:r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type Account = </a:t>
            </a:r>
            <a:r>
              <a:rPr lang="en-US" dirty="0" err="1">
                <a:solidFill>
                  <a:srgbClr val="0070C0"/>
                </a:solidFill>
              </a:rPr>
              <a:t>MVar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  <a:p>
            <a:endParaRPr lang="en-US" dirty="0">
              <a:solidFill>
                <a:srgbClr val="0070C0"/>
              </a:solidFill>
            </a:endParaRPr>
          </a:p>
          <a:p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main = do </a:t>
            </a:r>
          </a:p>
          <a:p>
            <a:r>
              <a:rPr lang="en-US" dirty="0">
                <a:solidFill>
                  <a:srgbClr val="0070C0"/>
                </a:solidFill>
              </a:rPr>
              <a:t>      </a:t>
            </a:r>
          </a:p>
          <a:p>
            <a:r>
              <a:rPr lang="en-US" dirty="0">
                <a:solidFill>
                  <a:srgbClr val="0070C0"/>
                </a:solidFill>
              </a:rPr>
              <a:t>       </a:t>
            </a:r>
            <a:r>
              <a:rPr lang="en-US" dirty="0" err="1">
                <a:solidFill>
                  <a:srgbClr val="0070C0"/>
                </a:solidFill>
              </a:rPr>
              <a:t>aMVar</a:t>
            </a:r>
            <a:r>
              <a:rPr lang="en-US" dirty="0">
                <a:solidFill>
                  <a:srgbClr val="0070C0"/>
                </a:solidFill>
              </a:rPr>
              <a:t> &lt;- </a:t>
            </a:r>
            <a:r>
              <a:rPr lang="en-US" dirty="0" err="1">
                <a:solidFill>
                  <a:srgbClr val="0070C0"/>
                </a:solidFill>
              </a:rPr>
              <a:t>newMVar</a:t>
            </a:r>
            <a:r>
              <a:rPr lang="en-US" dirty="0">
                <a:solidFill>
                  <a:srgbClr val="0070C0"/>
                </a:solidFill>
              </a:rPr>
              <a:t> 1000</a:t>
            </a:r>
          </a:p>
          <a:p>
            <a:r>
              <a:rPr lang="en-US" dirty="0">
                <a:solidFill>
                  <a:srgbClr val="0070C0"/>
                </a:solidFill>
              </a:rPr>
              <a:t>       </a:t>
            </a:r>
            <a:r>
              <a:rPr lang="en-US" dirty="0" err="1">
                <a:solidFill>
                  <a:srgbClr val="0070C0"/>
                </a:solidFill>
              </a:rPr>
              <a:t>bMVar</a:t>
            </a:r>
            <a:r>
              <a:rPr lang="en-US" dirty="0">
                <a:solidFill>
                  <a:srgbClr val="0070C0"/>
                </a:solidFill>
              </a:rPr>
              <a:t> &lt;- </a:t>
            </a:r>
            <a:r>
              <a:rPr lang="en-US" dirty="0" err="1">
                <a:solidFill>
                  <a:srgbClr val="0070C0"/>
                </a:solidFill>
              </a:rPr>
              <a:t>newMVar</a:t>
            </a:r>
            <a:r>
              <a:rPr lang="en-US" dirty="0">
                <a:solidFill>
                  <a:srgbClr val="0070C0"/>
                </a:solidFill>
              </a:rPr>
              <a:t> 1000</a:t>
            </a:r>
          </a:p>
          <a:p>
            <a:r>
              <a:rPr lang="en-US" dirty="0">
                <a:solidFill>
                  <a:srgbClr val="0070C0"/>
                </a:solidFill>
              </a:rPr>
              <a:t>       </a:t>
            </a:r>
            <a:r>
              <a:rPr lang="en-US" dirty="0" err="1">
                <a:solidFill>
                  <a:srgbClr val="0070C0"/>
                </a:solidFill>
              </a:rPr>
              <a:t>forkIO</a:t>
            </a:r>
            <a:r>
              <a:rPr lang="en-US" dirty="0">
                <a:solidFill>
                  <a:srgbClr val="0070C0"/>
                </a:solidFill>
              </a:rPr>
              <a:t>(transfer </a:t>
            </a:r>
            <a:r>
              <a:rPr lang="en-US" dirty="0" err="1">
                <a:solidFill>
                  <a:srgbClr val="0070C0"/>
                </a:solidFill>
              </a:rPr>
              <a:t>aMVar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bMVar</a:t>
            </a:r>
            <a:r>
              <a:rPr lang="en-US" dirty="0">
                <a:solidFill>
                  <a:srgbClr val="0070C0"/>
                </a:solidFill>
              </a:rPr>
              <a:t> 300)</a:t>
            </a:r>
          </a:p>
          <a:p>
            <a:r>
              <a:rPr lang="en-US" dirty="0">
                <a:solidFill>
                  <a:srgbClr val="0070C0"/>
                </a:solidFill>
              </a:rPr>
              <a:t>       </a:t>
            </a:r>
            <a:r>
              <a:rPr lang="en-US" dirty="0" err="1">
                <a:solidFill>
                  <a:srgbClr val="0070C0"/>
                </a:solidFill>
              </a:rPr>
              <a:t>forkIO</a:t>
            </a:r>
            <a:r>
              <a:rPr lang="en-US" dirty="0">
                <a:solidFill>
                  <a:srgbClr val="0070C0"/>
                </a:solidFill>
              </a:rPr>
              <a:t> (transfer </a:t>
            </a:r>
            <a:r>
              <a:rPr lang="en-US" dirty="0" err="1">
                <a:solidFill>
                  <a:srgbClr val="0070C0"/>
                </a:solidFill>
              </a:rPr>
              <a:t>bMVar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aMVar</a:t>
            </a:r>
            <a:r>
              <a:rPr lang="en-US" dirty="0">
                <a:solidFill>
                  <a:srgbClr val="0070C0"/>
                </a:solidFill>
              </a:rPr>
              <a:t> 500)</a:t>
            </a:r>
          </a:p>
          <a:p>
            <a:r>
              <a:rPr lang="en-US" dirty="0">
                <a:solidFill>
                  <a:srgbClr val="0070C0"/>
                </a:solidFill>
              </a:rPr>
              <a:t>       </a:t>
            </a:r>
          </a:p>
          <a:p>
            <a:r>
              <a:rPr lang="en-US" dirty="0">
                <a:solidFill>
                  <a:srgbClr val="0070C0"/>
                </a:solidFill>
              </a:rPr>
              <a:t>       </a:t>
            </a:r>
            <a:r>
              <a:rPr lang="en-US" dirty="0" err="1">
                <a:solidFill>
                  <a:srgbClr val="0070C0"/>
                </a:solidFill>
              </a:rPr>
              <a:t>showBalance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aMVar</a:t>
            </a:r>
            <a:r>
              <a:rPr lang="en-US" dirty="0">
                <a:solidFill>
                  <a:srgbClr val="0070C0"/>
                </a:solidFill>
              </a:rPr>
              <a:t> "a"</a:t>
            </a:r>
          </a:p>
          <a:p>
            <a:r>
              <a:rPr lang="en-US" dirty="0">
                <a:solidFill>
                  <a:srgbClr val="0070C0"/>
                </a:solidFill>
              </a:rPr>
              <a:t>       </a:t>
            </a:r>
            <a:r>
              <a:rPr lang="en-US" dirty="0" err="1">
                <a:solidFill>
                  <a:srgbClr val="0070C0"/>
                </a:solidFill>
              </a:rPr>
              <a:t>showBalance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bMVar</a:t>
            </a:r>
            <a:r>
              <a:rPr lang="en-US" dirty="0">
                <a:solidFill>
                  <a:srgbClr val="0070C0"/>
                </a:solidFill>
              </a:rPr>
              <a:t> "b" </a:t>
            </a:r>
          </a:p>
          <a:p>
            <a:r>
              <a:rPr lang="en-US" dirty="0"/>
              <a:t>            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97735" y="1983346"/>
            <a:ext cx="4162934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transfer :: Account -&gt; Account -&gt;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-&gt; IO()</a:t>
            </a:r>
          </a:p>
          <a:p>
            <a:r>
              <a:rPr lang="en-US" dirty="0">
                <a:solidFill>
                  <a:srgbClr val="0070C0"/>
                </a:solidFill>
              </a:rPr>
              <a:t>transfer from to amount = do 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       withdraw from amount 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       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      deposit to amount</a:t>
            </a:r>
          </a:p>
          <a:p>
            <a:r>
              <a:rPr lang="en-US" dirty="0"/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2276" y="3606084"/>
            <a:ext cx="3961405" cy="646331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/>
              <a:t>un alt thread </a:t>
            </a:r>
            <a:r>
              <a:rPr lang="en-US" b="1" dirty="0" err="1"/>
              <a:t>ar</a:t>
            </a:r>
            <a:r>
              <a:rPr lang="en-US" b="1" dirty="0"/>
              <a:t> </a:t>
            </a:r>
            <a:r>
              <a:rPr lang="en-US" b="1" dirty="0" err="1"/>
              <a:t>putea</a:t>
            </a:r>
            <a:r>
              <a:rPr lang="en-US" b="1" dirty="0"/>
              <a:t> </a:t>
            </a:r>
            <a:r>
              <a:rPr lang="en-US" b="1" dirty="0" err="1"/>
              <a:t>observa</a:t>
            </a:r>
            <a:r>
              <a:rPr lang="en-US" b="1" dirty="0"/>
              <a:t> o stare </a:t>
            </a:r>
          </a:p>
          <a:p>
            <a:r>
              <a:rPr lang="en-US" b="1" dirty="0"/>
              <a:t>in care </a:t>
            </a:r>
            <a:r>
              <a:rPr lang="en-US" b="1" dirty="0" err="1"/>
              <a:t>banii</a:t>
            </a:r>
            <a:r>
              <a:rPr lang="en-US" b="1" dirty="0"/>
              <a:t> nu se </a:t>
            </a:r>
            <a:r>
              <a:rPr lang="en-US" b="1" dirty="0" err="1"/>
              <a:t>gasesc</a:t>
            </a:r>
            <a:r>
              <a:rPr lang="en-US" b="1" dirty="0"/>
              <a:t> in </a:t>
            </a:r>
            <a:r>
              <a:rPr lang="en-US" b="1" dirty="0" err="1"/>
              <a:t>nici</a:t>
            </a:r>
            <a:r>
              <a:rPr lang="en-US" b="1" dirty="0"/>
              <a:t> un </a:t>
            </a:r>
            <a:r>
              <a:rPr lang="en-US" b="1" dirty="0" err="1"/>
              <a:t>cont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827414" y="2860509"/>
            <a:ext cx="1066510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data race</a:t>
            </a:r>
          </a:p>
        </p:txBody>
      </p:sp>
      <p:sp>
        <p:nvSpPr>
          <p:cNvPr id="10" name="Left Arrow 9"/>
          <p:cNvSpPr/>
          <p:nvPr/>
        </p:nvSpPr>
        <p:spPr>
          <a:xfrm>
            <a:off x="4463681" y="3065172"/>
            <a:ext cx="327260" cy="45719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9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83335" y="167425"/>
            <a:ext cx="3537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 err="1"/>
              <a:t>Exemplu</a:t>
            </a:r>
            <a:r>
              <a:rPr lang="en-US" dirty="0"/>
              <a:t>: o </a:t>
            </a:r>
            <a:r>
              <a:rPr lang="en-US" dirty="0" err="1"/>
              <a:t>tranzactie</a:t>
            </a:r>
            <a:r>
              <a:rPr lang="en-US" dirty="0"/>
              <a:t> </a:t>
            </a:r>
            <a:r>
              <a:rPr lang="en-US" dirty="0" err="1"/>
              <a:t>bancara</a:t>
            </a:r>
            <a:r>
              <a:rPr lang="en-US" dirty="0"/>
              <a:t> (I)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89397" y="1050356"/>
            <a:ext cx="4162934" cy="175432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transfer :: Account -&gt; Account -&gt; </a:t>
            </a:r>
            <a:r>
              <a:rPr lang="en-US" dirty="0" err="1">
                <a:solidFill>
                  <a:srgbClr val="0070C0"/>
                </a:solidFill>
              </a:rPr>
              <a:t>Int</a:t>
            </a:r>
            <a:r>
              <a:rPr lang="en-US" dirty="0">
                <a:solidFill>
                  <a:srgbClr val="0070C0"/>
                </a:solidFill>
              </a:rPr>
              <a:t> -&gt; IO()</a:t>
            </a:r>
          </a:p>
          <a:p>
            <a:r>
              <a:rPr lang="en-US" dirty="0">
                <a:solidFill>
                  <a:srgbClr val="0070C0"/>
                </a:solidFill>
              </a:rPr>
              <a:t>transfer from to amount = do 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         withdraw from amount </a:t>
            </a:r>
          </a:p>
          <a:p>
            <a:r>
              <a:rPr lang="en-US" dirty="0">
                <a:solidFill>
                  <a:srgbClr val="0070C0"/>
                </a:solidFill>
              </a:rPr>
              <a:t>           --      </a:t>
            </a:r>
            <a:r>
              <a:rPr lang="en-US" b="1" dirty="0" err="1">
                <a:solidFill>
                  <a:srgbClr val="0070C0"/>
                </a:solidFill>
              </a:rPr>
              <a:t>threadDelay</a:t>
            </a:r>
            <a:r>
              <a:rPr lang="en-US" b="1" dirty="0">
                <a:solidFill>
                  <a:srgbClr val="0070C0"/>
                </a:solidFill>
              </a:rPr>
              <a:t> (5^6)  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>
                <a:solidFill>
                  <a:srgbClr val="0070C0"/>
                </a:solidFill>
              </a:rPr>
              <a:t>                    deposit to amount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Rectangle 3"/>
          <p:cNvSpPr/>
          <p:nvPr/>
        </p:nvSpPr>
        <p:spPr>
          <a:xfrm>
            <a:off x="526108" y="3475742"/>
            <a:ext cx="4342106" cy="2308324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main = do </a:t>
            </a:r>
          </a:p>
          <a:p>
            <a:r>
              <a:rPr lang="en-US" dirty="0">
                <a:solidFill>
                  <a:srgbClr val="0070C0"/>
                </a:solidFill>
              </a:rPr>
              <a:t>       </a:t>
            </a:r>
            <a:r>
              <a:rPr lang="en-US" dirty="0" err="1">
                <a:solidFill>
                  <a:srgbClr val="0070C0"/>
                </a:solidFill>
              </a:rPr>
              <a:t>aMVar</a:t>
            </a:r>
            <a:r>
              <a:rPr lang="en-US" dirty="0">
                <a:solidFill>
                  <a:srgbClr val="0070C0"/>
                </a:solidFill>
              </a:rPr>
              <a:t> &lt;- </a:t>
            </a:r>
            <a:r>
              <a:rPr lang="en-US" dirty="0" err="1">
                <a:solidFill>
                  <a:srgbClr val="0070C0"/>
                </a:solidFill>
              </a:rPr>
              <a:t>newMVar</a:t>
            </a:r>
            <a:r>
              <a:rPr lang="en-US" dirty="0">
                <a:solidFill>
                  <a:srgbClr val="0070C0"/>
                </a:solidFill>
              </a:rPr>
              <a:t> 1000</a:t>
            </a:r>
          </a:p>
          <a:p>
            <a:r>
              <a:rPr lang="en-US" dirty="0">
                <a:solidFill>
                  <a:srgbClr val="0070C0"/>
                </a:solidFill>
              </a:rPr>
              <a:t>       </a:t>
            </a:r>
            <a:r>
              <a:rPr lang="en-US" dirty="0" err="1">
                <a:solidFill>
                  <a:srgbClr val="0070C0"/>
                </a:solidFill>
              </a:rPr>
              <a:t>bMVar</a:t>
            </a:r>
            <a:r>
              <a:rPr lang="en-US" dirty="0">
                <a:solidFill>
                  <a:srgbClr val="0070C0"/>
                </a:solidFill>
              </a:rPr>
              <a:t> &lt;- </a:t>
            </a:r>
            <a:r>
              <a:rPr lang="en-US" dirty="0" err="1">
                <a:solidFill>
                  <a:srgbClr val="0070C0"/>
                </a:solidFill>
              </a:rPr>
              <a:t>newMVar</a:t>
            </a:r>
            <a:r>
              <a:rPr lang="en-US" dirty="0">
                <a:solidFill>
                  <a:srgbClr val="0070C0"/>
                </a:solidFill>
              </a:rPr>
              <a:t> 1000</a:t>
            </a:r>
          </a:p>
          <a:p>
            <a:r>
              <a:rPr lang="en-US" dirty="0">
                <a:solidFill>
                  <a:srgbClr val="0070C0"/>
                </a:solidFill>
              </a:rPr>
              <a:t>       </a:t>
            </a:r>
            <a:r>
              <a:rPr lang="en-US" dirty="0" err="1">
                <a:solidFill>
                  <a:srgbClr val="0070C0"/>
                </a:solidFill>
              </a:rPr>
              <a:t>forkIO</a:t>
            </a:r>
            <a:r>
              <a:rPr lang="en-US" dirty="0">
                <a:solidFill>
                  <a:srgbClr val="0070C0"/>
                </a:solidFill>
              </a:rPr>
              <a:t>(transfer </a:t>
            </a:r>
            <a:r>
              <a:rPr lang="en-US" dirty="0" err="1">
                <a:solidFill>
                  <a:srgbClr val="0070C0"/>
                </a:solidFill>
              </a:rPr>
              <a:t>aMVar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bMVar</a:t>
            </a:r>
            <a:r>
              <a:rPr lang="en-US" dirty="0">
                <a:solidFill>
                  <a:srgbClr val="0070C0"/>
                </a:solidFill>
              </a:rPr>
              <a:t> 300)</a:t>
            </a:r>
          </a:p>
          <a:p>
            <a:r>
              <a:rPr lang="en-US" dirty="0">
                <a:solidFill>
                  <a:srgbClr val="0070C0"/>
                </a:solidFill>
              </a:rPr>
              <a:t>       </a:t>
            </a:r>
            <a:r>
              <a:rPr lang="en-US" dirty="0" err="1">
                <a:solidFill>
                  <a:srgbClr val="0070C0"/>
                </a:solidFill>
              </a:rPr>
              <a:t>forkIO</a:t>
            </a:r>
            <a:r>
              <a:rPr lang="en-US" dirty="0">
                <a:solidFill>
                  <a:srgbClr val="0070C0"/>
                </a:solidFill>
              </a:rPr>
              <a:t> (transfer </a:t>
            </a:r>
            <a:r>
              <a:rPr lang="en-US" dirty="0" err="1">
                <a:solidFill>
                  <a:srgbClr val="0070C0"/>
                </a:solidFill>
              </a:rPr>
              <a:t>bMVar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aMVar</a:t>
            </a:r>
            <a:r>
              <a:rPr lang="en-US" dirty="0">
                <a:solidFill>
                  <a:srgbClr val="0070C0"/>
                </a:solidFill>
              </a:rPr>
              <a:t> 500)</a:t>
            </a:r>
          </a:p>
          <a:p>
            <a:r>
              <a:rPr lang="en-US" dirty="0">
                <a:solidFill>
                  <a:srgbClr val="0070C0"/>
                </a:solidFill>
              </a:rPr>
              <a:t>       </a:t>
            </a:r>
          </a:p>
          <a:p>
            <a:r>
              <a:rPr lang="en-US" dirty="0">
                <a:solidFill>
                  <a:srgbClr val="0070C0"/>
                </a:solidFill>
              </a:rPr>
              <a:t>       </a:t>
            </a:r>
            <a:r>
              <a:rPr lang="en-US" dirty="0" err="1">
                <a:solidFill>
                  <a:srgbClr val="0070C0"/>
                </a:solidFill>
              </a:rPr>
              <a:t>showBalance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aMVar</a:t>
            </a:r>
            <a:r>
              <a:rPr lang="en-US" dirty="0">
                <a:solidFill>
                  <a:srgbClr val="0070C0"/>
                </a:solidFill>
              </a:rPr>
              <a:t> "a"</a:t>
            </a:r>
          </a:p>
          <a:p>
            <a:r>
              <a:rPr lang="en-US" dirty="0">
                <a:solidFill>
                  <a:srgbClr val="0070C0"/>
                </a:solidFill>
              </a:rPr>
              <a:t>       </a:t>
            </a:r>
            <a:r>
              <a:rPr lang="en-US" dirty="0" err="1">
                <a:solidFill>
                  <a:srgbClr val="0070C0"/>
                </a:solidFill>
              </a:rPr>
              <a:t>showBalance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bMVar</a:t>
            </a:r>
            <a:r>
              <a:rPr lang="en-US" dirty="0">
                <a:solidFill>
                  <a:srgbClr val="0070C0"/>
                </a:solidFill>
              </a:rPr>
              <a:t> "b"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676" y="3475742"/>
            <a:ext cx="5236017" cy="23825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5956545" y="1050356"/>
            <a:ext cx="5020872" cy="1477328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transfer :: Account -&gt; Account -&gt; </a:t>
            </a:r>
            <a:r>
              <a:rPr lang="en-US" dirty="0" err="1"/>
              <a:t>Int</a:t>
            </a:r>
            <a:r>
              <a:rPr lang="en-US" dirty="0"/>
              <a:t> -&gt; IO()</a:t>
            </a:r>
          </a:p>
          <a:p>
            <a:r>
              <a:rPr lang="en-US" dirty="0">
                <a:solidFill>
                  <a:srgbClr val="FF0000"/>
                </a:solidFill>
              </a:rPr>
              <a:t>transfer </a:t>
            </a:r>
            <a:r>
              <a:rPr lang="en-US" dirty="0"/>
              <a:t>from to amount = do </a:t>
            </a:r>
          </a:p>
          <a:p>
            <a:r>
              <a:rPr lang="en-US" dirty="0"/>
              <a:t>                   </a:t>
            </a:r>
            <a:r>
              <a:rPr lang="en-US" dirty="0">
                <a:solidFill>
                  <a:srgbClr val="00B050"/>
                </a:solidFill>
              </a:rPr>
              <a:t>withdraw </a:t>
            </a:r>
            <a:r>
              <a:rPr lang="en-US" dirty="0"/>
              <a:t>from amount </a:t>
            </a:r>
          </a:p>
          <a:p>
            <a:r>
              <a:rPr lang="en-US" dirty="0"/>
              <a:t>              --  </a:t>
            </a:r>
            <a:r>
              <a:rPr lang="en-US" dirty="0" err="1"/>
              <a:t>threadDelay</a:t>
            </a:r>
            <a:r>
              <a:rPr lang="en-US" dirty="0"/>
              <a:t> (5^6)  </a:t>
            </a:r>
          </a:p>
          <a:p>
            <a:r>
              <a:rPr lang="en-US" dirty="0"/>
              <a:t>                   </a:t>
            </a:r>
            <a:r>
              <a:rPr lang="en-US" dirty="0">
                <a:solidFill>
                  <a:srgbClr val="00B050"/>
                </a:solidFill>
              </a:rPr>
              <a:t>deposit</a:t>
            </a:r>
            <a:r>
              <a:rPr lang="en-US" dirty="0"/>
              <a:t> to amount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677850" y="2047742"/>
            <a:ext cx="2546466" cy="1200329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</a:rPr>
              <a:t>compunerea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unor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operatii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corecte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b="1" dirty="0" err="1">
                <a:solidFill>
                  <a:schemeClr val="bg1"/>
                </a:solidFill>
              </a:rPr>
              <a:t>poate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avea</a:t>
            </a:r>
            <a:r>
              <a:rPr lang="en-US" b="1" dirty="0">
                <a:solidFill>
                  <a:schemeClr val="bg1"/>
                </a:solidFill>
              </a:rPr>
              <a:t> ca </a:t>
            </a:r>
            <a:r>
              <a:rPr lang="en-US" b="1" dirty="0" err="1">
                <a:solidFill>
                  <a:schemeClr val="bg1"/>
                </a:solidFill>
              </a:rPr>
              <a:t>rezultat</a:t>
            </a:r>
            <a:r>
              <a:rPr lang="en-US" b="1" dirty="0">
                <a:solidFill>
                  <a:schemeClr val="bg1"/>
                </a:solidFill>
              </a:rPr>
              <a:t> o </a:t>
            </a:r>
          </a:p>
          <a:p>
            <a:r>
              <a:rPr lang="en-US" b="1" dirty="0" err="1">
                <a:solidFill>
                  <a:schemeClr val="bg1"/>
                </a:solidFill>
              </a:rPr>
              <a:t>operatie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eronata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6265" y="5008733"/>
            <a:ext cx="2530252" cy="11696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3436761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3487" y="154546"/>
            <a:ext cx="12001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800" dirty="0"/>
              <a:t> STM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CEF6C0-1E48-5C64-A00A-46C783592949}"/>
              </a:ext>
            </a:extLst>
          </p:cNvPr>
          <p:cNvSpPr txBox="1"/>
          <p:nvPr/>
        </p:nvSpPr>
        <p:spPr>
          <a:xfrm>
            <a:off x="548640" y="677766"/>
            <a:ext cx="11094720" cy="1631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/>
              <a:t>"Software transactional memory (STM) is a technique for simplifying concurrent programming by allowing multiple state-changing operations to be grouped together and performed as a single atomic operation. Strictly speaking, “software transactional memory” is an implementation technique, whereas the language construct we are interested in is “atomic blocks.”"</a:t>
            </a:r>
          </a:p>
          <a:p>
            <a:r>
              <a:rPr lang="en-GB" sz="2000" dirty="0"/>
              <a:t>S. Marlow, PCHP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019132-DC17-3C57-B864-FF1ECF9AAB06}"/>
              </a:ext>
            </a:extLst>
          </p:cNvPr>
          <p:cNvSpPr txBox="1"/>
          <p:nvPr/>
        </p:nvSpPr>
        <p:spPr>
          <a:xfrm>
            <a:off x="1066800" y="3637280"/>
            <a:ext cx="184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61B5B1-48CC-22EE-AC46-8035F805124C}"/>
              </a:ext>
            </a:extLst>
          </p:cNvPr>
          <p:cNvSpPr txBox="1"/>
          <p:nvPr/>
        </p:nvSpPr>
        <p:spPr>
          <a:xfrm>
            <a:off x="548640" y="2559524"/>
            <a:ext cx="11094720" cy="3477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GB" sz="2000" dirty="0"/>
              <a:t>"A transaction is a finite sequence of machine instructions, executed by a single process, satisfying the following properties:</a:t>
            </a:r>
          </a:p>
          <a:p>
            <a:r>
              <a:rPr lang="en-GB" sz="2000" b="1" dirty="0"/>
              <a:t>Serializability: </a:t>
            </a:r>
            <a:r>
              <a:rPr lang="en-GB" sz="2000" dirty="0"/>
              <a:t>Transactions appear to execute serially,  meaning that the steps of one transaction never</a:t>
            </a:r>
          </a:p>
          <a:p>
            <a:r>
              <a:rPr lang="en-GB" sz="2000" dirty="0"/>
              <a:t>appear to be interleaved with the steps of another. Committed transactions are never observed by different processors to execute indifferent orders.</a:t>
            </a:r>
          </a:p>
          <a:p>
            <a:r>
              <a:rPr lang="en-GB" sz="2000" b="1" dirty="0"/>
              <a:t>Atomicity:  </a:t>
            </a:r>
            <a:r>
              <a:rPr lang="en-GB" sz="2000" dirty="0"/>
              <a:t>Each transaction makes a sequence of tentative changes to shared memory. When the</a:t>
            </a:r>
          </a:p>
          <a:p>
            <a:r>
              <a:rPr lang="en-GB" sz="2000" dirty="0"/>
              <a:t>transaction completes, it either commits, making its changes visible to other processes (effectively) instantaneously, or it aborts, causing its changes to be discarded." </a:t>
            </a:r>
          </a:p>
          <a:p>
            <a:r>
              <a:rPr lang="en-GB" sz="2000" dirty="0"/>
              <a:t>Maurice Herlihy, J. Eliot B. Moss</a:t>
            </a:r>
            <a:r>
              <a:rPr lang="en-GB" sz="2000" i="1" dirty="0">
                <a:hlinkClick r:id="rId2"/>
              </a:rPr>
              <a:t>  Transactional memory: architectural support for lock-free data structures</a:t>
            </a:r>
            <a:r>
              <a:rPr lang="en-GB" sz="2000" i="1" dirty="0"/>
              <a:t>. </a:t>
            </a:r>
            <a:r>
              <a:rPr lang="en-GB" sz="2000" i="1" dirty="0" err="1"/>
              <a:t>Isca</a:t>
            </a:r>
            <a:r>
              <a:rPr lang="en-GB" sz="2000" i="1" dirty="0"/>
              <a:t> '93. ACM SIGARCH Computer Architecture News - Special Issue: Proceedings of the 20th annual international symposium on Computer architecture (ISCA '93). May 1993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6342891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4648" y="1438318"/>
            <a:ext cx="5982535" cy="156966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transfer :: Account -&gt; Account -&gt; </a:t>
            </a:r>
            <a:r>
              <a:rPr lang="en-US" sz="2400" dirty="0" err="1">
                <a:solidFill>
                  <a:srgbClr val="0070C0"/>
                </a:solidFill>
              </a:rPr>
              <a:t>Int</a:t>
            </a:r>
            <a:r>
              <a:rPr lang="en-US" sz="2400" dirty="0">
                <a:solidFill>
                  <a:srgbClr val="0070C0"/>
                </a:solidFill>
              </a:rPr>
              <a:t> -&gt; IO()</a:t>
            </a:r>
          </a:p>
          <a:p>
            <a:r>
              <a:rPr lang="en-US" sz="2400" dirty="0">
                <a:solidFill>
                  <a:srgbClr val="0070C0"/>
                </a:solidFill>
              </a:rPr>
              <a:t>transfer from to amount = </a:t>
            </a:r>
            <a:r>
              <a:rPr lang="en-US" sz="2400" dirty="0">
                <a:solidFill>
                  <a:srgbClr val="92D050"/>
                </a:solidFill>
              </a:rPr>
              <a:t>atomically </a:t>
            </a:r>
            <a:r>
              <a:rPr lang="en-US" sz="2400" dirty="0">
                <a:solidFill>
                  <a:srgbClr val="0070C0"/>
                </a:solidFill>
              </a:rPr>
              <a:t> $ do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    withdraw from amount 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                                     deposit to amount</a:t>
            </a:r>
          </a:p>
        </p:txBody>
      </p:sp>
      <p:sp>
        <p:nvSpPr>
          <p:cNvPr id="5" name="Rectangle 4"/>
          <p:cNvSpPr/>
          <p:nvPr/>
        </p:nvSpPr>
        <p:spPr>
          <a:xfrm>
            <a:off x="6142579" y="1438318"/>
            <a:ext cx="5844677" cy="480131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just"/>
            <a:r>
              <a:rPr lang="en-US" dirty="0">
                <a:solidFill>
                  <a:srgbClr val="92D050"/>
                </a:solidFill>
              </a:rPr>
              <a:t>atomically</a:t>
            </a:r>
            <a:endParaRPr lang="en-US" dirty="0"/>
          </a:p>
          <a:p>
            <a:pPr algn="just"/>
            <a:r>
              <a:rPr lang="en-US" dirty="0"/>
              <a:t>"takes an action as its argument, and performs it atomically. </a:t>
            </a:r>
          </a:p>
          <a:p>
            <a:pPr algn="just"/>
            <a:r>
              <a:rPr lang="en-US" dirty="0"/>
              <a:t>More precisely, it makes two guarantees: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Atomicity:  </a:t>
            </a:r>
            <a:r>
              <a:rPr lang="en-US" dirty="0"/>
              <a:t>the effects of atomically act become </a:t>
            </a:r>
          </a:p>
          <a:p>
            <a:pPr algn="just"/>
            <a:r>
              <a:rPr lang="en-US" dirty="0"/>
              <a:t>                     visible to another thread all at once. </a:t>
            </a:r>
          </a:p>
          <a:p>
            <a:pPr algn="just"/>
            <a:r>
              <a:rPr lang="en-US" dirty="0"/>
              <a:t>                     This ensures that no other thread can see </a:t>
            </a:r>
          </a:p>
          <a:p>
            <a:pPr algn="just"/>
            <a:r>
              <a:rPr lang="en-US" dirty="0"/>
              <a:t>                      a state in which money has been deposited </a:t>
            </a:r>
          </a:p>
          <a:p>
            <a:pPr algn="just"/>
            <a:r>
              <a:rPr lang="en-US" dirty="0"/>
              <a:t>                      in to but not  yet withdrawn from </a:t>
            </a:r>
            <a:r>
              <a:rPr lang="en-US" dirty="0" err="1"/>
              <a:t>from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b="1" dirty="0"/>
              <a:t>Isolation:   </a:t>
            </a:r>
            <a:r>
              <a:rPr lang="en-US" dirty="0"/>
              <a:t>during a call atomically act, </a:t>
            </a:r>
          </a:p>
          <a:p>
            <a:pPr algn="just"/>
            <a:r>
              <a:rPr lang="en-US" dirty="0"/>
              <a:t>                    the action act is completely unaffected </a:t>
            </a:r>
          </a:p>
          <a:p>
            <a:pPr algn="just"/>
            <a:r>
              <a:rPr lang="en-US" dirty="0"/>
              <a:t>                    by other threads.  It is as if act takes </a:t>
            </a:r>
          </a:p>
          <a:p>
            <a:pPr algn="just"/>
            <a:r>
              <a:rPr lang="en-US" dirty="0"/>
              <a:t>                    a snapshot of the state of the world </a:t>
            </a:r>
          </a:p>
          <a:p>
            <a:pPr algn="just"/>
            <a:r>
              <a:rPr lang="en-US" dirty="0"/>
              <a:t>                    when it begins running, and then executes </a:t>
            </a:r>
          </a:p>
          <a:p>
            <a:pPr algn="just"/>
            <a:r>
              <a:rPr lang="en-US" dirty="0"/>
              <a:t>                    against that snapshot."</a:t>
            </a:r>
          </a:p>
          <a:p>
            <a:pPr algn="just"/>
            <a:r>
              <a:rPr lang="en-US" sz="1600" i="1" dirty="0"/>
              <a:t>Simon Peyton Jones, Beautiful Concurrency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89442" y="3284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48" y="4625569"/>
            <a:ext cx="6555950" cy="99335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01E424-1AC8-CCDE-5EFE-B77FBE5ABEFD}"/>
              </a:ext>
            </a:extLst>
          </p:cNvPr>
          <p:cNvSpPr txBox="1"/>
          <p:nvPr/>
        </p:nvSpPr>
        <p:spPr>
          <a:xfrm>
            <a:off x="660400" y="203200"/>
            <a:ext cx="34283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STM: </a:t>
            </a:r>
            <a:r>
              <a:rPr lang="ro-RO" sz="2400" dirty="0" err="1"/>
              <a:t>Tranzactii</a:t>
            </a:r>
            <a:r>
              <a:rPr lang="ro-RO" sz="2400" dirty="0"/>
              <a:t> bancare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2606889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91628" y="3480527"/>
            <a:ext cx="5031506" cy="160043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transfer :: Account -&gt; Account -&gt; </a:t>
            </a:r>
            <a:r>
              <a:rPr lang="en-US" sz="2000" dirty="0" err="1">
                <a:solidFill>
                  <a:srgbClr val="0070C0"/>
                </a:solidFill>
              </a:rPr>
              <a:t>Int</a:t>
            </a:r>
            <a:r>
              <a:rPr lang="en-US" sz="2000" dirty="0">
                <a:solidFill>
                  <a:srgbClr val="0070C0"/>
                </a:solidFill>
              </a:rPr>
              <a:t> -&gt; IO()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transfer from to amount = </a:t>
            </a:r>
            <a:r>
              <a:rPr lang="en-US" sz="2000" b="1" dirty="0">
                <a:solidFill>
                  <a:srgbClr val="0070C0"/>
                </a:solidFill>
              </a:rPr>
              <a:t>atomically</a:t>
            </a:r>
            <a:r>
              <a:rPr lang="en-US" sz="2000" dirty="0">
                <a:solidFill>
                  <a:srgbClr val="0070C0"/>
                </a:solidFill>
              </a:rPr>
              <a:t>  $ do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                         withdraw from amount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                         deposit to amount</a:t>
            </a:r>
          </a:p>
          <a:p>
            <a:r>
              <a:rPr lang="en-US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758511" y="604538"/>
            <a:ext cx="2614498" cy="40011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type Account = </a:t>
            </a:r>
            <a:r>
              <a:rPr lang="en-US" sz="2000" b="1" dirty="0" err="1">
                <a:solidFill>
                  <a:srgbClr val="0070C0"/>
                </a:solidFill>
              </a:rPr>
              <a:t>TVar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Int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89442" y="32841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908989" y="1683675"/>
            <a:ext cx="4160726" cy="1600438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deposit :: Account -&gt; </a:t>
            </a:r>
            <a:r>
              <a:rPr lang="en-US" sz="2000" dirty="0" err="1">
                <a:solidFill>
                  <a:srgbClr val="0070C0"/>
                </a:solidFill>
              </a:rPr>
              <a:t>Int</a:t>
            </a:r>
            <a:r>
              <a:rPr lang="en-US" sz="2000" dirty="0">
                <a:solidFill>
                  <a:srgbClr val="0070C0"/>
                </a:solidFill>
              </a:rPr>
              <a:t> -&gt; </a:t>
            </a:r>
            <a:r>
              <a:rPr lang="en-US" sz="2000" b="1" dirty="0">
                <a:solidFill>
                  <a:srgbClr val="0070C0"/>
                </a:solidFill>
              </a:rPr>
              <a:t>STM ()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deposit </a:t>
            </a:r>
            <a:r>
              <a:rPr lang="en-US" sz="2000" dirty="0" err="1">
                <a:solidFill>
                  <a:srgbClr val="0070C0"/>
                </a:solidFill>
              </a:rPr>
              <a:t>acc</a:t>
            </a:r>
            <a:r>
              <a:rPr lang="en-US" sz="2000" dirty="0">
                <a:solidFill>
                  <a:srgbClr val="0070C0"/>
                </a:solidFill>
              </a:rPr>
              <a:t> amount  = do        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x &lt;- </a:t>
            </a:r>
            <a:r>
              <a:rPr lang="en-US" sz="2000" b="1" dirty="0" err="1">
                <a:solidFill>
                  <a:srgbClr val="0070C0"/>
                </a:solidFill>
              </a:rPr>
              <a:t>readTVar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acc</a:t>
            </a:r>
            <a:endParaRPr lang="en-US" sz="2000" dirty="0">
              <a:solidFill>
                <a:srgbClr val="0070C0"/>
              </a:solidFill>
            </a:endParaRPr>
          </a:p>
          <a:p>
            <a:r>
              <a:rPr lang="en-US" sz="2000" dirty="0">
                <a:solidFill>
                  <a:srgbClr val="0070C0"/>
                </a:solidFill>
              </a:rPr>
              <a:t>                </a:t>
            </a:r>
            <a:r>
              <a:rPr lang="en-US" sz="2000" b="1" dirty="0" err="1">
                <a:solidFill>
                  <a:srgbClr val="0070C0"/>
                </a:solidFill>
              </a:rPr>
              <a:t>writeTVar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acc</a:t>
            </a:r>
            <a:r>
              <a:rPr lang="en-US" sz="2000" dirty="0">
                <a:solidFill>
                  <a:srgbClr val="0070C0"/>
                </a:solidFill>
              </a:rPr>
              <a:t> (x + amount)</a:t>
            </a:r>
          </a:p>
          <a:p>
            <a:r>
              <a:rPr lang="en-US" dirty="0"/>
              <a:t> </a:t>
            </a:r>
          </a:p>
        </p:txBody>
      </p:sp>
      <p:sp>
        <p:nvSpPr>
          <p:cNvPr id="7" name="Rectangle 6"/>
          <p:cNvSpPr/>
          <p:nvPr/>
        </p:nvSpPr>
        <p:spPr>
          <a:xfrm>
            <a:off x="7093389" y="1563104"/>
            <a:ext cx="4074017" cy="1631216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withdraw  :: Account -&gt; </a:t>
            </a:r>
            <a:r>
              <a:rPr lang="en-US" sz="2000" dirty="0" err="1">
                <a:solidFill>
                  <a:srgbClr val="0070C0"/>
                </a:solidFill>
              </a:rPr>
              <a:t>Int</a:t>
            </a:r>
            <a:r>
              <a:rPr lang="en-US" sz="2000" dirty="0">
                <a:solidFill>
                  <a:srgbClr val="0070C0"/>
                </a:solidFill>
              </a:rPr>
              <a:t> -&gt; </a:t>
            </a:r>
            <a:r>
              <a:rPr lang="en-US" sz="2000" b="1" dirty="0">
                <a:solidFill>
                  <a:srgbClr val="0070C0"/>
                </a:solidFill>
              </a:rPr>
              <a:t>STM ()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withdraw  </a:t>
            </a:r>
            <a:r>
              <a:rPr lang="en-US" sz="2000" dirty="0" err="1">
                <a:solidFill>
                  <a:srgbClr val="0070C0"/>
                </a:solidFill>
              </a:rPr>
              <a:t>acc</a:t>
            </a:r>
            <a:r>
              <a:rPr lang="en-US" sz="2000" dirty="0">
                <a:solidFill>
                  <a:srgbClr val="0070C0"/>
                </a:solidFill>
              </a:rPr>
              <a:t> amount  = do        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x &lt;- </a:t>
            </a:r>
            <a:r>
              <a:rPr lang="en-US" sz="2000" b="1" dirty="0" err="1">
                <a:solidFill>
                  <a:srgbClr val="0070C0"/>
                </a:solidFill>
              </a:rPr>
              <a:t>readTVar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acc</a:t>
            </a:r>
            <a:r>
              <a:rPr lang="en-US" sz="2000" dirty="0">
                <a:solidFill>
                  <a:srgbClr val="0070C0"/>
                </a:solidFill>
              </a:rPr>
              <a:t>               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               </a:t>
            </a:r>
            <a:r>
              <a:rPr lang="en-US" sz="2000" b="1" dirty="0" err="1">
                <a:solidFill>
                  <a:srgbClr val="0070C0"/>
                </a:solidFill>
              </a:rPr>
              <a:t>writeTVar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acc</a:t>
            </a:r>
            <a:r>
              <a:rPr lang="en-US" sz="2000" dirty="0">
                <a:solidFill>
                  <a:srgbClr val="0070C0"/>
                </a:solidFill>
              </a:rPr>
              <a:t> (x - amount)</a:t>
            </a:r>
          </a:p>
          <a:p>
            <a:r>
              <a:rPr lang="en-US" sz="2000" dirty="0">
                <a:solidFill>
                  <a:srgbClr val="0070C0"/>
                </a:solidFill>
              </a:rPr>
              <a:t>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319" y="5235424"/>
            <a:ext cx="6584251" cy="101812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70226" y="154399"/>
            <a:ext cx="4085670" cy="830997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 dirty="0" err="1"/>
              <a:t>Monada</a:t>
            </a:r>
            <a:r>
              <a:rPr lang="en-US" sz="2400" dirty="0"/>
              <a:t> STM</a:t>
            </a:r>
          </a:p>
          <a:p>
            <a:r>
              <a:rPr lang="en-US" sz="2400" dirty="0" err="1"/>
              <a:t>este</a:t>
            </a:r>
            <a:r>
              <a:rPr lang="en-US" sz="2400" dirty="0"/>
              <a:t> </a:t>
            </a:r>
            <a:r>
              <a:rPr lang="en-US" sz="2400" dirty="0" err="1"/>
              <a:t>asemanatoare</a:t>
            </a:r>
            <a:r>
              <a:rPr lang="en-US" sz="2400" dirty="0"/>
              <a:t> </a:t>
            </a:r>
            <a:r>
              <a:rPr lang="en-US" sz="2400" dirty="0" err="1"/>
              <a:t>monadei</a:t>
            </a:r>
            <a:r>
              <a:rPr lang="en-US" sz="2400" dirty="0"/>
              <a:t> IO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1833" y="3059155"/>
            <a:ext cx="1370888" cy="646331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deposit</a:t>
            </a:r>
          </a:p>
          <a:p>
            <a:r>
              <a:rPr lang="en-US" dirty="0" err="1"/>
              <a:t>actiune</a:t>
            </a:r>
            <a:r>
              <a:rPr lang="en-US" dirty="0"/>
              <a:t> STM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262601" y="3014258"/>
            <a:ext cx="1370888" cy="646331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withdraw</a:t>
            </a:r>
          </a:p>
          <a:p>
            <a:r>
              <a:rPr lang="en-US" dirty="0" err="1"/>
              <a:t>actiune</a:t>
            </a:r>
            <a:r>
              <a:rPr lang="en-US" dirty="0"/>
              <a:t> STM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606806" y="5489396"/>
            <a:ext cx="3047181" cy="646331"/>
          </a:xfrm>
          <a:prstGeom prst="rect">
            <a:avLst/>
          </a:prstGeom>
          <a:ln>
            <a:solidFill>
              <a:srgbClr val="92D05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atomically :: STM a -&gt; IO a</a:t>
            </a:r>
          </a:p>
          <a:p>
            <a:r>
              <a:rPr lang="en-US" dirty="0" err="1"/>
              <a:t>executa</a:t>
            </a:r>
            <a:r>
              <a:rPr lang="en-US" dirty="0"/>
              <a:t> atomic o </a:t>
            </a:r>
            <a:r>
              <a:rPr lang="en-US" dirty="0" err="1"/>
              <a:t>actiune</a:t>
            </a:r>
            <a:r>
              <a:rPr lang="en-US" dirty="0"/>
              <a:t> STM 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474173" y="456379"/>
            <a:ext cx="2615973" cy="70788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b="1" dirty="0" err="1">
                <a:solidFill>
                  <a:srgbClr val="0070C0"/>
                </a:solidFill>
              </a:rPr>
              <a:t>TVar</a:t>
            </a:r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dirty="0" err="1"/>
              <a:t>variabile</a:t>
            </a:r>
            <a:r>
              <a:rPr lang="en-US" sz="2000" dirty="0"/>
              <a:t> </a:t>
            </a:r>
            <a:r>
              <a:rPr lang="en-US" sz="2000" dirty="0" err="1"/>
              <a:t>tranzactionale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12287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7831" y="309093"/>
            <a:ext cx="22071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/>
              <a:t>Monada</a:t>
            </a:r>
            <a:r>
              <a:rPr lang="en-US" sz="2400" dirty="0"/>
              <a:t> STM </a:t>
            </a:r>
          </a:p>
        </p:txBody>
      </p:sp>
      <p:sp>
        <p:nvSpPr>
          <p:cNvPr id="3" name="Rectangle 2"/>
          <p:cNvSpPr/>
          <p:nvPr/>
        </p:nvSpPr>
        <p:spPr>
          <a:xfrm>
            <a:off x="526450" y="1479516"/>
            <a:ext cx="4177048" cy="3416320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data STM a 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instance Monad STM</a:t>
            </a:r>
          </a:p>
          <a:p>
            <a:r>
              <a:rPr lang="en-US" sz="2400" dirty="0">
                <a:solidFill>
                  <a:srgbClr val="0070C0"/>
                </a:solidFill>
              </a:rPr>
              <a:t>atomically :: STM a -&gt; IO a</a:t>
            </a:r>
          </a:p>
          <a:p>
            <a:endParaRPr lang="en-US" sz="2400" dirty="0">
              <a:solidFill>
                <a:srgbClr val="0070C0"/>
              </a:solidFill>
            </a:endParaRPr>
          </a:p>
          <a:p>
            <a:r>
              <a:rPr lang="en-US" sz="2400" dirty="0">
                <a:solidFill>
                  <a:srgbClr val="0070C0"/>
                </a:solidFill>
              </a:rPr>
              <a:t>data </a:t>
            </a:r>
            <a:r>
              <a:rPr lang="en-US" sz="2400" dirty="0" err="1">
                <a:solidFill>
                  <a:srgbClr val="0070C0"/>
                </a:solidFill>
              </a:rPr>
              <a:t>TVar</a:t>
            </a:r>
            <a:r>
              <a:rPr lang="en-US" sz="2400" dirty="0">
                <a:solidFill>
                  <a:srgbClr val="0070C0"/>
                </a:solidFill>
              </a:rPr>
              <a:t> a </a:t>
            </a:r>
          </a:p>
          <a:p>
            <a:r>
              <a:rPr lang="en-US" sz="2400" dirty="0" err="1">
                <a:solidFill>
                  <a:srgbClr val="0070C0"/>
                </a:solidFill>
              </a:rPr>
              <a:t>newTVar</a:t>
            </a:r>
            <a:r>
              <a:rPr lang="en-US" sz="2400" dirty="0">
                <a:solidFill>
                  <a:srgbClr val="0070C0"/>
                </a:solidFill>
              </a:rPr>
              <a:t>   :: a -&gt; STM (</a:t>
            </a:r>
            <a:r>
              <a:rPr lang="en-US" sz="2400" dirty="0" err="1">
                <a:solidFill>
                  <a:srgbClr val="0070C0"/>
                </a:solidFill>
              </a:rPr>
              <a:t>TVar</a:t>
            </a:r>
            <a:r>
              <a:rPr lang="en-US" sz="2400" dirty="0">
                <a:solidFill>
                  <a:srgbClr val="0070C0"/>
                </a:solidFill>
              </a:rPr>
              <a:t> a)</a:t>
            </a:r>
          </a:p>
          <a:p>
            <a:r>
              <a:rPr lang="en-US" sz="2400" dirty="0" err="1">
                <a:solidFill>
                  <a:srgbClr val="0070C0"/>
                </a:solidFill>
              </a:rPr>
              <a:t>readTVar</a:t>
            </a:r>
            <a:r>
              <a:rPr lang="en-US" sz="2400" dirty="0">
                <a:solidFill>
                  <a:srgbClr val="0070C0"/>
                </a:solidFill>
              </a:rPr>
              <a:t>  :: </a:t>
            </a:r>
            <a:r>
              <a:rPr lang="en-US" sz="2400" dirty="0" err="1">
                <a:solidFill>
                  <a:srgbClr val="0070C0"/>
                </a:solidFill>
              </a:rPr>
              <a:t>TVar</a:t>
            </a:r>
            <a:r>
              <a:rPr lang="en-US" sz="2400" dirty="0">
                <a:solidFill>
                  <a:srgbClr val="0070C0"/>
                </a:solidFill>
              </a:rPr>
              <a:t> a -&gt; STM a</a:t>
            </a:r>
          </a:p>
          <a:p>
            <a:r>
              <a:rPr lang="en-US" sz="2400" dirty="0" err="1">
                <a:solidFill>
                  <a:srgbClr val="0070C0"/>
                </a:solidFill>
              </a:rPr>
              <a:t>writeTVar</a:t>
            </a:r>
            <a:r>
              <a:rPr lang="en-US" sz="2400" dirty="0">
                <a:solidFill>
                  <a:srgbClr val="0070C0"/>
                </a:solidFill>
              </a:rPr>
              <a:t> :: </a:t>
            </a:r>
            <a:r>
              <a:rPr lang="en-US" sz="2400" dirty="0" err="1">
                <a:solidFill>
                  <a:srgbClr val="0070C0"/>
                </a:solidFill>
              </a:rPr>
              <a:t>TVar</a:t>
            </a:r>
            <a:r>
              <a:rPr lang="en-US" sz="2400" dirty="0">
                <a:solidFill>
                  <a:srgbClr val="0070C0"/>
                </a:solidFill>
              </a:rPr>
              <a:t> a -&gt; a -&gt; STM 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898523" y="1017431"/>
            <a:ext cx="5620706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Operatiile</a:t>
            </a:r>
            <a:r>
              <a:rPr lang="en-US" sz="2400" dirty="0"/>
              <a:t> de </a:t>
            </a:r>
            <a:r>
              <a:rPr lang="en-US" sz="2400" dirty="0" err="1"/>
              <a:t>baza</a:t>
            </a:r>
            <a:r>
              <a:rPr lang="en-US" sz="2400" dirty="0"/>
              <a:t> ale </a:t>
            </a:r>
            <a:r>
              <a:rPr lang="en-US" sz="2400" dirty="0" err="1"/>
              <a:t>monadei</a:t>
            </a:r>
            <a:r>
              <a:rPr lang="en-US" sz="2400" dirty="0"/>
              <a:t> STM </a:t>
            </a:r>
            <a:r>
              <a:rPr lang="en-US" sz="2400" dirty="0" err="1"/>
              <a:t>sunt</a:t>
            </a:r>
            <a:endParaRPr lang="en-US" sz="2400" dirty="0"/>
          </a:p>
          <a:p>
            <a:r>
              <a:rPr lang="en-US" sz="2400" dirty="0" err="1"/>
              <a:t>scrierea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citirea</a:t>
            </a:r>
            <a:r>
              <a:rPr lang="en-US" sz="2400" dirty="0"/>
              <a:t> </a:t>
            </a:r>
            <a:r>
              <a:rPr lang="en-US" sz="2400" dirty="0" err="1"/>
              <a:t>variabilelor</a:t>
            </a:r>
            <a:r>
              <a:rPr lang="en-US" sz="2400" dirty="0"/>
              <a:t> </a:t>
            </a:r>
            <a:r>
              <a:rPr lang="en-US" sz="2400" dirty="0" err="1"/>
              <a:t>tranzactionale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 err="1"/>
              <a:t>Variabilele</a:t>
            </a:r>
            <a:r>
              <a:rPr lang="en-US" sz="2400" dirty="0"/>
              <a:t> </a:t>
            </a:r>
            <a:r>
              <a:rPr lang="en-US" sz="2400" dirty="0" err="1"/>
              <a:t>tranzactionale</a:t>
            </a:r>
            <a:r>
              <a:rPr lang="en-US" sz="2400" dirty="0"/>
              <a:t> </a:t>
            </a:r>
            <a:r>
              <a:rPr lang="en-US" sz="2400" dirty="0" err="1"/>
              <a:t>sunt</a:t>
            </a:r>
            <a:r>
              <a:rPr lang="en-US" sz="2400" dirty="0"/>
              <a:t> </a:t>
            </a:r>
            <a:r>
              <a:rPr lang="en-US" sz="2400" dirty="0" err="1"/>
              <a:t>mutabile</a:t>
            </a:r>
            <a:r>
              <a:rPr lang="en-US" sz="2400" dirty="0"/>
              <a:t>. </a:t>
            </a:r>
          </a:p>
          <a:p>
            <a:r>
              <a:rPr lang="en-US" sz="2400" dirty="0"/>
              <a:t>O </a:t>
            </a:r>
            <a:r>
              <a:rPr lang="en-US" sz="2400" dirty="0" err="1"/>
              <a:t>variabila</a:t>
            </a:r>
            <a:r>
              <a:rPr lang="en-US" sz="2400" dirty="0"/>
              <a:t> </a:t>
            </a:r>
            <a:r>
              <a:rPr lang="en-US" sz="2400" dirty="0" err="1"/>
              <a:t>TVar</a:t>
            </a:r>
            <a:r>
              <a:rPr lang="en-US" sz="2400" dirty="0"/>
              <a:t> </a:t>
            </a:r>
            <a:r>
              <a:rPr lang="en-US" sz="2400" b="1" dirty="0"/>
              <a:t>nu</a:t>
            </a:r>
            <a:r>
              <a:rPr lang="en-US" sz="2400" dirty="0"/>
              <a:t> </a:t>
            </a:r>
            <a:r>
              <a:rPr lang="en-US" sz="2400" dirty="0" err="1"/>
              <a:t>poate</a:t>
            </a:r>
            <a:r>
              <a:rPr lang="en-US" sz="2400" dirty="0"/>
              <a:t> fi </a:t>
            </a:r>
            <a:r>
              <a:rPr lang="en-US" sz="2400" dirty="0" err="1"/>
              <a:t>goala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 err="1"/>
              <a:t>Scrierea</a:t>
            </a:r>
            <a:r>
              <a:rPr lang="en-US" sz="2400" dirty="0"/>
              <a:t> </a:t>
            </a:r>
            <a:r>
              <a:rPr lang="en-US" sz="2400" dirty="0" err="1"/>
              <a:t>si</a:t>
            </a:r>
            <a:r>
              <a:rPr lang="en-US" sz="2400" dirty="0"/>
              <a:t> </a:t>
            </a:r>
            <a:r>
              <a:rPr lang="en-US" sz="2400" dirty="0" err="1"/>
              <a:t>citirea</a:t>
            </a:r>
            <a:r>
              <a:rPr lang="en-US" sz="2400" dirty="0"/>
              <a:t> </a:t>
            </a:r>
            <a:r>
              <a:rPr lang="en-US" sz="2400" dirty="0" err="1"/>
              <a:t>variabilelor</a:t>
            </a:r>
            <a:r>
              <a:rPr lang="en-US" sz="2400" dirty="0"/>
              <a:t> </a:t>
            </a:r>
            <a:r>
              <a:rPr lang="en-US" sz="2400" dirty="0" err="1"/>
              <a:t>tranzactionale</a:t>
            </a:r>
            <a:endParaRPr lang="en-US" sz="2400" dirty="0"/>
          </a:p>
          <a:p>
            <a:r>
              <a:rPr lang="en-US" sz="2400" dirty="0"/>
              <a:t>se face </a:t>
            </a:r>
            <a:r>
              <a:rPr lang="en-US" sz="2400" b="1" dirty="0" err="1"/>
              <a:t>fara</a:t>
            </a:r>
            <a:r>
              <a:rPr lang="en-US" sz="2400" b="1" dirty="0"/>
              <a:t> </a:t>
            </a:r>
            <a:r>
              <a:rPr lang="en-US" sz="2400" b="1" dirty="0" err="1"/>
              <a:t>blocare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 err="1"/>
              <a:t>Actiunile</a:t>
            </a:r>
            <a:r>
              <a:rPr lang="en-US" sz="2400" dirty="0"/>
              <a:t> STM au </a:t>
            </a:r>
            <a:r>
              <a:rPr lang="en-US" sz="2400" dirty="0" err="1"/>
              <a:t>loc</a:t>
            </a:r>
            <a:r>
              <a:rPr lang="en-US" sz="2400" dirty="0"/>
              <a:t> </a:t>
            </a:r>
            <a:r>
              <a:rPr lang="en-US" sz="2400" b="1" dirty="0"/>
              <a:t>atomic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 O </a:t>
            </a:r>
            <a:r>
              <a:rPr lang="en-US" sz="2400" b="1" dirty="0" err="1"/>
              <a:t>tranzactie</a:t>
            </a:r>
            <a:r>
              <a:rPr lang="en-US" sz="2400" dirty="0"/>
              <a:t> </a:t>
            </a:r>
            <a:r>
              <a:rPr lang="en-US" sz="2400" dirty="0" err="1"/>
              <a:t>este</a:t>
            </a:r>
            <a:r>
              <a:rPr lang="en-US" sz="2400" dirty="0"/>
              <a:t> o </a:t>
            </a:r>
            <a:r>
              <a:rPr lang="en-US" sz="2400" dirty="0" err="1"/>
              <a:t>actiune</a:t>
            </a:r>
            <a:r>
              <a:rPr lang="en-US" sz="2400" dirty="0"/>
              <a:t> STM care </a:t>
            </a:r>
            <a:r>
              <a:rPr lang="en-US" sz="2400" dirty="0" err="1"/>
              <a:t>este</a:t>
            </a:r>
            <a:r>
              <a:rPr lang="en-US" sz="2400" dirty="0"/>
              <a:t> </a:t>
            </a:r>
          </a:p>
          <a:p>
            <a:r>
              <a:rPr lang="en-US" sz="2400" dirty="0"/>
              <a:t> </a:t>
            </a:r>
            <a:r>
              <a:rPr lang="en-US" sz="2400" dirty="0" err="1"/>
              <a:t>executata</a:t>
            </a:r>
            <a:r>
              <a:rPr lang="en-US" sz="2400" dirty="0"/>
              <a:t> in </a:t>
            </a:r>
            <a:r>
              <a:rPr lang="en-US" sz="2400" dirty="0" err="1"/>
              <a:t>monada</a:t>
            </a:r>
            <a:r>
              <a:rPr lang="en-US" sz="2400" dirty="0"/>
              <a:t> IO </a:t>
            </a:r>
            <a:r>
              <a:rPr lang="en-US" sz="2400" dirty="0" err="1"/>
              <a:t>folosind</a:t>
            </a:r>
            <a:r>
              <a:rPr lang="en-US" sz="2400" dirty="0">
                <a:solidFill>
                  <a:srgbClr val="0070C0"/>
                </a:solidFill>
              </a:rPr>
              <a:t> atomically</a:t>
            </a:r>
          </a:p>
        </p:txBody>
      </p:sp>
    </p:spTree>
    <p:extLst>
      <p:ext uri="{BB962C8B-B14F-4D97-AF65-F5344CB8AC3E}">
        <p14:creationId xmlns:p14="http://schemas.microsoft.com/office/powerpoint/2010/main" val="66016053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336916BB9FCBC48A348B1885A724EB7" ma:contentTypeVersion="0" ma:contentTypeDescription="Create a new document." ma:contentTypeScope="" ma:versionID="8d6aa5db8017b5964164c594ec76240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79C74B2-5DE0-481E-9DA2-8BD1CAF2CD06}"/>
</file>

<file path=customXml/itemProps2.xml><?xml version="1.0" encoding="utf-8"?>
<ds:datastoreItem xmlns:ds="http://schemas.openxmlformats.org/officeDocument/2006/customXml" ds:itemID="{580D2738-F6B6-4138-91D3-CF4969D72894}"/>
</file>

<file path=customXml/itemProps3.xml><?xml version="1.0" encoding="utf-8"?>
<ds:datastoreItem xmlns:ds="http://schemas.openxmlformats.org/officeDocument/2006/customXml" ds:itemID="{0FF8831C-54E4-41BE-AF05-E0E759FA7E35}"/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11493</TotalTime>
  <Words>4638</Words>
  <Application>Microsoft Office PowerPoint</Application>
  <PresentationFormat>Widescreen</PresentationFormat>
  <Paragraphs>698</Paragraphs>
  <Slides>38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Aptos</vt:lpstr>
      <vt:lpstr>Arial</vt:lpstr>
      <vt:lpstr>Arial Unicode MS</vt:lpstr>
      <vt:lpstr>Calibri</vt:lpstr>
      <vt:lpstr>Calibri Light</vt:lpstr>
      <vt:lpstr>Courier New</vt:lpstr>
      <vt:lpstr>Times</vt:lpstr>
      <vt:lpstr>Wingdings</vt:lpstr>
      <vt:lpstr>Retrospect</vt:lpstr>
      <vt:lpstr>Presentation</vt:lpstr>
      <vt:lpstr>IMPLEMENTAREA CONCURENTEI IN LIMBAJE DE PROGRAMARE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Ioana Leustean</dc:creator>
  <cp:lastModifiedBy>IOANA GABRIELA LEUSTEAN</cp:lastModifiedBy>
  <cp:revision>570</cp:revision>
  <cp:lastPrinted>2024-11-22T04:45:14Z</cp:lastPrinted>
  <dcterms:created xsi:type="dcterms:W3CDTF">2015-03-31T05:03:29Z</dcterms:created>
  <dcterms:modified xsi:type="dcterms:W3CDTF">2025-04-15T20:41:01Z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0x010100F336916BB9FCBC48A348B1885A724EB7</vt:lpwstr>
  </property>
</Properties>
</file>