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commentAuthors.xml" ContentType="application/vnd.openxmlformats-officedocument.presentationml.commentAuthors+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392" r:id="rId2"/>
    <p:sldId id="329" r:id="rId3"/>
    <p:sldId id="375" r:id="rId4"/>
    <p:sldId id="376" r:id="rId5"/>
    <p:sldId id="389" r:id="rId6"/>
    <p:sldId id="379" r:id="rId7"/>
    <p:sldId id="382" r:id="rId8"/>
    <p:sldId id="378" r:id="rId9"/>
    <p:sldId id="381" r:id="rId10"/>
    <p:sldId id="395" r:id="rId11"/>
    <p:sldId id="393" r:id="rId12"/>
    <p:sldId id="397" r:id="rId13"/>
    <p:sldId id="377" r:id="rId14"/>
    <p:sldId id="380" r:id="rId15"/>
    <p:sldId id="384" r:id="rId16"/>
    <p:sldId id="398" r:id="rId17"/>
    <p:sldId id="396" r:id="rId18"/>
    <p:sldId id="385" r:id="rId19"/>
    <p:sldId id="387" r:id="rId20"/>
    <p:sldId id="386" r:id="rId21"/>
    <p:sldId id="388" r:id="rId22"/>
    <p:sldId id="399" r:id="rId23"/>
    <p:sldId id="394"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BA9AD1C-34FB-41D5-8BCF-C8E5DBBFE9B3}">
          <p14:sldIdLst>
            <p14:sldId id="392"/>
            <p14:sldId id="329"/>
            <p14:sldId id="375"/>
            <p14:sldId id="376"/>
            <p14:sldId id="389"/>
            <p14:sldId id="379"/>
            <p14:sldId id="382"/>
            <p14:sldId id="378"/>
            <p14:sldId id="381"/>
            <p14:sldId id="395"/>
            <p14:sldId id="393"/>
            <p14:sldId id="397"/>
            <p14:sldId id="377"/>
            <p14:sldId id="380"/>
            <p14:sldId id="384"/>
            <p14:sldId id="398"/>
            <p14:sldId id="396"/>
            <p14:sldId id="385"/>
            <p14:sldId id="387"/>
            <p14:sldId id="386"/>
            <p14:sldId id="388"/>
            <p14:sldId id="399"/>
            <p14:sldId id="394"/>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oana Leustean" initials="I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7DF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26" autoAdjust="0"/>
    <p:restoredTop sz="94660"/>
  </p:normalViewPr>
  <p:slideViewPr>
    <p:cSldViewPr snapToGrid="0">
      <p:cViewPr varScale="1">
        <p:scale>
          <a:sx n="63" d="100"/>
          <a:sy n="63" d="100"/>
        </p:scale>
        <p:origin x="900"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www.haskell.org/hoogle/"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5/15/2024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5/15/2024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5/15/2024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5/15/2024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5/15/2024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5/15/2024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5/15/2024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5/15/2024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5/15/2024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447" y="6292850"/>
            <a:ext cx="673100" cy="673100"/>
          </a:xfrm>
          <a:prstGeom prst="rect">
            <a:avLst/>
          </a:prstGeom>
        </p:spPr>
      </p:pic>
      <p:sp>
        <p:nvSpPr>
          <p:cNvPr id="3" name="TextBox 2"/>
          <p:cNvSpPr txBox="1"/>
          <p:nvPr userDrawn="1"/>
        </p:nvSpPr>
        <p:spPr>
          <a:xfrm>
            <a:off x="4550173" y="6439790"/>
            <a:ext cx="3283848" cy="369332"/>
          </a:xfrm>
          <a:prstGeom prst="rect">
            <a:avLst/>
          </a:prstGeom>
          <a:noFill/>
        </p:spPr>
        <p:txBody>
          <a:bodyPr wrap="none" rtlCol="0">
            <a:spAutoFit/>
          </a:bodyPr>
          <a:lstStyle/>
          <a:p>
            <a:r>
              <a:rPr lang="en-US" dirty="0">
                <a:hlinkClick r:id="rId3"/>
              </a:rPr>
              <a:t>https://www.haskell.org/hoogle/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5/15/2024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5/15/2024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5/15/2024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crsr.net/files/ANewExerciseInConcurrency.pdf" TargetMode="External"/><Relationship Id="rId2" Type="http://schemas.openxmlformats.org/officeDocument/2006/relationships/hyperlink" Target="https://www.microsoft.com/en-us/research/publication/beautiful-concurrency/"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dirty="0"/>
              <a:t>IMPLEMENTAREA</a:t>
            </a:r>
            <a:br>
              <a:rPr lang="en-US" sz="3200" dirty="0"/>
            </a:br>
            <a:r>
              <a:rPr lang="en-US" sz="3200" dirty="0"/>
              <a:t>CONCURENTEI</a:t>
            </a:r>
            <a:br>
              <a:rPr lang="en-US" sz="3200" dirty="0"/>
            </a:br>
            <a:r>
              <a:rPr lang="en-US" sz="3200" dirty="0"/>
              <a:t>IN LIMBAJE DE</a:t>
            </a:r>
            <a:br>
              <a:rPr lang="en-US" sz="3200" dirty="0"/>
            </a:br>
            <a:r>
              <a:rPr lang="en-US" sz="3200" dirty="0"/>
              <a:t>PROGRAMARE</a:t>
            </a:r>
            <a:br>
              <a:rPr lang="en-US" sz="3200" dirty="0"/>
            </a:br>
            <a:endParaRPr lang="en-US" sz="3200" dirty="0"/>
          </a:p>
        </p:txBody>
      </p:sp>
      <p:sp>
        <p:nvSpPr>
          <p:cNvPr id="6" name="Text Placeholder 5"/>
          <p:cNvSpPr>
            <a:spLocks noGrp="1"/>
          </p:cNvSpPr>
          <p:nvPr>
            <p:ph type="body" sz="half" idx="2"/>
          </p:nvPr>
        </p:nvSpPr>
        <p:spPr/>
        <p:txBody>
          <a:bodyPr>
            <a:normAutofit fontScale="70000" lnSpcReduction="20000"/>
          </a:bodyPr>
          <a:lstStyle/>
          <a:p>
            <a:r>
              <a:rPr lang="en-US" sz="4000" dirty="0"/>
              <a:t>STM</a:t>
            </a:r>
          </a:p>
          <a:p>
            <a:r>
              <a:rPr lang="en-US" sz="4000" dirty="0"/>
              <a:t>Santa Claus problem</a:t>
            </a:r>
          </a:p>
          <a:p>
            <a:endParaRPr lang="en-US" sz="4000" dirty="0"/>
          </a:p>
          <a:p>
            <a:endParaRPr lang="en-US" dirty="0"/>
          </a:p>
          <a:p>
            <a:endParaRPr lang="en-US" dirty="0"/>
          </a:p>
          <a:p>
            <a:endParaRPr lang="en-US" dirty="0"/>
          </a:p>
          <a:p>
            <a:r>
              <a:rPr lang="en-US" sz="3800" dirty="0"/>
              <a:t>Ioana Leustean</a:t>
            </a:r>
          </a:p>
          <a:p>
            <a:r>
              <a:rPr lang="en-US" sz="3800" dirty="0"/>
              <a:t>	</a:t>
            </a:r>
          </a:p>
        </p:txBody>
      </p:sp>
      <p:pic>
        <p:nvPicPr>
          <p:cNvPr id="3" name="Content Placeholder 2" descr="http://www.multiparadigmgroup.com/wp-content/uploads/2012/10/Haskell_Logo.-e1350101037592.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71765" y="5203065"/>
            <a:ext cx="3392468" cy="138547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791093" y="2926080"/>
            <a:ext cx="184731" cy="369332"/>
          </a:xfrm>
          <a:prstGeom prst="rect">
            <a:avLst/>
          </a:prstGeom>
          <a:noFill/>
        </p:spPr>
        <p:txBody>
          <a:bodyPr wrap="none" rtlCol="0">
            <a:spAutoFit/>
          </a:bodyPr>
          <a:lstStyle/>
          <a:p>
            <a:endParaRPr lang="en-US" dirty="0"/>
          </a:p>
        </p:txBody>
      </p:sp>
      <p:sp>
        <p:nvSpPr>
          <p:cNvPr id="7" name="Hexagon 6"/>
          <p:cNvSpPr/>
          <p:nvPr/>
        </p:nvSpPr>
        <p:spPr>
          <a:xfrm>
            <a:off x="7022505" y="2420324"/>
            <a:ext cx="1391719" cy="1172307"/>
          </a:xfrm>
          <a:prstGeom prst="hexagon">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a:stretch>
            <a:fillRect/>
          </a:stretch>
        </p:blipFill>
        <p:spPr>
          <a:xfrm>
            <a:off x="7022505" y="3639576"/>
            <a:ext cx="1459838" cy="1261893"/>
          </a:xfrm>
          <a:prstGeom prst="rect">
            <a:avLst/>
          </a:prstGeom>
        </p:spPr>
      </p:pic>
      <p:pic>
        <p:nvPicPr>
          <p:cNvPr id="10" name="Picture 9"/>
          <p:cNvPicPr>
            <a:picLocks noChangeAspect="1"/>
          </p:cNvPicPr>
          <p:nvPr/>
        </p:nvPicPr>
        <p:blipFill>
          <a:blip r:embed="rId3"/>
          <a:stretch>
            <a:fillRect/>
          </a:stretch>
        </p:blipFill>
        <p:spPr>
          <a:xfrm>
            <a:off x="8186129" y="2978250"/>
            <a:ext cx="1421510" cy="1228762"/>
          </a:xfrm>
          <a:prstGeom prst="rect">
            <a:avLst/>
          </a:prstGeom>
        </p:spPr>
      </p:pic>
      <p:sp>
        <p:nvSpPr>
          <p:cNvPr id="14" name="TextBox 13"/>
          <p:cNvSpPr txBox="1"/>
          <p:nvPr/>
        </p:nvSpPr>
        <p:spPr>
          <a:xfrm>
            <a:off x="5468531" y="3392556"/>
            <a:ext cx="1725793" cy="523220"/>
          </a:xfrm>
          <a:prstGeom prst="rect">
            <a:avLst/>
          </a:prstGeom>
          <a:noFill/>
        </p:spPr>
        <p:txBody>
          <a:bodyPr wrap="none" rtlCol="0">
            <a:spAutoFit/>
          </a:bodyPr>
          <a:lstStyle/>
          <a:p>
            <a:r>
              <a:rPr lang="en-US" sz="2800" b="1" dirty="0">
                <a:solidFill>
                  <a:srgbClr val="92D050"/>
                </a:solidFill>
              </a:rPr>
              <a:t>atomically</a:t>
            </a:r>
          </a:p>
        </p:txBody>
      </p:sp>
      <p:sp>
        <p:nvSpPr>
          <p:cNvPr id="15" name="TextBox 14"/>
          <p:cNvSpPr txBox="1"/>
          <p:nvPr/>
        </p:nvSpPr>
        <p:spPr>
          <a:xfrm>
            <a:off x="4543009" y="427636"/>
            <a:ext cx="3576835" cy="830997"/>
          </a:xfrm>
          <a:prstGeom prst="rect">
            <a:avLst/>
          </a:prstGeom>
          <a:solidFill>
            <a:schemeClr val="accent5">
              <a:lumMod val="20000"/>
              <a:lumOff val="80000"/>
            </a:schemeClr>
          </a:solidFill>
          <a:ln w="38100">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400" dirty="0">
                <a:solidFill>
                  <a:schemeClr val="tx1"/>
                </a:solidFill>
                <a:hlinkClick r:id="" action="ppaction://noaction"/>
              </a:rPr>
              <a:t>Simon Peyton Jones, </a:t>
            </a:r>
          </a:p>
          <a:p>
            <a:r>
              <a:rPr lang="en-US" sz="2400" dirty="0">
                <a:solidFill>
                  <a:schemeClr val="tx1"/>
                </a:solidFill>
                <a:hlinkClick r:id="" action="ppaction://noaction"/>
              </a:rPr>
              <a:t>Beautiful Concurrency</a:t>
            </a:r>
            <a:endParaRPr lang="en-US" sz="2400" dirty="0">
              <a:solidFill>
                <a:schemeClr val="tx1"/>
              </a:solidFill>
            </a:endParaRPr>
          </a:p>
        </p:txBody>
      </p:sp>
    </p:spTree>
    <p:extLst>
      <p:ext uri="{BB962C8B-B14F-4D97-AF65-F5344CB8AC3E}">
        <p14:creationId xmlns:p14="http://schemas.microsoft.com/office/powerpoint/2010/main" val="2492416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97798" y="783616"/>
            <a:ext cx="4014625" cy="1754326"/>
          </a:xfrm>
          <a:prstGeom prst="rect">
            <a:avLst/>
          </a:prstGeom>
          <a:noFill/>
          <a:ln>
            <a:solidFill>
              <a:srgbClr val="0070C0"/>
            </a:solidFill>
          </a:ln>
        </p:spPr>
        <p:txBody>
          <a:bodyPr wrap="none" rtlCol="0">
            <a:spAutoFit/>
          </a:bodyPr>
          <a:lstStyle/>
          <a:p>
            <a:r>
              <a:rPr lang="ro-RO" dirty="0">
                <a:solidFill>
                  <a:srgbClr val="0070C0"/>
                </a:solidFill>
              </a:rPr>
              <a:t>helper1 :: Group -&gt; IO () -&gt; IO ()</a:t>
            </a:r>
          </a:p>
          <a:p>
            <a:r>
              <a:rPr lang="ro-RO" b="1" dirty="0">
                <a:solidFill>
                  <a:srgbClr val="0070C0"/>
                </a:solidFill>
              </a:rPr>
              <a:t>helper1</a:t>
            </a:r>
            <a:r>
              <a:rPr lang="ro-RO" dirty="0">
                <a:solidFill>
                  <a:srgbClr val="0070C0"/>
                </a:solidFill>
              </a:rPr>
              <a:t> group do_task = do</a:t>
            </a:r>
          </a:p>
          <a:p>
            <a:r>
              <a:rPr lang="ro-RO" dirty="0">
                <a:solidFill>
                  <a:srgbClr val="0070C0"/>
                </a:solidFill>
              </a:rPr>
              <a:t>    (in_gate, out_gate) &lt;- joinGroup group</a:t>
            </a:r>
          </a:p>
          <a:p>
            <a:r>
              <a:rPr lang="ro-RO" dirty="0">
                <a:solidFill>
                  <a:srgbClr val="0070C0"/>
                </a:solidFill>
              </a:rPr>
              <a:t>    passGate in_gate</a:t>
            </a:r>
          </a:p>
          <a:p>
            <a:r>
              <a:rPr lang="ro-RO" dirty="0">
                <a:solidFill>
                  <a:srgbClr val="0070C0"/>
                </a:solidFill>
              </a:rPr>
              <a:t>    do_task</a:t>
            </a:r>
          </a:p>
          <a:p>
            <a:r>
              <a:rPr lang="ro-RO" dirty="0">
                <a:solidFill>
                  <a:srgbClr val="0070C0"/>
                </a:solidFill>
              </a:rPr>
              <a:t>    passGate out_gate</a:t>
            </a:r>
          </a:p>
        </p:txBody>
      </p:sp>
      <p:sp>
        <p:nvSpPr>
          <p:cNvPr id="5" name="Rectangle 4"/>
          <p:cNvSpPr/>
          <p:nvPr/>
        </p:nvSpPr>
        <p:spPr>
          <a:xfrm>
            <a:off x="6028997" y="783616"/>
            <a:ext cx="4542773" cy="175432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err="1"/>
              <a:t>Ciclul</a:t>
            </a:r>
            <a:r>
              <a:rPr lang="en-US" dirty="0"/>
              <a:t> de </a:t>
            </a:r>
            <a:r>
              <a:rPr lang="en-US" dirty="0" err="1"/>
              <a:t>viata</a:t>
            </a:r>
            <a:r>
              <a:rPr lang="en-US" dirty="0"/>
              <a:t> al </a:t>
            </a:r>
            <a:r>
              <a:rPr lang="en-US" dirty="0" err="1"/>
              <a:t>unui</a:t>
            </a:r>
            <a:r>
              <a:rPr lang="en-US" dirty="0"/>
              <a:t> elf/</a:t>
            </a:r>
            <a:r>
              <a:rPr lang="en-US" dirty="0" err="1"/>
              <a:t>ren</a:t>
            </a:r>
            <a:r>
              <a:rPr lang="en-US" dirty="0"/>
              <a:t>:</a:t>
            </a:r>
          </a:p>
          <a:p>
            <a:pPr marL="342900" indent="-342900">
              <a:buFont typeface="+mj-lt"/>
              <a:buAutoNum type="arabicPeriod"/>
            </a:pPr>
            <a:r>
              <a:rPr lang="en-US" dirty="0" err="1"/>
              <a:t>incearca</a:t>
            </a:r>
            <a:r>
              <a:rPr lang="en-US" dirty="0"/>
              <a:t> </a:t>
            </a:r>
            <a:r>
              <a:rPr lang="en-US" dirty="0" err="1"/>
              <a:t>sa</a:t>
            </a:r>
            <a:r>
              <a:rPr lang="en-US" dirty="0"/>
              <a:t> </a:t>
            </a:r>
            <a:r>
              <a:rPr lang="en-US" dirty="0" err="1"/>
              <a:t>intre</a:t>
            </a:r>
            <a:r>
              <a:rPr lang="en-US" dirty="0"/>
              <a:t> </a:t>
            </a:r>
            <a:r>
              <a:rPr lang="en-US" dirty="0" err="1"/>
              <a:t>intr</a:t>
            </a:r>
            <a:r>
              <a:rPr lang="en-US" dirty="0"/>
              <a:t>-un </a:t>
            </a:r>
            <a:r>
              <a:rPr lang="en-US" dirty="0" err="1"/>
              <a:t>grup</a:t>
            </a:r>
            <a:endParaRPr lang="en-US" dirty="0"/>
          </a:p>
          <a:p>
            <a:pPr marL="342900" indent="-342900">
              <a:buFont typeface="+mj-lt"/>
              <a:buAutoNum type="arabicPeriod"/>
            </a:pPr>
            <a:r>
              <a:rPr lang="en-US" dirty="0" err="1"/>
              <a:t>dupa</a:t>
            </a:r>
            <a:r>
              <a:rPr lang="en-US" dirty="0"/>
              <a:t> </a:t>
            </a:r>
            <a:r>
              <a:rPr lang="en-US" dirty="0" err="1"/>
              <a:t>ce</a:t>
            </a:r>
            <a:r>
              <a:rPr lang="en-US" dirty="0"/>
              <a:t> </a:t>
            </a:r>
            <a:r>
              <a:rPr lang="en-US" dirty="0" err="1"/>
              <a:t>grupul</a:t>
            </a:r>
            <a:r>
              <a:rPr lang="en-US" dirty="0"/>
              <a:t> s-a format intra la Santa</a:t>
            </a:r>
          </a:p>
          <a:p>
            <a:pPr marL="342900" indent="-342900">
              <a:buFont typeface="+mj-lt"/>
              <a:buAutoNum type="arabicPeriod"/>
            </a:pPr>
            <a:r>
              <a:rPr lang="en-US" dirty="0"/>
              <a:t> </a:t>
            </a:r>
            <a:r>
              <a:rPr lang="en-US" dirty="0" err="1"/>
              <a:t>lucreaza</a:t>
            </a:r>
            <a:r>
              <a:rPr lang="en-US" dirty="0"/>
              <a:t> cu Santa  </a:t>
            </a:r>
          </a:p>
          <a:p>
            <a:pPr marL="342900" indent="-342900">
              <a:buFont typeface="+mj-lt"/>
              <a:buAutoNum type="arabicPeriod"/>
            </a:pPr>
            <a:r>
              <a:rPr lang="en-US" dirty="0" err="1"/>
              <a:t>pleaca</a:t>
            </a:r>
            <a:r>
              <a:rPr lang="en-US" dirty="0"/>
              <a:t> de la Santa</a:t>
            </a:r>
          </a:p>
          <a:p>
            <a:pPr marL="342900" indent="-342900">
              <a:buFont typeface="+mj-lt"/>
              <a:buAutoNum type="arabicPeriod"/>
            </a:pPr>
            <a:r>
              <a:rPr lang="en-US" dirty="0"/>
              <a:t>se </a:t>
            </a:r>
            <a:r>
              <a:rPr lang="en-US" dirty="0" err="1"/>
              <a:t>intoarce</a:t>
            </a:r>
            <a:r>
              <a:rPr lang="en-US" dirty="0"/>
              <a:t> la 1.</a:t>
            </a:r>
          </a:p>
        </p:txBody>
      </p:sp>
      <p:sp>
        <p:nvSpPr>
          <p:cNvPr id="6" name="TextBox 5"/>
          <p:cNvSpPr txBox="1"/>
          <p:nvPr/>
        </p:nvSpPr>
        <p:spPr>
          <a:xfrm>
            <a:off x="552119" y="2799730"/>
            <a:ext cx="5722657" cy="1938992"/>
          </a:xfrm>
          <a:prstGeom prst="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ro-RO" sz="2400" b="1" dirty="0">
                <a:solidFill>
                  <a:srgbClr val="0070C0"/>
                </a:solidFill>
              </a:rPr>
              <a:t>elf1, reindeer1 </a:t>
            </a:r>
            <a:r>
              <a:rPr lang="ro-RO" sz="2400" dirty="0">
                <a:solidFill>
                  <a:srgbClr val="0070C0"/>
                </a:solidFill>
              </a:rPr>
              <a:t>:: Group -&gt; Int -&gt; IO ()</a:t>
            </a:r>
          </a:p>
          <a:p>
            <a:endParaRPr lang="en-US" sz="2400" dirty="0">
              <a:solidFill>
                <a:srgbClr val="0070C0"/>
              </a:solidFill>
            </a:endParaRPr>
          </a:p>
          <a:p>
            <a:r>
              <a:rPr lang="ro-RO" sz="2400" dirty="0">
                <a:solidFill>
                  <a:srgbClr val="0070C0"/>
                </a:solidFill>
              </a:rPr>
              <a:t>elf1 gp id = </a:t>
            </a:r>
            <a:r>
              <a:rPr lang="ro-RO" sz="2400" b="1" dirty="0">
                <a:solidFill>
                  <a:srgbClr val="0070C0"/>
                </a:solidFill>
              </a:rPr>
              <a:t>helper1</a:t>
            </a:r>
            <a:r>
              <a:rPr lang="ro-RO" sz="2400" dirty="0">
                <a:solidFill>
                  <a:srgbClr val="0070C0"/>
                </a:solidFill>
              </a:rPr>
              <a:t> gp (</a:t>
            </a:r>
            <a:r>
              <a:rPr lang="ro-RO" sz="2400" b="1" dirty="0">
                <a:solidFill>
                  <a:srgbClr val="00B050"/>
                </a:solidFill>
              </a:rPr>
              <a:t>meetInStudy</a:t>
            </a:r>
            <a:r>
              <a:rPr lang="ro-RO" sz="2400" dirty="0">
                <a:solidFill>
                  <a:srgbClr val="0070C0"/>
                </a:solidFill>
              </a:rPr>
              <a:t> id)</a:t>
            </a:r>
          </a:p>
          <a:p>
            <a:r>
              <a:rPr lang="ro-RO" sz="2400" dirty="0">
                <a:solidFill>
                  <a:srgbClr val="0070C0"/>
                </a:solidFill>
              </a:rPr>
              <a:t>reindeer1 gp id = </a:t>
            </a:r>
            <a:r>
              <a:rPr lang="ro-RO" sz="2400" b="1" dirty="0">
                <a:solidFill>
                  <a:srgbClr val="0070C0"/>
                </a:solidFill>
              </a:rPr>
              <a:t>helper1</a:t>
            </a:r>
            <a:r>
              <a:rPr lang="ro-RO" sz="2400" dirty="0">
                <a:solidFill>
                  <a:srgbClr val="0070C0"/>
                </a:solidFill>
              </a:rPr>
              <a:t> gp (</a:t>
            </a:r>
            <a:r>
              <a:rPr lang="ro-RO" sz="2400" b="1" dirty="0">
                <a:solidFill>
                  <a:srgbClr val="00B050"/>
                </a:solidFill>
              </a:rPr>
              <a:t>deliverToys</a:t>
            </a:r>
            <a:r>
              <a:rPr lang="ro-RO" sz="2400" dirty="0">
                <a:solidFill>
                  <a:srgbClr val="0070C0"/>
                </a:solidFill>
              </a:rPr>
              <a:t> id)</a:t>
            </a:r>
          </a:p>
          <a:p>
            <a:endParaRPr lang="ro-RO" sz="2400" dirty="0"/>
          </a:p>
        </p:txBody>
      </p:sp>
      <p:sp>
        <p:nvSpPr>
          <p:cNvPr id="7" name="TextBox 6"/>
          <p:cNvSpPr txBox="1"/>
          <p:nvPr/>
        </p:nvSpPr>
        <p:spPr>
          <a:xfrm>
            <a:off x="952500" y="241300"/>
            <a:ext cx="2272545" cy="461665"/>
          </a:xfrm>
          <a:prstGeom prst="rect">
            <a:avLst/>
          </a:prstGeom>
          <a:noFill/>
        </p:spPr>
        <p:txBody>
          <a:bodyPr wrap="none" rtlCol="0">
            <a:spAutoFit/>
          </a:bodyPr>
          <a:lstStyle/>
          <a:p>
            <a:pPr marL="285750" indent="-285750">
              <a:buFont typeface="Wingdings" panose="05000000000000000000" pitchFamily="2" charset="2"/>
              <a:buChar char="Ø"/>
            </a:pPr>
            <a:r>
              <a:rPr lang="en-US" sz="2400" dirty="0"/>
              <a:t>Thread </a:t>
            </a:r>
            <a:r>
              <a:rPr lang="en-US" sz="2400" dirty="0" err="1"/>
              <a:t>ren</a:t>
            </a:r>
            <a:r>
              <a:rPr lang="en-US" sz="2400" dirty="0"/>
              <a:t>/elf</a:t>
            </a:r>
            <a:endParaRPr lang="ro-RO" sz="2400" dirty="0"/>
          </a:p>
        </p:txBody>
      </p:sp>
      <p:sp>
        <p:nvSpPr>
          <p:cNvPr id="2" name="Rectangle 1"/>
          <p:cNvSpPr/>
          <p:nvPr/>
        </p:nvSpPr>
        <p:spPr>
          <a:xfrm>
            <a:off x="6274776" y="3581362"/>
            <a:ext cx="5790241" cy="2677656"/>
          </a:xfrm>
          <a:prstGeom prst="rect">
            <a:avLst/>
          </a:prstGeom>
          <a:ln>
            <a:solidFill>
              <a:srgbClr val="0070C0"/>
            </a:solidFill>
          </a:ln>
        </p:spPr>
        <p:style>
          <a:lnRef idx="2">
            <a:schemeClr val="accent2"/>
          </a:lnRef>
          <a:fillRef idx="1">
            <a:schemeClr val="lt1"/>
          </a:fillRef>
          <a:effectRef idx="0">
            <a:schemeClr val="accent2"/>
          </a:effectRef>
          <a:fontRef idx="minor">
            <a:schemeClr val="dk1"/>
          </a:fontRef>
        </p:style>
        <p:txBody>
          <a:bodyPr wrap="square">
            <a:spAutoFit/>
          </a:bodyPr>
          <a:lstStyle/>
          <a:p>
            <a:r>
              <a:rPr lang="ro-RO" sz="2400" b="1" dirty="0">
                <a:solidFill>
                  <a:srgbClr val="00B050"/>
                </a:solidFill>
              </a:rPr>
              <a:t>meetInStudy</a:t>
            </a:r>
            <a:r>
              <a:rPr lang="ro-RO" sz="2400" dirty="0">
                <a:solidFill>
                  <a:srgbClr val="0070C0"/>
                </a:solidFill>
              </a:rPr>
              <a:t> :: Int -&gt; IO ()</a:t>
            </a:r>
          </a:p>
          <a:p>
            <a:r>
              <a:rPr lang="ro-RO" sz="2400" b="1" dirty="0">
                <a:solidFill>
                  <a:srgbClr val="00B050"/>
                </a:solidFill>
              </a:rPr>
              <a:t>meetInStudy</a:t>
            </a:r>
            <a:r>
              <a:rPr lang="ro-RO" sz="2400" dirty="0">
                <a:solidFill>
                  <a:srgbClr val="0070C0"/>
                </a:solidFill>
              </a:rPr>
              <a:t> id = putStr ("Elf " ++ show id ++ </a:t>
            </a:r>
            <a:endParaRPr lang="en-US" sz="2400" dirty="0">
              <a:solidFill>
                <a:srgbClr val="0070C0"/>
              </a:solidFill>
            </a:endParaRPr>
          </a:p>
          <a:p>
            <a:r>
              <a:rPr lang="ro-RO" sz="2400" dirty="0">
                <a:solidFill>
                  <a:srgbClr val="0070C0"/>
                </a:solidFill>
              </a:rPr>
              <a:t>"meeting in the study\n")</a:t>
            </a:r>
          </a:p>
          <a:p>
            <a:endParaRPr lang="ro-RO" sz="2400" dirty="0">
              <a:solidFill>
                <a:srgbClr val="0070C0"/>
              </a:solidFill>
            </a:endParaRPr>
          </a:p>
          <a:p>
            <a:r>
              <a:rPr lang="ro-RO" sz="2400" b="1" dirty="0">
                <a:solidFill>
                  <a:srgbClr val="00B050"/>
                </a:solidFill>
              </a:rPr>
              <a:t>deliverToys</a:t>
            </a:r>
            <a:r>
              <a:rPr lang="ro-RO" sz="2400" dirty="0">
                <a:solidFill>
                  <a:srgbClr val="0070C0"/>
                </a:solidFill>
              </a:rPr>
              <a:t> :: Int -&gt; IO ()</a:t>
            </a:r>
          </a:p>
          <a:p>
            <a:r>
              <a:rPr lang="ro-RO" sz="2400" b="1" dirty="0">
                <a:solidFill>
                  <a:srgbClr val="00B050"/>
                </a:solidFill>
              </a:rPr>
              <a:t>deliverToys</a:t>
            </a:r>
            <a:r>
              <a:rPr lang="ro-RO" sz="2400" dirty="0">
                <a:solidFill>
                  <a:srgbClr val="0070C0"/>
                </a:solidFill>
              </a:rPr>
              <a:t> id = putStr ("Reindeer " ++ show id ++ " delivering toys\n")</a:t>
            </a:r>
          </a:p>
        </p:txBody>
      </p:sp>
      <p:sp>
        <p:nvSpPr>
          <p:cNvPr id="4" name="TextBox 3"/>
          <p:cNvSpPr txBox="1"/>
          <p:nvPr/>
        </p:nvSpPr>
        <p:spPr>
          <a:xfrm>
            <a:off x="2446638" y="5233086"/>
            <a:ext cx="3394584" cy="830997"/>
          </a:xfrm>
          <a:prstGeom prst="rect">
            <a:avLst/>
          </a:prstGeom>
          <a:solidFill>
            <a:srgbClr val="92D050"/>
          </a:solidFill>
        </p:spPr>
        <p:style>
          <a:lnRef idx="3">
            <a:schemeClr val="lt1"/>
          </a:lnRef>
          <a:fillRef idx="1">
            <a:schemeClr val="accent5"/>
          </a:fillRef>
          <a:effectRef idx="1">
            <a:schemeClr val="accent5"/>
          </a:effectRef>
          <a:fontRef idx="minor">
            <a:schemeClr val="lt1"/>
          </a:fontRef>
        </p:style>
        <p:txBody>
          <a:bodyPr wrap="none" rtlCol="0">
            <a:spAutoFit/>
          </a:bodyPr>
          <a:lstStyle/>
          <a:p>
            <a:r>
              <a:rPr lang="en-US" sz="2400" dirty="0" err="1"/>
              <a:t>identitatea</a:t>
            </a:r>
            <a:r>
              <a:rPr lang="en-US" sz="2400" dirty="0"/>
              <a:t>/</a:t>
            </a:r>
            <a:r>
              <a:rPr lang="en-US" sz="2400" dirty="0" err="1"/>
              <a:t>nr</a:t>
            </a:r>
            <a:r>
              <a:rPr lang="en-US" sz="2400" dirty="0"/>
              <a:t> thread-</a:t>
            </a:r>
            <a:r>
              <a:rPr lang="en-US" sz="2400" dirty="0" err="1"/>
              <a:t>ului</a:t>
            </a:r>
            <a:endParaRPr lang="en-US" sz="2400" dirty="0"/>
          </a:p>
          <a:p>
            <a:r>
              <a:rPr lang="en-US" sz="2400" dirty="0"/>
              <a:t>                </a:t>
            </a:r>
            <a:r>
              <a:rPr lang="en-US" sz="2400" dirty="0" err="1"/>
              <a:t>ren</a:t>
            </a:r>
            <a:r>
              <a:rPr lang="en-US" sz="2400" dirty="0"/>
              <a:t>/elf</a:t>
            </a:r>
          </a:p>
        </p:txBody>
      </p:sp>
      <p:cxnSp>
        <p:nvCxnSpPr>
          <p:cNvPr id="9" name="Straight Arrow Connector 8"/>
          <p:cNvCxnSpPr/>
          <p:nvPr/>
        </p:nvCxnSpPr>
        <p:spPr>
          <a:xfrm flipH="1">
            <a:off x="5023022" y="4324865"/>
            <a:ext cx="864973" cy="9082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5853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27059" y="2086916"/>
            <a:ext cx="3160481" cy="2308324"/>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ro-RO" sz="2400" dirty="0">
                <a:solidFill>
                  <a:srgbClr val="0070C0"/>
                </a:solidFill>
              </a:rPr>
              <a:t>data Group = </a:t>
            </a:r>
            <a:r>
              <a:rPr lang="ro-RO" sz="2400" dirty="0">
                <a:solidFill>
                  <a:schemeClr val="tx1"/>
                </a:solidFill>
              </a:rPr>
              <a:t>MkGroup</a:t>
            </a:r>
            <a:r>
              <a:rPr lang="ro-RO" sz="2400" dirty="0">
                <a:solidFill>
                  <a:srgbClr val="0070C0"/>
                </a:solidFill>
              </a:rPr>
              <a:t> </a:t>
            </a:r>
            <a:endParaRPr lang="en-US" sz="2400" dirty="0">
              <a:solidFill>
                <a:srgbClr val="0070C0"/>
              </a:solidFill>
            </a:endParaRPr>
          </a:p>
          <a:p>
            <a:r>
              <a:rPr lang="ro-RO" sz="2400" dirty="0">
                <a:solidFill>
                  <a:srgbClr val="0070C0"/>
                </a:solidFill>
              </a:rPr>
              <a:t>data Gate = </a:t>
            </a:r>
            <a:r>
              <a:rPr lang="ro-RO" sz="2400" dirty="0">
                <a:solidFill>
                  <a:schemeClr val="tx1"/>
                </a:solidFill>
              </a:rPr>
              <a:t>MkGate</a:t>
            </a:r>
            <a:endParaRPr lang="en-US" sz="2400" dirty="0">
              <a:solidFill>
                <a:schemeClr val="tx1"/>
              </a:solidFill>
            </a:endParaRPr>
          </a:p>
          <a:p>
            <a:endParaRPr lang="en-US" sz="2400" dirty="0">
              <a:solidFill>
                <a:srgbClr val="0070C0"/>
              </a:solidFill>
            </a:endParaRPr>
          </a:p>
          <a:p>
            <a:r>
              <a:rPr lang="ro-RO" sz="2400" dirty="0">
                <a:solidFill>
                  <a:srgbClr val="0070C0"/>
                </a:solidFill>
              </a:rPr>
              <a:t>main = do</a:t>
            </a:r>
          </a:p>
          <a:p>
            <a:r>
              <a:rPr lang="ro-RO" sz="2400" dirty="0">
                <a:solidFill>
                  <a:srgbClr val="0070C0"/>
                </a:solidFill>
              </a:rPr>
              <a:t>    elf1 MkGroup 3</a:t>
            </a:r>
          </a:p>
          <a:p>
            <a:r>
              <a:rPr lang="ro-RO" sz="2400" dirty="0">
                <a:solidFill>
                  <a:srgbClr val="0070C0"/>
                </a:solidFill>
              </a:rPr>
              <a:t>    reindeer1 MkGroup 4</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7322" y="1994295"/>
            <a:ext cx="3424899" cy="2493567"/>
          </a:xfrm>
          <a:prstGeom prst="rect">
            <a:avLst/>
          </a:prstGeom>
          <a:ln/>
        </p:spPr>
        <p:style>
          <a:lnRef idx="2">
            <a:schemeClr val="dk1"/>
          </a:lnRef>
          <a:fillRef idx="1">
            <a:schemeClr val="lt1"/>
          </a:fillRef>
          <a:effectRef idx="0">
            <a:schemeClr val="dk1"/>
          </a:effectRef>
          <a:fontRef idx="minor">
            <a:schemeClr val="dk1"/>
          </a:fontRef>
        </p:style>
      </p:pic>
      <p:sp>
        <p:nvSpPr>
          <p:cNvPr id="4" name="TextBox 3"/>
          <p:cNvSpPr txBox="1"/>
          <p:nvPr/>
        </p:nvSpPr>
        <p:spPr>
          <a:xfrm>
            <a:off x="1235982" y="5032721"/>
            <a:ext cx="6602128" cy="1200329"/>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pt-BR" sz="2400" dirty="0">
                <a:solidFill>
                  <a:srgbClr val="0070C0"/>
                </a:solidFill>
              </a:rPr>
              <a:t>main = do</a:t>
            </a:r>
          </a:p>
          <a:p>
            <a:r>
              <a:rPr lang="pt-BR" sz="2400" dirty="0">
                <a:solidFill>
                  <a:srgbClr val="0070C0"/>
                </a:solidFill>
              </a:rPr>
              <a:t>       sequence_ [ elf1 MkGroup n | n &lt;- [1..10] ]</a:t>
            </a:r>
          </a:p>
          <a:p>
            <a:r>
              <a:rPr lang="pt-BR" sz="2400" dirty="0">
                <a:solidFill>
                  <a:srgbClr val="0070C0"/>
                </a:solidFill>
              </a:rPr>
              <a:t>       sequence_ [ reindeer1 MkGroup n | n &lt;- [1..9] ]</a:t>
            </a:r>
            <a:endParaRPr lang="ro-RO" sz="2400" dirty="0">
              <a:solidFill>
                <a:srgbClr val="0070C0"/>
              </a:solidFill>
            </a:endParaRPr>
          </a:p>
        </p:txBody>
      </p:sp>
      <p:sp>
        <p:nvSpPr>
          <p:cNvPr id="6" name="Rectangle 5"/>
          <p:cNvSpPr/>
          <p:nvPr/>
        </p:nvSpPr>
        <p:spPr>
          <a:xfrm>
            <a:off x="3346043" y="437728"/>
            <a:ext cx="5961290" cy="1200329"/>
          </a:xfrm>
          <a:prstGeom prst="rect">
            <a:avLst/>
          </a:prstGeom>
          <a:ln>
            <a:solidFill>
              <a:srgbClr val="0070C0"/>
            </a:solidFill>
          </a:ln>
        </p:spPr>
        <p:style>
          <a:lnRef idx="2">
            <a:schemeClr val="dk1"/>
          </a:lnRef>
          <a:fillRef idx="1">
            <a:schemeClr val="lt1"/>
          </a:fillRef>
          <a:effectRef idx="0">
            <a:schemeClr val="dk1"/>
          </a:effectRef>
          <a:fontRef idx="minor">
            <a:schemeClr val="dk1"/>
          </a:fontRef>
        </p:style>
        <p:txBody>
          <a:bodyPr wrap="square">
            <a:spAutoFit/>
          </a:bodyPr>
          <a:lstStyle/>
          <a:p>
            <a:r>
              <a:rPr lang="ro-RO" sz="2400" dirty="0">
                <a:solidFill>
                  <a:srgbClr val="0070C0"/>
                </a:solidFill>
              </a:rPr>
              <a:t>elf1, reindeer1 :: Group -&gt; Int -&gt; IO ()</a:t>
            </a:r>
          </a:p>
          <a:p>
            <a:r>
              <a:rPr lang="ro-RO" sz="2400" dirty="0">
                <a:solidFill>
                  <a:srgbClr val="0070C0"/>
                </a:solidFill>
              </a:rPr>
              <a:t>elf1 gp id = helper1 gp (meetInStudy id)</a:t>
            </a:r>
          </a:p>
          <a:p>
            <a:r>
              <a:rPr lang="ro-RO" sz="2400" dirty="0">
                <a:solidFill>
                  <a:srgbClr val="0070C0"/>
                </a:solidFill>
              </a:rPr>
              <a:t>reindeer1 gp id = helper1 gp (deliverToys id)</a:t>
            </a:r>
          </a:p>
        </p:txBody>
      </p:sp>
      <p:sp>
        <p:nvSpPr>
          <p:cNvPr id="5" name="TextBox 4"/>
          <p:cNvSpPr txBox="1"/>
          <p:nvPr/>
        </p:nvSpPr>
        <p:spPr>
          <a:xfrm>
            <a:off x="826567" y="1994295"/>
            <a:ext cx="3276731" cy="1323439"/>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2000" dirty="0">
                <a:solidFill>
                  <a:srgbClr val="0070C0"/>
                </a:solidFill>
              </a:rPr>
              <a:t>Group</a:t>
            </a:r>
            <a:r>
              <a:rPr lang="en-US" sz="2000" dirty="0"/>
              <a:t> </a:t>
            </a:r>
            <a:r>
              <a:rPr lang="en-US" sz="2000" dirty="0" err="1"/>
              <a:t>si</a:t>
            </a:r>
            <a:r>
              <a:rPr lang="en-US" sz="2000" dirty="0"/>
              <a:t> </a:t>
            </a:r>
            <a:r>
              <a:rPr lang="en-US" sz="2000" dirty="0">
                <a:solidFill>
                  <a:srgbClr val="0070C0"/>
                </a:solidFill>
              </a:rPr>
              <a:t>Gate</a:t>
            </a:r>
          </a:p>
          <a:p>
            <a:r>
              <a:rPr lang="en-US" sz="2000" dirty="0" err="1"/>
              <a:t>vor</a:t>
            </a:r>
            <a:r>
              <a:rPr lang="en-US" sz="2000" dirty="0"/>
              <a:t> fi definite  </a:t>
            </a:r>
            <a:r>
              <a:rPr lang="en-US" sz="2000" dirty="0" err="1"/>
              <a:t>detaliat</a:t>
            </a:r>
            <a:r>
              <a:rPr lang="en-US" sz="2000" dirty="0"/>
              <a:t>!</a:t>
            </a:r>
          </a:p>
          <a:p>
            <a:r>
              <a:rPr lang="en-US" sz="2000" dirty="0" err="1"/>
              <a:t>acesta</a:t>
            </a:r>
            <a:r>
              <a:rPr lang="en-US" sz="2000" dirty="0"/>
              <a:t> variant </a:t>
            </a:r>
            <a:r>
              <a:rPr lang="en-US" sz="2000" dirty="0" err="1">
                <a:solidFill>
                  <a:schemeClr val="tx1"/>
                </a:solidFill>
              </a:rPr>
              <a:t>este</a:t>
            </a:r>
            <a:r>
              <a:rPr lang="en-US" sz="2000" dirty="0"/>
              <a:t> </a:t>
            </a:r>
            <a:r>
              <a:rPr lang="en-US" sz="2000" dirty="0" err="1"/>
              <a:t>numai</a:t>
            </a:r>
            <a:r>
              <a:rPr lang="en-US" sz="2000" dirty="0"/>
              <a:t> </a:t>
            </a:r>
          </a:p>
          <a:p>
            <a:r>
              <a:rPr lang="en-US" sz="2000" dirty="0" err="1"/>
              <a:t>pentru</a:t>
            </a:r>
            <a:r>
              <a:rPr lang="en-US" sz="2000" dirty="0"/>
              <a:t> a </a:t>
            </a:r>
            <a:r>
              <a:rPr lang="en-US" sz="2000" dirty="0" err="1"/>
              <a:t>testa</a:t>
            </a:r>
            <a:r>
              <a:rPr lang="en-US" sz="2000" dirty="0"/>
              <a:t> </a:t>
            </a:r>
            <a:r>
              <a:rPr lang="en-US" sz="2000" dirty="0">
                <a:solidFill>
                  <a:srgbClr val="0070C0"/>
                </a:solidFill>
              </a:rPr>
              <a:t>elf1/reindeer1</a:t>
            </a:r>
            <a:r>
              <a:rPr lang="en-US" sz="2000" dirty="0"/>
              <a:t> </a:t>
            </a:r>
          </a:p>
        </p:txBody>
      </p:sp>
    </p:spTree>
    <p:extLst>
      <p:ext uri="{BB962C8B-B14F-4D97-AF65-F5344CB8AC3E}">
        <p14:creationId xmlns:p14="http://schemas.microsoft.com/office/powerpoint/2010/main" val="1607200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78904" y="463463"/>
            <a:ext cx="2497800" cy="461665"/>
          </a:xfrm>
          <a:prstGeom prst="rect">
            <a:avLst/>
          </a:prstGeom>
          <a:noFill/>
        </p:spPr>
        <p:txBody>
          <a:bodyPr wrap="none" rtlCol="0">
            <a:spAutoFit/>
          </a:bodyPr>
          <a:lstStyle/>
          <a:p>
            <a:pPr marL="342900" indent="-342900">
              <a:buFont typeface="Wingdings" panose="05000000000000000000" pitchFamily="2" charset="2"/>
              <a:buChar char="Ø"/>
            </a:pPr>
            <a:r>
              <a:rPr lang="en-US" sz="2400" dirty="0" err="1"/>
              <a:t>Grupuri</a:t>
            </a:r>
            <a:r>
              <a:rPr lang="en-US" sz="2400" dirty="0"/>
              <a:t> </a:t>
            </a:r>
            <a:r>
              <a:rPr lang="en-US" sz="2400" dirty="0" err="1"/>
              <a:t>si</a:t>
            </a:r>
            <a:r>
              <a:rPr lang="en-US" sz="2400" dirty="0"/>
              <a:t> </a:t>
            </a:r>
            <a:r>
              <a:rPr lang="en-US" sz="2400" dirty="0" err="1"/>
              <a:t>porti</a:t>
            </a:r>
            <a:r>
              <a:rPr lang="en-US" sz="2400" dirty="0"/>
              <a:t> </a:t>
            </a:r>
            <a:endParaRPr lang="ro-RO" sz="2400" dirty="0"/>
          </a:p>
        </p:txBody>
      </p:sp>
      <p:sp>
        <p:nvSpPr>
          <p:cNvPr id="3" name="Rectangle 2"/>
          <p:cNvSpPr/>
          <p:nvPr/>
        </p:nvSpPr>
        <p:spPr>
          <a:xfrm>
            <a:off x="6850776" y="1023228"/>
            <a:ext cx="4879349" cy="1569660"/>
          </a:xfrm>
          <a:prstGeom prst="rect">
            <a:avLst/>
          </a:prstGeom>
        </p:spPr>
        <p:txBody>
          <a:bodyPr wrap="none">
            <a:spAutoFit/>
          </a:bodyPr>
          <a:lstStyle/>
          <a:p>
            <a:r>
              <a:rPr lang="ro-RO" sz="2400" dirty="0">
                <a:solidFill>
                  <a:srgbClr val="0070C0"/>
                </a:solidFill>
              </a:rPr>
              <a:t>joinGroup :: Group -&gt; IO (Gate, Gate) </a:t>
            </a:r>
            <a:endParaRPr lang="en-US" sz="2400" dirty="0">
              <a:solidFill>
                <a:srgbClr val="0070C0"/>
              </a:solidFill>
            </a:endParaRPr>
          </a:p>
          <a:p>
            <a:r>
              <a:rPr lang="ro-RO" sz="2400" dirty="0">
                <a:solidFill>
                  <a:srgbClr val="0070C0"/>
                </a:solidFill>
              </a:rPr>
              <a:t>joinGroup group = </a:t>
            </a:r>
            <a:r>
              <a:rPr lang="ro-RO" sz="2400" dirty="0"/>
              <a:t>do </a:t>
            </a:r>
            <a:endParaRPr lang="en-US" sz="2400" dirty="0"/>
          </a:p>
          <a:p>
            <a:r>
              <a:rPr lang="en-US" sz="2400" dirty="0"/>
              <a:t>                      </a:t>
            </a:r>
            <a:r>
              <a:rPr lang="ro-RO" sz="2400" dirty="0"/>
              <a:t>putStr "joinGroup\n" </a:t>
            </a:r>
            <a:endParaRPr lang="en-US" sz="2400" dirty="0"/>
          </a:p>
          <a:p>
            <a:r>
              <a:rPr lang="en-US" sz="2400" dirty="0"/>
              <a:t>                      </a:t>
            </a:r>
            <a:r>
              <a:rPr lang="ro-RO" sz="2400" dirty="0"/>
              <a:t>return (MkGate, MkGate)</a:t>
            </a:r>
            <a:endParaRPr lang="en-US" sz="2400" dirty="0"/>
          </a:p>
        </p:txBody>
      </p:sp>
      <p:cxnSp>
        <p:nvCxnSpPr>
          <p:cNvPr id="5" name="Straight Connector 4"/>
          <p:cNvCxnSpPr/>
          <p:nvPr/>
        </p:nvCxnSpPr>
        <p:spPr>
          <a:xfrm>
            <a:off x="1374619" y="1678484"/>
            <a:ext cx="25052" cy="82671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425567" y="2505202"/>
            <a:ext cx="88934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2253119" y="1625103"/>
            <a:ext cx="0" cy="82671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1816274" y="2223557"/>
            <a:ext cx="162838" cy="11273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2" name="Oval 11"/>
          <p:cNvSpPr/>
          <p:nvPr/>
        </p:nvSpPr>
        <p:spPr>
          <a:xfrm>
            <a:off x="1787883" y="1978263"/>
            <a:ext cx="164716" cy="125261"/>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3" name="Oval 12"/>
          <p:cNvSpPr/>
          <p:nvPr/>
        </p:nvSpPr>
        <p:spPr>
          <a:xfrm>
            <a:off x="1802080" y="1736126"/>
            <a:ext cx="164716" cy="125261"/>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4" name="Down Arrow 13"/>
          <p:cNvSpPr/>
          <p:nvPr/>
        </p:nvSpPr>
        <p:spPr>
          <a:xfrm>
            <a:off x="1787883" y="2690660"/>
            <a:ext cx="45719" cy="934505"/>
          </a:xfrm>
          <a:prstGeom prst="downArrow">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cxnSp>
        <p:nvCxnSpPr>
          <p:cNvPr id="16" name="Straight Connector 15"/>
          <p:cNvCxnSpPr/>
          <p:nvPr/>
        </p:nvCxnSpPr>
        <p:spPr>
          <a:xfrm>
            <a:off x="1674068" y="4182456"/>
            <a:ext cx="0" cy="71398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252817" y="4150289"/>
            <a:ext cx="12526" cy="71398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1364150" y="4517720"/>
            <a:ext cx="162838" cy="11273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28" name="Oval 27"/>
          <p:cNvSpPr/>
          <p:nvPr/>
        </p:nvSpPr>
        <p:spPr>
          <a:xfrm>
            <a:off x="1048564" y="4517720"/>
            <a:ext cx="162838" cy="11273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29" name="Oval 28"/>
          <p:cNvSpPr/>
          <p:nvPr/>
        </p:nvSpPr>
        <p:spPr>
          <a:xfrm>
            <a:off x="725064" y="4507281"/>
            <a:ext cx="162838" cy="11273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36" name="Isosceles Triangle 35"/>
          <p:cNvSpPr/>
          <p:nvPr/>
        </p:nvSpPr>
        <p:spPr>
          <a:xfrm>
            <a:off x="2005015" y="4149668"/>
            <a:ext cx="826005" cy="713984"/>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43" name="TextBox 42"/>
          <p:cNvSpPr txBox="1"/>
          <p:nvPr/>
        </p:nvSpPr>
        <p:spPr>
          <a:xfrm>
            <a:off x="320146" y="1807630"/>
            <a:ext cx="809837" cy="461665"/>
          </a:xfrm>
          <a:prstGeom prst="rect">
            <a:avLst/>
          </a:prstGeom>
          <a:noFill/>
        </p:spPr>
        <p:txBody>
          <a:bodyPr wrap="none" rtlCol="0">
            <a:spAutoFit/>
          </a:bodyPr>
          <a:lstStyle/>
          <a:p>
            <a:r>
              <a:rPr lang="en-US" sz="2400" dirty="0" err="1"/>
              <a:t>Grup</a:t>
            </a:r>
            <a:endParaRPr lang="ro-RO" sz="2400" dirty="0"/>
          </a:p>
        </p:txBody>
      </p:sp>
      <p:sp>
        <p:nvSpPr>
          <p:cNvPr id="44" name="TextBox 43"/>
          <p:cNvSpPr txBox="1"/>
          <p:nvPr/>
        </p:nvSpPr>
        <p:spPr>
          <a:xfrm>
            <a:off x="2527127" y="1519619"/>
            <a:ext cx="2439322" cy="1015663"/>
          </a:xfrm>
          <a:prstGeom prst="rect">
            <a:avLst/>
          </a:prstGeom>
          <a:noFill/>
        </p:spPr>
        <p:txBody>
          <a:bodyPr wrap="none" rtlCol="0">
            <a:spAutoFit/>
          </a:bodyPr>
          <a:lstStyle/>
          <a:p>
            <a:r>
              <a:rPr lang="en-US" sz="2000" dirty="0" err="1"/>
              <a:t>capacitatea</a:t>
            </a:r>
            <a:r>
              <a:rPr lang="en-US" sz="2000" dirty="0"/>
              <a:t> </a:t>
            </a:r>
            <a:r>
              <a:rPr lang="en-US" sz="2000" dirty="0" err="1"/>
              <a:t>unui</a:t>
            </a:r>
            <a:r>
              <a:rPr lang="en-US" sz="2000" dirty="0"/>
              <a:t> </a:t>
            </a:r>
            <a:r>
              <a:rPr lang="en-US" sz="2000" dirty="0" err="1"/>
              <a:t>grup</a:t>
            </a:r>
            <a:endParaRPr lang="en-US" sz="2000" dirty="0"/>
          </a:p>
          <a:p>
            <a:r>
              <a:rPr lang="en-US" sz="2000" dirty="0" err="1"/>
              <a:t>este</a:t>
            </a:r>
            <a:r>
              <a:rPr lang="en-US" sz="2000" dirty="0"/>
              <a:t> </a:t>
            </a:r>
            <a:r>
              <a:rPr lang="en-US" sz="2000" dirty="0" err="1"/>
              <a:t>limitata</a:t>
            </a:r>
            <a:endParaRPr lang="en-US" sz="2000" dirty="0"/>
          </a:p>
          <a:p>
            <a:r>
              <a:rPr lang="en-US" sz="2000" dirty="0"/>
              <a:t>Ex: 3 </a:t>
            </a:r>
            <a:r>
              <a:rPr lang="en-US" sz="2000" dirty="0" err="1"/>
              <a:t>elfi</a:t>
            </a:r>
            <a:endParaRPr lang="ro-RO" sz="2000" dirty="0"/>
          </a:p>
        </p:txBody>
      </p:sp>
      <p:sp>
        <p:nvSpPr>
          <p:cNvPr id="45" name="TextBox 44"/>
          <p:cNvSpPr txBox="1"/>
          <p:nvPr/>
        </p:nvSpPr>
        <p:spPr>
          <a:xfrm>
            <a:off x="1938327" y="2789127"/>
            <a:ext cx="5675721" cy="1015663"/>
          </a:xfrm>
          <a:prstGeom prst="rect">
            <a:avLst/>
          </a:prstGeom>
          <a:noFill/>
        </p:spPr>
        <p:txBody>
          <a:bodyPr wrap="none" rtlCol="0">
            <a:spAutoFit/>
          </a:bodyPr>
          <a:lstStyle/>
          <a:p>
            <a:r>
              <a:rPr lang="en-US" sz="2000" dirty="0" err="1"/>
              <a:t>cand</a:t>
            </a:r>
            <a:r>
              <a:rPr lang="en-US" sz="2000" dirty="0"/>
              <a:t> </a:t>
            </a:r>
            <a:r>
              <a:rPr lang="en-US" sz="2000" dirty="0" err="1"/>
              <a:t>grupul</a:t>
            </a:r>
            <a:r>
              <a:rPr lang="en-US" sz="2000" dirty="0"/>
              <a:t> se </a:t>
            </a:r>
            <a:r>
              <a:rPr lang="en-US" sz="2000" dirty="0" err="1"/>
              <a:t>umple</a:t>
            </a:r>
            <a:r>
              <a:rPr lang="en-US" sz="2000" dirty="0"/>
              <a:t> se </a:t>
            </a:r>
            <a:r>
              <a:rPr lang="en-US" sz="2000" dirty="0" err="1"/>
              <a:t>creaza</a:t>
            </a:r>
            <a:r>
              <a:rPr lang="en-US" sz="2000" dirty="0"/>
              <a:t> </a:t>
            </a:r>
            <a:r>
              <a:rPr lang="en-US" sz="2000" dirty="0" err="1"/>
              <a:t>doua</a:t>
            </a:r>
            <a:r>
              <a:rPr lang="en-US" sz="2000" dirty="0"/>
              <a:t> </a:t>
            </a:r>
            <a:r>
              <a:rPr lang="en-US" sz="2000" dirty="0" err="1"/>
              <a:t>porti</a:t>
            </a:r>
            <a:r>
              <a:rPr lang="en-US" sz="2000" dirty="0"/>
              <a:t> </a:t>
            </a:r>
            <a:r>
              <a:rPr lang="en-US" sz="2000" dirty="0" err="1"/>
              <a:t>prin</a:t>
            </a:r>
            <a:r>
              <a:rPr lang="en-US" sz="2000" dirty="0"/>
              <a:t> care  </a:t>
            </a:r>
          </a:p>
          <a:p>
            <a:r>
              <a:rPr lang="en-US" sz="2000" dirty="0"/>
              <a:t>         </a:t>
            </a:r>
            <a:r>
              <a:rPr lang="en-US" sz="2000" dirty="0" err="1"/>
              <a:t>membrii</a:t>
            </a:r>
            <a:r>
              <a:rPr lang="en-US" sz="2000" dirty="0"/>
              <a:t> </a:t>
            </a:r>
            <a:r>
              <a:rPr lang="en-US" sz="2000" dirty="0" err="1"/>
              <a:t>grupului</a:t>
            </a:r>
            <a:r>
              <a:rPr lang="en-US" sz="2000" dirty="0"/>
              <a:t> </a:t>
            </a:r>
            <a:r>
              <a:rPr lang="en-US" sz="2000" dirty="0" err="1"/>
              <a:t>vor</a:t>
            </a:r>
            <a:r>
              <a:rPr lang="en-US" sz="2000" dirty="0"/>
              <a:t> intra/</a:t>
            </a:r>
            <a:r>
              <a:rPr lang="en-US" sz="2000" dirty="0" err="1"/>
              <a:t>iesi</a:t>
            </a:r>
            <a:r>
              <a:rPr lang="en-US" sz="2000" dirty="0"/>
              <a:t> la Santa</a:t>
            </a:r>
          </a:p>
          <a:p>
            <a:r>
              <a:rPr lang="en-US" sz="2000" dirty="0"/>
              <a:t> </a:t>
            </a:r>
            <a:endParaRPr lang="ro-RO" sz="2000" dirty="0">
              <a:solidFill>
                <a:srgbClr val="FF0000"/>
              </a:solidFill>
            </a:endParaRPr>
          </a:p>
        </p:txBody>
      </p:sp>
      <p:sp>
        <p:nvSpPr>
          <p:cNvPr id="4" name="TextBox 3"/>
          <p:cNvSpPr txBox="1"/>
          <p:nvPr/>
        </p:nvSpPr>
        <p:spPr>
          <a:xfrm>
            <a:off x="5987270" y="3968734"/>
            <a:ext cx="4599785" cy="1323439"/>
          </a:xfrm>
          <a:prstGeom prst="rect">
            <a:avLst/>
          </a:prstGeom>
          <a:noFill/>
        </p:spPr>
        <p:txBody>
          <a:bodyPr wrap="none" rtlCol="0">
            <a:spAutoFit/>
          </a:bodyPr>
          <a:lstStyle/>
          <a:p>
            <a:r>
              <a:rPr lang="en-US" sz="2000" dirty="0" err="1"/>
              <a:t>Fiecare</a:t>
            </a:r>
            <a:r>
              <a:rPr lang="en-US" sz="2000" dirty="0"/>
              <a:t> </a:t>
            </a:r>
            <a:r>
              <a:rPr lang="en-US" sz="2000" dirty="0" err="1"/>
              <a:t>grup</a:t>
            </a:r>
            <a:r>
              <a:rPr lang="en-US" sz="2000" dirty="0"/>
              <a:t> are </a:t>
            </a:r>
            <a:r>
              <a:rPr lang="en-US" sz="2000" dirty="0" err="1"/>
              <a:t>propriile</a:t>
            </a:r>
            <a:r>
              <a:rPr lang="en-US" sz="2000" dirty="0"/>
              <a:t> </a:t>
            </a:r>
            <a:r>
              <a:rPr lang="en-US" sz="2000" dirty="0" err="1"/>
              <a:t>porti</a:t>
            </a:r>
            <a:r>
              <a:rPr lang="en-US" sz="2000" dirty="0"/>
              <a:t>. </a:t>
            </a:r>
          </a:p>
          <a:p>
            <a:r>
              <a:rPr lang="en-US" sz="2000" dirty="0"/>
              <a:t> </a:t>
            </a:r>
          </a:p>
          <a:p>
            <a:r>
              <a:rPr lang="en-US" sz="2000" dirty="0" err="1"/>
              <a:t>Astfel</a:t>
            </a:r>
            <a:r>
              <a:rPr lang="en-US" sz="2000" dirty="0"/>
              <a:t>, un </a:t>
            </a:r>
            <a:r>
              <a:rPr lang="en-US" sz="2000" dirty="0" err="1"/>
              <a:t>grup</a:t>
            </a:r>
            <a:r>
              <a:rPr lang="en-US" sz="2000" dirty="0"/>
              <a:t> </a:t>
            </a:r>
            <a:r>
              <a:rPr lang="en-US" sz="2000" dirty="0" err="1"/>
              <a:t>poate</a:t>
            </a:r>
            <a:r>
              <a:rPr lang="en-US" sz="2000" dirty="0"/>
              <a:t> fi la Santa</a:t>
            </a:r>
          </a:p>
          <a:p>
            <a:r>
              <a:rPr lang="en-US" sz="2000" dirty="0"/>
              <a:t>in </a:t>
            </a:r>
            <a:r>
              <a:rPr lang="en-US" sz="2000" dirty="0" err="1"/>
              <a:t>timp</a:t>
            </a:r>
            <a:r>
              <a:rPr lang="en-US" sz="2000" dirty="0"/>
              <a:t> </a:t>
            </a:r>
            <a:r>
              <a:rPr lang="en-US" sz="2000" dirty="0" err="1"/>
              <a:t>ce</a:t>
            </a:r>
            <a:r>
              <a:rPr lang="en-US" sz="2000" dirty="0"/>
              <a:t> alt </a:t>
            </a:r>
            <a:r>
              <a:rPr lang="en-US" sz="2000" dirty="0" err="1"/>
              <a:t>grup</a:t>
            </a:r>
            <a:r>
              <a:rPr lang="en-US" sz="2000" dirty="0"/>
              <a:t> </a:t>
            </a:r>
            <a:r>
              <a:rPr lang="en-US" sz="2000" dirty="0" err="1"/>
              <a:t>este</a:t>
            </a:r>
            <a:r>
              <a:rPr lang="en-US" sz="2000" dirty="0"/>
              <a:t> in curs de </a:t>
            </a:r>
            <a:r>
              <a:rPr lang="en-US" sz="2000" dirty="0" err="1"/>
              <a:t>formare</a:t>
            </a:r>
            <a:r>
              <a:rPr lang="en-US" sz="2000" dirty="0"/>
              <a:t>.</a:t>
            </a:r>
          </a:p>
        </p:txBody>
      </p:sp>
      <p:sp>
        <p:nvSpPr>
          <p:cNvPr id="6" name="TextBox 5"/>
          <p:cNvSpPr txBox="1"/>
          <p:nvPr/>
        </p:nvSpPr>
        <p:spPr>
          <a:xfrm>
            <a:off x="1530007" y="5209151"/>
            <a:ext cx="3279424" cy="677108"/>
          </a:xfrm>
          <a:prstGeom prst="rect">
            <a:avLst/>
          </a:prstGeom>
          <a:noFill/>
        </p:spPr>
        <p:txBody>
          <a:bodyPr wrap="none" rtlCol="0">
            <a:spAutoFit/>
          </a:bodyPr>
          <a:lstStyle/>
          <a:p>
            <a:r>
              <a:rPr lang="en-US" sz="2000" dirty="0" err="1">
                <a:solidFill>
                  <a:srgbClr val="FF0000"/>
                </a:solidFill>
              </a:rPr>
              <a:t>portile</a:t>
            </a:r>
            <a:r>
              <a:rPr lang="en-US" sz="2000" dirty="0">
                <a:solidFill>
                  <a:srgbClr val="FF0000"/>
                </a:solidFill>
              </a:rPr>
              <a:t> </a:t>
            </a:r>
            <a:r>
              <a:rPr lang="en-US" sz="2000" dirty="0" err="1">
                <a:solidFill>
                  <a:srgbClr val="FF0000"/>
                </a:solidFill>
              </a:rPr>
              <a:t>sunt</a:t>
            </a:r>
            <a:r>
              <a:rPr lang="en-US" sz="2000" dirty="0">
                <a:solidFill>
                  <a:srgbClr val="FF0000"/>
                </a:solidFill>
              </a:rPr>
              <a:t> operate de Santa </a:t>
            </a:r>
            <a:endParaRPr lang="ro-RO" sz="2000" dirty="0">
              <a:solidFill>
                <a:srgbClr val="FF0000"/>
              </a:solidFill>
            </a:endParaRPr>
          </a:p>
          <a:p>
            <a:endParaRPr lang="en-US" dirty="0"/>
          </a:p>
        </p:txBody>
      </p:sp>
    </p:spTree>
    <p:extLst>
      <p:ext uri="{BB962C8B-B14F-4D97-AF65-F5344CB8AC3E}">
        <p14:creationId xmlns:p14="http://schemas.microsoft.com/office/powerpoint/2010/main" val="1626951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9361" y="375781"/>
            <a:ext cx="1137106" cy="461665"/>
          </a:xfrm>
          <a:prstGeom prst="rect">
            <a:avLst/>
          </a:prstGeom>
          <a:noFill/>
        </p:spPr>
        <p:txBody>
          <a:bodyPr wrap="none" rtlCol="0">
            <a:spAutoFit/>
          </a:bodyPr>
          <a:lstStyle/>
          <a:p>
            <a:pPr marL="285750" indent="-285750">
              <a:buFont typeface="Wingdings" panose="05000000000000000000" pitchFamily="2" charset="2"/>
              <a:buChar char="Ø"/>
            </a:pPr>
            <a:r>
              <a:rPr lang="en-US" sz="2400" dirty="0" err="1"/>
              <a:t>Porti</a:t>
            </a:r>
            <a:r>
              <a:rPr lang="en-US" sz="2400" dirty="0"/>
              <a:t> </a:t>
            </a:r>
            <a:endParaRPr lang="ro-RO" sz="2400" dirty="0"/>
          </a:p>
        </p:txBody>
      </p:sp>
      <p:sp>
        <p:nvSpPr>
          <p:cNvPr id="4" name="TextBox 3"/>
          <p:cNvSpPr txBox="1"/>
          <p:nvPr/>
        </p:nvSpPr>
        <p:spPr>
          <a:xfrm>
            <a:off x="1265129" y="1352811"/>
            <a:ext cx="184731" cy="369332"/>
          </a:xfrm>
          <a:prstGeom prst="rect">
            <a:avLst/>
          </a:prstGeom>
          <a:noFill/>
        </p:spPr>
        <p:txBody>
          <a:bodyPr wrap="none" rtlCol="0">
            <a:spAutoFit/>
          </a:bodyPr>
          <a:lstStyle/>
          <a:p>
            <a:endParaRPr lang="ro-RO" dirty="0"/>
          </a:p>
        </p:txBody>
      </p:sp>
      <p:sp>
        <p:nvSpPr>
          <p:cNvPr id="5" name="TextBox 4"/>
          <p:cNvSpPr txBox="1"/>
          <p:nvPr/>
        </p:nvSpPr>
        <p:spPr>
          <a:xfrm>
            <a:off x="6324351" y="756838"/>
            <a:ext cx="184731" cy="369332"/>
          </a:xfrm>
          <a:prstGeom prst="rect">
            <a:avLst/>
          </a:prstGeom>
          <a:noFill/>
        </p:spPr>
        <p:txBody>
          <a:bodyPr wrap="none" rtlCol="0">
            <a:spAutoFit/>
          </a:bodyPr>
          <a:lstStyle/>
          <a:p>
            <a:endParaRPr lang="ro-RO" dirty="0"/>
          </a:p>
        </p:txBody>
      </p:sp>
      <p:sp>
        <p:nvSpPr>
          <p:cNvPr id="7" name="TextBox 6"/>
          <p:cNvSpPr txBox="1"/>
          <p:nvPr/>
        </p:nvSpPr>
        <p:spPr>
          <a:xfrm>
            <a:off x="301598" y="2997025"/>
            <a:ext cx="3752246" cy="2215991"/>
          </a:xfrm>
          <a:prstGeom prst="rect">
            <a:avLst/>
          </a:prstGeom>
          <a:noFill/>
          <a:ln>
            <a:solidFill>
              <a:srgbClr val="0070C0"/>
            </a:solidFill>
          </a:ln>
        </p:spPr>
        <p:txBody>
          <a:bodyPr wrap="none" rtlCol="0">
            <a:spAutoFit/>
          </a:bodyPr>
          <a:lstStyle/>
          <a:p>
            <a:endParaRPr lang="en-US" dirty="0"/>
          </a:p>
          <a:p>
            <a:r>
              <a:rPr lang="ro-RO" sz="2400" dirty="0">
                <a:solidFill>
                  <a:srgbClr val="0070C0"/>
                </a:solidFill>
              </a:rPr>
              <a:t>newGate :: Int -&gt; STM Gate </a:t>
            </a:r>
            <a:endParaRPr lang="en-US" sz="2400" dirty="0">
              <a:solidFill>
                <a:srgbClr val="0070C0"/>
              </a:solidFill>
            </a:endParaRPr>
          </a:p>
          <a:p>
            <a:r>
              <a:rPr lang="en-US" sz="2400" dirty="0" err="1">
                <a:solidFill>
                  <a:srgbClr val="0070C0"/>
                </a:solidFill>
              </a:rPr>
              <a:t>newGate</a:t>
            </a:r>
            <a:r>
              <a:rPr lang="en-US" sz="2400" dirty="0">
                <a:solidFill>
                  <a:srgbClr val="0070C0"/>
                </a:solidFill>
              </a:rPr>
              <a:t> n = do</a:t>
            </a:r>
          </a:p>
          <a:p>
            <a:r>
              <a:rPr lang="en-US" sz="2400" dirty="0">
                <a:solidFill>
                  <a:srgbClr val="0070C0"/>
                </a:solidFill>
              </a:rPr>
              <a:t>    tv &lt;- </a:t>
            </a:r>
            <a:r>
              <a:rPr lang="en-US" sz="2400" dirty="0" err="1">
                <a:solidFill>
                  <a:srgbClr val="0070C0"/>
                </a:solidFill>
              </a:rPr>
              <a:t>newTVar</a:t>
            </a:r>
            <a:r>
              <a:rPr lang="en-US" sz="2400" dirty="0">
                <a:solidFill>
                  <a:srgbClr val="0070C0"/>
                </a:solidFill>
              </a:rPr>
              <a:t> </a:t>
            </a:r>
            <a:r>
              <a:rPr lang="en-US" sz="2400" b="1" dirty="0">
                <a:solidFill>
                  <a:srgbClr val="FF0000"/>
                </a:solidFill>
              </a:rPr>
              <a:t>0</a:t>
            </a:r>
            <a:r>
              <a:rPr lang="en-US" sz="2400" b="1" dirty="0">
                <a:solidFill>
                  <a:srgbClr val="0070C0"/>
                </a:solidFill>
              </a:rPr>
              <a:t> </a:t>
            </a:r>
            <a:r>
              <a:rPr lang="en-US" sz="2400" dirty="0">
                <a:solidFill>
                  <a:srgbClr val="0070C0"/>
                </a:solidFill>
              </a:rPr>
              <a:t>   </a:t>
            </a:r>
            <a:r>
              <a:rPr lang="en-US" sz="2400" dirty="0">
                <a:solidFill>
                  <a:srgbClr val="FF0000"/>
                </a:solidFill>
              </a:rPr>
              <a:t>-- !!!</a:t>
            </a:r>
            <a:r>
              <a:rPr lang="en-US" sz="2400" dirty="0">
                <a:solidFill>
                  <a:srgbClr val="0070C0"/>
                </a:solidFill>
              </a:rPr>
              <a:t> </a:t>
            </a:r>
          </a:p>
          <a:p>
            <a:r>
              <a:rPr lang="en-US" sz="2400" dirty="0">
                <a:solidFill>
                  <a:srgbClr val="0070C0"/>
                </a:solidFill>
              </a:rPr>
              <a:t>    return (</a:t>
            </a:r>
            <a:r>
              <a:rPr lang="en-US" sz="2400" dirty="0" err="1">
                <a:solidFill>
                  <a:srgbClr val="0070C0"/>
                </a:solidFill>
              </a:rPr>
              <a:t>MkGate</a:t>
            </a:r>
            <a:r>
              <a:rPr lang="en-US" sz="2400" dirty="0">
                <a:solidFill>
                  <a:srgbClr val="0070C0"/>
                </a:solidFill>
              </a:rPr>
              <a:t> n </a:t>
            </a:r>
            <a:r>
              <a:rPr lang="en-US" sz="2400" dirty="0" err="1">
                <a:solidFill>
                  <a:srgbClr val="0070C0"/>
                </a:solidFill>
              </a:rPr>
              <a:t>tv</a:t>
            </a:r>
            <a:r>
              <a:rPr lang="en-US" sz="2400" dirty="0">
                <a:solidFill>
                  <a:srgbClr val="0070C0"/>
                </a:solidFill>
              </a:rPr>
              <a:t>)  </a:t>
            </a:r>
          </a:p>
          <a:p>
            <a:r>
              <a:rPr lang="en-US" sz="2400" dirty="0">
                <a:solidFill>
                  <a:srgbClr val="0070C0"/>
                </a:solidFill>
              </a:rPr>
              <a:t>    </a:t>
            </a:r>
            <a:endParaRPr lang="ro-RO" dirty="0"/>
          </a:p>
        </p:txBody>
      </p:sp>
      <p:sp>
        <p:nvSpPr>
          <p:cNvPr id="11" name="Rectangle 10"/>
          <p:cNvSpPr/>
          <p:nvPr/>
        </p:nvSpPr>
        <p:spPr>
          <a:xfrm>
            <a:off x="6143313" y="2582831"/>
            <a:ext cx="5372100" cy="2677656"/>
          </a:xfrm>
          <a:prstGeom prst="rect">
            <a:avLst/>
          </a:prstGeom>
          <a:ln>
            <a:solidFill>
              <a:srgbClr val="0070C0"/>
            </a:solidFill>
          </a:ln>
        </p:spPr>
        <p:txBody>
          <a:bodyPr wrap="square">
            <a:spAutoFit/>
          </a:bodyPr>
          <a:lstStyle/>
          <a:p>
            <a:r>
              <a:rPr lang="ro-RO" sz="2400" dirty="0">
                <a:solidFill>
                  <a:srgbClr val="0070C0"/>
                </a:solidFill>
              </a:rPr>
              <a:t>passGate :: Gate -&gt; IO () </a:t>
            </a:r>
            <a:endParaRPr lang="en-US" sz="2400" dirty="0">
              <a:solidFill>
                <a:srgbClr val="0070C0"/>
              </a:solidFill>
            </a:endParaRPr>
          </a:p>
          <a:p>
            <a:r>
              <a:rPr lang="en-US" sz="2400" dirty="0" err="1">
                <a:solidFill>
                  <a:srgbClr val="0070C0"/>
                </a:solidFill>
              </a:rPr>
              <a:t>passGate</a:t>
            </a:r>
            <a:r>
              <a:rPr lang="en-US" sz="2400" dirty="0">
                <a:solidFill>
                  <a:srgbClr val="0070C0"/>
                </a:solidFill>
              </a:rPr>
              <a:t> :: Gate -&gt; IO ()</a:t>
            </a:r>
          </a:p>
          <a:p>
            <a:r>
              <a:rPr lang="en-US" sz="2400" dirty="0" err="1">
                <a:solidFill>
                  <a:srgbClr val="0070C0"/>
                </a:solidFill>
              </a:rPr>
              <a:t>passGate</a:t>
            </a:r>
            <a:r>
              <a:rPr lang="en-US" sz="2400" dirty="0">
                <a:solidFill>
                  <a:srgbClr val="0070C0"/>
                </a:solidFill>
              </a:rPr>
              <a:t> (</a:t>
            </a:r>
            <a:r>
              <a:rPr lang="en-US" sz="2400" dirty="0" err="1">
                <a:solidFill>
                  <a:srgbClr val="0070C0"/>
                </a:solidFill>
              </a:rPr>
              <a:t>MkGate</a:t>
            </a:r>
            <a:r>
              <a:rPr lang="en-US" sz="2400" dirty="0">
                <a:solidFill>
                  <a:srgbClr val="0070C0"/>
                </a:solidFill>
              </a:rPr>
              <a:t> n </a:t>
            </a:r>
            <a:r>
              <a:rPr lang="en-US" sz="2400" dirty="0" err="1">
                <a:solidFill>
                  <a:srgbClr val="0070C0"/>
                </a:solidFill>
              </a:rPr>
              <a:t>tv</a:t>
            </a:r>
            <a:r>
              <a:rPr lang="en-US" sz="2400" dirty="0">
                <a:solidFill>
                  <a:srgbClr val="0070C0"/>
                </a:solidFill>
              </a:rPr>
              <a:t>)  = atomically $ do </a:t>
            </a:r>
          </a:p>
          <a:p>
            <a:r>
              <a:rPr lang="en-US" sz="2400" dirty="0">
                <a:solidFill>
                  <a:srgbClr val="0070C0"/>
                </a:solidFill>
              </a:rPr>
              <a:t>                    </a:t>
            </a:r>
            <a:r>
              <a:rPr lang="en-US" sz="2400" dirty="0" err="1">
                <a:solidFill>
                  <a:srgbClr val="0070C0"/>
                </a:solidFill>
              </a:rPr>
              <a:t>n_left</a:t>
            </a:r>
            <a:r>
              <a:rPr lang="en-US" sz="2400" dirty="0">
                <a:solidFill>
                  <a:srgbClr val="0070C0"/>
                </a:solidFill>
              </a:rPr>
              <a:t> &lt;- </a:t>
            </a:r>
            <a:r>
              <a:rPr lang="en-US" sz="2400" dirty="0" err="1">
                <a:solidFill>
                  <a:srgbClr val="0070C0"/>
                </a:solidFill>
              </a:rPr>
              <a:t>readTVar</a:t>
            </a:r>
            <a:r>
              <a:rPr lang="en-US" sz="2400" dirty="0">
                <a:solidFill>
                  <a:srgbClr val="0070C0"/>
                </a:solidFill>
              </a:rPr>
              <a:t> </a:t>
            </a:r>
            <a:r>
              <a:rPr lang="en-US" sz="2400" dirty="0" err="1">
                <a:solidFill>
                  <a:srgbClr val="0070C0"/>
                </a:solidFill>
              </a:rPr>
              <a:t>tv</a:t>
            </a:r>
            <a:endParaRPr lang="en-US" sz="2400" dirty="0">
              <a:solidFill>
                <a:srgbClr val="0070C0"/>
              </a:solidFill>
            </a:endParaRPr>
          </a:p>
          <a:p>
            <a:r>
              <a:rPr lang="en-US" sz="2400" dirty="0">
                <a:solidFill>
                  <a:srgbClr val="0070C0"/>
                </a:solidFill>
              </a:rPr>
              <a:t>                    if (</a:t>
            </a:r>
            <a:r>
              <a:rPr lang="en-US" sz="2400" dirty="0" err="1">
                <a:solidFill>
                  <a:srgbClr val="0070C0"/>
                </a:solidFill>
              </a:rPr>
              <a:t>n_left</a:t>
            </a:r>
            <a:r>
              <a:rPr lang="en-US" sz="2400" dirty="0">
                <a:solidFill>
                  <a:srgbClr val="0070C0"/>
                </a:solidFill>
              </a:rPr>
              <a:t> == 0) </a:t>
            </a:r>
          </a:p>
          <a:p>
            <a:r>
              <a:rPr lang="en-US" sz="2400" dirty="0">
                <a:solidFill>
                  <a:srgbClr val="0070C0"/>
                </a:solidFill>
              </a:rPr>
              <a:t>                     then retry</a:t>
            </a:r>
          </a:p>
          <a:p>
            <a:r>
              <a:rPr lang="en-US" sz="2400" dirty="0">
                <a:solidFill>
                  <a:srgbClr val="0070C0"/>
                </a:solidFill>
              </a:rPr>
              <a:t>                     else </a:t>
            </a:r>
            <a:r>
              <a:rPr lang="en-US" sz="2400" dirty="0" err="1">
                <a:solidFill>
                  <a:srgbClr val="0070C0"/>
                </a:solidFill>
              </a:rPr>
              <a:t>writeTVar</a:t>
            </a:r>
            <a:r>
              <a:rPr lang="en-US" sz="2400" dirty="0">
                <a:solidFill>
                  <a:srgbClr val="0070C0"/>
                </a:solidFill>
              </a:rPr>
              <a:t> </a:t>
            </a:r>
            <a:r>
              <a:rPr lang="en-US" sz="2400" dirty="0" err="1">
                <a:solidFill>
                  <a:srgbClr val="0070C0"/>
                </a:solidFill>
              </a:rPr>
              <a:t>tv</a:t>
            </a:r>
            <a:r>
              <a:rPr lang="en-US" sz="2400" dirty="0">
                <a:solidFill>
                  <a:srgbClr val="0070C0"/>
                </a:solidFill>
              </a:rPr>
              <a:t> (n_left-1)</a:t>
            </a:r>
            <a:endParaRPr lang="ro-RO" sz="2400" dirty="0">
              <a:solidFill>
                <a:srgbClr val="0070C0"/>
              </a:solidFill>
            </a:endParaRPr>
          </a:p>
        </p:txBody>
      </p:sp>
      <p:sp>
        <p:nvSpPr>
          <p:cNvPr id="12" name="Rectangle 11"/>
          <p:cNvSpPr/>
          <p:nvPr/>
        </p:nvSpPr>
        <p:spPr>
          <a:xfrm>
            <a:off x="192065" y="3573734"/>
            <a:ext cx="6096000" cy="369332"/>
          </a:xfrm>
          <a:prstGeom prst="rect">
            <a:avLst/>
          </a:prstGeom>
        </p:spPr>
        <p:txBody>
          <a:bodyPr>
            <a:spAutoFit/>
          </a:bodyPr>
          <a:lstStyle/>
          <a:p>
            <a:endParaRPr lang="ro-RO" dirty="0"/>
          </a:p>
        </p:txBody>
      </p:sp>
      <p:cxnSp>
        <p:nvCxnSpPr>
          <p:cNvPr id="15" name="Straight Arrow Connector 14"/>
          <p:cNvCxnSpPr/>
          <p:nvPr/>
        </p:nvCxnSpPr>
        <p:spPr>
          <a:xfrm flipH="1">
            <a:off x="4328356" y="1323269"/>
            <a:ext cx="282412" cy="2007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61404" y="1623386"/>
            <a:ext cx="1834477" cy="369332"/>
          </a:xfrm>
          <a:prstGeom prst="rect">
            <a:avLst/>
          </a:prstGeom>
          <a:noFill/>
          <a:ln>
            <a:solidFill>
              <a:schemeClr val="tx1"/>
            </a:solidFill>
          </a:ln>
        </p:spPr>
        <p:txBody>
          <a:bodyPr wrap="none" rtlCol="0">
            <a:spAutoFit/>
          </a:bodyPr>
          <a:lstStyle/>
          <a:p>
            <a:r>
              <a:rPr lang="en-US" dirty="0" err="1"/>
              <a:t>nr</a:t>
            </a:r>
            <a:r>
              <a:rPr lang="en-US" dirty="0"/>
              <a:t>. maxim de </a:t>
            </a:r>
            <a:r>
              <a:rPr lang="en-US" dirty="0" err="1"/>
              <a:t>chei</a:t>
            </a:r>
            <a:endParaRPr lang="ro-RO" dirty="0"/>
          </a:p>
        </p:txBody>
      </p:sp>
      <p:cxnSp>
        <p:nvCxnSpPr>
          <p:cNvPr id="18" name="Straight Arrow Connector 17"/>
          <p:cNvCxnSpPr/>
          <p:nvPr/>
        </p:nvCxnSpPr>
        <p:spPr>
          <a:xfrm>
            <a:off x="5676982" y="1265129"/>
            <a:ext cx="319413" cy="2723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446322" y="1609356"/>
            <a:ext cx="1940788" cy="369332"/>
          </a:xfrm>
          <a:prstGeom prst="rect">
            <a:avLst/>
          </a:prstGeom>
          <a:ln/>
        </p:spPr>
        <p:style>
          <a:lnRef idx="2">
            <a:schemeClr val="dk1"/>
          </a:lnRef>
          <a:fillRef idx="1">
            <a:schemeClr val="lt1"/>
          </a:fillRef>
          <a:effectRef idx="0">
            <a:schemeClr val="dk1"/>
          </a:effectRef>
          <a:fontRef idx="minor">
            <a:schemeClr val="dk1"/>
          </a:fontRef>
        </p:style>
        <p:txBody>
          <a:bodyPr wrap="none" rtlCol="0">
            <a:spAutoFit/>
          </a:bodyPr>
          <a:lstStyle/>
          <a:p>
            <a:r>
              <a:rPr lang="en-US" dirty="0" err="1"/>
              <a:t>nr</a:t>
            </a:r>
            <a:r>
              <a:rPr lang="en-US" dirty="0"/>
              <a:t>. </a:t>
            </a:r>
            <a:r>
              <a:rPr lang="en-US" dirty="0" err="1"/>
              <a:t>chei</a:t>
            </a:r>
            <a:r>
              <a:rPr lang="en-US" dirty="0"/>
              <a:t> </a:t>
            </a:r>
            <a:r>
              <a:rPr lang="en-US" dirty="0" err="1"/>
              <a:t>disponibile</a:t>
            </a:r>
            <a:endParaRPr lang="ro-RO" dirty="0"/>
          </a:p>
        </p:txBody>
      </p:sp>
      <p:sp>
        <p:nvSpPr>
          <p:cNvPr id="23" name="Rounded Rectangle 22"/>
          <p:cNvSpPr/>
          <p:nvPr/>
        </p:nvSpPr>
        <p:spPr>
          <a:xfrm>
            <a:off x="4513509" y="4219943"/>
            <a:ext cx="576216" cy="2081089"/>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pic>
        <p:nvPicPr>
          <p:cNvPr id="2051" name="Picture 3" descr="Imagini pentru key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4388" y="4444015"/>
            <a:ext cx="419603" cy="36190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3" descr="Imagini pentru key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8712" y="5079533"/>
            <a:ext cx="419603" cy="361908"/>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3" descr="Imagini pentru key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0122" y="5671199"/>
            <a:ext cx="419603" cy="361908"/>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a:xfrm>
            <a:off x="1756467" y="5454944"/>
            <a:ext cx="2712153" cy="369332"/>
          </a:xfrm>
          <a:prstGeom prst="rect">
            <a:avLst/>
          </a:prstGeom>
          <a:noFill/>
          <a:ln>
            <a:solidFill>
              <a:srgbClr val="FF0000"/>
            </a:solidFill>
          </a:ln>
        </p:spPr>
        <p:txBody>
          <a:bodyPr wrap="none" rtlCol="0">
            <a:spAutoFit/>
          </a:bodyPr>
          <a:lstStyle/>
          <a:p>
            <a:r>
              <a:rPr lang="en-US" dirty="0" err="1"/>
              <a:t>Cheile</a:t>
            </a:r>
            <a:r>
              <a:rPr lang="en-US" dirty="0"/>
              <a:t> </a:t>
            </a:r>
            <a:r>
              <a:rPr lang="en-US" dirty="0" err="1"/>
              <a:t>vor</a:t>
            </a:r>
            <a:r>
              <a:rPr lang="en-US" dirty="0"/>
              <a:t> fi date de Santa</a:t>
            </a:r>
            <a:endParaRPr lang="ro-RO" dirty="0"/>
          </a:p>
        </p:txBody>
      </p:sp>
      <p:sp>
        <p:nvSpPr>
          <p:cNvPr id="29" name="TextBox 28"/>
          <p:cNvSpPr txBox="1"/>
          <p:nvPr/>
        </p:nvSpPr>
        <p:spPr>
          <a:xfrm>
            <a:off x="1173892" y="5408778"/>
            <a:ext cx="711569" cy="461665"/>
          </a:xfrm>
          <a:prstGeom prst="rect">
            <a:avLst/>
          </a:prstGeom>
          <a:noFill/>
        </p:spPr>
        <p:txBody>
          <a:bodyPr wrap="square" rtlCol="0">
            <a:spAutoFit/>
          </a:bodyPr>
          <a:lstStyle/>
          <a:p>
            <a:r>
              <a:rPr lang="en-US" sz="2400" dirty="0">
                <a:solidFill>
                  <a:srgbClr val="FF0000"/>
                </a:solidFill>
              </a:rPr>
              <a:t>!!!</a:t>
            </a:r>
            <a:endParaRPr lang="ro-RO" sz="2400" dirty="0"/>
          </a:p>
        </p:txBody>
      </p:sp>
      <p:sp>
        <p:nvSpPr>
          <p:cNvPr id="3" name="Rectangle 2"/>
          <p:cNvSpPr/>
          <p:nvPr/>
        </p:nvSpPr>
        <p:spPr>
          <a:xfrm>
            <a:off x="1820200" y="884844"/>
            <a:ext cx="4316887" cy="461665"/>
          </a:xfrm>
          <a:prstGeom prst="rect">
            <a:avLst/>
          </a:prstGeom>
        </p:spPr>
        <p:txBody>
          <a:bodyPr wrap="none">
            <a:spAutoFit/>
          </a:bodyPr>
          <a:lstStyle/>
          <a:p>
            <a:r>
              <a:rPr lang="ro-RO" sz="2400" dirty="0">
                <a:solidFill>
                  <a:srgbClr val="0070C0"/>
                </a:solidFill>
              </a:rPr>
              <a:t>data Gate = MkGate Int (TVar Int)</a:t>
            </a:r>
            <a:endParaRPr lang="en-US" sz="2400" dirty="0">
              <a:solidFill>
                <a:srgbClr val="0070C0"/>
              </a:solidFill>
            </a:endParaRPr>
          </a:p>
        </p:txBody>
      </p:sp>
      <p:sp>
        <p:nvSpPr>
          <p:cNvPr id="6" name="TextBox 5"/>
          <p:cNvSpPr txBox="1"/>
          <p:nvPr/>
        </p:nvSpPr>
        <p:spPr>
          <a:xfrm>
            <a:off x="7800305" y="5232247"/>
            <a:ext cx="3953839" cy="92333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un </a:t>
            </a:r>
            <a:r>
              <a:rPr lang="en-US" dirty="0" err="1"/>
              <a:t>ren</a:t>
            </a:r>
            <a:r>
              <a:rPr lang="en-US" dirty="0"/>
              <a:t>/elf care </a:t>
            </a:r>
            <a:r>
              <a:rPr lang="en-US" dirty="0" err="1"/>
              <a:t>apeleaza</a:t>
            </a:r>
            <a:endParaRPr lang="en-US" dirty="0"/>
          </a:p>
          <a:p>
            <a:r>
              <a:rPr lang="en-US" dirty="0" err="1">
                <a:solidFill>
                  <a:srgbClr val="0070C0"/>
                </a:solidFill>
              </a:rPr>
              <a:t>passGate</a:t>
            </a:r>
            <a:endParaRPr lang="en-US" dirty="0">
              <a:solidFill>
                <a:srgbClr val="0070C0"/>
              </a:solidFill>
            </a:endParaRPr>
          </a:p>
          <a:p>
            <a:r>
              <a:rPr lang="en-US" dirty="0" err="1"/>
              <a:t>ia</a:t>
            </a:r>
            <a:r>
              <a:rPr lang="en-US" dirty="0"/>
              <a:t> o </a:t>
            </a:r>
            <a:r>
              <a:rPr lang="en-US" dirty="0" err="1"/>
              <a:t>cheie</a:t>
            </a:r>
            <a:r>
              <a:rPr lang="en-US" dirty="0"/>
              <a:t>  </a:t>
            </a:r>
            <a:r>
              <a:rPr lang="en-US" dirty="0" err="1"/>
              <a:t>pentru</a:t>
            </a:r>
            <a:r>
              <a:rPr lang="en-US" dirty="0"/>
              <a:t> a intra/</a:t>
            </a:r>
            <a:r>
              <a:rPr lang="en-US" dirty="0" err="1"/>
              <a:t>iesi</a:t>
            </a:r>
            <a:r>
              <a:rPr lang="en-US" dirty="0"/>
              <a:t> de la Santa</a:t>
            </a:r>
          </a:p>
        </p:txBody>
      </p:sp>
    </p:spTree>
    <p:extLst>
      <p:ext uri="{BB962C8B-B14F-4D97-AF65-F5344CB8AC3E}">
        <p14:creationId xmlns:p14="http://schemas.microsoft.com/office/powerpoint/2010/main" val="3424910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3771" y="413359"/>
            <a:ext cx="1194814" cy="461665"/>
          </a:xfrm>
          <a:prstGeom prst="rect">
            <a:avLst/>
          </a:prstGeom>
          <a:noFill/>
        </p:spPr>
        <p:txBody>
          <a:bodyPr wrap="none" rtlCol="0">
            <a:spAutoFit/>
          </a:bodyPr>
          <a:lstStyle/>
          <a:p>
            <a:pPr marL="342900" indent="-342900">
              <a:buFont typeface="Wingdings" panose="05000000000000000000" pitchFamily="2" charset="2"/>
              <a:buChar char="Ø"/>
            </a:pPr>
            <a:r>
              <a:rPr lang="en-US" sz="2400" dirty="0" err="1"/>
              <a:t>Porti</a:t>
            </a:r>
            <a:r>
              <a:rPr lang="en-US" sz="2400" dirty="0"/>
              <a:t> </a:t>
            </a:r>
            <a:endParaRPr lang="ro-RO" sz="2400" dirty="0"/>
          </a:p>
        </p:txBody>
      </p:sp>
      <p:sp>
        <p:nvSpPr>
          <p:cNvPr id="5" name="Rectangle 4"/>
          <p:cNvSpPr/>
          <p:nvPr/>
        </p:nvSpPr>
        <p:spPr>
          <a:xfrm>
            <a:off x="2429474" y="2606779"/>
            <a:ext cx="5473015" cy="3046988"/>
          </a:xfrm>
          <a:prstGeom prst="rect">
            <a:avLst/>
          </a:prstGeom>
          <a:ln>
            <a:solidFill>
              <a:srgbClr val="0070C0"/>
            </a:solidFill>
          </a:ln>
        </p:spPr>
        <p:txBody>
          <a:bodyPr wrap="square">
            <a:spAutoFit/>
          </a:bodyPr>
          <a:lstStyle/>
          <a:p>
            <a:r>
              <a:rPr lang="en-US" sz="2400" dirty="0" err="1">
                <a:solidFill>
                  <a:srgbClr val="0070C0"/>
                </a:solidFill>
              </a:rPr>
              <a:t>operateGate</a:t>
            </a:r>
            <a:r>
              <a:rPr lang="en-US" sz="2400" dirty="0">
                <a:solidFill>
                  <a:srgbClr val="0070C0"/>
                </a:solidFill>
              </a:rPr>
              <a:t> :: Gate -&gt; IO ()</a:t>
            </a:r>
          </a:p>
          <a:p>
            <a:r>
              <a:rPr lang="en-US" sz="2400" dirty="0" err="1">
                <a:solidFill>
                  <a:srgbClr val="0070C0"/>
                </a:solidFill>
              </a:rPr>
              <a:t>operateGate</a:t>
            </a:r>
            <a:r>
              <a:rPr lang="en-US" sz="2400" dirty="0">
                <a:solidFill>
                  <a:srgbClr val="0070C0"/>
                </a:solidFill>
              </a:rPr>
              <a:t> (</a:t>
            </a:r>
            <a:r>
              <a:rPr lang="en-US" sz="2400" dirty="0" err="1">
                <a:solidFill>
                  <a:srgbClr val="0070C0"/>
                </a:solidFill>
              </a:rPr>
              <a:t>MkGate</a:t>
            </a:r>
            <a:r>
              <a:rPr lang="en-US" sz="2400" dirty="0">
                <a:solidFill>
                  <a:srgbClr val="0070C0"/>
                </a:solidFill>
              </a:rPr>
              <a:t> n </a:t>
            </a:r>
            <a:r>
              <a:rPr lang="en-US" sz="2400" dirty="0" err="1">
                <a:solidFill>
                  <a:srgbClr val="0070C0"/>
                </a:solidFill>
              </a:rPr>
              <a:t>tv</a:t>
            </a:r>
            <a:r>
              <a:rPr lang="en-US" sz="2400" dirty="0">
                <a:solidFill>
                  <a:srgbClr val="0070C0"/>
                </a:solidFill>
              </a:rPr>
              <a:t>) = do</a:t>
            </a:r>
          </a:p>
          <a:p>
            <a:r>
              <a:rPr lang="en-US" sz="2400" dirty="0">
                <a:solidFill>
                  <a:srgbClr val="0070C0"/>
                </a:solidFill>
              </a:rPr>
              <a:t>    atomically (</a:t>
            </a:r>
            <a:r>
              <a:rPr lang="en-US" sz="2400" dirty="0" err="1">
                <a:solidFill>
                  <a:srgbClr val="0070C0"/>
                </a:solidFill>
              </a:rPr>
              <a:t>writeTVar</a:t>
            </a:r>
            <a:r>
              <a:rPr lang="en-US" sz="2400" dirty="0">
                <a:solidFill>
                  <a:srgbClr val="0070C0"/>
                </a:solidFill>
              </a:rPr>
              <a:t> </a:t>
            </a:r>
            <a:r>
              <a:rPr lang="en-US" sz="2400" dirty="0" err="1">
                <a:solidFill>
                  <a:srgbClr val="0070C0"/>
                </a:solidFill>
              </a:rPr>
              <a:t>tv</a:t>
            </a:r>
            <a:r>
              <a:rPr lang="en-US" sz="2400" dirty="0">
                <a:solidFill>
                  <a:srgbClr val="0070C0"/>
                </a:solidFill>
              </a:rPr>
              <a:t> n)</a:t>
            </a:r>
          </a:p>
          <a:p>
            <a:r>
              <a:rPr lang="en-US" sz="2400" dirty="0">
                <a:solidFill>
                  <a:srgbClr val="0070C0"/>
                </a:solidFill>
              </a:rPr>
              <a:t>    atomically $ do </a:t>
            </a:r>
          </a:p>
          <a:p>
            <a:r>
              <a:rPr lang="en-US" sz="2400" dirty="0">
                <a:solidFill>
                  <a:srgbClr val="0070C0"/>
                </a:solidFill>
              </a:rPr>
              <a:t>                            </a:t>
            </a:r>
            <a:r>
              <a:rPr lang="en-US" sz="2400" dirty="0" err="1">
                <a:solidFill>
                  <a:srgbClr val="0070C0"/>
                </a:solidFill>
              </a:rPr>
              <a:t>n_left</a:t>
            </a:r>
            <a:r>
              <a:rPr lang="en-US" sz="2400" dirty="0">
                <a:solidFill>
                  <a:srgbClr val="0070C0"/>
                </a:solidFill>
              </a:rPr>
              <a:t> &lt;- </a:t>
            </a:r>
            <a:r>
              <a:rPr lang="en-US" sz="2400" dirty="0" err="1">
                <a:solidFill>
                  <a:srgbClr val="0070C0"/>
                </a:solidFill>
              </a:rPr>
              <a:t>readTVar</a:t>
            </a:r>
            <a:r>
              <a:rPr lang="en-US" sz="2400" dirty="0">
                <a:solidFill>
                  <a:srgbClr val="0070C0"/>
                </a:solidFill>
              </a:rPr>
              <a:t> </a:t>
            </a:r>
            <a:r>
              <a:rPr lang="en-US" sz="2400" dirty="0" err="1">
                <a:solidFill>
                  <a:srgbClr val="0070C0"/>
                </a:solidFill>
              </a:rPr>
              <a:t>tv</a:t>
            </a:r>
            <a:endParaRPr lang="en-US" sz="2400" dirty="0">
              <a:solidFill>
                <a:srgbClr val="0070C0"/>
              </a:solidFill>
            </a:endParaRPr>
          </a:p>
          <a:p>
            <a:r>
              <a:rPr lang="en-US" sz="2400" dirty="0">
                <a:solidFill>
                  <a:srgbClr val="0070C0"/>
                </a:solidFill>
              </a:rPr>
              <a:t>                            if (</a:t>
            </a:r>
            <a:r>
              <a:rPr lang="en-US" sz="2400" dirty="0" err="1">
                <a:solidFill>
                  <a:srgbClr val="0070C0"/>
                </a:solidFill>
              </a:rPr>
              <a:t>n_left</a:t>
            </a:r>
            <a:r>
              <a:rPr lang="en-US" sz="2400" dirty="0">
                <a:solidFill>
                  <a:srgbClr val="0070C0"/>
                </a:solidFill>
              </a:rPr>
              <a:t> &gt; 0) </a:t>
            </a:r>
          </a:p>
          <a:p>
            <a:r>
              <a:rPr lang="en-US" sz="2400" dirty="0">
                <a:solidFill>
                  <a:srgbClr val="0070C0"/>
                </a:solidFill>
              </a:rPr>
              <a:t>                                 then retry</a:t>
            </a:r>
          </a:p>
          <a:p>
            <a:r>
              <a:rPr lang="en-US" sz="2400" dirty="0">
                <a:solidFill>
                  <a:srgbClr val="0070C0"/>
                </a:solidFill>
              </a:rPr>
              <a:t>                                 else return ()</a:t>
            </a:r>
            <a:endParaRPr lang="ro-RO" sz="2400" dirty="0">
              <a:solidFill>
                <a:srgbClr val="0070C0"/>
              </a:solidFill>
            </a:endParaRPr>
          </a:p>
        </p:txBody>
      </p:sp>
      <p:sp>
        <p:nvSpPr>
          <p:cNvPr id="6" name="Rectangle 5"/>
          <p:cNvSpPr/>
          <p:nvPr/>
        </p:nvSpPr>
        <p:spPr>
          <a:xfrm>
            <a:off x="2883653" y="1148586"/>
            <a:ext cx="4316887" cy="461665"/>
          </a:xfrm>
          <a:prstGeom prst="rect">
            <a:avLst/>
          </a:prstGeom>
          <a:ln>
            <a:solidFill>
              <a:srgbClr val="0070C0"/>
            </a:solidFill>
          </a:ln>
        </p:spPr>
        <p:style>
          <a:lnRef idx="2">
            <a:schemeClr val="dk1"/>
          </a:lnRef>
          <a:fillRef idx="1">
            <a:schemeClr val="lt1"/>
          </a:fillRef>
          <a:effectRef idx="0">
            <a:schemeClr val="dk1"/>
          </a:effectRef>
          <a:fontRef idx="minor">
            <a:schemeClr val="dk1"/>
          </a:fontRef>
        </p:style>
        <p:txBody>
          <a:bodyPr wrap="none">
            <a:spAutoFit/>
          </a:bodyPr>
          <a:lstStyle/>
          <a:p>
            <a:r>
              <a:rPr lang="ro-RO" sz="2400" dirty="0">
                <a:solidFill>
                  <a:srgbClr val="0070C0"/>
                </a:solidFill>
              </a:rPr>
              <a:t>data Gate = MkGate Int (TVar Int)</a:t>
            </a:r>
            <a:endParaRPr lang="en-US" sz="2400" dirty="0">
              <a:solidFill>
                <a:srgbClr val="0070C0"/>
              </a:solidFill>
            </a:endParaRPr>
          </a:p>
        </p:txBody>
      </p:sp>
      <p:sp>
        <p:nvSpPr>
          <p:cNvPr id="7" name="Rounded Rectangle 6"/>
          <p:cNvSpPr/>
          <p:nvPr/>
        </p:nvSpPr>
        <p:spPr>
          <a:xfrm>
            <a:off x="7614381" y="2532638"/>
            <a:ext cx="576216" cy="2081089"/>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pic>
        <p:nvPicPr>
          <p:cNvPr id="8" name="Picture 3" descr="Imagini pentru key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7743" y="2854625"/>
            <a:ext cx="419603" cy="36190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Imagini pentru key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2687" y="3895751"/>
            <a:ext cx="419603" cy="36190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Imagini pentru key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4271" y="3377267"/>
            <a:ext cx="419603" cy="361908"/>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p:cNvCxnSpPr/>
          <p:nvPr/>
        </p:nvCxnSpPr>
        <p:spPr>
          <a:xfrm flipH="1" flipV="1">
            <a:off x="6128955" y="3573182"/>
            <a:ext cx="1433741" cy="4813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8384059" y="3216533"/>
            <a:ext cx="2539028" cy="369332"/>
          </a:xfrm>
          <a:prstGeom prst="rect">
            <a:avLst/>
          </a:prstGeom>
          <a:noFill/>
          <a:ln>
            <a:solidFill>
              <a:srgbClr val="FF0000"/>
            </a:solidFill>
          </a:ln>
        </p:spPr>
        <p:txBody>
          <a:bodyPr wrap="none" rtlCol="0">
            <a:spAutoFit/>
          </a:bodyPr>
          <a:lstStyle/>
          <a:p>
            <a:r>
              <a:rPr lang="en-US" dirty="0" err="1"/>
              <a:t>cheile</a:t>
            </a:r>
            <a:r>
              <a:rPr lang="en-US" dirty="0"/>
              <a:t> </a:t>
            </a:r>
            <a:r>
              <a:rPr lang="en-US" dirty="0" err="1"/>
              <a:t>sunt</a:t>
            </a:r>
            <a:r>
              <a:rPr lang="en-US" dirty="0"/>
              <a:t> date de Santa</a:t>
            </a:r>
          </a:p>
        </p:txBody>
      </p:sp>
    </p:spTree>
    <p:extLst>
      <p:ext uri="{BB962C8B-B14F-4D97-AF65-F5344CB8AC3E}">
        <p14:creationId xmlns:p14="http://schemas.microsoft.com/office/powerpoint/2010/main" val="3826891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9361" y="375781"/>
            <a:ext cx="1507144" cy="461665"/>
          </a:xfrm>
          <a:prstGeom prst="rect">
            <a:avLst/>
          </a:prstGeom>
          <a:noFill/>
        </p:spPr>
        <p:txBody>
          <a:bodyPr wrap="none" rtlCol="0">
            <a:spAutoFit/>
          </a:bodyPr>
          <a:lstStyle/>
          <a:p>
            <a:pPr marL="285750" indent="-285750">
              <a:buFont typeface="Wingdings" panose="05000000000000000000" pitchFamily="2" charset="2"/>
              <a:buChar char="Ø"/>
            </a:pPr>
            <a:r>
              <a:rPr lang="en-US" sz="2400" dirty="0" err="1"/>
              <a:t>Grupuri</a:t>
            </a:r>
            <a:r>
              <a:rPr lang="en-US" sz="2400" dirty="0"/>
              <a:t> </a:t>
            </a:r>
            <a:endParaRPr lang="ro-RO" sz="2400" dirty="0"/>
          </a:p>
        </p:txBody>
      </p:sp>
      <p:sp>
        <p:nvSpPr>
          <p:cNvPr id="4" name="TextBox 3"/>
          <p:cNvSpPr txBox="1"/>
          <p:nvPr/>
        </p:nvSpPr>
        <p:spPr>
          <a:xfrm>
            <a:off x="1265129" y="1352811"/>
            <a:ext cx="184731" cy="369332"/>
          </a:xfrm>
          <a:prstGeom prst="rect">
            <a:avLst/>
          </a:prstGeom>
          <a:noFill/>
        </p:spPr>
        <p:txBody>
          <a:bodyPr wrap="none" rtlCol="0">
            <a:spAutoFit/>
          </a:bodyPr>
          <a:lstStyle/>
          <a:p>
            <a:endParaRPr lang="ro-RO" dirty="0"/>
          </a:p>
        </p:txBody>
      </p:sp>
      <p:sp>
        <p:nvSpPr>
          <p:cNvPr id="5" name="TextBox 4"/>
          <p:cNvSpPr txBox="1"/>
          <p:nvPr/>
        </p:nvSpPr>
        <p:spPr>
          <a:xfrm>
            <a:off x="1092924" y="1240077"/>
            <a:ext cx="184731" cy="369332"/>
          </a:xfrm>
          <a:prstGeom prst="rect">
            <a:avLst/>
          </a:prstGeom>
          <a:noFill/>
        </p:spPr>
        <p:txBody>
          <a:bodyPr wrap="none" rtlCol="0">
            <a:spAutoFit/>
          </a:bodyPr>
          <a:lstStyle/>
          <a:p>
            <a:endParaRPr lang="ro-RO" dirty="0"/>
          </a:p>
        </p:txBody>
      </p:sp>
      <p:sp>
        <p:nvSpPr>
          <p:cNvPr id="7" name="TextBox 6"/>
          <p:cNvSpPr txBox="1"/>
          <p:nvPr/>
        </p:nvSpPr>
        <p:spPr>
          <a:xfrm>
            <a:off x="208578" y="1118296"/>
            <a:ext cx="4316887" cy="1292662"/>
          </a:xfrm>
          <a:prstGeom prst="rect">
            <a:avLst/>
          </a:prstGeom>
          <a:noFill/>
        </p:spPr>
        <p:txBody>
          <a:bodyPr wrap="none" rtlCol="0">
            <a:spAutoFit/>
          </a:bodyPr>
          <a:lstStyle/>
          <a:p>
            <a:r>
              <a:rPr lang="ro-RO" sz="2400" dirty="0">
                <a:solidFill>
                  <a:srgbClr val="0070C0"/>
                </a:solidFill>
              </a:rPr>
              <a:t>data Gate = MkGate Int (TVar Int)</a:t>
            </a:r>
            <a:endParaRPr lang="en-US" sz="2400" dirty="0">
              <a:solidFill>
                <a:srgbClr val="0070C0"/>
              </a:solidFill>
            </a:endParaRPr>
          </a:p>
          <a:p>
            <a:endParaRPr lang="en-US" dirty="0"/>
          </a:p>
          <a:p>
            <a:endParaRPr lang="en-US" dirty="0"/>
          </a:p>
          <a:p>
            <a:endParaRPr lang="ro-RO" dirty="0"/>
          </a:p>
        </p:txBody>
      </p:sp>
      <p:sp>
        <p:nvSpPr>
          <p:cNvPr id="13" name="Rectangle 12"/>
          <p:cNvSpPr/>
          <p:nvPr/>
        </p:nvSpPr>
        <p:spPr>
          <a:xfrm>
            <a:off x="208578" y="1475357"/>
            <a:ext cx="6427785" cy="461665"/>
          </a:xfrm>
          <a:prstGeom prst="rect">
            <a:avLst/>
          </a:prstGeom>
        </p:spPr>
        <p:txBody>
          <a:bodyPr wrap="none">
            <a:spAutoFit/>
          </a:bodyPr>
          <a:lstStyle/>
          <a:p>
            <a:r>
              <a:rPr lang="en-US" sz="2400" dirty="0">
                <a:solidFill>
                  <a:srgbClr val="0070C0"/>
                </a:solidFill>
              </a:rPr>
              <a:t>data Group = </a:t>
            </a:r>
            <a:r>
              <a:rPr lang="en-US" sz="2400" dirty="0" err="1">
                <a:solidFill>
                  <a:srgbClr val="0070C0"/>
                </a:solidFill>
              </a:rPr>
              <a:t>MkGroup</a:t>
            </a:r>
            <a:r>
              <a:rPr lang="en-US" sz="2400" dirty="0">
                <a:solidFill>
                  <a:srgbClr val="0070C0"/>
                </a:solidFill>
              </a:rPr>
              <a:t> </a:t>
            </a:r>
            <a:r>
              <a:rPr lang="en-US" sz="2400" dirty="0" err="1">
                <a:solidFill>
                  <a:srgbClr val="0070C0"/>
                </a:solidFill>
              </a:rPr>
              <a:t>Int</a:t>
            </a:r>
            <a:r>
              <a:rPr lang="en-US" sz="2400" dirty="0">
                <a:solidFill>
                  <a:srgbClr val="0070C0"/>
                </a:solidFill>
              </a:rPr>
              <a:t> (</a:t>
            </a:r>
            <a:r>
              <a:rPr lang="en-US" sz="2400" dirty="0" err="1">
                <a:solidFill>
                  <a:srgbClr val="0070C0"/>
                </a:solidFill>
              </a:rPr>
              <a:t>TVar</a:t>
            </a:r>
            <a:r>
              <a:rPr lang="en-US" sz="2400" dirty="0">
                <a:solidFill>
                  <a:srgbClr val="0070C0"/>
                </a:solidFill>
              </a:rPr>
              <a:t> (</a:t>
            </a:r>
            <a:r>
              <a:rPr lang="en-US" sz="2400" dirty="0" err="1">
                <a:solidFill>
                  <a:srgbClr val="0070C0"/>
                </a:solidFill>
              </a:rPr>
              <a:t>Int</a:t>
            </a:r>
            <a:r>
              <a:rPr lang="en-US" sz="2400" dirty="0">
                <a:solidFill>
                  <a:srgbClr val="0070C0"/>
                </a:solidFill>
              </a:rPr>
              <a:t>, Gate, Gate)) </a:t>
            </a:r>
            <a:endParaRPr lang="ro-RO" sz="2400" dirty="0">
              <a:solidFill>
                <a:srgbClr val="0070C0"/>
              </a:solidFill>
            </a:endParaRPr>
          </a:p>
        </p:txBody>
      </p:sp>
      <p:cxnSp>
        <p:nvCxnSpPr>
          <p:cNvPr id="15" name="Straight Arrow Connector 14"/>
          <p:cNvCxnSpPr/>
          <p:nvPr/>
        </p:nvCxnSpPr>
        <p:spPr>
          <a:xfrm flipH="1">
            <a:off x="3098859" y="1927894"/>
            <a:ext cx="282412" cy="2007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120806" y="2217872"/>
            <a:ext cx="1257332" cy="369332"/>
          </a:xfrm>
          <a:prstGeom prst="rect">
            <a:avLst/>
          </a:prstGeom>
          <a:noFill/>
          <a:ln>
            <a:solidFill>
              <a:schemeClr val="tx1"/>
            </a:solidFill>
          </a:ln>
        </p:spPr>
        <p:txBody>
          <a:bodyPr wrap="none" rtlCol="0">
            <a:spAutoFit/>
          </a:bodyPr>
          <a:lstStyle/>
          <a:p>
            <a:r>
              <a:rPr lang="en-US" dirty="0" err="1"/>
              <a:t>capacitatea</a:t>
            </a:r>
            <a:endParaRPr lang="ro-RO" dirty="0"/>
          </a:p>
        </p:txBody>
      </p:sp>
      <p:cxnSp>
        <p:nvCxnSpPr>
          <p:cNvPr id="18" name="Straight Arrow Connector 17"/>
          <p:cNvCxnSpPr/>
          <p:nvPr/>
        </p:nvCxnSpPr>
        <p:spPr>
          <a:xfrm>
            <a:off x="4572000" y="1892114"/>
            <a:ext cx="319413" cy="2723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92600" y="2217872"/>
            <a:ext cx="1589922" cy="369332"/>
          </a:xfrm>
          <a:prstGeom prst="rect">
            <a:avLst/>
          </a:prstGeom>
          <a:ln/>
        </p:spPr>
        <p:style>
          <a:lnRef idx="2">
            <a:schemeClr val="dk1"/>
          </a:lnRef>
          <a:fillRef idx="1">
            <a:schemeClr val="lt1"/>
          </a:fillRef>
          <a:effectRef idx="0">
            <a:schemeClr val="dk1"/>
          </a:effectRef>
          <a:fontRef idx="minor">
            <a:schemeClr val="dk1"/>
          </a:fontRef>
        </p:style>
        <p:txBody>
          <a:bodyPr wrap="none" rtlCol="0">
            <a:spAutoFit/>
          </a:bodyPr>
          <a:lstStyle/>
          <a:p>
            <a:r>
              <a:rPr lang="en-US" dirty="0" err="1"/>
              <a:t>nr</a:t>
            </a:r>
            <a:r>
              <a:rPr lang="en-US" dirty="0"/>
              <a:t>. </a:t>
            </a:r>
            <a:r>
              <a:rPr lang="en-US" dirty="0" err="1"/>
              <a:t>locuri</a:t>
            </a:r>
            <a:r>
              <a:rPr lang="en-US" dirty="0"/>
              <a:t> </a:t>
            </a:r>
            <a:r>
              <a:rPr lang="en-US" dirty="0" err="1"/>
              <a:t>libere</a:t>
            </a:r>
            <a:endParaRPr lang="ro-RO" dirty="0"/>
          </a:p>
        </p:txBody>
      </p:sp>
      <p:sp>
        <p:nvSpPr>
          <p:cNvPr id="3" name="Rectangle 2"/>
          <p:cNvSpPr/>
          <p:nvPr/>
        </p:nvSpPr>
        <p:spPr>
          <a:xfrm>
            <a:off x="3240065" y="3292881"/>
            <a:ext cx="5159954" cy="2308324"/>
          </a:xfrm>
          <a:prstGeom prst="rect">
            <a:avLst/>
          </a:prstGeom>
          <a:ln>
            <a:solidFill>
              <a:srgbClr val="0070C0"/>
            </a:solidFill>
          </a:ln>
        </p:spPr>
        <p:txBody>
          <a:bodyPr wrap="square">
            <a:spAutoFit/>
          </a:bodyPr>
          <a:lstStyle/>
          <a:p>
            <a:r>
              <a:rPr lang="ro-RO" sz="2400" dirty="0">
                <a:solidFill>
                  <a:srgbClr val="0070C0"/>
                </a:solidFill>
              </a:rPr>
              <a:t>newGroup   :: Int -&gt; IO Group</a:t>
            </a:r>
            <a:endParaRPr lang="en-US" sz="2400" dirty="0">
              <a:solidFill>
                <a:srgbClr val="0070C0"/>
              </a:solidFill>
            </a:endParaRPr>
          </a:p>
          <a:p>
            <a:r>
              <a:rPr lang="en-US" sz="2400" dirty="0" err="1">
                <a:solidFill>
                  <a:srgbClr val="0070C0"/>
                </a:solidFill>
              </a:rPr>
              <a:t>newGroup</a:t>
            </a:r>
            <a:r>
              <a:rPr lang="en-US" sz="2400" dirty="0">
                <a:solidFill>
                  <a:srgbClr val="0070C0"/>
                </a:solidFill>
              </a:rPr>
              <a:t> n = </a:t>
            </a:r>
            <a:r>
              <a:rPr lang="en-US" sz="2400" b="1" dirty="0">
                <a:solidFill>
                  <a:srgbClr val="0070C0"/>
                </a:solidFill>
              </a:rPr>
              <a:t>atomically</a:t>
            </a:r>
            <a:r>
              <a:rPr lang="en-US" sz="2400" dirty="0">
                <a:solidFill>
                  <a:srgbClr val="0070C0"/>
                </a:solidFill>
              </a:rPr>
              <a:t> $ do </a:t>
            </a:r>
          </a:p>
          <a:p>
            <a:r>
              <a:rPr lang="en-US" sz="2400" dirty="0">
                <a:solidFill>
                  <a:srgbClr val="0070C0"/>
                </a:solidFill>
              </a:rPr>
              <a:t>                       g1 &lt;- </a:t>
            </a:r>
            <a:r>
              <a:rPr lang="en-US" sz="2400" dirty="0" err="1">
                <a:solidFill>
                  <a:srgbClr val="0070C0"/>
                </a:solidFill>
              </a:rPr>
              <a:t>newGate</a:t>
            </a:r>
            <a:r>
              <a:rPr lang="en-US" sz="2400" dirty="0">
                <a:solidFill>
                  <a:srgbClr val="0070C0"/>
                </a:solidFill>
              </a:rPr>
              <a:t> n </a:t>
            </a:r>
          </a:p>
          <a:p>
            <a:r>
              <a:rPr lang="en-US" sz="2400" dirty="0">
                <a:solidFill>
                  <a:srgbClr val="0070C0"/>
                </a:solidFill>
              </a:rPr>
              <a:t>                       g2 &lt;- </a:t>
            </a:r>
            <a:r>
              <a:rPr lang="en-US" sz="2400" dirty="0" err="1">
                <a:solidFill>
                  <a:srgbClr val="0070C0"/>
                </a:solidFill>
              </a:rPr>
              <a:t>newGate</a:t>
            </a:r>
            <a:r>
              <a:rPr lang="en-US" sz="2400" dirty="0">
                <a:solidFill>
                  <a:srgbClr val="0070C0"/>
                </a:solidFill>
              </a:rPr>
              <a:t> n</a:t>
            </a:r>
          </a:p>
          <a:p>
            <a:r>
              <a:rPr lang="en-US" sz="2400" dirty="0">
                <a:solidFill>
                  <a:srgbClr val="0070C0"/>
                </a:solidFill>
              </a:rPr>
              <a:t>                       </a:t>
            </a:r>
            <a:r>
              <a:rPr lang="en-US" sz="2400" dirty="0" err="1">
                <a:solidFill>
                  <a:srgbClr val="0070C0"/>
                </a:solidFill>
              </a:rPr>
              <a:t>tv</a:t>
            </a:r>
            <a:r>
              <a:rPr lang="en-US" sz="2400" dirty="0">
                <a:solidFill>
                  <a:srgbClr val="0070C0"/>
                </a:solidFill>
              </a:rPr>
              <a:t> &lt;- </a:t>
            </a:r>
            <a:r>
              <a:rPr lang="en-US" sz="2400" dirty="0" err="1">
                <a:solidFill>
                  <a:srgbClr val="0070C0"/>
                </a:solidFill>
              </a:rPr>
              <a:t>newTVar</a:t>
            </a:r>
            <a:r>
              <a:rPr lang="en-US" sz="2400" dirty="0">
                <a:solidFill>
                  <a:srgbClr val="0070C0"/>
                </a:solidFill>
              </a:rPr>
              <a:t> (n, g1, g2)</a:t>
            </a:r>
          </a:p>
          <a:p>
            <a:r>
              <a:rPr lang="en-US" sz="2400" dirty="0">
                <a:solidFill>
                  <a:srgbClr val="0070C0"/>
                </a:solidFill>
              </a:rPr>
              <a:t>                       return (</a:t>
            </a:r>
            <a:r>
              <a:rPr lang="en-US" sz="2400" dirty="0" err="1">
                <a:solidFill>
                  <a:srgbClr val="0070C0"/>
                </a:solidFill>
              </a:rPr>
              <a:t>MkGroup</a:t>
            </a:r>
            <a:r>
              <a:rPr lang="en-US" sz="2400" dirty="0">
                <a:solidFill>
                  <a:srgbClr val="0070C0"/>
                </a:solidFill>
              </a:rPr>
              <a:t> n </a:t>
            </a:r>
            <a:r>
              <a:rPr lang="en-US" sz="2400" dirty="0" err="1">
                <a:solidFill>
                  <a:srgbClr val="0070C0"/>
                </a:solidFill>
              </a:rPr>
              <a:t>tv</a:t>
            </a:r>
            <a:r>
              <a:rPr lang="en-US" sz="2400" dirty="0">
                <a:solidFill>
                  <a:srgbClr val="0070C0"/>
                </a:solidFill>
              </a:rPr>
              <a:t>) </a:t>
            </a:r>
            <a:endParaRPr lang="ro-RO" sz="2400" dirty="0">
              <a:solidFill>
                <a:srgbClr val="0070C0"/>
              </a:solidFill>
            </a:endParaRPr>
          </a:p>
        </p:txBody>
      </p:sp>
    </p:spTree>
    <p:extLst>
      <p:ext uri="{BB962C8B-B14F-4D97-AF65-F5344CB8AC3E}">
        <p14:creationId xmlns:p14="http://schemas.microsoft.com/office/powerpoint/2010/main" val="2568486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9361" y="375781"/>
            <a:ext cx="1507144" cy="461665"/>
          </a:xfrm>
          <a:prstGeom prst="rect">
            <a:avLst/>
          </a:prstGeom>
          <a:noFill/>
        </p:spPr>
        <p:txBody>
          <a:bodyPr wrap="none" rtlCol="0">
            <a:spAutoFit/>
          </a:bodyPr>
          <a:lstStyle/>
          <a:p>
            <a:pPr marL="285750" indent="-285750">
              <a:buFont typeface="Wingdings" panose="05000000000000000000" pitchFamily="2" charset="2"/>
              <a:buChar char="Ø"/>
            </a:pPr>
            <a:r>
              <a:rPr lang="en-US" sz="2400" dirty="0" err="1"/>
              <a:t>Grupuri</a:t>
            </a:r>
            <a:r>
              <a:rPr lang="en-US" sz="2400" dirty="0"/>
              <a:t> </a:t>
            </a:r>
            <a:endParaRPr lang="ro-RO" sz="2400" dirty="0"/>
          </a:p>
        </p:txBody>
      </p:sp>
      <p:sp>
        <p:nvSpPr>
          <p:cNvPr id="4" name="TextBox 3"/>
          <p:cNvSpPr txBox="1"/>
          <p:nvPr/>
        </p:nvSpPr>
        <p:spPr>
          <a:xfrm>
            <a:off x="1265129" y="1352811"/>
            <a:ext cx="184731" cy="369332"/>
          </a:xfrm>
          <a:prstGeom prst="rect">
            <a:avLst/>
          </a:prstGeom>
          <a:noFill/>
        </p:spPr>
        <p:txBody>
          <a:bodyPr wrap="none" rtlCol="0">
            <a:spAutoFit/>
          </a:bodyPr>
          <a:lstStyle/>
          <a:p>
            <a:endParaRPr lang="ro-RO" dirty="0"/>
          </a:p>
        </p:txBody>
      </p:sp>
      <p:sp>
        <p:nvSpPr>
          <p:cNvPr id="5" name="TextBox 4"/>
          <p:cNvSpPr txBox="1"/>
          <p:nvPr/>
        </p:nvSpPr>
        <p:spPr>
          <a:xfrm>
            <a:off x="1092924" y="1240077"/>
            <a:ext cx="184731" cy="369332"/>
          </a:xfrm>
          <a:prstGeom prst="rect">
            <a:avLst/>
          </a:prstGeom>
          <a:noFill/>
        </p:spPr>
        <p:txBody>
          <a:bodyPr wrap="none" rtlCol="0">
            <a:spAutoFit/>
          </a:bodyPr>
          <a:lstStyle/>
          <a:p>
            <a:endParaRPr lang="ro-RO" dirty="0"/>
          </a:p>
        </p:txBody>
      </p:sp>
      <p:sp>
        <p:nvSpPr>
          <p:cNvPr id="7" name="TextBox 6"/>
          <p:cNvSpPr txBox="1"/>
          <p:nvPr/>
        </p:nvSpPr>
        <p:spPr>
          <a:xfrm>
            <a:off x="208578" y="1118296"/>
            <a:ext cx="4316887" cy="1292662"/>
          </a:xfrm>
          <a:prstGeom prst="rect">
            <a:avLst/>
          </a:prstGeom>
          <a:noFill/>
        </p:spPr>
        <p:txBody>
          <a:bodyPr wrap="none" rtlCol="0">
            <a:spAutoFit/>
          </a:bodyPr>
          <a:lstStyle/>
          <a:p>
            <a:r>
              <a:rPr lang="ro-RO" sz="2400" dirty="0">
                <a:solidFill>
                  <a:srgbClr val="0070C0"/>
                </a:solidFill>
              </a:rPr>
              <a:t>data Gate = MkGate Int (TVar Int)</a:t>
            </a:r>
            <a:endParaRPr lang="en-US" sz="2400" dirty="0">
              <a:solidFill>
                <a:srgbClr val="0070C0"/>
              </a:solidFill>
            </a:endParaRPr>
          </a:p>
          <a:p>
            <a:endParaRPr lang="en-US" dirty="0"/>
          </a:p>
          <a:p>
            <a:endParaRPr lang="en-US" dirty="0"/>
          </a:p>
          <a:p>
            <a:endParaRPr lang="ro-RO" dirty="0"/>
          </a:p>
        </p:txBody>
      </p:sp>
      <p:sp>
        <p:nvSpPr>
          <p:cNvPr id="12" name="Rectangle 11"/>
          <p:cNvSpPr/>
          <p:nvPr/>
        </p:nvSpPr>
        <p:spPr>
          <a:xfrm>
            <a:off x="5755352" y="3056570"/>
            <a:ext cx="6096000" cy="3046988"/>
          </a:xfrm>
          <a:prstGeom prst="rect">
            <a:avLst/>
          </a:prstGeom>
          <a:ln>
            <a:solidFill>
              <a:srgbClr val="0070C0"/>
            </a:solidFill>
          </a:ln>
        </p:spPr>
        <p:txBody>
          <a:bodyPr>
            <a:spAutoFit/>
          </a:bodyPr>
          <a:lstStyle/>
          <a:p>
            <a:r>
              <a:rPr lang="ro-RO" sz="2400" dirty="0">
                <a:solidFill>
                  <a:srgbClr val="0070C0"/>
                </a:solidFill>
              </a:rPr>
              <a:t>joinGroup :: Group -&gt; IO (Gate, Gate) </a:t>
            </a:r>
            <a:endParaRPr lang="en-US" sz="2400" dirty="0">
              <a:solidFill>
                <a:srgbClr val="0070C0"/>
              </a:solidFill>
            </a:endParaRPr>
          </a:p>
          <a:p>
            <a:r>
              <a:rPr lang="ro-RO" sz="2400" dirty="0">
                <a:solidFill>
                  <a:srgbClr val="0070C0"/>
                </a:solidFill>
              </a:rPr>
              <a:t>joinGroup (MkGroup n tv) = </a:t>
            </a:r>
            <a:r>
              <a:rPr lang="ro-RO" sz="2400" b="1" dirty="0">
                <a:solidFill>
                  <a:srgbClr val="0070C0"/>
                </a:solidFill>
              </a:rPr>
              <a:t>atomically</a:t>
            </a:r>
            <a:r>
              <a:rPr lang="ro-RO" sz="2400" dirty="0">
                <a:solidFill>
                  <a:srgbClr val="0070C0"/>
                </a:solidFill>
              </a:rPr>
              <a:t> $ do</a:t>
            </a:r>
          </a:p>
          <a:p>
            <a:r>
              <a:rPr lang="ro-RO" sz="2400" dirty="0">
                <a:solidFill>
                  <a:srgbClr val="0070C0"/>
                </a:solidFill>
              </a:rPr>
              <a:t>                   (n_left, g1, g2) &lt;- readTVar tv</a:t>
            </a:r>
          </a:p>
          <a:p>
            <a:r>
              <a:rPr lang="ro-RO" sz="2400" dirty="0">
                <a:solidFill>
                  <a:srgbClr val="0070C0"/>
                </a:solidFill>
              </a:rPr>
              <a:t>                   if (n_left == 0) </a:t>
            </a:r>
          </a:p>
          <a:p>
            <a:r>
              <a:rPr lang="ro-RO" sz="2400" dirty="0">
                <a:solidFill>
                  <a:srgbClr val="0070C0"/>
                </a:solidFill>
              </a:rPr>
              <a:t>                    then retry</a:t>
            </a:r>
          </a:p>
          <a:p>
            <a:r>
              <a:rPr lang="ro-RO" sz="2400" dirty="0">
                <a:solidFill>
                  <a:srgbClr val="0070C0"/>
                </a:solidFill>
              </a:rPr>
              <a:t>                    else do</a:t>
            </a:r>
          </a:p>
          <a:p>
            <a:r>
              <a:rPr lang="ro-RO" sz="2400" dirty="0">
                <a:solidFill>
                  <a:srgbClr val="0070C0"/>
                </a:solidFill>
              </a:rPr>
              <a:t>                          writeTVar tv (n_left-1, g1, g2)</a:t>
            </a:r>
          </a:p>
          <a:p>
            <a:r>
              <a:rPr lang="ro-RO" sz="2400" dirty="0">
                <a:solidFill>
                  <a:srgbClr val="0070C0"/>
                </a:solidFill>
              </a:rPr>
              <a:t>                          return (g1,g2)</a:t>
            </a:r>
          </a:p>
        </p:txBody>
      </p:sp>
      <p:sp>
        <p:nvSpPr>
          <p:cNvPr id="13" name="Rectangle 12"/>
          <p:cNvSpPr/>
          <p:nvPr/>
        </p:nvSpPr>
        <p:spPr>
          <a:xfrm>
            <a:off x="208578" y="1475357"/>
            <a:ext cx="6427785" cy="461665"/>
          </a:xfrm>
          <a:prstGeom prst="rect">
            <a:avLst/>
          </a:prstGeom>
        </p:spPr>
        <p:txBody>
          <a:bodyPr wrap="none">
            <a:spAutoFit/>
          </a:bodyPr>
          <a:lstStyle/>
          <a:p>
            <a:r>
              <a:rPr lang="en-US" sz="2400" dirty="0">
                <a:solidFill>
                  <a:srgbClr val="0070C0"/>
                </a:solidFill>
              </a:rPr>
              <a:t>data Group = </a:t>
            </a:r>
            <a:r>
              <a:rPr lang="en-US" sz="2400" dirty="0" err="1">
                <a:solidFill>
                  <a:srgbClr val="0070C0"/>
                </a:solidFill>
              </a:rPr>
              <a:t>MkGroup</a:t>
            </a:r>
            <a:r>
              <a:rPr lang="en-US" sz="2400" dirty="0">
                <a:solidFill>
                  <a:srgbClr val="0070C0"/>
                </a:solidFill>
              </a:rPr>
              <a:t> </a:t>
            </a:r>
            <a:r>
              <a:rPr lang="en-US" sz="2400" dirty="0" err="1">
                <a:solidFill>
                  <a:srgbClr val="0070C0"/>
                </a:solidFill>
              </a:rPr>
              <a:t>Int</a:t>
            </a:r>
            <a:r>
              <a:rPr lang="en-US" sz="2400" dirty="0">
                <a:solidFill>
                  <a:srgbClr val="0070C0"/>
                </a:solidFill>
              </a:rPr>
              <a:t> (</a:t>
            </a:r>
            <a:r>
              <a:rPr lang="en-US" sz="2400" dirty="0" err="1">
                <a:solidFill>
                  <a:srgbClr val="0070C0"/>
                </a:solidFill>
              </a:rPr>
              <a:t>TVar</a:t>
            </a:r>
            <a:r>
              <a:rPr lang="en-US" sz="2400" dirty="0">
                <a:solidFill>
                  <a:srgbClr val="0070C0"/>
                </a:solidFill>
              </a:rPr>
              <a:t> (</a:t>
            </a:r>
            <a:r>
              <a:rPr lang="en-US" sz="2400" dirty="0" err="1">
                <a:solidFill>
                  <a:srgbClr val="0070C0"/>
                </a:solidFill>
              </a:rPr>
              <a:t>Int</a:t>
            </a:r>
            <a:r>
              <a:rPr lang="en-US" sz="2400" dirty="0">
                <a:solidFill>
                  <a:srgbClr val="0070C0"/>
                </a:solidFill>
              </a:rPr>
              <a:t>, Gate, Gate)) </a:t>
            </a:r>
            <a:endParaRPr lang="ro-RO" sz="2400" dirty="0">
              <a:solidFill>
                <a:srgbClr val="0070C0"/>
              </a:solidFill>
            </a:endParaRPr>
          </a:p>
        </p:txBody>
      </p:sp>
      <p:cxnSp>
        <p:nvCxnSpPr>
          <p:cNvPr id="15" name="Straight Arrow Connector 14"/>
          <p:cNvCxnSpPr/>
          <p:nvPr/>
        </p:nvCxnSpPr>
        <p:spPr>
          <a:xfrm flipH="1">
            <a:off x="3098859" y="1927894"/>
            <a:ext cx="282412" cy="2007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120806" y="2217872"/>
            <a:ext cx="1257332" cy="369332"/>
          </a:xfrm>
          <a:prstGeom prst="rect">
            <a:avLst/>
          </a:prstGeom>
          <a:noFill/>
          <a:ln>
            <a:solidFill>
              <a:schemeClr val="tx1"/>
            </a:solidFill>
          </a:ln>
        </p:spPr>
        <p:txBody>
          <a:bodyPr wrap="none" rtlCol="0">
            <a:spAutoFit/>
          </a:bodyPr>
          <a:lstStyle/>
          <a:p>
            <a:r>
              <a:rPr lang="en-US" dirty="0" err="1"/>
              <a:t>capacitatea</a:t>
            </a:r>
            <a:endParaRPr lang="ro-RO" dirty="0"/>
          </a:p>
        </p:txBody>
      </p:sp>
      <p:cxnSp>
        <p:nvCxnSpPr>
          <p:cNvPr id="18" name="Straight Arrow Connector 17"/>
          <p:cNvCxnSpPr/>
          <p:nvPr/>
        </p:nvCxnSpPr>
        <p:spPr>
          <a:xfrm>
            <a:off x="4572000" y="1892114"/>
            <a:ext cx="319413" cy="2723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92600" y="2217872"/>
            <a:ext cx="1589922" cy="369332"/>
          </a:xfrm>
          <a:prstGeom prst="rect">
            <a:avLst/>
          </a:prstGeom>
          <a:ln/>
        </p:spPr>
        <p:style>
          <a:lnRef idx="2">
            <a:schemeClr val="dk1"/>
          </a:lnRef>
          <a:fillRef idx="1">
            <a:schemeClr val="lt1"/>
          </a:fillRef>
          <a:effectRef idx="0">
            <a:schemeClr val="dk1"/>
          </a:effectRef>
          <a:fontRef idx="minor">
            <a:schemeClr val="dk1"/>
          </a:fontRef>
        </p:style>
        <p:txBody>
          <a:bodyPr wrap="none" rtlCol="0">
            <a:spAutoFit/>
          </a:bodyPr>
          <a:lstStyle/>
          <a:p>
            <a:r>
              <a:rPr lang="en-US" dirty="0" err="1"/>
              <a:t>nr</a:t>
            </a:r>
            <a:r>
              <a:rPr lang="en-US" dirty="0"/>
              <a:t>. </a:t>
            </a:r>
            <a:r>
              <a:rPr lang="en-US" dirty="0" err="1"/>
              <a:t>locuri</a:t>
            </a:r>
            <a:r>
              <a:rPr lang="en-US" dirty="0"/>
              <a:t> </a:t>
            </a:r>
            <a:r>
              <a:rPr lang="en-US" dirty="0" err="1"/>
              <a:t>libere</a:t>
            </a:r>
            <a:endParaRPr lang="ro-RO" dirty="0"/>
          </a:p>
        </p:txBody>
      </p:sp>
      <p:sp>
        <p:nvSpPr>
          <p:cNvPr id="3" name="Rectangle 2"/>
          <p:cNvSpPr/>
          <p:nvPr/>
        </p:nvSpPr>
        <p:spPr>
          <a:xfrm>
            <a:off x="224116" y="3074319"/>
            <a:ext cx="5159954" cy="2308324"/>
          </a:xfrm>
          <a:prstGeom prst="rect">
            <a:avLst/>
          </a:prstGeom>
          <a:ln>
            <a:solidFill>
              <a:srgbClr val="0070C0"/>
            </a:solidFill>
          </a:ln>
        </p:spPr>
        <p:txBody>
          <a:bodyPr wrap="square">
            <a:spAutoFit/>
          </a:bodyPr>
          <a:lstStyle/>
          <a:p>
            <a:r>
              <a:rPr lang="ro-RO" sz="2400" dirty="0">
                <a:solidFill>
                  <a:srgbClr val="0070C0"/>
                </a:solidFill>
              </a:rPr>
              <a:t>newGroup   :: Int -&gt; IO Group</a:t>
            </a:r>
            <a:endParaRPr lang="en-US" sz="2400" dirty="0">
              <a:solidFill>
                <a:srgbClr val="0070C0"/>
              </a:solidFill>
            </a:endParaRPr>
          </a:p>
          <a:p>
            <a:r>
              <a:rPr lang="en-US" sz="2400" dirty="0" err="1">
                <a:solidFill>
                  <a:srgbClr val="0070C0"/>
                </a:solidFill>
              </a:rPr>
              <a:t>newGroup</a:t>
            </a:r>
            <a:r>
              <a:rPr lang="en-US" sz="2400" dirty="0">
                <a:solidFill>
                  <a:srgbClr val="0070C0"/>
                </a:solidFill>
              </a:rPr>
              <a:t> n = </a:t>
            </a:r>
            <a:r>
              <a:rPr lang="en-US" sz="2400" b="1" dirty="0">
                <a:solidFill>
                  <a:srgbClr val="0070C0"/>
                </a:solidFill>
              </a:rPr>
              <a:t>atomically</a:t>
            </a:r>
            <a:r>
              <a:rPr lang="en-US" sz="2400" dirty="0">
                <a:solidFill>
                  <a:srgbClr val="0070C0"/>
                </a:solidFill>
              </a:rPr>
              <a:t> $ do </a:t>
            </a:r>
          </a:p>
          <a:p>
            <a:r>
              <a:rPr lang="en-US" sz="2400" dirty="0">
                <a:solidFill>
                  <a:srgbClr val="0070C0"/>
                </a:solidFill>
              </a:rPr>
              <a:t>                       g1 &lt;- </a:t>
            </a:r>
            <a:r>
              <a:rPr lang="en-US" sz="2400" dirty="0" err="1">
                <a:solidFill>
                  <a:srgbClr val="0070C0"/>
                </a:solidFill>
              </a:rPr>
              <a:t>newGate</a:t>
            </a:r>
            <a:r>
              <a:rPr lang="en-US" sz="2400" dirty="0">
                <a:solidFill>
                  <a:srgbClr val="0070C0"/>
                </a:solidFill>
              </a:rPr>
              <a:t> n </a:t>
            </a:r>
          </a:p>
          <a:p>
            <a:r>
              <a:rPr lang="en-US" sz="2400" dirty="0">
                <a:solidFill>
                  <a:srgbClr val="0070C0"/>
                </a:solidFill>
              </a:rPr>
              <a:t>                       g2 &lt;- </a:t>
            </a:r>
            <a:r>
              <a:rPr lang="en-US" sz="2400" dirty="0" err="1">
                <a:solidFill>
                  <a:srgbClr val="0070C0"/>
                </a:solidFill>
              </a:rPr>
              <a:t>newGate</a:t>
            </a:r>
            <a:r>
              <a:rPr lang="en-US" sz="2400" dirty="0">
                <a:solidFill>
                  <a:srgbClr val="0070C0"/>
                </a:solidFill>
              </a:rPr>
              <a:t> n</a:t>
            </a:r>
          </a:p>
          <a:p>
            <a:r>
              <a:rPr lang="en-US" sz="2400" dirty="0">
                <a:solidFill>
                  <a:srgbClr val="0070C0"/>
                </a:solidFill>
              </a:rPr>
              <a:t>                       </a:t>
            </a:r>
            <a:r>
              <a:rPr lang="en-US" sz="2400" dirty="0" err="1">
                <a:solidFill>
                  <a:srgbClr val="0070C0"/>
                </a:solidFill>
              </a:rPr>
              <a:t>tv</a:t>
            </a:r>
            <a:r>
              <a:rPr lang="en-US" sz="2400" dirty="0">
                <a:solidFill>
                  <a:srgbClr val="0070C0"/>
                </a:solidFill>
              </a:rPr>
              <a:t> &lt;- </a:t>
            </a:r>
            <a:r>
              <a:rPr lang="en-US" sz="2400" dirty="0" err="1">
                <a:solidFill>
                  <a:srgbClr val="0070C0"/>
                </a:solidFill>
              </a:rPr>
              <a:t>newTVar</a:t>
            </a:r>
            <a:r>
              <a:rPr lang="en-US" sz="2400" dirty="0">
                <a:solidFill>
                  <a:srgbClr val="0070C0"/>
                </a:solidFill>
              </a:rPr>
              <a:t> (n, g1, g2)</a:t>
            </a:r>
          </a:p>
          <a:p>
            <a:r>
              <a:rPr lang="en-US" sz="2400" dirty="0">
                <a:solidFill>
                  <a:srgbClr val="0070C0"/>
                </a:solidFill>
              </a:rPr>
              <a:t>                       return (</a:t>
            </a:r>
            <a:r>
              <a:rPr lang="en-US" sz="2400" dirty="0" err="1">
                <a:solidFill>
                  <a:srgbClr val="0070C0"/>
                </a:solidFill>
              </a:rPr>
              <a:t>MkGroup</a:t>
            </a:r>
            <a:r>
              <a:rPr lang="en-US" sz="2400" dirty="0">
                <a:solidFill>
                  <a:srgbClr val="0070C0"/>
                </a:solidFill>
              </a:rPr>
              <a:t> n </a:t>
            </a:r>
            <a:r>
              <a:rPr lang="en-US" sz="2400" dirty="0" err="1">
                <a:solidFill>
                  <a:srgbClr val="0070C0"/>
                </a:solidFill>
              </a:rPr>
              <a:t>tv</a:t>
            </a:r>
            <a:r>
              <a:rPr lang="en-US" sz="2400" dirty="0">
                <a:solidFill>
                  <a:srgbClr val="0070C0"/>
                </a:solidFill>
              </a:rPr>
              <a:t>) </a:t>
            </a:r>
            <a:endParaRPr lang="ro-RO" sz="2400" dirty="0">
              <a:solidFill>
                <a:srgbClr val="0070C0"/>
              </a:solidFill>
            </a:endParaRPr>
          </a:p>
        </p:txBody>
      </p:sp>
    </p:spTree>
    <p:extLst>
      <p:ext uri="{BB962C8B-B14F-4D97-AF65-F5344CB8AC3E}">
        <p14:creationId xmlns:p14="http://schemas.microsoft.com/office/powerpoint/2010/main" val="2142482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3322" y="182526"/>
            <a:ext cx="5187446" cy="1200329"/>
          </a:xfrm>
          <a:prstGeom prst="rect">
            <a:avLst/>
          </a:prstGeom>
          <a:noFill/>
        </p:spPr>
        <p:txBody>
          <a:bodyPr wrap="none" rtlCol="0">
            <a:spAutoFit/>
          </a:bodyPr>
          <a:lstStyle/>
          <a:p>
            <a:pPr marL="342900" indent="-342900">
              <a:buFont typeface="Wingdings" panose="05000000000000000000" pitchFamily="2" charset="2"/>
              <a:buChar char="Ø"/>
            </a:pPr>
            <a:r>
              <a:rPr lang="en-US" sz="2400" dirty="0"/>
              <a:t>Santa </a:t>
            </a:r>
            <a:r>
              <a:rPr lang="en-US" sz="2400" dirty="0" err="1"/>
              <a:t>controleaza</a:t>
            </a:r>
            <a:r>
              <a:rPr lang="en-US" sz="2400" dirty="0"/>
              <a:t> </a:t>
            </a:r>
          </a:p>
          <a:p>
            <a:pPr marL="285750" indent="-285750">
              <a:buFont typeface="Wingdings" panose="05000000000000000000" pitchFamily="2" charset="2"/>
              <a:buChar char="§"/>
            </a:pPr>
            <a:r>
              <a:rPr lang="en-US" sz="2400" dirty="0"/>
              <a:t>        </a:t>
            </a:r>
            <a:r>
              <a:rPr lang="en-US" sz="2400" dirty="0" err="1"/>
              <a:t>formarea</a:t>
            </a:r>
            <a:r>
              <a:rPr lang="en-US" sz="2400" dirty="0"/>
              <a:t> </a:t>
            </a:r>
            <a:r>
              <a:rPr lang="en-US" sz="2400" dirty="0" err="1"/>
              <a:t>grupurilor</a:t>
            </a:r>
            <a:r>
              <a:rPr lang="en-US" sz="2400" dirty="0"/>
              <a:t>: </a:t>
            </a:r>
            <a:r>
              <a:rPr lang="en-US" sz="2400" dirty="0" err="1">
                <a:solidFill>
                  <a:srgbClr val="0070C0"/>
                </a:solidFill>
              </a:rPr>
              <a:t>awaitGroup</a:t>
            </a:r>
            <a:r>
              <a:rPr lang="en-US" sz="2400" dirty="0"/>
              <a:t> </a:t>
            </a:r>
          </a:p>
          <a:p>
            <a:pPr marL="285750" indent="-285750">
              <a:buFont typeface="Wingdings" panose="05000000000000000000" pitchFamily="2" charset="2"/>
              <a:buChar char="§"/>
            </a:pPr>
            <a:r>
              <a:rPr lang="en-US" sz="2400" dirty="0"/>
              <a:t>        </a:t>
            </a:r>
            <a:r>
              <a:rPr lang="en-US" sz="2400" dirty="0" err="1"/>
              <a:t>accesul</a:t>
            </a:r>
            <a:r>
              <a:rPr lang="en-US" sz="2400" dirty="0"/>
              <a:t> la </a:t>
            </a:r>
            <a:r>
              <a:rPr lang="en-US" sz="2400" dirty="0" err="1"/>
              <a:t>porti</a:t>
            </a:r>
            <a:r>
              <a:rPr lang="en-US" sz="2400" dirty="0"/>
              <a:t>: </a:t>
            </a:r>
            <a:r>
              <a:rPr lang="en-US" sz="2400" dirty="0" err="1">
                <a:solidFill>
                  <a:srgbClr val="0070C0"/>
                </a:solidFill>
              </a:rPr>
              <a:t>operateGate</a:t>
            </a:r>
            <a:endParaRPr lang="ro-RO" sz="2400" dirty="0">
              <a:solidFill>
                <a:srgbClr val="0070C0"/>
              </a:solidFill>
            </a:endParaRPr>
          </a:p>
        </p:txBody>
      </p:sp>
      <p:sp>
        <p:nvSpPr>
          <p:cNvPr id="4" name="Rectangle 3"/>
          <p:cNvSpPr/>
          <p:nvPr/>
        </p:nvSpPr>
        <p:spPr>
          <a:xfrm>
            <a:off x="2342768" y="2112508"/>
            <a:ext cx="6096000" cy="3785652"/>
          </a:xfrm>
          <a:prstGeom prst="rect">
            <a:avLst/>
          </a:prstGeom>
          <a:ln>
            <a:solidFill>
              <a:srgbClr val="0070C0"/>
            </a:solidFill>
          </a:ln>
        </p:spPr>
        <p:txBody>
          <a:bodyPr>
            <a:spAutoFit/>
          </a:bodyPr>
          <a:lstStyle/>
          <a:p>
            <a:r>
              <a:rPr lang="ro-RO" sz="2400" dirty="0">
                <a:solidFill>
                  <a:srgbClr val="0070C0"/>
                </a:solidFill>
              </a:rPr>
              <a:t>awaitGroup :: Group -&gt; STM (Gate,Gate)</a:t>
            </a:r>
            <a:endParaRPr lang="en-US" sz="2400" dirty="0">
              <a:solidFill>
                <a:srgbClr val="0070C0"/>
              </a:solidFill>
            </a:endParaRPr>
          </a:p>
          <a:p>
            <a:r>
              <a:rPr lang="ro-RO" sz="2400" dirty="0">
                <a:solidFill>
                  <a:srgbClr val="0070C0"/>
                </a:solidFill>
              </a:rPr>
              <a:t>awaitGroup (MkGroup n tv) = do</a:t>
            </a:r>
          </a:p>
          <a:p>
            <a:r>
              <a:rPr lang="ro-RO" sz="2400" dirty="0">
                <a:solidFill>
                  <a:srgbClr val="0070C0"/>
                </a:solidFill>
              </a:rPr>
              <a:t>    (n_left, g1, g2) &lt;- readTVar tv</a:t>
            </a:r>
          </a:p>
          <a:p>
            <a:r>
              <a:rPr lang="ro-RO" sz="2400" dirty="0">
                <a:solidFill>
                  <a:srgbClr val="0070C0"/>
                </a:solidFill>
              </a:rPr>
              <a:t>    if (n_left &gt; 0)</a:t>
            </a:r>
          </a:p>
          <a:p>
            <a:r>
              <a:rPr lang="ro-RO" sz="2400" dirty="0">
                <a:solidFill>
                  <a:srgbClr val="0070C0"/>
                </a:solidFill>
              </a:rPr>
              <a:t>      then retry</a:t>
            </a:r>
          </a:p>
          <a:p>
            <a:r>
              <a:rPr lang="ro-RO" sz="2400" dirty="0">
                <a:solidFill>
                  <a:srgbClr val="0070C0"/>
                </a:solidFill>
              </a:rPr>
              <a:t>      else do</a:t>
            </a:r>
          </a:p>
          <a:p>
            <a:r>
              <a:rPr lang="ro-RO" sz="2400" dirty="0">
                <a:solidFill>
                  <a:srgbClr val="0070C0"/>
                </a:solidFill>
              </a:rPr>
              <a:t>            </a:t>
            </a:r>
            <a:r>
              <a:rPr lang="en-US" sz="2400" dirty="0">
                <a:solidFill>
                  <a:srgbClr val="0070C0"/>
                </a:solidFill>
              </a:rPr>
              <a:t> </a:t>
            </a:r>
            <a:r>
              <a:rPr lang="ro-RO" sz="2400" dirty="0">
                <a:solidFill>
                  <a:srgbClr val="0070C0"/>
                </a:solidFill>
              </a:rPr>
              <a:t>new_g1 &lt;- newGate n</a:t>
            </a:r>
            <a:endParaRPr lang="en-US" sz="2400" dirty="0">
              <a:solidFill>
                <a:srgbClr val="0070C0"/>
              </a:solidFill>
            </a:endParaRPr>
          </a:p>
          <a:p>
            <a:r>
              <a:rPr lang="en-US" sz="2400" dirty="0">
                <a:solidFill>
                  <a:srgbClr val="0070C0"/>
                </a:solidFill>
              </a:rPr>
              <a:t>            </a:t>
            </a:r>
            <a:r>
              <a:rPr lang="ro-RO" sz="2400" dirty="0">
                <a:solidFill>
                  <a:srgbClr val="0070C0"/>
                </a:solidFill>
              </a:rPr>
              <a:t> new_g2 &lt;- newGate n</a:t>
            </a:r>
          </a:p>
          <a:p>
            <a:r>
              <a:rPr lang="ro-RO" sz="2400" dirty="0">
                <a:solidFill>
                  <a:srgbClr val="0070C0"/>
                </a:solidFill>
              </a:rPr>
              <a:t>            </a:t>
            </a:r>
            <a:r>
              <a:rPr lang="en-US" sz="2400" dirty="0">
                <a:solidFill>
                  <a:srgbClr val="0070C0"/>
                </a:solidFill>
              </a:rPr>
              <a:t> </a:t>
            </a:r>
            <a:r>
              <a:rPr lang="ro-RO" sz="2400" dirty="0">
                <a:solidFill>
                  <a:srgbClr val="0070C0"/>
                </a:solidFill>
              </a:rPr>
              <a:t>writeTVar tv (n,new_g1,new_g2)</a:t>
            </a:r>
          </a:p>
          <a:p>
            <a:r>
              <a:rPr lang="ro-RO" sz="2400" dirty="0">
                <a:solidFill>
                  <a:srgbClr val="0070C0"/>
                </a:solidFill>
              </a:rPr>
              <a:t>            </a:t>
            </a:r>
            <a:r>
              <a:rPr lang="en-US" sz="2400" dirty="0">
                <a:solidFill>
                  <a:srgbClr val="0070C0"/>
                </a:solidFill>
              </a:rPr>
              <a:t> </a:t>
            </a:r>
            <a:r>
              <a:rPr lang="ro-RO" sz="2400" dirty="0">
                <a:solidFill>
                  <a:srgbClr val="0070C0"/>
                </a:solidFill>
              </a:rPr>
              <a:t>return (g1,g2) </a:t>
            </a:r>
          </a:p>
        </p:txBody>
      </p:sp>
      <p:sp>
        <p:nvSpPr>
          <p:cNvPr id="6" name="Rectangle 5"/>
          <p:cNvSpPr/>
          <p:nvPr/>
        </p:nvSpPr>
        <p:spPr>
          <a:xfrm>
            <a:off x="6640107" y="330807"/>
            <a:ext cx="5344989" cy="707886"/>
          </a:xfrm>
          <a:prstGeom prst="rect">
            <a:avLst/>
          </a:prstGeom>
          <a:ln>
            <a:solidFill>
              <a:srgbClr val="0070C0"/>
            </a:solidFill>
          </a:ln>
        </p:spPr>
        <p:style>
          <a:lnRef idx="2">
            <a:schemeClr val="dk1"/>
          </a:lnRef>
          <a:fillRef idx="1">
            <a:schemeClr val="lt1"/>
          </a:fillRef>
          <a:effectRef idx="0">
            <a:schemeClr val="dk1"/>
          </a:effectRef>
          <a:fontRef idx="minor">
            <a:schemeClr val="dk1"/>
          </a:fontRef>
        </p:style>
        <p:txBody>
          <a:bodyPr wrap="none">
            <a:spAutoFit/>
          </a:bodyPr>
          <a:lstStyle/>
          <a:p>
            <a:r>
              <a:rPr lang="en-US" sz="2000" dirty="0">
                <a:solidFill>
                  <a:srgbClr val="0070C0"/>
                </a:solidFill>
              </a:rPr>
              <a:t>data Group = </a:t>
            </a:r>
            <a:r>
              <a:rPr lang="en-US" sz="2000" dirty="0" err="1">
                <a:solidFill>
                  <a:srgbClr val="0070C0"/>
                </a:solidFill>
              </a:rPr>
              <a:t>MkGroup</a:t>
            </a:r>
            <a:r>
              <a:rPr lang="en-US" sz="2000" dirty="0">
                <a:solidFill>
                  <a:srgbClr val="0070C0"/>
                </a:solidFill>
              </a:rPr>
              <a:t> </a:t>
            </a:r>
            <a:r>
              <a:rPr lang="en-US" sz="2000" dirty="0" err="1">
                <a:solidFill>
                  <a:srgbClr val="0070C0"/>
                </a:solidFill>
              </a:rPr>
              <a:t>Int</a:t>
            </a:r>
            <a:r>
              <a:rPr lang="en-US" sz="2000" dirty="0">
                <a:solidFill>
                  <a:srgbClr val="0070C0"/>
                </a:solidFill>
              </a:rPr>
              <a:t> (</a:t>
            </a:r>
            <a:r>
              <a:rPr lang="en-US" sz="2000" dirty="0" err="1">
                <a:solidFill>
                  <a:srgbClr val="0070C0"/>
                </a:solidFill>
              </a:rPr>
              <a:t>TVar</a:t>
            </a:r>
            <a:r>
              <a:rPr lang="en-US" sz="2000" dirty="0">
                <a:solidFill>
                  <a:srgbClr val="0070C0"/>
                </a:solidFill>
              </a:rPr>
              <a:t> (</a:t>
            </a:r>
            <a:r>
              <a:rPr lang="en-US" sz="2000" dirty="0" err="1">
                <a:solidFill>
                  <a:srgbClr val="0070C0"/>
                </a:solidFill>
              </a:rPr>
              <a:t>Int</a:t>
            </a:r>
            <a:r>
              <a:rPr lang="en-US" sz="2000" dirty="0">
                <a:solidFill>
                  <a:srgbClr val="0070C0"/>
                </a:solidFill>
              </a:rPr>
              <a:t>, Gate, Gate))</a:t>
            </a:r>
          </a:p>
          <a:p>
            <a:r>
              <a:rPr lang="ro-RO" sz="2000" dirty="0">
                <a:solidFill>
                  <a:srgbClr val="0070C0"/>
                </a:solidFill>
              </a:rPr>
              <a:t>data Gate = MkGate Int (TVar Int)</a:t>
            </a:r>
            <a:endParaRPr lang="en-US" sz="2000" dirty="0">
              <a:solidFill>
                <a:srgbClr val="0070C0"/>
              </a:solidFill>
            </a:endParaRPr>
          </a:p>
        </p:txBody>
      </p:sp>
      <p:sp>
        <p:nvSpPr>
          <p:cNvPr id="3" name="TextBox 2">
            <a:extLst>
              <a:ext uri="{FF2B5EF4-FFF2-40B4-BE49-F238E27FC236}">
                <a16:creationId xmlns:a16="http://schemas.microsoft.com/office/drawing/2014/main" id="{FF08A521-7E92-2A09-70A5-C95FA5455321}"/>
              </a:ext>
            </a:extLst>
          </p:cNvPr>
          <p:cNvSpPr txBox="1"/>
          <p:nvPr/>
        </p:nvSpPr>
        <p:spPr>
          <a:xfrm>
            <a:off x="7300383" y="4566920"/>
            <a:ext cx="4024435"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err="1"/>
              <a:t>pregateste</a:t>
            </a:r>
            <a:r>
              <a:rPr lang="en-US" dirty="0"/>
              <a:t> </a:t>
            </a:r>
            <a:r>
              <a:rPr lang="en-US" dirty="0" err="1"/>
              <a:t>portile</a:t>
            </a:r>
            <a:r>
              <a:rPr lang="en-US" dirty="0"/>
              <a:t> </a:t>
            </a:r>
            <a:r>
              <a:rPr lang="en-US" dirty="0" err="1"/>
              <a:t>pentru</a:t>
            </a:r>
            <a:r>
              <a:rPr lang="en-US" dirty="0"/>
              <a:t> </a:t>
            </a:r>
            <a:r>
              <a:rPr lang="en-US" dirty="0" err="1"/>
              <a:t>grupul</a:t>
            </a:r>
            <a:r>
              <a:rPr lang="en-US" dirty="0"/>
              <a:t> </a:t>
            </a:r>
            <a:r>
              <a:rPr lang="en-US" dirty="0" err="1"/>
              <a:t>urmator</a:t>
            </a:r>
            <a:endParaRPr lang="en-GB" dirty="0"/>
          </a:p>
        </p:txBody>
      </p:sp>
      <p:sp>
        <p:nvSpPr>
          <p:cNvPr id="5" name="TextBox 4">
            <a:extLst>
              <a:ext uri="{FF2B5EF4-FFF2-40B4-BE49-F238E27FC236}">
                <a16:creationId xmlns:a16="http://schemas.microsoft.com/office/drawing/2014/main" id="{897DC2CF-0DFD-5750-7CB1-D4FA308FD56C}"/>
              </a:ext>
            </a:extLst>
          </p:cNvPr>
          <p:cNvSpPr txBox="1"/>
          <p:nvPr/>
        </p:nvSpPr>
        <p:spPr>
          <a:xfrm>
            <a:off x="5093176" y="5528828"/>
            <a:ext cx="4414414"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err="1"/>
              <a:t>returneaza</a:t>
            </a:r>
            <a:r>
              <a:rPr lang="en-US" dirty="0"/>
              <a:t> </a:t>
            </a:r>
            <a:r>
              <a:rPr lang="en-US" dirty="0" err="1"/>
              <a:t>portile</a:t>
            </a:r>
            <a:r>
              <a:rPr lang="en-US" dirty="0"/>
              <a:t> </a:t>
            </a:r>
            <a:r>
              <a:rPr lang="en-US" dirty="0" err="1"/>
              <a:t>pentru</a:t>
            </a:r>
            <a:r>
              <a:rPr lang="en-US" dirty="0"/>
              <a:t> </a:t>
            </a:r>
            <a:r>
              <a:rPr lang="en-US" dirty="0" err="1"/>
              <a:t>grupul</a:t>
            </a:r>
            <a:r>
              <a:rPr lang="en-US" dirty="0"/>
              <a:t> </a:t>
            </a:r>
            <a:r>
              <a:rPr lang="en-US" dirty="0" err="1"/>
              <a:t>deja</a:t>
            </a:r>
            <a:r>
              <a:rPr lang="en-US" dirty="0"/>
              <a:t> format</a:t>
            </a:r>
            <a:endParaRPr lang="en-GB" dirty="0"/>
          </a:p>
        </p:txBody>
      </p:sp>
    </p:spTree>
    <p:extLst>
      <p:ext uri="{BB962C8B-B14F-4D97-AF65-F5344CB8AC3E}">
        <p14:creationId xmlns:p14="http://schemas.microsoft.com/office/powerpoint/2010/main" val="3001122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2314" y="1055567"/>
            <a:ext cx="11398686" cy="2954655"/>
          </a:xfrm>
          <a:prstGeom prst="rect">
            <a:avLst/>
          </a:prstGeom>
        </p:spPr>
        <p:txBody>
          <a:bodyPr wrap="square">
            <a:spAutoFit/>
          </a:bodyPr>
          <a:lstStyle/>
          <a:p>
            <a:r>
              <a:rPr lang="en-US" sz="2400" dirty="0">
                <a:solidFill>
                  <a:srgbClr val="0070C0"/>
                </a:solidFill>
              </a:rPr>
              <a:t>main = do</a:t>
            </a:r>
          </a:p>
          <a:p>
            <a:r>
              <a:rPr lang="en-US" sz="2400" dirty="0">
                <a:solidFill>
                  <a:srgbClr val="0070C0"/>
                </a:solidFill>
              </a:rPr>
              <a:t>    grp &lt;- </a:t>
            </a:r>
            <a:r>
              <a:rPr lang="en-US" sz="2400" dirty="0" err="1">
                <a:solidFill>
                  <a:srgbClr val="0070C0"/>
                </a:solidFill>
              </a:rPr>
              <a:t>newGroup</a:t>
            </a:r>
            <a:r>
              <a:rPr lang="en-US" sz="2400" dirty="0">
                <a:solidFill>
                  <a:srgbClr val="0070C0"/>
                </a:solidFill>
              </a:rPr>
              <a:t> 2      </a:t>
            </a:r>
            <a:r>
              <a:rPr lang="en-US" sz="2400" dirty="0"/>
              <a:t>-- </a:t>
            </a:r>
            <a:r>
              <a:rPr lang="en-US" sz="2400" dirty="0" err="1"/>
              <a:t>grup</a:t>
            </a:r>
            <a:r>
              <a:rPr lang="en-US" sz="2400" dirty="0"/>
              <a:t> de capacitate 2</a:t>
            </a:r>
          </a:p>
          <a:p>
            <a:r>
              <a:rPr lang="en-US" sz="2400" dirty="0">
                <a:solidFill>
                  <a:srgbClr val="0070C0"/>
                </a:solidFill>
              </a:rPr>
              <a:t>    </a:t>
            </a:r>
            <a:r>
              <a:rPr lang="en-US" sz="2400" dirty="0" err="1">
                <a:solidFill>
                  <a:srgbClr val="0070C0"/>
                </a:solidFill>
              </a:rPr>
              <a:t>forkIO</a:t>
            </a:r>
            <a:r>
              <a:rPr lang="en-US" sz="2400" dirty="0">
                <a:solidFill>
                  <a:srgbClr val="0070C0"/>
                </a:solidFill>
              </a:rPr>
              <a:t> $ elf1 grp 1       </a:t>
            </a:r>
            <a:r>
              <a:rPr lang="en-US" sz="2400" dirty="0"/>
              <a:t>--  </a:t>
            </a:r>
            <a:r>
              <a:rPr lang="en-US" sz="2400" dirty="0" err="1"/>
              <a:t>elful</a:t>
            </a:r>
            <a:r>
              <a:rPr lang="en-US" sz="2400" dirty="0"/>
              <a:t> 1 </a:t>
            </a:r>
            <a:r>
              <a:rPr lang="en-US" sz="2400" dirty="0" err="1"/>
              <a:t>vrea</a:t>
            </a:r>
            <a:r>
              <a:rPr lang="en-US" sz="2400" dirty="0"/>
              <a:t> </a:t>
            </a:r>
            <a:r>
              <a:rPr lang="en-US" sz="2400" dirty="0" err="1"/>
              <a:t>sa</a:t>
            </a:r>
            <a:r>
              <a:rPr lang="en-US" sz="2400" dirty="0"/>
              <a:t> </a:t>
            </a:r>
            <a:r>
              <a:rPr lang="en-US" sz="2400" dirty="0" err="1"/>
              <a:t>intre</a:t>
            </a:r>
            <a:r>
              <a:rPr lang="en-US" sz="2400" dirty="0"/>
              <a:t> la Santa</a:t>
            </a:r>
          </a:p>
          <a:p>
            <a:r>
              <a:rPr lang="en-US" sz="2400" dirty="0">
                <a:solidFill>
                  <a:srgbClr val="0070C0"/>
                </a:solidFill>
              </a:rPr>
              <a:t>    </a:t>
            </a:r>
            <a:r>
              <a:rPr lang="en-US" sz="2400" dirty="0" err="1">
                <a:solidFill>
                  <a:srgbClr val="0070C0"/>
                </a:solidFill>
              </a:rPr>
              <a:t>forkIO</a:t>
            </a:r>
            <a:r>
              <a:rPr lang="en-US" sz="2400" dirty="0">
                <a:solidFill>
                  <a:srgbClr val="0070C0"/>
                </a:solidFill>
              </a:rPr>
              <a:t> $ elf1 grp 2       </a:t>
            </a:r>
            <a:r>
              <a:rPr lang="en-US" sz="2400" dirty="0"/>
              <a:t>--  </a:t>
            </a:r>
            <a:r>
              <a:rPr lang="en-US" sz="2400" dirty="0" err="1"/>
              <a:t>elful</a:t>
            </a:r>
            <a:r>
              <a:rPr lang="en-US" sz="2400" dirty="0"/>
              <a:t> 2 </a:t>
            </a:r>
            <a:r>
              <a:rPr lang="en-US" sz="2400" dirty="0" err="1"/>
              <a:t>vrea</a:t>
            </a:r>
            <a:r>
              <a:rPr lang="en-US" sz="2400" dirty="0"/>
              <a:t> </a:t>
            </a:r>
            <a:r>
              <a:rPr lang="en-US" sz="2400" dirty="0" err="1"/>
              <a:t>sa</a:t>
            </a:r>
            <a:r>
              <a:rPr lang="en-US" sz="2400" dirty="0"/>
              <a:t> </a:t>
            </a:r>
            <a:r>
              <a:rPr lang="en-US" sz="2400" dirty="0" err="1"/>
              <a:t>intre</a:t>
            </a:r>
            <a:r>
              <a:rPr lang="en-US" sz="2400" dirty="0"/>
              <a:t> la Santa</a:t>
            </a:r>
          </a:p>
          <a:p>
            <a:r>
              <a:rPr lang="en-US" sz="2400" dirty="0">
                <a:solidFill>
                  <a:srgbClr val="0070C0"/>
                </a:solidFill>
              </a:rPr>
              <a:t>    (</a:t>
            </a:r>
            <a:r>
              <a:rPr lang="en-US" sz="2400" dirty="0" err="1">
                <a:solidFill>
                  <a:srgbClr val="0070C0"/>
                </a:solidFill>
              </a:rPr>
              <a:t>in_gate</a:t>
            </a:r>
            <a:r>
              <a:rPr lang="en-US" sz="2400" dirty="0">
                <a:solidFill>
                  <a:srgbClr val="0070C0"/>
                </a:solidFill>
              </a:rPr>
              <a:t>, </a:t>
            </a:r>
            <a:r>
              <a:rPr lang="en-US" sz="2400" dirty="0" err="1">
                <a:solidFill>
                  <a:srgbClr val="0070C0"/>
                </a:solidFill>
              </a:rPr>
              <a:t>out_gate</a:t>
            </a:r>
            <a:r>
              <a:rPr lang="en-US" sz="2400" dirty="0">
                <a:solidFill>
                  <a:srgbClr val="0070C0"/>
                </a:solidFill>
              </a:rPr>
              <a:t>) &lt;- atomically (</a:t>
            </a:r>
            <a:r>
              <a:rPr lang="en-US" sz="2400" dirty="0" err="1">
                <a:solidFill>
                  <a:srgbClr val="0070C0"/>
                </a:solidFill>
              </a:rPr>
              <a:t>awaitGroup</a:t>
            </a:r>
            <a:r>
              <a:rPr lang="en-US" sz="2400" dirty="0">
                <a:solidFill>
                  <a:srgbClr val="0070C0"/>
                </a:solidFill>
              </a:rPr>
              <a:t> grp)   </a:t>
            </a:r>
            <a:r>
              <a:rPr lang="en-US" sz="2400" dirty="0"/>
              <a:t>-- Santa </a:t>
            </a:r>
            <a:r>
              <a:rPr lang="en-US" sz="2400" dirty="0" err="1"/>
              <a:t>asteapta</a:t>
            </a:r>
            <a:r>
              <a:rPr lang="en-US" sz="2400" dirty="0"/>
              <a:t> </a:t>
            </a:r>
            <a:r>
              <a:rPr lang="en-US" sz="2400" dirty="0" err="1"/>
              <a:t>formarea</a:t>
            </a:r>
            <a:r>
              <a:rPr lang="en-US" sz="2400" dirty="0"/>
              <a:t> </a:t>
            </a:r>
            <a:r>
              <a:rPr lang="en-US" sz="2400" dirty="0" err="1"/>
              <a:t>grupului</a:t>
            </a:r>
            <a:endParaRPr lang="en-US" sz="2400" dirty="0"/>
          </a:p>
          <a:p>
            <a:r>
              <a:rPr lang="en-US" sz="2400" dirty="0">
                <a:solidFill>
                  <a:srgbClr val="0070C0"/>
                </a:solidFill>
              </a:rPr>
              <a:t>    </a:t>
            </a:r>
            <a:r>
              <a:rPr lang="en-US" sz="2400" dirty="0" err="1">
                <a:solidFill>
                  <a:srgbClr val="0070C0"/>
                </a:solidFill>
              </a:rPr>
              <a:t>operateGate</a:t>
            </a:r>
            <a:r>
              <a:rPr lang="en-US" sz="2400" dirty="0">
                <a:solidFill>
                  <a:srgbClr val="0070C0"/>
                </a:solidFill>
              </a:rPr>
              <a:t> </a:t>
            </a:r>
            <a:r>
              <a:rPr lang="en-US" sz="2400" dirty="0" err="1">
                <a:solidFill>
                  <a:srgbClr val="0070C0"/>
                </a:solidFill>
              </a:rPr>
              <a:t>in_gate</a:t>
            </a:r>
            <a:r>
              <a:rPr lang="en-US" sz="2400" dirty="0">
                <a:solidFill>
                  <a:srgbClr val="0070C0"/>
                </a:solidFill>
              </a:rPr>
              <a:t>     </a:t>
            </a:r>
            <a:r>
              <a:rPr lang="en-US" sz="2400" dirty="0"/>
              <a:t>--  Santa </a:t>
            </a:r>
            <a:r>
              <a:rPr lang="en-US" sz="2400" dirty="0" err="1"/>
              <a:t>deschide</a:t>
            </a:r>
            <a:r>
              <a:rPr lang="en-US" sz="2400" dirty="0"/>
              <a:t> </a:t>
            </a:r>
            <a:r>
              <a:rPr lang="en-US" sz="2400" dirty="0" err="1"/>
              <a:t>poarta</a:t>
            </a:r>
            <a:r>
              <a:rPr lang="en-US" sz="2400" dirty="0"/>
              <a:t> de </a:t>
            </a:r>
            <a:r>
              <a:rPr lang="en-US" sz="2400" dirty="0" err="1"/>
              <a:t>intrare</a:t>
            </a:r>
            <a:r>
              <a:rPr lang="en-US" sz="2400" dirty="0"/>
              <a:t> </a:t>
            </a:r>
            <a:r>
              <a:rPr lang="en-US" sz="2400" dirty="0" err="1"/>
              <a:t>si</a:t>
            </a:r>
            <a:r>
              <a:rPr lang="en-US" sz="2400" dirty="0"/>
              <a:t> </a:t>
            </a:r>
            <a:r>
              <a:rPr lang="en-US" sz="2400" dirty="0" err="1"/>
              <a:t>asteapta</a:t>
            </a:r>
            <a:r>
              <a:rPr lang="en-US" sz="2400" dirty="0"/>
              <a:t> </a:t>
            </a:r>
            <a:r>
              <a:rPr lang="en-US" sz="2400" dirty="0" err="1"/>
              <a:t>sa</a:t>
            </a:r>
            <a:r>
              <a:rPr lang="en-US" sz="2400" dirty="0"/>
              <a:t> </a:t>
            </a:r>
            <a:r>
              <a:rPr lang="en-US" sz="2400" dirty="0" err="1"/>
              <a:t>intre</a:t>
            </a:r>
            <a:r>
              <a:rPr lang="en-US" sz="2400" dirty="0"/>
              <a:t> </a:t>
            </a:r>
            <a:r>
              <a:rPr lang="en-US" sz="2400" dirty="0" err="1"/>
              <a:t>toti</a:t>
            </a:r>
            <a:r>
              <a:rPr lang="en-US" sz="2400" dirty="0"/>
              <a:t> </a:t>
            </a:r>
            <a:r>
              <a:rPr lang="en-US" sz="2400" dirty="0" err="1"/>
              <a:t>elfii</a:t>
            </a:r>
            <a:r>
              <a:rPr lang="en-US" sz="2400" dirty="0"/>
              <a:t> </a:t>
            </a:r>
          </a:p>
          <a:p>
            <a:r>
              <a:rPr lang="en-US" sz="2400" dirty="0">
                <a:solidFill>
                  <a:srgbClr val="0070C0"/>
                </a:solidFill>
              </a:rPr>
              <a:t>    </a:t>
            </a:r>
            <a:r>
              <a:rPr lang="en-US" sz="2400" dirty="0" err="1">
                <a:solidFill>
                  <a:srgbClr val="0070C0"/>
                </a:solidFill>
              </a:rPr>
              <a:t>operateGate</a:t>
            </a:r>
            <a:r>
              <a:rPr lang="en-US" sz="2400" dirty="0">
                <a:solidFill>
                  <a:srgbClr val="0070C0"/>
                </a:solidFill>
              </a:rPr>
              <a:t> </a:t>
            </a:r>
            <a:r>
              <a:rPr lang="en-US" sz="2400" dirty="0" err="1">
                <a:solidFill>
                  <a:srgbClr val="0070C0"/>
                </a:solidFill>
              </a:rPr>
              <a:t>out_gate</a:t>
            </a:r>
            <a:r>
              <a:rPr lang="en-US" sz="2400" dirty="0">
                <a:solidFill>
                  <a:srgbClr val="0070C0"/>
                </a:solidFill>
              </a:rPr>
              <a:t>   </a:t>
            </a:r>
            <a:r>
              <a:rPr lang="en-US" sz="2400" dirty="0"/>
              <a:t>-- Santa </a:t>
            </a:r>
            <a:r>
              <a:rPr lang="en-US" sz="2400" dirty="0" err="1"/>
              <a:t>deschide</a:t>
            </a:r>
            <a:r>
              <a:rPr lang="en-US" sz="2400" dirty="0"/>
              <a:t> </a:t>
            </a:r>
            <a:r>
              <a:rPr lang="en-US" sz="2400" dirty="0" err="1"/>
              <a:t>poarta</a:t>
            </a:r>
            <a:r>
              <a:rPr lang="en-US" sz="2400" dirty="0"/>
              <a:t> de </a:t>
            </a:r>
            <a:r>
              <a:rPr lang="en-US" sz="2400" dirty="0" err="1"/>
              <a:t>iesire</a:t>
            </a:r>
            <a:r>
              <a:rPr lang="en-US" sz="2400" dirty="0"/>
              <a:t> </a:t>
            </a:r>
            <a:r>
              <a:rPr lang="en-US" sz="2400" dirty="0" err="1"/>
              <a:t>si</a:t>
            </a:r>
            <a:r>
              <a:rPr lang="en-US" sz="2400" dirty="0"/>
              <a:t> </a:t>
            </a:r>
            <a:r>
              <a:rPr lang="en-US" sz="2400" dirty="0" err="1"/>
              <a:t>asteapta</a:t>
            </a:r>
            <a:r>
              <a:rPr lang="en-US" sz="2400" dirty="0"/>
              <a:t> </a:t>
            </a:r>
            <a:r>
              <a:rPr lang="en-US" sz="2400" dirty="0" err="1"/>
              <a:t>sa</a:t>
            </a:r>
            <a:r>
              <a:rPr lang="en-US" sz="2400" dirty="0"/>
              <a:t> </a:t>
            </a:r>
            <a:r>
              <a:rPr lang="en-US" sz="2400" dirty="0" err="1"/>
              <a:t>intre</a:t>
            </a:r>
            <a:r>
              <a:rPr lang="en-US" sz="2400" dirty="0"/>
              <a:t> </a:t>
            </a:r>
            <a:r>
              <a:rPr lang="en-US" sz="2400" dirty="0" err="1"/>
              <a:t>toti</a:t>
            </a:r>
            <a:r>
              <a:rPr lang="en-US" sz="2400" dirty="0"/>
              <a:t> </a:t>
            </a:r>
            <a:r>
              <a:rPr lang="en-US" sz="2400" dirty="0" err="1"/>
              <a:t>elfii</a:t>
            </a:r>
            <a:endParaRPr lang="en-US" sz="2400" dirty="0"/>
          </a:p>
          <a:p>
            <a:r>
              <a:rPr lang="en-US" dirty="0"/>
              <a:t> </a:t>
            </a:r>
            <a:endParaRPr lang="ro-RO"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7464" y="4353122"/>
            <a:ext cx="3808536" cy="1438078"/>
          </a:xfrm>
          <a:prstGeom prst="rect">
            <a:avLst/>
          </a:prstGeom>
          <a:ln/>
        </p:spPr>
        <p:style>
          <a:lnRef idx="2">
            <a:schemeClr val="dk1"/>
          </a:lnRef>
          <a:fillRef idx="1">
            <a:schemeClr val="lt1"/>
          </a:fillRef>
          <a:effectRef idx="0">
            <a:schemeClr val="dk1"/>
          </a:effectRef>
          <a:fontRef idx="minor">
            <a:schemeClr val="dk1"/>
          </a:fontRef>
        </p:style>
      </p:pic>
      <p:sp>
        <p:nvSpPr>
          <p:cNvPr id="3" name="TextBox 2"/>
          <p:cNvSpPr txBox="1"/>
          <p:nvPr/>
        </p:nvSpPr>
        <p:spPr>
          <a:xfrm>
            <a:off x="412314" y="256838"/>
            <a:ext cx="5719386" cy="461665"/>
          </a:xfrm>
          <a:prstGeom prst="rect">
            <a:avLst/>
          </a:prstGeom>
          <a:noFill/>
        </p:spPr>
        <p:txBody>
          <a:bodyPr wrap="none" rtlCol="0">
            <a:spAutoFit/>
          </a:bodyPr>
          <a:lstStyle/>
          <a:p>
            <a:r>
              <a:rPr lang="en-US" sz="2400" dirty="0" err="1"/>
              <a:t>Testarea</a:t>
            </a:r>
            <a:r>
              <a:rPr lang="en-US" sz="2400" dirty="0"/>
              <a:t> </a:t>
            </a:r>
            <a:r>
              <a:rPr lang="en-US" sz="2400" dirty="0" err="1"/>
              <a:t>implementarii</a:t>
            </a:r>
            <a:r>
              <a:rPr lang="en-US" sz="2400" dirty="0"/>
              <a:t> </a:t>
            </a:r>
            <a:r>
              <a:rPr lang="en-US" sz="2400" dirty="0" err="1"/>
              <a:t>grupurilor</a:t>
            </a:r>
            <a:r>
              <a:rPr lang="en-US" sz="2400" dirty="0"/>
              <a:t> </a:t>
            </a:r>
            <a:r>
              <a:rPr lang="en-US" sz="2400" dirty="0" err="1"/>
              <a:t>si</a:t>
            </a:r>
            <a:r>
              <a:rPr lang="en-US" sz="2400" dirty="0"/>
              <a:t> </a:t>
            </a:r>
            <a:r>
              <a:rPr lang="en-US" sz="2400" dirty="0" err="1"/>
              <a:t>portilor</a:t>
            </a:r>
            <a:r>
              <a:rPr lang="en-US" sz="2400" dirty="0"/>
              <a:t> </a:t>
            </a:r>
          </a:p>
        </p:txBody>
      </p:sp>
    </p:spTree>
    <p:extLst>
      <p:ext uri="{BB962C8B-B14F-4D97-AF65-F5344CB8AC3E}">
        <p14:creationId xmlns:p14="http://schemas.microsoft.com/office/powerpoint/2010/main" val="3458168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90470" y="1461637"/>
            <a:ext cx="184731" cy="646331"/>
          </a:xfrm>
          <a:prstGeom prst="rect">
            <a:avLst/>
          </a:prstGeom>
          <a:noFill/>
        </p:spPr>
        <p:txBody>
          <a:bodyPr wrap="none" rtlCol="0">
            <a:spAutoFit/>
          </a:bodyPr>
          <a:lstStyle/>
          <a:p>
            <a:endParaRPr lang="en-US" dirty="0"/>
          </a:p>
          <a:p>
            <a:endParaRPr lang="en-US" dirty="0"/>
          </a:p>
        </p:txBody>
      </p:sp>
      <p:sp>
        <p:nvSpPr>
          <p:cNvPr id="3" name="TextBox 2"/>
          <p:cNvSpPr txBox="1"/>
          <p:nvPr/>
        </p:nvSpPr>
        <p:spPr>
          <a:xfrm>
            <a:off x="254845" y="2781187"/>
            <a:ext cx="4757713" cy="3170099"/>
          </a:xfrm>
          <a:prstGeom prst="rect">
            <a:avLst/>
          </a:prstGeom>
          <a:noFill/>
          <a:ln>
            <a:solidFill>
              <a:srgbClr val="0070C0"/>
            </a:solidFill>
          </a:ln>
        </p:spPr>
        <p:txBody>
          <a:bodyPr wrap="none" rtlCol="0">
            <a:spAutoFit/>
          </a:bodyPr>
          <a:lstStyle/>
          <a:p>
            <a:r>
              <a:rPr lang="ro-RO" sz="2000" dirty="0">
                <a:solidFill>
                  <a:srgbClr val="0070C0"/>
                </a:solidFill>
              </a:rPr>
              <a:t>helper1 :: Group -&gt; IO () -&gt; IO ()</a:t>
            </a:r>
          </a:p>
          <a:p>
            <a:r>
              <a:rPr lang="ro-RO" sz="2000" dirty="0">
                <a:solidFill>
                  <a:srgbClr val="0070C0"/>
                </a:solidFill>
              </a:rPr>
              <a:t>helper1 group do_task = do</a:t>
            </a:r>
          </a:p>
          <a:p>
            <a:r>
              <a:rPr lang="ro-RO" sz="2000" dirty="0">
                <a:solidFill>
                  <a:srgbClr val="0070C0"/>
                </a:solidFill>
              </a:rPr>
              <a:t>    (in_gate, out_gate) &lt;- joinGroup group</a:t>
            </a:r>
          </a:p>
          <a:p>
            <a:r>
              <a:rPr lang="ro-RO" sz="2000" dirty="0">
                <a:solidFill>
                  <a:srgbClr val="0070C0"/>
                </a:solidFill>
              </a:rPr>
              <a:t>    passGate in_gate</a:t>
            </a:r>
          </a:p>
          <a:p>
            <a:r>
              <a:rPr lang="ro-RO" sz="2000" dirty="0">
                <a:solidFill>
                  <a:srgbClr val="0070C0"/>
                </a:solidFill>
              </a:rPr>
              <a:t>    do_task</a:t>
            </a:r>
          </a:p>
          <a:p>
            <a:r>
              <a:rPr lang="ro-RO" sz="2000" dirty="0">
                <a:solidFill>
                  <a:srgbClr val="0070C0"/>
                </a:solidFill>
              </a:rPr>
              <a:t>    passGate out_gate</a:t>
            </a:r>
            <a:endParaRPr lang="en-US" sz="2000" dirty="0">
              <a:solidFill>
                <a:srgbClr val="0070C0"/>
              </a:solidFill>
            </a:endParaRPr>
          </a:p>
          <a:p>
            <a:endParaRPr lang="en-US" sz="2000" dirty="0">
              <a:solidFill>
                <a:srgbClr val="0070C0"/>
              </a:solidFill>
            </a:endParaRPr>
          </a:p>
          <a:p>
            <a:r>
              <a:rPr lang="ro-RO" sz="2000" dirty="0">
                <a:solidFill>
                  <a:srgbClr val="0070C0"/>
                </a:solidFill>
              </a:rPr>
              <a:t>elf1, reindeer1 :: Group -&gt; Int -&gt; IO ()</a:t>
            </a:r>
            <a:endParaRPr lang="en-US" sz="2000" dirty="0">
              <a:solidFill>
                <a:srgbClr val="0070C0"/>
              </a:solidFill>
            </a:endParaRPr>
          </a:p>
          <a:p>
            <a:r>
              <a:rPr lang="ro-RO" sz="2000" dirty="0">
                <a:solidFill>
                  <a:srgbClr val="0070C0"/>
                </a:solidFill>
              </a:rPr>
              <a:t>elf1 gp id = helper1 gp (meetInStudy id)</a:t>
            </a:r>
          </a:p>
          <a:p>
            <a:r>
              <a:rPr lang="ro-RO" sz="2000" dirty="0">
                <a:solidFill>
                  <a:srgbClr val="0070C0"/>
                </a:solidFill>
              </a:rPr>
              <a:t>reindeer1 gp id = helper1 gp (deliverToys id)</a:t>
            </a:r>
            <a:endParaRPr lang="en-US" sz="2000" dirty="0">
              <a:solidFill>
                <a:srgbClr val="0070C0"/>
              </a:solidFill>
            </a:endParaRPr>
          </a:p>
        </p:txBody>
      </p:sp>
      <p:sp>
        <p:nvSpPr>
          <p:cNvPr id="5" name="Rectangle 4"/>
          <p:cNvSpPr/>
          <p:nvPr/>
        </p:nvSpPr>
        <p:spPr>
          <a:xfrm>
            <a:off x="330200" y="711474"/>
            <a:ext cx="4251229" cy="175432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err="1"/>
              <a:t>Ciclul</a:t>
            </a:r>
            <a:r>
              <a:rPr lang="en-US" dirty="0"/>
              <a:t> de </a:t>
            </a:r>
            <a:r>
              <a:rPr lang="en-US" dirty="0" err="1"/>
              <a:t>viata</a:t>
            </a:r>
            <a:r>
              <a:rPr lang="en-US" dirty="0"/>
              <a:t> al </a:t>
            </a:r>
            <a:r>
              <a:rPr lang="en-US" dirty="0" err="1"/>
              <a:t>unui</a:t>
            </a:r>
            <a:r>
              <a:rPr lang="en-US" dirty="0"/>
              <a:t> elf/</a:t>
            </a:r>
            <a:r>
              <a:rPr lang="en-US" dirty="0" err="1"/>
              <a:t>ren</a:t>
            </a:r>
            <a:r>
              <a:rPr lang="en-US" dirty="0"/>
              <a:t>:</a:t>
            </a:r>
          </a:p>
          <a:p>
            <a:pPr marL="342900" indent="-342900">
              <a:buFont typeface="+mj-lt"/>
              <a:buAutoNum type="arabicPeriod"/>
            </a:pPr>
            <a:r>
              <a:rPr lang="en-US" dirty="0" err="1"/>
              <a:t>incearca</a:t>
            </a:r>
            <a:r>
              <a:rPr lang="en-US" dirty="0"/>
              <a:t> </a:t>
            </a:r>
            <a:r>
              <a:rPr lang="en-US" dirty="0" err="1"/>
              <a:t>sa</a:t>
            </a:r>
            <a:r>
              <a:rPr lang="en-US" dirty="0"/>
              <a:t> </a:t>
            </a:r>
            <a:r>
              <a:rPr lang="en-US" dirty="0" err="1"/>
              <a:t>intre</a:t>
            </a:r>
            <a:r>
              <a:rPr lang="en-US" dirty="0"/>
              <a:t> </a:t>
            </a:r>
            <a:r>
              <a:rPr lang="en-US" dirty="0" err="1"/>
              <a:t>intr</a:t>
            </a:r>
            <a:r>
              <a:rPr lang="en-US" dirty="0"/>
              <a:t>-un </a:t>
            </a:r>
            <a:r>
              <a:rPr lang="en-US" dirty="0" err="1"/>
              <a:t>grup</a:t>
            </a:r>
            <a:endParaRPr lang="en-US" dirty="0"/>
          </a:p>
          <a:p>
            <a:pPr marL="342900" indent="-342900">
              <a:buFont typeface="+mj-lt"/>
              <a:buAutoNum type="arabicPeriod"/>
            </a:pPr>
            <a:r>
              <a:rPr lang="en-US" dirty="0" err="1"/>
              <a:t>dupa</a:t>
            </a:r>
            <a:r>
              <a:rPr lang="en-US" dirty="0"/>
              <a:t> </a:t>
            </a:r>
            <a:r>
              <a:rPr lang="en-US" dirty="0" err="1"/>
              <a:t>ce</a:t>
            </a:r>
            <a:r>
              <a:rPr lang="en-US" dirty="0"/>
              <a:t> </a:t>
            </a:r>
            <a:r>
              <a:rPr lang="en-US" dirty="0" err="1"/>
              <a:t>grupul</a:t>
            </a:r>
            <a:r>
              <a:rPr lang="en-US" dirty="0"/>
              <a:t> s-a format intra la Santa</a:t>
            </a:r>
          </a:p>
          <a:p>
            <a:pPr marL="342900" indent="-342900">
              <a:buFont typeface="+mj-lt"/>
              <a:buAutoNum type="arabicPeriod"/>
            </a:pPr>
            <a:r>
              <a:rPr lang="en-US" dirty="0"/>
              <a:t> </a:t>
            </a:r>
            <a:r>
              <a:rPr lang="en-US" dirty="0" err="1"/>
              <a:t>lucreaza</a:t>
            </a:r>
            <a:r>
              <a:rPr lang="en-US" dirty="0"/>
              <a:t> cu Santa  </a:t>
            </a:r>
          </a:p>
          <a:p>
            <a:pPr marL="342900" indent="-342900">
              <a:buFont typeface="+mj-lt"/>
              <a:buAutoNum type="arabicPeriod"/>
            </a:pPr>
            <a:r>
              <a:rPr lang="en-US" dirty="0" err="1"/>
              <a:t>pleaca</a:t>
            </a:r>
            <a:r>
              <a:rPr lang="en-US" dirty="0"/>
              <a:t> de la Santa</a:t>
            </a:r>
          </a:p>
          <a:p>
            <a:pPr marL="342900" indent="-342900">
              <a:buFont typeface="+mj-lt"/>
              <a:buAutoNum type="arabicPeriod"/>
            </a:pPr>
            <a:r>
              <a:rPr lang="en-US" dirty="0"/>
              <a:t>se </a:t>
            </a:r>
            <a:r>
              <a:rPr lang="en-US" dirty="0" err="1"/>
              <a:t>intoarce</a:t>
            </a:r>
            <a:r>
              <a:rPr lang="en-US" dirty="0"/>
              <a:t> la 1.</a:t>
            </a:r>
          </a:p>
        </p:txBody>
      </p:sp>
      <p:sp>
        <p:nvSpPr>
          <p:cNvPr id="6" name="TextBox 5"/>
          <p:cNvSpPr txBox="1"/>
          <p:nvPr/>
        </p:nvSpPr>
        <p:spPr>
          <a:xfrm>
            <a:off x="5865752" y="1877859"/>
            <a:ext cx="5386859" cy="3970318"/>
          </a:xfrm>
          <a:prstGeom prst="rect">
            <a:avLst/>
          </a:prstGeom>
          <a:noFill/>
          <a:ln>
            <a:solidFill>
              <a:srgbClr val="0070C0"/>
            </a:solidFill>
          </a:ln>
        </p:spPr>
        <p:txBody>
          <a:bodyPr wrap="none" rtlCol="0">
            <a:spAutoFit/>
          </a:bodyPr>
          <a:lstStyle/>
          <a:p>
            <a:endParaRPr lang="en-US" dirty="0"/>
          </a:p>
          <a:p>
            <a:r>
              <a:rPr lang="en-US" sz="2400" b="1" dirty="0">
                <a:solidFill>
                  <a:srgbClr val="0070C0"/>
                </a:solidFill>
              </a:rPr>
              <a:t>elf, reindeer </a:t>
            </a:r>
            <a:r>
              <a:rPr lang="en-US" sz="2400" dirty="0">
                <a:solidFill>
                  <a:srgbClr val="0070C0"/>
                </a:solidFill>
              </a:rPr>
              <a:t>:: Group -&gt; </a:t>
            </a:r>
            <a:r>
              <a:rPr lang="en-US" sz="2400" dirty="0" err="1">
                <a:solidFill>
                  <a:srgbClr val="0070C0"/>
                </a:solidFill>
              </a:rPr>
              <a:t>Int</a:t>
            </a:r>
            <a:r>
              <a:rPr lang="en-US" sz="2400" dirty="0">
                <a:solidFill>
                  <a:srgbClr val="0070C0"/>
                </a:solidFill>
              </a:rPr>
              <a:t> -&gt; IO </a:t>
            </a:r>
            <a:r>
              <a:rPr lang="en-US" sz="2400" dirty="0" err="1">
                <a:solidFill>
                  <a:srgbClr val="0070C0"/>
                </a:solidFill>
              </a:rPr>
              <a:t>ThreadID</a:t>
            </a:r>
            <a:endParaRPr lang="en-US" sz="2400" dirty="0">
              <a:solidFill>
                <a:srgbClr val="0070C0"/>
              </a:solidFill>
            </a:endParaRPr>
          </a:p>
          <a:p>
            <a:endParaRPr lang="en-US" sz="2400" dirty="0">
              <a:solidFill>
                <a:srgbClr val="0070C0"/>
              </a:solidFill>
            </a:endParaRPr>
          </a:p>
          <a:p>
            <a:r>
              <a:rPr lang="en-US" sz="2400" b="1" dirty="0">
                <a:solidFill>
                  <a:srgbClr val="0070C0"/>
                </a:solidFill>
              </a:rPr>
              <a:t>elf</a:t>
            </a:r>
            <a:r>
              <a:rPr lang="en-US" sz="2400" dirty="0">
                <a:solidFill>
                  <a:srgbClr val="0070C0"/>
                </a:solidFill>
              </a:rPr>
              <a:t> </a:t>
            </a:r>
            <a:r>
              <a:rPr lang="en-US" sz="2400" dirty="0" err="1">
                <a:solidFill>
                  <a:srgbClr val="0070C0"/>
                </a:solidFill>
              </a:rPr>
              <a:t>gp</a:t>
            </a:r>
            <a:r>
              <a:rPr lang="en-US" sz="2400" dirty="0">
                <a:solidFill>
                  <a:srgbClr val="0070C0"/>
                </a:solidFill>
              </a:rPr>
              <a:t> id  = (</a:t>
            </a:r>
            <a:r>
              <a:rPr lang="en-US" sz="2400" b="1" dirty="0" err="1">
                <a:solidFill>
                  <a:srgbClr val="0070C0"/>
                </a:solidFill>
              </a:rPr>
              <a:t>forkIO</a:t>
            </a:r>
            <a:r>
              <a:rPr lang="en-US" sz="2400" dirty="0">
                <a:solidFill>
                  <a:srgbClr val="0070C0"/>
                </a:solidFill>
              </a:rPr>
              <a:t> . </a:t>
            </a:r>
            <a:r>
              <a:rPr lang="en-US" sz="2400" b="1" dirty="0">
                <a:solidFill>
                  <a:srgbClr val="0070C0"/>
                </a:solidFill>
              </a:rPr>
              <a:t>forever</a:t>
            </a:r>
            <a:r>
              <a:rPr lang="en-US" sz="2400" dirty="0">
                <a:solidFill>
                  <a:srgbClr val="0070C0"/>
                </a:solidFill>
              </a:rPr>
              <a:t>) $ do </a:t>
            </a:r>
          </a:p>
          <a:p>
            <a:r>
              <a:rPr lang="en-US" sz="2400" dirty="0">
                <a:solidFill>
                  <a:srgbClr val="0070C0"/>
                </a:solidFill>
              </a:rPr>
              <a:t>                                 elf1 </a:t>
            </a:r>
            <a:r>
              <a:rPr lang="en-US" sz="2400" dirty="0" err="1">
                <a:solidFill>
                  <a:srgbClr val="0070C0"/>
                </a:solidFill>
              </a:rPr>
              <a:t>gp</a:t>
            </a:r>
            <a:r>
              <a:rPr lang="en-US" sz="2400" dirty="0">
                <a:solidFill>
                  <a:srgbClr val="0070C0"/>
                </a:solidFill>
              </a:rPr>
              <a:t> id </a:t>
            </a:r>
          </a:p>
          <a:p>
            <a:r>
              <a:rPr lang="en-US" sz="2400" dirty="0">
                <a:solidFill>
                  <a:srgbClr val="0070C0"/>
                </a:solidFill>
              </a:rPr>
              <a:t>                                 </a:t>
            </a:r>
            <a:r>
              <a:rPr lang="en-US" sz="2400" dirty="0" err="1">
                <a:solidFill>
                  <a:srgbClr val="0070C0"/>
                </a:solidFill>
              </a:rPr>
              <a:t>randomDelay</a:t>
            </a:r>
            <a:endParaRPr lang="en-US" sz="2400" dirty="0">
              <a:solidFill>
                <a:srgbClr val="0070C0"/>
              </a:solidFill>
            </a:endParaRPr>
          </a:p>
          <a:p>
            <a:endParaRPr lang="ro-RO" sz="2400" dirty="0">
              <a:solidFill>
                <a:srgbClr val="0070C0"/>
              </a:solidFill>
            </a:endParaRPr>
          </a:p>
          <a:p>
            <a:r>
              <a:rPr lang="en-US" sz="2400" b="1" dirty="0">
                <a:solidFill>
                  <a:srgbClr val="0070C0"/>
                </a:solidFill>
              </a:rPr>
              <a:t>reindeer</a:t>
            </a:r>
            <a:r>
              <a:rPr lang="en-US" sz="2400" dirty="0">
                <a:solidFill>
                  <a:srgbClr val="0070C0"/>
                </a:solidFill>
              </a:rPr>
              <a:t> </a:t>
            </a:r>
            <a:r>
              <a:rPr lang="en-US" sz="2400" dirty="0" err="1">
                <a:solidFill>
                  <a:srgbClr val="0070C0"/>
                </a:solidFill>
              </a:rPr>
              <a:t>gp</a:t>
            </a:r>
            <a:r>
              <a:rPr lang="en-US" sz="2400" dirty="0">
                <a:solidFill>
                  <a:srgbClr val="0070C0"/>
                </a:solidFill>
              </a:rPr>
              <a:t> id  = (</a:t>
            </a:r>
            <a:r>
              <a:rPr lang="en-US" sz="2400" b="1" dirty="0" err="1">
                <a:solidFill>
                  <a:srgbClr val="0070C0"/>
                </a:solidFill>
              </a:rPr>
              <a:t>forkIO</a:t>
            </a:r>
            <a:r>
              <a:rPr lang="en-US" sz="2400" dirty="0">
                <a:solidFill>
                  <a:srgbClr val="0070C0"/>
                </a:solidFill>
              </a:rPr>
              <a:t> . </a:t>
            </a:r>
            <a:r>
              <a:rPr lang="en-US" sz="2400" b="1" dirty="0">
                <a:solidFill>
                  <a:srgbClr val="0070C0"/>
                </a:solidFill>
              </a:rPr>
              <a:t>forever</a:t>
            </a:r>
            <a:r>
              <a:rPr lang="en-US" sz="2400" dirty="0">
                <a:solidFill>
                  <a:srgbClr val="0070C0"/>
                </a:solidFill>
              </a:rPr>
              <a:t>) $ do </a:t>
            </a:r>
          </a:p>
          <a:p>
            <a:r>
              <a:rPr lang="en-US" sz="2400" dirty="0">
                <a:solidFill>
                  <a:srgbClr val="0070C0"/>
                </a:solidFill>
              </a:rPr>
              <a:t>                                 reindeer1 </a:t>
            </a:r>
            <a:r>
              <a:rPr lang="en-US" sz="2400" dirty="0" err="1">
                <a:solidFill>
                  <a:srgbClr val="0070C0"/>
                </a:solidFill>
              </a:rPr>
              <a:t>gp</a:t>
            </a:r>
            <a:r>
              <a:rPr lang="en-US" sz="2400" dirty="0">
                <a:solidFill>
                  <a:srgbClr val="0070C0"/>
                </a:solidFill>
              </a:rPr>
              <a:t> id </a:t>
            </a:r>
          </a:p>
          <a:p>
            <a:r>
              <a:rPr lang="en-US" sz="2400" dirty="0">
                <a:solidFill>
                  <a:srgbClr val="0070C0"/>
                </a:solidFill>
              </a:rPr>
              <a:t>                                 </a:t>
            </a:r>
            <a:r>
              <a:rPr lang="en-US" sz="2400" dirty="0" err="1">
                <a:solidFill>
                  <a:srgbClr val="0070C0"/>
                </a:solidFill>
              </a:rPr>
              <a:t>randomDelay</a:t>
            </a:r>
            <a:endParaRPr lang="ro-RO" sz="2400" dirty="0">
              <a:solidFill>
                <a:srgbClr val="0070C0"/>
              </a:solidFill>
            </a:endParaRPr>
          </a:p>
          <a:p>
            <a:r>
              <a:rPr lang="en-US" dirty="0"/>
              <a:t> </a:t>
            </a:r>
            <a:endParaRPr lang="ro-RO" dirty="0"/>
          </a:p>
        </p:txBody>
      </p:sp>
      <p:sp>
        <p:nvSpPr>
          <p:cNvPr id="7" name="Rectangle 6"/>
          <p:cNvSpPr/>
          <p:nvPr/>
        </p:nvSpPr>
        <p:spPr>
          <a:xfrm>
            <a:off x="6268406" y="191495"/>
            <a:ext cx="5707163" cy="1569660"/>
          </a:xfrm>
          <a:prstGeom prst="rect">
            <a:avLst/>
          </a:prstGeom>
          <a:ln>
            <a:solidFill>
              <a:srgbClr val="0070C0"/>
            </a:solidFill>
          </a:ln>
        </p:spPr>
        <p:style>
          <a:lnRef idx="2">
            <a:schemeClr val="dk1"/>
          </a:lnRef>
          <a:fillRef idx="1">
            <a:schemeClr val="lt1"/>
          </a:fillRef>
          <a:effectRef idx="0">
            <a:schemeClr val="dk1"/>
          </a:effectRef>
          <a:fontRef idx="minor">
            <a:schemeClr val="dk1"/>
          </a:fontRef>
        </p:style>
        <p:txBody>
          <a:bodyPr wrap="square">
            <a:spAutoFit/>
          </a:bodyPr>
          <a:lstStyle/>
          <a:p>
            <a:r>
              <a:rPr lang="ro-RO" sz="1600" dirty="0">
                <a:solidFill>
                  <a:srgbClr val="0070C0"/>
                </a:solidFill>
              </a:rPr>
              <a:t>import System.Random</a:t>
            </a:r>
            <a:endParaRPr lang="en-US" sz="1600" dirty="0">
              <a:solidFill>
                <a:srgbClr val="0070C0"/>
              </a:solidFill>
            </a:endParaRPr>
          </a:p>
          <a:p>
            <a:r>
              <a:rPr lang="en-US" sz="1600" dirty="0">
                <a:solidFill>
                  <a:srgbClr val="0070C0"/>
                </a:solidFill>
              </a:rPr>
              <a:t>import </a:t>
            </a:r>
            <a:r>
              <a:rPr lang="en-US" sz="1600" dirty="0" err="1">
                <a:solidFill>
                  <a:srgbClr val="0070C0"/>
                </a:solidFill>
              </a:rPr>
              <a:t>Control.Monad</a:t>
            </a:r>
            <a:endParaRPr lang="en-US" sz="1600" dirty="0">
              <a:solidFill>
                <a:srgbClr val="0070C0"/>
              </a:solidFill>
            </a:endParaRPr>
          </a:p>
          <a:p>
            <a:r>
              <a:rPr lang="ro-RO" sz="1600" dirty="0">
                <a:solidFill>
                  <a:srgbClr val="0070C0"/>
                </a:solidFill>
              </a:rPr>
              <a:t>randomDelay :: IO ()</a:t>
            </a:r>
          </a:p>
          <a:p>
            <a:r>
              <a:rPr lang="ro-RO" sz="1600" dirty="0">
                <a:solidFill>
                  <a:srgbClr val="0070C0"/>
                </a:solidFill>
              </a:rPr>
              <a:t>randomDelay = do</a:t>
            </a:r>
          </a:p>
          <a:p>
            <a:r>
              <a:rPr lang="ro-RO" sz="1600" dirty="0">
                <a:solidFill>
                  <a:srgbClr val="0070C0"/>
                </a:solidFill>
              </a:rPr>
              <a:t>    waitTime &lt;- getStdRandom (randomR (1, 5000000))</a:t>
            </a:r>
          </a:p>
          <a:p>
            <a:r>
              <a:rPr lang="ro-RO" sz="1600" dirty="0">
                <a:solidFill>
                  <a:srgbClr val="0070C0"/>
                </a:solidFill>
              </a:rPr>
              <a:t>    threadDelay waitTime</a:t>
            </a:r>
          </a:p>
        </p:txBody>
      </p:sp>
      <p:sp>
        <p:nvSpPr>
          <p:cNvPr id="8" name="TextBox 7"/>
          <p:cNvSpPr txBox="1"/>
          <p:nvPr/>
        </p:nvSpPr>
        <p:spPr>
          <a:xfrm>
            <a:off x="533400" y="101600"/>
            <a:ext cx="3017686" cy="461665"/>
          </a:xfrm>
          <a:prstGeom prst="rect">
            <a:avLst/>
          </a:prstGeom>
          <a:noFill/>
        </p:spPr>
        <p:txBody>
          <a:bodyPr wrap="none" rtlCol="0">
            <a:spAutoFit/>
          </a:bodyPr>
          <a:lstStyle/>
          <a:p>
            <a:pPr marL="285750" indent="-285750">
              <a:buFont typeface="Wingdings" panose="05000000000000000000" pitchFamily="2" charset="2"/>
              <a:buChar char="Ø"/>
            </a:pPr>
            <a:r>
              <a:rPr lang="en-US" sz="2400" b="1" dirty="0" err="1"/>
              <a:t>Threadul</a:t>
            </a:r>
            <a:r>
              <a:rPr lang="en-US" sz="2400" dirty="0"/>
              <a:t> elf/</a:t>
            </a:r>
            <a:r>
              <a:rPr lang="en-US" sz="2400" dirty="0" err="1"/>
              <a:t>ren</a:t>
            </a:r>
            <a:r>
              <a:rPr lang="en-US" sz="2400" dirty="0"/>
              <a:t>       </a:t>
            </a:r>
            <a:endParaRPr lang="ro-RO" sz="2400" dirty="0"/>
          </a:p>
        </p:txBody>
      </p:sp>
      <p:sp>
        <p:nvSpPr>
          <p:cNvPr id="4" name="TextBox 3"/>
          <p:cNvSpPr txBox="1"/>
          <p:nvPr/>
        </p:nvSpPr>
        <p:spPr>
          <a:xfrm flipH="1">
            <a:off x="5544475" y="5789139"/>
            <a:ext cx="6324189" cy="461665"/>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err="1"/>
              <a:t>Fiecare</a:t>
            </a:r>
            <a:r>
              <a:rPr lang="en-US" sz="2400" dirty="0"/>
              <a:t> elf/</a:t>
            </a:r>
            <a:r>
              <a:rPr lang="en-US" sz="2400" dirty="0" err="1"/>
              <a:t>ren</a:t>
            </a:r>
            <a:r>
              <a:rPr lang="en-US" sz="2400" dirty="0"/>
              <a:t>  se </a:t>
            </a:r>
            <a:r>
              <a:rPr lang="en-US" sz="2400" dirty="0" err="1"/>
              <a:t>executa</a:t>
            </a:r>
            <a:r>
              <a:rPr lang="en-US" sz="2400" dirty="0"/>
              <a:t> </a:t>
            </a:r>
            <a:r>
              <a:rPr lang="en-US" sz="2400" dirty="0" err="1"/>
              <a:t>intr</a:t>
            </a:r>
            <a:r>
              <a:rPr lang="en-US" sz="2400" dirty="0"/>
              <a:t>-un thread </a:t>
            </a:r>
            <a:r>
              <a:rPr lang="en-US" sz="2400" dirty="0" err="1"/>
              <a:t>separat</a:t>
            </a:r>
            <a:r>
              <a:rPr lang="en-US" sz="2400" dirty="0"/>
              <a:t> </a:t>
            </a:r>
          </a:p>
        </p:txBody>
      </p:sp>
    </p:spTree>
    <p:extLst>
      <p:ext uri="{BB962C8B-B14F-4D97-AF65-F5344CB8AC3E}">
        <p14:creationId xmlns:p14="http://schemas.microsoft.com/office/powerpoint/2010/main" val="820430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7831" y="309093"/>
            <a:ext cx="2207143" cy="461665"/>
          </a:xfrm>
          <a:prstGeom prst="rect">
            <a:avLst/>
          </a:prstGeom>
          <a:noFill/>
        </p:spPr>
        <p:txBody>
          <a:bodyPr wrap="none" rtlCol="0">
            <a:spAutoFit/>
          </a:bodyPr>
          <a:lstStyle/>
          <a:p>
            <a:pPr marL="285750" indent="-285750">
              <a:buFont typeface="Wingdings" panose="05000000000000000000" pitchFamily="2" charset="2"/>
              <a:buChar char="Ø"/>
            </a:pPr>
            <a:r>
              <a:rPr lang="en-US" sz="2400" dirty="0" err="1"/>
              <a:t>Monada</a:t>
            </a:r>
            <a:r>
              <a:rPr lang="en-US" sz="2400" dirty="0"/>
              <a:t> STM </a:t>
            </a:r>
          </a:p>
        </p:txBody>
      </p:sp>
      <p:sp>
        <p:nvSpPr>
          <p:cNvPr id="3" name="Rectangle 2"/>
          <p:cNvSpPr/>
          <p:nvPr/>
        </p:nvSpPr>
        <p:spPr>
          <a:xfrm>
            <a:off x="526450" y="1479516"/>
            <a:ext cx="4177048" cy="3416320"/>
          </a:xfrm>
          <a:prstGeom prst="rect">
            <a:avLst/>
          </a:prstGeom>
          <a:ln>
            <a:solidFill>
              <a:srgbClr val="0070C0"/>
            </a:solidFill>
          </a:ln>
        </p:spPr>
        <p:txBody>
          <a:bodyPr wrap="square">
            <a:spAutoFit/>
          </a:bodyPr>
          <a:lstStyle/>
          <a:p>
            <a:r>
              <a:rPr lang="en-US" sz="2400" dirty="0">
                <a:solidFill>
                  <a:srgbClr val="0070C0"/>
                </a:solidFill>
              </a:rPr>
              <a:t>data STM a </a:t>
            </a:r>
          </a:p>
          <a:p>
            <a:endParaRPr lang="en-US" sz="2400" dirty="0">
              <a:solidFill>
                <a:srgbClr val="0070C0"/>
              </a:solidFill>
            </a:endParaRPr>
          </a:p>
          <a:p>
            <a:r>
              <a:rPr lang="en-US" sz="2400" dirty="0">
                <a:solidFill>
                  <a:srgbClr val="0070C0"/>
                </a:solidFill>
              </a:rPr>
              <a:t>instance Monad STM</a:t>
            </a:r>
          </a:p>
          <a:p>
            <a:r>
              <a:rPr lang="en-US" sz="2400" dirty="0">
                <a:solidFill>
                  <a:srgbClr val="0070C0"/>
                </a:solidFill>
              </a:rPr>
              <a:t>atomically :: STM a -&gt; IO a</a:t>
            </a:r>
          </a:p>
          <a:p>
            <a:endParaRPr lang="en-US" sz="2400" dirty="0">
              <a:solidFill>
                <a:srgbClr val="0070C0"/>
              </a:solidFill>
            </a:endParaRPr>
          </a:p>
          <a:p>
            <a:r>
              <a:rPr lang="en-US" sz="2400" dirty="0">
                <a:solidFill>
                  <a:srgbClr val="0070C0"/>
                </a:solidFill>
              </a:rPr>
              <a:t>data </a:t>
            </a:r>
            <a:r>
              <a:rPr lang="en-US" sz="2400" dirty="0" err="1">
                <a:solidFill>
                  <a:srgbClr val="0070C0"/>
                </a:solidFill>
              </a:rPr>
              <a:t>TVar</a:t>
            </a:r>
            <a:r>
              <a:rPr lang="en-US" sz="2400" dirty="0">
                <a:solidFill>
                  <a:srgbClr val="0070C0"/>
                </a:solidFill>
              </a:rPr>
              <a:t> a </a:t>
            </a:r>
          </a:p>
          <a:p>
            <a:r>
              <a:rPr lang="en-US" sz="2400" dirty="0" err="1">
                <a:solidFill>
                  <a:srgbClr val="0070C0"/>
                </a:solidFill>
              </a:rPr>
              <a:t>newTVar</a:t>
            </a:r>
            <a:r>
              <a:rPr lang="en-US" sz="2400" dirty="0">
                <a:solidFill>
                  <a:srgbClr val="0070C0"/>
                </a:solidFill>
              </a:rPr>
              <a:t>   :: a -&gt; STM (</a:t>
            </a:r>
            <a:r>
              <a:rPr lang="en-US" sz="2400" dirty="0" err="1">
                <a:solidFill>
                  <a:srgbClr val="0070C0"/>
                </a:solidFill>
              </a:rPr>
              <a:t>TVar</a:t>
            </a:r>
            <a:r>
              <a:rPr lang="en-US" sz="2400" dirty="0">
                <a:solidFill>
                  <a:srgbClr val="0070C0"/>
                </a:solidFill>
              </a:rPr>
              <a:t> a)</a:t>
            </a:r>
          </a:p>
          <a:p>
            <a:r>
              <a:rPr lang="en-US" sz="2400" dirty="0" err="1">
                <a:solidFill>
                  <a:srgbClr val="0070C0"/>
                </a:solidFill>
              </a:rPr>
              <a:t>readTVar</a:t>
            </a:r>
            <a:r>
              <a:rPr lang="en-US" sz="2400" dirty="0">
                <a:solidFill>
                  <a:srgbClr val="0070C0"/>
                </a:solidFill>
              </a:rPr>
              <a:t>  :: </a:t>
            </a:r>
            <a:r>
              <a:rPr lang="en-US" sz="2400" dirty="0" err="1">
                <a:solidFill>
                  <a:srgbClr val="0070C0"/>
                </a:solidFill>
              </a:rPr>
              <a:t>TVar</a:t>
            </a:r>
            <a:r>
              <a:rPr lang="en-US" sz="2400" dirty="0">
                <a:solidFill>
                  <a:srgbClr val="0070C0"/>
                </a:solidFill>
              </a:rPr>
              <a:t> a -&gt; STM a</a:t>
            </a:r>
          </a:p>
          <a:p>
            <a:r>
              <a:rPr lang="en-US" sz="2400" dirty="0" err="1">
                <a:solidFill>
                  <a:srgbClr val="0070C0"/>
                </a:solidFill>
              </a:rPr>
              <a:t>writeTVar</a:t>
            </a:r>
            <a:r>
              <a:rPr lang="en-US" sz="2400" dirty="0">
                <a:solidFill>
                  <a:srgbClr val="0070C0"/>
                </a:solidFill>
              </a:rPr>
              <a:t> :: </a:t>
            </a:r>
            <a:r>
              <a:rPr lang="en-US" sz="2400" dirty="0" err="1">
                <a:solidFill>
                  <a:srgbClr val="0070C0"/>
                </a:solidFill>
              </a:rPr>
              <a:t>TVar</a:t>
            </a:r>
            <a:r>
              <a:rPr lang="en-US" sz="2400" dirty="0">
                <a:solidFill>
                  <a:srgbClr val="0070C0"/>
                </a:solidFill>
              </a:rPr>
              <a:t> a -&gt; a -&gt; STM ()</a:t>
            </a:r>
          </a:p>
        </p:txBody>
      </p:sp>
      <p:sp>
        <p:nvSpPr>
          <p:cNvPr id="4" name="TextBox 3"/>
          <p:cNvSpPr txBox="1"/>
          <p:nvPr/>
        </p:nvSpPr>
        <p:spPr>
          <a:xfrm>
            <a:off x="5898523" y="1017431"/>
            <a:ext cx="5620706" cy="4893647"/>
          </a:xfrm>
          <a:prstGeom prst="rect">
            <a:avLst/>
          </a:prstGeom>
          <a:noFill/>
        </p:spPr>
        <p:txBody>
          <a:bodyPr wrap="none" rtlCol="0">
            <a:spAutoFit/>
          </a:bodyPr>
          <a:lstStyle/>
          <a:p>
            <a:r>
              <a:rPr lang="en-US" sz="2400" dirty="0" err="1"/>
              <a:t>Operatiile</a:t>
            </a:r>
            <a:r>
              <a:rPr lang="en-US" sz="2400" dirty="0"/>
              <a:t> de </a:t>
            </a:r>
            <a:r>
              <a:rPr lang="en-US" sz="2400" dirty="0" err="1"/>
              <a:t>baza</a:t>
            </a:r>
            <a:r>
              <a:rPr lang="en-US" sz="2400" dirty="0"/>
              <a:t> ale </a:t>
            </a:r>
            <a:r>
              <a:rPr lang="en-US" sz="2400" dirty="0" err="1"/>
              <a:t>monadei</a:t>
            </a:r>
            <a:r>
              <a:rPr lang="en-US" sz="2400" dirty="0"/>
              <a:t> STM </a:t>
            </a:r>
            <a:r>
              <a:rPr lang="en-US" sz="2400" dirty="0" err="1"/>
              <a:t>sunt</a:t>
            </a:r>
            <a:endParaRPr lang="en-US" sz="2400" dirty="0"/>
          </a:p>
          <a:p>
            <a:r>
              <a:rPr lang="en-US" sz="2400" dirty="0" err="1"/>
              <a:t>scrierea</a:t>
            </a:r>
            <a:r>
              <a:rPr lang="en-US" sz="2400" dirty="0"/>
              <a:t> </a:t>
            </a:r>
            <a:r>
              <a:rPr lang="en-US" sz="2400" dirty="0" err="1"/>
              <a:t>si</a:t>
            </a:r>
            <a:r>
              <a:rPr lang="en-US" sz="2400" dirty="0"/>
              <a:t> </a:t>
            </a:r>
            <a:r>
              <a:rPr lang="en-US" sz="2400" dirty="0" err="1"/>
              <a:t>citirea</a:t>
            </a:r>
            <a:r>
              <a:rPr lang="en-US" sz="2400" dirty="0"/>
              <a:t> </a:t>
            </a:r>
            <a:r>
              <a:rPr lang="en-US" sz="2400" dirty="0" err="1"/>
              <a:t>variabilelor</a:t>
            </a:r>
            <a:r>
              <a:rPr lang="en-US" sz="2400" dirty="0"/>
              <a:t> </a:t>
            </a:r>
            <a:r>
              <a:rPr lang="en-US" sz="2400" dirty="0" err="1"/>
              <a:t>tranzactionale</a:t>
            </a:r>
            <a:r>
              <a:rPr lang="en-US" sz="2400" dirty="0"/>
              <a:t>.</a:t>
            </a:r>
          </a:p>
          <a:p>
            <a:endParaRPr lang="en-US" sz="2400" dirty="0"/>
          </a:p>
          <a:p>
            <a:r>
              <a:rPr lang="en-US" sz="2400" dirty="0" err="1"/>
              <a:t>Variabilele</a:t>
            </a:r>
            <a:r>
              <a:rPr lang="en-US" sz="2400" dirty="0"/>
              <a:t> </a:t>
            </a:r>
            <a:r>
              <a:rPr lang="en-US" sz="2400" dirty="0" err="1"/>
              <a:t>tranzactionale</a:t>
            </a:r>
            <a:r>
              <a:rPr lang="en-US" sz="2400" dirty="0"/>
              <a:t> </a:t>
            </a:r>
            <a:r>
              <a:rPr lang="en-US" sz="2400" dirty="0" err="1"/>
              <a:t>sunt</a:t>
            </a:r>
            <a:r>
              <a:rPr lang="en-US" sz="2400" dirty="0"/>
              <a:t> </a:t>
            </a:r>
            <a:r>
              <a:rPr lang="en-US" sz="2400" dirty="0" err="1"/>
              <a:t>mutabile</a:t>
            </a:r>
            <a:r>
              <a:rPr lang="en-US" sz="2400" dirty="0"/>
              <a:t>. </a:t>
            </a:r>
          </a:p>
          <a:p>
            <a:r>
              <a:rPr lang="en-US" sz="2400" dirty="0"/>
              <a:t>O </a:t>
            </a:r>
            <a:r>
              <a:rPr lang="en-US" sz="2400" dirty="0" err="1"/>
              <a:t>variabila</a:t>
            </a:r>
            <a:r>
              <a:rPr lang="en-US" sz="2400" dirty="0"/>
              <a:t> </a:t>
            </a:r>
            <a:r>
              <a:rPr lang="en-US" sz="2400" dirty="0" err="1"/>
              <a:t>TVar</a:t>
            </a:r>
            <a:r>
              <a:rPr lang="en-US" sz="2400" dirty="0"/>
              <a:t> </a:t>
            </a:r>
            <a:r>
              <a:rPr lang="en-US" sz="2400" b="1" dirty="0"/>
              <a:t>nu</a:t>
            </a:r>
            <a:r>
              <a:rPr lang="en-US" sz="2400" dirty="0"/>
              <a:t> </a:t>
            </a:r>
            <a:r>
              <a:rPr lang="en-US" sz="2400" dirty="0" err="1"/>
              <a:t>poate</a:t>
            </a:r>
            <a:r>
              <a:rPr lang="en-US" sz="2400" dirty="0"/>
              <a:t> fi </a:t>
            </a:r>
            <a:r>
              <a:rPr lang="en-US" sz="2400" dirty="0" err="1"/>
              <a:t>goala</a:t>
            </a:r>
            <a:r>
              <a:rPr lang="en-US" sz="2400" dirty="0"/>
              <a:t>.</a:t>
            </a:r>
          </a:p>
          <a:p>
            <a:endParaRPr lang="en-US" sz="2400" dirty="0"/>
          </a:p>
          <a:p>
            <a:r>
              <a:rPr lang="en-US" sz="2400" dirty="0" err="1"/>
              <a:t>Scrierea</a:t>
            </a:r>
            <a:r>
              <a:rPr lang="en-US" sz="2400" dirty="0"/>
              <a:t> </a:t>
            </a:r>
            <a:r>
              <a:rPr lang="en-US" sz="2400" dirty="0" err="1"/>
              <a:t>si</a:t>
            </a:r>
            <a:r>
              <a:rPr lang="en-US" sz="2400" dirty="0"/>
              <a:t> </a:t>
            </a:r>
            <a:r>
              <a:rPr lang="en-US" sz="2400" dirty="0" err="1"/>
              <a:t>citirea</a:t>
            </a:r>
            <a:r>
              <a:rPr lang="en-US" sz="2400" dirty="0"/>
              <a:t> </a:t>
            </a:r>
            <a:r>
              <a:rPr lang="en-US" sz="2400" dirty="0" err="1"/>
              <a:t>variabilelor</a:t>
            </a:r>
            <a:r>
              <a:rPr lang="en-US" sz="2400" dirty="0"/>
              <a:t> </a:t>
            </a:r>
            <a:r>
              <a:rPr lang="en-US" sz="2400" dirty="0" err="1"/>
              <a:t>tranzactionale</a:t>
            </a:r>
            <a:endParaRPr lang="en-US" sz="2400" dirty="0"/>
          </a:p>
          <a:p>
            <a:r>
              <a:rPr lang="en-US" sz="2400" dirty="0"/>
              <a:t>se face </a:t>
            </a:r>
            <a:r>
              <a:rPr lang="en-US" sz="2400" b="1" dirty="0" err="1"/>
              <a:t>fara</a:t>
            </a:r>
            <a:r>
              <a:rPr lang="en-US" sz="2400" b="1" dirty="0"/>
              <a:t> </a:t>
            </a:r>
            <a:r>
              <a:rPr lang="en-US" sz="2400" b="1" dirty="0" err="1"/>
              <a:t>blocare</a:t>
            </a:r>
            <a:r>
              <a:rPr lang="en-US" sz="2400" dirty="0"/>
              <a:t>.</a:t>
            </a:r>
          </a:p>
          <a:p>
            <a:endParaRPr lang="en-US" sz="2400" dirty="0"/>
          </a:p>
          <a:p>
            <a:r>
              <a:rPr lang="en-US" sz="2400" dirty="0" err="1"/>
              <a:t>Actiunile</a:t>
            </a:r>
            <a:r>
              <a:rPr lang="en-US" sz="2400" dirty="0"/>
              <a:t> STM au </a:t>
            </a:r>
            <a:r>
              <a:rPr lang="en-US" sz="2400" dirty="0" err="1"/>
              <a:t>loc</a:t>
            </a:r>
            <a:r>
              <a:rPr lang="en-US" sz="2400" dirty="0"/>
              <a:t> </a:t>
            </a:r>
            <a:r>
              <a:rPr lang="en-US" sz="2400" b="1" dirty="0"/>
              <a:t>atomic</a:t>
            </a:r>
            <a:r>
              <a:rPr lang="en-US" sz="2400" dirty="0"/>
              <a:t>.</a:t>
            </a:r>
          </a:p>
          <a:p>
            <a:endParaRPr lang="en-US" sz="2400" dirty="0"/>
          </a:p>
          <a:p>
            <a:r>
              <a:rPr lang="en-US" sz="2400" dirty="0"/>
              <a:t> O </a:t>
            </a:r>
            <a:r>
              <a:rPr lang="en-US" sz="2400" b="1" dirty="0" err="1"/>
              <a:t>tranzactie</a:t>
            </a:r>
            <a:r>
              <a:rPr lang="en-US" sz="2400" dirty="0"/>
              <a:t> </a:t>
            </a:r>
            <a:r>
              <a:rPr lang="en-US" sz="2400" dirty="0" err="1"/>
              <a:t>este</a:t>
            </a:r>
            <a:r>
              <a:rPr lang="en-US" sz="2400" dirty="0"/>
              <a:t> o </a:t>
            </a:r>
            <a:r>
              <a:rPr lang="en-US" sz="2400" dirty="0" err="1"/>
              <a:t>actiune</a:t>
            </a:r>
            <a:r>
              <a:rPr lang="en-US" sz="2400" dirty="0"/>
              <a:t> STM care </a:t>
            </a:r>
            <a:r>
              <a:rPr lang="en-US" sz="2400" dirty="0" err="1"/>
              <a:t>este</a:t>
            </a:r>
            <a:r>
              <a:rPr lang="en-US" sz="2400" dirty="0"/>
              <a:t> </a:t>
            </a:r>
          </a:p>
          <a:p>
            <a:r>
              <a:rPr lang="en-US" sz="2400" dirty="0"/>
              <a:t> </a:t>
            </a:r>
            <a:r>
              <a:rPr lang="en-US" sz="2400" dirty="0" err="1"/>
              <a:t>executata</a:t>
            </a:r>
            <a:r>
              <a:rPr lang="en-US" sz="2400" dirty="0"/>
              <a:t> in </a:t>
            </a:r>
            <a:r>
              <a:rPr lang="en-US" sz="2400" dirty="0" err="1"/>
              <a:t>monada</a:t>
            </a:r>
            <a:r>
              <a:rPr lang="en-US" sz="2400" dirty="0"/>
              <a:t> IO </a:t>
            </a:r>
            <a:r>
              <a:rPr lang="en-US" sz="2400" dirty="0" err="1"/>
              <a:t>folosind</a:t>
            </a:r>
            <a:r>
              <a:rPr lang="en-US" sz="2400" dirty="0">
                <a:solidFill>
                  <a:srgbClr val="0070C0"/>
                </a:solidFill>
              </a:rPr>
              <a:t> atomically</a:t>
            </a:r>
          </a:p>
        </p:txBody>
      </p:sp>
    </p:spTree>
    <p:extLst>
      <p:ext uri="{BB962C8B-B14F-4D97-AF65-F5344CB8AC3E}">
        <p14:creationId xmlns:p14="http://schemas.microsoft.com/office/powerpoint/2010/main" val="6601605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04374" y="2822706"/>
            <a:ext cx="8030576" cy="3046988"/>
          </a:xfrm>
          <a:prstGeom prst="rect">
            <a:avLst/>
          </a:prstGeom>
          <a:ln>
            <a:solidFill>
              <a:srgbClr val="0070C0"/>
            </a:solidFill>
          </a:ln>
        </p:spPr>
        <p:style>
          <a:lnRef idx="2">
            <a:schemeClr val="dk1"/>
          </a:lnRef>
          <a:fillRef idx="1">
            <a:schemeClr val="lt1"/>
          </a:fillRef>
          <a:effectRef idx="0">
            <a:schemeClr val="dk1"/>
          </a:effectRef>
          <a:fontRef idx="minor">
            <a:schemeClr val="dk1"/>
          </a:fontRef>
        </p:style>
        <p:txBody>
          <a:bodyPr wrap="square">
            <a:spAutoFit/>
          </a:bodyPr>
          <a:lstStyle/>
          <a:p>
            <a:r>
              <a:rPr lang="ro-RO" sz="2400" b="1" dirty="0">
                <a:solidFill>
                  <a:srgbClr val="0070C0"/>
                </a:solidFill>
              </a:rPr>
              <a:t>main</a:t>
            </a:r>
            <a:r>
              <a:rPr lang="ro-RO" sz="2400" dirty="0">
                <a:solidFill>
                  <a:srgbClr val="0070C0"/>
                </a:solidFill>
              </a:rPr>
              <a:t> = do</a:t>
            </a:r>
          </a:p>
          <a:p>
            <a:r>
              <a:rPr lang="ro-RO" sz="2400" dirty="0">
                <a:solidFill>
                  <a:srgbClr val="0070C0"/>
                </a:solidFill>
              </a:rPr>
              <a:t>    elf_group &lt;- newGroup 3</a:t>
            </a:r>
          </a:p>
          <a:p>
            <a:r>
              <a:rPr lang="ro-RO" sz="2400" dirty="0">
                <a:solidFill>
                  <a:srgbClr val="0070C0"/>
                </a:solidFill>
              </a:rPr>
              <a:t>    sequence_ [ </a:t>
            </a:r>
            <a:r>
              <a:rPr lang="ro-RO" sz="2400" b="1" dirty="0">
                <a:solidFill>
                  <a:srgbClr val="00B050"/>
                </a:solidFill>
              </a:rPr>
              <a:t>elf</a:t>
            </a:r>
            <a:r>
              <a:rPr lang="ro-RO" sz="2400" dirty="0">
                <a:solidFill>
                  <a:srgbClr val="0070C0"/>
                </a:solidFill>
              </a:rPr>
              <a:t> elf_group n | n &lt;- [1..10] ]</a:t>
            </a:r>
          </a:p>
          <a:p>
            <a:r>
              <a:rPr lang="ro-RO" sz="2400" dirty="0">
                <a:solidFill>
                  <a:srgbClr val="0070C0"/>
                </a:solidFill>
              </a:rPr>
              <a:t>          </a:t>
            </a:r>
          </a:p>
          <a:p>
            <a:r>
              <a:rPr lang="ro-RO" sz="2400" dirty="0">
                <a:solidFill>
                  <a:srgbClr val="0070C0"/>
                </a:solidFill>
              </a:rPr>
              <a:t>    rein_group &lt;- newGroup 9</a:t>
            </a:r>
          </a:p>
          <a:p>
            <a:r>
              <a:rPr lang="ro-RO" sz="2400" dirty="0">
                <a:solidFill>
                  <a:srgbClr val="0070C0"/>
                </a:solidFill>
              </a:rPr>
              <a:t>    sequence_ [ </a:t>
            </a:r>
            <a:r>
              <a:rPr lang="ro-RO" sz="2400" b="1" dirty="0">
                <a:solidFill>
                  <a:schemeClr val="accent2">
                    <a:lumMod val="75000"/>
                  </a:schemeClr>
                </a:solidFill>
              </a:rPr>
              <a:t>reindeer</a:t>
            </a:r>
            <a:r>
              <a:rPr lang="ro-RO" sz="2400" dirty="0">
                <a:solidFill>
                  <a:srgbClr val="0070C0"/>
                </a:solidFill>
              </a:rPr>
              <a:t> rein_group n | n &lt;- [1..9] ]</a:t>
            </a:r>
          </a:p>
          <a:p>
            <a:r>
              <a:rPr lang="ro-RO" sz="2400" dirty="0">
                <a:solidFill>
                  <a:srgbClr val="0070C0"/>
                </a:solidFill>
              </a:rPr>
              <a:t>          </a:t>
            </a:r>
          </a:p>
          <a:p>
            <a:r>
              <a:rPr lang="ro-RO" sz="2400" dirty="0">
                <a:solidFill>
                  <a:srgbClr val="0070C0"/>
                </a:solidFill>
              </a:rPr>
              <a:t>    forever (</a:t>
            </a:r>
            <a:r>
              <a:rPr lang="ro-RO" sz="2400" b="1" dirty="0">
                <a:solidFill>
                  <a:srgbClr val="FF0000"/>
                </a:solidFill>
              </a:rPr>
              <a:t>santa</a:t>
            </a:r>
            <a:r>
              <a:rPr lang="ro-RO" sz="2400" b="1" dirty="0">
                <a:solidFill>
                  <a:srgbClr val="0070C0"/>
                </a:solidFill>
              </a:rPr>
              <a:t> </a:t>
            </a:r>
            <a:r>
              <a:rPr lang="ro-RO" sz="2400" dirty="0">
                <a:solidFill>
                  <a:srgbClr val="0070C0"/>
                </a:solidFill>
              </a:rPr>
              <a:t>elf_group rein_group) </a:t>
            </a:r>
          </a:p>
        </p:txBody>
      </p:sp>
      <p:sp>
        <p:nvSpPr>
          <p:cNvPr id="3" name="Rectangle 2"/>
          <p:cNvSpPr/>
          <p:nvPr/>
        </p:nvSpPr>
        <p:spPr>
          <a:xfrm>
            <a:off x="360377" y="914400"/>
            <a:ext cx="4514364" cy="1200329"/>
          </a:xfrm>
          <a:prstGeom prst="rect">
            <a:avLst/>
          </a:prstGeom>
          <a:ln>
            <a:solidFill>
              <a:srgbClr val="0070C0"/>
            </a:solidFill>
          </a:ln>
        </p:spPr>
        <p:txBody>
          <a:bodyPr wrap="square">
            <a:spAutoFit/>
          </a:bodyPr>
          <a:lstStyle/>
          <a:p>
            <a:r>
              <a:rPr lang="en-US" sz="2400" dirty="0">
                <a:solidFill>
                  <a:srgbClr val="00B050"/>
                </a:solidFill>
              </a:rPr>
              <a:t>elf</a:t>
            </a:r>
            <a:r>
              <a:rPr lang="en-US" sz="2400" dirty="0">
                <a:solidFill>
                  <a:srgbClr val="0070C0"/>
                </a:solidFill>
              </a:rPr>
              <a:t> </a:t>
            </a:r>
            <a:r>
              <a:rPr lang="en-US" sz="2400" dirty="0" err="1">
                <a:solidFill>
                  <a:srgbClr val="0070C0"/>
                </a:solidFill>
              </a:rPr>
              <a:t>gp</a:t>
            </a:r>
            <a:r>
              <a:rPr lang="en-US" sz="2400" dirty="0">
                <a:solidFill>
                  <a:srgbClr val="0070C0"/>
                </a:solidFill>
              </a:rPr>
              <a:t> id  = (</a:t>
            </a:r>
            <a:r>
              <a:rPr lang="en-US" sz="2400" dirty="0" err="1">
                <a:solidFill>
                  <a:srgbClr val="0070C0"/>
                </a:solidFill>
              </a:rPr>
              <a:t>forkIO</a:t>
            </a:r>
            <a:r>
              <a:rPr lang="en-US" sz="2400" dirty="0">
                <a:solidFill>
                  <a:srgbClr val="0070C0"/>
                </a:solidFill>
              </a:rPr>
              <a:t> . forever) $ do </a:t>
            </a:r>
          </a:p>
          <a:p>
            <a:r>
              <a:rPr lang="en-US" sz="2400" dirty="0">
                <a:solidFill>
                  <a:srgbClr val="0070C0"/>
                </a:solidFill>
              </a:rPr>
              <a:t>                                 elf1 </a:t>
            </a:r>
            <a:r>
              <a:rPr lang="en-US" sz="2400" dirty="0" err="1">
                <a:solidFill>
                  <a:srgbClr val="0070C0"/>
                </a:solidFill>
              </a:rPr>
              <a:t>gp</a:t>
            </a:r>
            <a:r>
              <a:rPr lang="en-US" sz="2400" dirty="0">
                <a:solidFill>
                  <a:srgbClr val="0070C0"/>
                </a:solidFill>
              </a:rPr>
              <a:t> id </a:t>
            </a:r>
          </a:p>
          <a:p>
            <a:r>
              <a:rPr lang="en-US" sz="2400" dirty="0">
                <a:solidFill>
                  <a:srgbClr val="0070C0"/>
                </a:solidFill>
              </a:rPr>
              <a:t>                                 </a:t>
            </a:r>
            <a:r>
              <a:rPr lang="en-US" sz="2400" dirty="0" err="1">
                <a:solidFill>
                  <a:srgbClr val="0070C0"/>
                </a:solidFill>
              </a:rPr>
              <a:t>randomDelay</a:t>
            </a:r>
            <a:endParaRPr lang="en-US" sz="2400" dirty="0">
              <a:solidFill>
                <a:srgbClr val="0070C0"/>
              </a:solidFill>
            </a:endParaRPr>
          </a:p>
        </p:txBody>
      </p:sp>
      <p:sp>
        <p:nvSpPr>
          <p:cNvPr id="4" name="TextBox 3"/>
          <p:cNvSpPr txBox="1"/>
          <p:nvPr/>
        </p:nvSpPr>
        <p:spPr>
          <a:xfrm>
            <a:off x="6547021" y="914400"/>
            <a:ext cx="5056321" cy="1200329"/>
          </a:xfrm>
          <a:prstGeom prst="rect">
            <a:avLst/>
          </a:prstGeom>
          <a:noFill/>
          <a:ln>
            <a:solidFill>
              <a:srgbClr val="0070C0"/>
            </a:solidFill>
          </a:ln>
        </p:spPr>
        <p:txBody>
          <a:bodyPr wrap="none" rtlCol="0">
            <a:spAutoFit/>
          </a:bodyPr>
          <a:lstStyle/>
          <a:p>
            <a:r>
              <a:rPr lang="en-US" sz="2400" dirty="0">
                <a:solidFill>
                  <a:schemeClr val="accent2">
                    <a:lumMod val="75000"/>
                  </a:schemeClr>
                </a:solidFill>
              </a:rPr>
              <a:t>reindeer</a:t>
            </a:r>
            <a:r>
              <a:rPr lang="en-US" sz="2400" dirty="0">
                <a:solidFill>
                  <a:srgbClr val="0070C0"/>
                </a:solidFill>
              </a:rPr>
              <a:t> </a:t>
            </a:r>
            <a:r>
              <a:rPr lang="en-US" sz="2400" dirty="0" err="1">
                <a:solidFill>
                  <a:srgbClr val="0070C0"/>
                </a:solidFill>
              </a:rPr>
              <a:t>gp</a:t>
            </a:r>
            <a:r>
              <a:rPr lang="en-US" sz="2400" dirty="0">
                <a:solidFill>
                  <a:srgbClr val="0070C0"/>
                </a:solidFill>
              </a:rPr>
              <a:t> id  = (</a:t>
            </a:r>
            <a:r>
              <a:rPr lang="en-US" sz="2400" dirty="0" err="1">
                <a:solidFill>
                  <a:srgbClr val="0070C0"/>
                </a:solidFill>
              </a:rPr>
              <a:t>forkIO</a:t>
            </a:r>
            <a:r>
              <a:rPr lang="en-US" sz="2400" dirty="0">
                <a:solidFill>
                  <a:srgbClr val="0070C0"/>
                </a:solidFill>
              </a:rPr>
              <a:t> . forever) $ do </a:t>
            </a:r>
          </a:p>
          <a:p>
            <a:r>
              <a:rPr lang="en-US" sz="2400" dirty="0">
                <a:solidFill>
                  <a:srgbClr val="0070C0"/>
                </a:solidFill>
              </a:rPr>
              <a:t>                                 reindeer1 </a:t>
            </a:r>
            <a:r>
              <a:rPr lang="en-US" sz="2400" dirty="0" err="1">
                <a:solidFill>
                  <a:srgbClr val="0070C0"/>
                </a:solidFill>
              </a:rPr>
              <a:t>gp</a:t>
            </a:r>
            <a:r>
              <a:rPr lang="en-US" sz="2400" dirty="0">
                <a:solidFill>
                  <a:srgbClr val="0070C0"/>
                </a:solidFill>
              </a:rPr>
              <a:t> id </a:t>
            </a:r>
          </a:p>
          <a:p>
            <a:r>
              <a:rPr lang="en-US" sz="2400" dirty="0">
                <a:solidFill>
                  <a:srgbClr val="0070C0"/>
                </a:solidFill>
              </a:rPr>
              <a:t>                                 </a:t>
            </a:r>
            <a:r>
              <a:rPr lang="en-US" sz="2400" dirty="0" err="1">
                <a:solidFill>
                  <a:srgbClr val="0070C0"/>
                </a:solidFill>
              </a:rPr>
              <a:t>randomDelay</a:t>
            </a:r>
            <a:endParaRPr lang="ro-RO" sz="2400" dirty="0">
              <a:solidFill>
                <a:srgbClr val="0070C0"/>
              </a:solidFill>
            </a:endParaRPr>
          </a:p>
        </p:txBody>
      </p:sp>
    </p:spTree>
    <p:extLst>
      <p:ext uri="{BB962C8B-B14F-4D97-AF65-F5344CB8AC3E}">
        <p14:creationId xmlns:p14="http://schemas.microsoft.com/office/powerpoint/2010/main" val="38799000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8374" y="1572260"/>
            <a:ext cx="11155680" cy="4154984"/>
          </a:xfrm>
          <a:prstGeom prst="rect">
            <a:avLst/>
          </a:prstGeom>
          <a:ln>
            <a:solidFill>
              <a:srgbClr val="0070C0"/>
            </a:solidFill>
          </a:ln>
        </p:spPr>
        <p:txBody>
          <a:bodyPr wrap="square">
            <a:spAutoFit/>
          </a:bodyPr>
          <a:lstStyle/>
          <a:p>
            <a:r>
              <a:rPr lang="ro-RO" sz="2400" dirty="0" err="1">
                <a:solidFill>
                  <a:srgbClr val="0070C0"/>
                </a:solidFill>
              </a:rPr>
              <a:t>santa</a:t>
            </a:r>
            <a:r>
              <a:rPr lang="ro-RO" sz="2400" dirty="0">
                <a:solidFill>
                  <a:srgbClr val="0070C0"/>
                </a:solidFill>
              </a:rPr>
              <a:t> :: Group -&gt; Group -&gt; IO ()</a:t>
            </a:r>
          </a:p>
          <a:p>
            <a:r>
              <a:rPr lang="ro-RO" sz="2400" dirty="0">
                <a:solidFill>
                  <a:srgbClr val="0070C0"/>
                </a:solidFill>
              </a:rPr>
              <a:t>santa </a:t>
            </a:r>
            <a:r>
              <a:rPr lang="ro-RO" sz="2400" dirty="0">
                <a:solidFill>
                  <a:srgbClr val="00B050"/>
                </a:solidFill>
              </a:rPr>
              <a:t>elf_gp </a:t>
            </a:r>
            <a:r>
              <a:rPr lang="ro-RO" sz="2400" dirty="0">
                <a:solidFill>
                  <a:schemeClr val="accent2">
                    <a:lumMod val="75000"/>
                  </a:schemeClr>
                </a:solidFill>
              </a:rPr>
              <a:t>rein_gp </a:t>
            </a:r>
            <a:r>
              <a:rPr lang="ro-RO" sz="2400" dirty="0">
                <a:solidFill>
                  <a:srgbClr val="0070C0"/>
                </a:solidFill>
              </a:rPr>
              <a:t>= do</a:t>
            </a:r>
          </a:p>
          <a:p>
            <a:r>
              <a:rPr lang="ro-RO" sz="2400" dirty="0">
                <a:solidFill>
                  <a:srgbClr val="0070C0"/>
                </a:solidFill>
              </a:rPr>
              <a:t>    putStr "----------\n"</a:t>
            </a:r>
            <a:endParaRPr lang="en-US" sz="2400" dirty="0">
              <a:solidFill>
                <a:srgbClr val="0070C0"/>
              </a:solidFill>
            </a:endParaRPr>
          </a:p>
          <a:p>
            <a:r>
              <a:rPr lang="ro-RO" sz="2400" dirty="0">
                <a:solidFill>
                  <a:srgbClr val="0070C0"/>
                </a:solidFill>
              </a:rPr>
              <a:t>    (task, (in_gate, out_gate)) &lt;- atomically </a:t>
            </a:r>
            <a:r>
              <a:rPr lang="en-US" sz="2400" dirty="0">
                <a:solidFill>
                  <a:srgbClr val="0070C0"/>
                </a:solidFill>
              </a:rPr>
              <a:t> $ </a:t>
            </a:r>
            <a:r>
              <a:rPr lang="ro-RO" sz="2400" dirty="0">
                <a:solidFill>
                  <a:srgbClr val="0070C0"/>
                </a:solidFill>
              </a:rPr>
              <a:t>orElse</a:t>
            </a:r>
          </a:p>
          <a:p>
            <a:r>
              <a:rPr lang="ro-RO" sz="2400" dirty="0">
                <a:solidFill>
                  <a:srgbClr val="0070C0"/>
                </a:solidFill>
              </a:rPr>
              <a:t>                </a:t>
            </a:r>
            <a:r>
              <a:rPr lang="en-US" sz="2400" dirty="0">
                <a:solidFill>
                  <a:srgbClr val="0070C0"/>
                </a:solidFill>
              </a:rPr>
              <a:t>                                   </a:t>
            </a:r>
            <a:r>
              <a:rPr lang="ro-RO" sz="2400" dirty="0">
                <a:solidFill>
                  <a:srgbClr val="0070C0"/>
                </a:solidFill>
              </a:rPr>
              <a:t>   </a:t>
            </a:r>
            <a:r>
              <a:rPr lang="en-US" sz="2400" dirty="0">
                <a:solidFill>
                  <a:srgbClr val="0070C0"/>
                </a:solidFill>
              </a:rPr>
              <a:t>                    </a:t>
            </a:r>
            <a:r>
              <a:rPr lang="ro-RO" sz="2400" dirty="0">
                <a:solidFill>
                  <a:srgbClr val="0070C0"/>
                </a:solidFill>
              </a:rPr>
              <a:t>  </a:t>
            </a:r>
            <a:r>
              <a:rPr lang="en-US" sz="2400" dirty="0">
                <a:solidFill>
                  <a:srgbClr val="0070C0"/>
                </a:solidFill>
              </a:rPr>
              <a:t>     </a:t>
            </a:r>
            <a:r>
              <a:rPr lang="ro-RO" sz="2400" dirty="0">
                <a:solidFill>
                  <a:srgbClr val="0070C0"/>
                </a:solidFill>
              </a:rPr>
              <a:t>(chooseGroup rein_gp "deliver toys")</a:t>
            </a:r>
            <a:r>
              <a:rPr lang="en-US" sz="2400" dirty="0">
                <a:solidFill>
                  <a:srgbClr val="0070C0"/>
                </a:solidFill>
              </a:rPr>
              <a:t> </a:t>
            </a:r>
            <a:endParaRPr lang="ro-RO" sz="2400" dirty="0">
              <a:solidFill>
                <a:srgbClr val="FF0000"/>
              </a:solidFill>
            </a:endParaRPr>
          </a:p>
          <a:p>
            <a:r>
              <a:rPr lang="en-US" sz="2400" dirty="0">
                <a:solidFill>
                  <a:srgbClr val="0070C0"/>
                </a:solidFill>
              </a:rPr>
              <a:t>                                                                                 </a:t>
            </a:r>
            <a:r>
              <a:rPr lang="ro-RO" sz="2400" dirty="0">
                <a:solidFill>
                  <a:srgbClr val="0070C0"/>
                </a:solidFill>
              </a:rPr>
              <a:t>(</a:t>
            </a:r>
            <a:r>
              <a:rPr lang="ro-RO" sz="2400" dirty="0" err="1">
                <a:solidFill>
                  <a:srgbClr val="0070C0"/>
                </a:solidFill>
              </a:rPr>
              <a:t>chooseGroup</a:t>
            </a:r>
            <a:r>
              <a:rPr lang="ro-RO" sz="2400" dirty="0">
                <a:solidFill>
                  <a:srgbClr val="0070C0"/>
                </a:solidFill>
              </a:rPr>
              <a:t> </a:t>
            </a:r>
            <a:r>
              <a:rPr lang="ro-RO" sz="2400" dirty="0" err="1">
                <a:solidFill>
                  <a:srgbClr val="0070C0"/>
                </a:solidFill>
              </a:rPr>
              <a:t>elf_gp</a:t>
            </a:r>
            <a:r>
              <a:rPr lang="ro-RO" sz="2400" dirty="0">
                <a:solidFill>
                  <a:srgbClr val="0070C0"/>
                </a:solidFill>
              </a:rPr>
              <a:t> "</a:t>
            </a:r>
            <a:r>
              <a:rPr lang="ro-RO" sz="2400" dirty="0" err="1">
                <a:solidFill>
                  <a:srgbClr val="0070C0"/>
                </a:solidFill>
              </a:rPr>
              <a:t>meet</a:t>
            </a:r>
            <a:r>
              <a:rPr lang="ro-RO" sz="2400" dirty="0">
                <a:solidFill>
                  <a:srgbClr val="0070C0"/>
                </a:solidFill>
              </a:rPr>
              <a:t> in </a:t>
            </a:r>
            <a:r>
              <a:rPr lang="ro-RO" sz="2400" dirty="0" err="1">
                <a:solidFill>
                  <a:srgbClr val="0070C0"/>
                </a:solidFill>
              </a:rPr>
              <a:t>my</a:t>
            </a:r>
            <a:r>
              <a:rPr lang="ro-RO" sz="2400" dirty="0">
                <a:solidFill>
                  <a:srgbClr val="0070C0"/>
                </a:solidFill>
              </a:rPr>
              <a:t> </a:t>
            </a:r>
            <a:r>
              <a:rPr lang="ro-RO" sz="2400" dirty="0" err="1">
                <a:solidFill>
                  <a:srgbClr val="0070C0"/>
                </a:solidFill>
              </a:rPr>
              <a:t>study</a:t>
            </a:r>
            <a:r>
              <a:rPr lang="ro-RO" sz="2400" dirty="0">
                <a:solidFill>
                  <a:srgbClr val="0070C0"/>
                </a:solidFill>
              </a:rPr>
              <a:t>")</a:t>
            </a:r>
          </a:p>
          <a:p>
            <a:r>
              <a:rPr lang="ro-RO" sz="2400" dirty="0">
                <a:solidFill>
                  <a:srgbClr val="0070C0"/>
                </a:solidFill>
              </a:rPr>
              <a:t>    </a:t>
            </a:r>
            <a:endParaRPr lang="en-US" sz="2400" dirty="0">
              <a:solidFill>
                <a:srgbClr val="0070C0"/>
              </a:solidFill>
            </a:endParaRPr>
          </a:p>
          <a:p>
            <a:r>
              <a:rPr lang="en-US" sz="2400" dirty="0">
                <a:solidFill>
                  <a:srgbClr val="0070C0"/>
                </a:solidFill>
              </a:rPr>
              <a:t>    </a:t>
            </a:r>
            <a:r>
              <a:rPr lang="ro-RO" sz="2400" dirty="0">
                <a:solidFill>
                  <a:srgbClr val="0070C0"/>
                </a:solidFill>
              </a:rPr>
              <a:t>putStr ("Ho! Ho! Ho! let’s " ++ task ++ "\n")</a:t>
            </a:r>
          </a:p>
          <a:p>
            <a:r>
              <a:rPr lang="ro-RO" sz="2400" dirty="0">
                <a:solidFill>
                  <a:srgbClr val="0070C0"/>
                </a:solidFill>
              </a:rPr>
              <a:t>    operateGate in_gate</a:t>
            </a:r>
            <a:endParaRPr lang="en-US" sz="2400" dirty="0">
              <a:solidFill>
                <a:srgbClr val="0070C0"/>
              </a:solidFill>
            </a:endParaRPr>
          </a:p>
          <a:p>
            <a:r>
              <a:rPr lang="en-US" sz="2400" dirty="0">
                <a:solidFill>
                  <a:srgbClr val="0070C0"/>
                </a:solidFill>
              </a:rPr>
              <a:t>                                                 </a:t>
            </a:r>
            <a:r>
              <a:rPr lang="en-US" sz="2000" dirty="0"/>
              <a:t>-- </a:t>
            </a:r>
            <a:r>
              <a:rPr lang="en-US" sz="2000" dirty="0" err="1"/>
              <a:t>elfii</a:t>
            </a:r>
            <a:r>
              <a:rPr lang="en-US" sz="2000" dirty="0"/>
              <a:t>/</a:t>
            </a:r>
            <a:r>
              <a:rPr lang="en-US" sz="2000" dirty="0" err="1"/>
              <a:t>renii</a:t>
            </a:r>
            <a:r>
              <a:rPr lang="en-US" sz="2000" dirty="0"/>
              <a:t> </a:t>
            </a:r>
            <a:r>
              <a:rPr lang="en-US" sz="2000" dirty="0" err="1"/>
              <a:t>lucreaza</a:t>
            </a:r>
            <a:r>
              <a:rPr lang="en-US" sz="2000" dirty="0"/>
              <a:t> cu Santa</a:t>
            </a:r>
            <a:endParaRPr lang="ro-RO" sz="2000" dirty="0"/>
          </a:p>
          <a:p>
            <a:r>
              <a:rPr lang="en-US" sz="2400" dirty="0">
                <a:solidFill>
                  <a:srgbClr val="0070C0"/>
                </a:solidFill>
              </a:rPr>
              <a:t>    </a:t>
            </a:r>
            <a:r>
              <a:rPr lang="ro-RO" sz="2400" dirty="0">
                <a:solidFill>
                  <a:srgbClr val="0070C0"/>
                </a:solidFill>
              </a:rPr>
              <a:t>operateGate out_gate</a:t>
            </a:r>
          </a:p>
        </p:txBody>
      </p:sp>
      <p:sp>
        <p:nvSpPr>
          <p:cNvPr id="3" name="TextBox 2"/>
          <p:cNvSpPr txBox="1"/>
          <p:nvPr/>
        </p:nvSpPr>
        <p:spPr>
          <a:xfrm>
            <a:off x="1079500" y="381000"/>
            <a:ext cx="1167051" cy="461665"/>
          </a:xfrm>
          <a:prstGeom prst="rect">
            <a:avLst/>
          </a:prstGeom>
          <a:noFill/>
        </p:spPr>
        <p:txBody>
          <a:bodyPr wrap="none" rtlCol="0">
            <a:spAutoFit/>
          </a:bodyPr>
          <a:lstStyle/>
          <a:p>
            <a:pPr marL="285750" indent="-285750">
              <a:buFont typeface="Wingdings" panose="05000000000000000000" pitchFamily="2" charset="2"/>
              <a:buChar char="Ø"/>
            </a:pPr>
            <a:r>
              <a:rPr lang="en-US" sz="2400" dirty="0"/>
              <a:t>Santa</a:t>
            </a:r>
            <a:endParaRPr lang="ro-RO" sz="2400" dirty="0"/>
          </a:p>
        </p:txBody>
      </p:sp>
      <p:sp>
        <p:nvSpPr>
          <p:cNvPr id="4" name="Isosceles Triangle 3"/>
          <p:cNvSpPr/>
          <p:nvPr/>
        </p:nvSpPr>
        <p:spPr>
          <a:xfrm>
            <a:off x="2246551" y="326082"/>
            <a:ext cx="876300" cy="571500"/>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8" name="TextBox 7"/>
          <p:cNvSpPr txBox="1"/>
          <p:nvPr/>
        </p:nvSpPr>
        <p:spPr>
          <a:xfrm>
            <a:off x="10014460" y="2678192"/>
            <a:ext cx="1997406" cy="369332"/>
          </a:xfrm>
          <a:prstGeom prst="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en-US" b="1" dirty="0">
                <a:solidFill>
                  <a:schemeClr val="accent2">
                    <a:lumMod val="75000"/>
                  </a:schemeClr>
                </a:solidFill>
              </a:rPr>
              <a:t>! </a:t>
            </a:r>
            <a:r>
              <a:rPr lang="en-US" dirty="0" err="1">
                <a:solidFill>
                  <a:schemeClr val="tx1"/>
                </a:solidFill>
              </a:rPr>
              <a:t>Renii</a:t>
            </a:r>
            <a:r>
              <a:rPr lang="en-US" dirty="0">
                <a:solidFill>
                  <a:schemeClr val="tx1"/>
                </a:solidFill>
              </a:rPr>
              <a:t> au </a:t>
            </a:r>
            <a:r>
              <a:rPr lang="en-US" dirty="0" err="1">
                <a:solidFill>
                  <a:schemeClr val="tx1"/>
                </a:solidFill>
              </a:rPr>
              <a:t>prioritate</a:t>
            </a:r>
            <a:endParaRPr lang="ro-RO" dirty="0">
              <a:solidFill>
                <a:schemeClr val="tx1"/>
              </a:solidFill>
            </a:endParaRPr>
          </a:p>
        </p:txBody>
      </p:sp>
      <p:sp>
        <p:nvSpPr>
          <p:cNvPr id="9" name="TextBox 8">
            <a:extLst>
              <a:ext uri="{FF2B5EF4-FFF2-40B4-BE49-F238E27FC236}">
                <a16:creationId xmlns:a16="http://schemas.microsoft.com/office/drawing/2014/main" id="{FD9A972F-8EA2-FA98-9385-69904BAE6A1E}"/>
              </a:ext>
            </a:extLst>
          </p:cNvPr>
          <p:cNvSpPr txBox="1"/>
          <p:nvPr/>
        </p:nvSpPr>
        <p:spPr>
          <a:xfrm>
            <a:off x="5317254" y="326082"/>
            <a:ext cx="6387066" cy="400110"/>
          </a:xfrm>
          <a:prstGeom prst="rect">
            <a:avLst/>
          </a:prstGeom>
          <a:noFill/>
          <a:ln>
            <a:solidFill>
              <a:srgbClr val="0070C0"/>
            </a:solidFill>
          </a:ln>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ro-RO" sz="2000" b="0" i="0" u="none" strike="noStrike" kern="1200" cap="none" spc="0" normalizeH="0" baseline="0" noProof="0" dirty="0" err="1">
                <a:ln>
                  <a:noFill/>
                </a:ln>
                <a:solidFill>
                  <a:srgbClr val="0070C0"/>
                </a:solidFill>
                <a:effectLst/>
                <a:uLnTx/>
                <a:uFillTx/>
                <a:latin typeface="Calibri" panose="020F0502020204030204"/>
                <a:ea typeface="+mn-ea"/>
                <a:cs typeface="+mn-cs"/>
              </a:rPr>
              <a:t>chooseGroup</a:t>
            </a:r>
            <a:r>
              <a:rPr kumimoji="0" lang="ro-RO" sz="2000" b="0" i="0" u="none" strike="noStrike" kern="1200" cap="none" spc="0" normalizeH="0" baseline="0" noProof="0" dirty="0">
                <a:ln>
                  <a:noFill/>
                </a:ln>
                <a:solidFill>
                  <a:srgbClr val="0070C0"/>
                </a:solidFill>
                <a:effectLst/>
                <a:uLnTx/>
                <a:uFillTx/>
                <a:latin typeface="Calibri" panose="020F0502020204030204"/>
                <a:ea typeface="+mn-ea"/>
                <a:cs typeface="+mn-cs"/>
              </a:rPr>
              <a:t> :: Group -&gt; </a:t>
            </a:r>
            <a:r>
              <a:rPr kumimoji="0" lang="ro-RO" sz="2000" b="0" i="0" u="none" strike="noStrike" kern="1200" cap="none" spc="0" normalizeH="0" baseline="0" noProof="0" dirty="0" err="1">
                <a:ln>
                  <a:noFill/>
                </a:ln>
                <a:solidFill>
                  <a:srgbClr val="0070C0"/>
                </a:solidFill>
                <a:effectLst/>
                <a:uLnTx/>
                <a:uFillTx/>
                <a:latin typeface="Calibri" panose="020F0502020204030204"/>
                <a:ea typeface="+mn-ea"/>
                <a:cs typeface="+mn-cs"/>
              </a:rPr>
              <a:t>String</a:t>
            </a:r>
            <a:r>
              <a:rPr kumimoji="0" lang="ro-RO" sz="2000" b="0" i="0" u="none" strike="noStrike" kern="1200" cap="none" spc="0" normalizeH="0" baseline="0" noProof="0" dirty="0">
                <a:ln>
                  <a:noFill/>
                </a:ln>
                <a:solidFill>
                  <a:srgbClr val="0070C0"/>
                </a:solidFill>
                <a:effectLst/>
                <a:uLnTx/>
                <a:uFillTx/>
                <a:latin typeface="Calibri" panose="020F0502020204030204"/>
                <a:ea typeface="+mn-ea"/>
                <a:cs typeface="+mn-cs"/>
              </a:rPr>
              <a:t> -&gt; STM (</a:t>
            </a:r>
            <a:r>
              <a:rPr kumimoji="0" lang="ro-RO" sz="2000" b="0" i="0" u="none" strike="noStrike" kern="1200" cap="none" spc="0" normalizeH="0" baseline="0" noProof="0" dirty="0" err="1">
                <a:ln>
                  <a:noFill/>
                </a:ln>
                <a:solidFill>
                  <a:srgbClr val="0070C0"/>
                </a:solidFill>
                <a:effectLst/>
                <a:uLnTx/>
                <a:uFillTx/>
                <a:latin typeface="Calibri" panose="020F0502020204030204"/>
                <a:ea typeface="+mn-ea"/>
                <a:cs typeface="+mn-cs"/>
              </a:rPr>
              <a:t>String</a:t>
            </a:r>
            <a:r>
              <a:rPr kumimoji="0" lang="ro-RO" sz="2000" b="0" i="0" u="none" strike="noStrike" kern="1200" cap="none" spc="0" normalizeH="0" baseline="0" noProof="0" dirty="0">
                <a:ln>
                  <a:noFill/>
                </a:ln>
                <a:solidFill>
                  <a:srgbClr val="0070C0"/>
                </a:solidFill>
                <a:effectLst/>
                <a:uLnTx/>
                <a:uFillTx/>
                <a:latin typeface="Calibri" panose="020F0502020204030204"/>
                <a:ea typeface="+mn-ea"/>
                <a:cs typeface="+mn-cs"/>
              </a:rPr>
              <a:t>, (</a:t>
            </a:r>
            <a:r>
              <a:rPr kumimoji="0" lang="ro-RO" sz="2000" b="0" i="0" u="none" strike="noStrike" kern="1200" cap="none" spc="0" normalizeH="0" baseline="0" noProof="0" dirty="0" err="1">
                <a:ln>
                  <a:noFill/>
                </a:ln>
                <a:solidFill>
                  <a:srgbClr val="0070C0"/>
                </a:solidFill>
                <a:effectLst/>
                <a:uLnTx/>
                <a:uFillTx/>
                <a:latin typeface="Calibri" panose="020F0502020204030204"/>
                <a:ea typeface="+mn-ea"/>
                <a:cs typeface="+mn-cs"/>
              </a:rPr>
              <a:t>Gate,Gate</a:t>
            </a:r>
            <a:r>
              <a:rPr kumimoji="0" lang="ro-RO" sz="2000" b="0" i="0" u="none" strike="noStrike" kern="1200" cap="none" spc="0" normalizeH="0" baseline="0" noProof="0" dirty="0">
                <a:ln>
                  <a:noFill/>
                </a:ln>
                <a:solidFill>
                  <a:srgbClr val="0070C0"/>
                </a:solidFill>
                <a:effectLst/>
                <a:uLnTx/>
                <a:uFillTx/>
                <a:latin typeface="Calibri" panose="020F0502020204030204"/>
                <a:ea typeface="+mn-ea"/>
                <a:cs typeface="+mn-cs"/>
              </a:rPr>
              <a:t>))</a:t>
            </a:r>
          </a:p>
        </p:txBody>
      </p:sp>
    </p:spTree>
    <p:extLst>
      <p:ext uri="{BB962C8B-B14F-4D97-AF65-F5344CB8AC3E}">
        <p14:creationId xmlns:p14="http://schemas.microsoft.com/office/powerpoint/2010/main" val="13687379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3700" y="1266886"/>
            <a:ext cx="11442700" cy="4893647"/>
          </a:xfrm>
          <a:prstGeom prst="rect">
            <a:avLst/>
          </a:prstGeom>
        </p:spPr>
        <p:txBody>
          <a:bodyPr wrap="square">
            <a:spAutoFit/>
          </a:bodyPr>
          <a:lstStyle/>
          <a:p>
            <a:r>
              <a:rPr lang="ro-RO" sz="2400" dirty="0">
                <a:solidFill>
                  <a:srgbClr val="0070C0"/>
                </a:solidFill>
              </a:rPr>
              <a:t>    </a:t>
            </a:r>
          </a:p>
          <a:p>
            <a:r>
              <a:rPr lang="ro-RO" sz="2400" dirty="0">
                <a:solidFill>
                  <a:srgbClr val="0070C0"/>
                </a:solidFill>
              </a:rPr>
              <a:t>                                 </a:t>
            </a:r>
          </a:p>
          <a:p>
            <a:r>
              <a:rPr lang="ro-RO" sz="2400" dirty="0">
                <a:solidFill>
                  <a:srgbClr val="0070C0"/>
                </a:solidFill>
              </a:rPr>
              <a:t>santa :: Group -&gt; Group -&gt; IO ()</a:t>
            </a:r>
          </a:p>
          <a:p>
            <a:r>
              <a:rPr lang="ro-RO" sz="2400" dirty="0">
                <a:solidFill>
                  <a:srgbClr val="0070C0"/>
                </a:solidFill>
              </a:rPr>
              <a:t>santa elf_gp rein_gp = do</a:t>
            </a:r>
          </a:p>
          <a:p>
            <a:r>
              <a:rPr lang="ro-RO" sz="2400" dirty="0">
                <a:solidFill>
                  <a:srgbClr val="0070C0"/>
                </a:solidFill>
              </a:rPr>
              <a:t>    putStr "----------\n"</a:t>
            </a:r>
            <a:endParaRPr lang="en-US" sz="2400" dirty="0">
              <a:solidFill>
                <a:srgbClr val="0070C0"/>
              </a:solidFill>
            </a:endParaRPr>
          </a:p>
          <a:p>
            <a:r>
              <a:rPr lang="ro-RO" sz="2400" dirty="0">
                <a:solidFill>
                  <a:srgbClr val="0070C0"/>
                </a:solidFill>
              </a:rPr>
              <a:t>    (task, (in_gate, out_gate)) &lt;- atomically </a:t>
            </a:r>
            <a:r>
              <a:rPr lang="en-US" sz="2400" dirty="0">
                <a:solidFill>
                  <a:srgbClr val="0070C0"/>
                </a:solidFill>
              </a:rPr>
              <a:t> $ </a:t>
            </a:r>
            <a:r>
              <a:rPr lang="ro-RO" sz="2400" dirty="0">
                <a:solidFill>
                  <a:srgbClr val="0070C0"/>
                </a:solidFill>
              </a:rPr>
              <a:t>orElse</a:t>
            </a:r>
          </a:p>
          <a:p>
            <a:r>
              <a:rPr lang="ro-RO" sz="2400" dirty="0">
                <a:solidFill>
                  <a:srgbClr val="0070C0"/>
                </a:solidFill>
              </a:rPr>
              <a:t>                </a:t>
            </a:r>
            <a:r>
              <a:rPr lang="en-US" sz="2400" dirty="0">
                <a:solidFill>
                  <a:srgbClr val="0070C0"/>
                </a:solidFill>
              </a:rPr>
              <a:t>                                   </a:t>
            </a:r>
            <a:r>
              <a:rPr lang="ro-RO" sz="2400" dirty="0">
                <a:solidFill>
                  <a:srgbClr val="0070C0"/>
                </a:solidFill>
              </a:rPr>
              <a:t>   </a:t>
            </a:r>
            <a:r>
              <a:rPr lang="en-US" sz="2400" dirty="0">
                <a:solidFill>
                  <a:srgbClr val="0070C0"/>
                </a:solidFill>
              </a:rPr>
              <a:t>                    </a:t>
            </a:r>
            <a:r>
              <a:rPr lang="ro-RO" sz="2400" dirty="0">
                <a:solidFill>
                  <a:srgbClr val="0070C0"/>
                </a:solidFill>
              </a:rPr>
              <a:t>  </a:t>
            </a:r>
            <a:r>
              <a:rPr lang="en-US" sz="2400" dirty="0">
                <a:solidFill>
                  <a:srgbClr val="0070C0"/>
                </a:solidFill>
              </a:rPr>
              <a:t>     </a:t>
            </a:r>
            <a:r>
              <a:rPr lang="ro-RO" sz="2400" dirty="0">
                <a:solidFill>
                  <a:srgbClr val="0070C0"/>
                </a:solidFill>
              </a:rPr>
              <a:t>(chooseGroup rein_gp "deliver toys")</a:t>
            </a:r>
            <a:r>
              <a:rPr lang="en-US" sz="2400" dirty="0">
                <a:solidFill>
                  <a:srgbClr val="0070C0"/>
                </a:solidFill>
              </a:rPr>
              <a:t> </a:t>
            </a:r>
            <a:r>
              <a:rPr lang="en-US" sz="2400" dirty="0">
                <a:solidFill>
                  <a:srgbClr val="FF0000"/>
                </a:solidFill>
              </a:rPr>
              <a:t>--!!!</a:t>
            </a:r>
            <a:endParaRPr lang="ro-RO" sz="2400" dirty="0">
              <a:solidFill>
                <a:srgbClr val="FF0000"/>
              </a:solidFill>
            </a:endParaRPr>
          </a:p>
          <a:p>
            <a:r>
              <a:rPr lang="en-US" sz="2400" dirty="0">
                <a:solidFill>
                  <a:srgbClr val="0070C0"/>
                </a:solidFill>
              </a:rPr>
              <a:t>                                                                                 </a:t>
            </a:r>
            <a:r>
              <a:rPr lang="ro-RO" sz="2400" dirty="0">
                <a:solidFill>
                  <a:srgbClr val="0070C0"/>
                </a:solidFill>
              </a:rPr>
              <a:t>(chooseGroup elf_gp "meet in my study")</a:t>
            </a:r>
          </a:p>
          <a:p>
            <a:r>
              <a:rPr lang="ro-RO" sz="2400" dirty="0">
                <a:solidFill>
                  <a:srgbClr val="0070C0"/>
                </a:solidFill>
              </a:rPr>
              <a:t>    </a:t>
            </a:r>
            <a:endParaRPr lang="en-US" sz="2400" dirty="0">
              <a:solidFill>
                <a:srgbClr val="0070C0"/>
              </a:solidFill>
            </a:endParaRPr>
          </a:p>
          <a:p>
            <a:r>
              <a:rPr lang="en-US" sz="2400" dirty="0">
                <a:solidFill>
                  <a:srgbClr val="0070C0"/>
                </a:solidFill>
              </a:rPr>
              <a:t>    </a:t>
            </a:r>
            <a:r>
              <a:rPr lang="ro-RO" sz="2400" dirty="0">
                <a:solidFill>
                  <a:srgbClr val="0070C0"/>
                </a:solidFill>
              </a:rPr>
              <a:t>putStr ("Ho! Ho! Ho! let’s " ++ task ++ "\n")</a:t>
            </a:r>
          </a:p>
          <a:p>
            <a:r>
              <a:rPr lang="ro-RO" sz="2400" dirty="0">
                <a:solidFill>
                  <a:srgbClr val="0070C0"/>
                </a:solidFill>
              </a:rPr>
              <a:t>    operateGate in_gate</a:t>
            </a:r>
            <a:endParaRPr lang="en-US" sz="2400" dirty="0">
              <a:solidFill>
                <a:srgbClr val="0070C0"/>
              </a:solidFill>
            </a:endParaRPr>
          </a:p>
          <a:p>
            <a:r>
              <a:rPr lang="en-US" sz="2400" dirty="0">
                <a:solidFill>
                  <a:srgbClr val="0070C0"/>
                </a:solidFill>
              </a:rPr>
              <a:t>                                                 </a:t>
            </a:r>
            <a:r>
              <a:rPr lang="en-US" sz="2000" dirty="0"/>
              <a:t>-- </a:t>
            </a:r>
            <a:r>
              <a:rPr lang="en-US" sz="2000" dirty="0" err="1"/>
              <a:t>elfii</a:t>
            </a:r>
            <a:r>
              <a:rPr lang="en-US" sz="2000" dirty="0"/>
              <a:t>/</a:t>
            </a:r>
            <a:r>
              <a:rPr lang="en-US" sz="2000" dirty="0" err="1"/>
              <a:t>renii</a:t>
            </a:r>
            <a:r>
              <a:rPr lang="en-US" sz="2000" dirty="0"/>
              <a:t> </a:t>
            </a:r>
            <a:r>
              <a:rPr lang="en-US" sz="2000" dirty="0" err="1"/>
              <a:t>lucreaza</a:t>
            </a:r>
            <a:r>
              <a:rPr lang="en-US" sz="2000" dirty="0"/>
              <a:t> cu Santa</a:t>
            </a:r>
            <a:endParaRPr lang="ro-RO" sz="2000" dirty="0"/>
          </a:p>
          <a:p>
            <a:r>
              <a:rPr lang="en-US" sz="2400" dirty="0">
                <a:solidFill>
                  <a:srgbClr val="0070C0"/>
                </a:solidFill>
              </a:rPr>
              <a:t>    </a:t>
            </a:r>
            <a:r>
              <a:rPr lang="ro-RO" sz="2400" dirty="0">
                <a:solidFill>
                  <a:srgbClr val="0070C0"/>
                </a:solidFill>
              </a:rPr>
              <a:t>operateGate out_gate</a:t>
            </a:r>
          </a:p>
        </p:txBody>
      </p:sp>
      <p:sp>
        <p:nvSpPr>
          <p:cNvPr id="3" name="TextBox 2"/>
          <p:cNvSpPr txBox="1"/>
          <p:nvPr/>
        </p:nvSpPr>
        <p:spPr>
          <a:xfrm>
            <a:off x="1079500" y="381000"/>
            <a:ext cx="1167051" cy="461665"/>
          </a:xfrm>
          <a:prstGeom prst="rect">
            <a:avLst/>
          </a:prstGeom>
          <a:noFill/>
        </p:spPr>
        <p:txBody>
          <a:bodyPr wrap="none" rtlCol="0">
            <a:spAutoFit/>
          </a:bodyPr>
          <a:lstStyle/>
          <a:p>
            <a:pPr marL="285750" indent="-285750">
              <a:buFont typeface="Wingdings" panose="05000000000000000000" pitchFamily="2" charset="2"/>
              <a:buChar char="Ø"/>
            </a:pPr>
            <a:r>
              <a:rPr lang="en-US" sz="2400" dirty="0"/>
              <a:t>Santa</a:t>
            </a:r>
            <a:endParaRPr lang="ro-RO" sz="2400" dirty="0"/>
          </a:p>
        </p:txBody>
      </p:sp>
      <p:sp>
        <p:nvSpPr>
          <p:cNvPr id="4" name="Isosceles Triangle 3"/>
          <p:cNvSpPr/>
          <p:nvPr/>
        </p:nvSpPr>
        <p:spPr>
          <a:xfrm>
            <a:off x="2246551" y="326082"/>
            <a:ext cx="876300" cy="571500"/>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5" name="TextBox 4"/>
          <p:cNvSpPr txBox="1"/>
          <p:nvPr/>
        </p:nvSpPr>
        <p:spPr>
          <a:xfrm>
            <a:off x="4366825" y="361950"/>
            <a:ext cx="7571175" cy="1569660"/>
          </a:xfrm>
          <a:prstGeom prst="rect">
            <a:avLst/>
          </a:prstGeom>
          <a:ln>
            <a:solidFill>
              <a:srgbClr val="0070C0"/>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ro-RO" sz="2400" dirty="0">
                <a:solidFill>
                  <a:srgbClr val="0070C0"/>
                </a:solidFill>
              </a:rPr>
              <a:t>chooseGroup :: Group -&gt; String -&gt; STM (String, (Gate,Gate))</a:t>
            </a:r>
          </a:p>
          <a:p>
            <a:r>
              <a:rPr lang="ro-RO" sz="2400" dirty="0">
                <a:solidFill>
                  <a:srgbClr val="0070C0"/>
                </a:solidFill>
              </a:rPr>
              <a:t>chooseGroup gp task = do </a:t>
            </a:r>
          </a:p>
          <a:p>
            <a:r>
              <a:rPr lang="ro-RO" sz="2400" dirty="0">
                <a:solidFill>
                  <a:srgbClr val="0070C0"/>
                </a:solidFill>
              </a:rPr>
              <a:t>                        gates &lt;- awaitGroup gp</a:t>
            </a:r>
          </a:p>
          <a:p>
            <a:r>
              <a:rPr lang="ro-RO" sz="2400" dirty="0">
                <a:solidFill>
                  <a:srgbClr val="0070C0"/>
                </a:solidFill>
              </a:rPr>
              <a:t>                        return (task, gates)</a:t>
            </a:r>
          </a:p>
        </p:txBody>
      </p:sp>
      <p:sp>
        <p:nvSpPr>
          <p:cNvPr id="7" name="TextBox 6"/>
          <p:cNvSpPr txBox="1"/>
          <p:nvPr/>
        </p:nvSpPr>
        <p:spPr>
          <a:xfrm>
            <a:off x="9131300" y="4649232"/>
            <a:ext cx="540533" cy="461665"/>
          </a:xfrm>
          <a:prstGeom prst="rect">
            <a:avLst/>
          </a:prstGeom>
          <a:noFill/>
        </p:spPr>
        <p:txBody>
          <a:bodyPr wrap="none" rtlCol="0">
            <a:spAutoFit/>
          </a:bodyPr>
          <a:lstStyle/>
          <a:p>
            <a:r>
              <a:rPr lang="en-US" sz="2400" dirty="0">
                <a:solidFill>
                  <a:srgbClr val="FF0000"/>
                </a:solidFill>
              </a:rPr>
              <a:t>!!!</a:t>
            </a:r>
            <a:r>
              <a:rPr lang="en-US" dirty="0">
                <a:solidFill>
                  <a:srgbClr val="FF0000"/>
                </a:solidFill>
              </a:rPr>
              <a:t> </a:t>
            </a:r>
            <a:endParaRPr lang="ro-RO" dirty="0">
              <a:solidFill>
                <a:srgbClr val="FF0000"/>
              </a:solidFill>
            </a:endParaRPr>
          </a:p>
        </p:txBody>
      </p:sp>
      <p:sp>
        <p:nvSpPr>
          <p:cNvPr id="8" name="TextBox 7"/>
          <p:cNvSpPr txBox="1"/>
          <p:nvPr/>
        </p:nvSpPr>
        <p:spPr>
          <a:xfrm>
            <a:off x="9594888" y="4649232"/>
            <a:ext cx="1869166" cy="369332"/>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en-US" dirty="0" err="1"/>
              <a:t>Renii</a:t>
            </a:r>
            <a:r>
              <a:rPr lang="en-US" dirty="0"/>
              <a:t> au </a:t>
            </a:r>
            <a:r>
              <a:rPr lang="en-US" dirty="0" err="1"/>
              <a:t>prioritate</a:t>
            </a:r>
            <a:endParaRPr lang="ro-RO" dirty="0"/>
          </a:p>
        </p:txBody>
      </p:sp>
    </p:spTree>
    <p:extLst>
      <p:ext uri="{BB962C8B-B14F-4D97-AF65-F5344CB8AC3E}">
        <p14:creationId xmlns:p14="http://schemas.microsoft.com/office/powerpoint/2010/main" val="32311037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0552" y="175241"/>
            <a:ext cx="3298825" cy="6049748"/>
          </a:xfrm>
          <a:prstGeom prst="rect">
            <a:avLst/>
          </a:prstGeom>
          <a:ln/>
        </p:spPr>
        <p:style>
          <a:lnRef idx="2">
            <a:schemeClr val="dk1"/>
          </a:lnRef>
          <a:fillRef idx="1">
            <a:schemeClr val="lt1"/>
          </a:fillRef>
          <a:effectRef idx="0">
            <a:schemeClr val="dk1"/>
          </a:effectRef>
          <a:fontRef idx="minor">
            <a:schemeClr val="dk1"/>
          </a:fontRef>
        </p:style>
      </p:pic>
      <p:sp>
        <p:nvSpPr>
          <p:cNvPr id="2" name="Rectangle 1"/>
          <p:cNvSpPr/>
          <p:nvPr/>
        </p:nvSpPr>
        <p:spPr>
          <a:xfrm>
            <a:off x="393700" y="1793439"/>
            <a:ext cx="7224241" cy="3416320"/>
          </a:xfrm>
          <a:prstGeom prst="rect">
            <a:avLst/>
          </a:prstGeom>
          <a:ln>
            <a:solidFill>
              <a:srgbClr val="0070C0"/>
            </a:solidFill>
          </a:ln>
        </p:spPr>
        <p:txBody>
          <a:bodyPr wrap="square">
            <a:spAutoFit/>
          </a:bodyPr>
          <a:lstStyle/>
          <a:p>
            <a:r>
              <a:rPr lang="ro-RO" sz="2400" b="1" dirty="0">
                <a:solidFill>
                  <a:srgbClr val="0070C0"/>
                </a:solidFill>
              </a:rPr>
              <a:t>main</a:t>
            </a:r>
            <a:r>
              <a:rPr lang="ro-RO" sz="2400" dirty="0">
                <a:solidFill>
                  <a:srgbClr val="0070C0"/>
                </a:solidFill>
              </a:rPr>
              <a:t> = do</a:t>
            </a:r>
          </a:p>
          <a:p>
            <a:r>
              <a:rPr lang="ro-RO" sz="2400" dirty="0">
                <a:solidFill>
                  <a:srgbClr val="0070C0"/>
                </a:solidFill>
              </a:rPr>
              <a:t>    stdw  &lt;- newMVar ()</a:t>
            </a:r>
          </a:p>
          <a:p>
            <a:r>
              <a:rPr lang="ro-RO" sz="2400" dirty="0">
                <a:solidFill>
                  <a:srgbClr val="0070C0"/>
                </a:solidFill>
              </a:rPr>
              <a:t>    elf_group &lt;- newGroup 3</a:t>
            </a:r>
          </a:p>
          <a:p>
            <a:r>
              <a:rPr lang="ro-RO" sz="2400" dirty="0">
                <a:solidFill>
                  <a:srgbClr val="0070C0"/>
                </a:solidFill>
              </a:rPr>
              <a:t>    sequence_ [ </a:t>
            </a:r>
            <a:r>
              <a:rPr lang="ro-RO" sz="2400" b="1" dirty="0">
                <a:solidFill>
                  <a:srgbClr val="00B050"/>
                </a:solidFill>
              </a:rPr>
              <a:t>elf</a:t>
            </a:r>
            <a:r>
              <a:rPr lang="ro-RO" sz="2400" dirty="0">
                <a:solidFill>
                  <a:srgbClr val="0070C0"/>
                </a:solidFill>
              </a:rPr>
              <a:t> elf_group n stdw | n &lt;- [1..10] ]</a:t>
            </a:r>
          </a:p>
          <a:p>
            <a:r>
              <a:rPr lang="ro-RO" sz="2400" dirty="0">
                <a:solidFill>
                  <a:srgbClr val="0070C0"/>
                </a:solidFill>
              </a:rPr>
              <a:t>          </a:t>
            </a:r>
          </a:p>
          <a:p>
            <a:r>
              <a:rPr lang="ro-RO" sz="2400" dirty="0">
                <a:solidFill>
                  <a:srgbClr val="0070C0"/>
                </a:solidFill>
              </a:rPr>
              <a:t>    rein_group &lt;- newGroup 9</a:t>
            </a:r>
          </a:p>
          <a:p>
            <a:r>
              <a:rPr lang="ro-RO" sz="2400" dirty="0">
                <a:solidFill>
                  <a:srgbClr val="0070C0"/>
                </a:solidFill>
              </a:rPr>
              <a:t>    sequence_ [</a:t>
            </a:r>
            <a:r>
              <a:rPr lang="ro-RO" sz="2400" b="1" dirty="0">
                <a:solidFill>
                  <a:srgbClr val="00B050"/>
                </a:solidFill>
              </a:rPr>
              <a:t> reindeer </a:t>
            </a:r>
            <a:r>
              <a:rPr lang="ro-RO" sz="2400" dirty="0">
                <a:solidFill>
                  <a:srgbClr val="0070C0"/>
                </a:solidFill>
              </a:rPr>
              <a:t>rein_group n stdw | n &lt;- [1..9] ]</a:t>
            </a:r>
          </a:p>
          <a:p>
            <a:r>
              <a:rPr lang="ro-RO" sz="2400" dirty="0">
                <a:solidFill>
                  <a:srgbClr val="0070C0"/>
                </a:solidFill>
              </a:rPr>
              <a:t>          </a:t>
            </a:r>
          </a:p>
          <a:p>
            <a:r>
              <a:rPr lang="ro-RO" sz="2400" dirty="0">
                <a:solidFill>
                  <a:srgbClr val="0070C0"/>
                </a:solidFill>
              </a:rPr>
              <a:t>    forever (</a:t>
            </a:r>
            <a:r>
              <a:rPr lang="ro-RO" sz="2400" b="1" dirty="0">
                <a:solidFill>
                  <a:srgbClr val="FF0000"/>
                </a:solidFill>
              </a:rPr>
              <a:t>santa</a:t>
            </a:r>
            <a:r>
              <a:rPr lang="ro-RO" sz="2400" dirty="0">
                <a:solidFill>
                  <a:srgbClr val="0070C0"/>
                </a:solidFill>
              </a:rPr>
              <a:t> elf_group rein_group)</a:t>
            </a:r>
          </a:p>
        </p:txBody>
      </p:sp>
    </p:spTree>
    <p:extLst>
      <p:ext uri="{BB962C8B-B14F-4D97-AF65-F5344CB8AC3E}">
        <p14:creationId xmlns:p14="http://schemas.microsoft.com/office/powerpoint/2010/main" val="658854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33848" y="1165752"/>
            <a:ext cx="8535751" cy="34778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000" dirty="0"/>
              <a:t>"Santa repeatedly sleeps until wakened by either all of his nine reindeer, back from their holidays, or by a group of three of his ten elves. If awakened by the reindeer, he harnesses each of them to his sleigh, delivers toys with them and finally unharnesses them (allowing them to go off on holiday). If awakened by a group of elves, he shows each of the group into his study, consults with them on toy R&amp;D and finally shows them each out (allowing them to go back to work). Santa should give priority to the reindeer in the case that there is both a group of elves and a group of reindeer waiting."</a:t>
            </a:r>
          </a:p>
          <a:p>
            <a:endParaRPr lang="en-US" sz="2000" dirty="0"/>
          </a:p>
          <a:p>
            <a:r>
              <a:rPr lang="en-US" sz="2000" dirty="0">
                <a:hlinkClick r:id="rId2"/>
              </a:rPr>
              <a:t>S. Peyton Jones, Beautiful concurrency</a:t>
            </a:r>
            <a:r>
              <a:rPr lang="en-US" sz="2000" dirty="0"/>
              <a:t>, in Beautiful Code, </a:t>
            </a:r>
          </a:p>
          <a:p>
            <a:r>
              <a:rPr lang="en-US" sz="2000" dirty="0"/>
              <a:t>Leading Programmers Explain How They Think, O'Reilly, 2007</a:t>
            </a:r>
          </a:p>
        </p:txBody>
      </p:sp>
      <p:sp>
        <p:nvSpPr>
          <p:cNvPr id="4" name="TextBox 3"/>
          <p:cNvSpPr txBox="1"/>
          <p:nvPr/>
        </p:nvSpPr>
        <p:spPr>
          <a:xfrm>
            <a:off x="2841498" y="5418632"/>
            <a:ext cx="6872651" cy="646331"/>
          </a:xfrm>
          <a:prstGeom prst="rect">
            <a:avLst/>
          </a:prstGeom>
          <a:noFill/>
        </p:spPr>
        <p:txBody>
          <a:bodyPr wrap="none" rtlCol="0">
            <a:spAutoFit/>
          </a:bodyPr>
          <a:lstStyle/>
          <a:p>
            <a:r>
              <a:rPr lang="en-US" dirty="0" err="1"/>
              <a:t>Problema</a:t>
            </a:r>
            <a:r>
              <a:rPr lang="en-US" dirty="0"/>
              <a:t> a </a:t>
            </a:r>
            <a:r>
              <a:rPr lang="en-US" dirty="0" err="1"/>
              <a:t>fost</a:t>
            </a:r>
            <a:r>
              <a:rPr lang="en-US" dirty="0"/>
              <a:t> initial </a:t>
            </a:r>
            <a:r>
              <a:rPr lang="en-US" dirty="0" err="1"/>
              <a:t>formulata</a:t>
            </a:r>
            <a:r>
              <a:rPr lang="en-US" dirty="0"/>
              <a:t> in</a:t>
            </a:r>
            <a:endParaRPr lang="en-US" dirty="0">
              <a:hlinkClick r:id="rId3"/>
            </a:endParaRPr>
          </a:p>
          <a:p>
            <a:r>
              <a:rPr lang="en-US" dirty="0">
                <a:hlinkClick r:id="rId3"/>
              </a:rPr>
              <a:t>JA </a:t>
            </a:r>
            <a:r>
              <a:rPr lang="en-US" dirty="0" err="1">
                <a:hlinkClick r:id="rId3"/>
              </a:rPr>
              <a:t>Trono</a:t>
            </a:r>
            <a:r>
              <a:rPr lang="en-US" dirty="0">
                <a:hlinkClick r:id="rId3"/>
              </a:rPr>
              <a:t>. A new exercise in concurrency. </a:t>
            </a:r>
            <a:r>
              <a:rPr lang="en-US" i="1" dirty="0">
                <a:hlinkClick r:id="rId3"/>
              </a:rPr>
              <a:t>SIGCSE Bulletin</a:t>
            </a:r>
            <a:r>
              <a:rPr lang="en-US" dirty="0">
                <a:hlinkClick r:id="rId3"/>
              </a:rPr>
              <a:t>, 26:8–10, 1994</a:t>
            </a:r>
            <a:endParaRPr lang="ro-RO" dirty="0"/>
          </a:p>
        </p:txBody>
      </p:sp>
      <p:sp>
        <p:nvSpPr>
          <p:cNvPr id="2" name="TextBox 1"/>
          <p:cNvSpPr txBox="1"/>
          <p:nvPr/>
        </p:nvSpPr>
        <p:spPr>
          <a:xfrm>
            <a:off x="1041400" y="241300"/>
            <a:ext cx="3026406" cy="461665"/>
          </a:xfrm>
          <a:prstGeom prst="rect">
            <a:avLst/>
          </a:prstGeom>
          <a:noFill/>
        </p:spPr>
        <p:txBody>
          <a:bodyPr wrap="none" rtlCol="0">
            <a:spAutoFit/>
          </a:bodyPr>
          <a:lstStyle/>
          <a:p>
            <a:pPr marL="285750" indent="-285750">
              <a:buFont typeface="Wingdings" panose="05000000000000000000" pitchFamily="2" charset="2"/>
              <a:buChar char="Ø"/>
            </a:pPr>
            <a:r>
              <a:rPr lang="en-US" sz="2400" dirty="0"/>
              <a:t>Santa Claus problem</a:t>
            </a:r>
            <a:endParaRPr lang="ro-RO" sz="2400" dirty="0"/>
          </a:p>
        </p:txBody>
      </p:sp>
    </p:spTree>
    <p:extLst>
      <p:ext uri="{BB962C8B-B14F-4D97-AF65-F5344CB8AC3E}">
        <p14:creationId xmlns:p14="http://schemas.microsoft.com/office/powerpoint/2010/main" val="4145826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84168" y="335845"/>
            <a:ext cx="9123139" cy="6186309"/>
          </a:xfrm>
          <a:prstGeom prst="rect">
            <a:avLst/>
          </a:prstGeom>
          <a:noFill/>
        </p:spPr>
        <p:txBody>
          <a:bodyPr wrap="none" rtlCol="0">
            <a:spAutoFit/>
          </a:bodyPr>
          <a:lstStyle/>
          <a:p>
            <a:endParaRPr lang="en-US" dirty="0"/>
          </a:p>
          <a:p>
            <a:pPr marL="285750" indent="-285750">
              <a:buFont typeface="Arial" panose="020B0604020202020204" pitchFamily="34" charset="0"/>
              <a:buChar char="•"/>
            </a:pPr>
            <a:r>
              <a:rPr lang="en-US" sz="2400" dirty="0" err="1"/>
              <a:t>Programul</a:t>
            </a:r>
            <a:r>
              <a:rPr lang="en-US" sz="2400" dirty="0"/>
              <a:t> </a:t>
            </a:r>
            <a:r>
              <a:rPr lang="en-US" sz="2400" dirty="0" err="1"/>
              <a:t>va</a:t>
            </a:r>
            <a:r>
              <a:rPr lang="en-US" sz="2400" dirty="0"/>
              <a:t> </a:t>
            </a:r>
            <a:r>
              <a:rPr lang="en-US" sz="2400" dirty="0" err="1"/>
              <a:t>avea</a:t>
            </a:r>
            <a:r>
              <a:rPr lang="en-US" sz="2400" dirty="0"/>
              <a:t>:  10 </a:t>
            </a:r>
            <a:r>
              <a:rPr lang="en-US" sz="2400" dirty="0" err="1"/>
              <a:t>threaduri</a:t>
            </a:r>
            <a:r>
              <a:rPr lang="en-US" sz="2400" dirty="0"/>
              <a:t> elf,  9 </a:t>
            </a:r>
            <a:r>
              <a:rPr lang="en-US" sz="2400" dirty="0" err="1"/>
              <a:t>threaduri</a:t>
            </a:r>
            <a:r>
              <a:rPr lang="en-US" sz="2400" dirty="0"/>
              <a:t> ren, </a:t>
            </a:r>
            <a:r>
              <a:rPr lang="en-US" sz="2400" dirty="0" err="1"/>
              <a:t>threadul</a:t>
            </a:r>
            <a:r>
              <a:rPr lang="en-US" sz="2400" dirty="0"/>
              <a:t> Santa.</a:t>
            </a:r>
          </a:p>
          <a:p>
            <a:endParaRPr lang="en-US" sz="2400" dirty="0"/>
          </a:p>
          <a:p>
            <a:pPr marL="285750" indent="-285750">
              <a:buFont typeface="Arial" panose="020B0604020202020204" pitchFamily="34" charset="0"/>
              <a:buChar char="•"/>
            </a:pPr>
            <a:r>
              <a:rPr lang="en-US" sz="2400" dirty="0" err="1"/>
              <a:t>Threadurile</a:t>
            </a:r>
            <a:r>
              <a:rPr lang="en-US" sz="2400" dirty="0"/>
              <a:t> elf/ren  </a:t>
            </a:r>
            <a:r>
              <a:rPr lang="en-US" sz="2400" dirty="0" err="1"/>
              <a:t>vor</a:t>
            </a:r>
            <a:r>
              <a:rPr lang="en-US" sz="2400" dirty="0"/>
              <a:t> forma un </a:t>
            </a:r>
            <a:r>
              <a:rPr lang="en-US" sz="2400" dirty="0" err="1"/>
              <a:t>grup</a:t>
            </a:r>
            <a:r>
              <a:rPr lang="en-US" sz="2400" dirty="0"/>
              <a:t> de capacitate data.</a:t>
            </a:r>
          </a:p>
          <a:p>
            <a:endParaRPr lang="en-US" sz="2400" dirty="0"/>
          </a:p>
          <a:p>
            <a:pPr marL="285750" indent="-285750">
              <a:buFont typeface="Arial" panose="020B0604020202020204" pitchFamily="34" charset="0"/>
              <a:buChar char="•"/>
            </a:pPr>
            <a:r>
              <a:rPr lang="en-US" sz="2400" dirty="0" err="1"/>
              <a:t>Cand</a:t>
            </a:r>
            <a:r>
              <a:rPr lang="en-US" sz="2400" dirty="0"/>
              <a:t> s-a </a:t>
            </a:r>
            <a:r>
              <a:rPr lang="en-US" sz="2400" dirty="0" err="1"/>
              <a:t>realizat</a:t>
            </a:r>
            <a:r>
              <a:rPr lang="en-US" sz="2400" dirty="0"/>
              <a:t> o </a:t>
            </a:r>
            <a:r>
              <a:rPr lang="en-US" sz="2400" dirty="0" err="1"/>
              <a:t>grupare</a:t>
            </a:r>
            <a:r>
              <a:rPr lang="en-US" sz="2400" dirty="0"/>
              <a:t> </a:t>
            </a:r>
            <a:r>
              <a:rPr lang="en-US" sz="2400" dirty="0" err="1"/>
              <a:t>aceasta</a:t>
            </a:r>
            <a:r>
              <a:rPr lang="en-US" sz="2400" dirty="0"/>
              <a:t>  </a:t>
            </a:r>
            <a:r>
              <a:rPr lang="en-US" sz="2400" dirty="0" err="1"/>
              <a:t>este</a:t>
            </a:r>
            <a:r>
              <a:rPr lang="en-US" sz="2400" dirty="0"/>
              <a:t> </a:t>
            </a:r>
            <a:r>
              <a:rPr lang="en-US" sz="2400" dirty="0" err="1"/>
              <a:t>preluata</a:t>
            </a:r>
            <a:r>
              <a:rPr lang="en-US" sz="2400" dirty="0"/>
              <a:t> de Santa</a:t>
            </a:r>
          </a:p>
          <a:p>
            <a:r>
              <a:rPr lang="en-US" sz="2400" dirty="0"/>
              <a:t>                 - </a:t>
            </a:r>
            <a:r>
              <a:rPr lang="en-US" sz="2400" dirty="0" err="1"/>
              <a:t>renii</a:t>
            </a:r>
            <a:r>
              <a:rPr lang="en-US" sz="2400" dirty="0"/>
              <a:t> au </a:t>
            </a:r>
            <a:r>
              <a:rPr lang="en-US" sz="2400" dirty="0" err="1"/>
              <a:t>prioritate</a:t>
            </a:r>
            <a:r>
              <a:rPr lang="en-US" sz="2400" dirty="0"/>
              <a:t>,</a:t>
            </a:r>
          </a:p>
          <a:p>
            <a:r>
              <a:rPr lang="en-US" sz="2400" dirty="0"/>
              <a:t>                 - </a:t>
            </a:r>
            <a:r>
              <a:rPr lang="en-US" sz="2400" dirty="0" err="1"/>
              <a:t>santa</a:t>
            </a:r>
            <a:r>
              <a:rPr lang="en-US" sz="2400" dirty="0"/>
              <a:t> </a:t>
            </a:r>
            <a:r>
              <a:rPr lang="en-US" sz="2400" dirty="0" err="1"/>
              <a:t>trebuie</a:t>
            </a:r>
            <a:r>
              <a:rPr lang="en-US" sz="2400" dirty="0"/>
              <a:t> </a:t>
            </a:r>
            <a:r>
              <a:rPr lang="en-US" sz="2400" dirty="0" err="1"/>
              <a:t>sa</a:t>
            </a:r>
            <a:r>
              <a:rPr lang="en-US" sz="2400" dirty="0"/>
              <a:t> fie liber.</a:t>
            </a:r>
          </a:p>
          <a:p>
            <a:endParaRPr lang="en-US" sz="2400" dirty="0"/>
          </a:p>
          <a:p>
            <a:pPr marL="285750" indent="-285750">
              <a:buFont typeface="Arial" panose="020B0604020202020204" pitchFamily="34" charset="0"/>
              <a:buChar char="•"/>
            </a:pPr>
            <a:r>
              <a:rPr lang="en-US" sz="2400" dirty="0" err="1"/>
              <a:t>Cand</a:t>
            </a:r>
            <a:r>
              <a:rPr lang="en-US" sz="2400" dirty="0"/>
              <a:t> </a:t>
            </a:r>
            <a:r>
              <a:rPr lang="en-US" sz="2400" dirty="0" err="1"/>
              <a:t>grupul</a:t>
            </a:r>
            <a:r>
              <a:rPr lang="en-US" sz="2400" dirty="0"/>
              <a:t> s-a format, </a:t>
            </a:r>
            <a:r>
              <a:rPr lang="en-US" sz="2400" dirty="0" err="1"/>
              <a:t>fiecare</a:t>
            </a:r>
            <a:r>
              <a:rPr lang="en-US" sz="2400" dirty="0"/>
              <a:t> elf/</a:t>
            </a:r>
            <a:r>
              <a:rPr lang="en-US" sz="2400" dirty="0" err="1"/>
              <a:t>ren</a:t>
            </a:r>
            <a:r>
              <a:rPr lang="en-US" sz="2400" dirty="0"/>
              <a:t> din </a:t>
            </a:r>
            <a:r>
              <a:rPr lang="en-US" sz="2400" dirty="0" err="1"/>
              <a:t>grup</a:t>
            </a:r>
            <a:r>
              <a:rPr lang="en-US" sz="2400" dirty="0"/>
              <a:t> </a:t>
            </a:r>
            <a:r>
              <a:rPr lang="en-US" sz="2400" dirty="0" err="1"/>
              <a:t>va</a:t>
            </a:r>
            <a:r>
              <a:rPr lang="en-US" sz="2400" dirty="0"/>
              <a:t> intra la Santa,</a:t>
            </a:r>
          </a:p>
          <a:p>
            <a:r>
              <a:rPr lang="en-US" sz="2400" dirty="0"/>
              <a:t>       </a:t>
            </a:r>
            <a:r>
              <a:rPr lang="en-US" sz="2400" dirty="0" err="1"/>
              <a:t>va</a:t>
            </a:r>
            <a:r>
              <a:rPr lang="en-US" sz="2400" dirty="0"/>
              <a:t> </a:t>
            </a:r>
            <a:r>
              <a:rPr lang="en-US" sz="2400" dirty="0" err="1"/>
              <a:t>desfasura</a:t>
            </a:r>
            <a:r>
              <a:rPr lang="en-US" sz="2400" dirty="0"/>
              <a:t> o </a:t>
            </a:r>
            <a:r>
              <a:rPr lang="en-US" sz="2400" dirty="0" err="1"/>
              <a:t>activitate</a:t>
            </a:r>
            <a:r>
              <a:rPr lang="en-US" sz="2400" dirty="0"/>
              <a:t> </a:t>
            </a:r>
            <a:r>
              <a:rPr lang="en-US" sz="2400" dirty="0" err="1"/>
              <a:t>si</a:t>
            </a:r>
            <a:r>
              <a:rPr lang="en-US" sz="2400" dirty="0"/>
              <a:t> </a:t>
            </a:r>
            <a:r>
              <a:rPr lang="en-US" sz="2400" dirty="0" err="1"/>
              <a:t>apoi</a:t>
            </a:r>
            <a:r>
              <a:rPr lang="en-US" sz="2400" dirty="0"/>
              <a:t>  </a:t>
            </a:r>
            <a:r>
              <a:rPr lang="en-US" sz="2400" dirty="0" err="1"/>
              <a:t>va</a:t>
            </a:r>
            <a:r>
              <a:rPr lang="en-US" sz="2400" dirty="0"/>
              <a:t> </a:t>
            </a:r>
            <a:r>
              <a:rPr lang="en-US" sz="2400" dirty="0" err="1"/>
              <a:t>pleca</a:t>
            </a:r>
            <a:r>
              <a:rPr lang="en-US" sz="2400" dirty="0"/>
              <a:t>.</a:t>
            </a:r>
          </a:p>
          <a:p>
            <a:endParaRPr lang="en-US" sz="2400" dirty="0"/>
          </a:p>
          <a:p>
            <a:pPr marL="285750" indent="-285750">
              <a:buFont typeface="Arial" panose="020B0604020202020204" pitchFamily="34" charset="0"/>
              <a:buChar char="•"/>
            </a:pPr>
            <a:r>
              <a:rPr lang="en-US" sz="2400" dirty="0"/>
              <a:t> Santa  </a:t>
            </a:r>
            <a:r>
              <a:rPr lang="en-US" sz="2400" dirty="0" err="1"/>
              <a:t>va</a:t>
            </a:r>
            <a:r>
              <a:rPr lang="en-US" sz="2400" dirty="0"/>
              <a:t> </a:t>
            </a:r>
            <a:r>
              <a:rPr lang="en-US" sz="2400" dirty="0" err="1"/>
              <a:t>lasa</a:t>
            </a:r>
            <a:r>
              <a:rPr lang="en-US" sz="2400" dirty="0"/>
              <a:t> </a:t>
            </a:r>
            <a:r>
              <a:rPr lang="en-US" sz="2400" dirty="0" err="1"/>
              <a:t>sa</a:t>
            </a:r>
            <a:r>
              <a:rPr lang="en-US" sz="2400" dirty="0"/>
              <a:t> </a:t>
            </a:r>
            <a:r>
              <a:rPr lang="en-US" sz="2400" dirty="0" err="1"/>
              <a:t>intre</a:t>
            </a:r>
            <a:r>
              <a:rPr lang="en-US" sz="2400" dirty="0"/>
              <a:t> un </a:t>
            </a:r>
            <a:r>
              <a:rPr lang="en-US" sz="2400" dirty="0" err="1"/>
              <a:t>grup</a:t>
            </a:r>
            <a:r>
              <a:rPr lang="en-US" sz="2400" dirty="0"/>
              <a:t> </a:t>
            </a:r>
            <a:r>
              <a:rPr lang="en-US" sz="2400" dirty="0" err="1"/>
              <a:t>nou</a:t>
            </a:r>
            <a:r>
              <a:rPr lang="en-US" sz="2400" dirty="0"/>
              <a:t> </a:t>
            </a:r>
            <a:r>
              <a:rPr lang="en-US" sz="2400" dirty="0" err="1"/>
              <a:t>numai</a:t>
            </a:r>
            <a:r>
              <a:rPr lang="en-US" sz="2400" dirty="0"/>
              <a:t> </a:t>
            </a:r>
            <a:r>
              <a:rPr lang="en-US" sz="2400" dirty="0" err="1"/>
              <a:t>dupa</a:t>
            </a:r>
            <a:r>
              <a:rPr lang="en-US" sz="2400" dirty="0"/>
              <a:t> </a:t>
            </a:r>
            <a:r>
              <a:rPr lang="en-US" sz="2400" dirty="0" err="1"/>
              <a:t>ce</a:t>
            </a:r>
            <a:r>
              <a:rPr lang="en-US" sz="2400" dirty="0"/>
              <a:t>  </a:t>
            </a:r>
            <a:r>
              <a:rPr lang="en-US" sz="2400" dirty="0" err="1"/>
              <a:t>toti</a:t>
            </a:r>
            <a:r>
              <a:rPr lang="en-US" sz="2400" dirty="0"/>
              <a:t> </a:t>
            </a:r>
            <a:r>
              <a:rPr lang="en-US" sz="2400" dirty="0" err="1"/>
              <a:t>elfii</a:t>
            </a:r>
            <a:r>
              <a:rPr lang="en-US" sz="2400" dirty="0"/>
              <a:t>/</a:t>
            </a:r>
            <a:r>
              <a:rPr lang="en-US" sz="2400" dirty="0" err="1"/>
              <a:t>renii</a:t>
            </a:r>
            <a:r>
              <a:rPr lang="en-US" sz="2400" dirty="0"/>
              <a:t> din </a:t>
            </a:r>
          </a:p>
          <a:p>
            <a:r>
              <a:rPr lang="en-US" sz="2400" dirty="0"/>
              <a:t>     </a:t>
            </a:r>
            <a:r>
              <a:rPr lang="en-US" sz="2400" dirty="0" err="1"/>
              <a:t>grupul</a:t>
            </a:r>
            <a:r>
              <a:rPr lang="en-US" sz="2400" dirty="0"/>
              <a:t> anterior au </a:t>
            </a:r>
            <a:r>
              <a:rPr lang="en-US" sz="2400" dirty="0" err="1"/>
              <a:t>plecat</a:t>
            </a:r>
            <a:r>
              <a:rPr lang="en-US" sz="2400" dirty="0"/>
              <a:t>.</a:t>
            </a:r>
          </a:p>
          <a:p>
            <a:endParaRPr lang="en-US" sz="2400" dirty="0"/>
          </a:p>
          <a:p>
            <a:pPr marL="342900" indent="-342900">
              <a:buFont typeface="Arial" panose="020B0604020202020204" pitchFamily="34" charset="0"/>
              <a:buChar char="•"/>
            </a:pPr>
            <a:r>
              <a:rPr lang="en-US" sz="2400" dirty="0" err="1"/>
              <a:t>Toate</a:t>
            </a:r>
            <a:r>
              <a:rPr lang="en-US" sz="2400" dirty="0"/>
              <a:t> </a:t>
            </a:r>
            <a:r>
              <a:rPr lang="en-US" sz="2400" dirty="0" err="1"/>
              <a:t>threadurile</a:t>
            </a:r>
            <a:r>
              <a:rPr lang="en-US" sz="2400" dirty="0"/>
              <a:t> </a:t>
            </a:r>
            <a:r>
              <a:rPr lang="en-US" sz="2400" dirty="0" err="1"/>
              <a:t>functioneaza</a:t>
            </a:r>
            <a:r>
              <a:rPr lang="en-US" sz="2400" dirty="0"/>
              <a:t> la </a:t>
            </a:r>
            <a:r>
              <a:rPr lang="en-US" sz="2400" dirty="0" err="1"/>
              <a:t>infinit</a:t>
            </a:r>
            <a:r>
              <a:rPr lang="en-US" sz="2400" dirty="0"/>
              <a:t>.</a:t>
            </a:r>
          </a:p>
          <a:p>
            <a:endParaRPr lang="en-US" dirty="0"/>
          </a:p>
        </p:txBody>
      </p:sp>
      <p:sp>
        <p:nvSpPr>
          <p:cNvPr id="8" name="TextBox 7"/>
          <p:cNvSpPr txBox="1"/>
          <p:nvPr/>
        </p:nvSpPr>
        <p:spPr>
          <a:xfrm>
            <a:off x="1084168" y="5335963"/>
            <a:ext cx="322524" cy="461665"/>
          </a:xfrm>
          <a:prstGeom prst="rect">
            <a:avLst/>
          </a:prstGeom>
          <a:noFill/>
        </p:spPr>
        <p:txBody>
          <a:bodyPr wrap="none" rtlCol="0">
            <a:spAutoFit/>
          </a:bodyPr>
          <a:lstStyle/>
          <a:p>
            <a:r>
              <a:rPr lang="en-US" sz="2400" dirty="0"/>
              <a:t>  </a:t>
            </a:r>
            <a:endParaRPr lang="ro-RO" sz="2400" dirty="0"/>
          </a:p>
        </p:txBody>
      </p:sp>
      <p:sp>
        <p:nvSpPr>
          <p:cNvPr id="3" name="TextBox 2"/>
          <p:cNvSpPr txBox="1"/>
          <p:nvPr/>
        </p:nvSpPr>
        <p:spPr>
          <a:xfrm>
            <a:off x="471490" y="105012"/>
            <a:ext cx="3089244" cy="461665"/>
          </a:xfrm>
          <a:prstGeom prst="rect">
            <a:avLst/>
          </a:prstGeom>
          <a:noFill/>
        </p:spPr>
        <p:txBody>
          <a:bodyPr wrap="none" rtlCol="0">
            <a:spAutoFit/>
          </a:bodyPr>
          <a:lstStyle/>
          <a:p>
            <a:pPr marL="285750" indent="-285750">
              <a:buFont typeface="Wingdings" panose="05000000000000000000" pitchFamily="2" charset="2"/>
              <a:buChar char="Ø"/>
            </a:pPr>
            <a:r>
              <a:rPr lang="en-US" sz="2400" b="1" dirty="0"/>
              <a:t>Santa Claus problem</a:t>
            </a:r>
            <a:endParaRPr lang="ro-RO" sz="2400" b="1" dirty="0"/>
          </a:p>
        </p:txBody>
      </p:sp>
    </p:spTree>
    <p:extLst>
      <p:ext uri="{BB962C8B-B14F-4D97-AF65-F5344CB8AC3E}">
        <p14:creationId xmlns:p14="http://schemas.microsoft.com/office/powerpoint/2010/main" val="3364328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0552" y="175241"/>
            <a:ext cx="3298825" cy="6049748"/>
          </a:xfrm>
          <a:prstGeom prst="rect">
            <a:avLst/>
          </a:prstGeom>
          <a:ln/>
        </p:spPr>
        <p:style>
          <a:lnRef idx="2">
            <a:schemeClr val="dk1"/>
          </a:lnRef>
          <a:fillRef idx="1">
            <a:schemeClr val="lt1"/>
          </a:fillRef>
          <a:effectRef idx="0">
            <a:schemeClr val="dk1"/>
          </a:effectRef>
          <a:fontRef idx="minor">
            <a:schemeClr val="dk1"/>
          </a:fontRef>
        </p:style>
      </p:pic>
      <p:sp>
        <p:nvSpPr>
          <p:cNvPr id="2" name="Rectangle 1"/>
          <p:cNvSpPr/>
          <p:nvPr/>
        </p:nvSpPr>
        <p:spPr>
          <a:xfrm>
            <a:off x="393700" y="1793439"/>
            <a:ext cx="6396338" cy="3046988"/>
          </a:xfrm>
          <a:prstGeom prst="rect">
            <a:avLst/>
          </a:prstGeom>
          <a:ln>
            <a:solidFill>
              <a:srgbClr val="0070C0"/>
            </a:solidFill>
          </a:ln>
        </p:spPr>
        <p:txBody>
          <a:bodyPr wrap="square">
            <a:spAutoFit/>
          </a:bodyPr>
          <a:lstStyle/>
          <a:p>
            <a:r>
              <a:rPr lang="ro-RO" sz="2400" b="1" dirty="0">
                <a:solidFill>
                  <a:srgbClr val="0070C0"/>
                </a:solidFill>
              </a:rPr>
              <a:t>main</a:t>
            </a:r>
            <a:r>
              <a:rPr lang="ro-RO" sz="2400" dirty="0">
                <a:solidFill>
                  <a:srgbClr val="0070C0"/>
                </a:solidFill>
              </a:rPr>
              <a:t> = do</a:t>
            </a:r>
          </a:p>
          <a:p>
            <a:r>
              <a:rPr lang="en-US" sz="2400" dirty="0">
                <a:solidFill>
                  <a:srgbClr val="0070C0"/>
                </a:solidFill>
              </a:rPr>
              <a:t>    </a:t>
            </a:r>
            <a:r>
              <a:rPr lang="ro-RO" sz="2400" dirty="0">
                <a:solidFill>
                  <a:srgbClr val="0070C0"/>
                </a:solidFill>
              </a:rPr>
              <a:t>elf_group &lt;- </a:t>
            </a:r>
            <a:r>
              <a:rPr lang="ro-RO" sz="2400" b="1" dirty="0">
                <a:solidFill>
                  <a:srgbClr val="0070C0"/>
                </a:solidFill>
              </a:rPr>
              <a:t>newGroup</a:t>
            </a:r>
            <a:r>
              <a:rPr lang="ro-RO" sz="2400" dirty="0">
                <a:solidFill>
                  <a:srgbClr val="0070C0"/>
                </a:solidFill>
              </a:rPr>
              <a:t> 3</a:t>
            </a:r>
          </a:p>
          <a:p>
            <a:r>
              <a:rPr lang="ro-RO" sz="2400" dirty="0">
                <a:solidFill>
                  <a:srgbClr val="0070C0"/>
                </a:solidFill>
              </a:rPr>
              <a:t>    sequence_ [ </a:t>
            </a:r>
            <a:r>
              <a:rPr lang="ro-RO" sz="2400" b="1" dirty="0">
                <a:solidFill>
                  <a:srgbClr val="00B050"/>
                </a:solidFill>
              </a:rPr>
              <a:t>elf </a:t>
            </a:r>
            <a:r>
              <a:rPr lang="ro-RO" sz="2400" dirty="0">
                <a:solidFill>
                  <a:srgbClr val="0070C0"/>
                </a:solidFill>
              </a:rPr>
              <a:t>elf_group n </a:t>
            </a:r>
            <a:r>
              <a:rPr lang="en-US" sz="2400" dirty="0">
                <a:solidFill>
                  <a:srgbClr val="0070C0"/>
                </a:solidFill>
              </a:rPr>
              <a:t>  </a:t>
            </a:r>
            <a:r>
              <a:rPr lang="ro-RO" sz="2400" dirty="0">
                <a:solidFill>
                  <a:srgbClr val="0070C0"/>
                </a:solidFill>
              </a:rPr>
              <a:t>| n &lt;- [1..10] ]</a:t>
            </a:r>
          </a:p>
          <a:p>
            <a:r>
              <a:rPr lang="ro-RO" sz="2400" dirty="0">
                <a:solidFill>
                  <a:srgbClr val="0070C0"/>
                </a:solidFill>
              </a:rPr>
              <a:t>          </a:t>
            </a:r>
          </a:p>
          <a:p>
            <a:r>
              <a:rPr lang="ro-RO" sz="2400" dirty="0">
                <a:solidFill>
                  <a:srgbClr val="0070C0"/>
                </a:solidFill>
              </a:rPr>
              <a:t>    rein_group &lt;- </a:t>
            </a:r>
            <a:r>
              <a:rPr lang="ro-RO" sz="2400" b="1" dirty="0">
                <a:solidFill>
                  <a:srgbClr val="0070C0"/>
                </a:solidFill>
              </a:rPr>
              <a:t>newGroup</a:t>
            </a:r>
            <a:r>
              <a:rPr lang="ro-RO" sz="2400" dirty="0">
                <a:solidFill>
                  <a:srgbClr val="0070C0"/>
                </a:solidFill>
              </a:rPr>
              <a:t> 9</a:t>
            </a:r>
          </a:p>
          <a:p>
            <a:r>
              <a:rPr lang="ro-RO" sz="2400" dirty="0">
                <a:solidFill>
                  <a:srgbClr val="0070C0"/>
                </a:solidFill>
              </a:rPr>
              <a:t>    sequence_ [ </a:t>
            </a:r>
            <a:r>
              <a:rPr lang="ro-RO" sz="2400" b="1" dirty="0">
                <a:solidFill>
                  <a:srgbClr val="00B050"/>
                </a:solidFill>
              </a:rPr>
              <a:t>reindeer</a:t>
            </a:r>
            <a:r>
              <a:rPr lang="ro-RO" sz="2400" dirty="0">
                <a:solidFill>
                  <a:srgbClr val="0070C0"/>
                </a:solidFill>
              </a:rPr>
              <a:t> rein_group n | n &lt;- [1..9] ]</a:t>
            </a:r>
          </a:p>
          <a:p>
            <a:r>
              <a:rPr lang="ro-RO" sz="2400" dirty="0">
                <a:solidFill>
                  <a:srgbClr val="0070C0"/>
                </a:solidFill>
              </a:rPr>
              <a:t>          </a:t>
            </a:r>
          </a:p>
          <a:p>
            <a:r>
              <a:rPr lang="ro-RO" sz="2400" dirty="0">
                <a:solidFill>
                  <a:srgbClr val="0070C0"/>
                </a:solidFill>
              </a:rPr>
              <a:t>    forever (</a:t>
            </a:r>
            <a:r>
              <a:rPr lang="ro-RO" sz="2400" b="1" dirty="0">
                <a:solidFill>
                  <a:srgbClr val="FF0000"/>
                </a:solidFill>
              </a:rPr>
              <a:t>santa</a:t>
            </a:r>
            <a:r>
              <a:rPr lang="ro-RO" sz="2400" dirty="0">
                <a:solidFill>
                  <a:srgbClr val="0070C0"/>
                </a:solidFill>
              </a:rPr>
              <a:t> elf_group rein_group)</a:t>
            </a:r>
          </a:p>
        </p:txBody>
      </p:sp>
      <p:sp>
        <p:nvSpPr>
          <p:cNvPr id="3" name="TextBox 2">
            <a:extLst>
              <a:ext uri="{FF2B5EF4-FFF2-40B4-BE49-F238E27FC236}">
                <a16:creationId xmlns:a16="http://schemas.microsoft.com/office/drawing/2014/main" id="{2B4135DA-8EA2-862D-1E80-BFF294189B16}"/>
              </a:ext>
            </a:extLst>
          </p:cNvPr>
          <p:cNvSpPr txBox="1"/>
          <p:nvPr/>
        </p:nvSpPr>
        <p:spPr>
          <a:xfrm>
            <a:off x="690880" y="5323840"/>
            <a:ext cx="4325287" cy="646331"/>
          </a:xfrm>
          <a:prstGeom prst="rect">
            <a:avLst/>
          </a:prstGeom>
          <a:noFill/>
        </p:spPr>
        <p:txBody>
          <a:bodyPr wrap="none" rtlCol="0">
            <a:spAutoFit/>
          </a:bodyPr>
          <a:lstStyle/>
          <a:p>
            <a:r>
              <a:rPr lang="fr-FR" dirty="0" err="1"/>
              <a:t>sequence</a:t>
            </a:r>
            <a:r>
              <a:rPr lang="fr-FR" dirty="0"/>
              <a:t> ::  </a:t>
            </a:r>
            <a:r>
              <a:rPr lang="fr-FR" dirty="0" err="1"/>
              <a:t>Monad</a:t>
            </a:r>
            <a:r>
              <a:rPr lang="fr-FR" dirty="0"/>
              <a:t> m =&gt; [ (m a)] -&gt; m ([a])</a:t>
            </a:r>
          </a:p>
          <a:p>
            <a:r>
              <a:rPr lang="fr-FR" dirty="0" err="1"/>
              <a:t>sequence</a:t>
            </a:r>
            <a:r>
              <a:rPr lang="fr-FR" dirty="0"/>
              <a:t>_ ::  </a:t>
            </a:r>
            <a:r>
              <a:rPr lang="fr-FR" dirty="0" err="1"/>
              <a:t>Monad</a:t>
            </a:r>
            <a:r>
              <a:rPr lang="fr-FR" dirty="0"/>
              <a:t> m =&gt; [ (m a)] -&gt; m ()</a:t>
            </a:r>
            <a:endParaRPr lang="en-GB" dirty="0"/>
          </a:p>
        </p:txBody>
      </p:sp>
    </p:spTree>
    <p:extLst>
      <p:ext uri="{BB962C8B-B14F-4D97-AF65-F5344CB8AC3E}">
        <p14:creationId xmlns:p14="http://schemas.microsoft.com/office/powerpoint/2010/main" val="888876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4137" y="1276532"/>
            <a:ext cx="5558381" cy="2677656"/>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2400" b="1" dirty="0" err="1">
                <a:solidFill>
                  <a:srgbClr val="00B050"/>
                </a:solidFill>
              </a:rPr>
              <a:t>Ciclul</a:t>
            </a:r>
            <a:r>
              <a:rPr lang="en-US" sz="2400" b="1" dirty="0">
                <a:solidFill>
                  <a:srgbClr val="00B050"/>
                </a:solidFill>
              </a:rPr>
              <a:t> de </a:t>
            </a:r>
            <a:r>
              <a:rPr lang="en-US" sz="2400" b="1" dirty="0" err="1">
                <a:solidFill>
                  <a:srgbClr val="00B050"/>
                </a:solidFill>
              </a:rPr>
              <a:t>viata</a:t>
            </a:r>
            <a:r>
              <a:rPr lang="en-US" sz="2400" b="1" dirty="0">
                <a:solidFill>
                  <a:srgbClr val="00B050"/>
                </a:solidFill>
              </a:rPr>
              <a:t> al </a:t>
            </a:r>
            <a:r>
              <a:rPr lang="en-US" sz="2400" b="1" dirty="0" err="1">
                <a:solidFill>
                  <a:srgbClr val="00B050"/>
                </a:solidFill>
              </a:rPr>
              <a:t>unui</a:t>
            </a:r>
            <a:r>
              <a:rPr lang="en-US" sz="2400" b="1" dirty="0">
                <a:solidFill>
                  <a:srgbClr val="00B050"/>
                </a:solidFill>
              </a:rPr>
              <a:t> elf:</a:t>
            </a:r>
          </a:p>
          <a:p>
            <a:endParaRPr lang="en-US" sz="2400" dirty="0">
              <a:solidFill>
                <a:srgbClr val="00B050"/>
              </a:solidFill>
            </a:endParaRPr>
          </a:p>
          <a:p>
            <a:pPr marL="457200" indent="-457200">
              <a:buFont typeface="+mj-lt"/>
              <a:buAutoNum type="arabicPeriod"/>
            </a:pPr>
            <a:r>
              <a:rPr lang="en-US" sz="2400" dirty="0">
                <a:solidFill>
                  <a:srgbClr val="00B050"/>
                </a:solidFill>
              </a:rPr>
              <a:t> </a:t>
            </a:r>
            <a:r>
              <a:rPr lang="en-US" sz="2400" dirty="0" err="1">
                <a:solidFill>
                  <a:srgbClr val="00B050"/>
                </a:solidFill>
              </a:rPr>
              <a:t>incearca</a:t>
            </a:r>
            <a:r>
              <a:rPr lang="en-US" sz="2400" dirty="0">
                <a:solidFill>
                  <a:srgbClr val="00B050"/>
                </a:solidFill>
              </a:rPr>
              <a:t> </a:t>
            </a:r>
            <a:r>
              <a:rPr lang="en-US" sz="2400" dirty="0" err="1">
                <a:solidFill>
                  <a:srgbClr val="00B050"/>
                </a:solidFill>
              </a:rPr>
              <a:t>sa</a:t>
            </a:r>
            <a:r>
              <a:rPr lang="en-US" sz="2400" dirty="0">
                <a:solidFill>
                  <a:srgbClr val="00B050"/>
                </a:solidFill>
              </a:rPr>
              <a:t> </a:t>
            </a:r>
            <a:r>
              <a:rPr lang="en-US" sz="2400" dirty="0" err="1">
                <a:solidFill>
                  <a:srgbClr val="00B050"/>
                </a:solidFill>
              </a:rPr>
              <a:t>intre</a:t>
            </a:r>
            <a:r>
              <a:rPr lang="en-US" sz="2400" dirty="0">
                <a:solidFill>
                  <a:srgbClr val="00B050"/>
                </a:solidFill>
              </a:rPr>
              <a:t> </a:t>
            </a:r>
            <a:r>
              <a:rPr lang="en-US" sz="2400" dirty="0" err="1">
                <a:solidFill>
                  <a:srgbClr val="00B050"/>
                </a:solidFill>
              </a:rPr>
              <a:t>intr</a:t>
            </a:r>
            <a:r>
              <a:rPr lang="en-US" sz="2400" dirty="0">
                <a:solidFill>
                  <a:srgbClr val="00B050"/>
                </a:solidFill>
              </a:rPr>
              <a:t>-un </a:t>
            </a:r>
            <a:r>
              <a:rPr lang="en-US" sz="2400" dirty="0" err="1">
                <a:solidFill>
                  <a:srgbClr val="00B050"/>
                </a:solidFill>
              </a:rPr>
              <a:t>grup</a:t>
            </a:r>
            <a:endParaRPr lang="en-US" sz="2400" dirty="0">
              <a:solidFill>
                <a:srgbClr val="00B050"/>
              </a:solidFill>
            </a:endParaRPr>
          </a:p>
          <a:p>
            <a:pPr marL="457200" indent="-457200">
              <a:buFont typeface="+mj-lt"/>
              <a:buAutoNum type="arabicPeriod"/>
            </a:pPr>
            <a:r>
              <a:rPr lang="en-US" sz="2400" dirty="0" err="1">
                <a:solidFill>
                  <a:srgbClr val="00B050"/>
                </a:solidFill>
              </a:rPr>
              <a:t>dupa</a:t>
            </a:r>
            <a:r>
              <a:rPr lang="en-US" sz="2400" dirty="0">
                <a:solidFill>
                  <a:srgbClr val="00B050"/>
                </a:solidFill>
              </a:rPr>
              <a:t> </a:t>
            </a:r>
            <a:r>
              <a:rPr lang="en-US" sz="2400" dirty="0" err="1">
                <a:solidFill>
                  <a:srgbClr val="00B050"/>
                </a:solidFill>
              </a:rPr>
              <a:t>ce</a:t>
            </a:r>
            <a:r>
              <a:rPr lang="en-US" sz="2400" dirty="0">
                <a:solidFill>
                  <a:srgbClr val="00B050"/>
                </a:solidFill>
              </a:rPr>
              <a:t> </a:t>
            </a:r>
            <a:r>
              <a:rPr lang="en-US" sz="2400" dirty="0" err="1">
                <a:solidFill>
                  <a:srgbClr val="00B050"/>
                </a:solidFill>
              </a:rPr>
              <a:t>grupul</a:t>
            </a:r>
            <a:r>
              <a:rPr lang="en-US" sz="2400" dirty="0">
                <a:solidFill>
                  <a:srgbClr val="00B050"/>
                </a:solidFill>
              </a:rPr>
              <a:t> s-a format intra la Santa</a:t>
            </a:r>
          </a:p>
          <a:p>
            <a:pPr marL="457200" indent="-457200">
              <a:buFont typeface="+mj-lt"/>
              <a:buAutoNum type="arabicPeriod"/>
            </a:pPr>
            <a:r>
              <a:rPr lang="en-US" sz="2400" dirty="0">
                <a:solidFill>
                  <a:srgbClr val="00B050"/>
                </a:solidFill>
              </a:rPr>
              <a:t> </a:t>
            </a:r>
            <a:r>
              <a:rPr lang="en-US" sz="2400" dirty="0" err="1">
                <a:solidFill>
                  <a:srgbClr val="00B050"/>
                </a:solidFill>
              </a:rPr>
              <a:t>lucreaza</a:t>
            </a:r>
            <a:r>
              <a:rPr lang="en-US" sz="2400" dirty="0">
                <a:solidFill>
                  <a:srgbClr val="00B050"/>
                </a:solidFill>
              </a:rPr>
              <a:t> cu Santa  </a:t>
            </a:r>
          </a:p>
          <a:p>
            <a:pPr marL="457200" indent="-457200">
              <a:buFont typeface="+mj-lt"/>
              <a:buAutoNum type="arabicPeriod"/>
            </a:pPr>
            <a:r>
              <a:rPr lang="en-US" sz="2400" dirty="0">
                <a:solidFill>
                  <a:srgbClr val="00B050"/>
                </a:solidFill>
              </a:rPr>
              <a:t> </a:t>
            </a:r>
            <a:r>
              <a:rPr lang="en-US" sz="2400" dirty="0" err="1">
                <a:solidFill>
                  <a:srgbClr val="00B050"/>
                </a:solidFill>
              </a:rPr>
              <a:t>pleaca</a:t>
            </a:r>
            <a:r>
              <a:rPr lang="en-US" sz="2400" dirty="0">
                <a:solidFill>
                  <a:srgbClr val="00B050"/>
                </a:solidFill>
              </a:rPr>
              <a:t> de la Santa</a:t>
            </a:r>
          </a:p>
          <a:p>
            <a:pPr marL="457200" indent="-457200">
              <a:buFont typeface="+mj-lt"/>
              <a:buAutoNum type="arabicPeriod"/>
            </a:pPr>
            <a:r>
              <a:rPr lang="en-US" sz="2400" dirty="0">
                <a:solidFill>
                  <a:srgbClr val="00B050"/>
                </a:solidFill>
              </a:rPr>
              <a:t> se </a:t>
            </a:r>
            <a:r>
              <a:rPr lang="en-US" sz="2400" dirty="0" err="1">
                <a:solidFill>
                  <a:srgbClr val="00B050"/>
                </a:solidFill>
              </a:rPr>
              <a:t>intoarce</a:t>
            </a:r>
            <a:r>
              <a:rPr lang="en-US" sz="2400" dirty="0">
                <a:solidFill>
                  <a:srgbClr val="00B050"/>
                </a:solidFill>
              </a:rPr>
              <a:t> la 1.</a:t>
            </a:r>
          </a:p>
        </p:txBody>
      </p:sp>
      <p:sp>
        <p:nvSpPr>
          <p:cNvPr id="4" name="Rectangle 3"/>
          <p:cNvSpPr/>
          <p:nvPr/>
        </p:nvSpPr>
        <p:spPr>
          <a:xfrm>
            <a:off x="6424141" y="1276532"/>
            <a:ext cx="5526902" cy="267765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400" b="1" dirty="0" err="1">
                <a:solidFill>
                  <a:schemeClr val="accent2">
                    <a:lumMod val="75000"/>
                  </a:schemeClr>
                </a:solidFill>
              </a:rPr>
              <a:t>Ciclul</a:t>
            </a:r>
            <a:r>
              <a:rPr lang="en-US" sz="2400" b="1" dirty="0">
                <a:solidFill>
                  <a:schemeClr val="accent2">
                    <a:lumMod val="75000"/>
                  </a:schemeClr>
                </a:solidFill>
              </a:rPr>
              <a:t> de </a:t>
            </a:r>
            <a:r>
              <a:rPr lang="en-US" sz="2400" b="1" dirty="0" err="1">
                <a:solidFill>
                  <a:schemeClr val="accent2">
                    <a:lumMod val="75000"/>
                  </a:schemeClr>
                </a:solidFill>
              </a:rPr>
              <a:t>viata</a:t>
            </a:r>
            <a:r>
              <a:rPr lang="en-US" sz="2400" b="1" dirty="0">
                <a:solidFill>
                  <a:schemeClr val="accent2">
                    <a:lumMod val="75000"/>
                  </a:schemeClr>
                </a:solidFill>
              </a:rPr>
              <a:t> al </a:t>
            </a:r>
            <a:r>
              <a:rPr lang="en-US" sz="2400" b="1" dirty="0" err="1">
                <a:solidFill>
                  <a:schemeClr val="accent2">
                    <a:lumMod val="75000"/>
                  </a:schemeClr>
                </a:solidFill>
              </a:rPr>
              <a:t>unui</a:t>
            </a:r>
            <a:r>
              <a:rPr lang="en-US" sz="2400" b="1" dirty="0">
                <a:solidFill>
                  <a:schemeClr val="accent2">
                    <a:lumMod val="75000"/>
                  </a:schemeClr>
                </a:solidFill>
              </a:rPr>
              <a:t> </a:t>
            </a:r>
            <a:r>
              <a:rPr lang="en-US" sz="2400" b="1" dirty="0" err="1">
                <a:solidFill>
                  <a:schemeClr val="accent2">
                    <a:lumMod val="75000"/>
                  </a:schemeClr>
                </a:solidFill>
              </a:rPr>
              <a:t>ren</a:t>
            </a:r>
            <a:r>
              <a:rPr lang="en-US" sz="2400" b="1" dirty="0">
                <a:solidFill>
                  <a:schemeClr val="accent2">
                    <a:lumMod val="75000"/>
                  </a:schemeClr>
                </a:solidFill>
              </a:rPr>
              <a:t>:</a:t>
            </a:r>
          </a:p>
          <a:p>
            <a:endParaRPr lang="en-US" sz="2400" dirty="0">
              <a:solidFill>
                <a:schemeClr val="accent2">
                  <a:lumMod val="75000"/>
                </a:schemeClr>
              </a:solidFill>
            </a:endParaRPr>
          </a:p>
          <a:p>
            <a:pPr marL="342900" indent="-342900">
              <a:buFont typeface="+mj-lt"/>
              <a:buAutoNum type="arabicPeriod"/>
            </a:pPr>
            <a:r>
              <a:rPr lang="en-US" sz="2400" dirty="0" err="1">
                <a:solidFill>
                  <a:schemeClr val="accent2">
                    <a:lumMod val="75000"/>
                  </a:schemeClr>
                </a:solidFill>
              </a:rPr>
              <a:t>incearca</a:t>
            </a:r>
            <a:r>
              <a:rPr lang="en-US" sz="2400" dirty="0">
                <a:solidFill>
                  <a:schemeClr val="accent2">
                    <a:lumMod val="75000"/>
                  </a:schemeClr>
                </a:solidFill>
              </a:rPr>
              <a:t> </a:t>
            </a:r>
            <a:r>
              <a:rPr lang="en-US" sz="2400" dirty="0" err="1">
                <a:solidFill>
                  <a:schemeClr val="accent2">
                    <a:lumMod val="75000"/>
                  </a:schemeClr>
                </a:solidFill>
              </a:rPr>
              <a:t>sa</a:t>
            </a:r>
            <a:r>
              <a:rPr lang="en-US" sz="2400" dirty="0">
                <a:solidFill>
                  <a:schemeClr val="accent2">
                    <a:lumMod val="75000"/>
                  </a:schemeClr>
                </a:solidFill>
              </a:rPr>
              <a:t> </a:t>
            </a:r>
            <a:r>
              <a:rPr lang="en-US" sz="2400" dirty="0" err="1">
                <a:solidFill>
                  <a:schemeClr val="accent2">
                    <a:lumMod val="75000"/>
                  </a:schemeClr>
                </a:solidFill>
              </a:rPr>
              <a:t>intre</a:t>
            </a:r>
            <a:r>
              <a:rPr lang="en-US" sz="2400" dirty="0">
                <a:solidFill>
                  <a:schemeClr val="accent2">
                    <a:lumMod val="75000"/>
                  </a:schemeClr>
                </a:solidFill>
              </a:rPr>
              <a:t> </a:t>
            </a:r>
            <a:r>
              <a:rPr lang="en-US" sz="2400" dirty="0" err="1">
                <a:solidFill>
                  <a:schemeClr val="accent2">
                    <a:lumMod val="75000"/>
                  </a:schemeClr>
                </a:solidFill>
              </a:rPr>
              <a:t>intr</a:t>
            </a:r>
            <a:r>
              <a:rPr lang="en-US" sz="2400" dirty="0">
                <a:solidFill>
                  <a:schemeClr val="accent2">
                    <a:lumMod val="75000"/>
                  </a:schemeClr>
                </a:solidFill>
              </a:rPr>
              <a:t>-un </a:t>
            </a:r>
            <a:r>
              <a:rPr lang="en-US" sz="2400" dirty="0" err="1">
                <a:solidFill>
                  <a:schemeClr val="accent2">
                    <a:lumMod val="75000"/>
                  </a:schemeClr>
                </a:solidFill>
              </a:rPr>
              <a:t>grup</a:t>
            </a:r>
            <a:endParaRPr lang="en-US" sz="2400" dirty="0">
              <a:solidFill>
                <a:schemeClr val="accent2">
                  <a:lumMod val="75000"/>
                </a:schemeClr>
              </a:solidFill>
            </a:endParaRPr>
          </a:p>
          <a:p>
            <a:pPr marL="342900" indent="-342900">
              <a:buFont typeface="+mj-lt"/>
              <a:buAutoNum type="arabicPeriod"/>
            </a:pPr>
            <a:r>
              <a:rPr lang="en-US" sz="2400" dirty="0" err="1">
                <a:solidFill>
                  <a:schemeClr val="accent2">
                    <a:lumMod val="75000"/>
                  </a:schemeClr>
                </a:solidFill>
              </a:rPr>
              <a:t>dupa</a:t>
            </a:r>
            <a:r>
              <a:rPr lang="en-US" sz="2400" dirty="0">
                <a:solidFill>
                  <a:schemeClr val="accent2">
                    <a:lumMod val="75000"/>
                  </a:schemeClr>
                </a:solidFill>
              </a:rPr>
              <a:t> </a:t>
            </a:r>
            <a:r>
              <a:rPr lang="en-US" sz="2400" dirty="0" err="1">
                <a:solidFill>
                  <a:schemeClr val="accent2">
                    <a:lumMod val="75000"/>
                  </a:schemeClr>
                </a:solidFill>
              </a:rPr>
              <a:t>ce</a:t>
            </a:r>
            <a:r>
              <a:rPr lang="en-US" sz="2400" dirty="0">
                <a:solidFill>
                  <a:schemeClr val="accent2">
                    <a:lumMod val="75000"/>
                  </a:schemeClr>
                </a:solidFill>
              </a:rPr>
              <a:t> </a:t>
            </a:r>
            <a:r>
              <a:rPr lang="en-US" sz="2400" dirty="0" err="1">
                <a:solidFill>
                  <a:schemeClr val="accent2">
                    <a:lumMod val="75000"/>
                  </a:schemeClr>
                </a:solidFill>
              </a:rPr>
              <a:t>grupul</a:t>
            </a:r>
            <a:r>
              <a:rPr lang="en-US" sz="2400" dirty="0">
                <a:solidFill>
                  <a:schemeClr val="accent2">
                    <a:lumMod val="75000"/>
                  </a:schemeClr>
                </a:solidFill>
              </a:rPr>
              <a:t> s-a format intra la Santa</a:t>
            </a:r>
          </a:p>
          <a:p>
            <a:pPr marL="342900" indent="-342900">
              <a:buFont typeface="+mj-lt"/>
              <a:buAutoNum type="arabicPeriod"/>
            </a:pPr>
            <a:r>
              <a:rPr lang="en-US" sz="2400" dirty="0">
                <a:solidFill>
                  <a:schemeClr val="accent2">
                    <a:lumMod val="75000"/>
                  </a:schemeClr>
                </a:solidFill>
              </a:rPr>
              <a:t> </a:t>
            </a:r>
            <a:r>
              <a:rPr lang="en-US" sz="2400" dirty="0" err="1">
                <a:solidFill>
                  <a:schemeClr val="accent2">
                    <a:lumMod val="75000"/>
                  </a:schemeClr>
                </a:solidFill>
              </a:rPr>
              <a:t>lucreaza</a:t>
            </a:r>
            <a:r>
              <a:rPr lang="en-US" sz="2400" dirty="0">
                <a:solidFill>
                  <a:schemeClr val="accent2">
                    <a:lumMod val="75000"/>
                  </a:schemeClr>
                </a:solidFill>
              </a:rPr>
              <a:t> cu Santa</a:t>
            </a:r>
          </a:p>
          <a:p>
            <a:pPr marL="342900" indent="-342900">
              <a:buFont typeface="+mj-lt"/>
              <a:buAutoNum type="arabicPeriod"/>
            </a:pPr>
            <a:r>
              <a:rPr lang="en-US" sz="2400" dirty="0" err="1">
                <a:solidFill>
                  <a:schemeClr val="accent2">
                    <a:lumMod val="75000"/>
                  </a:schemeClr>
                </a:solidFill>
              </a:rPr>
              <a:t>pleaca</a:t>
            </a:r>
            <a:r>
              <a:rPr lang="en-US" sz="2400" dirty="0">
                <a:solidFill>
                  <a:schemeClr val="accent2">
                    <a:lumMod val="75000"/>
                  </a:schemeClr>
                </a:solidFill>
              </a:rPr>
              <a:t> de la Santa</a:t>
            </a:r>
          </a:p>
          <a:p>
            <a:pPr marL="342900" indent="-342900">
              <a:buFont typeface="+mj-lt"/>
              <a:buAutoNum type="arabicPeriod"/>
            </a:pPr>
            <a:r>
              <a:rPr lang="en-US" sz="2400" dirty="0">
                <a:solidFill>
                  <a:schemeClr val="accent2">
                    <a:lumMod val="75000"/>
                  </a:schemeClr>
                </a:solidFill>
              </a:rPr>
              <a:t>se </a:t>
            </a:r>
            <a:r>
              <a:rPr lang="en-US" sz="2400" dirty="0" err="1">
                <a:solidFill>
                  <a:schemeClr val="accent2">
                    <a:lumMod val="75000"/>
                  </a:schemeClr>
                </a:solidFill>
              </a:rPr>
              <a:t>intoarce</a:t>
            </a:r>
            <a:r>
              <a:rPr lang="en-US" sz="2400" dirty="0">
                <a:solidFill>
                  <a:schemeClr val="accent2">
                    <a:lumMod val="75000"/>
                  </a:schemeClr>
                </a:solidFill>
              </a:rPr>
              <a:t> la 1.</a:t>
            </a:r>
          </a:p>
        </p:txBody>
      </p:sp>
      <p:sp>
        <p:nvSpPr>
          <p:cNvPr id="5" name="TextBox 4"/>
          <p:cNvSpPr txBox="1"/>
          <p:nvPr/>
        </p:nvSpPr>
        <p:spPr>
          <a:xfrm>
            <a:off x="889000" y="127000"/>
            <a:ext cx="2415982" cy="461665"/>
          </a:xfrm>
          <a:prstGeom prst="rect">
            <a:avLst/>
          </a:prstGeom>
          <a:noFill/>
        </p:spPr>
        <p:txBody>
          <a:bodyPr wrap="none" rtlCol="0">
            <a:spAutoFit/>
          </a:bodyPr>
          <a:lstStyle/>
          <a:p>
            <a:pPr marL="285750" indent="-285750">
              <a:buFont typeface="Wingdings" panose="05000000000000000000" pitchFamily="2" charset="2"/>
              <a:buChar char="Ø"/>
            </a:pPr>
            <a:r>
              <a:rPr lang="en-US" sz="2400" dirty="0"/>
              <a:t>Thread </a:t>
            </a:r>
            <a:r>
              <a:rPr lang="en-US" sz="2400" dirty="0">
                <a:solidFill>
                  <a:srgbClr val="00B050"/>
                </a:solidFill>
              </a:rPr>
              <a:t>elf</a:t>
            </a:r>
            <a:r>
              <a:rPr lang="en-US" sz="2400" dirty="0">
                <a:solidFill>
                  <a:schemeClr val="accent2">
                    <a:lumMod val="75000"/>
                  </a:schemeClr>
                </a:solidFill>
              </a:rPr>
              <a:t> </a:t>
            </a:r>
            <a:r>
              <a:rPr lang="en-US" sz="2400" dirty="0"/>
              <a:t>/</a:t>
            </a:r>
            <a:r>
              <a:rPr lang="en-US" sz="2400" dirty="0">
                <a:solidFill>
                  <a:schemeClr val="accent2">
                    <a:lumMod val="75000"/>
                  </a:schemeClr>
                </a:solidFill>
              </a:rPr>
              <a:t> </a:t>
            </a:r>
            <a:r>
              <a:rPr lang="en-US" sz="2400" dirty="0">
                <a:solidFill>
                  <a:schemeClr val="accent3"/>
                </a:solidFill>
              </a:rPr>
              <a:t>ren</a:t>
            </a:r>
            <a:endParaRPr lang="ro-RO" sz="2400" dirty="0">
              <a:solidFill>
                <a:schemeClr val="accent3"/>
              </a:solidFill>
            </a:endParaRPr>
          </a:p>
        </p:txBody>
      </p:sp>
      <p:sp>
        <p:nvSpPr>
          <p:cNvPr id="9" name="TextBox 8"/>
          <p:cNvSpPr txBox="1"/>
          <p:nvPr/>
        </p:nvSpPr>
        <p:spPr>
          <a:xfrm>
            <a:off x="661086" y="4642055"/>
            <a:ext cx="11379782" cy="1323439"/>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pPr marL="342900" indent="-342900">
              <a:buFont typeface="Arial" panose="020B0604020202020204" pitchFamily="34" charset="0"/>
              <a:buChar char="•"/>
            </a:pPr>
            <a:r>
              <a:rPr lang="en-US" sz="2000" dirty="0" err="1">
                <a:solidFill>
                  <a:schemeClr val="tx1"/>
                </a:solidFill>
              </a:rPr>
              <a:t>Cand</a:t>
            </a:r>
            <a:r>
              <a:rPr lang="en-US" sz="2000" dirty="0">
                <a:solidFill>
                  <a:schemeClr val="tx1"/>
                </a:solidFill>
              </a:rPr>
              <a:t> un </a:t>
            </a:r>
            <a:r>
              <a:rPr lang="en-US" sz="2000" dirty="0" err="1">
                <a:solidFill>
                  <a:schemeClr val="tx1"/>
                </a:solidFill>
              </a:rPr>
              <a:t>grup</a:t>
            </a:r>
            <a:r>
              <a:rPr lang="en-US" sz="2000" dirty="0">
                <a:solidFill>
                  <a:schemeClr val="tx1"/>
                </a:solidFill>
              </a:rPr>
              <a:t> de </a:t>
            </a:r>
            <a:r>
              <a:rPr lang="en-US" sz="2000" dirty="0" err="1">
                <a:solidFill>
                  <a:schemeClr val="tx1"/>
                </a:solidFill>
              </a:rPr>
              <a:t>reni</a:t>
            </a:r>
            <a:r>
              <a:rPr lang="en-US" sz="2000" dirty="0">
                <a:solidFill>
                  <a:schemeClr val="tx1"/>
                </a:solidFill>
              </a:rPr>
              <a:t>/</a:t>
            </a:r>
            <a:r>
              <a:rPr lang="en-US" sz="2000" dirty="0" err="1">
                <a:solidFill>
                  <a:schemeClr val="tx1"/>
                </a:solidFill>
              </a:rPr>
              <a:t>elfi</a:t>
            </a:r>
            <a:r>
              <a:rPr lang="en-US" sz="2000" dirty="0">
                <a:solidFill>
                  <a:schemeClr val="tx1"/>
                </a:solidFill>
              </a:rPr>
              <a:t> </a:t>
            </a:r>
            <a:r>
              <a:rPr lang="en-US" sz="2000" dirty="0" err="1">
                <a:solidFill>
                  <a:schemeClr val="tx1"/>
                </a:solidFill>
              </a:rPr>
              <a:t>este</a:t>
            </a:r>
            <a:r>
              <a:rPr lang="en-US" sz="2000" dirty="0">
                <a:solidFill>
                  <a:schemeClr val="tx1"/>
                </a:solidFill>
              </a:rPr>
              <a:t> format, </a:t>
            </a:r>
            <a:r>
              <a:rPr lang="en-US" sz="2000" dirty="0" err="1">
                <a:solidFill>
                  <a:schemeClr val="tx1"/>
                </a:solidFill>
              </a:rPr>
              <a:t>primeste</a:t>
            </a:r>
            <a:r>
              <a:rPr lang="en-US" sz="2000" dirty="0">
                <a:solidFill>
                  <a:schemeClr val="tx1"/>
                </a:solidFill>
              </a:rPr>
              <a:t> </a:t>
            </a:r>
            <a:r>
              <a:rPr lang="en-US" sz="2000" b="1" dirty="0" err="1">
                <a:solidFill>
                  <a:schemeClr val="tx1"/>
                </a:solidFill>
              </a:rPr>
              <a:t>doua</a:t>
            </a:r>
            <a:r>
              <a:rPr lang="en-US" sz="2000" b="1" dirty="0">
                <a:solidFill>
                  <a:schemeClr val="tx1"/>
                </a:solidFill>
              </a:rPr>
              <a:t> </a:t>
            </a:r>
            <a:r>
              <a:rPr lang="en-US" sz="2000" b="1" dirty="0" err="1">
                <a:solidFill>
                  <a:schemeClr val="tx1"/>
                </a:solidFill>
              </a:rPr>
              <a:t>porti</a:t>
            </a:r>
            <a:r>
              <a:rPr lang="en-US" sz="2000" b="1" dirty="0">
                <a:solidFill>
                  <a:schemeClr val="tx1"/>
                </a:solidFill>
              </a:rPr>
              <a:t> </a:t>
            </a:r>
            <a:r>
              <a:rPr lang="en-US" sz="2000" dirty="0">
                <a:solidFill>
                  <a:schemeClr val="tx1"/>
                </a:solidFill>
              </a:rPr>
              <a:t>(gates), </a:t>
            </a:r>
            <a:r>
              <a:rPr lang="en-US" sz="2000" dirty="0" err="1">
                <a:solidFill>
                  <a:schemeClr val="tx1"/>
                </a:solidFill>
              </a:rPr>
              <a:t>una</a:t>
            </a:r>
            <a:r>
              <a:rPr lang="en-US" sz="2000" dirty="0">
                <a:solidFill>
                  <a:schemeClr val="tx1"/>
                </a:solidFill>
              </a:rPr>
              <a:t> </a:t>
            </a:r>
            <a:r>
              <a:rPr lang="en-US" sz="2000" dirty="0" err="1">
                <a:solidFill>
                  <a:schemeClr val="tx1"/>
                </a:solidFill>
              </a:rPr>
              <a:t>pentru</a:t>
            </a:r>
            <a:r>
              <a:rPr lang="en-US" sz="2000" dirty="0">
                <a:solidFill>
                  <a:schemeClr val="tx1"/>
                </a:solidFill>
              </a:rPr>
              <a:t> </a:t>
            </a:r>
            <a:r>
              <a:rPr lang="en-US" sz="2000" dirty="0" err="1">
                <a:solidFill>
                  <a:schemeClr val="tx1"/>
                </a:solidFill>
              </a:rPr>
              <a:t>intrare</a:t>
            </a:r>
            <a:r>
              <a:rPr lang="en-US" sz="2000" dirty="0">
                <a:solidFill>
                  <a:schemeClr val="tx1"/>
                </a:solidFill>
              </a:rPr>
              <a:t>, </a:t>
            </a:r>
            <a:r>
              <a:rPr lang="en-US" sz="2000" dirty="0" err="1">
                <a:solidFill>
                  <a:schemeClr val="tx1"/>
                </a:solidFill>
              </a:rPr>
              <a:t>alta</a:t>
            </a:r>
            <a:r>
              <a:rPr lang="en-US" sz="2000" dirty="0">
                <a:solidFill>
                  <a:schemeClr val="tx1"/>
                </a:solidFill>
              </a:rPr>
              <a:t> </a:t>
            </a:r>
            <a:r>
              <a:rPr lang="en-US" sz="2000" dirty="0" err="1">
                <a:solidFill>
                  <a:schemeClr val="tx1"/>
                </a:solidFill>
              </a:rPr>
              <a:t>pentru</a:t>
            </a:r>
            <a:r>
              <a:rPr lang="en-US" sz="2000" dirty="0">
                <a:solidFill>
                  <a:schemeClr val="tx1"/>
                </a:solidFill>
              </a:rPr>
              <a:t> </a:t>
            </a:r>
            <a:r>
              <a:rPr lang="en-US" sz="2000" dirty="0" err="1">
                <a:solidFill>
                  <a:schemeClr val="tx1"/>
                </a:solidFill>
              </a:rPr>
              <a:t>iesire</a:t>
            </a:r>
            <a:r>
              <a:rPr lang="en-US" sz="2000" dirty="0">
                <a:solidFill>
                  <a:schemeClr val="tx1"/>
                </a:solidFill>
              </a:rPr>
              <a:t>.</a:t>
            </a:r>
          </a:p>
          <a:p>
            <a:pPr marL="342900" indent="-342900">
              <a:buFont typeface="Arial" panose="020B0604020202020204" pitchFamily="34" charset="0"/>
              <a:buChar char="•"/>
            </a:pPr>
            <a:r>
              <a:rPr lang="en-US" sz="2000" dirty="0" err="1">
                <a:solidFill>
                  <a:schemeClr val="tx1"/>
                </a:solidFill>
              </a:rPr>
              <a:t>Fiecare</a:t>
            </a:r>
            <a:r>
              <a:rPr lang="en-US" sz="2000" dirty="0">
                <a:solidFill>
                  <a:schemeClr val="tx1"/>
                </a:solidFill>
              </a:rPr>
              <a:t> </a:t>
            </a:r>
            <a:r>
              <a:rPr lang="en-US" sz="2000" dirty="0" err="1">
                <a:solidFill>
                  <a:schemeClr val="tx1"/>
                </a:solidFill>
              </a:rPr>
              <a:t>membru</a:t>
            </a:r>
            <a:r>
              <a:rPr lang="en-US" sz="2000" dirty="0">
                <a:solidFill>
                  <a:schemeClr val="tx1"/>
                </a:solidFill>
              </a:rPr>
              <a:t> al </a:t>
            </a:r>
            <a:r>
              <a:rPr lang="en-US" sz="2000" dirty="0" err="1">
                <a:solidFill>
                  <a:schemeClr val="tx1"/>
                </a:solidFill>
              </a:rPr>
              <a:t>grupului</a:t>
            </a:r>
            <a:r>
              <a:rPr lang="en-US" sz="2000" dirty="0">
                <a:solidFill>
                  <a:schemeClr val="tx1"/>
                </a:solidFill>
              </a:rPr>
              <a:t> :</a:t>
            </a:r>
          </a:p>
          <a:p>
            <a:r>
              <a:rPr lang="en-US" sz="2000" dirty="0">
                <a:solidFill>
                  <a:schemeClr val="tx1"/>
                </a:solidFill>
              </a:rPr>
              <a:t>                          - intra la Santa </a:t>
            </a:r>
            <a:r>
              <a:rPr lang="en-US" sz="2000" dirty="0" err="1">
                <a:solidFill>
                  <a:schemeClr val="tx1"/>
                </a:solidFill>
              </a:rPr>
              <a:t>prin</a:t>
            </a:r>
            <a:r>
              <a:rPr lang="en-US" sz="2000" dirty="0">
                <a:solidFill>
                  <a:schemeClr val="tx1"/>
                </a:solidFill>
              </a:rPr>
              <a:t> </a:t>
            </a:r>
            <a:r>
              <a:rPr lang="en-US" sz="2000" dirty="0" err="1">
                <a:solidFill>
                  <a:schemeClr val="tx1"/>
                </a:solidFill>
              </a:rPr>
              <a:t>poarta</a:t>
            </a:r>
            <a:r>
              <a:rPr lang="en-US" sz="2000" dirty="0">
                <a:solidFill>
                  <a:schemeClr val="tx1"/>
                </a:solidFill>
              </a:rPr>
              <a:t> de </a:t>
            </a:r>
            <a:r>
              <a:rPr lang="en-US" sz="2000" dirty="0" err="1">
                <a:solidFill>
                  <a:schemeClr val="tx1"/>
                </a:solidFill>
              </a:rPr>
              <a:t>intrare</a:t>
            </a:r>
            <a:r>
              <a:rPr lang="en-US" sz="2000" dirty="0">
                <a:solidFill>
                  <a:schemeClr val="tx1"/>
                </a:solidFill>
              </a:rPr>
              <a:t> a </a:t>
            </a:r>
            <a:r>
              <a:rPr lang="en-US" sz="2000" dirty="0" err="1">
                <a:solidFill>
                  <a:schemeClr val="tx1"/>
                </a:solidFill>
              </a:rPr>
              <a:t>grupului</a:t>
            </a:r>
            <a:r>
              <a:rPr lang="en-US" sz="2000" dirty="0">
                <a:solidFill>
                  <a:schemeClr val="tx1"/>
                </a:solidFill>
              </a:rPr>
              <a:t> </a:t>
            </a:r>
            <a:r>
              <a:rPr lang="en-US" sz="2000" dirty="0" err="1">
                <a:solidFill>
                  <a:schemeClr val="tx1"/>
                </a:solidFill>
              </a:rPr>
              <a:t>sau</a:t>
            </a:r>
            <a:r>
              <a:rPr lang="en-US" sz="2000" dirty="0">
                <a:solidFill>
                  <a:schemeClr val="tx1"/>
                </a:solidFill>
              </a:rPr>
              <a:t> </a:t>
            </a:r>
            <a:r>
              <a:rPr lang="en-US" sz="2000" dirty="0" err="1">
                <a:solidFill>
                  <a:schemeClr val="tx1"/>
                </a:solidFill>
              </a:rPr>
              <a:t>si</a:t>
            </a:r>
            <a:endParaRPr lang="en-US" sz="2000" dirty="0">
              <a:solidFill>
                <a:schemeClr val="tx1"/>
              </a:solidFill>
            </a:endParaRPr>
          </a:p>
          <a:p>
            <a:r>
              <a:rPr lang="en-US" sz="2000" dirty="0">
                <a:solidFill>
                  <a:schemeClr val="tx1"/>
                </a:solidFill>
              </a:rPr>
              <a:t>                          - </a:t>
            </a:r>
            <a:r>
              <a:rPr lang="en-US" sz="2000" dirty="0" err="1">
                <a:solidFill>
                  <a:schemeClr val="tx1"/>
                </a:solidFill>
              </a:rPr>
              <a:t>iese</a:t>
            </a:r>
            <a:r>
              <a:rPr lang="en-US" sz="2000" dirty="0">
                <a:solidFill>
                  <a:schemeClr val="tx1"/>
                </a:solidFill>
              </a:rPr>
              <a:t> de la Santa </a:t>
            </a:r>
            <a:r>
              <a:rPr lang="en-US" sz="2000" dirty="0" err="1">
                <a:solidFill>
                  <a:schemeClr val="tx1"/>
                </a:solidFill>
              </a:rPr>
              <a:t>prin</a:t>
            </a:r>
            <a:r>
              <a:rPr lang="en-US" sz="2000" dirty="0">
                <a:solidFill>
                  <a:schemeClr val="tx1"/>
                </a:solidFill>
              </a:rPr>
              <a:t> </a:t>
            </a:r>
            <a:r>
              <a:rPr lang="en-US" sz="2000" dirty="0" err="1">
                <a:solidFill>
                  <a:schemeClr val="tx1"/>
                </a:solidFill>
              </a:rPr>
              <a:t>poarta</a:t>
            </a:r>
            <a:r>
              <a:rPr lang="en-US" sz="2000" dirty="0">
                <a:solidFill>
                  <a:schemeClr val="tx1"/>
                </a:solidFill>
              </a:rPr>
              <a:t> de </a:t>
            </a:r>
            <a:r>
              <a:rPr lang="en-US" sz="2000" dirty="0" err="1">
                <a:solidFill>
                  <a:schemeClr val="tx1"/>
                </a:solidFill>
              </a:rPr>
              <a:t>iesire</a:t>
            </a:r>
            <a:r>
              <a:rPr lang="en-US" sz="2000" dirty="0">
                <a:solidFill>
                  <a:schemeClr val="tx1"/>
                </a:solidFill>
              </a:rPr>
              <a:t> a </a:t>
            </a:r>
            <a:r>
              <a:rPr lang="en-US" sz="2000" dirty="0" err="1">
                <a:solidFill>
                  <a:schemeClr val="tx1"/>
                </a:solidFill>
              </a:rPr>
              <a:t>grupului</a:t>
            </a:r>
            <a:r>
              <a:rPr lang="en-US" sz="2000" dirty="0">
                <a:solidFill>
                  <a:schemeClr val="tx1"/>
                </a:solidFill>
              </a:rPr>
              <a:t> </a:t>
            </a:r>
            <a:r>
              <a:rPr lang="en-US" sz="2000" dirty="0" err="1">
                <a:solidFill>
                  <a:schemeClr val="tx1"/>
                </a:solidFill>
              </a:rPr>
              <a:t>sau</a:t>
            </a:r>
            <a:endParaRPr lang="en-US" sz="2000" dirty="0">
              <a:solidFill>
                <a:schemeClr val="tx1"/>
              </a:solidFill>
            </a:endParaRPr>
          </a:p>
        </p:txBody>
      </p:sp>
    </p:spTree>
    <p:extLst>
      <p:ext uri="{BB962C8B-B14F-4D97-AF65-F5344CB8AC3E}">
        <p14:creationId xmlns:p14="http://schemas.microsoft.com/office/powerpoint/2010/main" val="279985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78904" y="463463"/>
            <a:ext cx="2497800" cy="461665"/>
          </a:xfrm>
          <a:prstGeom prst="rect">
            <a:avLst/>
          </a:prstGeom>
          <a:noFill/>
        </p:spPr>
        <p:txBody>
          <a:bodyPr wrap="none" rtlCol="0">
            <a:spAutoFit/>
          </a:bodyPr>
          <a:lstStyle/>
          <a:p>
            <a:pPr marL="342900" indent="-342900">
              <a:buFont typeface="Wingdings" panose="05000000000000000000" pitchFamily="2" charset="2"/>
              <a:buChar char="Ø"/>
            </a:pPr>
            <a:r>
              <a:rPr lang="en-US" sz="2400" dirty="0" err="1"/>
              <a:t>Grupuri</a:t>
            </a:r>
            <a:r>
              <a:rPr lang="en-US" sz="2400" dirty="0"/>
              <a:t> </a:t>
            </a:r>
            <a:r>
              <a:rPr lang="en-US" sz="2400" dirty="0" err="1"/>
              <a:t>si</a:t>
            </a:r>
            <a:r>
              <a:rPr lang="en-US" sz="2400" dirty="0"/>
              <a:t> </a:t>
            </a:r>
            <a:r>
              <a:rPr lang="en-US" sz="2400" dirty="0" err="1"/>
              <a:t>porti</a:t>
            </a:r>
            <a:r>
              <a:rPr lang="en-US" sz="2400" dirty="0"/>
              <a:t> </a:t>
            </a:r>
            <a:endParaRPr lang="ro-RO" sz="2400" dirty="0"/>
          </a:p>
        </p:txBody>
      </p:sp>
      <p:cxnSp>
        <p:nvCxnSpPr>
          <p:cNvPr id="5" name="Straight Connector 4"/>
          <p:cNvCxnSpPr/>
          <p:nvPr/>
        </p:nvCxnSpPr>
        <p:spPr>
          <a:xfrm>
            <a:off x="1374619" y="1678484"/>
            <a:ext cx="25052" cy="82671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425567" y="2505202"/>
            <a:ext cx="88934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2253119" y="1625103"/>
            <a:ext cx="0" cy="82671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1816274" y="2223557"/>
            <a:ext cx="162838" cy="11273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2" name="Oval 11"/>
          <p:cNvSpPr/>
          <p:nvPr/>
        </p:nvSpPr>
        <p:spPr>
          <a:xfrm>
            <a:off x="1787883" y="1978263"/>
            <a:ext cx="164716" cy="125261"/>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3" name="Oval 12"/>
          <p:cNvSpPr/>
          <p:nvPr/>
        </p:nvSpPr>
        <p:spPr>
          <a:xfrm>
            <a:off x="1802080" y="1736126"/>
            <a:ext cx="164716" cy="125261"/>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4" name="Down Arrow 13"/>
          <p:cNvSpPr/>
          <p:nvPr/>
        </p:nvSpPr>
        <p:spPr>
          <a:xfrm>
            <a:off x="1787883" y="2690660"/>
            <a:ext cx="45719" cy="934505"/>
          </a:xfrm>
          <a:prstGeom prst="downArrow">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cxnSp>
        <p:nvCxnSpPr>
          <p:cNvPr id="16" name="Straight Connector 15"/>
          <p:cNvCxnSpPr/>
          <p:nvPr/>
        </p:nvCxnSpPr>
        <p:spPr>
          <a:xfrm>
            <a:off x="1674068" y="4182456"/>
            <a:ext cx="0" cy="71398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017534" y="4145069"/>
            <a:ext cx="12526" cy="71398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1364150" y="4517720"/>
            <a:ext cx="162838" cy="11273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28" name="Oval 27"/>
          <p:cNvSpPr/>
          <p:nvPr/>
        </p:nvSpPr>
        <p:spPr>
          <a:xfrm>
            <a:off x="1048564" y="4517720"/>
            <a:ext cx="162838" cy="11273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29" name="Oval 28"/>
          <p:cNvSpPr/>
          <p:nvPr/>
        </p:nvSpPr>
        <p:spPr>
          <a:xfrm>
            <a:off x="725064" y="4507281"/>
            <a:ext cx="162838" cy="11273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36" name="Isosceles Triangle 35"/>
          <p:cNvSpPr/>
          <p:nvPr/>
        </p:nvSpPr>
        <p:spPr>
          <a:xfrm>
            <a:off x="1839154" y="4145071"/>
            <a:ext cx="889348" cy="713982"/>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43" name="TextBox 42"/>
          <p:cNvSpPr txBox="1"/>
          <p:nvPr/>
        </p:nvSpPr>
        <p:spPr>
          <a:xfrm>
            <a:off x="320146" y="1807630"/>
            <a:ext cx="809837" cy="461665"/>
          </a:xfrm>
          <a:prstGeom prst="rect">
            <a:avLst/>
          </a:prstGeom>
          <a:noFill/>
        </p:spPr>
        <p:txBody>
          <a:bodyPr wrap="none" rtlCol="0">
            <a:spAutoFit/>
          </a:bodyPr>
          <a:lstStyle/>
          <a:p>
            <a:r>
              <a:rPr lang="en-US" sz="2400" dirty="0" err="1"/>
              <a:t>Grup</a:t>
            </a:r>
            <a:endParaRPr lang="ro-RO" sz="2400" dirty="0"/>
          </a:p>
        </p:txBody>
      </p:sp>
      <p:sp>
        <p:nvSpPr>
          <p:cNvPr id="44" name="TextBox 43"/>
          <p:cNvSpPr txBox="1"/>
          <p:nvPr/>
        </p:nvSpPr>
        <p:spPr>
          <a:xfrm>
            <a:off x="2527127" y="1519619"/>
            <a:ext cx="2439322" cy="1015663"/>
          </a:xfrm>
          <a:prstGeom prst="rect">
            <a:avLst/>
          </a:prstGeom>
          <a:noFill/>
        </p:spPr>
        <p:txBody>
          <a:bodyPr wrap="none" rtlCol="0">
            <a:spAutoFit/>
          </a:bodyPr>
          <a:lstStyle/>
          <a:p>
            <a:r>
              <a:rPr lang="en-US" sz="2000" dirty="0" err="1"/>
              <a:t>capacitatea</a:t>
            </a:r>
            <a:r>
              <a:rPr lang="en-US" sz="2000" dirty="0"/>
              <a:t> </a:t>
            </a:r>
            <a:r>
              <a:rPr lang="en-US" sz="2000" dirty="0" err="1"/>
              <a:t>unui</a:t>
            </a:r>
            <a:r>
              <a:rPr lang="en-US" sz="2000" dirty="0"/>
              <a:t> </a:t>
            </a:r>
            <a:r>
              <a:rPr lang="en-US" sz="2000" dirty="0" err="1"/>
              <a:t>grup</a:t>
            </a:r>
            <a:endParaRPr lang="en-US" sz="2000" dirty="0"/>
          </a:p>
          <a:p>
            <a:r>
              <a:rPr lang="en-US" sz="2000" dirty="0" err="1"/>
              <a:t>este</a:t>
            </a:r>
            <a:r>
              <a:rPr lang="en-US" sz="2000" dirty="0"/>
              <a:t> </a:t>
            </a:r>
            <a:r>
              <a:rPr lang="en-US" sz="2000" dirty="0" err="1"/>
              <a:t>limitata</a:t>
            </a:r>
            <a:endParaRPr lang="en-US" sz="2000" dirty="0"/>
          </a:p>
          <a:p>
            <a:r>
              <a:rPr lang="en-US" sz="2000" dirty="0"/>
              <a:t>Ex: 3 </a:t>
            </a:r>
            <a:r>
              <a:rPr lang="en-US" sz="2000" dirty="0" err="1"/>
              <a:t>elfi</a:t>
            </a:r>
            <a:endParaRPr lang="ro-RO" sz="2000" dirty="0"/>
          </a:p>
        </p:txBody>
      </p:sp>
      <p:sp>
        <p:nvSpPr>
          <p:cNvPr id="45" name="TextBox 44"/>
          <p:cNvSpPr txBox="1"/>
          <p:nvPr/>
        </p:nvSpPr>
        <p:spPr>
          <a:xfrm>
            <a:off x="1938327" y="2789127"/>
            <a:ext cx="5675721" cy="1015663"/>
          </a:xfrm>
          <a:prstGeom prst="rect">
            <a:avLst/>
          </a:prstGeom>
          <a:noFill/>
        </p:spPr>
        <p:txBody>
          <a:bodyPr wrap="none" rtlCol="0">
            <a:spAutoFit/>
          </a:bodyPr>
          <a:lstStyle/>
          <a:p>
            <a:r>
              <a:rPr lang="en-US" sz="2000" dirty="0" err="1"/>
              <a:t>cand</a:t>
            </a:r>
            <a:r>
              <a:rPr lang="en-US" sz="2000" dirty="0"/>
              <a:t> </a:t>
            </a:r>
            <a:r>
              <a:rPr lang="en-US" sz="2000" dirty="0" err="1"/>
              <a:t>grupul</a:t>
            </a:r>
            <a:r>
              <a:rPr lang="en-US" sz="2000" dirty="0"/>
              <a:t> se </a:t>
            </a:r>
            <a:r>
              <a:rPr lang="en-US" sz="2000" dirty="0" err="1"/>
              <a:t>umple</a:t>
            </a:r>
            <a:r>
              <a:rPr lang="en-US" sz="2000" dirty="0"/>
              <a:t> se </a:t>
            </a:r>
            <a:r>
              <a:rPr lang="en-US" sz="2000" dirty="0" err="1"/>
              <a:t>creaza</a:t>
            </a:r>
            <a:r>
              <a:rPr lang="en-US" sz="2000" dirty="0"/>
              <a:t> </a:t>
            </a:r>
            <a:r>
              <a:rPr lang="en-US" sz="2000" dirty="0" err="1"/>
              <a:t>doua</a:t>
            </a:r>
            <a:r>
              <a:rPr lang="en-US" sz="2000" dirty="0"/>
              <a:t> </a:t>
            </a:r>
            <a:r>
              <a:rPr lang="en-US" sz="2000" dirty="0" err="1"/>
              <a:t>porti</a:t>
            </a:r>
            <a:r>
              <a:rPr lang="en-US" sz="2000" dirty="0"/>
              <a:t> </a:t>
            </a:r>
            <a:r>
              <a:rPr lang="en-US" sz="2000" dirty="0" err="1"/>
              <a:t>prin</a:t>
            </a:r>
            <a:r>
              <a:rPr lang="en-US" sz="2000" dirty="0"/>
              <a:t> care  </a:t>
            </a:r>
          </a:p>
          <a:p>
            <a:r>
              <a:rPr lang="en-US" sz="2000" dirty="0"/>
              <a:t>         </a:t>
            </a:r>
            <a:r>
              <a:rPr lang="en-US" sz="2000" dirty="0" err="1"/>
              <a:t>membrii</a:t>
            </a:r>
            <a:r>
              <a:rPr lang="en-US" sz="2000" dirty="0"/>
              <a:t> </a:t>
            </a:r>
            <a:r>
              <a:rPr lang="en-US" sz="2000" dirty="0" err="1"/>
              <a:t>grupului</a:t>
            </a:r>
            <a:r>
              <a:rPr lang="en-US" sz="2000" dirty="0"/>
              <a:t> </a:t>
            </a:r>
            <a:r>
              <a:rPr lang="en-US" sz="2000" dirty="0" err="1"/>
              <a:t>vor</a:t>
            </a:r>
            <a:r>
              <a:rPr lang="en-US" sz="2000" dirty="0"/>
              <a:t> intra/</a:t>
            </a:r>
            <a:r>
              <a:rPr lang="en-US" sz="2000" dirty="0" err="1"/>
              <a:t>iesi</a:t>
            </a:r>
            <a:r>
              <a:rPr lang="en-US" sz="2000" dirty="0"/>
              <a:t> la Santa</a:t>
            </a:r>
          </a:p>
          <a:p>
            <a:r>
              <a:rPr lang="en-US" sz="2000" dirty="0"/>
              <a:t> </a:t>
            </a:r>
            <a:endParaRPr lang="ro-RO" sz="2000" dirty="0">
              <a:solidFill>
                <a:srgbClr val="FF0000"/>
              </a:solidFill>
            </a:endParaRPr>
          </a:p>
        </p:txBody>
      </p:sp>
      <p:sp>
        <p:nvSpPr>
          <p:cNvPr id="4" name="TextBox 3"/>
          <p:cNvSpPr txBox="1"/>
          <p:nvPr/>
        </p:nvSpPr>
        <p:spPr>
          <a:xfrm>
            <a:off x="6543651" y="3968734"/>
            <a:ext cx="4599785" cy="1323439"/>
          </a:xfrm>
          <a:prstGeom prst="rect">
            <a:avLst/>
          </a:prstGeom>
          <a:noFill/>
        </p:spPr>
        <p:txBody>
          <a:bodyPr wrap="none" rtlCol="0">
            <a:spAutoFit/>
          </a:bodyPr>
          <a:lstStyle/>
          <a:p>
            <a:r>
              <a:rPr lang="en-US" sz="2000" dirty="0" err="1"/>
              <a:t>Fiecare</a:t>
            </a:r>
            <a:r>
              <a:rPr lang="en-US" sz="2000" dirty="0"/>
              <a:t> </a:t>
            </a:r>
            <a:r>
              <a:rPr lang="en-US" sz="2000" dirty="0" err="1"/>
              <a:t>grup</a:t>
            </a:r>
            <a:r>
              <a:rPr lang="en-US" sz="2000" dirty="0"/>
              <a:t> are </a:t>
            </a:r>
            <a:r>
              <a:rPr lang="en-US" sz="2000" dirty="0" err="1"/>
              <a:t>propriile</a:t>
            </a:r>
            <a:r>
              <a:rPr lang="en-US" sz="2000" dirty="0"/>
              <a:t> </a:t>
            </a:r>
            <a:r>
              <a:rPr lang="en-US" sz="2000" dirty="0" err="1"/>
              <a:t>porti</a:t>
            </a:r>
            <a:r>
              <a:rPr lang="en-US" sz="2000" dirty="0"/>
              <a:t>. </a:t>
            </a:r>
          </a:p>
          <a:p>
            <a:r>
              <a:rPr lang="en-US" sz="2000" dirty="0"/>
              <a:t> </a:t>
            </a:r>
          </a:p>
          <a:p>
            <a:r>
              <a:rPr lang="en-US" sz="2000" dirty="0" err="1"/>
              <a:t>Astfel</a:t>
            </a:r>
            <a:r>
              <a:rPr lang="en-US" sz="2000" dirty="0"/>
              <a:t>, un </a:t>
            </a:r>
            <a:r>
              <a:rPr lang="en-US" sz="2000" dirty="0" err="1"/>
              <a:t>grup</a:t>
            </a:r>
            <a:r>
              <a:rPr lang="en-US" sz="2000" dirty="0"/>
              <a:t> </a:t>
            </a:r>
            <a:r>
              <a:rPr lang="en-US" sz="2000" dirty="0" err="1"/>
              <a:t>poate</a:t>
            </a:r>
            <a:r>
              <a:rPr lang="en-US" sz="2000" dirty="0"/>
              <a:t> fi la Santa</a:t>
            </a:r>
          </a:p>
          <a:p>
            <a:r>
              <a:rPr lang="en-US" sz="2000" dirty="0"/>
              <a:t>in </a:t>
            </a:r>
            <a:r>
              <a:rPr lang="en-US" sz="2000" dirty="0" err="1"/>
              <a:t>timp</a:t>
            </a:r>
            <a:r>
              <a:rPr lang="en-US" sz="2000" dirty="0"/>
              <a:t> </a:t>
            </a:r>
            <a:r>
              <a:rPr lang="en-US" sz="2000" dirty="0" err="1"/>
              <a:t>ce</a:t>
            </a:r>
            <a:r>
              <a:rPr lang="en-US" sz="2000" dirty="0"/>
              <a:t> alt </a:t>
            </a:r>
            <a:r>
              <a:rPr lang="en-US" sz="2000" dirty="0" err="1"/>
              <a:t>grup</a:t>
            </a:r>
            <a:r>
              <a:rPr lang="en-US" sz="2000" dirty="0"/>
              <a:t> </a:t>
            </a:r>
            <a:r>
              <a:rPr lang="en-US" sz="2000" dirty="0" err="1"/>
              <a:t>este</a:t>
            </a:r>
            <a:r>
              <a:rPr lang="en-US" sz="2000" dirty="0"/>
              <a:t> in curs de </a:t>
            </a:r>
            <a:r>
              <a:rPr lang="en-US" sz="2000" dirty="0" err="1"/>
              <a:t>formare</a:t>
            </a:r>
            <a:r>
              <a:rPr lang="en-US" sz="2000" dirty="0"/>
              <a:t>.</a:t>
            </a:r>
          </a:p>
        </p:txBody>
      </p:sp>
      <p:sp>
        <p:nvSpPr>
          <p:cNvPr id="6" name="TextBox 5"/>
          <p:cNvSpPr txBox="1"/>
          <p:nvPr/>
        </p:nvSpPr>
        <p:spPr>
          <a:xfrm>
            <a:off x="1445569" y="5052845"/>
            <a:ext cx="3279424" cy="677108"/>
          </a:xfrm>
          <a:prstGeom prst="rect">
            <a:avLst/>
          </a:prstGeom>
          <a:noFill/>
        </p:spPr>
        <p:txBody>
          <a:bodyPr wrap="none" rtlCol="0">
            <a:spAutoFit/>
          </a:bodyPr>
          <a:lstStyle/>
          <a:p>
            <a:r>
              <a:rPr lang="en-US" sz="2000" dirty="0" err="1">
                <a:solidFill>
                  <a:srgbClr val="FF0000"/>
                </a:solidFill>
              </a:rPr>
              <a:t>portile</a:t>
            </a:r>
            <a:r>
              <a:rPr lang="en-US" sz="2000" dirty="0">
                <a:solidFill>
                  <a:srgbClr val="FF0000"/>
                </a:solidFill>
              </a:rPr>
              <a:t> </a:t>
            </a:r>
            <a:r>
              <a:rPr lang="en-US" sz="2000" dirty="0" err="1">
                <a:solidFill>
                  <a:srgbClr val="FF0000"/>
                </a:solidFill>
              </a:rPr>
              <a:t>sunt</a:t>
            </a:r>
            <a:r>
              <a:rPr lang="en-US" sz="2000" dirty="0">
                <a:solidFill>
                  <a:srgbClr val="FF0000"/>
                </a:solidFill>
              </a:rPr>
              <a:t> operate de Santa </a:t>
            </a:r>
            <a:endParaRPr lang="ro-RO" sz="2000" dirty="0">
              <a:solidFill>
                <a:srgbClr val="FF0000"/>
              </a:solidFill>
            </a:endParaRPr>
          </a:p>
          <a:p>
            <a:endParaRPr lang="en-US" dirty="0"/>
          </a:p>
        </p:txBody>
      </p:sp>
      <p:cxnSp>
        <p:nvCxnSpPr>
          <p:cNvPr id="8" name="Straight Connector 7">
            <a:extLst>
              <a:ext uri="{FF2B5EF4-FFF2-40B4-BE49-F238E27FC236}">
                <a16:creationId xmlns:a16="http://schemas.microsoft.com/office/drawing/2014/main" id="{3973FB09-BB02-B9AF-EA5F-F79D1958B5BF}"/>
              </a:ext>
            </a:extLst>
          </p:cNvPr>
          <p:cNvCxnSpPr/>
          <p:nvPr/>
        </p:nvCxnSpPr>
        <p:spPr>
          <a:xfrm>
            <a:off x="10462468" y="3788078"/>
            <a:ext cx="0" cy="71398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BF47320-E3EB-6392-6AC3-552ED8C70F50}"/>
              </a:ext>
            </a:extLst>
          </p:cNvPr>
          <p:cNvCxnSpPr/>
          <p:nvPr/>
        </p:nvCxnSpPr>
        <p:spPr>
          <a:xfrm>
            <a:off x="11234628" y="3749455"/>
            <a:ext cx="0" cy="71398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891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536324" y="2344080"/>
            <a:ext cx="6096000" cy="3231654"/>
          </a:xfrm>
          <a:prstGeom prst="rect">
            <a:avLst/>
          </a:prstGeom>
        </p:spPr>
        <p:txBody>
          <a:bodyPr>
            <a:spAutoFit/>
          </a:bodyPr>
          <a:lstStyle/>
          <a:p>
            <a:endParaRPr lang="en-US" sz="2400" dirty="0">
              <a:solidFill>
                <a:srgbClr val="0070C0"/>
              </a:solidFill>
            </a:endParaRPr>
          </a:p>
          <a:p>
            <a:endParaRPr lang="en-US" sz="2400" dirty="0">
              <a:solidFill>
                <a:srgbClr val="0070C0"/>
              </a:solidFill>
            </a:endParaRPr>
          </a:p>
          <a:p>
            <a:r>
              <a:rPr lang="ro-RO" sz="2400" dirty="0">
                <a:solidFill>
                  <a:srgbClr val="0070C0"/>
                </a:solidFill>
              </a:rPr>
              <a:t>joinGroup :: Group -&gt; IO (Gate, Gate) </a:t>
            </a:r>
            <a:endParaRPr lang="en-US" sz="2400" dirty="0">
              <a:solidFill>
                <a:srgbClr val="0070C0"/>
              </a:solidFill>
            </a:endParaRPr>
          </a:p>
          <a:p>
            <a:r>
              <a:rPr lang="ro-RO" sz="2400" dirty="0">
                <a:solidFill>
                  <a:srgbClr val="0070C0"/>
                </a:solidFill>
              </a:rPr>
              <a:t>joinGroup group = </a:t>
            </a:r>
            <a:r>
              <a:rPr lang="ro-RO" sz="2400" dirty="0"/>
              <a:t>do </a:t>
            </a:r>
            <a:endParaRPr lang="en-US" sz="2400" dirty="0"/>
          </a:p>
          <a:p>
            <a:r>
              <a:rPr lang="en-US" sz="2400" dirty="0"/>
              <a:t>                     </a:t>
            </a:r>
            <a:r>
              <a:rPr lang="ro-RO" sz="2400" dirty="0"/>
              <a:t>putStr "joinGroup\n" </a:t>
            </a:r>
            <a:endParaRPr lang="en-US" sz="2400" dirty="0"/>
          </a:p>
          <a:p>
            <a:r>
              <a:rPr lang="en-US" sz="2400" dirty="0"/>
              <a:t>                      </a:t>
            </a:r>
            <a:r>
              <a:rPr lang="ro-RO" sz="2400" dirty="0"/>
              <a:t>return (MkGate, MkGate)</a:t>
            </a:r>
            <a:endParaRPr lang="en-US" sz="2400" dirty="0"/>
          </a:p>
          <a:p>
            <a:endParaRPr lang="en-US" sz="2400" dirty="0"/>
          </a:p>
          <a:p>
            <a:endParaRPr lang="ro-RO" dirty="0"/>
          </a:p>
          <a:p>
            <a:endParaRPr lang="ro-RO" dirty="0"/>
          </a:p>
        </p:txBody>
      </p:sp>
      <p:sp>
        <p:nvSpPr>
          <p:cNvPr id="5" name="TextBox 4"/>
          <p:cNvSpPr txBox="1"/>
          <p:nvPr/>
        </p:nvSpPr>
        <p:spPr>
          <a:xfrm>
            <a:off x="651350" y="304800"/>
            <a:ext cx="2272545" cy="461665"/>
          </a:xfrm>
          <a:prstGeom prst="rect">
            <a:avLst/>
          </a:prstGeom>
          <a:noFill/>
        </p:spPr>
        <p:txBody>
          <a:bodyPr wrap="none" rtlCol="0">
            <a:spAutoFit/>
          </a:bodyPr>
          <a:lstStyle/>
          <a:p>
            <a:pPr marL="285750" indent="-285750">
              <a:buFont typeface="Wingdings" panose="05000000000000000000" pitchFamily="2" charset="2"/>
              <a:buChar char="Ø"/>
            </a:pPr>
            <a:r>
              <a:rPr lang="en-US" sz="2400" dirty="0"/>
              <a:t>Thread </a:t>
            </a:r>
            <a:r>
              <a:rPr lang="en-US" sz="2400" dirty="0" err="1"/>
              <a:t>ren</a:t>
            </a:r>
            <a:r>
              <a:rPr lang="en-US" sz="2400" dirty="0"/>
              <a:t>/elf</a:t>
            </a:r>
            <a:endParaRPr lang="ro-RO" sz="2400" dirty="0"/>
          </a:p>
        </p:txBody>
      </p:sp>
      <p:sp>
        <p:nvSpPr>
          <p:cNvPr id="6" name="TextBox 5"/>
          <p:cNvSpPr txBox="1"/>
          <p:nvPr/>
        </p:nvSpPr>
        <p:spPr>
          <a:xfrm>
            <a:off x="1188521" y="3959907"/>
            <a:ext cx="4738477" cy="1107996"/>
          </a:xfrm>
          <a:prstGeom prst="rect">
            <a:avLst/>
          </a:prstGeom>
          <a:noFill/>
        </p:spPr>
        <p:txBody>
          <a:bodyPr wrap="none" rtlCol="0">
            <a:spAutoFit/>
          </a:bodyPr>
          <a:lstStyle/>
          <a:p>
            <a:r>
              <a:rPr lang="ro-RO" sz="2400" dirty="0">
                <a:solidFill>
                  <a:srgbClr val="0070C0"/>
                </a:solidFill>
              </a:rPr>
              <a:t>passGate :: Gate -&gt; IO ()</a:t>
            </a:r>
          </a:p>
          <a:p>
            <a:r>
              <a:rPr lang="ro-RO" sz="2400" dirty="0">
                <a:solidFill>
                  <a:srgbClr val="0070C0"/>
                </a:solidFill>
              </a:rPr>
              <a:t>passGate gate = </a:t>
            </a:r>
            <a:r>
              <a:rPr lang="ro-RO" sz="2400" dirty="0"/>
              <a:t>putStr "passGate\n"</a:t>
            </a:r>
          </a:p>
          <a:p>
            <a:endParaRPr lang="ro-RO" dirty="0"/>
          </a:p>
        </p:txBody>
      </p:sp>
      <p:sp>
        <p:nvSpPr>
          <p:cNvPr id="8" name="Rectangle 7"/>
          <p:cNvSpPr/>
          <p:nvPr/>
        </p:nvSpPr>
        <p:spPr>
          <a:xfrm>
            <a:off x="782812" y="1161881"/>
            <a:ext cx="11244649" cy="1323439"/>
          </a:xfrm>
          <a:prstGeom prst="rect">
            <a:avLst/>
          </a:prstGeom>
          <a:noFill/>
          <a:ln>
            <a:solidFill>
              <a:schemeClr val="tx1"/>
            </a:solidFill>
          </a:ln>
        </p:spPr>
        <p:txBody>
          <a:bodyPr wrap="square">
            <a:spAutoFit/>
          </a:bodyPr>
          <a:lstStyle/>
          <a:p>
            <a:pPr marL="342900" indent="-342900">
              <a:buFont typeface="Arial" panose="020B0604020202020204" pitchFamily="34" charset="0"/>
              <a:buChar char="•"/>
            </a:pPr>
            <a:r>
              <a:rPr lang="en-US" sz="2000" dirty="0" err="1"/>
              <a:t>Cand</a:t>
            </a:r>
            <a:r>
              <a:rPr lang="en-US" sz="2000" dirty="0"/>
              <a:t> un </a:t>
            </a:r>
            <a:r>
              <a:rPr lang="en-US" sz="2000" dirty="0" err="1"/>
              <a:t>grup</a:t>
            </a:r>
            <a:r>
              <a:rPr lang="en-US" sz="2000" dirty="0"/>
              <a:t> de </a:t>
            </a:r>
            <a:r>
              <a:rPr lang="en-US" sz="2000" dirty="0" err="1"/>
              <a:t>reni</a:t>
            </a:r>
            <a:r>
              <a:rPr lang="en-US" sz="2000" dirty="0"/>
              <a:t>/</a:t>
            </a:r>
            <a:r>
              <a:rPr lang="en-US" sz="2000" dirty="0" err="1"/>
              <a:t>elfi</a:t>
            </a:r>
            <a:r>
              <a:rPr lang="en-US" sz="2000" dirty="0"/>
              <a:t> </a:t>
            </a:r>
            <a:r>
              <a:rPr lang="en-US" sz="2000" dirty="0" err="1"/>
              <a:t>este</a:t>
            </a:r>
            <a:r>
              <a:rPr lang="en-US" sz="2000" dirty="0"/>
              <a:t> format, </a:t>
            </a:r>
            <a:r>
              <a:rPr lang="en-US" sz="2000" dirty="0" err="1"/>
              <a:t>primeste</a:t>
            </a:r>
            <a:r>
              <a:rPr lang="en-US" sz="2000" dirty="0"/>
              <a:t> </a:t>
            </a:r>
            <a:r>
              <a:rPr lang="en-US" sz="2000" dirty="0" err="1"/>
              <a:t>doua</a:t>
            </a:r>
            <a:r>
              <a:rPr lang="en-US" sz="2000" dirty="0"/>
              <a:t> </a:t>
            </a:r>
            <a:r>
              <a:rPr lang="en-US" sz="2000" dirty="0" err="1"/>
              <a:t>porti</a:t>
            </a:r>
            <a:r>
              <a:rPr lang="en-US" sz="2000" dirty="0"/>
              <a:t> (gates), </a:t>
            </a:r>
            <a:r>
              <a:rPr lang="en-US" sz="2000" dirty="0" err="1"/>
              <a:t>una</a:t>
            </a:r>
            <a:r>
              <a:rPr lang="en-US" sz="2000" dirty="0"/>
              <a:t> </a:t>
            </a:r>
            <a:r>
              <a:rPr lang="en-US" sz="2000" dirty="0" err="1"/>
              <a:t>pentru</a:t>
            </a:r>
            <a:r>
              <a:rPr lang="en-US" sz="2000" dirty="0"/>
              <a:t> </a:t>
            </a:r>
            <a:r>
              <a:rPr lang="en-US" sz="2000" dirty="0" err="1"/>
              <a:t>intrare</a:t>
            </a:r>
            <a:r>
              <a:rPr lang="en-US" sz="2000" dirty="0"/>
              <a:t>, </a:t>
            </a:r>
            <a:r>
              <a:rPr lang="en-US" sz="2000" dirty="0" err="1"/>
              <a:t>alta</a:t>
            </a:r>
            <a:r>
              <a:rPr lang="en-US" sz="2000" dirty="0"/>
              <a:t> </a:t>
            </a:r>
            <a:r>
              <a:rPr lang="en-US" sz="2000" dirty="0" err="1"/>
              <a:t>pentru</a:t>
            </a:r>
            <a:r>
              <a:rPr lang="en-US" sz="2000" dirty="0"/>
              <a:t> </a:t>
            </a:r>
            <a:r>
              <a:rPr lang="en-US" sz="2000" dirty="0" err="1"/>
              <a:t>iesire</a:t>
            </a:r>
            <a:r>
              <a:rPr lang="en-US" sz="2000" dirty="0"/>
              <a:t>.</a:t>
            </a:r>
          </a:p>
          <a:p>
            <a:pPr marL="342900" indent="-342900">
              <a:buFont typeface="Arial" panose="020B0604020202020204" pitchFamily="34" charset="0"/>
              <a:buChar char="•"/>
            </a:pPr>
            <a:r>
              <a:rPr lang="en-US" sz="2000" dirty="0" err="1"/>
              <a:t>Fiecare</a:t>
            </a:r>
            <a:r>
              <a:rPr lang="en-US" sz="2000" dirty="0"/>
              <a:t> </a:t>
            </a:r>
            <a:r>
              <a:rPr lang="en-US" sz="2000" dirty="0" err="1"/>
              <a:t>membru</a:t>
            </a:r>
            <a:r>
              <a:rPr lang="en-US" sz="2000" dirty="0"/>
              <a:t> al </a:t>
            </a:r>
            <a:r>
              <a:rPr lang="en-US" sz="2000" dirty="0" err="1"/>
              <a:t>grupului</a:t>
            </a:r>
            <a:r>
              <a:rPr lang="en-US" sz="2000" dirty="0"/>
              <a:t>:</a:t>
            </a:r>
          </a:p>
          <a:p>
            <a:r>
              <a:rPr lang="en-US" sz="2000" dirty="0"/>
              <a:t>                         - intra la Santa </a:t>
            </a:r>
            <a:r>
              <a:rPr lang="en-US" sz="2000" dirty="0" err="1"/>
              <a:t>prin</a:t>
            </a:r>
            <a:r>
              <a:rPr lang="en-US" sz="2000" dirty="0"/>
              <a:t> </a:t>
            </a:r>
            <a:r>
              <a:rPr lang="en-US" sz="2000" dirty="0" err="1"/>
              <a:t>poarta</a:t>
            </a:r>
            <a:r>
              <a:rPr lang="en-US" sz="2000" dirty="0"/>
              <a:t> de </a:t>
            </a:r>
            <a:r>
              <a:rPr lang="en-US" sz="2000" dirty="0" err="1"/>
              <a:t>intrare</a:t>
            </a:r>
            <a:r>
              <a:rPr lang="en-US" sz="2000" dirty="0"/>
              <a:t> a </a:t>
            </a:r>
            <a:r>
              <a:rPr lang="en-US" sz="2000" dirty="0" err="1"/>
              <a:t>grupului</a:t>
            </a:r>
            <a:r>
              <a:rPr lang="en-US" sz="2000" dirty="0"/>
              <a:t> </a:t>
            </a:r>
            <a:r>
              <a:rPr lang="en-US" sz="2000" dirty="0" err="1"/>
              <a:t>sau</a:t>
            </a:r>
            <a:r>
              <a:rPr lang="en-US" sz="2000" dirty="0"/>
              <a:t> </a:t>
            </a:r>
            <a:r>
              <a:rPr lang="en-US" sz="2000" dirty="0" err="1"/>
              <a:t>si</a:t>
            </a:r>
            <a:endParaRPr lang="en-US" sz="2000" dirty="0"/>
          </a:p>
          <a:p>
            <a:r>
              <a:rPr lang="en-US" sz="2000" dirty="0"/>
              <a:t>                         - </a:t>
            </a:r>
            <a:r>
              <a:rPr lang="en-US" sz="2000" dirty="0" err="1"/>
              <a:t>iese</a:t>
            </a:r>
            <a:r>
              <a:rPr lang="en-US" sz="2000" dirty="0"/>
              <a:t> de la Santa </a:t>
            </a:r>
            <a:r>
              <a:rPr lang="en-US" sz="2000" dirty="0" err="1"/>
              <a:t>prin</a:t>
            </a:r>
            <a:r>
              <a:rPr lang="en-US" sz="2000" dirty="0"/>
              <a:t> </a:t>
            </a:r>
            <a:r>
              <a:rPr lang="en-US" sz="2000" dirty="0" err="1"/>
              <a:t>poarta</a:t>
            </a:r>
            <a:r>
              <a:rPr lang="en-US" sz="2000" dirty="0"/>
              <a:t> de </a:t>
            </a:r>
            <a:r>
              <a:rPr lang="en-US" sz="2000" dirty="0" err="1"/>
              <a:t>iesire</a:t>
            </a:r>
            <a:r>
              <a:rPr lang="en-US" sz="2000" dirty="0"/>
              <a:t> a </a:t>
            </a:r>
            <a:r>
              <a:rPr lang="en-US" sz="2000" dirty="0" err="1"/>
              <a:t>grupului</a:t>
            </a:r>
            <a:r>
              <a:rPr lang="en-US" sz="2000" dirty="0"/>
              <a:t> </a:t>
            </a:r>
            <a:r>
              <a:rPr lang="en-US" sz="2000" dirty="0" err="1"/>
              <a:t>sau</a:t>
            </a:r>
            <a:endParaRPr lang="en-US" sz="2000" dirty="0"/>
          </a:p>
        </p:txBody>
      </p:sp>
      <p:sp>
        <p:nvSpPr>
          <p:cNvPr id="9" name="TextBox 8"/>
          <p:cNvSpPr txBox="1"/>
          <p:nvPr/>
        </p:nvSpPr>
        <p:spPr>
          <a:xfrm>
            <a:off x="1581219" y="5408790"/>
            <a:ext cx="9647834" cy="707886"/>
          </a:xfrm>
          <a:prstGeom prst="rect">
            <a:avLst/>
          </a:prstGeom>
          <a:noFill/>
        </p:spPr>
        <p:txBody>
          <a:bodyPr wrap="none" rtlCol="0">
            <a:spAutoFit/>
          </a:bodyPr>
          <a:lstStyle/>
          <a:p>
            <a:r>
              <a:rPr lang="en-US" sz="2000" dirty="0" err="1">
                <a:solidFill>
                  <a:srgbClr val="FF0000"/>
                </a:solidFill>
              </a:rPr>
              <a:t>Atentie</a:t>
            </a:r>
            <a:r>
              <a:rPr lang="en-US" sz="2000" dirty="0">
                <a:solidFill>
                  <a:srgbClr val="FF0000"/>
                </a:solidFill>
              </a:rPr>
              <a:t>! </a:t>
            </a:r>
            <a:r>
              <a:rPr lang="en-US" sz="2000" dirty="0" err="1"/>
              <a:t>Folosim</a:t>
            </a:r>
            <a:r>
              <a:rPr lang="en-US" sz="2000" dirty="0"/>
              <a:t> </a:t>
            </a:r>
            <a:r>
              <a:rPr lang="en-US" sz="2000" dirty="0" err="1"/>
              <a:t>aceste</a:t>
            </a:r>
            <a:r>
              <a:rPr lang="en-US" sz="2000" dirty="0"/>
              <a:t> </a:t>
            </a:r>
            <a:r>
              <a:rPr lang="en-US" sz="2000" dirty="0" err="1"/>
              <a:t>variante</a:t>
            </a:r>
            <a:r>
              <a:rPr lang="en-US" sz="2000" dirty="0"/>
              <a:t> </a:t>
            </a:r>
            <a:r>
              <a:rPr lang="en-US" sz="2000" dirty="0" err="1"/>
              <a:t>numai</a:t>
            </a:r>
            <a:r>
              <a:rPr lang="en-US" sz="2000" dirty="0"/>
              <a:t> </a:t>
            </a:r>
            <a:r>
              <a:rPr lang="en-US" sz="2000" dirty="0" err="1"/>
              <a:t>pentru</a:t>
            </a:r>
            <a:r>
              <a:rPr lang="en-US" sz="2000" dirty="0"/>
              <a:t> </a:t>
            </a:r>
            <a:r>
              <a:rPr lang="en-US" sz="2000" dirty="0" err="1"/>
              <a:t>testare</a:t>
            </a:r>
            <a:r>
              <a:rPr lang="en-US" sz="2000" dirty="0"/>
              <a:t>.</a:t>
            </a:r>
          </a:p>
          <a:p>
            <a:r>
              <a:rPr lang="en-US" sz="2000" dirty="0" err="1"/>
              <a:t>Functiile</a:t>
            </a:r>
            <a:r>
              <a:rPr lang="en-US" sz="2000" dirty="0"/>
              <a:t> </a:t>
            </a:r>
            <a:r>
              <a:rPr lang="en-US" sz="2000" dirty="0" err="1">
                <a:solidFill>
                  <a:srgbClr val="0070C0"/>
                </a:solidFill>
              </a:rPr>
              <a:t>joinGroup</a:t>
            </a:r>
            <a:r>
              <a:rPr lang="en-US" sz="2000" dirty="0"/>
              <a:t> </a:t>
            </a:r>
            <a:r>
              <a:rPr lang="en-US" sz="2000" dirty="0" err="1"/>
              <a:t>si</a:t>
            </a:r>
            <a:r>
              <a:rPr lang="en-US" sz="2000" dirty="0"/>
              <a:t> </a:t>
            </a:r>
            <a:r>
              <a:rPr lang="en-US" sz="2000" dirty="0" err="1">
                <a:solidFill>
                  <a:srgbClr val="0070C0"/>
                </a:solidFill>
              </a:rPr>
              <a:t>passGate</a:t>
            </a:r>
            <a:r>
              <a:rPr lang="en-US" sz="2000" dirty="0"/>
              <a:t> </a:t>
            </a:r>
            <a:r>
              <a:rPr lang="en-US" sz="2000" dirty="0" err="1"/>
              <a:t>vor</a:t>
            </a:r>
            <a:r>
              <a:rPr lang="en-US" sz="2000" dirty="0"/>
              <a:t> </a:t>
            </a:r>
            <a:r>
              <a:rPr lang="en-US" sz="2000" dirty="0" err="1"/>
              <a:t>contoriza</a:t>
            </a:r>
            <a:r>
              <a:rPr lang="en-US" sz="2000" dirty="0"/>
              <a:t> </a:t>
            </a:r>
            <a:r>
              <a:rPr lang="en-US" sz="2000" dirty="0" err="1"/>
              <a:t>gruparea</a:t>
            </a:r>
            <a:r>
              <a:rPr lang="en-US" sz="2000" dirty="0"/>
              <a:t>/</a:t>
            </a:r>
            <a:r>
              <a:rPr lang="en-US" sz="2000" dirty="0" err="1"/>
              <a:t>accesul</a:t>
            </a:r>
            <a:r>
              <a:rPr lang="en-US" sz="2000" dirty="0"/>
              <a:t> </a:t>
            </a:r>
            <a:r>
              <a:rPr lang="en-US" sz="2000" dirty="0" err="1"/>
              <a:t>numarului</a:t>
            </a:r>
            <a:r>
              <a:rPr lang="en-US" sz="2000" dirty="0"/>
              <a:t>  </a:t>
            </a:r>
            <a:r>
              <a:rPr lang="en-US" sz="2000" dirty="0" err="1"/>
              <a:t>fixat</a:t>
            </a:r>
            <a:r>
              <a:rPr lang="en-US" sz="2000" dirty="0"/>
              <a:t> de </a:t>
            </a:r>
            <a:r>
              <a:rPr lang="en-US" sz="2000" dirty="0" err="1"/>
              <a:t>reni</a:t>
            </a:r>
            <a:r>
              <a:rPr lang="en-US" sz="2000" dirty="0"/>
              <a:t>/</a:t>
            </a:r>
            <a:r>
              <a:rPr lang="en-US" sz="2000" dirty="0" err="1"/>
              <a:t>elfi</a:t>
            </a:r>
            <a:r>
              <a:rPr lang="en-US" sz="2000" dirty="0"/>
              <a:t>.</a:t>
            </a:r>
          </a:p>
        </p:txBody>
      </p:sp>
      <p:sp>
        <p:nvSpPr>
          <p:cNvPr id="4" name="TextBox 3">
            <a:extLst>
              <a:ext uri="{FF2B5EF4-FFF2-40B4-BE49-F238E27FC236}">
                <a16:creationId xmlns:a16="http://schemas.microsoft.com/office/drawing/2014/main" id="{53C99E39-AC43-6D33-D172-8C58FE0C1F54}"/>
              </a:ext>
            </a:extLst>
          </p:cNvPr>
          <p:cNvSpPr txBox="1"/>
          <p:nvPr/>
        </p:nvSpPr>
        <p:spPr>
          <a:xfrm>
            <a:off x="1188521" y="3079669"/>
            <a:ext cx="6096000" cy="830997"/>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ro-RO" sz="2400" b="0" i="0" u="none" strike="noStrike" kern="1200" cap="none" spc="0" normalizeH="0" baseline="0" noProof="0" dirty="0">
                <a:ln>
                  <a:noFill/>
                </a:ln>
                <a:solidFill>
                  <a:srgbClr val="0070C0"/>
                </a:solidFill>
                <a:effectLst/>
                <a:uLnTx/>
                <a:uFillTx/>
                <a:latin typeface="Calibri" panose="020F0502020204030204"/>
                <a:ea typeface="+mn-ea"/>
                <a:cs typeface="+mn-cs"/>
              </a:rPr>
              <a:t>data Group = </a:t>
            </a:r>
            <a:r>
              <a:rPr kumimoji="0" lang="ro-RO" sz="2400" b="0" i="0" u="none" strike="noStrike" kern="1200" cap="none" spc="0" normalizeH="0" baseline="0" noProof="0" dirty="0" err="1">
                <a:ln>
                  <a:noFill/>
                </a:ln>
                <a:effectLst/>
                <a:uLnTx/>
                <a:uFillTx/>
                <a:latin typeface="Calibri" panose="020F0502020204030204"/>
                <a:ea typeface="+mn-ea"/>
                <a:cs typeface="+mn-cs"/>
              </a:rPr>
              <a:t>MkGroup</a:t>
            </a:r>
            <a:r>
              <a:rPr kumimoji="0" lang="ro-RO" sz="2400" b="0" i="0" u="none" strike="noStrike" kern="1200" cap="none" spc="0" normalizeH="0" baseline="0" noProof="0" dirty="0">
                <a:ln>
                  <a:noFill/>
                </a:ln>
                <a:effectLst/>
                <a:uLnTx/>
                <a:uFillTx/>
                <a:latin typeface="Calibri" panose="020F0502020204030204"/>
                <a:ea typeface="+mn-ea"/>
                <a:cs typeface="+mn-cs"/>
              </a:rPr>
              <a:t> </a:t>
            </a:r>
            <a:endParaRPr kumimoji="0" lang="en-US" sz="2400" b="0" i="0" u="none" strike="noStrike" kern="1200" cap="none" spc="0" normalizeH="0" baseline="0" noProof="0" dirty="0">
              <a:ln>
                <a:noFill/>
              </a:ln>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ro-RO" sz="2400" b="0" i="0" u="none" strike="noStrike" kern="1200" cap="none" spc="0" normalizeH="0" baseline="0" noProof="0" dirty="0">
                <a:ln>
                  <a:noFill/>
                </a:ln>
                <a:solidFill>
                  <a:srgbClr val="0070C0"/>
                </a:solidFill>
                <a:effectLst/>
                <a:uLnTx/>
                <a:uFillTx/>
                <a:latin typeface="Calibri" panose="020F0502020204030204"/>
                <a:ea typeface="+mn-ea"/>
                <a:cs typeface="+mn-cs"/>
              </a:rPr>
              <a:t>data Gate = </a:t>
            </a:r>
            <a:r>
              <a:rPr kumimoji="0" lang="ro-RO" sz="2400" b="0" i="0" u="none" strike="noStrike" kern="1200" cap="none" spc="0" normalizeH="0" baseline="0" noProof="0" dirty="0" err="1">
                <a:ln>
                  <a:noFill/>
                </a:ln>
                <a:effectLst/>
                <a:uLnTx/>
                <a:uFillTx/>
                <a:latin typeface="Calibri" panose="020F0502020204030204"/>
                <a:ea typeface="+mn-ea"/>
                <a:cs typeface="+mn-cs"/>
              </a:rPr>
              <a:t>MkGate</a:t>
            </a:r>
            <a:endParaRPr kumimoji="0" lang="en-US" sz="2400" b="0" i="0" u="none" strike="noStrike" kern="1200" cap="none" spc="0" normalizeH="0" baseline="0" noProof="0" dirty="0">
              <a:ln>
                <a:noFill/>
              </a:ln>
              <a:effectLst/>
              <a:uLnTx/>
              <a:uFillTx/>
              <a:latin typeface="Calibri" panose="020F0502020204030204"/>
              <a:ea typeface="+mn-ea"/>
              <a:cs typeface="+mn-cs"/>
            </a:endParaRPr>
          </a:p>
        </p:txBody>
      </p:sp>
    </p:spTree>
    <p:extLst>
      <p:ext uri="{BB962C8B-B14F-4D97-AF65-F5344CB8AC3E}">
        <p14:creationId xmlns:p14="http://schemas.microsoft.com/office/powerpoint/2010/main" val="1199737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3014" y="944369"/>
            <a:ext cx="5269328" cy="2308324"/>
          </a:xfrm>
          <a:prstGeom prst="rect">
            <a:avLst/>
          </a:prstGeom>
          <a:noFill/>
          <a:ln>
            <a:solidFill>
              <a:srgbClr val="0070C0"/>
            </a:solidFill>
          </a:ln>
        </p:spPr>
        <p:txBody>
          <a:bodyPr wrap="none" rtlCol="0">
            <a:spAutoFit/>
          </a:bodyPr>
          <a:lstStyle/>
          <a:p>
            <a:r>
              <a:rPr lang="ro-RO" sz="2400" dirty="0">
                <a:solidFill>
                  <a:srgbClr val="0070C0"/>
                </a:solidFill>
              </a:rPr>
              <a:t>helper1 :: Group -&gt; IO () -&gt; IO ()</a:t>
            </a:r>
          </a:p>
          <a:p>
            <a:r>
              <a:rPr lang="ro-RO" sz="2400" b="1" dirty="0">
                <a:solidFill>
                  <a:srgbClr val="0070C0"/>
                </a:solidFill>
              </a:rPr>
              <a:t>helper1</a:t>
            </a:r>
            <a:r>
              <a:rPr lang="ro-RO" sz="2400" dirty="0">
                <a:solidFill>
                  <a:srgbClr val="0070C0"/>
                </a:solidFill>
              </a:rPr>
              <a:t> group do_task = do</a:t>
            </a:r>
          </a:p>
          <a:p>
            <a:r>
              <a:rPr lang="ro-RO" sz="2400" dirty="0">
                <a:solidFill>
                  <a:srgbClr val="0070C0"/>
                </a:solidFill>
              </a:rPr>
              <a:t>    (in_gate, out_gate) &lt;-</a:t>
            </a:r>
            <a:r>
              <a:rPr lang="ro-RO" sz="2400" b="1" dirty="0"/>
              <a:t> </a:t>
            </a:r>
            <a:r>
              <a:rPr lang="ro-RO" sz="2400" b="1" dirty="0">
                <a:solidFill>
                  <a:srgbClr val="0070C0"/>
                </a:solidFill>
              </a:rPr>
              <a:t>joinGroup</a:t>
            </a:r>
            <a:r>
              <a:rPr lang="ro-RO" sz="2400" dirty="0">
                <a:solidFill>
                  <a:srgbClr val="0070C0"/>
                </a:solidFill>
              </a:rPr>
              <a:t> group</a:t>
            </a:r>
          </a:p>
          <a:p>
            <a:r>
              <a:rPr lang="ro-RO" sz="2400" b="1" dirty="0">
                <a:solidFill>
                  <a:srgbClr val="0070C0"/>
                </a:solidFill>
              </a:rPr>
              <a:t>    passGate</a:t>
            </a:r>
            <a:r>
              <a:rPr lang="ro-RO" sz="2400" dirty="0">
                <a:solidFill>
                  <a:srgbClr val="0070C0"/>
                </a:solidFill>
              </a:rPr>
              <a:t> in_gate</a:t>
            </a:r>
          </a:p>
          <a:p>
            <a:r>
              <a:rPr lang="ro-RO" sz="2400" dirty="0">
                <a:solidFill>
                  <a:srgbClr val="0070C0"/>
                </a:solidFill>
              </a:rPr>
              <a:t>    do_task</a:t>
            </a:r>
          </a:p>
          <a:p>
            <a:r>
              <a:rPr lang="ro-RO" sz="2400" dirty="0">
                <a:solidFill>
                  <a:srgbClr val="0070C0"/>
                </a:solidFill>
              </a:rPr>
              <a:t>    </a:t>
            </a:r>
            <a:r>
              <a:rPr lang="ro-RO" sz="2400" b="1" dirty="0">
                <a:solidFill>
                  <a:srgbClr val="0070C0"/>
                </a:solidFill>
              </a:rPr>
              <a:t>passGate</a:t>
            </a:r>
            <a:r>
              <a:rPr lang="ro-RO" sz="2400" dirty="0">
                <a:solidFill>
                  <a:srgbClr val="0070C0"/>
                </a:solidFill>
              </a:rPr>
              <a:t> out_gate</a:t>
            </a:r>
          </a:p>
        </p:txBody>
      </p:sp>
      <p:sp>
        <p:nvSpPr>
          <p:cNvPr id="5" name="Rectangle 4"/>
          <p:cNvSpPr/>
          <p:nvPr/>
        </p:nvSpPr>
        <p:spPr>
          <a:xfrm>
            <a:off x="5991926" y="1221368"/>
            <a:ext cx="4542773" cy="175432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err="1"/>
              <a:t>Ciclul</a:t>
            </a:r>
            <a:r>
              <a:rPr lang="en-US" dirty="0"/>
              <a:t> de </a:t>
            </a:r>
            <a:r>
              <a:rPr lang="en-US" dirty="0" err="1"/>
              <a:t>viata</a:t>
            </a:r>
            <a:r>
              <a:rPr lang="en-US" dirty="0"/>
              <a:t> al </a:t>
            </a:r>
            <a:r>
              <a:rPr lang="en-US" dirty="0" err="1"/>
              <a:t>unui</a:t>
            </a:r>
            <a:r>
              <a:rPr lang="en-US" dirty="0"/>
              <a:t> elf/</a:t>
            </a:r>
            <a:r>
              <a:rPr lang="en-US" dirty="0" err="1"/>
              <a:t>ren</a:t>
            </a:r>
            <a:r>
              <a:rPr lang="en-US" dirty="0"/>
              <a:t>:</a:t>
            </a:r>
          </a:p>
          <a:p>
            <a:pPr marL="342900" indent="-342900">
              <a:buFont typeface="+mj-lt"/>
              <a:buAutoNum type="arabicPeriod"/>
            </a:pPr>
            <a:r>
              <a:rPr lang="en-US" dirty="0" err="1"/>
              <a:t>incearca</a:t>
            </a:r>
            <a:r>
              <a:rPr lang="en-US" dirty="0"/>
              <a:t> </a:t>
            </a:r>
            <a:r>
              <a:rPr lang="en-US" dirty="0" err="1"/>
              <a:t>sa</a:t>
            </a:r>
            <a:r>
              <a:rPr lang="en-US" dirty="0"/>
              <a:t> </a:t>
            </a:r>
            <a:r>
              <a:rPr lang="en-US" dirty="0" err="1"/>
              <a:t>intre</a:t>
            </a:r>
            <a:r>
              <a:rPr lang="en-US" dirty="0"/>
              <a:t> </a:t>
            </a:r>
            <a:r>
              <a:rPr lang="en-US" dirty="0" err="1"/>
              <a:t>intr</a:t>
            </a:r>
            <a:r>
              <a:rPr lang="en-US" dirty="0"/>
              <a:t>-un </a:t>
            </a:r>
            <a:r>
              <a:rPr lang="en-US" dirty="0" err="1"/>
              <a:t>grup</a:t>
            </a:r>
            <a:endParaRPr lang="en-US" dirty="0"/>
          </a:p>
          <a:p>
            <a:pPr marL="342900" indent="-342900">
              <a:buFont typeface="+mj-lt"/>
              <a:buAutoNum type="arabicPeriod"/>
            </a:pPr>
            <a:r>
              <a:rPr lang="en-US" dirty="0" err="1"/>
              <a:t>dupa</a:t>
            </a:r>
            <a:r>
              <a:rPr lang="en-US" dirty="0"/>
              <a:t> </a:t>
            </a:r>
            <a:r>
              <a:rPr lang="en-US" dirty="0" err="1"/>
              <a:t>ce</a:t>
            </a:r>
            <a:r>
              <a:rPr lang="en-US" dirty="0"/>
              <a:t> </a:t>
            </a:r>
            <a:r>
              <a:rPr lang="en-US" dirty="0" err="1"/>
              <a:t>grupul</a:t>
            </a:r>
            <a:r>
              <a:rPr lang="en-US" dirty="0"/>
              <a:t> s-a format intra la Santa</a:t>
            </a:r>
          </a:p>
          <a:p>
            <a:pPr marL="342900" indent="-342900">
              <a:buFont typeface="+mj-lt"/>
              <a:buAutoNum type="arabicPeriod"/>
            </a:pPr>
            <a:r>
              <a:rPr lang="en-US" dirty="0"/>
              <a:t> </a:t>
            </a:r>
            <a:r>
              <a:rPr lang="en-US" dirty="0" err="1"/>
              <a:t>lucreaza</a:t>
            </a:r>
            <a:r>
              <a:rPr lang="en-US" dirty="0"/>
              <a:t> cu Santa  </a:t>
            </a:r>
          </a:p>
          <a:p>
            <a:pPr marL="342900" indent="-342900">
              <a:buFont typeface="+mj-lt"/>
              <a:buAutoNum type="arabicPeriod"/>
            </a:pPr>
            <a:r>
              <a:rPr lang="en-US" dirty="0" err="1"/>
              <a:t>pleaca</a:t>
            </a:r>
            <a:r>
              <a:rPr lang="en-US" dirty="0"/>
              <a:t> de la Santa</a:t>
            </a:r>
          </a:p>
          <a:p>
            <a:pPr marL="342900" indent="-342900">
              <a:buFont typeface="+mj-lt"/>
              <a:buAutoNum type="arabicPeriod"/>
            </a:pPr>
            <a:r>
              <a:rPr lang="en-US" dirty="0"/>
              <a:t>se </a:t>
            </a:r>
            <a:r>
              <a:rPr lang="en-US" dirty="0" err="1"/>
              <a:t>intoarce</a:t>
            </a:r>
            <a:r>
              <a:rPr lang="en-US" dirty="0"/>
              <a:t> la 1.</a:t>
            </a:r>
          </a:p>
        </p:txBody>
      </p:sp>
      <p:sp>
        <p:nvSpPr>
          <p:cNvPr id="6" name="TextBox 5"/>
          <p:cNvSpPr txBox="1"/>
          <p:nvPr/>
        </p:nvSpPr>
        <p:spPr>
          <a:xfrm>
            <a:off x="1365694" y="3985978"/>
            <a:ext cx="5666423" cy="1938992"/>
          </a:xfrm>
          <a:prstGeom prst="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ro-RO" sz="2400" b="1" dirty="0">
                <a:solidFill>
                  <a:srgbClr val="0070C0"/>
                </a:solidFill>
              </a:rPr>
              <a:t>elf1, reindeer1 </a:t>
            </a:r>
            <a:r>
              <a:rPr lang="ro-RO" sz="2400" dirty="0">
                <a:solidFill>
                  <a:srgbClr val="0070C0"/>
                </a:solidFill>
              </a:rPr>
              <a:t>:: Group -&gt; Int -&gt; IO ()</a:t>
            </a:r>
          </a:p>
          <a:p>
            <a:endParaRPr lang="en-US" sz="2400" dirty="0">
              <a:solidFill>
                <a:srgbClr val="0070C0"/>
              </a:solidFill>
            </a:endParaRPr>
          </a:p>
          <a:p>
            <a:r>
              <a:rPr lang="ro-RO" sz="2400" dirty="0">
                <a:solidFill>
                  <a:srgbClr val="0070C0"/>
                </a:solidFill>
              </a:rPr>
              <a:t>elf1 gp id = </a:t>
            </a:r>
            <a:r>
              <a:rPr lang="ro-RO" sz="2400" b="1" dirty="0">
                <a:solidFill>
                  <a:srgbClr val="0070C0"/>
                </a:solidFill>
              </a:rPr>
              <a:t>helper1</a:t>
            </a:r>
            <a:r>
              <a:rPr lang="ro-RO" sz="2400" dirty="0">
                <a:solidFill>
                  <a:srgbClr val="0070C0"/>
                </a:solidFill>
              </a:rPr>
              <a:t> gp (meetInStudy id)</a:t>
            </a:r>
          </a:p>
          <a:p>
            <a:r>
              <a:rPr lang="ro-RO" sz="2400" dirty="0">
                <a:solidFill>
                  <a:srgbClr val="0070C0"/>
                </a:solidFill>
              </a:rPr>
              <a:t>reindeer1 gp id = </a:t>
            </a:r>
            <a:r>
              <a:rPr lang="ro-RO" sz="2400" b="1" dirty="0">
                <a:solidFill>
                  <a:srgbClr val="0070C0"/>
                </a:solidFill>
              </a:rPr>
              <a:t>helper1</a:t>
            </a:r>
            <a:r>
              <a:rPr lang="ro-RO" sz="2400" dirty="0">
                <a:solidFill>
                  <a:srgbClr val="0070C0"/>
                </a:solidFill>
              </a:rPr>
              <a:t> gp (deliverToys id)</a:t>
            </a:r>
          </a:p>
          <a:p>
            <a:endParaRPr lang="ro-RO" sz="2400" dirty="0"/>
          </a:p>
        </p:txBody>
      </p:sp>
      <p:sp>
        <p:nvSpPr>
          <p:cNvPr id="7" name="TextBox 6"/>
          <p:cNvSpPr txBox="1"/>
          <p:nvPr/>
        </p:nvSpPr>
        <p:spPr>
          <a:xfrm>
            <a:off x="952500" y="241300"/>
            <a:ext cx="2272545" cy="461665"/>
          </a:xfrm>
          <a:prstGeom prst="rect">
            <a:avLst/>
          </a:prstGeom>
          <a:noFill/>
        </p:spPr>
        <p:txBody>
          <a:bodyPr wrap="none" rtlCol="0">
            <a:spAutoFit/>
          </a:bodyPr>
          <a:lstStyle/>
          <a:p>
            <a:pPr marL="285750" indent="-285750">
              <a:buFont typeface="Wingdings" panose="05000000000000000000" pitchFamily="2" charset="2"/>
              <a:buChar char="Ø"/>
            </a:pPr>
            <a:r>
              <a:rPr lang="en-US" sz="2400" dirty="0"/>
              <a:t>Thread </a:t>
            </a:r>
            <a:r>
              <a:rPr lang="en-US" sz="2400" dirty="0" err="1"/>
              <a:t>ren</a:t>
            </a:r>
            <a:r>
              <a:rPr lang="en-US" sz="2400" dirty="0"/>
              <a:t>/elf</a:t>
            </a:r>
            <a:endParaRPr lang="ro-RO" sz="2400" dirty="0"/>
          </a:p>
        </p:txBody>
      </p:sp>
      <p:sp>
        <p:nvSpPr>
          <p:cNvPr id="2" name="TextBox 1"/>
          <p:cNvSpPr txBox="1"/>
          <p:nvPr/>
        </p:nvSpPr>
        <p:spPr>
          <a:xfrm>
            <a:off x="7259595" y="4275438"/>
            <a:ext cx="4315540" cy="1015663"/>
          </a:xfrm>
          <a:prstGeom prst="rect">
            <a:avLst/>
          </a:prstGeom>
          <a:noFill/>
        </p:spPr>
        <p:txBody>
          <a:bodyPr wrap="none" rtlCol="0">
            <a:spAutoFit/>
          </a:bodyPr>
          <a:lstStyle/>
          <a:p>
            <a:r>
              <a:rPr lang="en-US" sz="2000" dirty="0">
                <a:solidFill>
                  <a:srgbClr val="0070C0"/>
                </a:solidFill>
              </a:rPr>
              <a:t>elf1/reindeer1 </a:t>
            </a:r>
          </a:p>
          <a:p>
            <a:r>
              <a:rPr lang="en-US" sz="2000" dirty="0" err="1"/>
              <a:t>definesc</a:t>
            </a:r>
            <a:r>
              <a:rPr lang="en-US" sz="2000" dirty="0"/>
              <a:t> </a:t>
            </a:r>
            <a:r>
              <a:rPr lang="en-US" sz="2000" dirty="0" err="1"/>
              <a:t>ciclul</a:t>
            </a:r>
            <a:r>
              <a:rPr lang="en-US" sz="2000" dirty="0"/>
              <a:t> de </a:t>
            </a:r>
            <a:r>
              <a:rPr lang="en-US" sz="2000" dirty="0" err="1"/>
              <a:t>viata</a:t>
            </a:r>
            <a:r>
              <a:rPr lang="en-US" sz="2000" dirty="0"/>
              <a:t> al </a:t>
            </a:r>
            <a:r>
              <a:rPr lang="en-US" sz="2000" dirty="0" err="1"/>
              <a:t>unui</a:t>
            </a:r>
            <a:r>
              <a:rPr lang="en-US" sz="2000" dirty="0"/>
              <a:t> </a:t>
            </a:r>
            <a:r>
              <a:rPr lang="en-US" sz="2000" dirty="0" err="1"/>
              <a:t>singur</a:t>
            </a:r>
            <a:endParaRPr lang="en-US" sz="2000" dirty="0"/>
          </a:p>
          <a:p>
            <a:r>
              <a:rPr lang="en-US" sz="2000" dirty="0"/>
              <a:t>elf/</a:t>
            </a:r>
            <a:r>
              <a:rPr lang="en-US" sz="2000" dirty="0" err="1"/>
              <a:t>ren</a:t>
            </a:r>
            <a:r>
              <a:rPr lang="en-US" sz="2000" dirty="0"/>
              <a:t> a </a:t>
            </a:r>
            <a:r>
              <a:rPr lang="en-US" sz="2000" dirty="0" err="1"/>
              <a:t>carui</a:t>
            </a:r>
            <a:r>
              <a:rPr lang="en-US" sz="2000" dirty="0"/>
              <a:t> </a:t>
            </a:r>
            <a:r>
              <a:rPr lang="en-US" sz="2000" dirty="0" err="1"/>
              <a:t>identitate</a:t>
            </a:r>
            <a:r>
              <a:rPr lang="en-US" sz="2000" dirty="0"/>
              <a:t> </a:t>
            </a:r>
            <a:r>
              <a:rPr lang="en-US" sz="2000" dirty="0" err="1"/>
              <a:t>este</a:t>
            </a:r>
            <a:r>
              <a:rPr lang="en-US" sz="2000" dirty="0"/>
              <a:t> data de </a:t>
            </a:r>
            <a:r>
              <a:rPr lang="en-US" sz="2000" dirty="0">
                <a:solidFill>
                  <a:srgbClr val="0070C0"/>
                </a:solidFill>
              </a:rPr>
              <a:t>id</a:t>
            </a:r>
          </a:p>
        </p:txBody>
      </p:sp>
    </p:spTree>
    <p:extLst>
      <p:ext uri="{BB962C8B-B14F-4D97-AF65-F5344CB8AC3E}">
        <p14:creationId xmlns:p14="http://schemas.microsoft.com/office/powerpoint/2010/main" val="359499949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336916BB9FCBC48A348B1885A724EB7" ma:contentTypeVersion="3" ma:contentTypeDescription="Create a new document." ma:contentTypeScope="" ma:versionID="7e5de026db1e3f834f13da3ad1d826e6">
  <xsd:schema xmlns:xsd="http://www.w3.org/2001/XMLSchema" xmlns:xs="http://www.w3.org/2001/XMLSchema" xmlns:p="http://schemas.microsoft.com/office/2006/metadata/properties" xmlns:ns2="2e6c1ab1-a29a-4802-9fe1-48a9b3ca2dd8" targetNamespace="http://schemas.microsoft.com/office/2006/metadata/properties" ma:root="true" ma:fieldsID="99a826daedc5b0fa43f2f030ad8a9696" ns2:_="">
    <xsd:import namespace="2e6c1ab1-a29a-4802-9fe1-48a9b3ca2dd8"/>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6c1ab1-a29a-4802-9fe1-48a9b3ca2dd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9BE06D4-66C4-4876-8D71-5BE016A9D675}"/>
</file>

<file path=customXml/itemProps2.xml><?xml version="1.0" encoding="utf-8"?>
<ds:datastoreItem xmlns:ds="http://schemas.openxmlformats.org/officeDocument/2006/customXml" ds:itemID="{E099E45E-4854-4C3E-B3C0-B89609071BD4}"/>
</file>

<file path=customXml/itemProps3.xml><?xml version="1.0" encoding="utf-8"?>
<ds:datastoreItem xmlns:ds="http://schemas.openxmlformats.org/officeDocument/2006/customXml" ds:itemID="{E170784B-BE9F-4273-A1AB-C2EED39E1F28}"/>
</file>

<file path=docProps/app.xml><?xml version="1.0" encoding="utf-8"?>
<Properties xmlns="http://schemas.openxmlformats.org/officeDocument/2006/extended-properties" xmlns:vt="http://schemas.openxmlformats.org/officeDocument/2006/docPropsVTypes">
  <Template>Retrospect</Template>
  <TotalTime>12052</TotalTime>
  <Words>2564</Words>
  <Application>Microsoft Office PowerPoint</Application>
  <PresentationFormat>Widescreen</PresentationFormat>
  <Paragraphs>381</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Wingdings</vt:lpstr>
      <vt:lpstr>Retrospect</vt:lpstr>
      <vt:lpstr>IMPLEMENTAREA CONCURENTEI IN LIMBAJE DE PROGRAMARE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Ioana Leustean</dc:creator>
  <cp:lastModifiedBy>IOANA GABRIELA LEUSTEAN</cp:lastModifiedBy>
  <cp:revision>599</cp:revision>
  <dcterms:created xsi:type="dcterms:W3CDTF">2015-03-31T05:03:29Z</dcterms:created>
  <dcterms:modified xsi:type="dcterms:W3CDTF">2024-05-15T08:14:07Z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0x010100F336916BB9FCBC48A348B1885A724EB7</vt:lpwstr>
  </property>
</Properties>
</file>