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ink/ink3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398" r:id="rId2"/>
    <p:sldId id="365" r:id="rId3"/>
    <p:sldId id="366" r:id="rId4"/>
    <p:sldId id="394" r:id="rId5"/>
    <p:sldId id="367" r:id="rId6"/>
    <p:sldId id="395" r:id="rId7"/>
    <p:sldId id="396" r:id="rId8"/>
    <p:sldId id="256" r:id="rId9"/>
    <p:sldId id="333" r:id="rId10"/>
    <p:sldId id="393" r:id="rId11"/>
    <p:sldId id="334" r:id="rId12"/>
    <p:sldId id="375" r:id="rId13"/>
    <p:sldId id="335" r:id="rId14"/>
    <p:sldId id="336" r:id="rId15"/>
    <p:sldId id="377" r:id="rId16"/>
    <p:sldId id="378" r:id="rId17"/>
    <p:sldId id="379" r:id="rId18"/>
    <p:sldId id="380" r:id="rId19"/>
    <p:sldId id="381" r:id="rId20"/>
    <p:sldId id="383" r:id="rId21"/>
    <p:sldId id="384" r:id="rId22"/>
    <p:sldId id="332" r:id="rId23"/>
    <p:sldId id="385" r:id="rId24"/>
    <p:sldId id="386" r:id="rId25"/>
    <p:sldId id="340" r:id="rId26"/>
    <p:sldId id="368" r:id="rId27"/>
    <p:sldId id="341" r:id="rId28"/>
    <p:sldId id="343" r:id="rId29"/>
    <p:sldId id="374" r:id="rId30"/>
    <p:sldId id="342" r:id="rId31"/>
    <p:sldId id="387" r:id="rId32"/>
    <p:sldId id="344" r:id="rId33"/>
    <p:sldId id="346" r:id="rId34"/>
    <p:sldId id="370" r:id="rId35"/>
    <p:sldId id="348" r:id="rId36"/>
    <p:sldId id="349" r:id="rId37"/>
    <p:sldId id="388" r:id="rId38"/>
    <p:sldId id="351" r:id="rId39"/>
    <p:sldId id="389" r:id="rId40"/>
    <p:sldId id="376" r:id="rId41"/>
    <p:sldId id="391" r:id="rId42"/>
    <p:sldId id="392" r:id="rId43"/>
    <p:sldId id="390" r:id="rId44"/>
    <p:sldId id="357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A9AD1C-34FB-41D5-8BCF-C8E5DBBFE9B3}">
          <p14:sldIdLst>
            <p14:sldId id="398"/>
            <p14:sldId id="365"/>
            <p14:sldId id="366"/>
            <p14:sldId id="394"/>
            <p14:sldId id="367"/>
            <p14:sldId id="395"/>
            <p14:sldId id="396"/>
            <p14:sldId id="256"/>
            <p14:sldId id="333"/>
            <p14:sldId id="393"/>
            <p14:sldId id="334"/>
            <p14:sldId id="375"/>
            <p14:sldId id="335"/>
            <p14:sldId id="336"/>
            <p14:sldId id="377"/>
            <p14:sldId id="378"/>
            <p14:sldId id="379"/>
            <p14:sldId id="380"/>
            <p14:sldId id="381"/>
            <p14:sldId id="383"/>
            <p14:sldId id="384"/>
            <p14:sldId id="332"/>
            <p14:sldId id="385"/>
            <p14:sldId id="386"/>
            <p14:sldId id="340"/>
            <p14:sldId id="368"/>
            <p14:sldId id="341"/>
            <p14:sldId id="343"/>
            <p14:sldId id="374"/>
            <p14:sldId id="342"/>
            <p14:sldId id="387"/>
            <p14:sldId id="344"/>
            <p14:sldId id="346"/>
            <p14:sldId id="370"/>
            <p14:sldId id="348"/>
            <p14:sldId id="349"/>
            <p14:sldId id="388"/>
            <p14:sldId id="351"/>
            <p14:sldId id="389"/>
            <p14:sldId id="376"/>
            <p14:sldId id="391"/>
            <p14:sldId id="392"/>
            <p14:sldId id="390"/>
            <p14:sldId id="3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a Leustean" initials="I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6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0:28:12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24575,'0'670'0,"0"-658"0,1 1 0,0-1 0,1 1 0,0-1 0,0 0 0,2 0 0,-1 0 0,1 0 0,1 0 0,0-1 0,1 0 0,0 0 0,11 14 0,-8-13 0,146 188 0,-117-161 0,1-1 0,2-2 0,80 54 0,-51-38 0,-43-30 0,58 35 0,-27-24 0,-24-13 0,0-1 0,1-2 0,1-2 0,45 14 0,138 33 0,-87-22 0,218 36 0,-173-45 0,-100-16 0,132 10 0,373-23 0,-275-5 0,-295 3 0,58 1 0,-1-3 0,115-18 0,-54-8 0,141-51 0,-183 50 0,81-31 0,-99 34 0,1 3 0,86-16 0,-72 19 0,86-31 0,-121 31 0,3-1 0,0 3 0,81-18 0,-95 28 0,0-2 0,-1-2 0,39-16 0,104-58 0,-105 47 0,103-36 0,-90 43 0,127-67 0,71-65 0,-187 101 0,37-22 0,108-49 0,-156 86 0,99-37 0,-13 2 0,-114 52 0,1 2 0,104-33 0,-95 44 0,71-22 0,-116 31 0,-1-1 0,-1-1 0,34-21 0,-5 2 0,19-12 0,-65 37 0,0 0 0,-1-1 0,0 1 0,0-1 0,0-1 0,-1 1 0,8-12 0,4-11 0,34-44 0,-43 63 0,1 0 0,1 1 0,-1 1 0,1-1 0,1 1 0,-1 1 0,17-9 0,-9 8 0,0 0 0,1 1 0,0 1 0,0 1 0,0 1 0,37-4 0,-122 28 0,-36 11 0,59-25 0,35-6 0,-1 1 0,1 0 0,0 0 0,0 1 0,-1 0 0,1 0 0,1 1 0,-14 7 0,20-10 0,0 1 0,0-1 0,0 1 0,1-1 0,-1 1 0,0 0 0,0-1 0,1 1 0,-1 0 0,1 0 0,-1 0 0,1-1 0,-1 1 0,1 0 0,-1 2 0,1-3 0,-1 1 0,1-1 0,0 1 0,1-1 0,-1 1 0,0-1 0,0 1 0,0-1 0,0 1 0,0-1 0,0 0 0,0 1 0,1-1 0,-1 1 0,0-1 0,0 1 0,1-1 0,-1 0 0,0 1 0,1-1 0,-1 0 0,1 1 0,1 1 0,0-1 0,0 0 0,0 0 0,0 0 0,0 0 0,1 0 0,-1 0 0,0-1 0,1 1 0,-1-1 0,4 1 0,2-2 0,0 0 0,1 0 0,-1-1 0,0 0 0,0 0 0,0-1 0,0 0 0,-1 0 0,1-1 0,13-8 0,30-14 0,-40 22 0,0 1 0,0-1 0,0 2 0,17-3 0,-26 5 0,0-1 0,0 1 0,-1 0 0,1 0 0,0 0 0,-1 0 0,1 0 0,0 0 0,0 1 0,-1-1 0,1 1 0,0-1 0,-1 1 0,1-1 0,-1 1 0,1 0 0,-1 0 0,1 0 0,-1 0 0,1 0 0,-1 0 0,0 0 0,0 0 0,1 1 0,-1-1 0,0 0 0,0 1 0,0-1 0,0 1 0,-1-1 0,1 1 0,0-1 0,-1 1 0,1 0 0,-1-1 0,1 1 0,-1 0 0,0-1 0,0 4 0,0 0 0,0 1 0,-1-1 0,0 1 0,0-1 0,-1 1 0,1-1 0,-1 0 0,0 1 0,-1-1 0,1 0 0,-1 0 0,0-1 0,0 1 0,-1-1 0,-4 6 0,-8 7 0,-1 0 0,-21 16 0,35-31 0,-3 3 0,-5 4 0,0 0 0,-20 12 0,30-21 0,1 1 0,-1-1 0,1 0 0,-1 1 0,1-1 0,-1 0 0,1 0 0,-1 0 0,1 0 0,-1 0 0,1 1 0,-1-1 0,0 0 0,1 0 0,-1 0 0,1 0 0,-1 0 0,1-1 0,-1 1 0,1 0 0,-1 0 0,1 0 0,-1 0 0,1-1 0,-1 1 0,1 0 0,-1 0 0,1-1 0,-1 1 0,0-1 0,1 0 0,-1 0 0,0 0 0,1 0 0,-1-1 0,0 1 0,1 0 0,0-1 0,-1 1 0,1 0 0,0-1 0,-1-1 0,3-38 0,0 31 0,1 0 0,0 0 0,1 0 0,0 1 0,0 0 0,1 0 0,8-12 0,-13 20 0,1 0 0,0 1 0,-1-1 0,1 0 0,0 0 0,-1 0 0,1 1 0,-1-1 0,1 0 0,-1 0 0,0 0 0,1 0 0,-1 0 0,0 0 0,0 0 0,0 0 0,0 0 0,0 0 0,0 0 0,0 0 0,0 0 0,0 0 0,0 0 0,0 0 0,-1 0 0,1 0 0,0 0 0,-1 0 0,1 0 0,-1 0 0,1 0 0,-1 0 0,1 1 0,-1-1 0,0 0 0,1 0 0,-1 1 0,0-1 0,0 0 0,1 1 0,-1-1 0,0 1 0,0-1 0,0 1 0,0-1 0,0 1 0,0 0 0,0-1 0,-1 1 0,-7-2 0,0 0 0,0 1 0,1 0 0,-16 1 0,18 0 0,-127 4-1365,92-3-5461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0:28:1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27 24575,'-4'0'0,"0"0"0,0 1 0,0-1 0,0 1 0,0 0 0,0 0 0,1 0 0,-1 1 0,0-1 0,1 1 0,-1 0 0,1 0 0,0 0 0,-4 3 0,2 0 0,0 0 0,0 1 0,0-1 0,1 1 0,-1 0 0,1 0 0,-3 7 0,-1 5 0,0 1 0,1-1 0,1 2 0,-5 26 0,7-27 0,4-19 0,0 0 0,0 0 0,0 0 0,0 0 0,0 0 0,0 0 0,0-1 0,0 1 0,0 0 0,0 0 0,-1 0 0,1 0 0,0 0 0,0 0 0,0 0 0,0 0 0,0 0 0,0 0 0,0 0 0,0 0 0,0 0 0,0 0 0,0 0 0,0 0 0,0 0 0,0 0 0,0 0 0,0-1 0,0 1 0,0 0 0,0 0 0,-1 0 0,1 0 0,0 0 0,0 0 0,0 0 0,0 0 0,0 0 0,0 0 0,0 0 0,0 0 0,0 0 0,0 0 0,0 0 0,0 0 0,0 1 0,0-34 0,0 24 0,0-10 0,0 2 0,1 1 0,0-1 0,1 1 0,5-21 0,-6 33 0,0 0 0,1 0 0,-1 0 0,1 0 0,0 0 0,0 0 0,1 1 0,-1-1 0,1 1 0,-1-1 0,1 1 0,0 0 0,1 0 0,-1 0 0,0 1 0,1-1 0,-1 1 0,1 0 0,0 0 0,0 0 0,5-2 0,-7 4 0,0-1 0,0 0 0,1 1 0,-1-1 0,0 1 0,0 0 0,0-1 0,0 1 0,0 0 0,1 0 0,-1 1 0,0-1 0,0 0 0,0 1 0,0-1 0,0 1 0,0 0 0,0 0 0,0-1 0,0 1 0,0 1 0,0-1 0,-1 0 0,1 0 0,0 1 0,-1-1 0,1 1 0,1 2 0,3 3 0,-2 1 0,1 0 0,-1 0 0,-1 1 0,5 13 0,6 13 0,-7-24-227,0 0-1,0-1 1,2 1-1,-1-1 1,19 15-1,-8-7-6598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3:21:23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1329 4 24575,'-84'-1'0,"35"-1"0,0 2 0,-68 9 0,99-5 0,0 0 0,0 2 0,1 0 0,0 1 0,0 0 0,-31 20 0,-87 72 0,96-68 0,10-8 0,1 1 0,1 2 0,2 0 0,0 2 0,-31 47 0,20-23 0,13-20 0,2 1 0,-33 68 0,-36 165 0,37-96 0,16-46 0,-24 157 0,56-259 0,-32 132 0,-4 28 0,7 83 0,25-186 0,-3 383 0,14-299 0,-3-19 0,3 146 0,1-259 0,1 0 0,1 0 0,1-1 0,2 1 0,1-2 0,20 44 0,-13-38 0,3 0 0,0-1 0,2-2 0,46 56 0,-34-55 0,1-2 0,2-1 0,59 39 0,-71-54 0,0-1 0,1-1 0,0-1 0,47 15 0,111 20 0,-152-40 0,762 134 0,64-27 0,-603-73 0,502 14 0,468-57 0,-1198 1 0,-1-1 0,1-2 0,-1 0 0,0-1 0,40-15 0,117-57 0,-80 31 0,-73 33 0,1 1 0,0 1 0,1 2 0,0 1 0,1 1 0,-1 2 0,39-1 0,4 4 0,0-3 0,-1-3 0,79-20 0,-109 17 0,-1-2 0,-1-2 0,0-1 0,-1-2 0,-1-2 0,58-40 0,250-195 0,-148 89 0,-71 57 0,-112 94 0,0 0 0,-1-1 0,-1-1 0,21-30 0,39-81 0,-51 87 0,19-37 0,5 2 0,65-83 0,-58 96 0,105-92 0,82-38 0,-170 146 0,3 4 0,80-36 0,20-11 0,-36 17 0,42-25 0,57-32 0,-6 4 0,-107 55 0,75-46 0,-129 69 0,93-58 0,-126 85 0,1 1 0,61-22 0,-74 31 0,0 0 0,30-20 0,-38 20 0,1 1 0,0 1 0,0 1 0,1 0 0,34-9 0,-15 10 0,-1-2 0,63-25 0,108-45 0,-169 68 0,0 1 0,1 1 0,60-4 0,-80 11 0,1-1 0,0-1 0,-1 0 0,33-13 0,-21 8 0,1 1 0,0 2 0,61-3 0,-10 1 0,81-14 0,201-23 0,-202 16 0,-112 17 0,0 3 0,72-4 0,372 14 0,-199 1 0,600-2 0,-703-15 0,-2 0 0,1243 16 0,-1426-1 0,5 0 0,0 0 0,21-4 0,-32 4 0,0-1 0,-1 1 0,1-1 0,-1 1 0,1-1 0,-1 0 0,1 0 0,-1 0 0,0-1 0,1 1 0,-1 0 0,0-1 0,0 1 0,0-1 0,0 0 0,0 0 0,-1 0 0,1 0 0,0 0 0,1-3 0,-3 3 0,1 0 0,-1 0 0,0 0 0,0 0 0,1 0 0,-2 1 0,1-1 0,0 0 0,0 0 0,-1 0 0,1 0 0,-1 0 0,1 0 0,-1 1 0,0-1 0,1 0 0,-1 0 0,0 1 0,0-1 0,-1 1 0,1-1 0,0 1 0,0-1 0,-1 1 0,1 0 0,-1 0 0,-2-2 0,-7-6 0,0 1 0,-21-11 0,20 12 0,0 0 0,7 4 0,-1 0 0,1 0 0,0-1 0,-7-6 0,23 23 0,1 0 0,26 21 0,-24-22 0,0 1 0,15 17 0,-25-24 0,0-1 0,0 1 0,0 0 0,-1 1 0,0-1 0,0 0 0,-1 1 0,1-1 0,1 14 0,-1-7 0,-1 0 0,-1 0 0,0 1 0,-1-1 0,-1 1 0,-3 23 0,3-31 0,-1-1 0,1 0 0,-1 0 0,0 0 0,0 0 0,0-1 0,-1 1 0,0-1 0,0 1 0,0-1 0,0 0 0,-1 0 0,1 0 0,-1 0 0,0-1 0,0 0 0,-1 0 0,1 0 0,-10 5 0,4-4 0,-1 0 0,1-1 0,-1 0 0,0 0 0,0-2 0,-1 1 0,1-1 0,0-1 0,0 0 0,-13-2 0,23 2 0,1 1 0,-1-1 0,1 0 0,0-1 0,-1 1 0,1 0 0,0 0 0,-1 0 0,1 0 0,0 0 0,-1 0 0,1 0 0,0 0 0,-1-1 0,1 1 0,0 0 0,0 0 0,-1 0 0,1-1 0,0 1 0,0 0 0,-1 0 0,1-1 0,0 1 0,0 0 0,0-1 0,-1 1 0,1 0 0,0-1 0,0 1 0,0 0 0,0-1 0,0 1 0,0 0 0,0-1 0,0 1 0,0 0 0,0-1 0,0 1 0,0 0 0,0-1 0,0 1 0,0 0 0,0-1 0,0 1 0,0 0 0,0-1 0,0 1 0,0 0 0,1-1 0,-1 1 0,0 0 0,0-1 0,0 1 0,1 0 0,-1 0 0,0-1 0,1 1 0,-1 0 0,0 0 0,0 0 0,1-1 0,-1 1 0,1 0 0,19-17 0,31-12 327,-34 20-1173,30-21 0,-26 12-5980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4T13:21:31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401 118 24575,'0'1'0,"0"0"0,0 0 0,-1 0 0,1 0 0,0-1 0,-1 1 0,1 0 0,0 0 0,-1-1 0,1 1 0,-1 0 0,1-1 0,-1 1 0,0 0 0,1-1 0,-1 1 0,1-1 0,-1 1 0,0-1 0,0 1 0,1-1 0,-1 1 0,0-1 0,0 0 0,1 0 0,-1 1 0,-1-1 0,-26 5 0,22-4 0,-16 2 0,-1-1 0,1-1 0,-1-1 0,0-1 0,1-1 0,-30-7 0,41 7 0,0-1 0,0-1 0,0 0 0,1 0 0,-1-1 0,1-1 0,0 0 0,1 0 0,-1 0 0,1-2 0,0 1 0,1-1 0,0 0 0,-9-11 0,17 18 0,-1 1 0,0-1 0,1 0 0,-1 0 0,0 0 0,1 1 0,-1-1 0,1 0 0,-1 0 0,1 0 0,-1 0 0,1 0 0,0 0 0,0 0 0,-1 0 0,1 0 0,0 0 0,0 0 0,0 0 0,0 0 0,0 0 0,0 0 0,0 0 0,0 0 0,1 0 0,-1 0 0,1-2 0,0 2 0,0 0 0,1 0 0,-1 0 0,0 0 0,1 1 0,-1-1 0,1 0 0,-1 1 0,1-1 0,-1 0 0,1 1 0,-1 0 0,1-1 0,0 1 0,2 0 0,11-1 0,0 2 0,29 3 0,-40-4 0,9 2 0,0 0 0,1 1 0,-2 0 0,1 1 0,0 1 0,-1 0 0,0 1 0,0 0 0,16 11 0,118 72 0,-145-89 0,0 1 0,0-1 0,0 1 0,0-1 0,0 1 0,0 0 0,-1-1 0,1 1 0,0 0 0,0 0 0,-1 0 0,1 0 0,0 0 0,-1 0 0,1 0 0,-1 0 0,1 0 0,-1 0 0,1 2 0,-1-3 0,0 1 0,-1 0 0,1-1 0,0 1 0,-1-1 0,1 1 0,-1-1 0,1 1 0,0-1 0,-1 1 0,1-1 0,-1 0 0,0 1 0,1-1 0,-1 0 0,1 1 0,-1-1 0,1 0 0,-1 0 0,0 1 0,1-1 0,-1 0 0,0 0 0,0 0 0,-10 2 0,0-1 0,-20 0 0,25-1 0,-6 0 0,1 1 0,-1 0 0,1 0 0,-1 1 0,1 1 0,0 0 0,-21 8 0,26-8 0,0 1 0,1-1 0,-1 1 0,1 0 0,-1 0 0,1 0 0,0 1 0,1 0 0,-1 0 0,1 0 0,0 0 0,0 1 0,1-1 0,0 1 0,-4 8 0,1 2-341,1 0 0,0 1-1,-4 28 1,5-13-6485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hoogl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" y="6292850"/>
            <a:ext cx="673100" cy="6731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50173" y="643979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https://www.haskell.org/hoogle/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chimera.labs.oreilly.com/books/1230000000929/ch10.html" TargetMode="External"/><Relationship Id="rId4" Type="http://schemas.openxmlformats.org/officeDocument/2006/relationships/hyperlink" Target="https://www.fpcomplete.com/school/advanced-haskell/beautiful-concurrency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ge.haskell.org/package/base-4.18.0.0/docs/System-IO.html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ckage.haskell.org/package/base-4.18.0.0/docs/GHC-IO-Handle-FD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hackage.haskell.org/package/base-4.18.0.0/docs/src/System.IO.html#readFile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ge.haskell.org/package/network-3.1.2.9/docs/Network-Socket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cs.oracle.com/javase/tutorial/networking/sockets/definition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leandronsp/a-crud-journey-in-haskell-part-ii-socket-programming-2po1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leandronsp/a-crud-journey-in-haskell-part-ii-socket-programming-2po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mar.github.io/pages/pcph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0.png"/><Relationship Id="rId4" Type="http://schemas.openxmlformats.org/officeDocument/2006/relationships/customXml" Target="../ink/ink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imonmar.github.io/pages/pcph.html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customXml" Target="../ink/ink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community.haskell.org/~simonmar/slides/cadarache2012/5%20-%20server%20apps.pdf" TargetMode="External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mar.github.io/pages/pcph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age.haskell.org/package/base-4.18.0.0/docs/GHC-IO-Handle-FD.html" TargetMode="External"/><Relationship Id="rId2" Type="http://schemas.openxmlformats.org/officeDocument/2006/relationships/hyperlink" Target="https://hackage.haskell.org/package/base-4.18.0.0/docs/System-IO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ownloads.haskell.org/~ghc/6.2.1/docs/html/libraries/base/System.IO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IMPLEMENTAREA</a:t>
            </a:r>
            <a:br>
              <a:rPr lang="en-US" sz="3200" dirty="0"/>
            </a:br>
            <a:r>
              <a:rPr lang="en-US" sz="3200" dirty="0"/>
              <a:t>CONCURENTEI</a:t>
            </a:r>
            <a:br>
              <a:rPr lang="en-US" sz="3200" dirty="0"/>
            </a:br>
            <a:r>
              <a:rPr lang="en-US" sz="3200" dirty="0"/>
              <a:t>IN LIMBAJE DE</a:t>
            </a:r>
            <a:br>
              <a:rPr lang="en-US" sz="3200" dirty="0"/>
            </a:br>
            <a:r>
              <a:rPr lang="en-US" sz="3200" dirty="0"/>
              <a:t>PROGRAMARE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25000" lnSpcReduction="20000"/>
          </a:bodyPr>
          <a:lstStyle/>
          <a:p>
            <a:endParaRPr lang="en-US" sz="11200" dirty="0"/>
          </a:p>
          <a:p>
            <a:r>
              <a:rPr lang="en-US" sz="11200" dirty="0"/>
              <a:t>Software</a:t>
            </a:r>
          </a:p>
          <a:p>
            <a:r>
              <a:rPr lang="en-US" sz="11200" dirty="0"/>
              <a:t>Transactional</a:t>
            </a:r>
          </a:p>
          <a:p>
            <a:r>
              <a:rPr lang="en-US" sz="11200" dirty="0"/>
              <a:t>Memory</a:t>
            </a:r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800" dirty="0"/>
              <a:t>Ioana Leustean</a:t>
            </a:r>
          </a:p>
          <a:p>
            <a:r>
              <a:rPr lang="en-US" sz="3800" dirty="0"/>
              <a:t>	</a:t>
            </a:r>
          </a:p>
        </p:txBody>
      </p:sp>
      <p:pic>
        <p:nvPicPr>
          <p:cNvPr id="3" name="Content Placeholder 2" descr="http://www.multiparadigmgroup.com/wp-content/uploads/2012/10/Haskell_Logo.-e13501010375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765" y="5203065"/>
            <a:ext cx="3392468" cy="138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1093" y="292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Hexagon 6"/>
          <p:cNvSpPr/>
          <p:nvPr/>
        </p:nvSpPr>
        <p:spPr>
          <a:xfrm>
            <a:off x="7022505" y="2420324"/>
            <a:ext cx="1391719" cy="1172307"/>
          </a:xfrm>
          <a:prstGeom prst="hexagon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2505" y="3639576"/>
            <a:ext cx="1459838" cy="1261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129" y="2978250"/>
            <a:ext cx="1421510" cy="122876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468531" y="3392556"/>
            <a:ext cx="172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92D050"/>
                </a:solidFill>
              </a:rPr>
              <a:t>atomically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43009" y="427636"/>
            <a:ext cx="357683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Simon Peyton Jones, </a:t>
            </a:r>
          </a:p>
          <a:p>
            <a:r>
              <a:rPr lang="en-US" sz="2400" dirty="0">
                <a:solidFill>
                  <a:schemeClr val="tx1"/>
                </a:solidFill>
                <a:hlinkClick r:id="rId4"/>
              </a:rPr>
              <a:t>Beautiful Concurrency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40867" y="427636"/>
            <a:ext cx="1933543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hlinkClick r:id="rId5"/>
              </a:rPr>
              <a:t>PCPH, Cap. 10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S.Marlow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6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56" y="2362323"/>
            <a:ext cx="6155880" cy="2219838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40912" y="270456"/>
            <a:ext cx="177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hlinkClick r:id="rId3"/>
              </a:rPr>
              <a:t>System.IO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170596" y="4930597"/>
            <a:ext cx="5138671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hdl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openFile</a:t>
            </a:r>
            <a:r>
              <a:rPr lang="en-US" sz="2000" dirty="0">
                <a:solidFill>
                  <a:srgbClr val="0070C0"/>
                </a:solidFill>
              </a:rPr>
              <a:t> "fis.txt" </a:t>
            </a:r>
            <a:r>
              <a:rPr lang="en-US" sz="2000" dirty="0" err="1">
                <a:solidFill>
                  <a:srgbClr val="0070C0"/>
                </a:solidFill>
              </a:rPr>
              <a:t>ReadMode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hclose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hdl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3C297-A69F-4A3A-9901-D50AE864CAB8}"/>
              </a:ext>
            </a:extLst>
          </p:cNvPr>
          <p:cNvSpPr txBox="1"/>
          <p:nvPr/>
        </p:nvSpPr>
        <p:spPr>
          <a:xfrm>
            <a:off x="3525520" y="661672"/>
            <a:ext cx="5364480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O data de tip Handle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valoare</a:t>
            </a:r>
            <a:r>
              <a:rPr lang="en-US" sz="2000" dirty="0"/>
              <a:t> </a:t>
            </a:r>
            <a:r>
              <a:rPr lang="en-US" sz="2000" dirty="0" err="1"/>
              <a:t>extrasa</a:t>
            </a:r>
            <a:endParaRPr lang="en-US" sz="2000" dirty="0"/>
          </a:p>
          <a:p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actiune</a:t>
            </a:r>
            <a:r>
              <a:rPr lang="en-US" sz="2000" dirty="0"/>
              <a:t> IO </a:t>
            </a:r>
            <a:r>
              <a:rPr lang="en-US" sz="2000" dirty="0" err="1"/>
              <a:t>asupra</a:t>
            </a:r>
            <a:r>
              <a:rPr lang="en-US" sz="2000" dirty="0"/>
              <a:t>   </a:t>
            </a:r>
            <a:r>
              <a:rPr lang="en-US" sz="2000" dirty="0" err="1"/>
              <a:t>fisierului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endParaRPr lang="en-US" sz="20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14069" y="2362323"/>
            <a:ext cx="5224685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Handle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type </a:t>
            </a:r>
            <a:r>
              <a:rPr lang="en-US" sz="2000" dirty="0" err="1">
                <a:solidFill>
                  <a:srgbClr val="0070C0"/>
                </a:solidFill>
              </a:rPr>
              <a:t>FilePath</a:t>
            </a:r>
            <a:r>
              <a:rPr lang="en-US" sz="2000" dirty="0">
                <a:solidFill>
                  <a:srgbClr val="0070C0"/>
                </a:solidFill>
              </a:rPr>
              <a:t> =  String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IOMode</a:t>
            </a:r>
            <a:r>
              <a:rPr lang="en-US" sz="2000" dirty="0">
                <a:solidFill>
                  <a:srgbClr val="0070C0"/>
                </a:solidFill>
              </a:rPr>
              <a:t>   =  </a:t>
            </a:r>
            <a:r>
              <a:rPr lang="en-US" sz="2000" dirty="0" err="1">
                <a:solidFill>
                  <a:srgbClr val="0070C0"/>
                </a:solidFill>
              </a:rPr>
              <a:t>ReadMode</a:t>
            </a:r>
            <a:r>
              <a:rPr lang="en-US" sz="2000" dirty="0">
                <a:solidFill>
                  <a:srgbClr val="0070C0"/>
                </a:solidFill>
              </a:rPr>
              <a:t>| </a:t>
            </a:r>
            <a:r>
              <a:rPr lang="en-US" sz="2000" dirty="0" err="1">
                <a:solidFill>
                  <a:srgbClr val="0070C0"/>
                </a:solidFill>
              </a:rPr>
              <a:t>WriteMode</a:t>
            </a:r>
            <a:r>
              <a:rPr lang="en-US" sz="2000" dirty="0">
                <a:solidFill>
                  <a:srgbClr val="0070C0"/>
                </a:solidFill>
              </a:rPr>
              <a:t>|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AppendMode</a:t>
            </a:r>
            <a:r>
              <a:rPr lang="en-US" sz="2000" dirty="0">
                <a:solidFill>
                  <a:srgbClr val="0070C0"/>
                </a:solidFill>
              </a:rPr>
              <a:t>| </a:t>
            </a:r>
            <a:r>
              <a:rPr lang="en-US" sz="2000" dirty="0" err="1">
                <a:solidFill>
                  <a:srgbClr val="0070C0"/>
                </a:solidFill>
              </a:rPr>
              <a:t>ReadWriteMode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E4C0A-155B-D292-7937-2A88E2E29EC5}"/>
              </a:ext>
            </a:extLst>
          </p:cNvPr>
          <p:cNvSpPr txBox="1"/>
          <p:nvPr/>
        </p:nvSpPr>
        <p:spPr>
          <a:xfrm>
            <a:off x="1429617" y="5826996"/>
            <a:ext cx="779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4"/>
              </a:rPr>
              <a:t>https://hackage.haskell.org/package/base-4.18.0.0/docs/GHC-IO-Handle-FD.html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30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6686" y="1530616"/>
            <a:ext cx="5593724" cy="415498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System.IO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exio1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hdl1 &lt;- </a:t>
            </a:r>
            <a:r>
              <a:rPr lang="en-US" sz="2400" dirty="0" err="1">
                <a:solidFill>
                  <a:srgbClr val="0070C0"/>
                </a:solidFill>
              </a:rPr>
              <a:t>openFile</a:t>
            </a:r>
            <a:r>
              <a:rPr lang="en-US" sz="2400" dirty="0">
                <a:solidFill>
                  <a:srgbClr val="0070C0"/>
                </a:solidFill>
              </a:rPr>
              <a:t> "f1.txt" </a:t>
            </a:r>
            <a:r>
              <a:rPr lang="en-US" sz="2400" dirty="0" err="1">
                <a:solidFill>
                  <a:srgbClr val="0070C0"/>
                </a:solidFill>
              </a:rPr>
              <a:t>ReadMode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hdl2 &lt;- </a:t>
            </a:r>
            <a:r>
              <a:rPr lang="en-US" sz="2400" dirty="0" err="1">
                <a:solidFill>
                  <a:srgbClr val="0070C0"/>
                </a:solidFill>
              </a:rPr>
              <a:t>openFile</a:t>
            </a:r>
            <a:r>
              <a:rPr lang="en-US" sz="2400" dirty="0">
                <a:solidFill>
                  <a:srgbClr val="0070C0"/>
                </a:solidFill>
              </a:rPr>
              <a:t> "f2.txt" </a:t>
            </a:r>
            <a:r>
              <a:rPr lang="en-US" sz="2400" dirty="0" err="1">
                <a:solidFill>
                  <a:srgbClr val="0070C0"/>
                </a:solidFill>
              </a:rPr>
              <a:t>AppendMode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s  &lt;- </a:t>
            </a:r>
            <a:r>
              <a:rPr lang="en-US" sz="2400" dirty="0" err="1">
                <a:solidFill>
                  <a:srgbClr val="0070C0"/>
                </a:solidFill>
              </a:rPr>
              <a:t>hGetContents</a:t>
            </a:r>
            <a:r>
              <a:rPr lang="en-US" sz="2400" dirty="0">
                <a:solidFill>
                  <a:srgbClr val="0070C0"/>
                </a:solidFill>
              </a:rPr>
              <a:t> hdl1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putStrLn</a:t>
            </a:r>
            <a:r>
              <a:rPr lang="en-US" sz="2400" dirty="0">
                <a:solidFill>
                  <a:srgbClr val="0070C0"/>
                </a:solidFill>
              </a:rPr>
              <a:t> s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hPutStr</a:t>
            </a:r>
            <a:r>
              <a:rPr lang="en-US" sz="2400" dirty="0">
                <a:solidFill>
                  <a:srgbClr val="0070C0"/>
                </a:solidFill>
              </a:rPr>
              <a:t> hdl2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hClose</a:t>
            </a:r>
            <a:r>
              <a:rPr lang="en-US" sz="2400" dirty="0">
                <a:solidFill>
                  <a:srgbClr val="0070C0"/>
                </a:solidFill>
              </a:rPr>
              <a:t> hdl1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</a:t>
            </a:r>
            <a:r>
              <a:rPr lang="en-US" sz="2400" dirty="0" err="1">
                <a:solidFill>
                  <a:srgbClr val="0070C0"/>
                </a:solidFill>
              </a:rPr>
              <a:t>hClose</a:t>
            </a:r>
            <a:r>
              <a:rPr lang="en-US" sz="2400" dirty="0">
                <a:solidFill>
                  <a:srgbClr val="0070C0"/>
                </a:solidFill>
              </a:rPr>
              <a:t> hdl2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735" y="296214"/>
            <a:ext cx="178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System.IO </a:t>
            </a:r>
          </a:p>
        </p:txBody>
      </p:sp>
    </p:spTree>
    <p:extLst>
      <p:ext uri="{BB962C8B-B14F-4D97-AF65-F5344CB8AC3E}">
        <p14:creationId xmlns:p14="http://schemas.microsoft.com/office/powerpoint/2010/main" val="2997610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417" y="1209143"/>
            <a:ext cx="4893543" cy="347787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System.IO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exio1 =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hdl1 &lt;- </a:t>
            </a:r>
            <a:r>
              <a:rPr lang="en-US" sz="2000" dirty="0" err="1">
                <a:solidFill>
                  <a:srgbClr val="0070C0"/>
                </a:solidFill>
              </a:rPr>
              <a:t>openFile</a:t>
            </a:r>
            <a:r>
              <a:rPr lang="en-US" sz="2000" dirty="0">
                <a:solidFill>
                  <a:srgbClr val="0070C0"/>
                </a:solidFill>
              </a:rPr>
              <a:t> "f1.txt" </a:t>
            </a:r>
            <a:r>
              <a:rPr lang="en-US" sz="2000" dirty="0" err="1">
                <a:solidFill>
                  <a:srgbClr val="0070C0"/>
                </a:solidFill>
              </a:rPr>
              <a:t>ReadMode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hdl2 &lt;- </a:t>
            </a:r>
            <a:r>
              <a:rPr lang="en-US" sz="2000" dirty="0" err="1">
                <a:solidFill>
                  <a:srgbClr val="0070C0"/>
                </a:solidFill>
              </a:rPr>
              <a:t>openFile</a:t>
            </a:r>
            <a:r>
              <a:rPr lang="en-US" sz="2000" dirty="0">
                <a:solidFill>
                  <a:srgbClr val="0070C0"/>
                </a:solidFill>
              </a:rPr>
              <a:t> "f2.txt" </a:t>
            </a:r>
            <a:r>
              <a:rPr lang="en-US" sz="2000" dirty="0" err="1">
                <a:solidFill>
                  <a:srgbClr val="0070C0"/>
                </a:solidFill>
              </a:rPr>
              <a:t>AppendMode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s  &lt;- </a:t>
            </a:r>
            <a:r>
              <a:rPr lang="en-US" sz="2000" dirty="0" err="1">
                <a:solidFill>
                  <a:srgbClr val="0070C0"/>
                </a:solidFill>
              </a:rPr>
              <a:t>hGetContents</a:t>
            </a:r>
            <a:r>
              <a:rPr lang="en-US" sz="2000" dirty="0">
                <a:solidFill>
                  <a:srgbClr val="0070C0"/>
                </a:solidFill>
              </a:rPr>
              <a:t> hdl1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s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hPutStr</a:t>
            </a:r>
            <a:r>
              <a:rPr lang="en-US" sz="2000" dirty="0">
                <a:solidFill>
                  <a:srgbClr val="0070C0"/>
                </a:solidFill>
              </a:rPr>
              <a:t> hdl2 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hClose</a:t>
            </a:r>
            <a:r>
              <a:rPr lang="en-US" sz="2000" dirty="0">
                <a:solidFill>
                  <a:srgbClr val="0070C0"/>
                </a:solidFill>
              </a:rPr>
              <a:t> hdl1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hClose</a:t>
            </a:r>
            <a:r>
              <a:rPr lang="en-US" sz="2000" dirty="0">
                <a:solidFill>
                  <a:srgbClr val="0070C0"/>
                </a:solidFill>
              </a:rPr>
              <a:t> hdl2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37446" y="1995226"/>
            <a:ext cx="3220625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exio2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s &lt;- </a:t>
            </a:r>
            <a:r>
              <a:rPr lang="en-US" sz="2400" dirty="0" err="1">
                <a:solidFill>
                  <a:srgbClr val="0070C0"/>
                </a:solidFill>
              </a:rPr>
              <a:t>readFile</a:t>
            </a:r>
            <a:r>
              <a:rPr lang="en-US" sz="2400" dirty="0">
                <a:solidFill>
                  <a:srgbClr val="0070C0"/>
                </a:solidFill>
              </a:rPr>
              <a:t> "f1.txt"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 err="1">
                <a:solidFill>
                  <a:srgbClr val="0070C0"/>
                </a:solidFill>
              </a:rPr>
              <a:t>putStrLn</a:t>
            </a:r>
            <a:r>
              <a:rPr lang="en-US" sz="2400" dirty="0">
                <a:solidFill>
                  <a:srgbClr val="0070C0"/>
                </a:solidFill>
              </a:rPr>
              <a:t> s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</a:t>
            </a:r>
            <a:r>
              <a:rPr lang="en-US" sz="2400" dirty="0" err="1">
                <a:solidFill>
                  <a:srgbClr val="0070C0"/>
                </a:solidFill>
              </a:rPr>
              <a:t>writeFile</a:t>
            </a:r>
            <a:r>
              <a:rPr lang="en-US" sz="2400" dirty="0">
                <a:solidFill>
                  <a:srgbClr val="0070C0"/>
                </a:solidFill>
              </a:rPr>
              <a:t> "f2.txt" 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97735" y="296214"/>
            <a:ext cx="178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System.IO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249AD-0D1D-A703-A79C-F0363F3F694B}"/>
              </a:ext>
            </a:extLst>
          </p:cNvPr>
          <p:cNvSpPr txBox="1"/>
          <p:nvPr/>
        </p:nvSpPr>
        <p:spPr>
          <a:xfrm>
            <a:off x="5189680" y="4940971"/>
            <a:ext cx="71161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</a:rPr>
              <a:t>readFile</a:t>
            </a:r>
            <a:r>
              <a:rPr lang="en-GB" sz="2000" dirty="0">
                <a:solidFill>
                  <a:srgbClr val="0070C0"/>
                </a:solidFill>
              </a:rPr>
              <a:t>        :: </a:t>
            </a:r>
            <a:r>
              <a:rPr lang="en-GB" sz="2000" dirty="0" err="1">
                <a:solidFill>
                  <a:srgbClr val="0070C0"/>
                </a:solidFill>
              </a:rPr>
              <a:t>FilePath</a:t>
            </a:r>
            <a:r>
              <a:rPr lang="en-GB" sz="2000" dirty="0">
                <a:solidFill>
                  <a:srgbClr val="0070C0"/>
                </a:solidFill>
              </a:rPr>
              <a:t> -&gt; IO String</a:t>
            </a:r>
          </a:p>
          <a:p>
            <a:r>
              <a:rPr lang="en-GB" sz="2000" dirty="0" err="1">
                <a:solidFill>
                  <a:srgbClr val="0070C0"/>
                </a:solidFill>
              </a:rPr>
              <a:t>readFile</a:t>
            </a:r>
            <a:r>
              <a:rPr lang="en-GB" sz="2000" dirty="0">
                <a:solidFill>
                  <a:srgbClr val="0070C0"/>
                </a:solidFill>
              </a:rPr>
              <a:t> name   =  </a:t>
            </a:r>
            <a:r>
              <a:rPr lang="en-GB" sz="2000" dirty="0" err="1">
                <a:solidFill>
                  <a:srgbClr val="0070C0"/>
                </a:solidFill>
              </a:rPr>
              <a:t>openFile</a:t>
            </a:r>
            <a:r>
              <a:rPr lang="en-GB" sz="2000" dirty="0">
                <a:solidFill>
                  <a:srgbClr val="0070C0"/>
                </a:solidFill>
              </a:rPr>
              <a:t> name </a:t>
            </a:r>
            <a:r>
              <a:rPr lang="en-GB" sz="2000" dirty="0" err="1">
                <a:solidFill>
                  <a:srgbClr val="0070C0"/>
                </a:solidFill>
              </a:rPr>
              <a:t>ReadMode</a:t>
            </a:r>
            <a:r>
              <a:rPr lang="en-GB" sz="2000" dirty="0">
                <a:solidFill>
                  <a:srgbClr val="0070C0"/>
                </a:solidFill>
              </a:rPr>
              <a:t> &gt;&gt;= </a:t>
            </a:r>
            <a:r>
              <a:rPr lang="en-GB" sz="2000" dirty="0" err="1">
                <a:solidFill>
                  <a:srgbClr val="0070C0"/>
                </a:solidFill>
              </a:rPr>
              <a:t>hGetContents</a:t>
            </a:r>
            <a:endParaRPr lang="en-GB" sz="20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7263E5-50D4-4339-E333-D59819C5D19C}"/>
              </a:ext>
            </a:extLst>
          </p:cNvPr>
          <p:cNvSpPr txBox="1"/>
          <p:nvPr/>
        </p:nvSpPr>
        <p:spPr>
          <a:xfrm>
            <a:off x="5189680" y="5748921"/>
            <a:ext cx="6612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https://hackage.haskell.org/package/base-4.18.0.0/docs/src/System.IO.html#readFile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546928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6031" y="932268"/>
            <a:ext cx="1313645" cy="72121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1852" y="3724070"/>
            <a:ext cx="3065172" cy="189319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996225" y="119337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96225" y="4393774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" name="Up-Down Arrow 6"/>
          <p:cNvSpPr/>
          <p:nvPr/>
        </p:nvSpPr>
        <p:spPr>
          <a:xfrm>
            <a:off x="2258551" y="1699600"/>
            <a:ext cx="270458" cy="1893191"/>
          </a:xfrm>
          <a:prstGeom prst="up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10068" y="3631841"/>
            <a:ext cx="167425" cy="156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472496" y="500878"/>
            <a:ext cx="57232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socket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socket (</a:t>
            </a:r>
            <a:r>
              <a:rPr lang="en-US" dirty="0" err="1"/>
              <a:t>soclu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 final in </a:t>
            </a:r>
            <a:r>
              <a:rPr lang="en-US" dirty="0" err="1"/>
              <a:t>comunicarea</a:t>
            </a:r>
            <a:endParaRPr lang="en-US" dirty="0"/>
          </a:p>
          <a:p>
            <a:r>
              <a:rPr lang="en-US" dirty="0"/>
              <a:t>       </a:t>
            </a:r>
            <a:r>
              <a:rPr lang="en-US" dirty="0" err="1"/>
              <a:t>bidirectionala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programe</a:t>
            </a:r>
            <a:r>
              <a:rPr lang="en-US" dirty="0"/>
              <a:t> din </a:t>
            </a:r>
            <a:r>
              <a:rPr lang="en-US" dirty="0" err="1"/>
              <a:t>aceeasi</a:t>
            </a:r>
            <a:r>
              <a:rPr lang="en-US" dirty="0"/>
              <a:t> </a:t>
            </a:r>
            <a:r>
              <a:rPr lang="en-US" dirty="0" err="1"/>
              <a:t>retea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 socket are </a:t>
            </a:r>
            <a:r>
              <a:rPr lang="en-US" dirty="0" err="1"/>
              <a:t>asociat</a:t>
            </a:r>
            <a:r>
              <a:rPr lang="en-US" dirty="0"/>
              <a:t> un port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87650" y="3126744"/>
            <a:ext cx="5906709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&lt;- socket AF_INET Stream 0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setSocketOption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ReuseAddr</a:t>
            </a:r>
            <a:r>
              <a:rPr lang="en-US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bind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SockAddrInet</a:t>
            </a:r>
            <a:r>
              <a:rPr lang="en-US" sz="2000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listen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2 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202" y="602204"/>
            <a:ext cx="182896" cy="176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744E0-A500-30A0-F6AC-C180FA24C381}"/>
              </a:ext>
            </a:extLst>
          </p:cNvPr>
          <p:cNvSpPr txBox="1"/>
          <p:nvPr/>
        </p:nvSpPr>
        <p:spPr>
          <a:xfrm>
            <a:off x="4472496" y="602204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90977-ECF8-E58A-5F63-BEC905BCA092}"/>
              </a:ext>
            </a:extLst>
          </p:cNvPr>
          <p:cNvSpPr txBox="1"/>
          <p:nvPr/>
        </p:nvSpPr>
        <p:spPr>
          <a:xfrm>
            <a:off x="3864747" y="5709493"/>
            <a:ext cx="790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https://hackage.haskell.org/package/network-3.1.2.9/docs/Network-Socket.html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AC28D7-DCB0-6229-BFD2-EAB748BE7261}"/>
              </a:ext>
            </a:extLst>
          </p:cNvPr>
          <p:cNvSpPr txBox="1"/>
          <p:nvPr/>
        </p:nvSpPr>
        <p:spPr>
          <a:xfrm>
            <a:off x="4390338" y="2218957"/>
            <a:ext cx="65013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hlinkClick r:id="rId4"/>
              </a:rPr>
              <a:t>https://docs.oracle.com/javase/tutorial/networking/sockets/definition.html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03382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39092" y="676586"/>
            <a:ext cx="1313645" cy="72121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6621" y="3343308"/>
            <a:ext cx="2928637" cy="166790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47971" y="87290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71999" y="3925978"/>
            <a:ext cx="97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16" name="Oval 15"/>
          <p:cNvSpPr/>
          <p:nvPr/>
        </p:nvSpPr>
        <p:spPr>
          <a:xfrm>
            <a:off x="1171999" y="3248276"/>
            <a:ext cx="167425" cy="156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501238" y="1486736"/>
            <a:ext cx="4923676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&lt;- socket AF_INET Stream 0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setSocketOption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ReuseAddr</a:t>
            </a:r>
            <a:r>
              <a:rPr lang="en-US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bind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SockAddrInet</a:t>
            </a:r>
            <a:r>
              <a:rPr lang="en-US" sz="2000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listen </a:t>
            </a:r>
            <a:r>
              <a:rPr lang="en-US" sz="2000" dirty="0" err="1">
                <a:solidFill>
                  <a:srgbClr val="0070C0"/>
                </a:solidFill>
              </a:rPr>
              <a:t>serverSocket</a:t>
            </a:r>
            <a:r>
              <a:rPr lang="en-US" sz="2000" dirty="0">
                <a:solidFill>
                  <a:srgbClr val="0070C0"/>
                </a:solidFill>
              </a:rPr>
              <a:t> 2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809" y="941833"/>
            <a:ext cx="1322947" cy="73158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1269955" y="1424341"/>
            <a:ext cx="15819" cy="18262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47926" y="2635926"/>
            <a:ext cx="2902788" cy="153171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552" y="2547526"/>
            <a:ext cx="182896" cy="176799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7450893" y="396096"/>
            <a:ext cx="4434676" cy="40011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sv-SE" sz="2000" dirty="0">
                <a:solidFill>
                  <a:srgbClr val="0070C0"/>
                </a:solidFill>
              </a:rPr>
              <a:t>accept :: Socket -&gt; IO (Socket, SockAddr) </a:t>
            </a:r>
            <a:endParaRPr lang="en-US" sz="2000" dirty="0">
              <a:solidFill>
                <a:srgbClr val="0070C0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111" y="890651"/>
            <a:ext cx="1322947" cy="731583"/>
          </a:xfrm>
          <a:prstGeom prst="rect">
            <a:avLst/>
          </a:prstGeom>
        </p:spPr>
      </p:pic>
      <p:cxnSp>
        <p:nvCxnSpPr>
          <p:cNvPr id="28" name="Straight Arrow Connector 27"/>
          <p:cNvCxnSpPr>
            <a:cxnSpLocks/>
            <a:stCxn id="25" idx="2"/>
          </p:cNvCxnSpPr>
          <p:nvPr/>
        </p:nvCxnSpPr>
        <p:spPr>
          <a:xfrm>
            <a:off x="8397585" y="1622234"/>
            <a:ext cx="1000415" cy="98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010339" y="1122958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949641" y="110004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</a:p>
        </p:txBody>
      </p:sp>
      <p:cxnSp>
        <p:nvCxnSpPr>
          <p:cNvPr id="41" name="Curved Connector 40"/>
          <p:cNvCxnSpPr>
            <a:cxnSpLocks/>
          </p:cNvCxnSpPr>
          <p:nvPr/>
        </p:nvCxnSpPr>
        <p:spPr>
          <a:xfrm>
            <a:off x="10504761" y="1674068"/>
            <a:ext cx="685335" cy="1930774"/>
          </a:xfrm>
          <a:prstGeom prst="curvedConnector3">
            <a:avLst>
              <a:gd name="adj1" fmla="val 133356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97D8935-9899-6B4C-0404-F4AC32229CBC}"/>
              </a:ext>
            </a:extLst>
          </p:cNvPr>
          <p:cNvSpPr/>
          <p:nvPr/>
        </p:nvSpPr>
        <p:spPr>
          <a:xfrm>
            <a:off x="11028312" y="3521459"/>
            <a:ext cx="182888" cy="166766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EAF56-F6CD-1ED1-A2CA-972B254ABC43}"/>
              </a:ext>
            </a:extLst>
          </p:cNvPr>
          <p:cNvSpPr txBox="1"/>
          <p:nvPr/>
        </p:nvSpPr>
        <p:spPr>
          <a:xfrm>
            <a:off x="1463403" y="2764824"/>
            <a:ext cx="35630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socket-</a:t>
            </a:r>
            <a:r>
              <a:rPr lang="en-US" sz="2000" dirty="0" err="1"/>
              <a:t>ul</a:t>
            </a:r>
            <a:r>
              <a:rPr lang="en-US" sz="2000" dirty="0"/>
              <a:t> la care </a:t>
            </a:r>
            <a:r>
              <a:rPr lang="en-US" sz="2000" dirty="0" err="1"/>
              <a:t>asculta</a:t>
            </a:r>
            <a:r>
              <a:rPr lang="en-US" sz="2000" dirty="0"/>
              <a:t> </a:t>
            </a:r>
            <a:r>
              <a:rPr lang="en-US" sz="2000" dirty="0" err="1"/>
              <a:t>serverul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8E81EC-4E0A-6B44-CC98-0365DEAB0FCD}"/>
              </a:ext>
            </a:extLst>
          </p:cNvPr>
          <p:cNvSpPr txBox="1"/>
          <p:nvPr/>
        </p:nvSpPr>
        <p:spPr>
          <a:xfrm>
            <a:off x="3911600" y="4596269"/>
            <a:ext cx="6851556" cy="113877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(conn, _) &lt;- accept sock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4501CA-02AD-749B-24DA-5E007DBFB92C}"/>
              </a:ext>
            </a:extLst>
          </p:cNvPr>
          <p:cNvSpPr txBox="1"/>
          <p:nvPr/>
        </p:nvSpPr>
        <p:spPr>
          <a:xfrm>
            <a:off x="3911600" y="5823203"/>
            <a:ext cx="71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clientul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scrie</a:t>
            </a:r>
            <a:r>
              <a:rPr lang="en-US" sz="2400" dirty="0"/>
              <a:t>/</a:t>
            </a:r>
            <a:r>
              <a:rPr lang="en-US" sz="2400" dirty="0" err="1"/>
              <a:t>citi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    </a:t>
            </a:r>
            <a:r>
              <a:rPr lang="en-US" sz="2400" dirty="0" err="1">
                <a:solidFill>
                  <a:srgbClr val="0070C0"/>
                </a:solidFill>
              </a:rPr>
              <a:t>handleSock</a:t>
            </a:r>
            <a:r>
              <a:rPr lang="en-US" sz="2400" dirty="0">
                <a:solidFill>
                  <a:srgbClr val="0070C0"/>
                </a:solidFill>
              </a:rPr>
              <a:t> ::  Handle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63D795-BBAD-F6F8-0A31-0FAD6A6C2BBA}"/>
              </a:ext>
            </a:extLst>
          </p:cNvPr>
          <p:cNvSpPr txBox="1"/>
          <p:nvPr/>
        </p:nvSpPr>
        <p:spPr>
          <a:xfrm>
            <a:off x="9084274" y="3320645"/>
            <a:ext cx="1230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F8519-FF72-CB50-D12A-631DFA54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8047" y="4812526"/>
            <a:ext cx="201185" cy="18289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838FD83-7580-CC02-D1F3-033F7CE89EAD}"/>
              </a:ext>
            </a:extLst>
          </p:cNvPr>
          <p:cNvSpPr/>
          <p:nvPr/>
        </p:nvSpPr>
        <p:spPr>
          <a:xfrm>
            <a:off x="6476077" y="4825662"/>
            <a:ext cx="167425" cy="156623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1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426720" y="459775"/>
            <a:ext cx="5212080" cy="2246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setSocketOption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  <a:r>
              <a:rPr lang="en-GB" sz="2000" dirty="0" err="1">
                <a:solidFill>
                  <a:srgbClr val="0070C0"/>
                </a:solidFill>
              </a:rPr>
              <a:t>ReuseAddr</a:t>
            </a:r>
            <a:r>
              <a:rPr lang="en-GB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bind sock (</a:t>
            </a:r>
            <a:r>
              <a:rPr lang="en-GB" sz="2000" dirty="0" err="1">
                <a:solidFill>
                  <a:srgbClr val="0070C0"/>
                </a:solidFill>
              </a:rPr>
              <a:t>SockAddrInet</a:t>
            </a:r>
            <a:r>
              <a:rPr lang="en-GB" sz="2000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"Listening on port 4242..."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4135120" y="2385408"/>
            <a:ext cx="7904480" cy="341632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line &lt;- </a:t>
            </a:r>
            <a:r>
              <a:rPr lang="en-GB" sz="2400" dirty="0" err="1">
                <a:solidFill>
                  <a:srgbClr val="0070C0"/>
                </a:solidFill>
              </a:rPr>
              <a:t>hGetLine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$ "Request received: " ++ line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$ "Hey, client!"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hClose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    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82E2-BCD0-291E-20A9-6375E31421C7}"/>
              </a:ext>
            </a:extLst>
          </p:cNvPr>
          <p:cNvSpPr txBox="1"/>
          <p:nvPr/>
        </p:nvSpPr>
        <p:spPr>
          <a:xfrm>
            <a:off x="782320" y="5833844"/>
            <a:ext cx="847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https://dev.to/leandronsp/a-crud-journey-in-haskell-part-ii-socket-programming-2po1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19A8D8-8C71-DFB7-255C-168D14DCD954}"/>
              </a:ext>
            </a:extLst>
          </p:cNvPr>
          <p:cNvSpPr txBox="1"/>
          <p:nvPr/>
        </p:nvSpPr>
        <p:spPr>
          <a:xfrm>
            <a:off x="4232350" y="154813"/>
            <a:ext cx="15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SERVER socket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88331-0997-92F0-57B1-816C288F8AFE}"/>
              </a:ext>
            </a:extLst>
          </p:cNvPr>
          <p:cNvSpPr txBox="1"/>
          <p:nvPr/>
        </p:nvSpPr>
        <p:spPr>
          <a:xfrm>
            <a:off x="8900160" y="2016076"/>
            <a:ext cx="3030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stabilirea</a:t>
            </a:r>
            <a:r>
              <a:rPr lang="en-US" b="1" dirty="0"/>
              <a:t> </a:t>
            </a:r>
            <a:r>
              <a:rPr lang="en-US" b="1" dirty="0" err="1"/>
              <a:t>conexiunilor</a:t>
            </a:r>
            <a:r>
              <a:rPr lang="en-US" b="1" dirty="0"/>
              <a:t> CLIENT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63164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538480" y="517664"/>
            <a:ext cx="5212080" cy="2246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setSocketOption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  <a:r>
              <a:rPr lang="en-GB" sz="2000" dirty="0" err="1">
                <a:solidFill>
                  <a:srgbClr val="0070C0"/>
                </a:solidFill>
              </a:rPr>
              <a:t>ReuseAddr</a:t>
            </a:r>
            <a:r>
              <a:rPr lang="en-GB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bind sock (</a:t>
            </a:r>
            <a:r>
              <a:rPr lang="en-GB" sz="2000" dirty="0" err="1">
                <a:solidFill>
                  <a:srgbClr val="0070C0"/>
                </a:solidFill>
              </a:rPr>
              <a:t>SockAddrInet</a:t>
            </a:r>
            <a:r>
              <a:rPr lang="en-GB" sz="2000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"Listening on port 4242..."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406400" y="2764433"/>
            <a:ext cx="6776720" cy="286232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&lt;- </a:t>
            </a:r>
            <a:r>
              <a:rPr lang="en-GB" sz="2000" dirty="0" err="1">
                <a:solidFill>
                  <a:srgbClr val="0070C0"/>
                </a:solidFill>
              </a:rPr>
              <a:t>socketToHandle</a:t>
            </a:r>
            <a:r>
              <a:rPr lang="en-GB" sz="2000" dirty="0">
                <a:solidFill>
                  <a:srgbClr val="0070C0"/>
                </a:solidFill>
              </a:rPr>
              <a:t> conn  </a:t>
            </a:r>
            <a:r>
              <a:rPr lang="en-GB" sz="2000" dirty="0" err="1">
                <a:solidFill>
                  <a:srgbClr val="0070C0"/>
                </a:solidFill>
              </a:rPr>
              <a:t>ReadWriteMode</a:t>
            </a:r>
            <a:endParaRPr lang="en-GB" sz="2000" dirty="0">
              <a:solidFill>
                <a:srgbClr val="0070C0"/>
              </a:solidFill>
            </a:endParaRP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line &lt;- </a:t>
            </a:r>
            <a:r>
              <a:rPr lang="en-GB" sz="2000" dirty="0" err="1">
                <a:solidFill>
                  <a:srgbClr val="0070C0"/>
                </a:solidFill>
              </a:rPr>
              <a:t>hGetLine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$ "Request received: " ++ line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$ "Hey, client!"  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hClose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                             </a:t>
            </a:r>
          </a:p>
          <a:p>
            <a:pPr lvl="2"/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D82E2-BCD0-291E-20A9-6375E31421C7}"/>
              </a:ext>
            </a:extLst>
          </p:cNvPr>
          <p:cNvSpPr txBox="1"/>
          <p:nvPr/>
        </p:nvSpPr>
        <p:spPr>
          <a:xfrm>
            <a:off x="782320" y="5833844"/>
            <a:ext cx="847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https://dev.to/leandronsp/a-crud-journey-in-haskell-part-ii-socket-programming-2po1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7590B1-E759-E363-DBB0-4A4E8B0EE877}"/>
              </a:ext>
            </a:extLst>
          </p:cNvPr>
          <p:cNvSpPr txBox="1"/>
          <p:nvPr/>
        </p:nvSpPr>
        <p:spPr>
          <a:xfrm>
            <a:off x="7640320" y="1179383"/>
            <a:ext cx="281432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4242...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Ioana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Ana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2B90C6-2E58-B0FC-FD3E-39E6409B0847}"/>
              </a:ext>
            </a:extLst>
          </p:cNvPr>
          <p:cNvSpPr txBox="1"/>
          <p:nvPr/>
        </p:nvSpPr>
        <p:spPr>
          <a:xfrm>
            <a:off x="7599680" y="3216384"/>
            <a:ext cx="38404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</a:t>
            </a:r>
            <a:r>
              <a:rPr lang="en-GB" b="1" dirty="0">
                <a:solidFill>
                  <a:schemeClr val="bg1"/>
                </a:solidFill>
              </a:rPr>
              <a:t>nc64</a:t>
            </a:r>
            <a:r>
              <a:rPr lang="en-GB" dirty="0">
                <a:solidFill>
                  <a:schemeClr val="bg1"/>
                </a:solidFill>
              </a:rPr>
              <a:t> localhost 4242</a:t>
            </a:r>
          </a:p>
          <a:p>
            <a:r>
              <a:rPr lang="en-GB" dirty="0">
                <a:solidFill>
                  <a:schemeClr val="bg1"/>
                </a:solidFill>
              </a:rPr>
              <a:t>Ioana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7AA46-8F5D-2F96-B3DF-94BDF116E74B}"/>
              </a:ext>
            </a:extLst>
          </p:cNvPr>
          <p:cNvSpPr txBox="1"/>
          <p:nvPr/>
        </p:nvSpPr>
        <p:spPr>
          <a:xfrm>
            <a:off x="7640320" y="8636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A41C6-0369-A51A-BB6A-D9CC99AFEA81}"/>
              </a:ext>
            </a:extLst>
          </p:cNvPr>
          <p:cNvSpPr txBox="1"/>
          <p:nvPr/>
        </p:nvSpPr>
        <p:spPr>
          <a:xfrm>
            <a:off x="7599680" y="2847052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1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FB3A0-E6DF-C037-9CB4-F65928DAB378}"/>
              </a:ext>
            </a:extLst>
          </p:cNvPr>
          <p:cNvSpPr txBox="1"/>
          <p:nvPr/>
        </p:nvSpPr>
        <p:spPr>
          <a:xfrm>
            <a:off x="7599680" y="4880203"/>
            <a:ext cx="384048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C:\Users\igleu&gt;</a:t>
            </a:r>
            <a:r>
              <a:rPr lang="en-GB" b="1" dirty="0">
                <a:solidFill>
                  <a:schemeClr val="bg1"/>
                </a:solidFill>
              </a:rPr>
              <a:t>telnet</a:t>
            </a:r>
            <a:r>
              <a:rPr lang="en-GB" dirty="0">
                <a:solidFill>
                  <a:schemeClr val="bg1"/>
                </a:solidFill>
              </a:rPr>
              <a:t> localhost 4242</a:t>
            </a:r>
          </a:p>
          <a:p>
            <a:r>
              <a:rPr lang="en-GB" dirty="0">
                <a:solidFill>
                  <a:schemeClr val="bg1"/>
                </a:solidFill>
              </a:rPr>
              <a:t>Ana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DA73F-84ED-1E37-2F97-CE4846CE1915}"/>
              </a:ext>
            </a:extLst>
          </p:cNvPr>
          <p:cNvSpPr txBox="1"/>
          <p:nvPr/>
        </p:nvSpPr>
        <p:spPr>
          <a:xfrm>
            <a:off x="7640320" y="4480560"/>
            <a:ext cx="895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0295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538480" y="517664"/>
            <a:ext cx="5212080" cy="2246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setSocketOption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  <a:r>
              <a:rPr lang="en-GB" sz="2000" dirty="0" err="1">
                <a:solidFill>
                  <a:srgbClr val="0070C0"/>
                </a:solidFill>
              </a:rPr>
              <a:t>ReuseAddr</a:t>
            </a:r>
            <a:r>
              <a:rPr lang="en-GB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bind sock (</a:t>
            </a:r>
            <a:r>
              <a:rPr lang="en-GB" sz="2000" dirty="0" err="1">
                <a:solidFill>
                  <a:srgbClr val="0070C0"/>
                </a:solidFill>
              </a:rPr>
              <a:t>SockAddrInet</a:t>
            </a:r>
            <a:r>
              <a:rPr lang="en-GB" sz="2000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"Listening on port 4242..."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4033520" y="2754740"/>
            <a:ext cx="7904480" cy="26776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line &lt;- </a:t>
            </a:r>
            <a:r>
              <a:rPr lang="en-GB" sz="2400" dirty="0" err="1">
                <a:solidFill>
                  <a:srgbClr val="0070C0"/>
                </a:solidFill>
              </a:rPr>
              <a:t>hGetLine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-- </a:t>
            </a:r>
            <a:r>
              <a:rPr lang="en-GB" sz="2400" dirty="0" err="1">
                <a:solidFill>
                  <a:schemeClr val="tx1"/>
                </a:solidFill>
              </a:rPr>
              <a:t>interactiunea</a:t>
            </a:r>
            <a:r>
              <a:rPr lang="en-GB" sz="2400" dirty="0">
                <a:solidFill>
                  <a:schemeClr val="tx1"/>
                </a:solidFill>
              </a:rPr>
              <a:t> cu </a:t>
            </a:r>
            <a:r>
              <a:rPr lang="en-GB" sz="2400" dirty="0" err="1">
                <a:solidFill>
                  <a:schemeClr val="tx1"/>
                </a:solidFill>
              </a:rPr>
              <a:t>clientul</a:t>
            </a:r>
            <a:endParaRPr lang="en-GB" sz="2400" dirty="0">
              <a:solidFill>
                <a:schemeClr val="tx1"/>
              </a:solidFill>
            </a:endParaRP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89339-4E11-406D-CCCD-227601777A93}"/>
              </a:ext>
            </a:extLst>
          </p:cNvPr>
          <p:cNvSpPr txBox="1"/>
          <p:nvPr/>
        </p:nvSpPr>
        <p:spPr>
          <a:xfrm>
            <a:off x="1470336" y="3864798"/>
            <a:ext cx="2321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Handle </a:t>
            </a:r>
            <a:r>
              <a:rPr lang="en-US" sz="2000" dirty="0" err="1"/>
              <a:t>pentru</a:t>
            </a:r>
            <a:r>
              <a:rPr lang="en-US" sz="2000" dirty="0"/>
              <a:t> client</a:t>
            </a:r>
            <a:endParaRPr lang="en-GB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03E398-45ED-0558-B7B7-0EA4A6C03053}"/>
              </a:ext>
            </a:extLst>
          </p:cNvPr>
          <p:cNvCxnSpPr>
            <a:cxnSpLocks/>
          </p:cNvCxnSpPr>
          <p:nvPr/>
        </p:nvCxnSpPr>
        <p:spPr>
          <a:xfrm flipH="1">
            <a:off x="3791869" y="4064853"/>
            <a:ext cx="1105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59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538480" y="182384"/>
            <a:ext cx="5212080" cy="20313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setSocketOption</a:t>
            </a:r>
            <a:r>
              <a:rPr lang="en-GB" dirty="0">
                <a:solidFill>
                  <a:srgbClr val="0070C0"/>
                </a:solidFill>
              </a:rPr>
              <a:t> sock </a:t>
            </a:r>
            <a:r>
              <a:rPr lang="en-GB" dirty="0" err="1">
                <a:solidFill>
                  <a:srgbClr val="0070C0"/>
                </a:solidFill>
              </a:rPr>
              <a:t>ReuseAddr</a:t>
            </a:r>
            <a:r>
              <a:rPr lang="en-GB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bind sock (</a:t>
            </a:r>
            <a:r>
              <a:rPr lang="en-GB" dirty="0" err="1">
                <a:solidFill>
                  <a:srgbClr val="0070C0"/>
                </a:solidFill>
              </a:rPr>
              <a:t>SockAddrInet</a:t>
            </a:r>
            <a:r>
              <a:rPr lang="en-GB" dirty="0">
                <a:solidFill>
                  <a:srgbClr val="0070C0"/>
                </a:solidFill>
              </a:rPr>
              <a:t> 4242 0)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putStrLn</a:t>
            </a:r>
            <a:r>
              <a:rPr lang="en-GB" dirty="0">
                <a:solidFill>
                  <a:srgbClr val="0070C0"/>
                </a:solidFill>
              </a:rPr>
              <a:t> "Listening on port 4242..."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4876800" y="191709"/>
            <a:ext cx="6746240" cy="20313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&lt;- </a:t>
            </a:r>
            <a:r>
              <a:rPr lang="en-GB" dirty="0" err="1">
                <a:solidFill>
                  <a:srgbClr val="0070C0"/>
                </a:solidFill>
              </a:rPr>
              <a:t>socketToHandle</a:t>
            </a:r>
            <a:r>
              <a:rPr lang="en-GB" dirty="0">
                <a:solidFill>
                  <a:srgbClr val="0070C0"/>
                </a:solidFill>
              </a:rPr>
              <a:t> conn  </a:t>
            </a:r>
            <a:r>
              <a:rPr lang="en-GB" dirty="0" err="1">
                <a:solidFill>
                  <a:srgbClr val="0070C0"/>
                </a:solidFill>
              </a:rPr>
              <a:t>ReadWriteMode</a:t>
            </a:r>
            <a:endParaRPr lang="en-GB" dirty="0">
              <a:solidFill>
                <a:srgbClr val="0070C0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line &lt;- </a:t>
            </a:r>
            <a:r>
              <a:rPr lang="en-GB" dirty="0" err="1">
                <a:solidFill>
                  <a:srgbClr val="0070C0"/>
                </a:solidFill>
              </a:rPr>
              <a:t>hGetLine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loopClient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-- </a:t>
            </a:r>
            <a:r>
              <a:rPr lang="en-GB" b="1" dirty="0" err="1">
                <a:solidFill>
                  <a:schemeClr val="tx1"/>
                </a:solidFill>
              </a:rPr>
              <a:t>interactiunea</a:t>
            </a:r>
            <a:r>
              <a:rPr lang="en-GB" b="1" dirty="0">
                <a:solidFill>
                  <a:schemeClr val="tx1"/>
                </a:solidFill>
              </a:rPr>
              <a:t> cu </a:t>
            </a:r>
            <a:r>
              <a:rPr lang="en-GB" b="1" dirty="0" err="1">
                <a:solidFill>
                  <a:schemeClr val="tx1"/>
                </a:solidFill>
              </a:rPr>
              <a:t>clientul</a:t>
            </a:r>
            <a:endParaRPr lang="en-GB" b="1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2115-0D36-CED2-CC65-D70D0C11954C}"/>
              </a:ext>
            </a:extLst>
          </p:cNvPr>
          <p:cNvSpPr txBox="1"/>
          <p:nvPr/>
        </p:nvSpPr>
        <p:spPr>
          <a:xfrm>
            <a:off x="1615440" y="2396588"/>
            <a:ext cx="9611360" cy="37856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= do  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line &lt;- </a:t>
            </a:r>
            <a:r>
              <a:rPr lang="en-GB" sz="2400" dirty="0" err="1">
                <a:solidFill>
                  <a:srgbClr val="0070C0"/>
                </a:solidFill>
              </a:rPr>
              <a:t>hGetLine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if line == "end"                                           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        then do 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("Good bye!")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hClose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       </a:t>
            </a:r>
          </a:p>
          <a:p>
            <a:pPr lvl="4"/>
            <a:r>
              <a:rPr lang="en-GB" sz="2400" dirty="0">
                <a:solidFill>
                  <a:srgbClr val="0070C0"/>
                </a:solidFill>
              </a:rPr>
              <a:t>                    else do                      </a:t>
            </a:r>
          </a:p>
          <a:p>
            <a:pPr lvl="5"/>
            <a:r>
              <a:rPr lang="en-GB" sz="2400" dirty="0">
                <a:solidFill>
                  <a:srgbClr val="0070C0"/>
                </a:solidFill>
              </a:rPr>
              <a:t>                    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$ "Request received from: " ++ line        </a:t>
            </a:r>
          </a:p>
          <a:p>
            <a:pPr lvl="5"/>
            <a:r>
              <a:rPr lang="en-GB" sz="2400" dirty="0">
                <a:solidFill>
                  <a:srgbClr val="0070C0"/>
                </a:solidFill>
              </a:rPr>
              <a:t>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$ "Hey, client!"          </a:t>
            </a:r>
          </a:p>
          <a:p>
            <a:pPr lvl="5"/>
            <a:r>
              <a:rPr lang="en-GB" sz="2400" dirty="0">
                <a:solidFill>
                  <a:srgbClr val="0070C0"/>
                </a:solidFill>
              </a:rPr>
              <a:t>                      </a:t>
            </a:r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16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538480" y="182384"/>
            <a:ext cx="5212080" cy="20313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setSocketOption</a:t>
            </a:r>
            <a:r>
              <a:rPr lang="en-GB" dirty="0">
                <a:solidFill>
                  <a:srgbClr val="0070C0"/>
                </a:solidFill>
              </a:rPr>
              <a:t> sock </a:t>
            </a:r>
            <a:r>
              <a:rPr lang="en-GB" dirty="0" err="1">
                <a:solidFill>
                  <a:srgbClr val="0070C0"/>
                </a:solidFill>
              </a:rPr>
              <a:t>ReuseAddr</a:t>
            </a:r>
            <a:r>
              <a:rPr lang="en-GB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bind sock (</a:t>
            </a:r>
            <a:r>
              <a:rPr lang="en-GB" dirty="0" err="1">
                <a:solidFill>
                  <a:srgbClr val="0070C0"/>
                </a:solidFill>
              </a:rPr>
              <a:t>SockAddrInet</a:t>
            </a:r>
            <a:r>
              <a:rPr lang="en-GB" dirty="0">
                <a:solidFill>
                  <a:srgbClr val="0070C0"/>
                </a:solidFill>
              </a:rPr>
              <a:t> 4244 0)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putStrLn</a:t>
            </a:r>
            <a:r>
              <a:rPr lang="en-GB" dirty="0">
                <a:solidFill>
                  <a:srgbClr val="0070C0"/>
                </a:solidFill>
              </a:rPr>
              <a:t> "Listening on port 4244..."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4876800" y="191709"/>
            <a:ext cx="6746240" cy="20313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&lt;- </a:t>
            </a:r>
            <a:r>
              <a:rPr lang="en-GB" dirty="0" err="1">
                <a:solidFill>
                  <a:srgbClr val="0070C0"/>
                </a:solidFill>
              </a:rPr>
              <a:t>socketToHandle</a:t>
            </a:r>
            <a:r>
              <a:rPr lang="en-GB" dirty="0">
                <a:solidFill>
                  <a:srgbClr val="0070C0"/>
                </a:solidFill>
              </a:rPr>
              <a:t> conn  </a:t>
            </a:r>
            <a:r>
              <a:rPr lang="en-GB" dirty="0" err="1">
                <a:solidFill>
                  <a:srgbClr val="0070C0"/>
                </a:solidFill>
              </a:rPr>
              <a:t>ReadWriteMode</a:t>
            </a:r>
            <a:endParaRPr lang="en-GB" dirty="0">
              <a:solidFill>
                <a:srgbClr val="0070C0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line &lt;- </a:t>
            </a:r>
            <a:r>
              <a:rPr lang="en-GB" dirty="0" err="1">
                <a:solidFill>
                  <a:srgbClr val="0070C0"/>
                </a:solidFill>
              </a:rPr>
              <a:t>hGetLine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loopClient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-- </a:t>
            </a:r>
            <a:r>
              <a:rPr lang="en-GB" dirty="0" err="1">
                <a:solidFill>
                  <a:schemeClr val="tx1"/>
                </a:solidFill>
              </a:rPr>
              <a:t>interactiunea</a:t>
            </a:r>
            <a:r>
              <a:rPr lang="en-GB" dirty="0">
                <a:solidFill>
                  <a:schemeClr val="tx1"/>
                </a:solidFill>
              </a:rPr>
              <a:t> cu </a:t>
            </a:r>
            <a:r>
              <a:rPr lang="en-GB" dirty="0" err="1">
                <a:solidFill>
                  <a:schemeClr val="tx1"/>
                </a:solidFill>
              </a:rPr>
              <a:t>clientul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2115-0D36-CED2-CC65-D70D0C11954C}"/>
              </a:ext>
            </a:extLst>
          </p:cNvPr>
          <p:cNvSpPr txBox="1"/>
          <p:nvPr/>
        </p:nvSpPr>
        <p:spPr>
          <a:xfrm>
            <a:off x="538480" y="2366108"/>
            <a:ext cx="6360160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loopclient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= do 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line &lt;- </a:t>
            </a:r>
            <a:r>
              <a:rPr lang="en-GB" dirty="0" err="1">
                <a:solidFill>
                  <a:srgbClr val="0070C0"/>
                </a:solidFill>
              </a:rPr>
              <a:t>hGetLine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if line == "end"                                          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        then do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                </a:t>
            </a:r>
            <a:r>
              <a:rPr lang="en-GB" dirty="0" err="1">
                <a:solidFill>
                  <a:srgbClr val="0070C0"/>
                </a:solidFill>
              </a:rPr>
              <a:t>hPutStrLn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("Good bye!")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                </a:t>
            </a:r>
            <a:r>
              <a:rPr lang="en-GB" dirty="0" err="1">
                <a:solidFill>
                  <a:srgbClr val="0070C0"/>
                </a:solidFill>
              </a:rPr>
              <a:t>hClose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       </a:t>
            </a:r>
          </a:p>
          <a:p>
            <a:pPr lvl="1"/>
            <a:r>
              <a:rPr lang="en-GB" dirty="0">
                <a:solidFill>
                  <a:srgbClr val="0070C0"/>
                </a:solidFill>
              </a:rPr>
              <a:t>                    else do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                    </a:t>
            </a:r>
            <a:r>
              <a:rPr lang="en-GB" dirty="0" err="1">
                <a:solidFill>
                  <a:srgbClr val="0070C0"/>
                </a:solidFill>
              </a:rPr>
              <a:t>putStrLn</a:t>
            </a:r>
            <a:r>
              <a:rPr lang="en-GB" dirty="0">
                <a:solidFill>
                  <a:srgbClr val="0070C0"/>
                </a:solidFill>
              </a:rPr>
              <a:t> $ "Request received from: " ++ line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                    </a:t>
            </a:r>
            <a:r>
              <a:rPr lang="en-GB" dirty="0" err="1">
                <a:solidFill>
                  <a:srgbClr val="0070C0"/>
                </a:solidFill>
              </a:rPr>
              <a:t>hPutStrLn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$ "Hey, client!"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                    </a:t>
            </a:r>
            <a:r>
              <a:rPr lang="en-GB" dirty="0" err="1">
                <a:solidFill>
                  <a:srgbClr val="0070C0"/>
                </a:solidFill>
              </a:rPr>
              <a:t>loopclient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B9B53-E741-2CD3-FF66-BBA88ABA339E}"/>
              </a:ext>
            </a:extLst>
          </p:cNvPr>
          <p:cNvSpPr txBox="1"/>
          <p:nvPr/>
        </p:nvSpPr>
        <p:spPr>
          <a:xfrm>
            <a:off x="7162800" y="2366108"/>
            <a:ext cx="4114800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/>
              <a:t>C</a:t>
            </a:r>
            <a:r>
              <a:rPr lang="en-GB" dirty="0">
                <a:solidFill>
                  <a:schemeClr val="bg1"/>
                </a:solidFill>
              </a:rPr>
              <a:t>:\Users\igleu\nc&gt;nc64 localhost 4244</a:t>
            </a:r>
          </a:p>
          <a:p>
            <a:r>
              <a:rPr lang="en-GB" dirty="0">
                <a:solidFill>
                  <a:schemeClr val="bg1"/>
                </a:solidFill>
              </a:rPr>
              <a:t>Ioana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b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c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end</a:t>
            </a:r>
          </a:p>
          <a:p>
            <a:r>
              <a:rPr lang="en-GB" dirty="0">
                <a:solidFill>
                  <a:schemeClr val="bg1"/>
                </a:solidFill>
              </a:rPr>
              <a:t>Good bye!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BF19B-32EA-7EBF-8441-2C477E503EBA}"/>
              </a:ext>
            </a:extLst>
          </p:cNvPr>
          <p:cNvSpPr txBox="1"/>
          <p:nvPr/>
        </p:nvSpPr>
        <p:spPr>
          <a:xfrm flipH="1">
            <a:off x="975360" y="5505429"/>
            <a:ext cx="851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Clientii</a:t>
            </a:r>
            <a:r>
              <a:rPr lang="en-US" sz="2400" dirty="0"/>
              <a:t> sunt </a:t>
            </a:r>
            <a:r>
              <a:rPr lang="en-US" sz="2400" dirty="0" err="1"/>
              <a:t>serviti</a:t>
            </a:r>
            <a:r>
              <a:rPr lang="en-US" sz="2400" dirty="0"/>
              <a:t> </a:t>
            </a:r>
            <a:r>
              <a:rPr lang="en-US" sz="2400" dirty="0" err="1"/>
              <a:t>secvential</a:t>
            </a:r>
            <a:r>
              <a:rPr lang="en-US" sz="2400" dirty="0"/>
              <a:t>!</a:t>
            </a:r>
          </a:p>
          <a:p>
            <a:r>
              <a:rPr lang="en-US" sz="2400" dirty="0" err="1"/>
              <a:t>Clientului</a:t>
            </a:r>
            <a:r>
              <a:rPr lang="en-US" sz="2400" dirty="0"/>
              <a:t> 2 </a:t>
            </a:r>
            <a:r>
              <a:rPr lang="en-US" sz="2400" dirty="0" err="1"/>
              <a:t>i</a:t>
            </a:r>
            <a:r>
              <a:rPr lang="en-US" sz="2400" dirty="0"/>
              <a:t> se </a:t>
            </a:r>
            <a:r>
              <a:rPr lang="en-US" sz="2400" dirty="0" err="1"/>
              <a:t>raspunde</a:t>
            </a:r>
            <a:r>
              <a:rPr lang="en-US" sz="2400" dirty="0"/>
              <a:t> </a:t>
            </a:r>
            <a:r>
              <a:rPr lang="en-US" sz="2400" dirty="0" err="1"/>
              <a:t>numai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Clientul</a:t>
            </a:r>
            <a:r>
              <a:rPr lang="en-US" sz="2400" dirty="0"/>
              <a:t> 1 a </a:t>
            </a:r>
            <a:r>
              <a:rPr lang="en-US" sz="2400" dirty="0" err="1"/>
              <a:t>trimis</a:t>
            </a:r>
            <a:r>
              <a:rPr lang="en-US" sz="2400" dirty="0"/>
              <a:t> "end".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9474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8943" y="302079"/>
            <a:ext cx="5475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Canale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: </a:t>
            </a:r>
            <a:r>
              <a:rPr lang="en-US" dirty="0" err="1"/>
              <a:t>canale</a:t>
            </a:r>
            <a:r>
              <a:rPr lang="en-US" dirty="0"/>
              <a:t> </a:t>
            </a:r>
            <a:r>
              <a:rPr lang="en-US" dirty="0" err="1"/>
              <a:t>implementate</a:t>
            </a:r>
            <a:r>
              <a:rPr lang="en-US" dirty="0"/>
              <a:t> cu </a:t>
            </a:r>
            <a:r>
              <a:rPr lang="en-US" dirty="0" err="1"/>
              <a:t>MVar</a:t>
            </a:r>
            <a:endParaRPr lang="ro-RO" dirty="0"/>
          </a:p>
        </p:txBody>
      </p:sp>
      <p:sp>
        <p:nvSpPr>
          <p:cNvPr id="4" name="Rectangle 3"/>
          <p:cNvSpPr/>
          <p:nvPr/>
        </p:nvSpPr>
        <p:spPr>
          <a:xfrm>
            <a:off x="3347357" y="1281793"/>
            <a:ext cx="6221186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6" name="Straight Connector 5"/>
          <p:cNvCxnSpPr/>
          <p:nvPr/>
        </p:nvCxnSpPr>
        <p:spPr>
          <a:xfrm>
            <a:off x="3347357" y="1281793"/>
            <a:ext cx="65395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347357" y="1690007"/>
            <a:ext cx="6539593" cy="40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673929" y="145324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0" name="Oval 9"/>
          <p:cNvSpPr/>
          <p:nvPr/>
        </p:nvSpPr>
        <p:spPr>
          <a:xfrm>
            <a:off x="5320393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1" name="Oval 10"/>
          <p:cNvSpPr/>
          <p:nvPr/>
        </p:nvSpPr>
        <p:spPr>
          <a:xfrm>
            <a:off x="6779079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2" name="Oval 11"/>
          <p:cNvSpPr/>
          <p:nvPr/>
        </p:nvSpPr>
        <p:spPr>
          <a:xfrm>
            <a:off x="7952015" y="1405618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3" name="Oval 12"/>
          <p:cNvSpPr/>
          <p:nvPr/>
        </p:nvSpPr>
        <p:spPr>
          <a:xfrm>
            <a:off x="9255579" y="1434193"/>
            <a:ext cx="213660" cy="1714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10131879" y="1577596"/>
            <a:ext cx="391885" cy="1361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1412421" y="1466850"/>
            <a:ext cx="473529" cy="0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 26"/>
          <p:cNvSpPr/>
          <p:nvPr/>
        </p:nvSpPr>
        <p:spPr>
          <a:xfrm>
            <a:off x="1885950" y="1332140"/>
            <a:ext cx="1347107" cy="195943"/>
          </a:xfrm>
          <a:custGeom>
            <a:avLst/>
            <a:gdLst>
              <a:gd name="connsiteX0" fmla="*/ 1347107 w 1347107"/>
              <a:gd name="connsiteY0" fmla="*/ 187778 h 195943"/>
              <a:gd name="connsiteX1" fmla="*/ 1306285 w 1347107"/>
              <a:gd name="connsiteY1" fmla="*/ 114300 h 195943"/>
              <a:gd name="connsiteX2" fmla="*/ 1298121 w 1347107"/>
              <a:gd name="connsiteY2" fmla="*/ 89807 h 195943"/>
              <a:gd name="connsiteX3" fmla="*/ 1224643 w 1347107"/>
              <a:gd name="connsiteY3" fmla="*/ 24493 h 195943"/>
              <a:gd name="connsiteX4" fmla="*/ 1159328 w 1347107"/>
              <a:gd name="connsiteY4" fmla="*/ 32657 h 195943"/>
              <a:gd name="connsiteX5" fmla="*/ 1094014 w 1347107"/>
              <a:gd name="connsiteY5" fmla="*/ 106136 h 195943"/>
              <a:gd name="connsiteX6" fmla="*/ 1053193 w 1347107"/>
              <a:gd name="connsiteY6" fmla="*/ 155121 h 195943"/>
              <a:gd name="connsiteX7" fmla="*/ 1036864 w 1347107"/>
              <a:gd name="connsiteY7" fmla="*/ 179614 h 195943"/>
              <a:gd name="connsiteX8" fmla="*/ 971550 w 1347107"/>
              <a:gd name="connsiteY8" fmla="*/ 146957 h 195943"/>
              <a:gd name="connsiteX9" fmla="*/ 963385 w 1347107"/>
              <a:gd name="connsiteY9" fmla="*/ 65314 h 195943"/>
              <a:gd name="connsiteX10" fmla="*/ 955221 w 1347107"/>
              <a:gd name="connsiteY10" fmla="*/ 32657 h 195943"/>
              <a:gd name="connsiteX11" fmla="*/ 906235 w 1347107"/>
              <a:gd name="connsiteY11" fmla="*/ 0 h 195943"/>
              <a:gd name="connsiteX12" fmla="*/ 800100 w 1347107"/>
              <a:gd name="connsiteY12" fmla="*/ 8164 h 195943"/>
              <a:gd name="connsiteX13" fmla="*/ 775607 w 1347107"/>
              <a:gd name="connsiteY13" fmla="*/ 24493 h 195943"/>
              <a:gd name="connsiteX14" fmla="*/ 751114 w 1347107"/>
              <a:gd name="connsiteY14" fmla="*/ 32657 h 195943"/>
              <a:gd name="connsiteX15" fmla="*/ 718457 w 1347107"/>
              <a:gd name="connsiteY15" fmla="*/ 65314 h 195943"/>
              <a:gd name="connsiteX16" fmla="*/ 702128 w 1347107"/>
              <a:gd name="connsiteY16" fmla="*/ 114300 h 195943"/>
              <a:gd name="connsiteX17" fmla="*/ 677635 w 1347107"/>
              <a:gd name="connsiteY17" fmla="*/ 146957 h 195943"/>
              <a:gd name="connsiteX18" fmla="*/ 661307 w 1347107"/>
              <a:gd name="connsiteY18" fmla="*/ 179614 h 195943"/>
              <a:gd name="connsiteX19" fmla="*/ 628650 w 1347107"/>
              <a:gd name="connsiteY19" fmla="*/ 195943 h 195943"/>
              <a:gd name="connsiteX20" fmla="*/ 579664 w 1347107"/>
              <a:gd name="connsiteY20" fmla="*/ 146957 h 195943"/>
              <a:gd name="connsiteX21" fmla="*/ 555171 w 1347107"/>
              <a:gd name="connsiteY21" fmla="*/ 97971 h 195943"/>
              <a:gd name="connsiteX22" fmla="*/ 530678 w 1347107"/>
              <a:gd name="connsiteY22" fmla="*/ 48986 h 195943"/>
              <a:gd name="connsiteX23" fmla="*/ 506185 w 1347107"/>
              <a:gd name="connsiteY23" fmla="*/ 24493 h 195943"/>
              <a:gd name="connsiteX24" fmla="*/ 473528 w 1347107"/>
              <a:gd name="connsiteY24" fmla="*/ 16328 h 195943"/>
              <a:gd name="connsiteX25" fmla="*/ 383721 w 1347107"/>
              <a:gd name="connsiteY25" fmla="*/ 32657 h 195943"/>
              <a:gd name="connsiteX26" fmla="*/ 351064 w 1347107"/>
              <a:gd name="connsiteY26" fmla="*/ 40821 h 195943"/>
              <a:gd name="connsiteX27" fmla="*/ 318407 w 1347107"/>
              <a:gd name="connsiteY27" fmla="*/ 65314 h 195943"/>
              <a:gd name="connsiteX28" fmla="*/ 269421 w 1347107"/>
              <a:gd name="connsiteY28" fmla="*/ 97971 h 195943"/>
              <a:gd name="connsiteX29" fmla="*/ 244928 w 1347107"/>
              <a:gd name="connsiteY29" fmla="*/ 114300 h 195943"/>
              <a:gd name="connsiteX30" fmla="*/ 220435 w 1347107"/>
              <a:gd name="connsiteY30" fmla="*/ 130628 h 195943"/>
              <a:gd name="connsiteX31" fmla="*/ 171450 w 1347107"/>
              <a:gd name="connsiteY31" fmla="*/ 163286 h 195943"/>
              <a:gd name="connsiteX32" fmla="*/ 73478 w 1347107"/>
              <a:gd name="connsiteY32" fmla="*/ 146957 h 195943"/>
              <a:gd name="connsiteX33" fmla="*/ 0 w 1347107"/>
              <a:gd name="connsiteY33" fmla="*/ 138793 h 19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47107" h="195943">
                <a:moveTo>
                  <a:pt x="1347107" y="187778"/>
                </a:moveTo>
                <a:cubicBezTo>
                  <a:pt x="1305804" y="84524"/>
                  <a:pt x="1358067" y="204919"/>
                  <a:pt x="1306285" y="114300"/>
                </a:cubicBezTo>
                <a:cubicBezTo>
                  <a:pt x="1302015" y="106828"/>
                  <a:pt x="1303405" y="96600"/>
                  <a:pt x="1298121" y="89807"/>
                </a:cubicBezTo>
                <a:cubicBezTo>
                  <a:pt x="1268008" y="51091"/>
                  <a:pt x="1257382" y="46319"/>
                  <a:pt x="1224643" y="24493"/>
                </a:cubicBezTo>
                <a:cubicBezTo>
                  <a:pt x="1202871" y="27214"/>
                  <a:pt x="1178953" y="22845"/>
                  <a:pt x="1159328" y="32657"/>
                </a:cubicBezTo>
                <a:cubicBezTo>
                  <a:pt x="1144904" y="39869"/>
                  <a:pt x="1105518" y="83129"/>
                  <a:pt x="1094014" y="106136"/>
                </a:cubicBezTo>
                <a:cubicBezTo>
                  <a:pt x="1068631" y="156900"/>
                  <a:pt x="1095028" y="141176"/>
                  <a:pt x="1053193" y="155121"/>
                </a:cubicBezTo>
                <a:cubicBezTo>
                  <a:pt x="1047750" y="163285"/>
                  <a:pt x="1046299" y="176918"/>
                  <a:pt x="1036864" y="179614"/>
                </a:cubicBezTo>
                <a:cubicBezTo>
                  <a:pt x="1004420" y="188884"/>
                  <a:pt x="989465" y="164872"/>
                  <a:pt x="971550" y="146957"/>
                </a:cubicBezTo>
                <a:cubicBezTo>
                  <a:pt x="968828" y="119743"/>
                  <a:pt x="967253" y="92389"/>
                  <a:pt x="963385" y="65314"/>
                </a:cubicBezTo>
                <a:cubicBezTo>
                  <a:pt x="961798" y="54206"/>
                  <a:pt x="962610" y="41101"/>
                  <a:pt x="955221" y="32657"/>
                </a:cubicBezTo>
                <a:cubicBezTo>
                  <a:pt x="942298" y="17888"/>
                  <a:pt x="906235" y="0"/>
                  <a:pt x="906235" y="0"/>
                </a:cubicBezTo>
                <a:cubicBezTo>
                  <a:pt x="870857" y="2721"/>
                  <a:pt x="834975" y="1625"/>
                  <a:pt x="800100" y="8164"/>
                </a:cubicBezTo>
                <a:cubicBezTo>
                  <a:pt x="790456" y="9972"/>
                  <a:pt x="784383" y="20105"/>
                  <a:pt x="775607" y="24493"/>
                </a:cubicBezTo>
                <a:cubicBezTo>
                  <a:pt x="767910" y="28342"/>
                  <a:pt x="759278" y="29936"/>
                  <a:pt x="751114" y="32657"/>
                </a:cubicBezTo>
                <a:cubicBezTo>
                  <a:pt x="740228" y="43543"/>
                  <a:pt x="726378" y="52113"/>
                  <a:pt x="718457" y="65314"/>
                </a:cubicBezTo>
                <a:cubicBezTo>
                  <a:pt x="709601" y="80073"/>
                  <a:pt x="712455" y="100530"/>
                  <a:pt x="702128" y="114300"/>
                </a:cubicBezTo>
                <a:cubicBezTo>
                  <a:pt x="693964" y="125186"/>
                  <a:pt x="684847" y="135418"/>
                  <a:pt x="677635" y="146957"/>
                </a:cubicBezTo>
                <a:cubicBezTo>
                  <a:pt x="671185" y="157278"/>
                  <a:pt x="669913" y="171008"/>
                  <a:pt x="661307" y="179614"/>
                </a:cubicBezTo>
                <a:cubicBezTo>
                  <a:pt x="652701" y="188220"/>
                  <a:pt x="639536" y="190500"/>
                  <a:pt x="628650" y="195943"/>
                </a:cubicBezTo>
                <a:cubicBezTo>
                  <a:pt x="612321" y="179614"/>
                  <a:pt x="586966" y="168864"/>
                  <a:pt x="579664" y="146957"/>
                </a:cubicBezTo>
                <a:cubicBezTo>
                  <a:pt x="568397" y="113155"/>
                  <a:pt x="576274" y="129625"/>
                  <a:pt x="555171" y="97971"/>
                </a:cubicBezTo>
                <a:cubicBezTo>
                  <a:pt x="546988" y="73422"/>
                  <a:pt x="548265" y="70089"/>
                  <a:pt x="530678" y="48986"/>
                </a:cubicBezTo>
                <a:cubicBezTo>
                  <a:pt x="523286" y="40116"/>
                  <a:pt x="516210" y="30222"/>
                  <a:pt x="506185" y="24493"/>
                </a:cubicBezTo>
                <a:cubicBezTo>
                  <a:pt x="496443" y="18926"/>
                  <a:pt x="484414" y="19050"/>
                  <a:pt x="473528" y="16328"/>
                </a:cubicBezTo>
                <a:lnTo>
                  <a:pt x="383721" y="32657"/>
                </a:lnTo>
                <a:cubicBezTo>
                  <a:pt x="372718" y="34858"/>
                  <a:pt x="361100" y="35803"/>
                  <a:pt x="351064" y="40821"/>
                </a:cubicBezTo>
                <a:cubicBezTo>
                  <a:pt x="338893" y="46906"/>
                  <a:pt x="329554" y="57511"/>
                  <a:pt x="318407" y="65314"/>
                </a:cubicBezTo>
                <a:cubicBezTo>
                  <a:pt x="302330" y="76568"/>
                  <a:pt x="285750" y="87085"/>
                  <a:pt x="269421" y="97971"/>
                </a:cubicBezTo>
                <a:lnTo>
                  <a:pt x="244928" y="114300"/>
                </a:lnTo>
                <a:cubicBezTo>
                  <a:pt x="236764" y="119743"/>
                  <a:pt x="227373" y="123690"/>
                  <a:pt x="220435" y="130628"/>
                </a:cubicBezTo>
                <a:cubicBezTo>
                  <a:pt x="189858" y="161207"/>
                  <a:pt x="206896" y="151470"/>
                  <a:pt x="171450" y="163286"/>
                </a:cubicBezTo>
                <a:lnTo>
                  <a:pt x="73478" y="146957"/>
                </a:lnTo>
                <a:cubicBezTo>
                  <a:pt x="16441" y="137451"/>
                  <a:pt x="41046" y="138793"/>
                  <a:pt x="0" y="138793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28" name="TextBox 27"/>
          <p:cNvSpPr txBox="1"/>
          <p:nvPr/>
        </p:nvSpPr>
        <p:spPr>
          <a:xfrm>
            <a:off x="4389664" y="2833005"/>
            <a:ext cx="4639027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import </a:t>
            </a:r>
            <a:r>
              <a:rPr lang="en-US" sz="2400" dirty="0" err="1">
                <a:solidFill>
                  <a:srgbClr val="0070C0"/>
                </a:solidFill>
              </a:rPr>
              <a:t>Control.Concurrent.STM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new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ro-RO" sz="2400" dirty="0">
                <a:solidFill>
                  <a:srgbClr val="0070C0"/>
                </a:solidFill>
              </a:rPr>
              <a:t>Chan :: </a:t>
            </a:r>
            <a:r>
              <a:rPr lang="en-US" sz="2400" dirty="0">
                <a:solidFill>
                  <a:srgbClr val="0070C0"/>
                </a:solidFill>
              </a:rPr>
              <a:t>STM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en-US" sz="2400" dirty="0">
                <a:solidFill>
                  <a:srgbClr val="0070C0"/>
                </a:solidFill>
              </a:rPr>
              <a:t>T</a:t>
            </a:r>
            <a:r>
              <a:rPr lang="ro-RO" sz="2400" dirty="0">
                <a:solidFill>
                  <a:srgbClr val="0070C0"/>
                </a:solidFill>
              </a:rPr>
              <a:t>Ch</a:t>
            </a:r>
            <a:r>
              <a:rPr lang="en-US" sz="2400" dirty="0">
                <a:solidFill>
                  <a:srgbClr val="0070C0"/>
                </a:solidFill>
              </a:rPr>
              <a:t>an</a:t>
            </a:r>
            <a:r>
              <a:rPr lang="ro-RO" sz="2400" dirty="0">
                <a:solidFill>
                  <a:srgbClr val="0070C0"/>
                </a:solidFill>
              </a:rPr>
              <a:t> a) 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writeTChan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a -&gt; a -&gt; STM 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it-IT" sz="2400" dirty="0">
                <a:solidFill>
                  <a:srgbClr val="0070C0"/>
                </a:solidFill>
              </a:rPr>
              <a:t>readTChan :: TChan  a -&gt; STM a 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699" y="1885950"/>
            <a:ext cx="1387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readTChan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se </a:t>
            </a:r>
            <a:r>
              <a:rPr lang="en-US" dirty="0" err="1"/>
              <a:t>blocheaza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</a:t>
            </a:r>
            <a:r>
              <a:rPr lang="en-US" dirty="0" err="1"/>
              <a:t>canalul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gol</a:t>
            </a:r>
            <a:endParaRPr lang="ro-RO" dirty="0"/>
          </a:p>
        </p:txBody>
      </p:sp>
      <p:sp>
        <p:nvSpPr>
          <p:cNvPr id="14" name="Freeform 13"/>
          <p:cNvSpPr/>
          <p:nvPr/>
        </p:nvSpPr>
        <p:spPr>
          <a:xfrm>
            <a:off x="10523764" y="1460372"/>
            <a:ext cx="955222" cy="164321"/>
          </a:xfrm>
          <a:custGeom>
            <a:avLst/>
            <a:gdLst>
              <a:gd name="connsiteX0" fmla="*/ 0 w 955222"/>
              <a:gd name="connsiteY0" fmla="*/ 107171 h 164321"/>
              <a:gd name="connsiteX1" fmla="*/ 16329 w 955222"/>
              <a:gd name="connsiteY1" fmla="*/ 66349 h 164321"/>
              <a:gd name="connsiteX2" fmla="*/ 40822 w 955222"/>
              <a:gd name="connsiteY2" fmla="*/ 41857 h 164321"/>
              <a:gd name="connsiteX3" fmla="*/ 81643 w 955222"/>
              <a:gd name="connsiteY3" fmla="*/ 1035 h 164321"/>
              <a:gd name="connsiteX4" fmla="*/ 155122 w 955222"/>
              <a:gd name="connsiteY4" fmla="*/ 41857 h 164321"/>
              <a:gd name="connsiteX5" fmla="*/ 179615 w 955222"/>
              <a:gd name="connsiteY5" fmla="*/ 58185 h 164321"/>
              <a:gd name="connsiteX6" fmla="*/ 253093 w 955222"/>
              <a:gd name="connsiteY6" fmla="*/ 147992 h 164321"/>
              <a:gd name="connsiteX7" fmla="*/ 285750 w 955222"/>
              <a:gd name="connsiteY7" fmla="*/ 164321 h 164321"/>
              <a:gd name="connsiteX8" fmla="*/ 375557 w 955222"/>
              <a:gd name="connsiteY8" fmla="*/ 156157 h 164321"/>
              <a:gd name="connsiteX9" fmla="*/ 383722 w 955222"/>
              <a:gd name="connsiteY9" fmla="*/ 123499 h 164321"/>
              <a:gd name="connsiteX10" fmla="*/ 400050 w 955222"/>
              <a:gd name="connsiteY10" fmla="*/ 99007 h 164321"/>
              <a:gd name="connsiteX11" fmla="*/ 432707 w 955222"/>
              <a:gd name="connsiteY11" fmla="*/ 50021 h 164321"/>
              <a:gd name="connsiteX12" fmla="*/ 457200 w 955222"/>
              <a:gd name="connsiteY12" fmla="*/ 1035 h 164321"/>
              <a:gd name="connsiteX13" fmla="*/ 514350 w 955222"/>
              <a:gd name="connsiteY13" fmla="*/ 9199 h 164321"/>
              <a:gd name="connsiteX14" fmla="*/ 563336 w 955222"/>
              <a:gd name="connsiteY14" fmla="*/ 25528 h 164321"/>
              <a:gd name="connsiteX15" fmla="*/ 620486 w 955222"/>
              <a:gd name="connsiteY15" fmla="*/ 50021 h 164321"/>
              <a:gd name="connsiteX16" fmla="*/ 669472 w 955222"/>
              <a:gd name="connsiteY16" fmla="*/ 99007 h 164321"/>
              <a:gd name="connsiteX17" fmla="*/ 718457 w 955222"/>
              <a:gd name="connsiteY17" fmla="*/ 115335 h 164321"/>
              <a:gd name="connsiteX18" fmla="*/ 881743 w 955222"/>
              <a:gd name="connsiteY18" fmla="*/ 99007 h 164321"/>
              <a:gd name="connsiteX19" fmla="*/ 922565 w 955222"/>
              <a:gd name="connsiteY19" fmla="*/ 58185 h 164321"/>
              <a:gd name="connsiteX20" fmla="*/ 955222 w 955222"/>
              <a:gd name="connsiteY20" fmla="*/ 33692 h 164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55222" h="164321">
                <a:moveTo>
                  <a:pt x="0" y="107171"/>
                </a:moveTo>
                <a:cubicBezTo>
                  <a:pt x="5443" y="93564"/>
                  <a:pt x="8561" y="78777"/>
                  <a:pt x="16329" y="66349"/>
                </a:cubicBezTo>
                <a:cubicBezTo>
                  <a:pt x="22448" y="56558"/>
                  <a:pt x="33430" y="50727"/>
                  <a:pt x="40822" y="41857"/>
                </a:cubicBezTo>
                <a:cubicBezTo>
                  <a:pt x="74842" y="1033"/>
                  <a:pt x="36736" y="30973"/>
                  <a:pt x="81643" y="1035"/>
                </a:cubicBezTo>
                <a:cubicBezTo>
                  <a:pt x="124755" y="15405"/>
                  <a:pt x="98973" y="4424"/>
                  <a:pt x="155122" y="41857"/>
                </a:cubicBezTo>
                <a:lnTo>
                  <a:pt x="179615" y="58185"/>
                </a:lnTo>
                <a:cubicBezTo>
                  <a:pt x="187951" y="69300"/>
                  <a:pt x="229542" y="131170"/>
                  <a:pt x="253093" y="147992"/>
                </a:cubicBezTo>
                <a:cubicBezTo>
                  <a:pt x="262997" y="155066"/>
                  <a:pt x="274864" y="158878"/>
                  <a:pt x="285750" y="164321"/>
                </a:cubicBezTo>
                <a:cubicBezTo>
                  <a:pt x="315686" y="161600"/>
                  <a:pt x="347810" y="167718"/>
                  <a:pt x="375557" y="156157"/>
                </a:cubicBezTo>
                <a:cubicBezTo>
                  <a:pt x="385915" y="151841"/>
                  <a:pt x="379302" y="133813"/>
                  <a:pt x="383722" y="123499"/>
                </a:cubicBezTo>
                <a:cubicBezTo>
                  <a:pt x="387587" y="114480"/>
                  <a:pt x="395662" y="107783"/>
                  <a:pt x="400050" y="99007"/>
                </a:cubicBezTo>
                <a:cubicBezTo>
                  <a:pt x="423681" y="51745"/>
                  <a:pt x="386279" y="96451"/>
                  <a:pt x="432707" y="50021"/>
                </a:cubicBezTo>
                <a:cubicBezTo>
                  <a:pt x="435460" y="41761"/>
                  <a:pt x="445806" y="3567"/>
                  <a:pt x="457200" y="1035"/>
                </a:cubicBezTo>
                <a:cubicBezTo>
                  <a:pt x="475985" y="-3140"/>
                  <a:pt x="495300" y="6478"/>
                  <a:pt x="514350" y="9199"/>
                </a:cubicBezTo>
                <a:cubicBezTo>
                  <a:pt x="530679" y="14642"/>
                  <a:pt x="547941" y="17830"/>
                  <a:pt x="563336" y="25528"/>
                </a:cubicBezTo>
                <a:cubicBezTo>
                  <a:pt x="603690" y="45706"/>
                  <a:pt x="584447" y="38008"/>
                  <a:pt x="620486" y="50021"/>
                </a:cubicBezTo>
                <a:cubicBezTo>
                  <a:pt x="637060" y="74881"/>
                  <a:pt x="639092" y="83817"/>
                  <a:pt x="669472" y="99007"/>
                </a:cubicBezTo>
                <a:cubicBezTo>
                  <a:pt x="684866" y="106704"/>
                  <a:pt x="718457" y="115335"/>
                  <a:pt x="718457" y="115335"/>
                </a:cubicBezTo>
                <a:cubicBezTo>
                  <a:pt x="772886" y="109892"/>
                  <a:pt x="827852" y="108379"/>
                  <a:pt x="881743" y="99007"/>
                </a:cubicBezTo>
                <a:cubicBezTo>
                  <a:pt x="905082" y="94948"/>
                  <a:pt x="910112" y="73129"/>
                  <a:pt x="922565" y="58185"/>
                </a:cubicBezTo>
                <a:cubicBezTo>
                  <a:pt x="944579" y="31767"/>
                  <a:pt x="936549" y="33692"/>
                  <a:pt x="955222" y="33692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15" name="TextBox 14"/>
          <p:cNvSpPr txBox="1"/>
          <p:nvPr/>
        </p:nvSpPr>
        <p:spPr>
          <a:xfrm>
            <a:off x="10131879" y="1885950"/>
            <a:ext cx="17325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writeTChan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r>
              <a:rPr lang="en-US" dirty="0"/>
              <a:t>nu se  </a:t>
            </a:r>
            <a:r>
              <a:rPr lang="en-US" dirty="0" err="1"/>
              <a:t>blocheaza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niciodata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67795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8D7671-4C8B-FA86-563F-3E0C8FBC36CF}"/>
              </a:ext>
            </a:extLst>
          </p:cNvPr>
          <p:cNvSpPr txBox="1"/>
          <p:nvPr/>
        </p:nvSpPr>
        <p:spPr>
          <a:xfrm>
            <a:off x="538480" y="517664"/>
            <a:ext cx="5212080" cy="2246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setSocketOption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  <a:r>
              <a:rPr lang="en-GB" sz="2000" dirty="0" err="1">
                <a:solidFill>
                  <a:srgbClr val="0070C0"/>
                </a:solidFill>
              </a:rPr>
              <a:t>ReuseAddr</a:t>
            </a:r>
            <a:r>
              <a:rPr lang="en-GB" sz="20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bind sock (</a:t>
            </a:r>
            <a:r>
              <a:rPr lang="en-GB" sz="2000" dirty="0" err="1">
                <a:solidFill>
                  <a:srgbClr val="0070C0"/>
                </a:solidFill>
              </a:rPr>
              <a:t>SockAddrInet</a:t>
            </a:r>
            <a:r>
              <a:rPr lang="en-GB" sz="2000" dirty="0">
                <a:solidFill>
                  <a:srgbClr val="0070C0"/>
                </a:solidFill>
              </a:rPr>
              <a:t> 4246 0)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"Listening on port 4246..."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3576320" y="2531220"/>
            <a:ext cx="7904480" cy="26776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line &lt;- </a:t>
            </a:r>
            <a:r>
              <a:rPr lang="en-GB" sz="2400" dirty="0" err="1">
                <a:solidFill>
                  <a:srgbClr val="0070C0"/>
                </a:solidFill>
              </a:rPr>
              <a:t>hGetLine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sz="2400" b="1" dirty="0">
                <a:solidFill>
                  <a:srgbClr val="0070C0"/>
                </a:solidFill>
              </a:rPr>
              <a:t>  </a:t>
            </a:r>
            <a:r>
              <a:rPr lang="en-GB" sz="2400" b="1" dirty="0" err="1">
                <a:solidFill>
                  <a:srgbClr val="0070C0"/>
                </a:solidFill>
              </a:rPr>
              <a:t>forkIO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dirty="0">
                <a:solidFill>
                  <a:srgbClr val="0070C0"/>
                </a:solidFill>
              </a:rPr>
              <a:t>$ </a:t>
            </a:r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 </a:t>
            </a:r>
            <a:endParaRPr lang="en-GB" sz="2400" dirty="0">
              <a:solidFill>
                <a:schemeClr val="tx1"/>
              </a:solidFill>
            </a:endParaRPr>
          </a:p>
          <a:p>
            <a:pPr lvl="2"/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1F53A7-114C-4B91-41F9-0EC808AADE26}"/>
              </a:ext>
            </a:extLst>
          </p:cNvPr>
          <p:cNvSpPr txBox="1"/>
          <p:nvPr/>
        </p:nvSpPr>
        <p:spPr>
          <a:xfrm>
            <a:off x="609600" y="5608320"/>
            <a:ext cx="6880345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Clientii</a:t>
            </a:r>
            <a:r>
              <a:rPr lang="en-US" sz="2400" dirty="0"/>
              <a:t> sunt </a:t>
            </a:r>
            <a:r>
              <a:rPr lang="en-US" sz="2400" dirty="0" err="1"/>
              <a:t>serviti</a:t>
            </a:r>
            <a:r>
              <a:rPr lang="en-US" sz="2400" dirty="0"/>
              <a:t> concurrent, pe thread-</a:t>
            </a:r>
            <a:r>
              <a:rPr lang="en-US" sz="2400" dirty="0" err="1"/>
              <a:t>uri</a:t>
            </a:r>
            <a:r>
              <a:rPr lang="en-US" sz="2400" dirty="0"/>
              <a:t> separate</a:t>
            </a:r>
            <a:endParaRPr lang="en-GB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2455F8-CF97-D7EB-5727-B8D81909476B}"/>
              </a:ext>
            </a:extLst>
          </p:cNvPr>
          <p:cNvCxnSpPr/>
          <p:nvPr/>
        </p:nvCxnSpPr>
        <p:spPr>
          <a:xfrm flipH="1">
            <a:off x="2611120" y="4592320"/>
            <a:ext cx="1981200" cy="873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570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54EFB8-B4B7-DBD2-46BB-023F8F011A11}"/>
              </a:ext>
            </a:extLst>
          </p:cNvPr>
          <p:cNvSpPr txBox="1"/>
          <p:nvPr/>
        </p:nvSpPr>
        <p:spPr>
          <a:xfrm>
            <a:off x="2143760" y="194420"/>
            <a:ext cx="7904480" cy="203132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= do     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&lt;- </a:t>
            </a:r>
            <a:r>
              <a:rPr lang="en-GB" dirty="0" err="1">
                <a:solidFill>
                  <a:srgbClr val="0070C0"/>
                </a:solidFill>
              </a:rPr>
              <a:t>socketToHandle</a:t>
            </a:r>
            <a:r>
              <a:rPr lang="en-GB" dirty="0">
                <a:solidFill>
                  <a:srgbClr val="0070C0"/>
                </a:solidFill>
              </a:rPr>
              <a:t> conn  </a:t>
            </a:r>
            <a:r>
              <a:rPr lang="en-GB" dirty="0" err="1">
                <a:solidFill>
                  <a:srgbClr val="0070C0"/>
                </a:solidFill>
              </a:rPr>
              <a:t>ReadWriteMode</a:t>
            </a:r>
            <a:endParaRPr lang="en-GB" dirty="0">
              <a:solidFill>
                <a:srgbClr val="0070C0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line &lt;- </a:t>
            </a:r>
            <a:r>
              <a:rPr lang="en-GB" dirty="0" err="1">
                <a:solidFill>
                  <a:srgbClr val="0070C0"/>
                </a:solidFill>
              </a:rPr>
              <a:t>hGetLine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                 </a:t>
            </a:r>
          </a:p>
          <a:p>
            <a:pPr lvl="2"/>
            <a:r>
              <a:rPr lang="en-GB" b="1" dirty="0">
                <a:solidFill>
                  <a:srgbClr val="0070C0"/>
                </a:solidFill>
              </a:rPr>
              <a:t>  </a:t>
            </a:r>
            <a:r>
              <a:rPr lang="en-GB" b="1" dirty="0" err="1">
                <a:solidFill>
                  <a:srgbClr val="0070C0"/>
                </a:solidFill>
              </a:rPr>
              <a:t>forkIO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</a:rPr>
              <a:t>$ </a:t>
            </a:r>
            <a:r>
              <a:rPr lang="en-GB" dirty="0" err="1">
                <a:solidFill>
                  <a:srgbClr val="0070C0"/>
                </a:solidFill>
              </a:rPr>
              <a:t>loopClient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handleSock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endParaRPr lang="en-GB" dirty="0">
              <a:solidFill>
                <a:schemeClr val="tx1"/>
              </a:solidFill>
            </a:endParaRPr>
          </a:p>
          <a:p>
            <a:pPr lvl="2"/>
            <a:r>
              <a:rPr lang="en-GB" dirty="0">
                <a:solidFill>
                  <a:srgbClr val="0070C0"/>
                </a:solidFill>
              </a:rPr>
              <a:t>  </a:t>
            </a:r>
            <a:r>
              <a:rPr lang="en-GB" dirty="0" err="1">
                <a:solidFill>
                  <a:srgbClr val="0070C0"/>
                </a:solidFill>
              </a:rPr>
              <a:t>loopForever</a:t>
            </a:r>
            <a:r>
              <a:rPr lang="en-GB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DCC9E-80AB-9177-4528-53A2B8E65CE7}"/>
              </a:ext>
            </a:extLst>
          </p:cNvPr>
          <p:cNvSpPr txBox="1"/>
          <p:nvPr/>
        </p:nvSpPr>
        <p:spPr>
          <a:xfrm>
            <a:off x="4084320" y="2261920"/>
            <a:ext cx="40233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4246...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 from: Ioana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 from: 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 from: Ana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 from: 10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 from: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7F7815-1CD1-974C-4E67-2C2554ED0D5C}"/>
              </a:ext>
            </a:extLst>
          </p:cNvPr>
          <p:cNvSpPr txBox="1"/>
          <p:nvPr/>
        </p:nvSpPr>
        <p:spPr>
          <a:xfrm>
            <a:off x="1676400" y="4570243"/>
            <a:ext cx="393192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4246</a:t>
            </a:r>
          </a:p>
          <a:p>
            <a:r>
              <a:rPr lang="en-GB" dirty="0">
                <a:solidFill>
                  <a:schemeClr val="bg1"/>
                </a:solidFill>
              </a:rPr>
              <a:t>Ioana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5B2025-B528-6002-1037-66CF1AD92F62}"/>
              </a:ext>
            </a:extLst>
          </p:cNvPr>
          <p:cNvSpPr txBox="1"/>
          <p:nvPr/>
        </p:nvSpPr>
        <p:spPr>
          <a:xfrm>
            <a:off x="6492240" y="4293245"/>
            <a:ext cx="4023360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4246</a:t>
            </a:r>
          </a:p>
          <a:p>
            <a:r>
              <a:rPr lang="en-GB" dirty="0">
                <a:solidFill>
                  <a:schemeClr val="bg1"/>
                </a:solidFill>
              </a:rPr>
              <a:t>Ana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10</a:t>
            </a:r>
          </a:p>
          <a:p>
            <a:r>
              <a:rPr lang="en-GB" dirty="0">
                <a:solidFill>
                  <a:schemeClr val="bg1"/>
                </a:solidFill>
              </a:rPr>
              <a:t>Hey, client!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/>
              <a:t>Hey, client!</a:t>
            </a:r>
          </a:p>
        </p:txBody>
      </p:sp>
    </p:spTree>
    <p:extLst>
      <p:ext uri="{BB962C8B-B14F-4D97-AF65-F5344CB8AC3E}">
        <p14:creationId xmlns:p14="http://schemas.microsoft.com/office/powerpoint/2010/main" val="3381808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2275" y="1038930"/>
            <a:ext cx="1313645" cy="721217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48825" y="3632726"/>
            <a:ext cx="1638625" cy="11312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805701" y="1871778"/>
            <a:ext cx="25757" cy="1596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 flipH="1">
            <a:off x="456674" y="2517420"/>
            <a:ext cx="36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343007" y="1871778"/>
            <a:ext cx="25759" cy="1596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56801" y="248560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6113" y="1214872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1058" y="4006109"/>
            <a:ext cx="893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DFC33-2050-4DF7-3126-5F8557AB6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85" y="1397355"/>
            <a:ext cx="9406943" cy="393226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AABF959-2BD8-4417-35BC-621D67ED2730}"/>
              </a:ext>
            </a:extLst>
          </p:cNvPr>
          <p:cNvSpPr txBox="1"/>
          <p:nvPr/>
        </p:nvSpPr>
        <p:spPr>
          <a:xfrm>
            <a:off x="502275" y="5738076"/>
            <a:ext cx="7465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Parallel and Concurrent Programming in Haskell · Simon Marlow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9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F6EEA-3F58-74AD-80C3-6FF6B230F698}"/>
              </a:ext>
            </a:extLst>
          </p:cNvPr>
          <p:cNvSpPr txBox="1"/>
          <p:nvPr/>
        </p:nvSpPr>
        <p:spPr>
          <a:xfrm>
            <a:off x="5425440" y="248980"/>
            <a:ext cx="6248400" cy="2554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70C0"/>
                </a:solidFill>
              </a:rPr>
              <a:t>loopclient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= do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line &lt;- </a:t>
            </a:r>
            <a:r>
              <a:rPr lang="en-GB" sz="1600" dirty="0" err="1">
                <a:solidFill>
                  <a:srgbClr val="0070C0"/>
                </a:solidFill>
              </a:rPr>
              <a:t>hGetLine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if line == "end"                                 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then do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        </a:t>
            </a:r>
            <a:r>
              <a:rPr lang="en-GB" sz="1600" dirty="0" err="1">
                <a:solidFill>
                  <a:srgbClr val="0070C0"/>
                </a:solidFill>
              </a:rPr>
              <a:t>hPutStrLn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("Good bye!")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        </a:t>
            </a:r>
            <a:r>
              <a:rPr lang="en-GB" sz="1600" dirty="0" err="1">
                <a:solidFill>
                  <a:srgbClr val="0070C0"/>
                </a:solidFill>
              </a:rPr>
              <a:t>hClose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else do            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  </a:t>
            </a:r>
            <a:r>
              <a:rPr lang="en-GB" sz="1600" dirty="0" err="1">
                <a:solidFill>
                  <a:srgbClr val="0070C0"/>
                </a:solidFill>
              </a:rPr>
              <a:t>putStrLn</a:t>
            </a:r>
            <a:r>
              <a:rPr lang="en-GB" sz="1600" dirty="0">
                <a:solidFill>
                  <a:srgbClr val="0070C0"/>
                </a:solidFill>
              </a:rPr>
              <a:t> $ "Request received: " ++ line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  </a:t>
            </a:r>
            <a:r>
              <a:rPr lang="en-GB" sz="1600" dirty="0" err="1">
                <a:solidFill>
                  <a:srgbClr val="0070C0"/>
                </a:solidFill>
              </a:rPr>
              <a:t>hPutStrLn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$  show (2 * (read line :: Integer))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                    </a:t>
            </a:r>
            <a:r>
              <a:rPr lang="en-GB" sz="1600" dirty="0" err="1">
                <a:solidFill>
                  <a:srgbClr val="0070C0"/>
                </a:solidFill>
              </a:rPr>
              <a:t>loopclient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endParaRPr lang="en-GB" sz="16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3870C-CA21-9903-F6C8-77E751FD6665}"/>
              </a:ext>
            </a:extLst>
          </p:cNvPr>
          <p:cNvSpPr txBox="1"/>
          <p:nvPr/>
        </p:nvSpPr>
        <p:spPr>
          <a:xfrm>
            <a:off x="294640" y="618311"/>
            <a:ext cx="5019040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 err="1">
                <a:solidFill>
                  <a:srgbClr val="0070C0"/>
                </a:solidFill>
              </a:rPr>
              <a:t>loopForever</a:t>
            </a:r>
            <a:r>
              <a:rPr lang="en-GB" sz="16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1600" dirty="0" err="1">
                <a:solidFill>
                  <a:srgbClr val="0070C0"/>
                </a:solidFill>
              </a:rPr>
              <a:t>loopForever</a:t>
            </a:r>
            <a:r>
              <a:rPr lang="en-GB" sz="1600" dirty="0">
                <a:solidFill>
                  <a:srgbClr val="0070C0"/>
                </a:solidFill>
              </a:rPr>
              <a:t> sock = do                  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&lt;- </a:t>
            </a:r>
            <a:r>
              <a:rPr lang="en-GB" sz="1600" dirty="0" err="1">
                <a:solidFill>
                  <a:srgbClr val="0070C0"/>
                </a:solidFill>
              </a:rPr>
              <a:t>socketToHandle</a:t>
            </a:r>
            <a:r>
              <a:rPr lang="en-GB" sz="1600" dirty="0">
                <a:solidFill>
                  <a:srgbClr val="0070C0"/>
                </a:solidFill>
              </a:rPr>
              <a:t> conn  </a:t>
            </a:r>
            <a:r>
              <a:rPr lang="en-GB" sz="1600" dirty="0" err="1">
                <a:solidFill>
                  <a:srgbClr val="0070C0"/>
                </a:solidFill>
              </a:rPr>
              <a:t>ReadWriteMode</a:t>
            </a:r>
            <a:endParaRPr lang="en-GB" sz="1600" dirty="0">
              <a:solidFill>
                <a:srgbClr val="0070C0"/>
              </a:solidFill>
            </a:endParaRPr>
          </a:p>
          <a:p>
            <a:r>
              <a:rPr lang="en-GB" sz="1600" dirty="0">
                <a:solidFill>
                  <a:srgbClr val="0070C0"/>
                </a:solidFill>
              </a:rPr>
              <a:t>  line &lt;- </a:t>
            </a:r>
            <a:r>
              <a:rPr lang="en-GB" sz="1600" dirty="0" err="1">
                <a:solidFill>
                  <a:srgbClr val="0070C0"/>
                </a:solidFill>
              </a:rPr>
              <a:t>hGetLine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                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</a:t>
            </a:r>
            <a:r>
              <a:rPr lang="en-GB" sz="1600" dirty="0" err="1">
                <a:solidFill>
                  <a:srgbClr val="0070C0"/>
                </a:solidFill>
              </a:rPr>
              <a:t>forkIO</a:t>
            </a:r>
            <a:r>
              <a:rPr lang="en-GB" sz="1600" dirty="0">
                <a:solidFill>
                  <a:srgbClr val="0070C0"/>
                </a:solidFill>
              </a:rPr>
              <a:t> $ </a:t>
            </a:r>
            <a:r>
              <a:rPr lang="en-GB" sz="1600" dirty="0" err="1">
                <a:solidFill>
                  <a:srgbClr val="0070C0"/>
                </a:solidFill>
              </a:rPr>
              <a:t>loopClient</a:t>
            </a:r>
            <a:r>
              <a:rPr lang="en-GB" sz="1600" dirty="0">
                <a:solidFill>
                  <a:srgbClr val="0070C0"/>
                </a:solidFill>
              </a:rPr>
              <a:t> </a:t>
            </a:r>
            <a:r>
              <a:rPr lang="en-GB" sz="1600" dirty="0" err="1">
                <a:solidFill>
                  <a:srgbClr val="0070C0"/>
                </a:solidFill>
              </a:rPr>
              <a:t>handleSock</a:t>
            </a:r>
            <a:r>
              <a:rPr lang="en-GB" sz="1600" dirty="0">
                <a:solidFill>
                  <a:srgbClr val="0070C0"/>
                </a:solidFill>
              </a:rPr>
              <a:t>   </a:t>
            </a:r>
          </a:p>
          <a:p>
            <a:r>
              <a:rPr lang="en-GB" sz="1600" dirty="0">
                <a:solidFill>
                  <a:srgbClr val="0070C0"/>
                </a:solidFill>
              </a:rPr>
              <a:t>  </a:t>
            </a:r>
            <a:r>
              <a:rPr lang="en-GB" sz="1600" dirty="0" err="1">
                <a:solidFill>
                  <a:srgbClr val="0070C0"/>
                </a:solidFill>
              </a:rPr>
              <a:t>loopForever</a:t>
            </a:r>
            <a:r>
              <a:rPr lang="en-GB" sz="16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4A3C-E707-F57B-65D5-81C3F134D832}"/>
              </a:ext>
            </a:extLst>
          </p:cNvPr>
          <p:cNvSpPr txBox="1"/>
          <p:nvPr/>
        </p:nvSpPr>
        <p:spPr>
          <a:xfrm>
            <a:off x="4445000" y="3218379"/>
            <a:ext cx="41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4250</a:t>
            </a:r>
          </a:p>
          <a:p>
            <a:r>
              <a:rPr lang="en-GB" dirty="0">
                <a:solidFill>
                  <a:schemeClr val="bg1"/>
                </a:solidFill>
              </a:rPr>
              <a:t>2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8</a:t>
            </a:r>
          </a:p>
          <a:p>
            <a:r>
              <a:rPr lang="en-GB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51B73-2222-35DC-4E04-AF38F8AD7132}"/>
              </a:ext>
            </a:extLst>
          </p:cNvPr>
          <p:cNvSpPr txBox="1"/>
          <p:nvPr/>
        </p:nvSpPr>
        <p:spPr>
          <a:xfrm>
            <a:off x="6497320" y="3793758"/>
            <a:ext cx="40132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4250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10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12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C:\Users\igleu\nc&gt;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CB34-769F-94BB-7EA7-D6D9E5FAAA55}"/>
              </a:ext>
            </a:extLst>
          </p:cNvPr>
          <p:cNvSpPr txBox="1"/>
          <p:nvPr/>
        </p:nvSpPr>
        <p:spPr>
          <a:xfrm>
            <a:off x="294640" y="3079879"/>
            <a:ext cx="39116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4250...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2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a</a:t>
            </a:r>
          </a:p>
          <a:p>
            <a:r>
              <a:rPr lang="en-GB" dirty="0">
                <a:solidFill>
                  <a:schemeClr val="bg1"/>
                </a:solidFill>
              </a:rPr>
              <a:t>&lt;interactive&gt;: </a:t>
            </a:r>
            <a:r>
              <a:rPr lang="en-GB" dirty="0" err="1">
                <a:solidFill>
                  <a:schemeClr val="bg1"/>
                </a:solidFill>
              </a:rPr>
              <a:t>Prelude.read</a:t>
            </a:r>
            <a:r>
              <a:rPr lang="en-GB" dirty="0">
                <a:solidFill>
                  <a:schemeClr val="bg1"/>
                </a:solidFill>
              </a:rPr>
              <a:t>: no parse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8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3DA868D-014F-275F-9104-151FF6FBC353}"/>
                  </a:ext>
                </a:extLst>
              </p14:cNvPr>
              <p14:cNvContentPartPr/>
              <p14:nvPr/>
            </p14:nvContentPartPr>
            <p14:xfrm>
              <a:off x="3596760" y="5495040"/>
              <a:ext cx="2920680" cy="764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3DA868D-014F-275F-9104-151FF6FBC3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760" y="5486400"/>
                <a:ext cx="293832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66094F-9444-60DB-703A-AC399FE54D8F}"/>
                  </a:ext>
                </a:extLst>
              </p14:cNvPr>
              <p14:cNvContentPartPr/>
              <p14:nvPr/>
            </p14:nvContentPartPr>
            <p14:xfrm>
              <a:off x="3554280" y="5628960"/>
              <a:ext cx="95400" cy="86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66094F-9444-60DB-703A-AC399FE54D8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45640" y="5619960"/>
                <a:ext cx="113040" cy="104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5E8D974-4206-8219-A2A2-957F7424CBB0}"/>
              </a:ext>
            </a:extLst>
          </p:cNvPr>
          <p:cNvSpPr txBox="1"/>
          <p:nvPr/>
        </p:nvSpPr>
        <p:spPr>
          <a:xfrm>
            <a:off x="7884160" y="5125708"/>
            <a:ext cx="4204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Este </a:t>
            </a:r>
            <a:r>
              <a:rPr lang="en-US" dirty="0" err="1"/>
              <a:t>posibil</a:t>
            </a:r>
            <a:r>
              <a:rPr lang="en-US" dirty="0"/>
              <a:t> ca handle-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ramana</a:t>
            </a:r>
            <a:r>
              <a:rPr lang="en-US" dirty="0"/>
              <a:t> </a:t>
            </a:r>
            <a:r>
              <a:rPr lang="en-US" dirty="0" err="1"/>
              <a:t>deschis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4BAC21-D44C-8DB5-41E7-FD9345F5A622}"/>
              </a:ext>
            </a:extLst>
          </p:cNvPr>
          <p:cNvSpPr txBox="1"/>
          <p:nvPr/>
        </p:nvSpPr>
        <p:spPr>
          <a:xfrm>
            <a:off x="3164643" y="5008002"/>
            <a:ext cx="97007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exceptie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713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614A3C-E707-F57B-65D5-81C3F134D832}"/>
              </a:ext>
            </a:extLst>
          </p:cNvPr>
          <p:cNvSpPr txBox="1"/>
          <p:nvPr/>
        </p:nvSpPr>
        <p:spPr>
          <a:xfrm>
            <a:off x="4445000" y="3218379"/>
            <a:ext cx="410464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4250</a:t>
            </a:r>
          </a:p>
          <a:p>
            <a:r>
              <a:rPr lang="en-GB" dirty="0">
                <a:solidFill>
                  <a:schemeClr val="bg1"/>
                </a:solidFill>
              </a:rPr>
              <a:t>2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8</a:t>
            </a:r>
          </a:p>
          <a:p>
            <a:r>
              <a:rPr lang="en-GB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51B73-2222-35DC-4E04-AF38F8AD7132}"/>
              </a:ext>
            </a:extLst>
          </p:cNvPr>
          <p:cNvSpPr txBox="1"/>
          <p:nvPr/>
        </p:nvSpPr>
        <p:spPr>
          <a:xfrm>
            <a:off x="6497320" y="3793758"/>
            <a:ext cx="4013200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4250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10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12</a:t>
            </a:r>
          </a:p>
          <a:p>
            <a:r>
              <a:rPr lang="en-GB" dirty="0">
                <a:solidFill>
                  <a:schemeClr val="bg1"/>
                </a:solidFill>
              </a:rPr>
              <a:t>a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C:\Users\igleu\nc&gt;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C2CB34-769F-94BB-7EA7-D6D9E5FAAA55}"/>
              </a:ext>
            </a:extLst>
          </p:cNvPr>
          <p:cNvSpPr txBox="1"/>
          <p:nvPr/>
        </p:nvSpPr>
        <p:spPr>
          <a:xfrm>
            <a:off x="294640" y="3079879"/>
            <a:ext cx="391160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4250...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2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3870C-CA21-9903-F6C8-77E751FD6665}"/>
              </a:ext>
            </a:extLst>
          </p:cNvPr>
          <p:cNvSpPr txBox="1"/>
          <p:nvPr/>
        </p:nvSpPr>
        <p:spPr>
          <a:xfrm>
            <a:off x="944880" y="673230"/>
            <a:ext cx="7000240" cy="224676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:: Socket -&gt; IO ()                   </a:t>
            </a:r>
          </a:p>
          <a:p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= do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&lt;- </a:t>
            </a:r>
            <a:r>
              <a:rPr lang="en-GB" sz="2000" dirty="0" err="1">
                <a:solidFill>
                  <a:srgbClr val="0070C0"/>
                </a:solidFill>
              </a:rPr>
              <a:t>socketToHandle</a:t>
            </a:r>
            <a:r>
              <a:rPr lang="en-GB" sz="2000" dirty="0">
                <a:solidFill>
                  <a:srgbClr val="0070C0"/>
                </a:solidFill>
              </a:rPr>
              <a:t> conn  </a:t>
            </a:r>
            <a:r>
              <a:rPr lang="en-GB" sz="2000" dirty="0" err="1">
                <a:solidFill>
                  <a:srgbClr val="0070C0"/>
                </a:solidFill>
              </a:rPr>
              <a:t>ReadWriteMode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  line &lt;- </a:t>
            </a:r>
            <a:r>
              <a:rPr lang="en-GB" sz="2000" dirty="0" err="1">
                <a:solidFill>
                  <a:srgbClr val="0070C0"/>
                </a:solidFill>
              </a:rPr>
              <a:t>hGetLine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handleSock</a:t>
            </a:r>
            <a:r>
              <a:rPr lang="en-GB" sz="2000" dirty="0">
                <a:solidFill>
                  <a:srgbClr val="0070C0"/>
                </a:solidFill>
              </a:rPr>
              <a:t>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b="1" dirty="0" err="1">
                <a:solidFill>
                  <a:srgbClr val="0070C0"/>
                </a:solidFill>
              </a:rPr>
              <a:t>forkFinally</a:t>
            </a:r>
            <a:r>
              <a:rPr lang="en-GB" sz="2000" b="1" dirty="0">
                <a:solidFill>
                  <a:srgbClr val="0070C0"/>
                </a:solidFill>
              </a:rPr>
              <a:t>  (</a:t>
            </a:r>
            <a:r>
              <a:rPr lang="en-GB" sz="2000" b="1" dirty="0" err="1">
                <a:solidFill>
                  <a:srgbClr val="0070C0"/>
                </a:solidFill>
              </a:rPr>
              <a:t>loopClient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b="1" dirty="0" err="1">
                <a:solidFill>
                  <a:srgbClr val="0070C0"/>
                </a:solidFill>
              </a:rPr>
              <a:t>handleSock</a:t>
            </a:r>
            <a:r>
              <a:rPr lang="en-GB" sz="2000" b="1" dirty="0">
                <a:solidFill>
                  <a:srgbClr val="0070C0"/>
                </a:solidFill>
              </a:rPr>
              <a:t>)   (\_ -&gt; </a:t>
            </a:r>
            <a:r>
              <a:rPr lang="en-GB" sz="2000" b="1" dirty="0" err="1">
                <a:solidFill>
                  <a:srgbClr val="0070C0"/>
                </a:solidFill>
              </a:rPr>
              <a:t>hClose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  <a:r>
              <a:rPr lang="en-GB" sz="2000" b="1" dirty="0" err="1">
                <a:solidFill>
                  <a:srgbClr val="0070C0"/>
                </a:solidFill>
              </a:rPr>
              <a:t>handleSock</a:t>
            </a:r>
            <a:r>
              <a:rPr lang="en-GB" sz="2000" b="1" dirty="0">
                <a:solidFill>
                  <a:srgbClr val="0070C0"/>
                </a:solidFill>
              </a:rPr>
              <a:t>)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</a:t>
            </a:r>
            <a:r>
              <a:rPr lang="en-GB" sz="2000" dirty="0" err="1">
                <a:solidFill>
                  <a:srgbClr val="0070C0"/>
                </a:solidFill>
              </a:rPr>
              <a:t>loopForever</a:t>
            </a:r>
            <a:r>
              <a:rPr lang="en-GB" sz="2000" dirty="0">
                <a:solidFill>
                  <a:srgbClr val="0070C0"/>
                </a:solidFill>
              </a:rPr>
              <a:t> sock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9C949E-5D10-4652-AEBB-440AD50A6BCB}"/>
              </a:ext>
            </a:extLst>
          </p:cNvPr>
          <p:cNvSpPr txBox="1"/>
          <p:nvPr/>
        </p:nvSpPr>
        <p:spPr>
          <a:xfrm>
            <a:off x="7945120" y="1961193"/>
            <a:ext cx="28934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Exceptia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tratata</a:t>
            </a:r>
            <a:r>
              <a:rPr lang="en-US" dirty="0"/>
              <a:t> </a:t>
            </a:r>
            <a:r>
              <a:rPr lang="en-US" dirty="0" err="1"/>
              <a:t>folosind</a:t>
            </a:r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forkFinally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402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15413" y="1372905"/>
            <a:ext cx="8723289" cy="4093428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"The new behavior is as follows: instead of multiplying each number by two, the server will multiply each number by the current factor. Any connected client can change the current factor by sending the command *N, where N is an integer. When a client changes the factor, the server sends a message to all the other connected clients informing them of the change.</a:t>
            </a:r>
          </a:p>
          <a:p>
            <a:endParaRPr lang="en-US" sz="2000" dirty="0"/>
          </a:p>
          <a:p>
            <a:r>
              <a:rPr lang="en-US" sz="2000" dirty="0"/>
              <a:t>While this seems like a small change in behavior, it introduces some interesting new challenges in designing the server.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There is a shared state—the current factor—so we must decide how to store it and how it is accessed and modified.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   When one server thread changes the state in response to its client issuing the *N command, we must arrange to send a message to all the connected clients."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1065" y="360608"/>
            <a:ext cx="352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Server cu stare </a:t>
            </a:r>
            <a:r>
              <a:rPr lang="en-US" sz="2400" dirty="0" err="1"/>
              <a:t>partajata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BA6E6-34AE-2B18-6846-A26DE2E0088A}"/>
              </a:ext>
            </a:extLst>
          </p:cNvPr>
          <p:cNvSpPr txBox="1"/>
          <p:nvPr/>
        </p:nvSpPr>
        <p:spPr>
          <a:xfrm>
            <a:off x="1515413" y="5718775"/>
            <a:ext cx="6888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Parallel and Concurrent Programming in Haskell · Simon Marlow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7107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1065" y="360608"/>
            <a:ext cx="352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Server cu stare </a:t>
            </a:r>
            <a:r>
              <a:rPr lang="en-US" sz="2400" dirty="0" err="1"/>
              <a:t>partajata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9854" y="1570626"/>
            <a:ext cx="102791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conexiune</a:t>
            </a:r>
            <a:r>
              <a:rPr lang="en-US" sz="2000" dirty="0"/>
              <a:t> (client) se </a:t>
            </a:r>
            <a:r>
              <a:rPr lang="en-US" sz="2000" dirty="0" err="1"/>
              <a:t>creaza</a:t>
            </a:r>
            <a:r>
              <a:rPr lang="en-US" sz="2000" dirty="0"/>
              <a:t> un thread </a:t>
            </a:r>
            <a:r>
              <a:rPr lang="en-US" sz="2000" dirty="0" err="1"/>
              <a:t>nou</a:t>
            </a:r>
            <a:r>
              <a:rPr lang="en-US" sz="2000" dirty="0"/>
              <a:t> in care se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loopClient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612" y="2034839"/>
            <a:ext cx="10740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loopClient</a:t>
            </a:r>
            <a:r>
              <a:rPr lang="en-US" sz="2000" dirty="0"/>
              <a:t> </a:t>
            </a:r>
            <a:r>
              <a:rPr lang="en-US" sz="2000" dirty="0" err="1"/>
              <a:t>creaza</a:t>
            </a:r>
            <a:r>
              <a:rPr lang="en-US" sz="2000" dirty="0"/>
              <a:t> un canal de </a:t>
            </a:r>
            <a:r>
              <a:rPr lang="en-US" sz="2000" dirty="0" err="1"/>
              <a:t>comunicare</a:t>
            </a:r>
            <a:r>
              <a:rPr lang="en-US" sz="2000" dirty="0"/>
              <a:t> 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in </a:t>
            </a:r>
            <a:r>
              <a:rPr lang="en-US" sz="2000" dirty="0" err="1"/>
              <a:t>paralel</a:t>
            </a:r>
            <a:r>
              <a:rPr lang="en-US" sz="2000" dirty="0"/>
              <a:t>  o </a:t>
            </a:r>
            <a:r>
              <a:rPr lang="en-US" sz="2000" dirty="0" err="1"/>
              <a:t>functiile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server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receive</a:t>
            </a:r>
            <a:r>
              <a:rPr lang="en-US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4097" y="3379362"/>
            <a:ext cx="12087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server</a:t>
            </a:r>
            <a:r>
              <a:rPr lang="en-US" sz="2000" dirty="0"/>
              <a:t> </a:t>
            </a:r>
            <a:r>
              <a:rPr lang="en-US" sz="2000" dirty="0" err="1"/>
              <a:t>implementeaza</a:t>
            </a:r>
            <a:r>
              <a:rPr lang="en-US" sz="2000" dirty="0"/>
              <a:t> </a:t>
            </a:r>
            <a:r>
              <a:rPr lang="en-US" sz="2000" dirty="0" err="1"/>
              <a:t>actiunile</a:t>
            </a:r>
            <a:r>
              <a:rPr lang="en-US" sz="2000" dirty="0"/>
              <a:t> </a:t>
            </a:r>
            <a:r>
              <a:rPr lang="en-US" sz="2000" dirty="0" err="1"/>
              <a:t>serverului</a:t>
            </a:r>
            <a:r>
              <a:rPr lang="en-US" sz="2000" dirty="0"/>
              <a:t>: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factorul</a:t>
            </a:r>
            <a:r>
              <a:rPr lang="en-US" sz="2000" dirty="0"/>
              <a:t> initial,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comenzile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r>
              <a:rPr lang="en-US" sz="2000" dirty="0"/>
              <a:t>;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comanda</a:t>
            </a:r>
            <a:r>
              <a:rPr lang="en-US" sz="2000" dirty="0"/>
              <a:t> *N a </a:t>
            </a:r>
            <a:r>
              <a:rPr lang="en-US" sz="2000" dirty="0" err="1"/>
              <a:t>clientului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modifica</a:t>
            </a:r>
            <a:r>
              <a:rPr lang="en-US" sz="2000" dirty="0"/>
              <a:t> </a:t>
            </a:r>
            <a:r>
              <a:rPr lang="en-US" sz="2000" dirty="0" err="1"/>
              <a:t>valoarea</a:t>
            </a:r>
            <a:r>
              <a:rPr lang="en-US" sz="2000" dirty="0"/>
              <a:t> </a:t>
            </a:r>
            <a:r>
              <a:rPr lang="en-US" sz="2000" dirty="0" err="1"/>
              <a:t>factorului</a:t>
            </a:r>
            <a:r>
              <a:rPr lang="en-US" sz="2000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612" y="2539501"/>
            <a:ext cx="114553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receive</a:t>
            </a:r>
            <a:r>
              <a:rPr lang="en-US" sz="2000" dirty="0"/>
              <a:t> </a:t>
            </a:r>
            <a:r>
              <a:rPr lang="en-US" sz="2000" dirty="0" err="1"/>
              <a:t>citeste</a:t>
            </a:r>
            <a:r>
              <a:rPr lang="en-US" sz="2000" dirty="0"/>
              <a:t> </a:t>
            </a:r>
            <a:r>
              <a:rPr lang="en-US" sz="2000" dirty="0" err="1"/>
              <a:t>comenzile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le introduce in </a:t>
            </a:r>
            <a:r>
              <a:rPr lang="en-US" sz="2000" dirty="0" err="1"/>
              <a:t>canalul</a:t>
            </a:r>
            <a:r>
              <a:rPr lang="en-US" sz="2000" dirty="0"/>
              <a:t> de </a:t>
            </a:r>
            <a:r>
              <a:rPr lang="en-US" sz="2000" dirty="0" err="1"/>
              <a:t>comunicare</a:t>
            </a:r>
            <a:r>
              <a:rPr lang="en-US" sz="2000" dirty="0"/>
              <a:t>, de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citite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</a:p>
          <a:p>
            <a:r>
              <a:rPr lang="en-US" sz="2000" dirty="0"/>
              <a:t>     </a:t>
            </a:r>
            <a:r>
              <a:rPr lang="en-US" sz="2000" dirty="0" err="1"/>
              <a:t>prelucrate</a:t>
            </a:r>
            <a:r>
              <a:rPr lang="en-US" sz="2000" dirty="0"/>
              <a:t> de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server.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854" y="861735"/>
            <a:ext cx="25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Detalii</a:t>
            </a:r>
            <a:r>
              <a:rPr lang="en-US" b="1" dirty="0"/>
              <a:t> de </a:t>
            </a:r>
            <a:r>
              <a:rPr lang="en-US" b="1" dirty="0" err="1"/>
              <a:t>implementare</a:t>
            </a:r>
            <a:r>
              <a:rPr lang="en-US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854" y="4188819"/>
            <a:ext cx="9083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executarea</a:t>
            </a:r>
            <a:r>
              <a:rPr lang="en-US" sz="2000" dirty="0"/>
              <a:t> in </a:t>
            </a:r>
            <a:r>
              <a:rPr lang="en-US" sz="2000" dirty="0" err="1"/>
              <a:t>paralel</a:t>
            </a:r>
            <a:r>
              <a:rPr lang="en-US" sz="2000" dirty="0"/>
              <a:t> a </a:t>
            </a:r>
            <a:r>
              <a:rPr lang="en-US" sz="2000" dirty="0" err="1"/>
              <a:t>functiilor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server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receive </a:t>
            </a:r>
            <a:r>
              <a:rPr lang="en-US" sz="2000" dirty="0"/>
              <a:t>se </a:t>
            </a:r>
            <a:r>
              <a:rPr lang="en-US" sz="2000" dirty="0" err="1"/>
              <a:t>foloseste</a:t>
            </a:r>
            <a:r>
              <a:rPr lang="en-US" sz="2000" dirty="0"/>
              <a:t>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race</a:t>
            </a:r>
            <a:r>
              <a:rPr lang="en-US" sz="2000" dirty="0"/>
              <a:t>.</a:t>
            </a:r>
          </a:p>
          <a:p>
            <a:r>
              <a:rPr lang="en-US" sz="2000" dirty="0"/>
              <a:t>     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race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in parallel </a:t>
            </a:r>
            <a:r>
              <a:rPr lang="en-US" sz="2000" dirty="0" err="1"/>
              <a:t>si</a:t>
            </a:r>
            <a:r>
              <a:rPr lang="en-US" sz="2000" dirty="0"/>
              <a:t> o </a:t>
            </a:r>
            <a:r>
              <a:rPr lang="en-US" sz="2000" dirty="0" err="1"/>
              <a:t>intoarce</a:t>
            </a:r>
            <a:r>
              <a:rPr lang="en-US" sz="2000" dirty="0"/>
              <a:t> pe prima care se termina.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71" y="5039982"/>
            <a:ext cx="5241701" cy="956283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7204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193" y="366125"/>
            <a:ext cx="7849968" cy="561147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02094" y="2859110"/>
            <a:ext cx="1697960" cy="92333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factor :: </a:t>
            </a:r>
            <a:r>
              <a:rPr lang="en-US" dirty="0" err="1"/>
              <a:t>TVar</a:t>
            </a:r>
            <a:r>
              <a:rPr lang="en-US" dirty="0"/>
              <a:t> </a:t>
            </a:r>
            <a:r>
              <a:rPr lang="en-US" dirty="0" err="1"/>
              <a:t>Int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542" y="2951443"/>
            <a:ext cx="612840" cy="5268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5119" y="29871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39" y="2642350"/>
            <a:ext cx="869714" cy="20512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454466" y="3721555"/>
            <a:ext cx="1497013" cy="70788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 :: </a:t>
            </a:r>
            <a:r>
              <a:rPr lang="en-US" sz="2000" dirty="0" err="1"/>
              <a:t>TChan</a:t>
            </a:r>
            <a:endParaRPr lang="en-US" sz="2000" dirty="0"/>
          </a:p>
          <a:p>
            <a:r>
              <a:rPr lang="en-US" sz="2000" dirty="0"/>
              <a:t>(</a:t>
            </a:r>
            <a:r>
              <a:rPr lang="en-US" sz="2000" dirty="0" err="1"/>
              <a:t>STM.TChan</a:t>
            </a:r>
            <a:r>
              <a:rPr lang="en-US" sz="2000" dirty="0"/>
              <a:t>)</a:t>
            </a:r>
          </a:p>
        </p:txBody>
      </p:sp>
      <p:cxnSp>
        <p:nvCxnSpPr>
          <p:cNvPr id="10" name="Curved Connector 9"/>
          <p:cNvCxnSpPr>
            <a:endCxn id="6" idx="0"/>
          </p:cNvCxnSpPr>
          <p:nvPr/>
        </p:nvCxnSpPr>
        <p:spPr>
          <a:xfrm>
            <a:off x="7830355" y="2037201"/>
            <a:ext cx="2047741" cy="6051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68623" y="1744908"/>
            <a:ext cx="180446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writeTChan</a:t>
            </a:r>
            <a:r>
              <a:rPr lang="en-US" dirty="0"/>
              <a:t> c line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609845" y="30880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69545" y="350255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*5</a:t>
            </a:r>
          </a:p>
        </p:txBody>
      </p:sp>
      <p:cxnSp>
        <p:nvCxnSpPr>
          <p:cNvPr id="19" name="Curved Connector 18"/>
          <p:cNvCxnSpPr>
            <a:stCxn id="6" idx="2"/>
          </p:cNvCxnSpPr>
          <p:nvPr/>
        </p:nvCxnSpPr>
        <p:spPr>
          <a:xfrm rot="5400000">
            <a:off x="7914727" y="3348263"/>
            <a:ext cx="618017" cy="330872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547306" y="875453"/>
            <a:ext cx="105157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comanda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803749" y="1292753"/>
            <a:ext cx="399224" cy="581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9337182" y="5062948"/>
            <a:ext cx="23954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prelucreaza</a:t>
            </a:r>
            <a:r>
              <a:rPr lang="en-US" dirty="0"/>
              <a:t> </a:t>
            </a:r>
            <a:r>
              <a:rPr lang="en-US" dirty="0" err="1"/>
              <a:t>comanda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714484" y="3890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76976" y="2661298"/>
            <a:ext cx="63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252" y="229122"/>
            <a:ext cx="445160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Memoria </a:t>
            </a:r>
            <a:r>
              <a:rPr lang="en-US" dirty="0" err="1">
                <a:solidFill>
                  <a:schemeClr val="tx1"/>
                </a:solidFill>
              </a:rPr>
              <a:t>partajata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este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implementata</a:t>
            </a:r>
            <a:r>
              <a:rPr lang="en-US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chemeClr val="tx1"/>
                </a:solidFill>
              </a:rPr>
              <a:t>STM</a:t>
            </a:r>
          </a:p>
          <a:p>
            <a:r>
              <a:rPr lang="en-US" dirty="0">
                <a:solidFill>
                  <a:schemeClr val="tx1"/>
                </a:solidFill>
              </a:rPr>
              <a:t>                          </a:t>
            </a:r>
            <a:r>
              <a:rPr lang="en-US" b="1" dirty="0" err="1">
                <a:solidFill>
                  <a:schemeClr val="tx1"/>
                </a:solidFill>
              </a:rPr>
              <a:t>TVar</a:t>
            </a:r>
            <a:r>
              <a:rPr lang="en-US" b="1" dirty="0">
                <a:solidFill>
                  <a:schemeClr val="tx1"/>
                </a:solidFill>
              </a:rPr>
              <a:t>, </a:t>
            </a:r>
            <a:r>
              <a:rPr lang="en-US" b="1" dirty="0" err="1">
                <a:solidFill>
                  <a:schemeClr val="tx1"/>
                </a:solidFill>
              </a:rPr>
              <a:t>TChan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401585-987B-8197-AE30-E11598DD72BF}"/>
              </a:ext>
            </a:extLst>
          </p:cNvPr>
          <p:cNvSpPr txBox="1"/>
          <p:nvPr/>
        </p:nvSpPr>
        <p:spPr>
          <a:xfrm>
            <a:off x="629800" y="2166612"/>
            <a:ext cx="204254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memoria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accesibila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r>
              <a:rPr lang="en-US" dirty="0" err="1">
                <a:solidFill>
                  <a:srgbClr val="00B050"/>
                </a:solidFill>
              </a:rPr>
              <a:t>tuturor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clientilor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50B50-76D8-BB8D-1A51-AFFB98B597FE}"/>
              </a:ext>
            </a:extLst>
          </p:cNvPr>
          <p:cNvSpPr txBox="1"/>
          <p:nvPr/>
        </p:nvSpPr>
        <p:spPr>
          <a:xfrm>
            <a:off x="10274337" y="2678932"/>
            <a:ext cx="1822102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fiecare</a:t>
            </a:r>
            <a:r>
              <a:rPr lang="en-US" dirty="0">
                <a:solidFill>
                  <a:srgbClr val="0070C0"/>
                </a:solidFill>
              </a:rPr>
              <a:t> client are </a:t>
            </a:r>
          </a:p>
          <a:p>
            <a:r>
              <a:rPr lang="en-US" dirty="0" err="1">
                <a:solidFill>
                  <a:srgbClr val="0070C0"/>
                </a:solidFill>
              </a:rPr>
              <a:t>propriul</a:t>
            </a:r>
            <a:r>
              <a:rPr lang="en-US" dirty="0">
                <a:solidFill>
                  <a:srgbClr val="0070C0"/>
                </a:solidFill>
              </a:rPr>
              <a:t> canal de </a:t>
            </a:r>
          </a:p>
          <a:p>
            <a:r>
              <a:rPr lang="en-US" dirty="0" err="1">
                <a:solidFill>
                  <a:srgbClr val="0070C0"/>
                </a:solidFill>
              </a:rPr>
              <a:t>comunicare</a:t>
            </a:r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7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38320" y="3728831"/>
            <a:ext cx="7080226" cy="230832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:: Socket -&gt; </a:t>
            </a:r>
            <a:r>
              <a:rPr lang="en-GB" sz="2400" dirty="0" err="1">
                <a:solidFill>
                  <a:srgbClr val="0070C0"/>
                </a:solidFill>
              </a:rPr>
              <a:t>TVar</a:t>
            </a:r>
            <a:r>
              <a:rPr lang="en-GB" sz="2400" dirty="0">
                <a:solidFill>
                  <a:srgbClr val="0070C0"/>
                </a:solidFill>
              </a:rPr>
              <a:t> Integer -&gt; IO ()                   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 factor = do  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(conn, _) &lt;- accept sock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forkIO</a:t>
            </a:r>
            <a:r>
              <a:rPr lang="en-GB" sz="2400" dirty="0">
                <a:solidFill>
                  <a:srgbClr val="0070C0"/>
                </a:solidFill>
              </a:rPr>
              <a:t> $ </a:t>
            </a:r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 factor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  </a:t>
            </a:r>
            <a:r>
              <a:rPr lang="en-GB" sz="2400" b="1" dirty="0">
                <a:solidFill>
                  <a:srgbClr val="00B050"/>
                </a:solidFill>
              </a:rPr>
              <a:t>factor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CE45DC-3433-C06A-54D2-D70F24CD1B19}"/>
              </a:ext>
            </a:extLst>
          </p:cNvPr>
          <p:cNvSpPr txBox="1"/>
          <p:nvPr/>
        </p:nvSpPr>
        <p:spPr>
          <a:xfrm>
            <a:off x="306094" y="542282"/>
            <a:ext cx="6440146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main = do              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sock &lt;- socket AF_INET Stream 0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setSocketOption</a:t>
            </a:r>
            <a:r>
              <a:rPr lang="en-GB" sz="2400" dirty="0">
                <a:solidFill>
                  <a:srgbClr val="0070C0"/>
                </a:solidFill>
              </a:rPr>
              <a:t> sock </a:t>
            </a:r>
            <a:r>
              <a:rPr lang="en-GB" sz="2400" dirty="0" err="1">
                <a:solidFill>
                  <a:srgbClr val="0070C0"/>
                </a:solidFill>
              </a:rPr>
              <a:t>ReuseAddr</a:t>
            </a:r>
            <a:r>
              <a:rPr lang="en-GB" sz="2400" dirty="0">
                <a:solidFill>
                  <a:srgbClr val="0070C0"/>
                </a:solidFill>
              </a:rPr>
              <a:t> 1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bind sock (</a:t>
            </a:r>
            <a:r>
              <a:rPr lang="en-GB" sz="2400" dirty="0" err="1">
                <a:solidFill>
                  <a:srgbClr val="0070C0"/>
                </a:solidFill>
              </a:rPr>
              <a:t>SockAddrInet</a:t>
            </a:r>
            <a:r>
              <a:rPr lang="en-GB" sz="2400" dirty="0">
                <a:solidFill>
                  <a:srgbClr val="0070C0"/>
                </a:solidFill>
              </a:rPr>
              <a:t> 4000 0)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listen sock 2        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"Listening on port 4000..."    </a:t>
            </a:r>
          </a:p>
          <a:p>
            <a:r>
              <a:rPr lang="en-GB" sz="2400" b="1" dirty="0">
                <a:solidFill>
                  <a:srgbClr val="00B050"/>
                </a:solidFill>
              </a:rPr>
              <a:t>  factor &lt;- atomically $ </a:t>
            </a:r>
            <a:r>
              <a:rPr lang="en-GB" sz="2400" b="1" dirty="0" err="1">
                <a:solidFill>
                  <a:srgbClr val="00B050"/>
                </a:solidFill>
              </a:rPr>
              <a:t>newTVar</a:t>
            </a:r>
            <a:r>
              <a:rPr lang="en-GB" sz="2400" b="1" dirty="0">
                <a:solidFill>
                  <a:srgbClr val="00B050"/>
                </a:solidFill>
              </a:rPr>
              <a:t> 2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sock   </a:t>
            </a:r>
            <a:r>
              <a:rPr lang="en-GB" sz="2400" b="1" dirty="0">
                <a:solidFill>
                  <a:srgbClr val="00B050"/>
                </a:solidFill>
              </a:rPr>
              <a:t>factor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D852C-A1F4-66C6-CDAD-7104F5B172EE}"/>
              </a:ext>
            </a:extLst>
          </p:cNvPr>
          <p:cNvSpPr txBox="1"/>
          <p:nvPr/>
        </p:nvSpPr>
        <p:spPr>
          <a:xfrm>
            <a:off x="7343140" y="758597"/>
            <a:ext cx="62534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Network.Socket</a:t>
            </a:r>
            <a:endParaRPr lang="en-GB" dirty="0"/>
          </a:p>
          <a:p>
            <a:r>
              <a:rPr lang="en-GB" dirty="0"/>
              <a:t>import System.IO</a:t>
            </a:r>
          </a:p>
          <a:p>
            <a:r>
              <a:rPr lang="en-GB" dirty="0"/>
              <a:t>import </a:t>
            </a:r>
            <a:r>
              <a:rPr lang="en-GB" dirty="0" err="1"/>
              <a:t>Control.Monad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Control.Concurrent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Control.Concurrent.STM</a:t>
            </a:r>
            <a:endParaRPr lang="en-GB" dirty="0"/>
          </a:p>
          <a:p>
            <a:r>
              <a:rPr lang="en-GB" dirty="0"/>
              <a:t>import </a:t>
            </a:r>
            <a:r>
              <a:rPr lang="en-GB" dirty="0" err="1"/>
              <a:t>Control.Concurrent.Async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935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21313" y="641843"/>
            <a:ext cx="5343310" cy="1200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h  f = do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c &lt;- atomically </a:t>
            </a:r>
            <a:r>
              <a:rPr lang="en-GB" sz="2400" dirty="0" err="1">
                <a:solidFill>
                  <a:srgbClr val="0070C0"/>
                </a:solidFill>
              </a:rPr>
              <a:t>newTChan</a:t>
            </a:r>
            <a:r>
              <a:rPr lang="en-GB" sz="2400" dirty="0">
                <a:solidFill>
                  <a:srgbClr val="0070C0"/>
                </a:solidFill>
              </a:rPr>
              <a:t>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race_ (server h f c) (receive h c)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9246" y="141102"/>
            <a:ext cx="1324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server2.hs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566" y="3464401"/>
            <a:ext cx="4609986" cy="8119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543" y="4388318"/>
            <a:ext cx="7364317" cy="18716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1998543" y="2048287"/>
            <a:ext cx="805868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 termina </a:t>
            </a:r>
            <a:r>
              <a:rPr lang="en-US" dirty="0" err="1"/>
              <a:t>odata</a:t>
            </a:r>
            <a:r>
              <a:rPr lang="en-US" dirty="0"/>
              <a:t> cu   </a:t>
            </a:r>
            <a:r>
              <a:rPr lang="en-US" dirty="0" err="1"/>
              <a:t>primul</a:t>
            </a:r>
            <a:r>
              <a:rPr lang="en-US" dirty="0"/>
              <a:t> 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receive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implementare</a:t>
            </a:r>
            <a:r>
              <a:rPr lang="en-US" dirty="0"/>
              <a:t>,  </a:t>
            </a:r>
            <a:r>
              <a:rPr lang="en-US" dirty="0">
                <a:solidFill>
                  <a:srgbClr val="0070C0"/>
                </a:solidFill>
              </a:rPr>
              <a:t>server </a:t>
            </a:r>
            <a:r>
              <a:rPr lang="en-US" dirty="0"/>
              <a:t>se termina cand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comanda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end</a:t>
            </a:r>
            <a:r>
              <a:rPr lang="en-US" dirty="0"/>
              <a:t>, </a:t>
            </a:r>
          </a:p>
          <a:p>
            <a:r>
              <a:rPr lang="en-US" dirty="0"/>
              <a:t>    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receive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actiune</a:t>
            </a:r>
            <a:r>
              <a:rPr lang="en-US" dirty="0"/>
              <a:t> </a:t>
            </a:r>
            <a:r>
              <a:rPr lang="en-US" dirty="0" err="1"/>
              <a:t>definita</a:t>
            </a:r>
            <a:r>
              <a:rPr lang="en-US" dirty="0"/>
              <a:t>  cu</a:t>
            </a:r>
            <a:r>
              <a:rPr lang="en-US" dirty="0">
                <a:solidFill>
                  <a:srgbClr val="0070C0"/>
                </a:solidFill>
              </a:rPr>
              <a:t> forever</a:t>
            </a:r>
            <a:endParaRPr lang="ro-RO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69260-AF65-7208-2580-ABD7CBF364E3}"/>
              </a:ext>
            </a:extLst>
          </p:cNvPr>
          <p:cNvSpPr txBox="1"/>
          <p:nvPr/>
        </p:nvSpPr>
        <p:spPr>
          <a:xfrm>
            <a:off x="7894320" y="683254"/>
            <a:ext cx="38999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h :: Handle          </a:t>
            </a:r>
            <a:r>
              <a:rPr lang="en-US" sz="2000" dirty="0"/>
              <a:t>--</a:t>
            </a:r>
            <a:r>
              <a:rPr lang="en-US" sz="2000" dirty="0" err="1"/>
              <a:t>propriu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f ::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>
                <a:solidFill>
                  <a:srgbClr val="0070C0"/>
                </a:solidFill>
              </a:rPr>
              <a:t> Integer  </a:t>
            </a:r>
            <a:r>
              <a:rPr lang="en-US" sz="2000" dirty="0"/>
              <a:t>-- </a:t>
            </a:r>
            <a:r>
              <a:rPr lang="en-US" sz="2000" dirty="0" err="1"/>
              <a:t>factorul</a:t>
            </a:r>
            <a:r>
              <a:rPr lang="en-US" sz="2000" dirty="0"/>
              <a:t> </a:t>
            </a:r>
            <a:r>
              <a:rPr lang="en-US" sz="2000" dirty="0" err="1"/>
              <a:t>comun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c :: </a:t>
            </a:r>
            <a:r>
              <a:rPr lang="en-US" sz="2000" dirty="0" err="1">
                <a:solidFill>
                  <a:srgbClr val="0070C0"/>
                </a:solidFill>
              </a:rPr>
              <a:t>TChan</a:t>
            </a:r>
            <a:r>
              <a:rPr lang="en-US" sz="2000" dirty="0">
                <a:solidFill>
                  <a:srgbClr val="0070C0"/>
                </a:solidFill>
              </a:rPr>
              <a:t> String </a:t>
            </a:r>
            <a:r>
              <a:rPr lang="en-US" sz="2000" dirty="0"/>
              <a:t>-- </a:t>
            </a:r>
            <a:r>
              <a:rPr lang="en-US" sz="2000" dirty="0" err="1"/>
              <a:t>propriu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0399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76243" y="3693379"/>
            <a:ext cx="7624138" cy="1200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o-RO" sz="2400" dirty="0" err="1">
                <a:solidFill>
                  <a:srgbClr val="0070C0"/>
                </a:solidFill>
              </a:rPr>
              <a:t>type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 = </a:t>
            </a:r>
            <a:r>
              <a:rPr lang="ro-RO" sz="2400" dirty="0" err="1">
                <a:solidFill>
                  <a:srgbClr val="0070C0"/>
                </a:solidFill>
              </a:rPr>
              <a:t>TVar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TList</a:t>
            </a:r>
            <a:r>
              <a:rPr lang="ro-RO" sz="2400" dirty="0">
                <a:solidFill>
                  <a:srgbClr val="0070C0"/>
                </a:solidFill>
              </a:rPr>
              <a:t>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data </a:t>
            </a:r>
            <a:r>
              <a:rPr lang="ro-RO" sz="2400" dirty="0" err="1">
                <a:solidFill>
                  <a:srgbClr val="0070C0"/>
                </a:solidFill>
              </a:rPr>
              <a:t>TList</a:t>
            </a:r>
            <a:r>
              <a:rPr lang="ro-RO" sz="2400" dirty="0">
                <a:solidFill>
                  <a:srgbClr val="0070C0"/>
                </a:solidFill>
              </a:rPr>
              <a:t> a = </a:t>
            </a:r>
            <a:r>
              <a:rPr lang="ro-RO" sz="2400" dirty="0" err="1">
                <a:solidFill>
                  <a:srgbClr val="0070C0"/>
                </a:solidFill>
              </a:rPr>
              <a:t>TNil</a:t>
            </a:r>
            <a:r>
              <a:rPr lang="ro-RO" sz="2400" dirty="0">
                <a:solidFill>
                  <a:srgbClr val="0070C0"/>
                </a:solidFill>
              </a:rPr>
              <a:t> | </a:t>
            </a:r>
            <a:r>
              <a:rPr lang="ro-RO" sz="2400" dirty="0" err="1">
                <a:solidFill>
                  <a:srgbClr val="0070C0"/>
                </a:solidFill>
              </a:rPr>
              <a:t>TCons</a:t>
            </a:r>
            <a:r>
              <a:rPr lang="ro-RO" sz="2400" dirty="0">
                <a:solidFill>
                  <a:srgbClr val="0070C0"/>
                </a:solidFill>
              </a:rPr>
              <a:t> a (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data TChan a = TChan (TVar (TVarList a))    (TVar (TVarList a))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43661" y="1315174"/>
            <a:ext cx="6144920" cy="101566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Stream a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(Item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Item a   = Item a (Stream a)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data Chan a = Chan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(Stream a))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0" y="206459"/>
            <a:ext cx="4901554" cy="221743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/>
          <p:cNvSpPr txBox="1"/>
          <p:nvPr/>
        </p:nvSpPr>
        <p:spPr>
          <a:xfrm>
            <a:off x="5543661" y="898956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IO cu </a:t>
            </a:r>
            <a:r>
              <a:rPr lang="en-US" dirty="0" err="1"/>
              <a:t>MVar</a:t>
            </a:r>
            <a:endParaRPr lang="ro-RO" dirty="0"/>
          </a:p>
        </p:txBody>
      </p:sp>
      <p:sp>
        <p:nvSpPr>
          <p:cNvPr id="7" name="TextBox 6"/>
          <p:cNvSpPr txBox="1"/>
          <p:nvPr/>
        </p:nvSpPr>
        <p:spPr>
          <a:xfrm>
            <a:off x="3176243" y="3231713"/>
            <a:ext cx="20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Canal in STM</a:t>
            </a:r>
            <a:endParaRPr lang="ro-RO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1DBA7-5E1D-C093-3F63-E17392DAFF63}"/>
              </a:ext>
            </a:extLst>
          </p:cNvPr>
          <p:cNvSpPr txBox="1"/>
          <p:nvPr/>
        </p:nvSpPr>
        <p:spPr>
          <a:xfrm>
            <a:off x="7203440" y="5098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TChan.hs</a:t>
            </a:r>
            <a:r>
              <a:rPr lang="en-US" dirty="0">
                <a:solidFill>
                  <a:srgbClr val="000000"/>
                </a:solidFill>
              </a:rPr>
              <a:t>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42034505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99920" y="2645205"/>
            <a:ext cx="5409127" cy="193899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receive :: Handle -&gt; 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String -&gt; IO ()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receive h c = forever $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line &lt;- </a:t>
            </a:r>
            <a:r>
              <a:rPr lang="en-US" sz="2400" dirty="0" err="1">
                <a:solidFill>
                  <a:srgbClr val="0070C0"/>
                </a:solidFill>
              </a:rPr>
              <a:t>hGetLine</a:t>
            </a:r>
            <a:r>
              <a:rPr lang="en-US" sz="2400" dirty="0">
                <a:solidFill>
                  <a:srgbClr val="0070C0"/>
                </a:solidFill>
              </a:rPr>
              <a:t> h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atomically $ </a:t>
            </a:r>
            <a:r>
              <a:rPr lang="en-US" sz="2400" dirty="0" err="1">
                <a:solidFill>
                  <a:srgbClr val="0070C0"/>
                </a:solidFill>
              </a:rPr>
              <a:t>writeTChan</a:t>
            </a:r>
            <a:r>
              <a:rPr lang="en-US" sz="2400" dirty="0">
                <a:solidFill>
                  <a:srgbClr val="0070C0"/>
                </a:solidFill>
              </a:rPr>
              <a:t> c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2C215-8474-8400-7F47-9D86B180CE97}"/>
              </a:ext>
            </a:extLst>
          </p:cNvPr>
          <p:cNvSpPr txBox="1"/>
          <p:nvPr/>
        </p:nvSpPr>
        <p:spPr>
          <a:xfrm>
            <a:off x="1899920" y="848975"/>
            <a:ext cx="6096000" cy="1200329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h  f = do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c &lt;- atomically </a:t>
            </a:r>
            <a:r>
              <a:rPr lang="en-GB" sz="2400" dirty="0" err="1">
                <a:solidFill>
                  <a:srgbClr val="0070C0"/>
                </a:solidFill>
              </a:rPr>
              <a:t>newTChan</a:t>
            </a:r>
            <a:r>
              <a:rPr lang="en-GB" sz="2400" dirty="0">
                <a:solidFill>
                  <a:srgbClr val="0070C0"/>
                </a:solidFill>
              </a:rPr>
              <a:t>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race_ (server h f c) (receive h c)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C6A06-CD1E-09A1-B545-A846CBA04563}"/>
              </a:ext>
            </a:extLst>
          </p:cNvPr>
          <p:cNvSpPr txBox="1"/>
          <p:nvPr/>
        </p:nvSpPr>
        <p:spPr>
          <a:xfrm>
            <a:off x="1899920" y="5169939"/>
            <a:ext cx="6898640" cy="46166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server :: Handle -&gt; </a:t>
            </a:r>
            <a:r>
              <a:rPr lang="en-GB" sz="2400" dirty="0" err="1">
                <a:solidFill>
                  <a:srgbClr val="0070C0"/>
                </a:solidFill>
              </a:rPr>
              <a:t>TVar</a:t>
            </a:r>
            <a:r>
              <a:rPr lang="en-GB" sz="2400" dirty="0">
                <a:solidFill>
                  <a:srgbClr val="0070C0"/>
                </a:solidFill>
              </a:rPr>
              <a:t> Integer -&gt; </a:t>
            </a:r>
            <a:r>
              <a:rPr lang="en-GB" sz="2400" dirty="0" err="1">
                <a:solidFill>
                  <a:srgbClr val="0070C0"/>
                </a:solidFill>
              </a:rPr>
              <a:t>TChan</a:t>
            </a:r>
            <a:r>
              <a:rPr lang="en-GB" sz="2400" dirty="0">
                <a:solidFill>
                  <a:srgbClr val="0070C0"/>
                </a:solidFill>
              </a:rPr>
              <a:t> String -&gt; IO 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938696-17C4-B569-E56E-661C27E5044A}"/>
              </a:ext>
            </a:extLst>
          </p:cNvPr>
          <p:cNvSpPr txBox="1"/>
          <p:nvPr/>
        </p:nvSpPr>
        <p:spPr>
          <a:xfrm>
            <a:off x="7032149" y="3286456"/>
            <a:ext cx="42893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datele</a:t>
            </a:r>
            <a:r>
              <a:rPr lang="en-US" dirty="0"/>
              <a:t>/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 de client</a:t>
            </a:r>
          </a:p>
          <a:p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</a:t>
            </a:r>
            <a:r>
              <a:rPr lang="en-US" dirty="0" err="1"/>
              <a:t>scrie</a:t>
            </a:r>
            <a:r>
              <a:rPr lang="en-US" dirty="0"/>
              <a:t> pe canal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333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9042" y="91935"/>
            <a:ext cx="11831678" cy="600164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server :: Handle -&gt;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Integer -&gt; 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String -&gt; IO ()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server h  f c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400" dirty="0" err="1">
                <a:solidFill>
                  <a:srgbClr val="0070C0"/>
                </a:solidFill>
              </a:rPr>
              <a:t>fval</a:t>
            </a:r>
            <a:r>
              <a:rPr lang="en-US" sz="2400" dirty="0">
                <a:solidFill>
                  <a:srgbClr val="0070C0"/>
                </a:solidFill>
              </a:rPr>
              <a:t> &lt;- atomically $ </a:t>
            </a:r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f                               </a:t>
            </a:r>
            <a:r>
              <a:rPr lang="en-US" sz="2400" dirty="0">
                <a:solidFill>
                  <a:schemeClr val="tx1"/>
                </a:solidFill>
              </a:rPr>
              <a:t>--</a:t>
            </a:r>
            <a:r>
              <a:rPr lang="en-US" sz="2400" dirty="0" err="1">
                <a:solidFill>
                  <a:schemeClr val="tx1"/>
                </a:solidFill>
              </a:rPr>
              <a:t>valoarea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curenta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dirty="0" err="1">
                <a:solidFill>
                  <a:schemeClr val="tx1"/>
                </a:solidFill>
              </a:rPr>
              <a:t>factorului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</a:t>
            </a:r>
            <a:r>
              <a:rPr lang="en-US" sz="2400" dirty="0" err="1">
                <a:solidFill>
                  <a:srgbClr val="0070C0"/>
                </a:solidFill>
              </a:rPr>
              <a:t>hPutStrLn</a:t>
            </a:r>
            <a:r>
              <a:rPr lang="en-US" sz="2400" dirty="0">
                <a:solidFill>
                  <a:srgbClr val="0070C0"/>
                </a:solidFill>
              </a:rPr>
              <a:t> h $ "Current factor is " ++ show </a:t>
            </a:r>
            <a:r>
              <a:rPr lang="en-US" sz="2400" dirty="0" err="1">
                <a:solidFill>
                  <a:srgbClr val="0070C0"/>
                </a:solidFill>
              </a:rPr>
              <a:t>fval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--la </a:t>
            </a:r>
            <a:r>
              <a:rPr lang="en-US" sz="2400" dirty="0" err="1">
                <a:solidFill>
                  <a:schemeClr val="tx1"/>
                </a:solidFill>
              </a:rPr>
              <a:t>inceputul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interactiunii</a:t>
            </a:r>
            <a:r>
              <a:rPr lang="en-US" sz="2400" dirty="0">
                <a:solidFill>
                  <a:schemeClr val="tx1"/>
                </a:solidFill>
              </a:rPr>
              <a:t> cu </a:t>
            </a:r>
            <a:r>
              <a:rPr lang="en-US" sz="2400" dirty="0" err="1">
                <a:solidFill>
                  <a:schemeClr val="tx1"/>
                </a:solidFill>
              </a:rPr>
              <a:t>clientul</a:t>
            </a:r>
            <a:r>
              <a:rPr lang="en-US" sz="2400" dirty="0">
                <a:solidFill>
                  <a:schemeClr val="tx1"/>
                </a:solidFill>
              </a:rPr>
              <a:t>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loop h </a:t>
            </a:r>
            <a:r>
              <a:rPr lang="en-US" sz="2400" dirty="0" err="1">
                <a:solidFill>
                  <a:srgbClr val="0070C0"/>
                </a:solidFill>
              </a:rPr>
              <a:t>fval</a:t>
            </a:r>
            <a:r>
              <a:rPr lang="en-US" sz="2400" dirty="0">
                <a:solidFill>
                  <a:srgbClr val="0070C0"/>
                </a:solidFill>
              </a:rPr>
              <a:t> f c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loop h </a:t>
            </a:r>
            <a:r>
              <a:rPr lang="en-US" sz="2400" dirty="0" err="1">
                <a:solidFill>
                  <a:srgbClr val="0070C0"/>
                </a:solidFill>
              </a:rPr>
              <a:t>fval</a:t>
            </a:r>
            <a:r>
              <a:rPr lang="en-US" sz="2400" dirty="0">
                <a:solidFill>
                  <a:srgbClr val="0070C0"/>
                </a:solidFill>
              </a:rPr>
              <a:t> f c 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action &lt;- atomically $ do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newval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f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if (</a:t>
            </a:r>
            <a:r>
              <a:rPr lang="en-US" sz="2400" dirty="0" err="1">
                <a:solidFill>
                  <a:srgbClr val="0070C0"/>
                </a:solidFill>
              </a:rPr>
              <a:t>fval</a:t>
            </a:r>
            <a:r>
              <a:rPr lang="en-US" sz="2400" dirty="0">
                <a:solidFill>
                  <a:srgbClr val="0070C0"/>
                </a:solidFill>
              </a:rPr>
              <a:t> /= </a:t>
            </a:r>
            <a:r>
              <a:rPr lang="en-US" sz="2400" dirty="0" err="1">
                <a:solidFill>
                  <a:srgbClr val="0070C0"/>
                </a:solidFill>
              </a:rPr>
              <a:t>newval</a:t>
            </a:r>
            <a:r>
              <a:rPr lang="en-US" sz="2400" dirty="0">
                <a:solidFill>
                  <a:srgbClr val="0070C0"/>
                </a:solidFill>
              </a:rPr>
              <a:t>)         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then </a:t>
            </a:r>
            <a:r>
              <a:rPr lang="en-US" sz="2400" b="1" dirty="0">
                <a:solidFill>
                  <a:srgbClr val="0070C0"/>
                </a:solidFill>
              </a:rPr>
              <a:t>return (</a:t>
            </a:r>
            <a:r>
              <a:rPr lang="en-US" sz="2400" b="1" dirty="0" err="1">
                <a:solidFill>
                  <a:srgbClr val="0070C0"/>
                </a:solidFill>
              </a:rPr>
              <a:t>newfactor</a:t>
            </a:r>
            <a:r>
              <a:rPr lang="en-US" sz="2400" b="1" dirty="0">
                <a:solidFill>
                  <a:srgbClr val="0070C0"/>
                </a:solidFill>
              </a:rPr>
              <a:t> h </a:t>
            </a:r>
            <a:r>
              <a:rPr lang="en-US" sz="2400" b="1" dirty="0" err="1">
                <a:solidFill>
                  <a:srgbClr val="0070C0"/>
                </a:solidFill>
              </a:rPr>
              <a:t>newval</a:t>
            </a:r>
            <a:r>
              <a:rPr lang="en-US" sz="2400" b="1" dirty="0">
                <a:solidFill>
                  <a:srgbClr val="0070C0"/>
                </a:solidFill>
              </a:rPr>
              <a:t> f c)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else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line &lt;- </a:t>
            </a:r>
            <a:r>
              <a:rPr lang="en-US" sz="2400" dirty="0" err="1">
                <a:solidFill>
                  <a:srgbClr val="0070C0"/>
                </a:solidFill>
              </a:rPr>
              <a:t>readTChan</a:t>
            </a:r>
            <a:r>
              <a:rPr lang="en-US" sz="2400" dirty="0">
                <a:solidFill>
                  <a:srgbClr val="0070C0"/>
                </a:solidFill>
              </a:rPr>
              <a:t> c    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</a:t>
            </a:r>
            <a:r>
              <a:rPr lang="en-US" sz="2400" b="1" dirty="0">
                <a:solidFill>
                  <a:srgbClr val="0070C0"/>
                </a:solidFill>
              </a:rPr>
              <a:t>return (command h </a:t>
            </a:r>
            <a:r>
              <a:rPr lang="en-US" sz="2400" b="1" dirty="0" err="1">
                <a:solidFill>
                  <a:srgbClr val="0070C0"/>
                </a:solidFill>
              </a:rPr>
              <a:t>fval</a:t>
            </a:r>
            <a:r>
              <a:rPr lang="en-US" sz="2400" b="1" dirty="0">
                <a:solidFill>
                  <a:srgbClr val="0070C0"/>
                </a:solidFill>
              </a:rPr>
              <a:t> f c line)  </a:t>
            </a:r>
            <a:r>
              <a:rPr lang="en-US" sz="2400" dirty="0">
                <a:solidFill>
                  <a:srgbClr val="0070C0"/>
                </a:solidFill>
              </a:rPr>
              <a:t>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action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12803" y="3245512"/>
            <a:ext cx="3944991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newfactor</a:t>
            </a:r>
            <a:r>
              <a:rPr lang="en-US" sz="2000" dirty="0"/>
              <a:t> -</a:t>
            </a:r>
            <a:r>
              <a:rPr lang="en-US" sz="2000" dirty="0" err="1"/>
              <a:t>anunta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</a:t>
            </a:r>
            <a:r>
              <a:rPr lang="en-US" sz="2000" dirty="0" err="1"/>
              <a:t>modificarea</a:t>
            </a:r>
            <a:r>
              <a:rPr lang="en-US" sz="2000" dirty="0"/>
              <a:t> </a:t>
            </a:r>
            <a:r>
              <a:rPr lang="en-US" sz="2000" dirty="0" err="1"/>
              <a:t>factorului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command</a:t>
            </a:r>
            <a:r>
              <a:rPr lang="en-US" sz="2000" dirty="0"/>
              <a:t>  -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  <a:r>
              <a:rPr lang="en-US" sz="2000" dirty="0" err="1"/>
              <a:t>comanda</a:t>
            </a:r>
            <a:r>
              <a:rPr lang="en-US" sz="2000" dirty="0"/>
              <a:t>  </a:t>
            </a:r>
            <a:r>
              <a:rPr lang="en-US" sz="2000" dirty="0" err="1"/>
              <a:t>citita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de pe </a:t>
            </a:r>
            <a:r>
              <a:rPr lang="en-US" sz="2000" dirty="0" err="1"/>
              <a:t>canalul</a:t>
            </a:r>
            <a:r>
              <a:rPr lang="en-US" sz="2000" dirty="0"/>
              <a:t> </a:t>
            </a:r>
            <a:r>
              <a:rPr lang="en-US" sz="2000" dirty="0" err="1"/>
              <a:t>clientului</a:t>
            </a:r>
            <a:endParaRPr lang="en-US" sz="2000" dirty="0"/>
          </a:p>
          <a:p>
            <a:r>
              <a:rPr lang="en-US" sz="2000" dirty="0" err="1"/>
              <a:t>ambele</a:t>
            </a:r>
            <a:r>
              <a:rPr lang="en-US" sz="2000" dirty="0"/>
              <a:t> </a:t>
            </a:r>
            <a:r>
              <a:rPr lang="en-US" sz="2000" dirty="0" err="1"/>
              <a:t>apeleaza</a:t>
            </a:r>
            <a:r>
              <a:rPr lang="en-US" sz="2000" dirty="0"/>
              <a:t> </a:t>
            </a:r>
            <a:r>
              <a:rPr lang="en-US" sz="2000" dirty="0" err="1"/>
              <a:t>recursiv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loop </a:t>
            </a:r>
          </a:p>
        </p:txBody>
      </p:sp>
    </p:spTree>
    <p:extLst>
      <p:ext uri="{BB962C8B-B14F-4D97-AF65-F5344CB8AC3E}">
        <p14:creationId xmlns:p14="http://schemas.microsoft.com/office/powerpoint/2010/main" val="4105062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A6ACF-AD1D-91BC-B300-1B045D0F95DF}"/>
              </a:ext>
            </a:extLst>
          </p:cNvPr>
          <p:cNvSpPr txBox="1"/>
          <p:nvPr/>
        </p:nvSpPr>
        <p:spPr>
          <a:xfrm>
            <a:off x="162701" y="92507"/>
            <a:ext cx="610108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loop h </a:t>
            </a:r>
            <a:r>
              <a:rPr lang="en-GB" b="1" dirty="0" err="1">
                <a:solidFill>
                  <a:srgbClr val="0070C0"/>
                </a:solidFill>
              </a:rPr>
              <a:t>fval</a:t>
            </a:r>
            <a:r>
              <a:rPr lang="en-GB" b="1" dirty="0">
                <a:solidFill>
                  <a:srgbClr val="0070C0"/>
                </a:solidFill>
              </a:rPr>
              <a:t> f c  </a:t>
            </a:r>
            <a:r>
              <a:rPr lang="en-GB" dirty="0">
                <a:solidFill>
                  <a:srgbClr val="0070C0"/>
                </a:solidFill>
              </a:rPr>
              <a:t>= do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action &lt;- atomically $ do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</a:t>
            </a:r>
            <a:r>
              <a:rPr lang="en-GB" dirty="0" err="1">
                <a:solidFill>
                  <a:srgbClr val="0070C0"/>
                </a:solidFill>
              </a:rPr>
              <a:t>newval</a:t>
            </a:r>
            <a:r>
              <a:rPr lang="en-GB" dirty="0">
                <a:solidFill>
                  <a:srgbClr val="0070C0"/>
                </a:solidFill>
              </a:rPr>
              <a:t> &lt;- </a:t>
            </a:r>
            <a:r>
              <a:rPr lang="en-GB" dirty="0" err="1">
                <a:solidFill>
                  <a:srgbClr val="0070C0"/>
                </a:solidFill>
              </a:rPr>
              <a:t>readTVar</a:t>
            </a:r>
            <a:r>
              <a:rPr lang="en-GB" dirty="0">
                <a:solidFill>
                  <a:srgbClr val="0070C0"/>
                </a:solidFill>
              </a:rPr>
              <a:t> f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if (</a:t>
            </a:r>
            <a:r>
              <a:rPr lang="en-GB" dirty="0" err="1">
                <a:solidFill>
                  <a:srgbClr val="0070C0"/>
                </a:solidFill>
              </a:rPr>
              <a:t>fval</a:t>
            </a:r>
            <a:r>
              <a:rPr lang="en-GB" dirty="0">
                <a:solidFill>
                  <a:srgbClr val="0070C0"/>
                </a:solidFill>
              </a:rPr>
              <a:t> /= </a:t>
            </a:r>
            <a:r>
              <a:rPr lang="en-GB" dirty="0" err="1">
                <a:solidFill>
                  <a:srgbClr val="0070C0"/>
                </a:solidFill>
              </a:rPr>
              <a:t>newval</a:t>
            </a:r>
            <a:r>
              <a:rPr lang="en-GB" dirty="0">
                <a:solidFill>
                  <a:srgbClr val="0070C0"/>
                </a:solidFill>
              </a:rPr>
              <a:t>)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then return (</a:t>
            </a:r>
            <a:r>
              <a:rPr lang="en-GB" dirty="0" err="1">
                <a:solidFill>
                  <a:srgbClr val="0070C0"/>
                </a:solidFill>
              </a:rPr>
              <a:t>newfactor</a:t>
            </a:r>
            <a:r>
              <a:rPr lang="en-GB" dirty="0">
                <a:solidFill>
                  <a:srgbClr val="0070C0"/>
                </a:solidFill>
              </a:rPr>
              <a:t> h </a:t>
            </a:r>
            <a:r>
              <a:rPr lang="en-GB" dirty="0" err="1">
                <a:solidFill>
                  <a:srgbClr val="0070C0"/>
                </a:solidFill>
              </a:rPr>
              <a:t>newval</a:t>
            </a:r>
            <a:r>
              <a:rPr lang="en-GB" dirty="0">
                <a:solidFill>
                  <a:srgbClr val="0070C0"/>
                </a:solidFill>
              </a:rPr>
              <a:t> f c)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else do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line &lt;- </a:t>
            </a:r>
            <a:r>
              <a:rPr lang="en-GB" dirty="0" err="1">
                <a:solidFill>
                  <a:srgbClr val="0070C0"/>
                </a:solidFill>
              </a:rPr>
              <a:t>readTChan</a:t>
            </a:r>
            <a:r>
              <a:rPr lang="en-GB" dirty="0">
                <a:solidFill>
                  <a:srgbClr val="0070C0"/>
                </a:solidFill>
              </a:rPr>
              <a:t> c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return (command h </a:t>
            </a:r>
            <a:r>
              <a:rPr lang="en-GB" dirty="0" err="1">
                <a:solidFill>
                  <a:srgbClr val="0070C0"/>
                </a:solidFill>
              </a:rPr>
              <a:t>fval</a:t>
            </a:r>
            <a:r>
              <a:rPr lang="en-GB" dirty="0">
                <a:solidFill>
                  <a:srgbClr val="0070C0"/>
                </a:solidFill>
              </a:rPr>
              <a:t> f c line)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action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890CD-53EC-7D73-14FA-E51AD5BFD473}"/>
              </a:ext>
            </a:extLst>
          </p:cNvPr>
          <p:cNvSpPr txBox="1"/>
          <p:nvPr/>
        </p:nvSpPr>
        <p:spPr>
          <a:xfrm>
            <a:off x="5557520" y="877336"/>
            <a:ext cx="6370320" cy="1015663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</a:rPr>
              <a:t>newfactor</a:t>
            </a:r>
            <a:r>
              <a:rPr lang="en-GB" sz="2000" dirty="0">
                <a:solidFill>
                  <a:srgbClr val="0070C0"/>
                </a:solidFill>
              </a:rPr>
              <a:t> h </a:t>
            </a:r>
            <a:r>
              <a:rPr lang="en-GB" sz="2000" dirty="0" err="1">
                <a:solidFill>
                  <a:srgbClr val="0070C0"/>
                </a:solidFill>
              </a:rPr>
              <a:t>newval</a:t>
            </a:r>
            <a:r>
              <a:rPr lang="en-GB" sz="2000" dirty="0">
                <a:solidFill>
                  <a:srgbClr val="0070C0"/>
                </a:solidFill>
              </a:rPr>
              <a:t> f c = do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h $ "new factor:" ++ show </a:t>
            </a:r>
            <a:r>
              <a:rPr lang="en-GB" sz="2000" dirty="0" err="1">
                <a:solidFill>
                  <a:srgbClr val="0070C0"/>
                </a:solidFill>
              </a:rPr>
              <a:t>newval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loop  h </a:t>
            </a:r>
            <a:r>
              <a:rPr lang="en-GB" sz="2000" dirty="0" err="1">
                <a:solidFill>
                  <a:srgbClr val="0070C0"/>
                </a:solidFill>
              </a:rPr>
              <a:t>newval</a:t>
            </a:r>
            <a:r>
              <a:rPr lang="en-GB" sz="2000" dirty="0">
                <a:solidFill>
                  <a:srgbClr val="0070C0"/>
                </a:solidFill>
              </a:rPr>
              <a:t> f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71360-B98D-621E-8482-BFD638941B16}"/>
              </a:ext>
            </a:extLst>
          </p:cNvPr>
          <p:cNvSpPr txBox="1"/>
          <p:nvPr/>
        </p:nvSpPr>
        <p:spPr>
          <a:xfrm>
            <a:off x="2499219" y="2431311"/>
            <a:ext cx="8341501" cy="3785652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command h </a:t>
            </a:r>
            <a:r>
              <a:rPr lang="en-GB" sz="2000" dirty="0" err="1">
                <a:solidFill>
                  <a:srgbClr val="0070C0"/>
                </a:solidFill>
              </a:rPr>
              <a:t>fval</a:t>
            </a:r>
            <a:r>
              <a:rPr lang="en-GB" sz="2000" dirty="0">
                <a:solidFill>
                  <a:srgbClr val="0070C0"/>
                </a:solidFill>
              </a:rPr>
              <a:t> f c line = case line of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"end" -&gt; do 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h ("Good bye!")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hClose</a:t>
            </a:r>
            <a:r>
              <a:rPr lang="en-GB" sz="2000" dirty="0">
                <a:solidFill>
                  <a:srgbClr val="0070C0"/>
                </a:solidFill>
              </a:rPr>
              <a:t> h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'*':s  -&gt; do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$ "Factor received: " ++ s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atomically $ </a:t>
            </a:r>
            <a:r>
              <a:rPr lang="en-GB" sz="2000" dirty="0" err="1">
                <a:solidFill>
                  <a:srgbClr val="0070C0"/>
                </a:solidFill>
              </a:rPr>
              <a:t>writeTVar</a:t>
            </a:r>
            <a:r>
              <a:rPr lang="en-GB" sz="2000" dirty="0">
                <a:solidFill>
                  <a:srgbClr val="0070C0"/>
                </a:solidFill>
              </a:rPr>
              <a:t> f (read s :: Integer)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sz="2000" b="1" dirty="0" err="1">
                <a:solidFill>
                  <a:srgbClr val="0070C0"/>
                </a:solidFill>
              </a:rPr>
              <a:t>fval</a:t>
            </a:r>
            <a:r>
              <a:rPr lang="en-GB" sz="2000" b="1" dirty="0">
                <a:solidFill>
                  <a:srgbClr val="0070C0"/>
                </a:solidFill>
              </a:rPr>
              <a:t> f c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_    -&gt;   do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$ "Request received: " ++ line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h $  show (</a:t>
            </a:r>
            <a:r>
              <a:rPr lang="en-GB" sz="2000" dirty="0" err="1">
                <a:solidFill>
                  <a:srgbClr val="0070C0"/>
                </a:solidFill>
              </a:rPr>
              <a:t>fval</a:t>
            </a:r>
            <a:r>
              <a:rPr lang="en-GB" sz="2000" dirty="0">
                <a:solidFill>
                  <a:srgbClr val="0070C0"/>
                </a:solidFill>
              </a:rPr>
              <a:t> * (read line :: Integer))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  </a:t>
            </a:r>
            <a:r>
              <a:rPr lang="en-GB" sz="2000" b="1" dirty="0">
                <a:solidFill>
                  <a:srgbClr val="0070C0"/>
                </a:solidFill>
              </a:rPr>
              <a:t>loop h </a:t>
            </a:r>
            <a:r>
              <a:rPr lang="en-GB" sz="2000" b="1" dirty="0" err="1">
                <a:solidFill>
                  <a:srgbClr val="0070C0"/>
                </a:solidFill>
              </a:rPr>
              <a:t>fval</a:t>
            </a:r>
            <a:r>
              <a:rPr lang="en-GB" sz="2000" b="1" dirty="0">
                <a:solidFill>
                  <a:srgbClr val="0070C0"/>
                </a:solidFill>
              </a:rPr>
              <a:t> f c </a:t>
            </a:r>
          </a:p>
        </p:txBody>
      </p:sp>
    </p:spTree>
    <p:extLst>
      <p:ext uri="{BB962C8B-B14F-4D97-AF65-F5344CB8AC3E}">
        <p14:creationId xmlns:p14="http://schemas.microsoft.com/office/powerpoint/2010/main" val="140872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B8F901-3998-DBB9-71B2-E19308F5F6E6}"/>
              </a:ext>
            </a:extLst>
          </p:cNvPr>
          <p:cNvSpPr txBox="1"/>
          <p:nvPr/>
        </p:nvSpPr>
        <p:spPr>
          <a:xfrm>
            <a:off x="172720" y="277843"/>
            <a:ext cx="3241040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*Main&gt;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4252...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4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8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9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10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7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831873-3243-DAF9-949D-F7F4FFE6673A}"/>
              </a:ext>
            </a:extLst>
          </p:cNvPr>
          <p:cNvSpPr txBox="1"/>
          <p:nvPr/>
        </p:nvSpPr>
        <p:spPr>
          <a:xfrm>
            <a:off x="2854960" y="695211"/>
            <a:ext cx="4084320" cy="424731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4252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2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10</a:t>
            </a:r>
          </a:p>
          <a:p>
            <a:r>
              <a:rPr lang="en-GB" dirty="0">
                <a:solidFill>
                  <a:schemeClr val="bg1"/>
                </a:solidFill>
              </a:rPr>
              <a:t>*4</a:t>
            </a:r>
          </a:p>
          <a:p>
            <a:r>
              <a:rPr lang="en-GB" dirty="0">
                <a:solidFill>
                  <a:schemeClr val="bg1"/>
                </a:solidFill>
              </a:rPr>
              <a:t>new factor:4</a:t>
            </a:r>
          </a:p>
          <a:p>
            <a:r>
              <a:rPr lang="en-GB" dirty="0">
                <a:solidFill>
                  <a:schemeClr val="bg1"/>
                </a:solidFill>
              </a:rPr>
              <a:t>new factor:6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30</a:t>
            </a:r>
          </a:p>
          <a:p>
            <a:r>
              <a:rPr lang="en-GB" dirty="0">
                <a:solidFill>
                  <a:schemeClr val="bg1"/>
                </a:solidFill>
              </a:rPr>
              <a:t>new factor:10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60</a:t>
            </a:r>
          </a:p>
          <a:p>
            <a:r>
              <a:rPr lang="en-GB" dirty="0">
                <a:solidFill>
                  <a:schemeClr val="bg1"/>
                </a:solidFill>
              </a:rPr>
              <a:t>new factor:20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D195F-38FF-ED89-A099-BEE1CB636CB1}"/>
              </a:ext>
            </a:extLst>
          </p:cNvPr>
          <p:cNvSpPr txBox="1"/>
          <p:nvPr/>
        </p:nvSpPr>
        <p:spPr>
          <a:xfrm>
            <a:off x="4663442" y="1808261"/>
            <a:ext cx="4084320" cy="369331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4252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4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20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24</a:t>
            </a:r>
          </a:p>
          <a:p>
            <a:r>
              <a:rPr lang="en-GB" dirty="0">
                <a:solidFill>
                  <a:schemeClr val="bg1"/>
                </a:solidFill>
              </a:rPr>
              <a:t>*6</a:t>
            </a:r>
          </a:p>
          <a:p>
            <a:r>
              <a:rPr lang="en-GB" dirty="0">
                <a:solidFill>
                  <a:schemeClr val="bg1"/>
                </a:solidFill>
              </a:rPr>
              <a:t>new factor:6</a:t>
            </a:r>
          </a:p>
          <a:p>
            <a:r>
              <a:rPr lang="en-GB" dirty="0">
                <a:solidFill>
                  <a:schemeClr val="bg1"/>
                </a:solidFill>
              </a:rPr>
              <a:t>new factor:10</a:t>
            </a:r>
          </a:p>
          <a:p>
            <a:r>
              <a:rPr lang="en-GB" dirty="0">
                <a:solidFill>
                  <a:schemeClr val="bg1"/>
                </a:solidFill>
              </a:rPr>
              <a:t>7</a:t>
            </a:r>
          </a:p>
          <a:p>
            <a:r>
              <a:rPr lang="en-GB" dirty="0">
                <a:solidFill>
                  <a:schemeClr val="bg1"/>
                </a:solidFill>
              </a:rPr>
              <a:t>70</a:t>
            </a:r>
          </a:p>
          <a:p>
            <a:r>
              <a:rPr lang="en-GB" dirty="0">
                <a:solidFill>
                  <a:schemeClr val="bg1"/>
                </a:solidFill>
              </a:rPr>
              <a:t>end</a:t>
            </a:r>
          </a:p>
          <a:p>
            <a:r>
              <a:rPr lang="en-GB" dirty="0">
                <a:solidFill>
                  <a:schemeClr val="bg1"/>
                </a:solidFill>
              </a:rPr>
              <a:t>Good bye!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13FA6C-6874-A9BC-DAF6-AA6A8C055B40}"/>
              </a:ext>
            </a:extLst>
          </p:cNvPr>
          <p:cNvSpPr txBox="1"/>
          <p:nvPr/>
        </p:nvSpPr>
        <p:spPr>
          <a:xfrm>
            <a:off x="7614920" y="2711440"/>
            <a:ext cx="40132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4252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6</a:t>
            </a:r>
          </a:p>
          <a:p>
            <a:r>
              <a:rPr lang="en-GB" dirty="0">
                <a:solidFill>
                  <a:schemeClr val="bg1"/>
                </a:solidFill>
              </a:rPr>
              <a:t>8</a:t>
            </a:r>
          </a:p>
          <a:p>
            <a:r>
              <a:rPr lang="en-GB" dirty="0">
                <a:solidFill>
                  <a:schemeClr val="bg1"/>
                </a:solidFill>
              </a:rPr>
              <a:t>48</a:t>
            </a:r>
          </a:p>
          <a:p>
            <a:r>
              <a:rPr lang="en-GB" dirty="0">
                <a:solidFill>
                  <a:schemeClr val="bg1"/>
                </a:solidFill>
              </a:rPr>
              <a:t>9</a:t>
            </a:r>
          </a:p>
          <a:p>
            <a:r>
              <a:rPr lang="en-GB" dirty="0">
                <a:solidFill>
                  <a:schemeClr val="bg1"/>
                </a:solidFill>
              </a:rPr>
              <a:t>54</a:t>
            </a:r>
          </a:p>
          <a:p>
            <a:r>
              <a:rPr lang="en-GB" dirty="0">
                <a:solidFill>
                  <a:schemeClr val="bg1"/>
                </a:solidFill>
              </a:rPr>
              <a:t>*10</a:t>
            </a:r>
          </a:p>
          <a:p>
            <a:r>
              <a:rPr lang="en-GB" dirty="0">
                <a:solidFill>
                  <a:schemeClr val="bg1"/>
                </a:solidFill>
              </a:rPr>
              <a:t>new factor:10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50</a:t>
            </a:r>
          </a:p>
          <a:p>
            <a:r>
              <a:rPr lang="en-GB" dirty="0">
                <a:solidFill>
                  <a:schemeClr val="bg1"/>
                </a:solidFill>
              </a:rPr>
              <a:t>*20</a:t>
            </a:r>
          </a:p>
          <a:p>
            <a:r>
              <a:rPr lang="en-GB" dirty="0">
                <a:solidFill>
                  <a:schemeClr val="bg1"/>
                </a:solidFill>
              </a:rPr>
              <a:t>new factor:20</a:t>
            </a:r>
          </a:p>
        </p:txBody>
      </p:sp>
    </p:spTree>
    <p:extLst>
      <p:ext uri="{BB962C8B-B14F-4D97-AF65-F5344CB8AC3E}">
        <p14:creationId xmlns:p14="http://schemas.microsoft.com/office/powerpoint/2010/main" val="1733382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1065" y="360608"/>
            <a:ext cx="6934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Server cu stare </a:t>
            </a:r>
            <a:r>
              <a:rPr lang="en-US" sz="2400" dirty="0" err="1"/>
              <a:t>partajata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tip de data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clienti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59854" y="1570626"/>
            <a:ext cx="8823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conexiune</a:t>
            </a:r>
            <a:r>
              <a:rPr lang="en-US" dirty="0"/>
              <a:t>  se </a:t>
            </a:r>
            <a:r>
              <a:rPr lang="en-US" dirty="0" err="1"/>
              <a:t>creaza</a:t>
            </a:r>
            <a:r>
              <a:rPr lang="en-US" dirty="0"/>
              <a:t> un thread </a:t>
            </a:r>
            <a:r>
              <a:rPr lang="en-US" dirty="0" err="1"/>
              <a:t>nou</a:t>
            </a:r>
            <a:r>
              <a:rPr lang="en-US" dirty="0"/>
              <a:t> in care se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createClient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612" y="2034839"/>
            <a:ext cx="96062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createClient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/>
              <a:t>creaza</a:t>
            </a:r>
            <a:r>
              <a:rPr lang="en-US" dirty="0"/>
              <a:t> un  client </a:t>
            </a:r>
            <a:r>
              <a:rPr lang="en-US" dirty="0" err="1"/>
              <a:t>nou</a:t>
            </a:r>
            <a:r>
              <a:rPr lang="en-US" dirty="0"/>
              <a:t>, </a:t>
            </a:r>
            <a:r>
              <a:rPr lang="en-US" dirty="0" err="1"/>
              <a:t>reprezentat</a:t>
            </a:r>
            <a:r>
              <a:rPr lang="en-US" dirty="0"/>
              <a:t> </a:t>
            </a:r>
            <a:r>
              <a:rPr lang="en-US" dirty="0" err="1"/>
              <a:t>printr</a:t>
            </a:r>
            <a:r>
              <a:rPr lang="en-US" dirty="0"/>
              <a:t>-o </a:t>
            </a:r>
            <a:r>
              <a:rPr lang="en-US" dirty="0" err="1"/>
              <a:t>structura</a:t>
            </a:r>
            <a:r>
              <a:rPr lang="en-US" dirty="0"/>
              <a:t>  {</a:t>
            </a:r>
            <a:r>
              <a:rPr lang="en-US" dirty="0" err="1"/>
              <a:t>nume</a:t>
            </a:r>
            <a:r>
              <a:rPr lang="en-US" dirty="0"/>
              <a:t>, handle, canal} </a:t>
            </a:r>
            <a:r>
              <a:rPr lang="en-US" dirty="0" err="1"/>
              <a:t>si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apeleaza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loopClient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Fiecare</a:t>
            </a:r>
            <a:r>
              <a:rPr lang="en-US" b="1" dirty="0"/>
              <a:t> client </a:t>
            </a:r>
            <a:r>
              <a:rPr lang="en-US" b="1" dirty="0" err="1"/>
              <a:t>nou</a:t>
            </a:r>
            <a:r>
              <a:rPr lang="en-US" b="1" dirty="0"/>
              <a:t> </a:t>
            </a:r>
            <a:r>
              <a:rPr lang="en-US" b="1" dirty="0" err="1"/>
              <a:t>este</a:t>
            </a:r>
            <a:r>
              <a:rPr lang="en-US" b="1" dirty="0"/>
              <a:t> </a:t>
            </a:r>
            <a:r>
              <a:rPr lang="en-US" b="1" dirty="0" err="1"/>
              <a:t>anuntat</a:t>
            </a:r>
            <a:r>
              <a:rPr lang="en-US" b="1" dirty="0"/>
              <a:t> </a:t>
            </a:r>
            <a:r>
              <a:rPr lang="en-US" b="1" dirty="0" err="1"/>
              <a:t>celorlalti</a:t>
            </a:r>
            <a:r>
              <a:rPr lang="en-US" b="1" dirty="0"/>
              <a:t> </a:t>
            </a:r>
            <a:r>
              <a:rPr lang="en-US" b="1" dirty="0" err="1"/>
              <a:t>clienti</a:t>
            </a:r>
            <a:r>
              <a:rPr lang="en-US" b="1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5612" y="4444337"/>
            <a:ext cx="11000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 </a:t>
            </a:r>
            <a:r>
              <a:rPr lang="en-US" dirty="0" err="1"/>
              <a:t>implementeaza</a:t>
            </a:r>
            <a:r>
              <a:rPr lang="en-US" dirty="0"/>
              <a:t> </a:t>
            </a:r>
            <a:r>
              <a:rPr lang="en-US" dirty="0" err="1"/>
              <a:t>actiunile</a:t>
            </a:r>
            <a:r>
              <a:rPr lang="en-US" dirty="0"/>
              <a:t> </a:t>
            </a:r>
            <a:r>
              <a:rPr lang="en-US" dirty="0" err="1"/>
              <a:t>serverului</a:t>
            </a:r>
            <a:r>
              <a:rPr lang="en-US" dirty="0"/>
              <a:t>: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factorul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,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;</a:t>
            </a:r>
          </a:p>
          <a:p>
            <a:r>
              <a:rPr lang="en-US" dirty="0"/>
              <a:t>     </a:t>
            </a:r>
            <a:r>
              <a:rPr lang="en-US" dirty="0" err="1"/>
              <a:t>comanda</a:t>
            </a:r>
            <a:r>
              <a:rPr lang="en-US" dirty="0"/>
              <a:t> *N a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factorului</a:t>
            </a:r>
            <a:r>
              <a:rPr lang="en-US" dirty="0"/>
              <a:t> 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5612" y="3100664"/>
            <a:ext cx="10359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receive</a:t>
            </a:r>
            <a:r>
              <a:rPr lang="en-US" dirty="0"/>
              <a:t> </a:t>
            </a:r>
            <a:r>
              <a:rPr lang="en-US" dirty="0" err="1"/>
              <a:t>citeste</a:t>
            </a:r>
            <a:r>
              <a:rPr lang="en-US" dirty="0"/>
              <a:t> </a:t>
            </a:r>
            <a:r>
              <a:rPr lang="en-US" dirty="0" err="1"/>
              <a:t>comenzile</a:t>
            </a:r>
            <a:r>
              <a:rPr lang="en-US" dirty="0"/>
              <a:t> </a:t>
            </a:r>
            <a:r>
              <a:rPr lang="en-US" dirty="0" err="1"/>
              <a:t>clientului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le introduce in </a:t>
            </a:r>
            <a:r>
              <a:rPr lang="en-US" dirty="0" err="1"/>
              <a:t>canalul</a:t>
            </a:r>
            <a:r>
              <a:rPr lang="en-US" dirty="0"/>
              <a:t> de </a:t>
            </a:r>
            <a:r>
              <a:rPr lang="en-US" dirty="0" err="1"/>
              <a:t>comunicare</a:t>
            </a:r>
            <a:r>
              <a:rPr lang="en-US" dirty="0"/>
              <a:t>, de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citite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</a:p>
          <a:p>
            <a:r>
              <a:rPr lang="en-US" dirty="0"/>
              <a:t>     </a:t>
            </a:r>
            <a:r>
              <a:rPr lang="en-US" dirty="0" err="1"/>
              <a:t>prelucrate</a:t>
            </a:r>
            <a:r>
              <a:rPr lang="en-US" dirty="0"/>
              <a:t> de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server.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9854" y="861735"/>
            <a:ext cx="256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Detalii</a:t>
            </a:r>
            <a:r>
              <a:rPr lang="en-US" b="1" dirty="0"/>
              <a:t> de </a:t>
            </a:r>
            <a:r>
              <a:rPr lang="en-US" b="1" dirty="0" err="1"/>
              <a:t>implementare</a:t>
            </a:r>
            <a:r>
              <a:rPr lang="en-US" b="1" dirty="0"/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854" y="5231716"/>
            <a:ext cx="8154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executarea</a:t>
            </a:r>
            <a:r>
              <a:rPr lang="en-US" dirty="0"/>
              <a:t> in </a:t>
            </a:r>
            <a:r>
              <a:rPr lang="en-US" dirty="0" err="1"/>
              <a:t>paralel</a:t>
            </a:r>
            <a:r>
              <a:rPr lang="en-US" dirty="0"/>
              <a:t> a </a:t>
            </a:r>
            <a:r>
              <a:rPr lang="en-US" dirty="0" err="1"/>
              <a:t>functiilor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receive </a:t>
            </a:r>
            <a:r>
              <a:rPr lang="en-US" dirty="0"/>
              <a:t>se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race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race</a:t>
            </a:r>
            <a:r>
              <a:rPr lang="en-US" dirty="0"/>
              <a:t> </a:t>
            </a:r>
            <a:r>
              <a:rPr lang="en-US" dirty="0" err="1"/>
              <a:t>executa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actiuni</a:t>
            </a:r>
            <a:r>
              <a:rPr lang="en-US" dirty="0"/>
              <a:t> in parallel </a:t>
            </a:r>
            <a:r>
              <a:rPr lang="en-US" dirty="0" err="1"/>
              <a:t>si</a:t>
            </a:r>
            <a:r>
              <a:rPr lang="en-US" dirty="0"/>
              <a:t> o </a:t>
            </a:r>
            <a:r>
              <a:rPr lang="en-US" dirty="0" err="1"/>
              <a:t>intoarce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prima care se </a:t>
            </a:r>
            <a:r>
              <a:rPr lang="en-US" dirty="0" err="1"/>
              <a:t>termina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88904" y="3216505"/>
            <a:ext cx="7860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Functia</a:t>
            </a:r>
            <a:r>
              <a:rPr lang="en-US" dirty="0"/>
              <a:t> </a:t>
            </a:r>
            <a:r>
              <a:rPr lang="en-US" dirty="0" err="1">
                <a:solidFill>
                  <a:srgbClr val="0070C0"/>
                </a:solidFill>
              </a:rPr>
              <a:t>loopClient</a:t>
            </a:r>
            <a:r>
              <a:rPr lang="en-US" dirty="0"/>
              <a:t>  </a:t>
            </a:r>
            <a:r>
              <a:rPr lang="en-US" dirty="0" err="1"/>
              <a:t>executa</a:t>
            </a:r>
            <a:r>
              <a:rPr lang="en-US" dirty="0"/>
              <a:t> in parallel  </a:t>
            </a:r>
            <a:r>
              <a:rPr lang="en-US" dirty="0" err="1"/>
              <a:t>functiile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server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receive </a:t>
            </a:r>
            <a:r>
              <a:rPr lang="en-US" dirty="0"/>
              <a:t>(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race</a:t>
            </a:r>
            <a:r>
              <a:rPr lang="en-US" dirty="0"/>
              <a:t>).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153586" y="591440"/>
            <a:ext cx="3744295" cy="83099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client={</a:t>
            </a:r>
            <a:r>
              <a:rPr lang="en-US" sz="2400" dirty="0" err="1">
                <a:solidFill>
                  <a:srgbClr val="0070C0"/>
                </a:solidFill>
              </a:rPr>
              <a:t>nume</a:t>
            </a:r>
            <a:r>
              <a:rPr lang="en-US" sz="2400" dirty="0">
                <a:solidFill>
                  <a:srgbClr val="0070C0"/>
                </a:solidFill>
              </a:rPr>
              <a:t>, handle, canal}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server =[client]</a:t>
            </a:r>
          </a:p>
        </p:txBody>
      </p:sp>
    </p:spTree>
    <p:extLst>
      <p:ext uri="{BB962C8B-B14F-4D97-AF65-F5344CB8AC3E}">
        <p14:creationId xmlns:p14="http://schemas.microsoft.com/office/powerpoint/2010/main" val="3811043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2130" y="257577"/>
            <a:ext cx="6023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Server cu stare </a:t>
            </a:r>
            <a:r>
              <a:rPr lang="en-US" sz="2400" dirty="0" err="1"/>
              <a:t>partajata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tip de date client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191010" y="934671"/>
            <a:ext cx="5372350" cy="156966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data Client = Client {</a:t>
            </a:r>
            <a:r>
              <a:rPr lang="en-GB" sz="2400" dirty="0" err="1">
                <a:solidFill>
                  <a:srgbClr val="0070C0"/>
                </a:solidFill>
              </a:rPr>
              <a:t>cName</a:t>
            </a:r>
            <a:r>
              <a:rPr lang="en-GB" sz="2400" dirty="0">
                <a:solidFill>
                  <a:srgbClr val="0070C0"/>
                </a:solidFill>
              </a:rPr>
              <a:t> :: String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                   ,</a:t>
            </a:r>
            <a:r>
              <a:rPr lang="en-GB" sz="2400" dirty="0" err="1">
                <a:solidFill>
                  <a:srgbClr val="0070C0"/>
                </a:solidFill>
              </a:rPr>
              <a:t>cHandle</a:t>
            </a:r>
            <a:r>
              <a:rPr lang="en-GB" sz="2400" dirty="0">
                <a:solidFill>
                  <a:srgbClr val="0070C0"/>
                </a:solidFill>
              </a:rPr>
              <a:t> :: Handle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                   ,</a:t>
            </a:r>
            <a:r>
              <a:rPr lang="en-GB" sz="2400" dirty="0" err="1">
                <a:solidFill>
                  <a:srgbClr val="0070C0"/>
                </a:solidFill>
              </a:rPr>
              <a:t>cChan</a:t>
            </a:r>
            <a:r>
              <a:rPr lang="en-GB" sz="2400" dirty="0">
                <a:solidFill>
                  <a:srgbClr val="0070C0"/>
                </a:solidFill>
              </a:rPr>
              <a:t> :: </a:t>
            </a:r>
            <a:r>
              <a:rPr lang="en-GB" sz="2400" dirty="0" err="1">
                <a:solidFill>
                  <a:srgbClr val="0070C0"/>
                </a:solidFill>
              </a:rPr>
              <a:t>TChan</a:t>
            </a:r>
            <a:r>
              <a:rPr lang="en-GB" sz="2400" dirty="0">
                <a:solidFill>
                  <a:srgbClr val="0070C0"/>
                </a:solidFill>
              </a:rPr>
              <a:t> String}</a:t>
            </a:r>
          </a:p>
          <a:p>
            <a:r>
              <a:rPr lang="en-GB" sz="2400" dirty="0">
                <a:solidFill>
                  <a:srgbClr val="0070C0"/>
                </a:solidFill>
              </a:rPr>
              <a:t>type Server = </a:t>
            </a:r>
            <a:r>
              <a:rPr lang="en-GB" sz="2400" dirty="0" err="1">
                <a:solidFill>
                  <a:srgbClr val="0070C0"/>
                </a:solidFill>
              </a:rPr>
              <a:t>TVar</a:t>
            </a:r>
            <a:r>
              <a:rPr lang="en-GB" sz="2400" dirty="0">
                <a:solidFill>
                  <a:srgbClr val="0070C0"/>
                </a:solidFill>
              </a:rPr>
              <a:t> [Client]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1010" y="2719760"/>
            <a:ext cx="9924030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main = do                                      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sock &lt;- socket AF_INET Stream 0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setSocketOption</a:t>
            </a:r>
            <a:r>
              <a:rPr lang="en-GB" sz="2400" dirty="0">
                <a:solidFill>
                  <a:srgbClr val="0070C0"/>
                </a:solidFill>
              </a:rPr>
              <a:t> sock </a:t>
            </a:r>
            <a:r>
              <a:rPr lang="en-GB" sz="2400" dirty="0" err="1">
                <a:solidFill>
                  <a:srgbClr val="0070C0"/>
                </a:solidFill>
              </a:rPr>
              <a:t>ReuseAddr</a:t>
            </a:r>
            <a:r>
              <a:rPr lang="en-GB" sz="2400" dirty="0">
                <a:solidFill>
                  <a:srgbClr val="0070C0"/>
                </a:solidFill>
              </a:rPr>
              <a:t> 1                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bind sock (</a:t>
            </a:r>
            <a:r>
              <a:rPr lang="en-GB" sz="2400" dirty="0" err="1">
                <a:solidFill>
                  <a:srgbClr val="0070C0"/>
                </a:solidFill>
              </a:rPr>
              <a:t>SockAddrInet</a:t>
            </a:r>
            <a:r>
              <a:rPr lang="en-GB" sz="2400" dirty="0">
                <a:solidFill>
                  <a:srgbClr val="0070C0"/>
                </a:solidFill>
              </a:rPr>
              <a:t> 44445 0)              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listen sock 2                                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"Listening on port 44445..."  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factor &lt;- atomically $ </a:t>
            </a:r>
            <a:r>
              <a:rPr lang="en-GB" sz="2400" dirty="0" err="1">
                <a:solidFill>
                  <a:srgbClr val="0070C0"/>
                </a:solidFill>
              </a:rPr>
              <a:t>newTVar</a:t>
            </a:r>
            <a:r>
              <a:rPr lang="en-GB" sz="2400" dirty="0">
                <a:solidFill>
                  <a:srgbClr val="0070C0"/>
                </a:solidFill>
              </a:rPr>
              <a:t> 2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b="1" dirty="0">
                <a:solidFill>
                  <a:srgbClr val="0070C0"/>
                </a:solidFill>
              </a:rPr>
              <a:t> &lt;- atomically $ </a:t>
            </a:r>
            <a:r>
              <a:rPr lang="en-GB" sz="2400" b="1" dirty="0" err="1">
                <a:solidFill>
                  <a:srgbClr val="0070C0"/>
                </a:solidFill>
              </a:rPr>
              <a:t>newTVar</a:t>
            </a:r>
            <a:r>
              <a:rPr lang="en-GB" sz="2400" b="1" dirty="0">
                <a:solidFill>
                  <a:srgbClr val="0070C0"/>
                </a:solidFill>
              </a:rPr>
              <a:t> []      </a:t>
            </a:r>
            <a:r>
              <a:rPr lang="en-GB" sz="2400" dirty="0"/>
              <a:t>-- </a:t>
            </a:r>
            <a:r>
              <a:rPr lang="en-GB" sz="2400" dirty="0" err="1"/>
              <a:t>serverul</a:t>
            </a:r>
            <a:r>
              <a:rPr lang="en-GB" sz="2400" dirty="0"/>
              <a:t> </a:t>
            </a:r>
            <a:r>
              <a:rPr lang="en-GB" sz="2400" dirty="0" err="1"/>
              <a:t>este</a:t>
            </a:r>
            <a:r>
              <a:rPr lang="en-GB" sz="2400" dirty="0"/>
              <a:t> </a:t>
            </a:r>
            <a:r>
              <a:rPr lang="en-GB" sz="2400" dirty="0" err="1"/>
              <a:t>lista</a:t>
            </a:r>
            <a:r>
              <a:rPr lang="en-GB" sz="2400" dirty="0"/>
              <a:t> </a:t>
            </a:r>
            <a:r>
              <a:rPr lang="en-GB" sz="2400" dirty="0" err="1"/>
              <a:t>clientilor</a:t>
            </a:r>
            <a:r>
              <a:rPr lang="en-GB" sz="2400" dirty="0"/>
              <a:t>, initial </a:t>
            </a:r>
            <a:r>
              <a:rPr lang="en-GB" sz="2400" dirty="0" err="1"/>
              <a:t>este</a:t>
            </a:r>
            <a:r>
              <a:rPr lang="en-GB" sz="2400" dirty="0"/>
              <a:t> []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sock factor </a:t>
            </a:r>
          </a:p>
        </p:txBody>
      </p:sp>
    </p:spTree>
    <p:extLst>
      <p:ext uri="{BB962C8B-B14F-4D97-AF65-F5344CB8AC3E}">
        <p14:creationId xmlns:p14="http://schemas.microsoft.com/office/powerpoint/2010/main" val="42382154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EA6167-F568-8D99-9A26-AF767F330CCF}"/>
              </a:ext>
            </a:extLst>
          </p:cNvPr>
          <p:cNvSpPr txBox="1"/>
          <p:nvPr/>
        </p:nvSpPr>
        <p:spPr>
          <a:xfrm>
            <a:off x="187960" y="247340"/>
            <a:ext cx="9982200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:: Server -&gt; Socket -&gt; </a:t>
            </a:r>
            <a:r>
              <a:rPr lang="en-GB" sz="2400" dirty="0" err="1">
                <a:solidFill>
                  <a:srgbClr val="0070C0"/>
                </a:solidFill>
              </a:rPr>
              <a:t>TVar</a:t>
            </a:r>
            <a:r>
              <a:rPr lang="en-GB" sz="2400" dirty="0">
                <a:solidFill>
                  <a:srgbClr val="0070C0"/>
                </a:solidFill>
              </a:rPr>
              <a:t> Integer -&gt; IO ()                  </a:t>
            </a:r>
          </a:p>
          <a:p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sock  factor = do                            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(conn, _) &lt;- accept sock                      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socketToHandle</a:t>
            </a:r>
            <a:r>
              <a:rPr lang="en-GB" sz="2400" dirty="0">
                <a:solidFill>
                  <a:srgbClr val="0070C0"/>
                </a:solidFill>
              </a:rPr>
              <a:t> conn </a:t>
            </a:r>
            <a:r>
              <a:rPr lang="en-GB" sz="2400" dirty="0" err="1">
                <a:solidFill>
                  <a:srgbClr val="0070C0"/>
                </a:solidFill>
              </a:rPr>
              <a:t>ReadWriteMode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forkFinally</a:t>
            </a:r>
            <a:r>
              <a:rPr lang="en-GB" sz="2400" dirty="0">
                <a:solidFill>
                  <a:srgbClr val="0070C0"/>
                </a:solidFill>
              </a:rPr>
              <a:t> (</a:t>
            </a:r>
            <a:r>
              <a:rPr lang="en-GB" sz="2400" b="1" dirty="0" err="1">
                <a:solidFill>
                  <a:srgbClr val="0070C0"/>
                </a:solidFill>
              </a:rPr>
              <a:t>createClient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handleSock</a:t>
            </a:r>
            <a:r>
              <a:rPr lang="en-GB" sz="2400" b="1" dirty="0">
                <a:solidFill>
                  <a:srgbClr val="0070C0"/>
                </a:solidFill>
              </a:rPr>
              <a:t>  factor</a:t>
            </a:r>
            <a:r>
              <a:rPr lang="en-GB" sz="2400" dirty="0">
                <a:solidFill>
                  <a:srgbClr val="0070C0"/>
                </a:solidFill>
              </a:rPr>
              <a:t>) (\_ -&gt; </a:t>
            </a:r>
            <a:r>
              <a:rPr lang="en-GB" sz="2400" dirty="0" err="1">
                <a:solidFill>
                  <a:srgbClr val="0070C0"/>
                </a:solidFill>
              </a:rPr>
              <a:t>hClose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handleSock</a:t>
            </a:r>
            <a:r>
              <a:rPr lang="en-GB" sz="2400" dirty="0">
                <a:solidFill>
                  <a:srgbClr val="0070C0"/>
                </a:solidFill>
              </a:rPr>
              <a:t>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  </a:t>
            </a:r>
            <a:r>
              <a:rPr lang="en-GB" sz="2400" dirty="0" err="1">
                <a:solidFill>
                  <a:srgbClr val="0070C0"/>
                </a:solidFill>
              </a:rPr>
              <a:t>loopForever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sock  factor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651C8-C3AF-4C03-3764-DA51AC602F71}"/>
              </a:ext>
            </a:extLst>
          </p:cNvPr>
          <p:cNvSpPr txBox="1"/>
          <p:nvPr/>
        </p:nvSpPr>
        <p:spPr>
          <a:xfrm>
            <a:off x="187960" y="3031758"/>
            <a:ext cx="8798560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 err="1">
                <a:solidFill>
                  <a:srgbClr val="0070C0"/>
                </a:solidFill>
              </a:rPr>
              <a:t>createClient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b="1" dirty="0">
                <a:solidFill>
                  <a:srgbClr val="0070C0"/>
                </a:solidFill>
              </a:rPr>
              <a:t> h f</a:t>
            </a:r>
            <a:r>
              <a:rPr lang="en-GB" sz="2400" dirty="0">
                <a:solidFill>
                  <a:srgbClr val="0070C0"/>
                </a:solidFill>
              </a:rPr>
              <a:t> = do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h "Name"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b="1" dirty="0">
                <a:solidFill>
                  <a:srgbClr val="0070C0"/>
                </a:solidFill>
              </a:rPr>
              <a:t>name &lt;- </a:t>
            </a:r>
            <a:r>
              <a:rPr lang="en-GB" sz="2400" b="1" dirty="0" err="1">
                <a:solidFill>
                  <a:srgbClr val="0070C0"/>
                </a:solidFill>
              </a:rPr>
              <a:t>hGetLine</a:t>
            </a:r>
            <a:r>
              <a:rPr lang="en-GB" sz="2400" b="1" dirty="0">
                <a:solidFill>
                  <a:srgbClr val="0070C0"/>
                </a:solidFill>
              </a:rPr>
              <a:t> h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b="1" dirty="0">
                <a:solidFill>
                  <a:srgbClr val="0070C0"/>
                </a:solidFill>
              </a:rPr>
              <a:t>c &lt;- atomically </a:t>
            </a:r>
            <a:r>
              <a:rPr lang="en-GB" sz="2400" b="1" dirty="0" err="1">
                <a:solidFill>
                  <a:srgbClr val="0070C0"/>
                </a:solidFill>
              </a:rPr>
              <a:t>newTChan</a:t>
            </a:r>
            <a:r>
              <a:rPr lang="en-GB" sz="2400" b="1" dirty="0">
                <a:solidFill>
                  <a:srgbClr val="0070C0"/>
                </a:solidFill>
              </a:rPr>
              <a:t>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$ "New client: " ++ name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h $ "</a:t>
            </a:r>
            <a:r>
              <a:rPr lang="en-GB" sz="2400" dirty="0" err="1">
                <a:solidFill>
                  <a:srgbClr val="0070C0"/>
                </a:solidFill>
              </a:rPr>
              <a:t>Wellcome</a:t>
            </a:r>
            <a:r>
              <a:rPr lang="en-GB" sz="2400" dirty="0">
                <a:solidFill>
                  <a:srgbClr val="0070C0"/>
                </a:solidFill>
              </a:rPr>
              <a:t> " ++ name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                           </a:t>
            </a:r>
            <a:r>
              <a:rPr lang="en-GB" sz="2400" b="1" dirty="0" err="1">
                <a:solidFill>
                  <a:srgbClr val="0070C0"/>
                </a:solidFill>
              </a:rPr>
              <a:t>addClient</a:t>
            </a:r>
            <a:r>
              <a:rPr lang="en-GB" sz="2400" b="1" dirty="0">
                <a:solidFill>
                  <a:srgbClr val="0070C0"/>
                </a:solidFill>
              </a:rPr>
              <a:t>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b="1" dirty="0">
                <a:solidFill>
                  <a:srgbClr val="0070C0"/>
                </a:solidFill>
              </a:rPr>
              <a:t> name h c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h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endParaRPr lang="en-GB" sz="24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C9CD8-8250-EC29-1240-CAEE1388805D}"/>
              </a:ext>
            </a:extLst>
          </p:cNvPr>
          <p:cNvSpPr txBox="1"/>
          <p:nvPr/>
        </p:nvSpPr>
        <p:spPr>
          <a:xfrm>
            <a:off x="5003800" y="5728454"/>
            <a:ext cx="7000240" cy="461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h 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 race_ (server h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) (receive h c)</a:t>
            </a:r>
          </a:p>
        </p:txBody>
      </p:sp>
    </p:spTree>
    <p:extLst>
      <p:ext uri="{BB962C8B-B14F-4D97-AF65-F5344CB8AC3E}">
        <p14:creationId xmlns:p14="http://schemas.microsoft.com/office/powerpoint/2010/main" val="463878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05910F-1473-CC26-443B-9ABC8413F853}"/>
              </a:ext>
            </a:extLst>
          </p:cNvPr>
          <p:cNvSpPr txBox="1"/>
          <p:nvPr/>
        </p:nvSpPr>
        <p:spPr>
          <a:xfrm>
            <a:off x="660400" y="1206699"/>
            <a:ext cx="7904480" cy="415498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addClient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name h c = atomically $ do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svclients</a:t>
            </a:r>
            <a:r>
              <a:rPr lang="en-GB" sz="2400" dirty="0">
                <a:solidFill>
                  <a:srgbClr val="0070C0"/>
                </a:solidFill>
              </a:rPr>
              <a:t> &lt;- </a:t>
            </a:r>
            <a:r>
              <a:rPr lang="en-GB" sz="2400" dirty="0" err="1">
                <a:solidFill>
                  <a:srgbClr val="0070C0"/>
                </a:solidFill>
              </a:rPr>
              <a:t>readTVar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writeTVar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(</a:t>
            </a:r>
            <a:r>
              <a:rPr lang="en-GB" sz="2400" dirty="0" err="1">
                <a:solidFill>
                  <a:srgbClr val="0070C0"/>
                </a:solidFill>
              </a:rPr>
              <a:t>svclients</a:t>
            </a:r>
            <a:r>
              <a:rPr lang="en-GB" sz="2400" dirty="0">
                <a:solidFill>
                  <a:srgbClr val="0070C0"/>
                </a:solidFill>
              </a:rPr>
              <a:t> ++ [(Client name h c)])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broadcast </a:t>
            </a:r>
            <a:r>
              <a:rPr lang="en-GB" sz="2400" dirty="0" err="1">
                <a:solidFill>
                  <a:srgbClr val="0070C0"/>
                </a:solidFill>
              </a:rPr>
              <a:t>svclients</a:t>
            </a:r>
            <a:r>
              <a:rPr lang="en-GB" sz="2400" dirty="0">
                <a:solidFill>
                  <a:srgbClr val="0070C0"/>
                </a:solidFill>
              </a:rPr>
              <a:t> ("@"++ name)   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broadcast [] </a:t>
            </a:r>
            <a:r>
              <a:rPr lang="en-GB" sz="2400" dirty="0" err="1">
                <a:solidFill>
                  <a:srgbClr val="0070C0"/>
                </a:solidFill>
              </a:rPr>
              <a:t>msg</a:t>
            </a:r>
            <a:r>
              <a:rPr lang="en-GB" sz="2400" dirty="0">
                <a:solidFill>
                  <a:srgbClr val="0070C0"/>
                </a:solidFill>
              </a:rPr>
              <a:t> = return ()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broadcast ((Client _ _ c):</a:t>
            </a:r>
            <a:r>
              <a:rPr lang="en-GB" sz="2400" dirty="0" err="1">
                <a:solidFill>
                  <a:srgbClr val="0070C0"/>
                </a:solidFill>
              </a:rPr>
              <a:t>lcl</a:t>
            </a:r>
            <a:r>
              <a:rPr lang="en-GB" sz="2400" dirty="0">
                <a:solidFill>
                  <a:srgbClr val="0070C0"/>
                </a:solidFill>
              </a:rPr>
              <a:t>) </a:t>
            </a:r>
            <a:r>
              <a:rPr lang="en-GB" sz="2400" dirty="0" err="1">
                <a:solidFill>
                  <a:srgbClr val="0070C0"/>
                </a:solidFill>
              </a:rPr>
              <a:t>msg</a:t>
            </a:r>
            <a:r>
              <a:rPr lang="en-GB" sz="2400" dirty="0">
                <a:solidFill>
                  <a:srgbClr val="0070C0"/>
                </a:solidFill>
              </a:rPr>
              <a:t> = do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writeTChan</a:t>
            </a:r>
            <a:r>
              <a:rPr lang="en-GB" sz="2400" dirty="0">
                <a:solidFill>
                  <a:srgbClr val="0070C0"/>
                </a:solidFill>
              </a:rPr>
              <a:t> c </a:t>
            </a:r>
            <a:r>
              <a:rPr lang="en-GB" sz="2400" dirty="0" err="1">
                <a:solidFill>
                  <a:srgbClr val="0070C0"/>
                </a:solidFill>
              </a:rPr>
              <a:t>msg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broadcast </a:t>
            </a:r>
            <a:r>
              <a:rPr lang="en-GB" sz="2400" dirty="0" err="1">
                <a:solidFill>
                  <a:srgbClr val="0070C0"/>
                </a:solidFill>
              </a:rPr>
              <a:t>lcl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  <a:r>
              <a:rPr lang="en-GB" sz="2400" dirty="0" err="1">
                <a:solidFill>
                  <a:srgbClr val="0070C0"/>
                </a:solidFill>
              </a:rPr>
              <a:t>msg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B39D1A-0338-5193-82AD-D705ECC5BEB1}"/>
              </a:ext>
            </a:extLst>
          </p:cNvPr>
          <p:cNvSpPr txBox="1"/>
          <p:nvPr/>
        </p:nvSpPr>
        <p:spPr>
          <a:xfrm>
            <a:off x="4848881" y="2823309"/>
            <a:ext cx="7259680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transmite</a:t>
            </a:r>
            <a:r>
              <a:rPr lang="en-US" sz="2000" dirty="0"/>
              <a:t> </a:t>
            </a:r>
            <a:r>
              <a:rPr lang="en-US" sz="2000" dirty="0" err="1"/>
              <a:t>celorlalti</a:t>
            </a:r>
            <a:r>
              <a:rPr lang="en-US" sz="2000" dirty="0"/>
              <a:t> client </a:t>
            </a:r>
            <a:r>
              <a:rPr lang="en-US" sz="2000" dirty="0" err="1"/>
              <a:t>numele</a:t>
            </a:r>
            <a:r>
              <a:rPr lang="en-US" sz="2000" dirty="0"/>
              <a:t> </a:t>
            </a:r>
            <a:r>
              <a:rPr lang="en-US" sz="2000" dirty="0" err="1"/>
              <a:t>noului</a:t>
            </a:r>
            <a:r>
              <a:rPr lang="en-US" sz="2000" dirty="0"/>
              <a:t> client, </a:t>
            </a:r>
          </a:p>
          <a:p>
            <a:r>
              <a:rPr lang="en-US" sz="2000" dirty="0"/>
              <a:t>pe </a:t>
            </a:r>
            <a:r>
              <a:rPr lang="en-US" sz="2000" dirty="0" err="1"/>
              <a:t>canalul</a:t>
            </a:r>
            <a:r>
              <a:rPr lang="en-US" sz="2000" dirty="0"/>
              <a:t> </a:t>
            </a:r>
            <a:r>
              <a:rPr lang="en-US" sz="2000" dirty="0" err="1"/>
              <a:t>fiecarui</a:t>
            </a:r>
            <a:r>
              <a:rPr lang="en-US" sz="2000" dirty="0"/>
              <a:t> client </a:t>
            </a:r>
            <a:r>
              <a:rPr lang="en-US" sz="2000" dirty="0" err="1"/>
              <a:t>deja</a:t>
            </a:r>
            <a:r>
              <a:rPr lang="en-US" sz="2000" dirty="0"/>
              <a:t> existent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pusa</a:t>
            </a:r>
            <a:r>
              <a:rPr lang="en-US" sz="2000" dirty="0"/>
              <a:t> o </a:t>
            </a:r>
            <a:r>
              <a:rPr lang="en-US" sz="2000" dirty="0" err="1"/>
              <a:t>comanda</a:t>
            </a:r>
            <a:r>
              <a:rPr lang="en-US" sz="2000" dirty="0"/>
              <a:t> </a:t>
            </a:r>
            <a:r>
              <a:rPr lang="en-US" sz="2000" dirty="0" err="1"/>
              <a:t>speciala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aceasta</a:t>
            </a:r>
            <a:r>
              <a:rPr lang="en-US" sz="2000" dirty="0"/>
              <a:t> </a:t>
            </a:r>
            <a:r>
              <a:rPr lang="en-US" sz="2000" dirty="0" err="1"/>
              <a:t>comanda</a:t>
            </a:r>
            <a:r>
              <a:rPr lang="en-US" sz="2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fi </a:t>
            </a:r>
            <a:r>
              <a:rPr lang="en-US" sz="2000" dirty="0" err="1"/>
              <a:t>prelucrata</a:t>
            </a:r>
            <a:r>
              <a:rPr lang="en-US" sz="2000" dirty="0"/>
              <a:t> in </a:t>
            </a:r>
            <a:r>
              <a:rPr lang="en-US" sz="2000" dirty="0" err="1"/>
              <a:t>functia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command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72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A4AD9C5-3C22-8D66-4A71-E6AB2893F96C}"/>
              </a:ext>
            </a:extLst>
          </p:cNvPr>
          <p:cNvSpPr txBox="1"/>
          <p:nvPr/>
        </p:nvSpPr>
        <p:spPr>
          <a:xfrm>
            <a:off x="2585720" y="405468"/>
            <a:ext cx="7467600" cy="46166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 err="1">
                <a:solidFill>
                  <a:srgbClr val="0070C0"/>
                </a:solidFill>
              </a:rPr>
              <a:t>loopClient</a:t>
            </a:r>
            <a:r>
              <a:rPr lang="en-GB" sz="2400" dirty="0">
                <a:solidFill>
                  <a:srgbClr val="0070C0"/>
                </a:solidFill>
              </a:rPr>
              <a:t> h 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 race_ (server h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) (receive h 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BC6D5-B3CA-F46C-9D79-4472B7D4781B}"/>
              </a:ext>
            </a:extLst>
          </p:cNvPr>
          <p:cNvSpPr txBox="1"/>
          <p:nvPr/>
        </p:nvSpPr>
        <p:spPr>
          <a:xfrm>
            <a:off x="335279" y="1279446"/>
            <a:ext cx="8186242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server :: Handle -&gt; </a:t>
            </a:r>
            <a:r>
              <a:rPr lang="en-GB" sz="2400" dirty="0" err="1">
                <a:solidFill>
                  <a:srgbClr val="0070C0"/>
                </a:solidFill>
              </a:rPr>
              <a:t>TVar</a:t>
            </a:r>
            <a:r>
              <a:rPr lang="en-GB" sz="2400" dirty="0">
                <a:solidFill>
                  <a:srgbClr val="0070C0"/>
                </a:solidFill>
              </a:rPr>
              <a:t> Integer -&gt; </a:t>
            </a:r>
            <a:r>
              <a:rPr lang="en-GB" sz="2400" dirty="0" err="1">
                <a:solidFill>
                  <a:srgbClr val="0070C0"/>
                </a:solidFill>
              </a:rPr>
              <a:t>TChan</a:t>
            </a:r>
            <a:r>
              <a:rPr lang="en-GB" sz="2400" dirty="0">
                <a:solidFill>
                  <a:srgbClr val="0070C0"/>
                </a:solidFill>
              </a:rPr>
              <a:t> String -&gt; </a:t>
            </a:r>
            <a:r>
              <a:rPr lang="en-GB" sz="2400" b="1" dirty="0">
                <a:solidFill>
                  <a:srgbClr val="0070C0"/>
                </a:solidFill>
              </a:rPr>
              <a:t>Server</a:t>
            </a:r>
            <a:r>
              <a:rPr lang="en-GB" sz="2400" dirty="0">
                <a:solidFill>
                  <a:srgbClr val="0070C0"/>
                </a:solidFill>
              </a:rPr>
              <a:t> -&gt; IO ()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server h 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do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&lt;- atomically $ </a:t>
            </a:r>
            <a:r>
              <a:rPr lang="en-GB" sz="2400" dirty="0" err="1">
                <a:solidFill>
                  <a:srgbClr val="0070C0"/>
                </a:solidFill>
              </a:rPr>
              <a:t>readTVar</a:t>
            </a:r>
            <a:r>
              <a:rPr lang="en-GB" sz="2400" dirty="0">
                <a:solidFill>
                  <a:srgbClr val="0070C0"/>
                </a:solidFill>
              </a:rPr>
              <a:t> f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h $ "Current factor is " ++ show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loop h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68A3A-5035-1ADD-4B84-688F2AD95643}"/>
              </a:ext>
            </a:extLst>
          </p:cNvPr>
          <p:cNvSpPr txBox="1"/>
          <p:nvPr/>
        </p:nvSpPr>
        <p:spPr>
          <a:xfrm>
            <a:off x="335279" y="3581400"/>
            <a:ext cx="5984241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receive :: Handle -&gt; </a:t>
            </a:r>
            <a:r>
              <a:rPr lang="en-GB" sz="2400" dirty="0" err="1">
                <a:solidFill>
                  <a:srgbClr val="0070C0"/>
                </a:solidFill>
              </a:rPr>
              <a:t>TChan</a:t>
            </a:r>
            <a:r>
              <a:rPr lang="en-GB" sz="2400" dirty="0">
                <a:solidFill>
                  <a:srgbClr val="0070C0"/>
                </a:solidFill>
              </a:rPr>
              <a:t> String -&gt; IO ()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receive h c = forever $ do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line &lt;- </a:t>
            </a:r>
            <a:r>
              <a:rPr lang="en-GB" sz="2400" dirty="0" err="1">
                <a:solidFill>
                  <a:srgbClr val="0070C0"/>
                </a:solidFill>
              </a:rPr>
              <a:t>hGetLine</a:t>
            </a:r>
            <a:r>
              <a:rPr lang="en-GB" sz="2400" dirty="0">
                <a:solidFill>
                  <a:srgbClr val="0070C0"/>
                </a:solidFill>
              </a:rPr>
              <a:t> h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atomically $ </a:t>
            </a:r>
            <a:r>
              <a:rPr lang="en-GB" sz="2400" dirty="0" err="1">
                <a:solidFill>
                  <a:srgbClr val="0070C0"/>
                </a:solidFill>
              </a:rPr>
              <a:t>writeTChan</a:t>
            </a:r>
            <a:r>
              <a:rPr lang="en-GB" sz="2400" dirty="0">
                <a:solidFill>
                  <a:srgbClr val="0070C0"/>
                </a:solidFill>
              </a:rPr>
              <a:t> c line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066EE2-1373-9260-36A5-A693685412DB}"/>
              </a:ext>
            </a:extLst>
          </p:cNvPr>
          <p:cNvSpPr txBox="1"/>
          <p:nvPr/>
        </p:nvSpPr>
        <p:spPr>
          <a:xfrm>
            <a:off x="7325359" y="3429000"/>
            <a:ext cx="4287521" cy="22159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70C0"/>
                </a:solidFill>
              </a:rPr>
              <a:t>loop h fval f c sv  = ...</a:t>
            </a:r>
          </a:p>
          <a:p>
            <a:endParaRPr lang="pt-BR" sz="2400" dirty="0">
              <a:solidFill>
                <a:srgbClr val="0070C0"/>
              </a:solidFill>
            </a:endParaRPr>
          </a:p>
          <a:p>
            <a:r>
              <a:rPr lang="en-GB" sz="2400" dirty="0" err="1">
                <a:solidFill>
                  <a:srgbClr val="0070C0"/>
                </a:solidFill>
              </a:rPr>
              <a:t>newfactor</a:t>
            </a:r>
            <a:r>
              <a:rPr lang="en-GB" sz="2400" dirty="0">
                <a:solidFill>
                  <a:srgbClr val="0070C0"/>
                </a:solidFill>
              </a:rPr>
              <a:t> h </a:t>
            </a:r>
            <a:r>
              <a:rPr lang="en-GB" sz="2400" dirty="0" err="1">
                <a:solidFill>
                  <a:srgbClr val="0070C0"/>
                </a:solidFill>
              </a:rPr>
              <a:t>newval</a:t>
            </a:r>
            <a:r>
              <a:rPr lang="en-GB" sz="2400" dirty="0">
                <a:solidFill>
                  <a:srgbClr val="0070C0"/>
                </a:solidFill>
              </a:rPr>
              <a:t>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…</a:t>
            </a:r>
          </a:p>
          <a:p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command h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f c line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…</a:t>
            </a:r>
          </a:p>
          <a:p>
            <a:r>
              <a:rPr lang="pt-BR" dirty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2673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1EFED8-9461-3489-401B-9F8301F12478}"/>
              </a:ext>
            </a:extLst>
          </p:cNvPr>
          <p:cNvSpPr txBox="1"/>
          <p:nvPr/>
        </p:nvSpPr>
        <p:spPr>
          <a:xfrm>
            <a:off x="1366520" y="261263"/>
            <a:ext cx="9458960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70C0"/>
                </a:solidFill>
              </a:rPr>
              <a:t>command h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f c line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r>
              <a:rPr lang="en-GB" sz="2400" dirty="0">
                <a:solidFill>
                  <a:srgbClr val="0070C0"/>
                </a:solidFill>
              </a:rPr>
              <a:t> = case line of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"end" -&gt; do               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h ("Good bye!")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hClose</a:t>
            </a:r>
            <a:r>
              <a:rPr lang="en-GB" sz="2400" dirty="0">
                <a:solidFill>
                  <a:srgbClr val="0070C0"/>
                </a:solidFill>
              </a:rPr>
              <a:t> h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'*':s -&gt; do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$ "Factor received: " ++ s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atomically $ </a:t>
            </a:r>
            <a:r>
              <a:rPr lang="en-GB" sz="2400" dirty="0" err="1">
                <a:solidFill>
                  <a:srgbClr val="0070C0"/>
                </a:solidFill>
              </a:rPr>
              <a:t>writeTVar</a:t>
            </a:r>
            <a:r>
              <a:rPr lang="en-GB" sz="2400" dirty="0">
                <a:solidFill>
                  <a:srgbClr val="0070C0"/>
                </a:solidFill>
              </a:rPr>
              <a:t> f (read s :: Integer)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endParaRPr lang="en-GB" sz="2400" dirty="0">
              <a:solidFill>
                <a:srgbClr val="0070C0"/>
              </a:solidFill>
            </a:endParaRP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</a:t>
            </a:r>
            <a:r>
              <a:rPr lang="en-GB" sz="2400" b="1" dirty="0">
                <a:solidFill>
                  <a:srgbClr val="0070C0"/>
                </a:solidFill>
              </a:rPr>
              <a:t>'@':s -&gt; do 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                                        </a:t>
            </a:r>
            <a:r>
              <a:rPr lang="en-GB" sz="2400" b="1" dirty="0" err="1">
                <a:solidFill>
                  <a:srgbClr val="0070C0"/>
                </a:solidFill>
              </a:rPr>
              <a:t>hPutStrLn</a:t>
            </a:r>
            <a:r>
              <a:rPr lang="en-GB" sz="2400" b="1" dirty="0">
                <a:solidFill>
                  <a:srgbClr val="0070C0"/>
                </a:solidFill>
              </a:rPr>
              <a:t> h $ "New client: " ++ s</a:t>
            </a:r>
          </a:p>
          <a:p>
            <a:r>
              <a:rPr lang="en-GB" sz="2400" b="1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sz="2400" b="1" dirty="0" err="1">
                <a:solidFill>
                  <a:srgbClr val="0070C0"/>
                </a:solidFill>
              </a:rPr>
              <a:t>fval</a:t>
            </a:r>
            <a:r>
              <a:rPr lang="en-GB" sz="2400" b="1" dirty="0">
                <a:solidFill>
                  <a:srgbClr val="0070C0"/>
                </a:solidFill>
              </a:rPr>
              <a:t> f c </a:t>
            </a:r>
            <a:r>
              <a:rPr lang="en-GB" sz="2400" b="1" dirty="0" err="1">
                <a:solidFill>
                  <a:srgbClr val="0070C0"/>
                </a:solidFill>
              </a:rPr>
              <a:t>sv</a:t>
            </a:r>
            <a:r>
              <a:rPr lang="en-GB" sz="2400" b="1" dirty="0">
                <a:solidFill>
                  <a:srgbClr val="0070C0"/>
                </a:solidFill>
              </a:rPr>
              <a:t>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_    -&gt;   do                    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putStrLn</a:t>
            </a:r>
            <a:r>
              <a:rPr lang="en-GB" sz="2400" dirty="0">
                <a:solidFill>
                  <a:srgbClr val="0070C0"/>
                </a:solidFill>
              </a:rPr>
              <a:t> $ "Request received: " ++ line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  </a:t>
            </a:r>
            <a:r>
              <a:rPr lang="en-GB" sz="2400" dirty="0" err="1">
                <a:solidFill>
                  <a:srgbClr val="0070C0"/>
                </a:solidFill>
              </a:rPr>
              <a:t>hPutStrLn</a:t>
            </a:r>
            <a:r>
              <a:rPr lang="en-GB" sz="2400" dirty="0">
                <a:solidFill>
                  <a:srgbClr val="0070C0"/>
                </a:solidFill>
              </a:rPr>
              <a:t> h $  show (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* (read line :: Integer))          </a:t>
            </a:r>
          </a:p>
          <a:p>
            <a:r>
              <a:rPr lang="en-GB" sz="2400" dirty="0">
                <a:solidFill>
                  <a:srgbClr val="0070C0"/>
                </a:solidFill>
              </a:rPr>
              <a:t>                                          loop h </a:t>
            </a:r>
            <a:r>
              <a:rPr lang="en-GB" sz="2400" dirty="0" err="1">
                <a:solidFill>
                  <a:srgbClr val="0070C0"/>
                </a:solidFill>
              </a:rPr>
              <a:t>fval</a:t>
            </a:r>
            <a:r>
              <a:rPr lang="en-GB" sz="2400" dirty="0">
                <a:solidFill>
                  <a:srgbClr val="0070C0"/>
                </a:solidFill>
              </a:rPr>
              <a:t> f c </a:t>
            </a:r>
            <a:r>
              <a:rPr lang="en-GB" sz="2400" dirty="0" err="1">
                <a:solidFill>
                  <a:srgbClr val="0070C0"/>
                </a:solidFill>
              </a:rPr>
              <a:t>sv</a:t>
            </a:r>
            <a:endParaRPr lang="en-GB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5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61218" y="1796585"/>
            <a:ext cx="7624138" cy="41549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data TChan a = T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ro-RO" sz="2400" dirty="0">
                <a:solidFill>
                  <a:srgbClr val="0070C0"/>
                </a:solidFill>
              </a:rPr>
              <a:t>han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ro-RO" sz="2400" dirty="0">
                <a:solidFill>
                  <a:srgbClr val="0070C0"/>
                </a:solidFill>
              </a:rPr>
              <a:t> (TVar (TVarList a))    (TVar (TVarList a))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type TVarList a = TVar (TList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data TList a = TNil | TCons a (TVarList a)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newTChan :: STM (TChan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newTChan</a:t>
            </a:r>
            <a:r>
              <a:rPr lang="en-US" sz="2400" dirty="0">
                <a:solidFill>
                  <a:srgbClr val="0070C0"/>
                </a:solidFill>
              </a:rPr>
              <a:t> = do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hole &lt;- </a:t>
            </a:r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TNil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read &lt;- </a:t>
            </a:r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hole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write &lt;- </a:t>
            </a:r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hole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return (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read write)</a:t>
            </a:r>
            <a:endParaRPr lang="ro-RO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23844" y="676032"/>
            <a:ext cx="2086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Canal in STM</a:t>
            </a:r>
            <a:endParaRPr lang="ro-RO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675F-830A-D78C-C48D-E92A0099B16E}"/>
              </a:ext>
            </a:extLst>
          </p:cNvPr>
          <p:cNvSpPr txBox="1"/>
          <p:nvPr/>
        </p:nvSpPr>
        <p:spPr>
          <a:xfrm>
            <a:off x="8615680" y="59515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TChan.hs</a:t>
            </a:r>
            <a:r>
              <a:rPr lang="en-US" dirty="0">
                <a:solidFill>
                  <a:srgbClr val="000000"/>
                </a:solidFill>
              </a:rPr>
              <a:t>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35295007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AD5E56-5376-EDBA-CF1D-1A7B2B26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041" y="846033"/>
            <a:ext cx="11782078" cy="38631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3BB026-023A-EF9E-29E7-F2A3558D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807" y="3308985"/>
            <a:ext cx="2257425" cy="280035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690064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DA360-656F-8FF5-4FA2-8D29202ECC74}"/>
              </a:ext>
            </a:extLst>
          </p:cNvPr>
          <p:cNvSpPr txBox="1"/>
          <p:nvPr/>
        </p:nvSpPr>
        <p:spPr>
          <a:xfrm>
            <a:off x="272785" y="87044"/>
            <a:ext cx="1017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client </a:t>
            </a:r>
            <a:r>
              <a:rPr lang="en-US" sz="2000" dirty="0" err="1"/>
              <a:t>adaugam</a:t>
            </a:r>
            <a:r>
              <a:rPr lang="en-US" sz="2000" dirty="0"/>
              <a:t> o </a:t>
            </a:r>
            <a:r>
              <a:rPr lang="en-US" sz="2000" dirty="0" err="1"/>
              <a:t>comanda</a:t>
            </a:r>
            <a:r>
              <a:rPr lang="en-US" sz="2000" dirty="0"/>
              <a:t> "&gt;</a:t>
            </a:r>
            <a:r>
              <a:rPr lang="en-US" sz="2000" dirty="0" err="1"/>
              <a:t>nume</a:t>
            </a:r>
            <a:r>
              <a:rPr lang="en-US" sz="2000" dirty="0"/>
              <a:t>" care </a:t>
            </a:r>
            <a:r>
              <a:rPr lang="en-US" sz="2000" dirty="0" err="1"/>
              <a:t>transmite</a:t>
            </a:r>
            <a:r>
              <a:rPr lang="en-US" sz="2000" dirty="0"/>
              <a:t> "Hugs!" </a:t>
            </a:r>
            <a:r>
              <a:rPr lang="en-US" sz="2000" dirty="0" err="1"/>
              <a:t>clientului</a:t>
            </a:r>
            <a:r>
              <a:rPr lang="en-US" sz="2000" dirty="0"/>
              <a:t> "</a:t>
            </a:r>
            <a:r>
              <a:rPr lang="en-US" sz="2000" dirty="0" err="1"/>
              <a:t>nume</a:t>
            </a:r>
            <a:r>
              <a:rPr lang="en-US" sz="2000" dirty="0"/>
              <a:t>" </a:t>
            </a: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D5FA-3C2A-0E41-EDE3-79863FFF5373}"/>
              </a:ext>
            </a:extLst>
          </p:cNvPr>
          <p:cNvSpPr txBox="1"/>
          <p:nvPr/>
        </p:nvSpPr>
        <p:spPr>
          <a:xfrm>
            <a:off x="1915160" y="612844"/>
            <a:ext cx="8361680" cy="56323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command h </a:t>
            </a:r>
            <a:r>
              <a:rPr lang="en-GB" sz="2000" dirty="0" err="1">
                <a:solidFill>
                  <a:srgbClr val="0070C0"/>
                </a:solidFill>
              </a:rPr>
              <a:t>fval</a:t>
            </a:r>
            <a:r>
              <a:rPr lang="en-GB" sz="2000" dirty="0">
                <a:solidFill>
                  <a:srgbClr val="0070C0"/>
                </a:solidFill>
              </a:rPr>
              <a:t> f c line </a:t>
            </a:r>
            <a:r>
              <a:rPr lang="en-GB" sz="2000" dirty="0" err="1">
                <a:solidFill>
                  <a:srgbClr val="0070C0"/>
                </a:solidFill>
              </a:rPr>
              <a:t>sv</a:t>
            </a:r>
            <a:r>
              <a:rPr lang="en-GB" sz="2000" dirty="0">
                <a:solidFill>
                  <a:srgbClr val="0070C0"/>
                </a:solidFill>
              </a:rPr>
              <a:t> = case line of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"end" -&gt; do      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h ("Good bye!")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hClose</a:t>
            </a:r>
            <a:r>
              <a:rPr lang="en-GB" sz="2000" dirty="0">
                <a:solidFill>
                  <a:srgbClr val="0070C0"/>
                </a:solidFill>
              </a:rPr>
              <a:t> h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'*':s -&gt; do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putStrLn</a:t>
            </a:r>
            <a:r>
              <a:rPr lang="en-GB" sz="2000" dirty="0">
                <a:solidFill>
                  <a:srgbClr val="0070C0"/>
                </a:solidFill>
              </a:rPr>
              <a:t> $ "Factor received: " ++ s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atomically $ </a:t>
            </a:r>
            <a:r>
              <a:rPr lang="en-GB" sz="2000" dirty="0" err="1">
                <a:solidFill>
                  <a:srgbClr val="0070C0"/>
                </a:solidFill>
              </a:rPr>
              <a:t>writeTVar</a:t>
            </a:r>
            <a:r>
              <a:rPr lang="en-GB" sz="2000" dirty="0">
                <a:solidFill>
                  <a:srgbClr val="0070C0"/>
                </a:solidFill>
              </a:rPr>
              <a:t> f (read s :: Integer)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sz="2000" dirty="0" err="1">
                <a:solidFill>
                  <a:srgbClr val="0070C0"/>
                </a:solidFill>
              </a:rPr>
              <a:t>fval</a:t>
            </a:r>
            <a:r>
              <a:rPr lang="en-GB" sz="2000" dirty="0">
                <a:solidFill>
                  <a:srgbClr val="0070C0"/>
                </a:solidFill>
              </a:rPr>
              <a:t> f c </a:t>
            </a:r>
            <a:r>
              <a:rPr lang="en-GB" sz="2000" dirty="0" err="1">
                <a:solidFill>
                  <a:srgbClr val="0070C0"/>
                </a:solidFill>
              </a:rPr>
              <a:t>sv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'@':s -&gt; do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</a:t>
            </a:r>
            <a:r>
              <a:rPr lang="en-GB" sz="2000" dirty="0" err="1">
                <a:solidFill>
                  <a:srgbClr val="0070C0"/>
                </a:solidFill>
              </a:rPr>
              <a:t>hPutStrLn</a:t>
            </a:r>
            <a:r>
              <a:rPr lang="en-GB" sz="2000" dirty="0">
                <a:solidFill>
                  <a:srgbClr val="0070C0"/>
                </a:solidFill>
              </a:rPr>
              <a:t> h $ "New client: " ++ s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sz="2000" dirty="0" err="1">
                <a:solidFill>
                  <a:srgbClr val="0070C0"/>
                </a:solidFill>
              </a:rPr>
              <a:t>fval</a:t>
            </a:r>
            <a:r>
              <a:rPr lang="en-GB" sz="2000" dirty="0">
                <a:solidFill>
                  <a:srgbClr val="0070C0"/>
                </a:solidFill>
              </a:rPr>
              <a:t> f c </a:t>
            </a:r>
            <a:r>
              <a:rPr lang="en-GB" sz="2000" dirty="0" err="1">
                <a:solidFill>
                  <a:srgbClr val="0070C0"/>
                </a:solidFill>
              </a:rPr>
              <a:t>sv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'&gt;':s -&gt; do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b="1" dirty="0" err="1">
                <a:solidFill>
                  <a:srgbClr val="0070C0"/>
                </a:solidFill>
              </a:rPr>
              <a:t>sendmessageto</a:t>
            </a:r>
            <a:r>
              <a:rPr lang="en-GB" sz="2000" b="1" dirty="0">
                <a:solidFill>
                  <a:srgbClr val="0070C0"/>
                </a:solidFill>
              </a:rPr>
              <a:t> s </a:t>
            </a:r>
            <a:r>
              <a:rPr lang="en-GB" sz="2000" b="1" dirty="0" err="1">
                <a:solidFill>
                  <a:srgbClr val="0070C0"/>
                </a:solidFill>
              </a:rPr>
              <a:t>sv</a:t>
            </a:r>
            <a:endParaRPr lang="en-GB" sz="2000" b="1" dirty="0">
              <a:solidFill>
                <a:srgbClr val="0070C0"/>
              </a:solidFill>
            </a:endParaRP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           loop h </a:t>
            </a:r>
            <a:r>
              <a:rPr lang="en-GB" sz="2000" b="1" dirty="0" err="1">
                <a:solidFill>
                  <a:srgbClr val="0070C0"/>
                </a:solidFill>
              </a:rPr>
              <a:t>fval</a:t>
            </a:r>
            <a:r>
              <a:rPr lang="en-GB" sz="2000" b="1" dirty="0">
                <a:solidFill>
                  <a:srgbClr val="0070C0"/>
                </a:solidFill>
              </a:rPr>
              <a:t> f c </a:t>
            </a:r>
            <a:r>
              <a:rPr lang="en-GB" sz="2000" b="1" dirty="0" err="1">
                <a:solidFill>
                  <a:srgbClr val="0070C0"/>
                </a:solidFill>
              </a:rPr>
              <a:t>sv</a:t>
            </a:r>
            <a:r>
              <a:rPr lang="en-GB" sz="2000" b="1" dirty="0">
                <a:solidFill>
                  <a:srgbClr val="0070C0"/>
                </a:solidFill>
              </a:rPr>
              <a:t>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"&lt;" -&gt; do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           </a:t>
            </a:r>
            <a:r>
              <a:rPr lang="en-GB" sz="2000" b="1" dirty="0" err="1">
                <a:solidFill>
                  <a:srgbClr val="0070C0"/>
                </a:solidFill>
              </a:rPr>
              <a:t>hPutStrLn</a:t>
            </a:r>
            <a:r>
              <a:rPr lang="en-GB" sz="2000" b="1" dirty="0">
                <a:solidFill>
                  <a:srgbClr val="0070C0"/>
                </a:solidFill>
              </a:rPr>
              <a:t> h  "Hugs!"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                loop h </a:t>
            </a:r>
            <a:r>
              <a:rPr lang="en-GB" sz="2000" b="1" dirty="0" err="1">
                <a:solidFill>
                  <a:srgbClr val="0070C0"/>
                </a:solidFill>
              </a:rPr>
              <a:t>fval</a:t>
            </a:r>
            <a:r>
              <a:rPr lang="en-GB" sz="2000" b="1" dirty="0">
                <a:solidFill>
                  <a:srgbClr val="0070C0"/>
                </a:solidFill>
              </a:rPr>
              <a:t> f c </a:t>
            </a:r>
            <a:r>
              <a:rPr lang="en-GB" sz="2000" b="1" dirty="0" err="1">
                <a:solidFill>
                  <a:srgbClr val="0070C0"/>
                </a:solidFill>
              </a:rPr>
              <a:t>sv</a:t>
            </a:r>
            <a:r>
              <a:rPr lang="en-GB" sz="2000" b="1" dirty="0">
                <a:solidFill>
                  <a:srgbClr val="0070C0"/>
                </a:solidFill>
              </a:rPr>
              <a:t>                                  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_    -&gt;   do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7633F-4A9A-B709-4371-35BBAAB41675}"/>
              </a:ext>
            </a:extLst>
          </p:cNvPr>
          <p:cNvSpPr txBox="1"/>
          <p:nvPr/>
        </p:nvSpPr>
        <p:spPr>
          <a:xfrm>
            <a:off x="6471920" y="4150360"/>
            <a:ext cx="5354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F2EFB-5C69-53D3-7211-B7B01A1DB41B}"/>
              </a:ext>
            </a:extLst>
          </p:cNvPr>
          <p:cNvSpPr txBox="1"/>
          <p:nvPr/>
        </p:nvSpPr>
        <p:spPr>
          <a:xfrm>
            <a:off x="6593840" y="5197757"/>
            <a:ext cx="42049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prelucrarea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primit</a:t>
            </a:r>
            <a:r>
              <a:rPr lang="en-US" dirty="0"/>
              <a:t> de la alt client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500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9DA360-656F-8FF5-4FA2-8D29202ECC74}"/>
              </a:ext>
            </a:extLst>
          </p:cNvPr>
          <p:cNvSpPr txBox="1"/>
          <p:nvPr/>
        </p:nvSpPr>
        <p:spPr>
          <a:xfrm>
            <a:off x="272785" y="87044"/>
            <a:ext cx="10171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client </a:t>
            </a:r>
            <a:r>
              <a:rPr lang="en-US" sz="2000" dirty="0" err="1"/>
              <a:t>adaugam</a:t>
            </a:r>
            <a:r>
              <a:rPr lang="en-US" sz="2000" dirty="0"/>
              <a:t> o </a:t>
            </a:r>
            <a:r>
              <a:rPr lang="en-US" sz="2000" dirty="0" err="1"/>
              <a:t>comanda</a:t>
            </a:r>
            <a:r>
              <a:rPr lang="en-US" sz="2000" dirty="0"/>
              <a:t> "&gt;</a:t>
            </a:r>
            <a:r>
              <a:rPr lang="en-US" sz="2000" dirty="0" err="1"/>
              <a:t>nume</a:t>
            </a:r>
            <a:r>
              <a:rPr lang="en-US" sz="2000" dirty="0"/>
              <a:t>" care </a:t>
            </a:r>
            <a:r>
              <a:rPr lang="en-US" sz="2000" dirty="0" err="1"/>
              <a:t>transmite</a:t>
            </a:r>
            <a:r>
              <a:rPr lang="en-US" sz="2000" dirty="0"/>
              <a:t> "Hugs!" </a:t>
            </a:r>
            <a:r>
              <a:rPr lang="en-US" sz="2000" dirty="0" err="1"/>
              <a:t>clientului</a:t>
            </a:r>
            <a:r>
              <a:rPr lang="en-US" sz="2000" dirty="0"/>
              <a:t> "</a:t>
            </a:r>
            <a:r>
              <a:rPr lang="en-US" sz="2000" dirty="0" err="1"/>
              <a:t>nume</a:t>
            </a:r>
            <a:r>
              <a:rPr lang="en-US" sz="2000" dirty="0"/>
              <a:t>" </a:t>
            </a:r>
            <a:endParaRPr lang="en-GB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ED5FA-3C2A-0E41-EDE3-79863FFF5373}"/>
              </a:ext>
            </a:extLst>
          </p:cNvPr>
          <p:cNvSpPr txBox="1"/>
          <p:nvPr/>
        </p:nvSpPr>
        <p:spPr>
          <a:xfrm>
            <a:off x="365760" y="558274"/>
            <a:ext cx="8361680" cy="50783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command h </a:t>
            </a:r>
            <a:r>
              <a:rPr lang="en-GB" dirty="0" err="1">
                <a:solidFill>
                  <a:srgbClr val="0070C0"/>
                </a:solidFill>
              </a:rPr>
              <a:t>fval</a:t>
            </a:r>
            <a:r>
              <a:rPr lang="en-GB" dirty="0">
                <a:solidFill>
                  <a:srgbClr val="0070C0"/>
                </a:solidFill>
              </a:rPr>
              <a:t> f c line </a:t>
            </a:r>
            <a:r>
              <a:rPr lang="en-GB" dirty="0" err="1">
                <a:solidFill>
                  <a:srgbClr val="0070C0"/>
                </a:solidFill>
              </a:rPr>
              <a:t>sv</a:t>
            </a:r>
            <a:r>
              <a:rPr lang="en-GB" dirty="0">
                <a:solidFill>
                  <a:srgbClr val="0070C0"/>
                </a:solidFill>
              </a:rPr>
              <a:t> = case line of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"end" -&gt; do       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</a:t>
            </a:r>
            <a:r>
              <a:rPr lang="en-GB" dirty="0" err="1">
                <a:solidFill>
                  <a:srgbClr val="0070C0"/>
                </a:solidFill>
              </a:rPr>
              <a:t>hPutStrLn</a:t>
            </a:r>
            <a:r>
              <a:rPr lang="en-GB" dirty="0">
                <a:solidFill>
                  <a:srgbClr val="0070C0"/>
                </a:solidFill>
              </a:rPr>
              <a:t> h ("Good bye!")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</a:t>
            </a:r>
            <a:r>
              <a:rPr lang="en-GB" dirty="0" err="1">
                <a:solidFill>
                  <a:srgbClr val="0070C0"/>
                </a:solidFill>
              </a:rPr>
              <a:t>hClose</a:t>
            </a:r>
            <a:r>
              <a:rPr lang="en-GB" dirty="0">
                <a:solidFill>
                  <a:srgbClr val="0070C0"/>
                </a:solidFill>
              </a:rPr>
              <a:t> h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'*':s -&gt; do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</a:t>
            </a:r>
            <a:r>
              <a:rPr lang="en-GB" dirty="0" err="1">
                <a:solidFill>
                  <a:srgbClr val="0070C0"/>
                </a:solidFill>
              </a:rPr>
              <a:t>putStrLn</a:t>
            </a:r>
            <a:r>
              <a:rPr lang="en-GB" dirty="0">
                <a:solidFill>
                  <a:srgbClr val="0070C0"/>
                </a:solidFill>
              </a:rPr>
              <a:t> $ "Factor received: " ++ s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atomically $ </a:t>
            </a:r>
            <a:r>
              <a:rPr lang="en-GB" dirty="0" err="1">
                <a:solidFill>
                  <a:srgbClr val="0070C0"/>
                </a:solidFill>
              </a:rPr>
              <a:t>writeTVar</a:t>
            </a:r>
            <a:r>
              <a:rPr lang="en-GB" dirty="0">
                <a:solidFill>
                  <a:srgbClr val="0070C0"/>
                </a:solidFill>
              </a:rPr>
              <a:t> f (read s :: Integer)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dirty="0" err="1">
                <a:solidFill>
                  <a:srgbClr val="0070C0"/>
                </a:solidFill>
              </a:rPr>
              <a:t>fval</a:t>
            </a:r>
            <a:r>
              <a:rPr lang="en-GB" dirty="0">
                <a:solidFill>
                  <a:srgbClr val="0070C0"/>
                </a:solidFill>
              </a:rPr>
              <a:t> f c </a:t>
            </a:r>
            <a:r>
              <a:rPr lang="en-GB" dirty="0" err="1">
                <a:solidFill>
                  <a:srgbClr val="0070C0"/>
                </a:solidFill>
              </a:rPr>
              <a:t>sv</a:t>
            </a:r>
            <a:endParaRPr lang="en-GB" dirty="0">
              <a:solidFill>
                <a:srgbClr val="0070C0"/>
              </a:solidFill>
            </a:endParaRPr>
          </a:p>
          <a:p>
            <a:r>
              <a:rPr lang="en-GB" dirty="0">
                <a:solidFill>
                  <a:srgbClr val="0070C0"/>
                </a:solidFill>
              </a:rPr>
              <a:t>                           '@':s -&gt; do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</a:t>
            </a:r>
            <a:r>
              <a:rPr lang="en-GB" dirty="0" err="1">
                <a:solidFill>
                  <a:srgbClr val="0070C0"/>
                </a:solidFill>
              </a:rPr>
              <a:t>hPutStrLn</a:t>
            </a:r>
            <a:r>
              <a:rPr lang="en-GB" dirty="0">
                <a:solidFill>
                  <a:srgbClr val="0070C0"/>
                </a:solidFill>
              </a:rPr>
              <a:t> h $ "New client: " ++ s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             loop h </a:t>
            </a:r>
            <a:r>
              <a:rPr lang="en-GB" dirty="0" err="1">
                <a:solidFill>
                  <a:srgbClr val="0070C0"/>
                </a:solidFill>
              </a:rPr>
              <a:t>fval</a:t>
            </a:r>
            <a:r>
              <a:rPr lang="en-GB" dirty="0">
                <a:solidFill>
                  <a:srgbClr val="0070C0"/>
                </a:solidFill>
              </a:rPr>
              <a:t> f c </a:t>
            </a:r>
            <a:r>
              <a:rPr lang="en-GB" dirty="0" err="1">
                <a:solidFill>
                  <a:srgbClr val="0070C0"/>
                </a:solidFill>
              </a:rPr>
              <a:t>sv</a:t>
            </a:r>
            <a:r>
              <a:rPr lang="en-GB" dirty="0">
                <a:solidFill>
                  <a:srgbClr val="0070C0"/>
                </a:solidFill>
              </a:rPr>
              <a:t> 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                     '&gt;':s -&gt; do 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                                </a:t>
            </a:r>
            <a:r>
              <a:rPr lang="en-GB" b="1" dirty="0" err="1">
                <a:solidFill>
                  <a:srgbClr val="0070C0"/>
                </a:solidFill>
              </a:rPr>
              <a:t>sendmessageto</a:t>
            </a:r>
            <a:r>
              <a:rPr lang="en-GB" b="1" dirty="0">
                <a:solidFill>
                  <a:srgbClr val="0070C0"/>
                </a:solidFill>
              </a:rPr>
              <a:t> s </a:t>
            </a:r>
            <a:r>
              <a:rPr lang="en-GB" b="1" dirty="0" err="1">
                <a:solidFill>
                  <a:srgbClr val="0070C0"/>
                </a:solidFill>
              </a:rPr>
              <a:t>sv</a:t>
            </a:r>
            <a:endParaRPr lang="en-GB" b="1" dirty="0">
              <a:solidFill>
                <a:srgbClr val="0070C0"/>
              </a:solidFill>
            </a:endParaRPr>
          </a:p>
          <a:p>
            <a:r>
              <a:rPr lang="en-GB" b="1" dirty="0">
                <a:solidFill>
                  <a:srgbClr val="0070C0"/>
                </a:solidFill>
              </a:rPr>
              <a:t>                                      loop h </a:t>
            </a:r>
            <a:r>
              <a:rPr lang="en-GB" b="1" dirty="0" err="1">
                <a:solidFill>
                  <a:srgbClr val="0070C0"/>
                </a:solidFill>
              </a:rPr>
              <a:t>fval</a:t>
            </a:r>
            <a:r>
              <a:rPr lang="en-GB" b="1" dirty="0">
                <a:solidFill>
                  <a:srgbClr val="0070C0"/>
                </a:solidFill>
              </a:rPr>
              <a:t> f c </a:t>
            </a:r>
            <a:r>
              <a:rPr lang="en-GB" b="1" dirty="0" err="1">
                <a:solidFill>
                  <a:srgbClr val="0070C0"/>
                </a:solidFill>
              </a:rPr>
              <a:t>sv</a:t>
            </a:r>
            <a:r>
              <a:rPr lang="en-GB" b="1" dirty="0">
                <a:solidFill>
                  <a:srgbClr val="0070C0"/>
                </a:solidFill>
              </a:rPr>
              <a:t> 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                     "&lt;" -&gt; do 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                                </a:t>
            </a:r>
            <a:r>
              <a:rPr lang="en-GB" b="1" dirty="0" err="1">
                <a:solidFill>
                  <a:srgbClr val="0070C0"/>
                </a:solidFill>
              </a:rPr>
              <a:t>hPutStrLn</a:t>
            </a:r>
            <a:r>
              <a:rPr lang="en-GB" b="1" dirty="0">
                <a:solidFill>
                  <a:srgbClr val="0070C0"/>
                </a:solidFill>
              </a:rPr>
              <a:t> h  "Hugs!"</a:t>
            </a:r>
          </a:p>
          <a:p>
            <a:r>
              <a:rPr lang="en-GB" b="1" dirty="0">
                <a:solidFill>
                  <a:srgbClr val="0070C0"/>
                </a:solidFill>
              </a:rPr>
              <a:t>                                      loop h </a:t>
            </a:r>
            <a:r>
              <a:rPr lang="en-GB" b="1" dirty="0" err="1">
                <a:solidFill>
                  <a:srgbClr val="0070C0"/>
                </a:solidFill>
              </a:rPr>
              <a:t>fval</a:t>
            </a:r>
            <a:r>
              <a:rPr lang="en-GB" b="1" dirty="0">
                <a:solidFill>
                  <a:srgbClr val="0070C0"/>
                </a:solidFill>
              </a:rPr>
              <a:t> f c </a:t>
            </a:r>
            <a:r>
              <a:rPr lang="en-GB" b="1" dirty="0" err="1">
                <a:solidFill>
                  <a:srgbClr val="0070C0"/>
                </a:solidFill>
              </a:rPr>
              <a:t>sv</a:t>
            </a:r>
            <a:r>
              <a:rPr lang="en-GB" b="1" dirty="0">
                <a:solidFill>
                  <a:srgbClr val="0070C0"/>
                </a:solidFill>
              </a:rPr>
              <a:t>                                   </a:t>
            </a:r>
          </a:p>
          <a:p>
            <a:r>
              <a:rPr lang="en-GB" dirty="0">
                <a:solidFill>
                  <a:srgbClr val="0070C0"/>
                </a:solidFill>
              </a:rPr>
              <a:t>                           _    -&gt;   do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7633F-4A9A-B709-4371-35BBAAB41675}"/>
              </a:ext>
            </a:extLst>
          </p:cNvPr>
          <p:cNvSpPr txBox="1"/>
          <p:nvPr/>
        </p:nvSpPr>
        <p:spPr>
          <a:xfrm>
            <a:off x="6563360" y="3340289"/>
            <a:ext cx="5354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transmiterea</a:t>
            </a:r>
            <a:r>
              <a:rPr lang="en-US" dirty="0"/>
              <a:t> </a:t>
            </a:r>
            <a:r>
              <a:rPr lang="en-US" dirty="0" err="1"/>
              <a:t>mesajului</a:t>
            </a:r>
            <a:r>
              <a:rPr lang="en-US" dirty="0"/>
              <a:t> </a:t>
            </a:r>
            <a:r>
              <a:rPr lang="en-US" dirty="0" err="1"/>
              <a:t>catre</a:t>
            </a:r>
            <a:r>
              <a:rPr lang="en-US" dirty="0"/>
              <a:t> </a:t>
            </a:r>
            <a:r>
              <a:rPr lang="en-US" dirty="0" err="1"/>
              <a:t>clientul</a:t>
            </a:r>
            <a:r>
              <a:rPr lang="en-US" dirty="0"/>
              <a:t> cu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73BDC-00A0-181F-84E8-A1D98CB1BD8C}"/>
              </a:ext>
            </a:extLst>
          </p:cNvPr>
          <p:cNvSpPr txBox="1"/>
          <p:nvPr/>
        </p:nvSpPr>
        <p:spPr>
          <a:xfrm>
            <a:off x="5730240" y="3745181"/>
            <a:ext cx="6096000" cy="255454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 err="1">
                <a:solidFill>
                  <a:srgbClr val="0070C0"/>
                </a:solidFill>
              </a:rPr>
              <a:t>sendmessageto</a:t>
            </a:r>
            <a:r>
              <a:rPr lang="en-GB" sz="2000" dirty="0">
                <a:solidFill>
                  <a:srgbClr val="0070C0"/>
                </a:solidFill>
              </a:rPr>
              <a:t> s </a:t>
            </a:r>
            <a:r>
              <a:rPr lang="en-GB" sz="2000" dirty="0" err="1">
                <a:solidFill>
                  <a:srgbClr val="0070C0"/>
                </a:solidFill>
              </a:rPr>
              <a:t>sv</a:t>
            </a:r>
            <a:r>
              <a:rPr lang="en-GB" sz="2000" dirty="0">
                <a:solidFill>
                  <a:srgbClr val="0070C0"/>
                </a:solidFill>
              </a:rPr>
              <a:t> = atomically $ do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</a:t>
            </a:r>
            <a:r>
              <a:rPr lang="en-GB" sz="2000" dirty="0" err="1">
                <a:solidFill>
                  <a:srgbClr val="0070C0"/>
                </a:solidFill>
              </a:rPr>
              <a:t>svclients</a:t>
            </a:r>
            <a:r>
              <a:rPr lang="en-GB" sz="2000" dirty="0">
                <a:solidFill>
                  <a:srgbClr val="0070C0"/>
                </a:solidFill>
              </a:rPr>
              <a:t> &lt;- </a:t>
            </a:r>
            <a:r>
              <a:rPr lang="en-GB" sz="2000" dirty="0" err="1">
                <a:solidFill>
                  <a:srgbClr val="0070C0"/>
                </a:solidFill>
              </a:rPr>
              <a:t>readTVar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sv</a:t>
            </a:r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>
                <a:solidFill>
                  <a:srgbClr val="0070C0"/>
                </a:solidFill>
              </a:rPr>
              <a:t>                      let  c = </a:t>
            </a:r>
            <a:r>
              <a:rPr lang="en-GB" sz="2000" dirty="0" err="1">
                <a:solidFill>
                  <a:srgbClr val="0070C0"/>
                </a:solidFill>
              </a:rPr>
              <a:t>channelof</a:t>
            </a:r>
            <a:r>
              <a:rPr lang="en-GB" sz="2000" dirty="0">
                <a:solidFill>
                  <a:srgbClr val="0070C0"/>
                </a:solidFill>
              </a:rPr>
              <a:t> s </a:t>
            </a:r>
            <a:r>
              <a:rPr lang="en-GB" sz="2000" dirty="0" err="1">
                <a:solidFill>
                  <a:srgbClr val="0070C0"/>
                </a:solidFill>
              </a:rPr>
              <a:t>svclients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</a:p>
          <a:p>
            <a:r>
              <a:rPr lang="en-GB" sz="2000" b="1" dirty="0">
                <a:solidFill>
                  <a:srgbClr val="0070C0"/>
                </a:solidFill>
              </a:rPr>
              <a:t>                      </a:t>
            </a:r>
            <a:r>
              <a:rPr lang="en-GB" sz="2000" b="1" dirty="0" err="1">
                <a:solidFill>
                  <a:srgbClr val="0070C0"/>
                </a:solidFill>
              </a:rPr>
              <a:t>writeTChan</a:t>
            </a:r>
            <a:r>
              <a:rPr lang="en-GB" sz="2000" b="1" dirty="0">
                <a:solidFill>
                  <a:srgbClr val="0070C0"/>
                </a:solidFill>
              </a:rPr>
              <a:t> c "&lt;"  </a:t>
            </a:r>
          </a:p>
          <a:p>
            <a:endParaRPr lang="en-GB" sz="2000" dirty="0">
              <a:solidFill>
                <a:srgbClr val="0070C0"/>
              </a:solidFill>
            </a:endParaRPr>
          </a:p>
          <a:p>
            <a:r>
              <a:rPr lang="en-GB" sz="2000" dirty="0" err="1">
                <a:solidFill>
                  <a:srgbClr val="0070C0"/>
                </a:solidFill>
              </a:rPr>
              <a:t>channelof</a:t>
            </a:r>
            <a:r>
              <a:rPr lang="en-GB" sz="2000" dirty="0">
                <a:solidFill>
                  <a:srgbClr val="0070C0"/>
                </a:solidFill>
              </a:rPr>
              <a:t> s ((Client n _ c):</a:t>
            </a:r>
            <a:r>
              <a:rPr lang="en-GB" sz="2000" dirty="0" err="1">
                <a:solidFill>
                  <a:srgbClr val="0070C0"/>
                </a:solidFill>
              </a:rPr>
              <a:t>lcl</a:t>
            </a:r>
            <a:r>
              <a:rPr lang="en-GB" sz="2000" dirty="0">
                <a:solidFill>
                  <a:srgbClr val="0070C0"/>
                </a:solidFill>
              </a:rPr>
              <a:t>) =  if s==n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                      then c </a:t>
            </a:r>
          </a:p>
          <a:p>
            <a:r>
              <a:rPr lang="en-GB" sz="2000" dirty="0">
                <a:solidFill>
                  <a:srgbClr val="0070C0"/>
                </a:solidFill>
              </a:rPr>
              <a:t>                                                              else (</a:t>
            </a:r>
            <a:r>
              <a:rPr lang="en-GB" sz="2000" dirty="0" err="1">
                <a:solidFill>
                  <a:srgbClr val="0070C0"/>
                </a:solidFill>
              </a:rPr>
              <a:t>channelof</a:t>
            </a:r>
            <a:r>
              <a:rPr lang="en-GB" sz="2000" dirty="0">
                <a:solidFill>
                  <a:srgbClr val="0070C0"/>
                </a:solidFill>
              </a:rPr>
              <a:t> s </a:t>
            </a:r>
            <a:r>
              <a:rPr lang="en-GB" sz="2000" dirty="0" err="1">
                <a:solidFill>
                  <a:srgbClr val="0070C0"/>
                </a:solidFill>
              </a:rPr>
              <a:t>lcl</a:t>
            </a:r>
            <a:r>
              <a:rPr lang="en-GB" sz="2000" dirty="0">
                <a:solidFill>
                  <a:srgbClr val="0070C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C1F4407-54F8-80F9-7495-BDDDE348B6C3}"/>
                  </a:ext>
                </a:extLst>
              </p14:cNvPr>
              <p14:cNvContentPartPr/>
              <p14:nvPr/>
            </p14:nvContentPartPr>
            <p14:xfrm>
              <a:off x="1391040" y="4611240"/>
              <a:ext cx="5581440" cy="1567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C1F4407-54F8-80F9-7495-BDDDE348B6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2040" y="4602600"/>
                <a:ext cx="5599080" cy="15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73811CE-3DC9-ED40-B360-185722F10DF9}"/>
                  </a:ext>
                </a:extLst>
              </p14:cNvPr>
              <p14:cNvContentPartPr/>
              <p14:nvPr/>
            </p14:nvContentPartPr>
            <p14:xfrm>
              <a:off x="1714680" y="4559760"/>
              <a:ext cx="147600" cy="147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73811CE-3DC9-ED40-B360-185722F10D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06040" y="4550760"/>
                <a:ext cx="165240" cy="1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6587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EC69F8-AC2A-9F8C-ACF5-064E880E78A7}"/>
              </a:ext>
            </a:extLst>
          </p:cNvPr>
          <p:cNvSpPr txBox="1"/>
          <p:nvPr/>
        </p:nvSpPr>
        <p:spPr>
          <a:xfrm>
            <a:off x="274320" y="394960"/>
            <a:ext cx="2428240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dirty="0"/>
              <a:t>*</a:t>
            </a:r>
            <a:r>
              <a:rPr lang="en-GB" dirty="0">
                <a:solidFill>
                  <a:schemeClr val="bg1"/>
                </a:solidFill>
              </a:rPr>
              <a:t>Main&gt; main</a:t>
            </a:r>
          </a:p>
          <a:p>
            <a:r>
              <a:rPr lang="en-GB" dirty="0">
                <a:solidFill>
                  <a:schemeClr val="bg1"/>
                </a:solidFill>
              </a:rPr>
              <a:t>Listening on port 4255...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Ioana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Ana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6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10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Andrei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5</a:t>
            </a:r>
          </a:p>
          <a:p>
            <a:r>
              <a:rPr lang="en-GB" dirty="0">
                <a:solidFill>
                  <a:schemeClr val="bg1"/>
                </a:solidFill>
              </a:rPr>
              <a:t>Factor received: 3</a:t>
            </a:r>
          </a:p>
          <a:p>
            <a:r>
              <a:rPr lang="en-GB" dirty="0">
                <a:solidFill>
                  <a:schemeClr val="bg1"/>
                </a:solidFill>
              </a:rPr>
              <a:t>Request received: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63A6EE-B8E4-FE59-6BE8-836121D33865}"/>
              </a:ext>
            </a:extLst>
          </p:cNvPr>
          <p:cNvSpPr txBox="1"/>
          <p:nvPr/>
        </p:nvSpPr>
        <p:spPr>
          <a:xfrm>
            <a:off x="2875280" y="635566"/>
            <a:ext cx="4114800" cy="4524315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4255</a:t>
            </a:r>
          </a:p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r>
              <a:rPr lang="en-GB" dirty="0">
                <a:solidFill>
                  <a:schemeClr val="bg1"/>
                </a:solidFill>
              </a:rPr>
              <a:t>Ioana</a:t>
            </a:r>
          </a:p>
          <a:p>
            <a:r>
              <a:rPr lang="en-GB" dirty="0" err="1">
                <a:solidFill>
                  <a:schemeClr val="bg1"/>
                </a:solidFill>
              </a:rPr>
              <a:t>Wellcome</a:t>
            </a:r>
            <a:r>
              <a:rPr lang="en-GB" dirty="0">
                <a:solidFill>
                  <a:schemeClr val="bg1"/>
                </a:solidFill>
              </a:rPr>
              <a:t> Ioana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2</a:t>
            </a:r>
          </a:p>
          <a:p>
            <a:r>
              <a:rPr lang="en-GB" dirty="0">
                <a:solidFill>
                  <a:schemeClr val="bg1"/>
                </a:solidFill>
              </a:rPr>
              <a:t>3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Ana</a:t>
            </a:r>
          </a:p>
          <a:p>
            <a:r>
              <a:rPr lang="en-GB" dirty="0">
                <a:solidFill>
                  <a:schemeClr val="bg1"/>
                </a:solidFill>
              </a:rPr>
              <a:t>new factor:10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Andrei</a:t>
            </a:r>
          </a:p>
          <a:p>
            <a:r>
              <a:rPr lang="en-GB" dirty="0">
                <a:solidFill>
                  <a:schemeClr val="bg1"/>
                </a:solidFill>
              </a:rPr>
              <a:t>new factor:3</a:t>
            </a:r>
          </a:p>
          <a:p>
            <a:r>
              <a:rPr lang="en-GB" dirty="0">
                <a:solidFill>
                  <a:schemeClr val="bg1"/>
                </a:solidFill>
              </a:rPr>
              <a:t>4</a:t>
            </a:r>
          </a:p>
          <a:p>
            <a:r>
              <a:rPr lang="en-GB" dirty="0">
                <a:solidFill>
                  <a:schemeClr val="bg1"/>
                </a:solidFill>
              </a:rPr>
              <a:t>12</a:t>
            </a:r>
          </a:p>
          <a:p>
            <a:r>
              <a:rPr lang="en-GB" dirty="0">
                <a:solidFill>
                  <a:schemeClr val="bg1"/>
                </a:solidFill>
              </a:rPr>
              <a:t>&gt;Ana</a:t>
            </a:r>
          </a:p>
          <a:p>
            <a:r>
              <a:rPr lang="en-GB" dirty="0">
                <a:solidFill>
                  <a:schemeClr val="bg1"/>
                </a:solidFill>
              </a:rPr>
              <a:t>end</a:t>
            </a:r>
          </a:p>
          <a:p>
            <a:r>
              <a:rPr lang="en-GB" dirty="0">
                <a:solidFill>
                  <a:schemeClr val="bg1"/>
                </a:solidFill>
              </a:rPr>
              <a:t>Good bye!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AD4CCE-F112-B821-016F-2CC8B5ABF362}"/>
              </a:ext>
            </a:extLst>
          </p:cNvPr>
          <p:cNvSpPr txBox="1"/>
          <p:nvPr/>
        </p:nvSpPr>
        <p:spPr>
          <a:xfrm>
            <a:off x="4932680" y="1135023"/>
            <a:ext cx="4297680" cy="480131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4255</a:t>
            </a:r>
          </a:p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r>
              <a:rPr lang="en-GB" dirty="0">
                <a:solidFill>
                  <a:schemeClr val="bg1"/>
                </a:solidFill>
              </a:rPr>
              <a:t>Ana</a:t>
            </a:r>
          </a:p>
          <a:p>
            <a:r>
              <a:rPr lang="en-GB" dirty="0" err="1">
                <a:solidFill>
                  <a:schemeClr val="bg1"/>
                </a:solidFill>
              </a:rPr>
              <a:t>Wellcome</a:t>
            </a:r>
            <a:r>
              <a:rPr lang="en-GB" dirty="0">
                <a:solidFill>
                  <a:schemeClr val="bg1"/>
                </a:solidFill>
              </a:rPr>
              <a:t> Ana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2</a:t>
            </a:r>
          </a:p>
          <a:p>
            <a:r>
              <a:rPr lang="en-GB" dirty="0">
                <a:solidFill>
                  <a:schemeClr val="bg1"/>
                </a:solidFill>
              </a:rPr>
              <a:t>6</a:t>
            </a:r>
          </a:p>
          <a:p>
            <a:r>
              <a:rPr lang="en-GB" dirty="0">
                <a:solidFill>
                  <a:schemeClr val="bg1"/>
                </a:solidFill>
              </a:rPr>
              <a:t>12</a:t>
            </a:r>
          </a:p>
          <a:p>
            <a:r>
              <a:rPr lang="en-GB" dirty="0">
                <a:solidFill>
                  <a:schemeClr val="bg1"/>
                </a:solidFill>
              </a:rPr>
              <a:t>*10</a:t>
            </a:r>
          </a:p>
          <a:p>
            <a:r>
              <a:rPr lang="en-GB" dirty="0">
                <a:solidFill>
                  <a:schemeClr val="bg1"/>
                </a:solidFill>
              </a:rPr>
              <a:t>new factor:10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50</a:t>
            </a:r>
          </a:p>
          <a:p>
            <a:r>
              <a:rPr lang="en-GB" dirty="0">
                <a:solidFill>
                  <a:schemeClr val="bg1"/>
                </a:solidFill>
              </a:rPr>
              <a:t>New client: Andrei</a:t>
            </a:r>
          </a:p>
          <a:p>
            <a:r>
              <a:rPr lang="en-GB" dirty="0">
                <a:solidFill>
                  <a:schemeClr val="bg1"/>
                </a:solidFill>
              </a:rPr>
              <a:t>Hugs!</a:t>
            </a:r>
          </a:p>
          <a:p>
            <a:r>
              <a:rPr lang="en-GB" dirty="0">
                <a:solidFill>
                  <a:schemeClr val="bg1"/>
                </a:solidFill>
              </a:rPr>
              <a:t>Hugs!</a:t>
            </a:r>
          </a:p>
          <a:p>
            <a:r>
              <a:rPr lang="en-GB" dirty="0">
                <a:solidFill>
                  <a:schemeClr val="bg1"/>
                </a:solidFill>
              </a:rPr>
              <a:t>&gt;Andrei</a:t>
            </a:r>
          </a:p>
          <a:p>
            <a:r>
              <a:rPr lang="en-GB" dirty="0">
                <a:solidFill>
                  <a:schemeClr val="bg1"/>
                </a:solidFill>
              </a:rPr>
              <a:t>new factor:3</a:t>
            </a:r>
          </a:p>
          <a:p>
            <a:r>
              <a:rPr lang="en-GB" dirty="0">
                <a:solidFill>
                  <a:schemeClr val="bg1"/>
                </a:solidFill>
              </a:rPr>
              <a:t>Hugs!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A07D0-2672-667E-471D-02DC82FBAE1A}"/>
              </a:ext>
            </a:extLst>
          </p:cNvPr>
          <p:cNvSpPr txBox="1"/>
          <p:nvPr/>
        </p:nvSpPr>
        <p:spPr>
          <a:xfrm>
            <a:off x="7548880" y="2241619"/>
            <a:ext cx="3860800" cy="341632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C:\Users\igleu\nc&gt;nc64 localhost 4255</a:t>
            </a:r>
          </a:p>
          <a:p>
            <a:r>
              <a:rPr lang="en-GB" dirty="0">
                <a:solidFill>
                  <a:schemeClr val="bg1"/>
                </a:solidFill>
              </a:rPr>
              <a:t>Name</a:t>
            </a:r>
          </a:p>
          <a:p>
            <a:r>
              <a:rPr lang="en-GB" dirty="0">
                <a:solidFill>
                  <a:schemeClr val="bg1"/>
                </a:solidFill>
              </a:rPr>
              <a:t>Andrei</a:t>
            </a:r>
          </a:p>
          <a:p>
            <a:r>
              <a:rPr lang="en-GB" dirty="0" err="1">
                <a:solidFill>
                  <a:schemeClr val="bg1"/>
                </a:solidFill>
              </a:rPr>
              <a:t>Wellcome</a:t>
            </a:r>
            <a:r>
              <a:rPr lang="en-GB" dirty="0">
                <a:solidFill>
                  <a:schemeClr val="bg1"/>
                </a:solidFill>
              </a:rPr>
              <a:t> Andrei</a:t>
            </a:r>
          </a:p>
          <a:p>
            <a:r>
              <a:rPr lang="en-GB" dirty="0">
                <a:solidFill>
                  <a:schemeClr val="bg1"/>
                </a:solidFill>
              </a:rPr>
              <a:t>Current factor is 10</a:t>
            </a:r>
          </a:p>
          <a:p>
            <a:r>
              <a:rPr lang="en-GB" dirty="0">
                <a:solidFill>
                  <a:schemeClr val="bg1"/>
                </a:solidFill>
              </a:rPr>
              <a:t>5</a:t>
            </a:r>
          </a:p>
          <a:p>
            <a:r>
              <a:rPr lang="en-GB" dirty="0">
                <a:solidFill>
                  <a:schemeClr val="bg1"/>
                </a:solidFill>
              </a:rPr>
              <a:t>50</a:t>
            </a:r>
          </a:p>
          <a:p>
            <a:r>
              <a:rPr lang="en-GB" dirty="0">
                <a:solidFill>
                  <a:schemeClr val="bg1"/>
                </a:solidFill>
              </a:rPr>
              <a:t>&gt;Ana</a:t>
            </a:r>
          </a:p>
          <a:p>
            <a:r>
              <a:rPr lang="en-GB" dirty="0">
                <a:solidFill>
                  <a:schemeClr val="bg1"/>
                </a:solidFill>
              </a:rPr>
              <a:t>&gt;Ana</a:t>
            </a:r>
          </a:p>
          <a:p>
            <a:r>
              <a:rPr lang="en-GB" dirty="0">
                <a:solidFill>
                  <a:schemeClr val="bg1"/>
                </a:solidFill>
              </a:rPr>
              <a:t>Hugs!</a:t>
            </a:r>
          </a:p>
          <a:p>
            <a:r>
              <a:rPr lang="en-GB" dirty="0">
                <a:solidFill>
                  <a:schemeClr val="bg1"/>
                </a:solidFill>
              </a:rPr>
              <a:t>*3</a:t>
            </a:r>
          </a:p>
          <a:p>
            <a:r>
              <a:rPr lang="en-GB" dirty="0">
                <a:solidFill>
                  <a:schemeClr val="bg1"/>
                </a:solidFill>
              </a:rPr>
              <a:t>new factor:3</a:t>
            </a:r>
          </a:p>
        </p:txBody>
      </p:sp>
    </p:spTree>
    <p:extLst>
      <p:ext uri="{BB962C8B-B14F-4D97-AF65-F5344CB8AC3E}">
        <p14:creationId xmlns:p14="http://schemas.microsoft.com/office/powerpoint/2010/main" val="3994690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384" y="270457"/>
            <a:ext cx="8340549" cy="552114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62543" y="5881758"/>
            <a:ext cx="9082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http://community.haskell.org/~simonmar/slides/cadarache2012/5%20-%20server%20apps.pdf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77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06236"/>
            <a:ext cx="10278263" cy="4893647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data TChan a = TChan (TVar (TVarList a))    (TVar (TVarList a))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type TVarList a = TVar (TList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data TList a = TNil | TCons a (TVarList a)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readTChan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readTChan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TChan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readVar</a:t>
            </a:r>
            <a:r>
              <a:rPr lang="en-US" sz="2400" dirty="0">
                <a:solidFill>
                  <a:srgbClr val="0070C0"/>
                </a:solidFill>
              </a:rPr>
              <a:t> _) = do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listHead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head &lt;- </a:t>
            </a:r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listHead</a:t>
            </a:r>
            <a:r>
              <a:rPr lang="en-US" sz="2400" dirty="0">
                <a:solidFill>
                  <a:srgbClr val="0070C0"/>
                </a:solidFill>
              </a:rPr>
              <a:t>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case head of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TNil</a:t>
            </a:r>
            <a:r>
              <a:rPr lang="en-US" sz="2400" dirty="0">
                <a:solidFill>
                  <a:srgbClr val="0070C0"/>
                </a:solidFill>
              </a:rPr>
              <a:t> -&gt; retry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TCons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r>
              <a:rPr lang="en-US" sz="2400" dirty="0">
                <a:solidFill>
                  <a:srgbClr val="0070C0"/>
                </a:solidFill>
              </a:rPr>
              <a:t> tail -&gt; do       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writeTVar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readVar</a:t>
            </a:r>
            <a:r>
              <a:rPr lang="en-US" sz="2400" dirty="0">
                <a:solidFill>
                  <a:srgbClr val="0070C0"/>
                </a:solidFill>
              </a:rPr>
              <a:t> tail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                                    return </a:t>
            </a:r>
            <a:r>
              <a:rPr lang="en-US" sz="2400" dirty="0" err="1">
                <a:solidFill>
                  <a:srgbClr val="0070C0"/>
                </a:solidFill>
              </a:rPr>
              <a:t>val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263140"/>
            <a:ext cx="20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Canal in STM</a:t>
            </a:r>
            <a:endParaRPr lang="ro-R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F9576-A501-9AED-1104-C9D30579A558}"/>
              </a:ext>
            </a:extLst>
          </p:cNvPr>
          <p:cNvSpPr txBox="1"/>
          <p:nvPr/>
        </p:nvSpPr>
        <p:spPr>
          <a:xfrm>
            <a:off x="6990080" y="59813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TChan.hs</a:t>
            </a:r>
            <a:r>
              <a:rPr lang="en-US" dirty="0">
                <a:solidFill>
                  <a:srgbClr val="000000"/>
                </a:solidFill>
              </a:rPr>
              <a:t>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15490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0972" y="1253855"/>
            <a:ext cx="10833748" cy="415498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data </a:t>
            </a:r>
            <a:r>
              <a:rPr lang="ro-RO" sz="2400" dirty="0" err="1">
                <a:solidFill>
                  <a:srgbClr val="0070C0"/>
                </a:solidFill>
              </a:rPr>
              <a:t>TChan</a:t>
            </a:r>
            <a:r>
              <a:rPr lang="ro-RO" sz="2400" dirty="0">
                <a:solidFill>
                  <a:srgbClr val="0070C0"/>
                </a:solidFill>
              </a:rPr>
              <a:t> a = </a:t>
            </a:r>
            <a:r>
              <a:rPr lang="ro-RO" sz="2400" dirty="0" err="1">
                <a:solidFill>
                  <a:srgbClr val="0070C0"/>
                </a:solidFill>
              </a:rPr>
              <a:t>TChan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TVar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a))    (</a:t>
            </a:r>
            <a:r>
              <a:rPr lang="ro-RO" sz="2400" dirty="0" err="1">
                <a:solidFill>
                  <a:srgbClr val="0070C0"/>
                </a:solidFill>
              </a:rPr>
              <a:t>TVar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a))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 err="1">
                <a:solidFill>
                  <a:srgbClr val="0070C0"/>
                </a:solidFill>
              </a:rPr>
              <a:t>type</a:t>
            </a:r>
            <a:r>
              <a:rPr lang="ro-RO" sz="2400" dirty="0">
                <a:solidFill>
                  <a:srgbClr val="0070C0"/>
                </a:solidFill>
              </a:rPr>
              <a:t> 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 = </a:t>
            </a:r>
            <a:r>
              <a:rPr lang="ro-RO" sz="2400" dirty="0" err="1">
                <a:solidFill>
                  <a:srgbClr val="0070C0"/>
                </a:solidFill>
              </a:rPr>
              <a:t>TVar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TList</a:t>
            </a:r>
            <a:r>
              <a:rPr lang="ro-RO" sz="2400" dirty="0">
                <a:solidFill>
                  <a:srgbClr val="0070C0"/>
                </a:solidFill>
              </a:rPr>
              <a:t> a)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data </a:t>
            </a:r>
            <a:r>
              <a:rPr lang="ro-RO" sz="2400" dirty="0" err="1">
                <a:solidFill>
                  <a:srgbClr val="0070C0"/>
                </a:solidFill>
              </a:rPr>
              <a:t>TList</a:t>
            </a:r>
            <a:r>
              <a:rPr lang="ro-RO" sz="2400" dirty="0">
                <a:solidFill>
                  <a:srgbClr val="0070C0"/>
                </a:solidFill>
              </a:rPr>
              <a:t> a = </a:t>
            </a:r>
            <a:r>
              <a:rPr lang="ro-RO" sz="2400" dirty="0" err="1">
                <a:solidFill>
                  <a:srgbClr val="0070C0"/>
                </a:solidFill>
              </a:rPr>
              <a:t>TNil</a:t>
            </a:r>
            <a:r>
              <a:rPr lang="ro-RO" sz="2400" dirty="0">
                <a:solidFill>
                  <a:srgbClr val="0070C0"/>
                </a:solidFill>
              </a:rPr>
              <a:t> | </a:t>
            </a:r>
            <a:r>
              <a:rPr lang="ro-RO" sz="2400" dirty="0" err="1">
                <a:solidFill>
                  <a:srgbClr val="0070C0"/>
                </a:solidFill>
              </a:rPr>
              <a:t>TCons</a:t>
            </a:r>
            <a:r>
              <a:rPr lang="ro-RO" sz="2400" dirty="0">
                <a:solidFill>
                  <a:srgbClr val="0070C0"/>
                </a:solidFill>
              </a:rPr>
              <a:t> a (</a:t>
            </a:r>
            <a:r>
              <a:rPr lang="ro-RO" sz="2400" dirty="0" err="1">
                <a:solidFill>
                  <a:srgbClr val="0070C0"/>
                </a:solidFill>
              </a:rPr>
              <a:t>TVarList</a:t>
            </a:r>
            <a:r>
              <a:rPr lang="ro-RO" sz="2400" dirty="0">
                <a:solidFill>
                  <a:srgbClr val="0070C0"/>
                </a:solidFill>
              </a:rPr>
              <a:t> a)</a:t>
            </a:r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 err="1">
                <a:solidFill>
                  <a:srgbClr val="0070C0"/>
                </a:solidFill>
              </a:rPr>
              <a:t>writeTChan</a:t>
            </a:r>
            <a:r>
              <a:rPr lang="ro-RO" sz="2400" dirty="0">
                <a:solidFill>
                  <a:srgbClr val="0070C0"/>
                </a:solidFill>
              </a:rPr>
              <a:t> :: TChan a -&gt; a -&gt; STM ()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ro-RO" sz="2400" dirty="0">
                <a:solidFill>
                  <a:srgbClr val="0070C0"/>
                </a:solidFill>
              </a:rPr>
              <a:t>writeTChan (TChan _ writeVar) a = do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newListEnd &lt;- newTVar TNil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listEnd &lt;- readTVar writeVar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writeTVar writeVar newListEnd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</a:t>
            </a:r>
            <a:r>
              <a:rPr lang="ro-RO" sz="2400" dirty="0">
                <a:solidFill>
                  <a:srgbClr val="0070C0"/>
                </a:solidFill>
              </a:rPr>
              <a:t>writeTVar listEnd (TCons a newListEnd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30972" y="250614"/>
            <a:ext cx="20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Canal in STM</a:t>
            </a:r>
            <a:endParaRPr lang="ro-RO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D1202-A5D9-5E3F-28B2-CBB9BC20590B}"/>
              </a:ext>
            </a:extLst>
          </p:cNvPr>
          <p:cNvSpPr txBox="1"/>
          <p:nvPr/>
        </p:nvSpPr>
        <p:spPr>
          <a:xfrm>
            <a:off x="7802880" y="5894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TChan.hs</a:t>
            </a:r>
            <a:r>
              <a:rPr lang="en-US" dirty="0">
                <a:solidFill>
                  <a:srgbClr val="000000"/>
                </a:solidFill>
              </a:rPr>
              <a:t> ©2012, Simon Marlow</a:t>
            </a:r>
          </a:p>
        </p:txBody>
      </p:sp>
    </p:spTree>
    <p:extLst>
      <p:ext uri="{BB962C8B-B14F-4D97-AF65-F5344CB8AC3E}">
        <p14:creationId xmlns:p14="http://schemas.microsoft.com/office/powerpoint/2010/main" val="14963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3748" y="1812306"/>
            <a:ext cx="9023532" cy="2677656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o-RO" sz="2400" dirty="0">
                <a:solidFill>
                  <a:srgbClr val="0070C0"/>
                </a:solidFill>
              </a:rPr>
              <a:t>main = do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</a:t>
            </a:r>
            <a:r>
              <a:rPr lang="ro-RO" sz="2400" dirty="0">
                <a:solidFill>
                  <a:srgbClr val="0070C0"/>
                </a:solidFill>
              </a:rPr>
              <a:t>c &lt;- atomically $ newTChan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</a:t>
            </a:r>
            <a:r>
              <a:rPr lang="ro-RO" sz="2400" dirty="0">
                <a:solidFill>
                  <a:srgbClr val="0070C0"/>
                </a:solidFill>
              </a:rPr>
              <a:t>atomically $ writeTChan c 'a'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</a:t>
            </a:r>
            <a:r>
              <a:rPr lang="ro-RO" sz="2400" dirty="0" err="1">
                <a:solidFill>
                  <a:srgbClr val="0070C0"/>
                </a:solidFill>
              </a:rPr>
              <a:t>atomically</a:t>
            </a:r>
            <a:r>
              <a:rPr lang="ro-RO" sz="2400" dirty="0">
                <a:solidFill>
                  <a:srgbClr val="0070C0"/>
                </a:solidFill>
              </a:rPr>
              <a:t> (readTChan c) &gt;&gt;= print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$ </a:t>
            </a:r>
            <a:r>
              <a:rPr lang="ro-RO" sz="2400" dirty="0" err="1">
                <a:solidFill>
                  <a:srgbClr val="0070C0"/>
                </a:solidFill>
              </a:rPr>
              <a:t>atomically</a:t>
            </a:r>
            <a:r>
              <a:rPr lang="ro-RO" sz="2400" dirty="0">
                <a:solidFill>
                  <a:srgbClr val="0070C0"/>
                </a:solidFill>
              </a:rPr>
              <a:t> (</a:t>
            </a:r>
            <a:r>
              <a:rPr lang="ro-RO" sz="2400" dirty="0" err="1">
                <a:solidFill>
                  <a:srgbClr val="0070C0"/>
                </a:solidFill>
              </a:rPr>
              <a:t>readTChan</a:t>
            </a:r>
            <a:r>
              <a:rPr lang="ro-RO" sz="2400" dirty="0">
                <a:solidFill>
                  <a:srgbClr val="0070C0"/>
                </a:solidFill>
              </a:rPr>
              <a:t> c) &gt;&gt;= print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</a:t>
            </a:r>
            <a:r>
              <a:rPr lang="ro-RO" sz="2400" dirty="0" err="1">
                <a:solidFill>
                  <a:srgbClr val="0070C0"/>
                </a:solidFill>
              </a:rPr>
              <a:t>atomically</a:t>
            </a:r>
            <a:r>
              <a:rPr lang="ro-RO" sz="2400" dirty="0">
                <a:solidFill>
                  <a:srgbClr val="0070C0"/>
                </a:solidFill>
              </a:rPr>
              <a:t> $ writeTChan c 'b'  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3775" y="563764"/>
            <a:ext cx="20869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Canal in STM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87789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sz="3200" dirty="0"/>
            </a:b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499731" y="1728812"/>
            <a:ext cx="3200400" cy="3379124"/>
          </a:xfrm>
        </p:spPr>
        <p:txBody>
          <a:bodyPr>
            <a:normAutofit fontScale="25000" lnSpcReduction="20000"/>
          </a:bodyPr>
          <a:lstStyle/>
          <a:p>
            <a:endParaRPr lang="en-US" sz="5100" dirty="0"/>
          </a:p>
          <a:p>
            <a:r>
              <a:rPr lang="en-US" sz="9600" dirty="0" err="1"/>
              <a:t>Implementarea</a:t>
            </a:r>
            <a:r>
              <a:rPr lang="en-US" sz="9600" dirty="0"/>
              <a:t> </a:t>
            </a:r>
            <a:r>
              <a:rPr lang="en-US" sz="9600" dirty="0" err="1"/>
              <a:t>unei</a:t>
            </a:r>
            <a:endParaRPr lang="en-US" sz="9600" dirty="0"/>
          </a:p>
          <a:p>
            <a:r>
              <a:rPr lang="en-US" sz="9600" dirty="0" err="1"/>
              <a:t>aplicatii</a:t>
            </a:r>
            <a:r>
              <a:rPr lang="en-US" sz="9600" dirty="0"/>
              <a:t> de tip</a:t>
            </a:r>
          </a:p>
          <a:p>
            <a:r>
              <a:rPr lang="en-US" sz="9600" dirty="0"/>
              <a:t>SERVER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800" dirty="0"/>
              <a:t>	</a:t>
            </a:r>
          </a:p>
        </p:txBody>
      </p:sp>
      <p:pic>
        <p:nvPicPr>
          <p:cNvPr id="3" name="Content Placeholder 2" descr="http://www.multiparadigmgroup.com/wp-content/uploads/2012/10/Haskell_Logo.-e13501010375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397" y="4890063"/>
            <a:ext cx="3150549" cy="1286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1093" y="292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18519" y="5236864"/>
            <a:ext cx="34173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3"/>
              </a:rPr>
              <a:t>Part II. Concurrent Haskell</a:t>
            </a:r>
          </a:p>
          <a:p>
            <a:r>
              <a:rPr lang="en-US" sz="2400" dirty="0">
                <a:hlinkClick r:id="rId3"/>
              </a:rPr>
              <a:t>Cap. 12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646" y="1331428"/>
            <a:ext cx="2719141" cy="355863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06169" y="2947328"/>
            <a:ext cx="1561386" cy="94209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87983" y="1802146"/>
            <a:ext cx="618186" cy="42990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7568" y="1802145"/>
            <a:ext cx="634039" cy="44504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4849" y="1802146"/>
            <a:ext cx="634039" cy="445047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stCxn id="8" idx="2"/>
          </p:cNvCxnSpPr>
          <p:nvPr/>
        </p:nvCxnSpPr>
        <p:spPr>
          <a:xfrm>
            <a:off x="5097076" y="2232053"/>
            <a:ext cx="608265" cy="6940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  <a:endCxn id="7" idx="0"/>
          </p:cNvCxnSpPr>
          <p:nvPr/>
        </p:nvCxnSpPr>
        <p:spPr>
          <a:xfrm>
            <a:off x="6161869" y="2247193"/>
            <a:ext cx="24993" cy="70013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2"/>
          </p:cNvCxnSpPr>
          <p:nvPr/>
        </p:nvCxnSpPr>
        <p:spPr>
          <a:xfrm flipH="1">
            <a:off x="6636671" y="2247192"/>
            <a:ext cx="597917" cy="6788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26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912" y="270456"/>
            <a:ext cx="1777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hlinkClick r:id="rId2"/>
              </a:rPr>
              <a:t>System.IO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23C297-A69F-4A3A-9901-D50AE864CAB8}"/>
              </a:ext>
            </a:extLst>
          </p:cNvPr>
          <p:cNvSpPr txBox="1"/>
          <p:nvPr/>
        </p:nvSpPr>
        <p:spPr>
          <a:xfrm>
            <a:off x="3525520" y="661672"/>
            <a:ext cx="5364480" cy="13234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O data de tip Handle </a:t>
            </a:r>
            <a:r>
              <a:rPr lang="en-US" sz="2000" dirty="0" err="1"/>
              <a:t>este</a:t>
            </a:r>
            <a:r>
              <a:rPr lang="en-US" sz="2000" dirty="0"/>
              <a:t> o </a:t>
            </a:r>
            <a:r>
              <a:rPr lang="en-US" sz="2000" dirty="0" err="1"/>
              <a:t>valoare</a:t>
            </a:r>
            <a:r>
              <a:rPr lang="en-US" sz="2000" dirty="0"/>
              <a:t> </a:t>
            </a:r>
            <a:r>
              <a:rPr lang="en-US" sz="2000" dirty="0" err="1"/>
              <a:t>extrasa</a:t>
            </a:r>
            <a:endParaRPr lang="en-US" sz="2000" dirty="0"/>
          </a:p>
          <a:p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actiune</a:t>
            </a:r>
            <a:r>
              <a:rPr lang="en-US" sz="2000" dirty="0"/>
              <a:t> IO </a:t>
            </a:r>
            <a:r>
              <a:rPr lang="en-US" sz="2000" dirty="0" err="1"/>
              <a:t>asupra</a:t>
            </a:r>
            <a:r>
              <a:rPr lang="en-US" sz="2000" dirty="0"/>
              <a:t>   </a:t>
            </a:r>
            <a:r>
              <a:rPr lang="en-US" sz="2000" dirty="0" err="1"/>
              <a:t>fisierului</a:t>
            </a:r>
            <a:r>
              <a:rPr lang="en-US" sz="2000" dirty="0"/>
              <a:t> </a:t>
            </a:r>
            <a:r>
              <a:rPr lang="en-US" sz="2000" dirty="0" err="1"/>
              <a:t>curent</a:t>
            </a:r>
            <a:endParaRPr lang="en-US" sz="200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70C0"/>
              </a:solidFill>
              <a:latin typeface="Calibri" panose="020F0502020204030204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Handle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E4C0A-155B-D292-7937-2A88E2E29EC5}"/>
              </a:ext>
            </a:extLst>
          </p:cNvPr>
          <p:cNvSpPr txBox="1"/>
          <p:nvPr/>
        </p:nvSpPr>
        <p:spPr>
          <a:xfrm>
            <a:off x="1429617" y="5826996"/>
            <a:ext cx="7799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https://hackage.haskell.org/package/base-4.18.0.0/docs/GHC-IO-Handle-FD.html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FD3D1-BA7F-DED2-2D30-86241EB63AFD}"/>
              </a:ext>
            </a:extLst>
          </p:cNvPr>
          <p:cNvSpPr txBox="1"/>
          <p:nvPr/>
        </p:nvSpPr>
        <p:spPr>
          <a:xfrm>
            <a:off x="1429616" y="2568442"/>
            <a:ext cx="1025438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"</a:t>
            </a:r>
            <a:r>
              <a:rPr lang="en-GB" sz="2000" dirty="0"/>
              <a:t>Haskell defines operations to read and write characters from and to files, </a:t>
            </a:r>
          </a:p>
          <a:p>
            <a:r>
              <a:rPr lang="en-GB" sz="2000" dirty="0"/>
              <a:t>   represented by values of type Handle. Each value of this type is a handle: </a:t>
            </a:r>
          </a:p>
          <a:p>
            <a:r>
              <a:rPr lang="en-GB" sz="2000" dirty="0"/>
              <a:t>  a record used by the Haskell run-time system to manage I/O with file system objects. </a:t>
            </a:r>
          </a:p>
          <a:p>
            <a:r>
              <a:rPr lang="en-GB" sz="2000" dirty="0"/>
              <a:t>  </a:t>
            </a:r>
          </a:p>
          <a:p>
            <a:r>
              <a:rPr lang="en-GB" sz="2000" dirty="0"/>
              <a:t>A handle has at least the following properties:</a:t>
            </a:r>
          </a:p>
          <a:p>
            <a:r>
              <a:rPr lang="en-GB" sz="2000" dirty="0"/>
              <a:t>    whether it manages input or output or both;</a:t>
            </a:r>
          </a:p>
          <a:p>
            <a:r>
              <a:rPr lang="en-GB" sz="2000" dirty="0"/>
              <a:t>    whether it is open, closed or semi-closed; </a:t>
            </a:r>
            <a:r>
              <a:rPr lang="en-US" sz="2000" dirty="0"/>
              <a:t>  </a:t>
            </a:r>
          </a:p>
          <a:p>
            <a:r>
              <a:rPr lang="en-US" dirty="0"/>
              <a:t>     … </a:t>
            </a:r>
          </a:p>
          <a:p>
            <a:r>
              <a:rPr lang="en-GB" dirty="0">
                <a:hlinkClick r:id="rId4"/>
              </a:rPr>
              <a:t>https://downloads.haskell.org/~ghc/6.2.1/docs/html/libraries/base/System.IO.html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179454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6916BB9FCBC48A348B1885A724EB7" ma:contentTypeVersion="3" ma:contentTypeDescription="Create a new document." ma:contentTypeScope="" ma:versionID="7e5de026db1e3f834f13da3ad1d826e6">
  <xsd:schema xmlns:xsd="http://www.w3.org/2001/XMLSchema" xmlns:xs="http://www.w3.org/2001/XMLSchema" xmlns:p="http://schemas.microsoft.com/office/2006/metadata/properties" xmlns:ns2="2e6c1ab1-a29a-4802-9fe1-48a9b3ca2dd8" targetNamespace="http://schemas.microsoft.com/office/2006/metadata/properties" ma:root="true" ma:fieldsID="99a826daedc5b0fa43f2f030ad8a9696" ns2:_="">
    <xsd:import namespace="2e6c1ab1-a29a-4802-9fe1-48a9b3ca2d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c1ab1-a29a-4802-9fe1-48a9b3ca2d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46C1A7-EA32-4A9E-BB3D-9559DB4710E1}"/>
</file>

<file path=customXml/itemProps2.xml><?xml version="1.0" encoding="utf-8"?>
<ds:datastoreItem xmlns:ds="http://schemas.openxmlformats.org/officeDocument/2006/customXml" ds:itemID="{A1DBBC0A-AAB9-4C9A-8617-36776C66D4C4}"/>
</file>

<file path=customXml/itemProps3.xml><?xml version="1.0" encoding="utf-8"?>
<ds:datastoreItem xmlns:ds="http://schemas.openxmlformats.org/officeDocument/2006/customXml" ds:itemID="{72C986F1-032A-4A84-ADB7-3AA7D50947C4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12123</TotalTime>
  <Words>4567</Words>
  <Application>Microsoft Office PowerPoint</Application>
  <PresentationFormat>Widescreen</PresentationFormat>
  <Paragraphs>819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</vt:lpstr>
      <vt:lpstr>Retrospect</vt:lpstr>
      <vt:lpstr>IMPLEMENTAREA CONCURENTEI IN LIMBAJE DE PROGRAMARE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Leustean</dc:creator>
  <cp:lastModifiedBy>IOANA GABRIELA LEUSTEAN</cp:lastModifiedBy>
  <cp:revision>576</cp:revision>
  <cp:lastPrinted>2025-04-30T08:03:39Z</cp:lastPrinted>
  <dcterms:created xsi:type="dcterms:W3CDTF">2015-03-31T05:03:29Z</dcterms:created>
  <dcterms:modified xsi:type="dcterms:W3CDTF">2025-04-30T08:04:08Z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0x010100F336916BB9FCBC48A348B1885A724EB7</vt:lpwstr>
  </property>
</Properties>
</file>