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erriweather Light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Open Sans SemiBold"/>
      <p:regular r:id="rId30"/>
      <p:bold r:id="rId31"/>
      <p:italic r:id="rId32"/>
      <p:boldItalic r:id="rId33"/>
    </p:embeddedFont>
    <p:embeddedFont>
      <p:font typeface="Vidaloka"/>
      <p:regular r:id="rId34"/>
    </p:embeddedFont>
    <p:embeddedFont>
      <p:font typeface="Russo One"/>
      <p:regular r:id="rId35"/>
    </p:embeddedFont>
    <p:embeddedFont>
      <p:font typeface="Mako"/>
      <p:regular r:id="rId36"/>
    </p:embeddedFont>
    <p:embeddedFont>
      <p:font typeface="Crimson Text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02F542-DD81-4FD9-8DCD-9253DDA16645}">
  <a:tblStyle styleId="{F702F542-DD81-4FD9-8DCD-9253DDA166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rimsonText-boldItalic.fntdata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44" Type="http://schemas.openxmlformats.org/officeDocument/2006/relationships/font" Target="fonts/OpenSans-boldItalic.fntdata"/><Relationship Id="rId4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SemiBold-bold.fntdata"/><Relationship Id="rId30" Type="http://schemas.openxmlformats.org/officeDocument/2006/relationships/font" Target="fonts/OpenSansSemiBold-regular.fntdata"/><Relationship Id="rId33" Type="http://schemas.openxmlformats.org/officeDocument/2006/relationships/font" Target="fonts/OpenSansSemiBold-boldItalic.fntdata"/><Relationship Id="rId32" Type="http://schemas.openxmlformats.org/officeDocument/2006/relationships/font" Target="fonts/OpenSansSemiBold-italic.fntdata"/><Relationship Id="rId35" Type="http://schemas.openxmlformats.org/officeDocument/2006/relationships/font" Target="fonts/RussoOne-regular.fntdata"/><Relationship Id="rId34" Type="http://schemas.openxmlformats.org/officeDocument/2006/relationships/font" Target="fonts/Vidaloka-regular.fntdata"/><Relationship Id="rId37" Type="http://schemas.openxmlformats.org/officeDocument/2006/relationships/font" Target="fonts/CrimsonText-regular.fntdata"/><Relationship Id="rId36" Type="http://schemas.openxmlformats.org/officeDocument/2006/relationships/font" Target="fonts/Mako-regular.fntdata"/><Relationship Id="rId39" Type="http://schemas.openxmlformats.org/officeDocument/2006/relationships/font" Target="fonts/CrimsonText-italic.fntdata"/><Relationship Id="rId38" Type="http://schemas.openxmlformats.org/officeDocument/2006/relationships/font" Target="fonts/CrimsonText-bold.fntdata"/><Relationship Id="rId20" Type="http://schemas.openxmlformats.org/officeDocument/2006/relationships/slide" Target="slides/slide15.xml"/><Relationship Id="rId22" Type="http://schemas.openxmlformats.org/officeDocument/2006/relationships/font" Target="fonts/MerriweatherLight-regular.fntdata"/><Relationship Id="rId21" Type="http://schemas.openxmlformats.org/officeDocument/2006/relationships/slide" Target="slides/slide16.xml"/><Relationship Id="rId24" Type="http://schemas.openxmlformats.org/officeDocument/2006/relationships/font" Target="fonts/MerriweatherLight-italic.fntdata"/><Relationship Id="rId23" Type="http://schemas.openxmlformats.org/officeDocument/2006/relationships/font" Target="fonts/MerriweatherLight-bold.fntdata"/><Relationship Id="rId26" Type="http://schemas.openxmlformats.org/officeDocument/2006/relationships/font" Target="fonts/Montserrat-regular.fntdata"/><Relationship Id="rId25" Type="http://schemas.openxmlformats.org/officeDocument/2006/relationships/font" Target="fonts/MerriweatherLight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29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e98ca177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e98ca177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e9a07d5f1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e9a07d5f1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e934d508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e934d508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e9a07d5f1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e9a07d5f1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e9f492dde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e9f492dde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ea223ed78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ea223ed78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cc7554a049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cc7554a049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e966517e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e966517e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e931fbb45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e931fbb45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e934d508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e934d508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e934d5085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e934d508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e934d5085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e934d508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e966517ee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e966517ee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e966517ee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e966517ee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e98ca177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e98ca177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ro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ro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ro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ro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ro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ro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file/d/1zdMDw8UroGfkv0mzBuT2gisir45Qm_OX/view?usp=drive_link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file/d/1zdMDw8UroGfkv0mzBuT2gisir45Qm_OX/view?usp=drive_link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584250" y="1074250"/>
            <a:ext cx="7975500" cy="18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4600"/>
              <a:t>Aplicație de conversie a manualelor din PDF în HTML</a:t>
            </a:r>
            <a:endParaRPr sz="4600"/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40000" y="3377100"/>
            <a:ext cx="70641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>
                <a:solidFill>
                  <a:schemeClr val="dk1"/>
                </a:solidFill>
              </a:rPr>
              <a:t>Absolvent: </a:t>
            </a:r>
            <a:r>
              <a:rPr b="1" lang="ro">
                <a:solidFill>
                  <a:schemeClr val="dk1"/>
                </a:solidFill>
              </a:rPr>
              <a:t>Onuțu Radu-Constantin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>
                <a:solidFill>
                  <a:schemeClr val="dk1"/>
                </a:solidFill>
              </a:rPr>
              <a:t>Coordonator: </a:t>
            </a:r>
            <a:r>
              <a:rPr b="1" lang="ro">
                <a:solidFill>
                  <a:schemeClr val="dk1"/>
                </a:solidFill>
              </a:rPr>
              <a:t>Păun Andrei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Rezultate</a:t>
            </a:r>
            <a:endParaRPr/>
          </a:p>
        </p:txBody>
      </p:sp>
      <p:graphicFrame>
        <p:nvGraphicFramePr>
          <p:cNvPr id="534" name="Google Shape;534;p63"/>
          <p:cNvGraphicFramePr/>
          <p:nvPr/>
        </p:nvGraphicFramePr>
        <p:xfrm>
          <a:off x="356613" y="139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{F702F542-DD81-4FD9-8DCD-9253DDA16645}</a:tableStyleId>
              </a:tblPr>
              <a:tblGrid>
                <a:gridCol w="2387175"/>
                <a:gridCol w="2014525"/>
                <a:gridCol w="2014525"/>
                <a:gridCol w="2014525"/>
              </a:tblGrid>
              <a:tr h="127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>
                          <a:solidFill>
                            <a:schemeClr val="dk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Procent de similaritate</a:t>
                      </a:r>
                      <a:endParaRPr sz="240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>
                          <a:solidFill>
                            <a:schemeClr val="dk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Timp</a:t>
                      </a:r>
                      <a:endParaRPr sz="240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>
                          <a:solidFill>
                            <a:schemeClr val="dk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Număr de pagini</a:t>
                      </a:r>
                      <a:endParaRPr sz="240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>
                          <a:solidFill>
                            <a:schemeClr val="dk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Română (VII)</a:t>
                      </a:r>
                      <a:endParaRPr sz="240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>
                          <a:solidFill>
                            <a:schemeClr val="dk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83%</a:t>
                      </a:r>
                      <a:endParaRPr sz="240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>
                          <a:solidFill>
                            <a:schemeClr val="dk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5 min</a:t>
                      </a:r>
                      <a:endParaRPr sz="240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>
                          <a:solidFill>
                            <a:schemeClr val="dk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216</a:t>
                      </a:r>
                      <a:endParaRPr sz="240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>
                          <a:solidFill>
                            <a:schemeClr val="dk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Informatică (VII)</a:t>
                      </a:r>
                      <a:endParaRPr sz="240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>
                          <a:solidFill>
                            <a:schemeClr val="dk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82%</a:t>
                      </a:r>
                      <a:endParaRPr sz="240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>
                          <a:solidFill>
                            <a:schemeClr val="dk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2 min, 20 sec</a:t>
                      </a:r>
                      <a:endParaRPr sz="240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>
                          <a:solidFill>
                            <a:schemeClr val="dk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116</a:t>
                      </a:r>
                      <a:endParaRPr sz="240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>
                          <a:solidFill>
                            <a:schemeClr val="dk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Fizică (VII)</a:t>
                      </a:r>
                      <a:endParaRPr sz="240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o" sz="2400">
                          <a:solidFill>
                            <a:schemeClr val="dk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51%</a:t>
                      </a:r>
                      <a:endParaRPr sz="240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>
                          <a:solidFill>
                            <a:schemeClr val="dk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3 min, 16 sec</a:t>
                      </a:r>
                      <a:endParaRPr sz="240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>
                          <a:solidFill>
                            <a:schemeClr val="dk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140</a:t>
                      </a:r>
                      <a:endParaRPr sz="240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4"/>
          <p:cNvSpPr txBox="1"/>
          <p:nvPr>
            <p:ph idx="4294967295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Îmbunătățiri</a:t>
            </a:r>
            <a:endParaRPr/>
          </a:p>
        </p:txBody>
      </p:sp>
      <p:sp>
        <p:nvSpPr>
          <p:cNvPr id="540" name="Google Shape;540;p64"/>
          <p:cNvSpPr txBox="1"/>
          <p:nvPr>
            <p:ph idx="4294967295" type="subTitle"/>
          </p:nvPr>
        </p:nvSpPr>
        <p:spPr>
          <a:xfrm>
            <a:off x="713225" y="1714100"/>
            <a:ext cx="63834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Recunoașterea formulelor de matematică și fizică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Formatarea cât mai apropiată de varianta de tipar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5"/>
          <p:cNvSpPr txBox="1"/>
          <p:nvPr>
            <p:ph type="title"/>
          </p:nvPr>
        </p:nvSpPr>
        <p:spPr>
          <a:xfrm>
            <a:off x="713225" y="445025"/>
            <a:ext cx="751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Anexa A - Procesul de creare al manualelor</a:t>
            </a:r>
            <a:endParaRPr/>
          </a:p>
        </p:txBody>
      </p:sp>
      <p:pic>
        <p:nvPicPr>
          <p:cNvPr id="546" name="Google Shape;54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8850"/>
            <a:ext cx="6467348" cy="3353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5"/>
          <p:cNvSpPr txBox="1"/>
          <p:nvPr>
            <p:ph idx="2" type="subTitle"/>
          </p:nvPr>
        </p:nvSpPr>
        <p:spPr>
          <a:xfrm>
            <a:off x="6467350" y="1507425"/>
            <a:ext cx="26769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o"/>
              <a:t>ID </a:t>
            </a:r>
            <a:r>
              <a:rPr lang="ro"/>
              <a:t>- Instructional Designer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o"/>
              <a:t>PdM </a:t>
            </a:r>
            <a:r>
              <a:rPr lang="ro"/>
              <a:t>- Product Manager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o"/>
              <a:t>PsP </a:t>
            </a:r>
            <a:r>
              <a:rPr lang="ro"/>
              <a:t>- Psihopedagogic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o"/>
              <a:t>DTP </a:t>
            </a:r>
            <a:r>
              <a:rPr lang="ro"/>
              <a:t>- Desktop Publishing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6"/>
          <p:cNvSpPr txBox="1"/>
          <p:nvPr>
            <p:ph type="title"/>
          </p:nvPr>
        </p:nvSpPr>
        <p:spPr>
          <a:xfrm>
            <a:off x="713225" y="445025"/>
            <a:ext cx="80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Anexa B - Criterii pentru manualele digitale</a:t>
            </a:r>
            <a:endParaRPr/>
          </a:p>
        </p:txBody>
      </p:sp>
      <p:sp>
        <p:nvSpPr>
          <p:cNvPr id="553" name="Google Shape;553;p66"/>
          <p:cNvSpPr txBox="1"/>
          <p:nvPr>
            <p:ph idx="2" type="subTitle"/>
          </p:nvPr>
        </p:nvSpPr>
        <p:spPr>
          <a:xfrm>
            <a:off x="713225" y="1466600"/>
            <a:ext cx="62469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Accesarea manualului digital se face printr-un fișier de tip ”index.html”.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Folderul director să nu depășească 600 MB.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Paginile HTML să fie responsive (la o rezoluție de 1024x768 pixeli să nu apară bare de scroll orizontale).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Manualul să poată fi utilizat pe fiecare browser din această listă: Google Chrome 31+, Mozilla Firefox 25+, Internet Explorer 10+, Safari 7+.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Propunere tehnică</a:t>
            </a:r>
            <a:r>
              <a:rPr lang="ro"/>
              <a:t> - pag.25 - 27: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7"/>
          <p:cNvSpPr txBox="1"/>
          <p:nvPr>
            <p:ph type="title"/>
          </p:nvPr>
        </p:nvSpPr>
        <p:spPr>
          <a:xfrm>
            <a:off x="713225" y="445025"/>
            <a:ext cx="80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Anexa C - Noțiunea de responsive</a:t>
            </a:r>
            <a:endParaRPr/>
          </a:p>
        </p:txBody>
      </p:sp>
      <p:sp>
        <p:nvSpPr>
          <p:cNvPr id="559" name="Google Shape;559;p67"/>
          <p:cNvSpPr txBox="1"/>
          <p:nvPr>
            <p:ph idx="2" type="subTitle"/>
          </p:nvPr>
        </p:nvSpPr>
        <p:spPr>
          <a:xfrm>
            <a:off x="713225" y="1466600"/>
            <a:ext cx="62469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Propunere tehnică</a:t>
            </a:r>
            <a:r>
              <a:rPr lang="ro"/>
              <a:t> - pag.26: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8"/>
          <p:cNvSpPr txBox="1"/>
          <p:nvPr>
            <p:ph type="title"/>
          </p:nvPr>
        </p:nvSpPr>
        <p:spPr>
          <a:xfrm>
            <a:off x="531700" y="445025"/>
            <a:ext cx="822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Anexa D - Ierarhia informațiilor extrase din PDF</a:t>
            </a:r>
            <a:endParaRPr/>
          </a:p>
        </p:txBody>
      </p:sp>
      <p:pic>
        <p:nvPicPr>
          <p:cNvPr id="565" name="Google Shape;56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712" y="1103350"/>
            <a:ext cx="6678574" cy="361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9"/>
          <p:cNvSpPr txBox="1"/>
          <p:nvPr>
            <p:ph type="title"/>
          </p:nvPr>
        </p:nvSpPr>
        <p:spPr>
          <a:xfrm>
            <a:off x="1516500" y="1482825"/>
            <a:ext cx="6111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Mulțumesc!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/>
        </p:nvSpPr>
        <p:spPr>
          <a:xfrm>
            <a:off x="713225" y="445025"/>
            <a:ext cx="429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30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Context</a:t>
            </a:r>
            <a:endParaRPr sz="3000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479" name="Google Shape;479;p55"/>
          <p:cNvSpPr txBox="1"/>
          <p:nvPr/>
        </p:nvSpPr>
        <p:spPr>
          <a:xfrm>
            <a:off x="713225" y="1507925"/>
            <a:ext cx="516030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rgbClr val="3F3533"/>
              </a:buClr>
              <a:buSzPts val="1400"/>
              <a:buFont typeface="Montserrat"/>
              <a:buChar char="●"/>
            </a:pPr>
            <a:r>
              <a:rPr lang="ro">
                <a:solidFill>
                  <a:srgbClr val="374957"/>
                </a:solidFill>
                <a:latin typeface="Montserrat"/>
                <a:ea typeface="Montserrat"/>
                <a:cs typeface="Montserrat"/>
                <a:sym typeface="Montserrat"/>
              </a:rPr>
              <a:t>Ministerul Educației organizează anual licitații pentru achiziționarea manualelor școlare.</a:t>
            </a:r>
            <a:endParaRPr>
              <a:solidFill>
                <a:srgbClr val="37495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rgbClr val="3F3533"/>
              </a:buClr>
              <a:buSzPts val="1400"/>
              <a:buFont typeface="Montserrat"/>
              <a:buChar char="●"/>
            </a:pPr>
            <a:r>
              <a:rPr lang="ro">
                <a:solidFill>
                  <a:srgbClr val="374957"/>
                </a:solidFill>
                <a:latin typeface="Montserrat"/>
                <a:ea typeface="Montserrat"/>
                <a:cs typeface="Montserrat"/>
                <a:sym typeface="Montserrat"/>
              </a:rPr>
              <a:t>Acestea pot fi de 2 tipuri:</a:t>
            </a:r>
            <a:endParaRPr>
              <a:solidFill>
                <a:srgbClr val="37495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374957"/>
                </a:solidFill>
                <a:latin typeface="Montserrat"/>
                <a:ea typeface="Montserrat"/>
                <a:cs typeface="Montserrat"/>
                <a:sym typeface="Montserrat"/>
              </a:rPr>
              <a:t>- manuale de tipar (în format PDF)</a:t>
            </a:r>
            <a:br>
              <a:rPr lang="ro">
                <a:solidFill>
                  <a:srgbClr val="374957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o">
                <a:solidFill>
                  <a:srgbClr val="374957"/>
                </a:solidFill>
                <a:latin typeface="Montserrat"/>
                <a:ea typeface="Montserrat"/>
                <a:cs typeface="Montserrat"/>
                <a:sym typeface="Montserrat"/>
              </a:rPr>
              <a:t>- manuale digitale (în format HTML)</a:t>
            </a:r>
            <a:endParaRPr>
              <a:solidFill>
                <a:srgbClr val="37495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95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"/>
          <p:cNvSpPr txBox="1"/>
          <p:nvPr>
            <p:ph idx="2" type="subTitle"/>
          </p:nvPr>
        </p:nvSpPr>
        <p:spPr>
          <a:xfrm>
            <a:off x="713225" y="1507925"/>
            <a:ext cx="58518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Scurtarea timpului pentru transformarea manualelor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Proces repetitiv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Reducerea greșelilor umane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6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Motivație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7"/>
          <p:cNvSpPr txBox="1"/>
          <p:nvPr>
            <p:ph type="title"/>
          </p:nvPr>
        </p:nvSpPr>
        <p:spPr>
          <a:xfrm>
            <a:off x="713225" y="445025"/>
            <a:ext cx="669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Soluții similare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7"/>
          <p:cNvSpPr txBox="1"/>
          <p:nvPr>
            <p:ph idx="2" type="subTitle"/>
          </p:nvPr>
        </p:nvSpPr>
        <p:spPr>
          <a:xfrm>
            <a:off x="713225" y="1590425"/>
            <a:ext cx="6795900" cy="13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Dezavantaje: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Textul nu este selectabil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Dimensiunea folderului director poate depăși limita admisă</a:t>
            </a:r>
            <a:endParaRPr/>
          </a:p>
        </p:txBody>
      </p:sp>
      <p:pic>
        <p:nvPicPr>
          <p:cNvPr id="492" name="Google Shape;49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22" y="3283950"/>
            <a:ext cx="8402555" cy="130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57"/>
          <p:cNvSpPr txBox="1"/>
          <p:nvPr>
            <p:ph type="title"/>
          </p:nvPr>
        </p:nvSpPr>
        <p:spPr>
          <a:xfrm>
            <a:off x="713225" y="10177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Conversia în imagini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8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Soluții similare</a:t>
            </a:r>
            <a:endParaRPr/>
          </a:p>
        </p:txBody>
      </p:sp>
      <p:sp>
        <p:nvSpPr>
          <p:cNvPr id="499" name="Google Shape;499;p58"/>
          <p:cNvSpPr txBox="1"/>
          <p:nvPr>
            <p:ph type="title"/>
          </p:nvPr>
        </p:nvSpPr>
        <p:spPr>
          <a:xfrm>
            <a:off x="713225" y="10177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pdf2htmlEX</a:t>
            </a:r>
            <a:endParaRPr sz="2000"/>
          </a:p>
        </p:txBody>
      </p:sp>
      <p:sp>
        <p:nvSpPr>
          <p:cNvPr id="500" name="Google Shape;500;p58"/>
          <p:cNvSpPr txBox="1"/>
          <p:nvPr>
            <p:ph idx="2" type="subTitle"/>
          </p:nvPr>
        </p:nvSpPr>
        <p:spPr>
          <a:xfrm>
            <a:off x="713225" y="1714100"/>
            <a:ext cx="71865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Dezavantaje: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Paginile nu sunt responsive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Codul HTML este greu de editat (60.000 de caractere pe un singur rând)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9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Soluția propusă - </a:t>
            </a:r>
            <a:r>
              <a:rPr lang="ro"/>
              <a:t>Citire</a:t>
            </a:r>
            <a:endParaRPr/>
          </a:p>
        </p:txBody>
      </p:sp>
      <p:pic>
        <p:nvPicPr>
          <p:cNvPr id="506" name="Google Shape;50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063" y="1086325"/>
            <a:ext cx="6031877" cy="362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0"/>
          <p:cNvSpPr txBox="1"/>
          <p:nvPr>
            <p:ph type="title"/>
          </p:nvPr>
        </p:nvSpPr>
        <p:spPr>
          <a:xfrm>
            <a:off x="713225" y="445025"/>
            <a:ext cx="598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Soluția propusă - </a:t>
            </a:r>
            <a:r>
              <a:rPr lang="ro"/>
              <a:t>Curățare</a:t>
            </a:r>
            <a:endParaRPr/>
          </a:p>
        </p:txBody>
      </p:sp>
      <p:sp>
        <p:nvSpPr>
          <p:cNvPr id="512" name="Google Shape;512;p60"/>
          <p:cNvSpPr txBox="1"/>
          <p:nvPr>
            <p:ph idx="2" type="subTitle"/>
          </p:nvPr>
        </p:nvSpPr>
        <p:spPr>
          <a:xfrm>
            <a:off x="713225" y="171410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Formule de matematică/fizică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Spații goale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Porțiuni de text care vor fi înlocuite cu poze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1"/>
          <p:cNvSpPr txBox="1"/>
          <p:nvPr>
            <p:ph type="title"/>
          </p:nvPr>
        </p:nvSpPr>
        <p:spPr>
          <a:xfrm>
            <a:off x="713225" y="445025"/>
            <a:ext cx="661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Soluția propusă - </a:t>
            </a:r>
            <a:r>
              <a:rPr lang="ro"/>
              <a:t>Grupare</a:t>
            </a:r>
            <a:endParaRPr/>
          </a:p>
        </p:txBody>
      </p:sp>
      <p:pic>
        <p:nvPicPr>
          <p:cNvPr id="518" name="Google Shape;51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299" y="1450922"/>
            <a:ext cx="6611401" cy="90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813" y="2789800"/>
            <a:ext cx="8278373" cy="1851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0" name="Google Shape;520;p61"/>
          <p:cNvCxnSpPr>
            <a:stCxn id="518" idx="2"/>
            <a:endCxn id="519" idx="0"/>
          </p:cNvCxnSpPr>
          <p:nvPr/>
        </p:nvCxnSpPr>
        <p:spPr>
          <a:xfrm>
            <a:off x="4571999" y="2356599"/>
            <a:ext cx="0" cy="4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2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Soluția propusă - </a:t>
            </a:r>
            <a:r>
              <a:rPr lang="ro"/>
              <a:t>Scriere</a:t>
            </a:r>
            <a:endParaRPr/>
          </a:p>
        </p:txBody>
      </p:sp>
      <p:pic>
        <p:nvPicPr>
          <p:cNvPr id="526" name="Google Shape;52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100" y="1459975"/>
            <a:ext cx="76138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91675"/>
            <a:ext cx="8839204" cy="16487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8" name="Google Shape;528;p62"/>
          <p:cNvCxnSpPr>
            <a:stCxn id="526" idx="2"/>
            <a:endCxn id="527" idx="0"/>
          </p:cNvCxnSpPr>
          <p:nvPr/>
        </p:nvCxnSpPr>
        <p:spPr>
          <a:xfrm>
            <a:off x="4572000" y="2032675"/>
            <a:ext cx="0" cy="9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