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52" r:id="rId4"/>
    <p:sldId id="347" r:id="rId5"/>
    <p:sldId id="299" r:id="rId6"/>
    <p:sldId id="311" r:id="rId7"/>
    <p:sldId id="353" r:id="rId8"/>
    <p:sldId id="354" r:id="rId9"/>
    <p:sldId id="355" r:id="rId10"/>
    <p:sldId id="316" r:id="rId11"/>
    <p:sldId id="317" r:id="rId12"/>
    <p:sldId id="323" r:id="rId13"/>
    <p:sldId id="329" r:id="rId14"/>
    <p:sldId id="300" r:id="rId15"/>
    <p:sldId id="264" r:id="rId16"/>
    <p:sldId id="320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26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4562-7A56-DFF3-41F8-50F80F84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5170-8A8C-C854-C724-510373E8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6F00-7E35-78BA-92B8-4208CC7A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2021-CCCA-4AF3-8BC0-822B7D8941C6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08AB-D478-ECBB-9858-2356163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8E39-1535-04DE-01E5-5FE8DBE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8C14-CC1E-4CD1-BD18-0070A89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82194" y="2470769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WordVisi_MSFontService"/>
              </a:rPr>
              <a:t>Spiking neural P systems</a:t>
            </a:r>
            <a:endParaRPr lang="en-US" altLang="ko-KR" sz="2000" dirty="0">
              <a:solidFill>
                <a:schemeClr val="bg1"/>
              </a:solidFill>
              <a:latin typeface="WordVisi_MSFontService"/>
              <a:cs typeface="Arial" pitchFamily="34" charset="0"/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                                   </a:t>
            </a:r>
            <a:r>
              <a:rPr lang="ro-RO" altLang="ko-KR" sz="3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                          </a:t>
            </a:r>
            <a:r>
              <a:rPr lang="en-US" altLang="ko-KR" sz="2000" dirty="0" err="1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Echip</a:t>
            </a:r>
            <a:r>
              <a:rPr lang="ro-RO" altLang="ko-KR" sz="2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ă</a:t>
            </a:r>
            <a:r>
              <a:rPr lang="en-US" altLang="ko-KR" sz="2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:</a:t>
            </a:r>
            <a:r>
              <a:rPr lang="ro-RO" altLang="ko-KR" sz="2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C</a:t>
            </a:r>
            <a:r>
              <a:rPr lang="ro-RO" altLang="ko-KR" sz="2000" dirty="0">
                <a:solidFill>
                  <a:schemeClr val="bg1"/>
                </a:solidFill>
                <a:latin typeface="WordVisi_MSFontService"/>
                <a:cs typeface="Arial" pitchFamily="34" charset="0"/>
              </a:rPr>
              <a:t>îrciumaru Raul, Ion Adina, Onuțu Radu</a:t>
            </a:r>
            <a:endParaRPr lang="en-US" altLang="ko-KR" sz="2000" dirty="0">
              <a:solidFill>
                <a:schemeClr val="bg1"/>
              </a:solidFill>
              <a:latin typeface="WordVisi_MSFontService"/>
              <a:cs typeface="Arial" pitchFamily="34" charset="0"/>
            </a:endParaRPr>
          </a:p>
          <a:p>
            <a:pPr algn="ct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F9D2E-B91D-497F-BB0B-4A5225FF02C0}"/>
              </a:ext>
            </a:extLst>
          </p:cNvPr>
          <p:cNvSpPr txBox="1"/>
          <p:nvPr/>
        </p:nvSpPr>
        <p:spPr>
          <a:xfrm>
            <a:off x="7828908" y="3188321"/>
            <a:ext cx="4445285" cy="34624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ECECEC"/>
                </a:solidFill>
                <a:latin typeface="Söhne"/>
              </a:rPr>
              <a:t>(1) </a:t>
            </a:r>
            <a:r>
              <a:rPr lang="en-US" sz="1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Reguli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 de </a:t>
            </a:r>
            <a:r>
              <a:rPr lang="en-US" sz="1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declanșare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, care pot fi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specificate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în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următoarele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moduri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:</a:t>
            </a:r>
            <a:br>
              <a:rPr lang="en-US" sz="1500" dirty="0">
                <a:solidFill>
                  <a:srgbClr val="ECECEC"/>
                </a:solidFill>
                <a:latin typeface="Söhne"/>
              </a:rPr>
            </a:br>
            <a:r>
              <a:rPr lang="pt-BR" sz="1500" dirty="0">
                <a:solidFill>
                  <a:srgbClr val="ECECEC"/>
                </a:solidFill>
                <a:latin typeface="Söhne"/>
              </a:rPr>
              <a:t>[a*c] ’h --&gt; [a*p] ’h "e" :: d;</a:t>
            </a:r>
          </a:p>
          <a:p>
            <a:r>
              <a:rPr lang="pt-BR" sz="1500" dirty="0">
                <a:solidFill>
                  <a:srgbClr val="ECECEC"/>
                </a:solidFill>
                <a:latin typeface="Söhne"/>
              </a:rPr>
              <a:t>[a*c --&gt; a*p] ’h "e" :: d;</a:t>
            </a:r>
            <a:br>
              <a:rPr lang="en-GB" sz="15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sz="1600" dirty="0">
                <a:solidFill>
                  <a:srgbClr val="ECECEC"/>
                </a:solidFill>
                <a:latin typeface="Söhne"/>
              </a:rPr>
              <a:t>(2)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Reguli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 de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uitare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, care pot fi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specificate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în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următoarele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moduri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:</a:t>
            </a:r>
            <a:br>
              <a:rPr lang="en-US" sz="1600" dirty="0">
                <a:solidFill>
                  <a:srgbClr val="ECECEC"/>
                </a:solidFill>
                <a:latin typeface="Söhne"/>
              </a:rPr>
            </a:br>
            <a:r>
              <a:rPr lang="pt-BR" sz="1600" dirty="0">
                <a:solidFill>
                  <a:srgbClr val="ECECEC"/>
                </a:solidFill>
                <a:latin typeface="Söhne"/>
              </a:rPr>
              <a:t>[a*c] ’h --&gt; [#] ’h "e" :: d;</a:t>
            </a:r>
          </a:p>
          <a:p>
            <a:r>
              <a:rPr lang="pt-BR" sz="1600" dirty="0">
                <a:solidFill>
                  <a:srgbClr val="ECECEC"/>
                </a:solidFill>
                <a:latin typeface="Söhne"/>
              </a:rPr>
              <a:t>[a*c --&gt; #] ’h "e" :: d;</a:t>
            </a:r>
            <a:br>
              <a:rPr lang="pt-BR" sz="1600" dirty="0">
                <a:solidFill>
                  <a:srgbClr val="ECECEC"/>
                </a:solidFill>
                <a:latin typeface="Söhne"/>
              </a:rPr>
            </a:br>
            <a:r>
              <a:rPr lang="pt-BR" sz="1600" dirty="0">
                <a:solidFill>
                  <a:srgbClr val="ECECEC"/>
                </a:solidFill>
                <a:latin typeface="Söhne"/>
              </a:rPr>
              <a:t>(3)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Reguli de divizare a neuronilor</a:t>
            </a:r>
            <a:r>
              <a:rPr lang="pt-BR" sz="1600" dirty="0">
                <a:solidFill>
                  <a:srgbClr val="ECECEC"/>
                </a:solidFill>
                <a:latin typeface="Söhne"/>
              </a:rPr>
              <a:t>, care pot fi specificate în următorul mod:</a:t>
            </a:r>
            <a:br>
              <a:rPr lang="pt-BR" sz="1600" dirty="0">
                <a:solidFill>
                  <a:srgbClr val="ECECEC"/>
                </a:solidFill>
                <a:latin typeface="Söhne"/>
              </a:rPr>
            </a:br>
            <a:r>
              <a:rPr lang="pt-BR" sz="1600" dirty="0">
                <a:solidFill>
                  <a:srgbClr val="ECECEC"/>
                </a:solidFill>
                <a:latin typeface="Söhne"/>
              </a:rPr>
              <a:t>[]’i --&gt; [#]’j || [#]’k "e";</a:t>
            </a:r>
            <a:br>
              <a:rPr lang="pt-BR" sz="1600" dirty="0">
                <a:solidFill>
                  <a:srgbClr val="ECECEC"/>
                </a:solidFill>
                <a:latin typeface="Söhne"/>
              </a:rPr>
            </a:br>
            <a:r>
              <a:rPr lang="pt-BR" sz="1600" dirty="0">
                <a:solidFill>
                  <a:srgbClr val="ECECEC"/>
                </a:solidFill>
                <a:latin typeface="Söhne"/>
              </a:rPr>
              <a:t>(4)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Reguli de înmugurire a neuronilor</a:t>
            </a:r>
            <a:r>
              <a:rPr lang="pt-BR" sz="1600" dirty="0">
                <a:solidFill>
                  <a:srgbClr val="ECECEC"/>
                </a:solidFill>
                <a:latin typeface="Söhne"/>
              </a:rPr>
              <a:t>, care pot fi specificate în următorul mod:</a:t>
            </a:r>
            <a:br>
              <a:rPr lang="pt-BR" sz="1600" dirty="0">
                <a:solidFill>
                  <a:srgbClr val="ECECEC"/>
                </a:solidFill>
                <a:latin typeface="Söhne"/>
              </a:rPr>
            </a:br>
            <a:r>
              <a:rPr lang="pt-BR" sz="1600" dirty="0">
                <a:solidFill>
                  <a:srgbClr val="ECECEC"/>
                </a:solidFill>
                <a:latin typeface="Söhne"/>
              </a:rPr>
              <a:t>[]’i --&gt; [#]’i / [#]’j "e";</a:t>
            </a:r>
            <a:endParaRPr lang="pt-BR" sz="1500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17C74A-C861-4996-AB15-5B3E2FD7332A}"/>
              </a:ext>
            </a:extLst>
          </p:cNvPr>
          <p:cNvSpPr/>
          <p:nvPr/>
        </p:nvSpPr>
        <p:spPr>
          <a:xfrm>
            <a:off x="10240316" y="850622"/>
            <a:ext cx="1436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Reguli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B765A-7CA6-4ACC-88B3-AA726FDAB1A3}"/>
              </a:ext>
            </a:extLst>
          </p:cNvPr>
          <p:cNvSpPr/>
          <p:nvPr/>
        </p:nvSpPr>
        <p:spPr>
          <a:xfrm>
            <a:off x="9205646" y="1573195"/>
            <a:ext cx="3068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Dacă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un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fișier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P-Lingua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începe</a:t>
            </a:r>
            <a:r>
              <a:rPr lang="ro-RO" altLang="ko-KR" sz="1500" dirty="0">
                <a:solidFill>
                  <a:schemeClr val="bg1"/>
                </a:solidFill>
                <a:cs typeface="Arial" pitchFamily="34" charset="0"/>
              </a:rPr>
              <a:t> cu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 </a:t>
            </a:r>
            <a:br>
              <a:rPr lang="ro-RO" altLang="ko-KR" sz="15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@model&lt;spiking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psystems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&gt;,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atunci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pot fi definite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patru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tipuri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reguli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:  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69DF1-D956-43FF-ABF3-5CA5A7347DE4}"/>
              </a:ext>
            </a:extLst>
          </p:cNvPr>
          <p:cNvSpPr txBox="1"/>
          <p:nvPr/>
        </p:nvSpPr>
        <p:spPr>
          <a:xfrm>
            <a:off x="5016138" y="-109182"/>
            <a:ext cx="26997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Date de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ie</a:t>
            </a:r>
            <a:r>
              <a:rPr lang="ro-RO" altLang="ko-KR" sz="5400" dirty="0">
                <a:solidFill>
                  <a:schemeClr val="bg1"/>
                </a:solidFill>
                <a:cs typeface="Arial" pitchFamily="34" charset="0"/>
              </a:rPr>
              <a:t>șire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9FA6EB8D-23DC-48BF-AB59-C41A9C3D2302}"/>
              </a:ext>
            </a:extLst>
          </p:cNvPr>
          <p:cNvSpPr/>
          <p:nvPr/>
        </p:nvSpPr>
        <p:spPr>
          <a:xfrm rot="10800000" flipH="1">
            <a:off x="-2" y="0"/>
            <a:ext cx="5016139" cy="6858000"/>
          </a:xfrm>
          <a:prstGeom prst="rt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8B84A-8D87-4AC4-806C-4BE8DFDE563B}"/>
              </a:ext>
            </a:extLst>
          </p:cNvPr>
          <p:cNvSpPr txBox="1"/>
          <p:nvPr/>
        </p:nvSpPr>
        <p:spPr>
          <a:xfrm>
            <a:off x="-1" y="422904"/>
            <a:ext cx="345211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Pentru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specifica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rezultatele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suplimentare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ieșire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ce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urmează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să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fie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prezentate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utilizatorului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după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ce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calculul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oprește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când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se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oprește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), pot fi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incluse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următoarele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cs typeface="Arial" pitchFamily="34" charset="0"/>
              </a:rPr>
              <a:t>propoziții</a:t>
            </a:r>
            <a:r>
              <a:rPr lang="en-US" altLang="ko-KR" sz="15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endParaRPr lang="en-US" altLang="ko-KR" sz="15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@</a:t>
            </a:r>
            <a:r>
              <a:rPr lang="en-US" altLang="ko-KR" sz="1500" dirty="0" err="1">
                <a:solidFill>
                  <a:srgbClr val="002060"/>
                </a:solidFill>
                <a:cs typeface="Arial" pitchFamily="34" charset="0"/>
              </a:rPr>
              <a:t>moutres_binary</a:t>
            </a:r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;</a:t>
            </a:r>
          </a:p>
          <a:p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@</a:t>
            </a:r>
            <a:r>
              <a:rPr lang="en-US" altLang="ko-KR" sz="1500" dirty="0" err="1">
                <a:solidFill>
                  <a:srgbClr val="002060"/>
                </a:solidFill>
                <a:cs typeface="Arial" pitchFamily="34" charset="0"/>
              </a:rPr>
              <a:t>moutres_natural</a:t>
            </a:r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(</a:t>
            </a:r>
            <a:r>
              <a:rPr lang="en-US" altLang="ko-KR" sz="1500" dirty="0" err="1">
                <a:solidFill>
                  <a:srgbClr val="002060"/>
                </a:solidFill>
                <a:cs typeface="Arial" pitchFamily="34" charset="0"/>
              </a:rPr>
              <a:t>k,strong,alternate</a:t>
            </a:r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);</a:t>
            </a:r>
          </a:p>
          <a:p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@</a:t>
            </a:r>
            <a:r>
              <a:rPr lang="en-US" altLang="ko-KR" sz="1500" dirty="0" err="1">
                <a:solidFill>
                  <a:srgbClr val="002060"/>
                </a:solidFill>
                <a:cs typeface="Arial" pitchFamily="34" charset="0"/>
              </a:rPr>
              <a:t>moutres_summatories</a:t>
            </a:r>
            <a: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  <a:t>;</a:t>
            </a:r>
            <a:br>
              <a:rPr lang="en-US" altLang="ko-KR" sz="1500" dirty="0">
                <a:solidFill>
                  <a:srgbClr val="002060"/>
                </a:solidFill>
                <a:cs typeface="Arial" pitchFamily="34" charset="0"/>
              </a:rPr>
            </a:br>
            <a:endParaRPr lang="ko-KR" altLang="en-US" sz="14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20018" y="102742"/>
            <a:ext cx="357198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moutres_binary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b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rezultatele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ieșire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vor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fi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prezentate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sub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formă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trenuri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binare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spike-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uri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Pentru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fiecare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membrană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ieșire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definită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, se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va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afișa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un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tren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binar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spike-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uri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b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moutres_natural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k,strong,alternat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):</a:t>
            </a:r>
            <a:b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rezultatele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ieșire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vor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fi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prezentate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sub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formă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trenuri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naturale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spike-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uri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Pentru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fiecare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membrană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ieșire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definită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, se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va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afișa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un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astfel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tren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Opțional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specificarea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"natural(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k,strong,alternate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)"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permite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un control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mai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fin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asupra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prezentării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Astfel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, k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este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expresie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întreagă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cu k≥2,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iar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strong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și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alternate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sunt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valori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booleane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fals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sau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adevărat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b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moutres_summatories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b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Această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specificație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indică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faptul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că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suma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spike-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urilor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trimise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către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mediul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extern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pentru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fiecare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membrană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ieșire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adică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conținutul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mediului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va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fi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afișată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 ca </a:t>
            </a:r>
            <a:r>
              <a:rPr lang="en-US" altLang="ko-KR" sz="1500" b="1" dirty="0" err="1">
                <a:solidFill>
                  <a:schemeClr val="bg1">
                    <a:lumMod val="95000"/>
                  </a:schemeClr>
                </a:solidFill>
              </a:rPr>
              <a:t>ieșire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.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-123289" y="3202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Exemplu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creat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de echip</a:t>
            </a:r>
            <a:r>
              <a:rPr lang="ro-RO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ă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4FB60-8C2B-4F52-A9C3-6EED34C61048}"/>
              </a:ext>
            </a:extLst>
          </p:cNvPr>
          <p:cNvSpPr txBox="1"/>
          <p:nvPr/>
        </p:nvSpPr>
        <p:spPr>
          <a:xfrm>
            <a:off x="3518909" y="914202"/>
            <a:ext cx="668636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@include "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transition_model.pli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@model&lt;transition&gt;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def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main()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{    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     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@mu = []'1;   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@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(1) = root,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hasLeft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hasRight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; 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   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[root --&gt; root,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hasLeft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]'1;  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[root --&gt; root,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hasRight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]'1;    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[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--&gt;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hasLeft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]'1;   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[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--&gt;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hasRight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]'1; </a:t>
            </a: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[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--&gt;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hasLeft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leftChild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]'1;   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[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--&gt;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hasRight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rightChild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]'1;    </a:t>
            </a:r>
            <a:br>
              <a:rPr lang="en-US" altLang="ko-KR" sz="1400" b="1">
                <a:solidFill>
                  <a:schemeClr val="bg1"/>
                </a:solidFill>
                <a:cs typeface="Arial" pitchFamily="34" charset="0"/>
              </a:rPr>
            </a:br>
            <a:b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}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C811AB08-2C58-4F3E-945E-821C4777CF0B}"/>
              </a:ext>
            </a:extLst>
          </p:cNvPr>
          <p:cNvGrpSpPr/>
          <p:nvPr/>
        </p:nvGrpSpPr>
        <p:grpSpPr>
          <a:xfrm>
            <a:off x="9648331" y="535304"/>
            <a:ext cx="2078218" cy="1470394"/>
            <a:chOff x="7171409" y="1858857"/>
            <a:chExt cx="2078218" cy="14703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18C402-AAB2-465C-8300-47FC1007395C}"/>
                </a:ext>
              </a:extLst>
            </p:cNvPr>
            <p:cNvSpPr txBox="1"/>
            <p:nvPr/>
          </p:nvSpPr>
          <p:spPr>
            <a:xfrm>
              <a:off x="7171409" y="3052252"/>
              <a:ext cx="2078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B9188-1DD6-4A12-8DB3-4175CFEAF59C}"/>
                </a:ext>
              </a:extLst>
            </p:cNvPr>
            <p:cNvSpPr txBox="1"/>
            <p:nvPr/>
          </p:nvSpPr>
          <p:spPr>
            <a:xfrm>
              <a:off x="7551726" y="1858857"/>
              <a:ext cx="1697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Output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560385" y="1111472"/>
            <a:ext cx="359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P-Lingua output </a:t>
            </a:r>
            <a:br>
              <a:rPr lang="en-US" sz="15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file1.0hasLefhasRight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leftChildrightChildroot1pattern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71274" y="535304"/>
            <a:ext cx="2708953" cy="1474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61C62-59E9-4D4F-8470-1AEB9278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57" y="5953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Pentru a simula un spiking neural P system, vom folosi un script de python conform urm</a:t>
            </a:r>
            <a:r>
              <a:rPr lang="ro-RO"/>
              <a:t>ătoare</a:t>
            </a:r>
            <a:r>
              <a:rPr lang="en-US"/>
              <a:t>lor</a:t>
            </a:r>
            <a:r>
              <a:rPr lang="ro-RO"/>
              <a:t> diagrame</a:t>
            </a:r>
            <a:r>
              <a:rPr lang="en-US"/>
              <a:t>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B3B26-18AF-5E00-1F34-29DB90EF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88" y="1429787"/>
            <a:ext cx="3013055" cy="4019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C5E0D-0AB6-381A-AD06-FD45E4DE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84" y="1700180"/>
            <a:ext cx="4780225" cy="38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BAEE6A5-1E8C-8856-F97F-D16D7D042F51}"/>
              </a:ext>
            </a:extLst>
          </p:cNvPr>
          <p:cNvSpPr txBox="1">
            <a:spLocks/>
          </p:cNvSpPr>
          <p:nvPr/>
        </p:nvSpPr>
        <p:spPr>
          <a:xfrm>
            <a:off x="5794303" y="2114660"/>
            <a:ext cx="5181600" cy="19317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Pasul 1: alegem câți neuroni vor fi incluși în sistem.</a:t>
            </a:r>
          </a:p>
          <a:p>
            <a:r>
              <a:rPr lang="en-US" sz="1800"/>
              <a:t>Pasul 2: specific</a:t>
            </a:r>
            <a:r>
              <a:rPr lang="ro-RO" sz="1800"/>
              <a:t>ă</a:t>
            </a:r>
            <a:r>
              <a:rPr lang="en-US" sz="1800"/>
              <a:t>m setul de reguli pentru fiecare neuron.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675586" y="1990231"/>
            <a:ext cx="5801710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Reguli: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(1-1, a -&gt; a:0)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1-1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en-US" sz="1800"/>
              <a:t> neuronul 1 – regula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a -&gt; a:0 </a:t>
            </a:r>
            <a:r>
              <a:rPr lang="en-US" sz="1800">
                <a:sym typeface="Wingdings" panose="05000000000000000000" pitchFamily="2" charset="2"/>
              </a:rPr>
              <a:t> </a:t>
            </a:r>
            <a:r>
              <a:rPr lang="it-IT" sz="1800"/>
              <a:t>la primirea unui spike, neuronul 1 va consuma spike-ul și va produce imediat un alt spike fără întârziere (a:0)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621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675586" y="1990231"/>
            <a:ext cx="5801710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(1-2, a -&gt; a:0)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1-2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neuronul 1 – regula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a -&gt; a:1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la primirea unui spike, neuronul 1 va consuma spike-ul și va aștepta un timp/pas (a:1) înainte de a produce un nou spike</a:t>
            </a:r>
          </a:p>
        </p:txBody>
      </p:sp>
    </p:spTree>
    <p:extLst>
      <p:ext uri="{BB962C8B-B14F-4D97-AF65-F5344CB8AC3E}">
        <p14:creationId xmlns:p14="http://schemas.microsoft.com/office/powerpoint/2010/main" val="368154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418083" y="1990231"/>
            <a:ext cx="5941919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La neuronal 2 se aplica aceleași reguli ca la neuronul 1.</a:t>
            </a:r>
          </a:p>
        </p:txBody>
      </p:sp>
    </p:spTree>
    <p:extLst>
      <p:ext uri="{BB962C8B-B14F-4D97-AF65-F5344CB8AC3E}">
        <p14:creationId xmlns:p14="http://schemas.microsoft.com/office/powerpoint/2010/main" val="16015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418083" y="1990231"/>
            <a:ext cx="5941919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(3-1, a -&gt; lambda)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3-1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neuronul 3 – regula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a -&gt; lambda</a:t>
            </a:r>
            <a:r>
              <a:rPr lang="en-US" sz="1800">
                <a:sym typeface="Wingdings" panose="05000000000000000000" pitchFamily="2" charset="2"/>
              </a:rPr>
              <a:t> </a:t>
            </a:r>
            <a:r>
              <a:rPr lang="it-IT" sz="1800"/>
              <a:t> la primirea unui spike, neuronul 3 îl va consuma și nu va trimite niciun spike mai departe</a:t>
            </a:r>
          </a:p>
        </p:txBody>
      </p:sp>
    </p:spTree>
    <p:extLst>
      <p:ext uri="{BB962C8B-B14F-4D97-AF65-F5344CB8AC3E}">
        <p14:creationId xmlns:p14="http://schemas.microsoft.com/office/powerpoint/2010/main" val="38743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418083" y="1990231"/>
            <a:ext cx="5941919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(3-2, a^[2,5*+3]/a^2 -&gt; a:0)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3-2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neuronul 3 – regula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a^[2,5*+3]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regula se activeaz cand neuronul are exact 2 spike-uri sau un număr de spike-uri de tipul 5n+3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a^2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neuronul va consuma 2 spike-uri atunci când se activează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a:0 </a:t>
            </a:r>
            <a:r>
              <a:rPr lang="en-US" sz="1800">
                <a:sym typeface="Wingdings" panose="05000000000000000000" pitchFamily="2" charset="2"/>
              </a:rPr>
              <a:t></a:t>
            </a:r>
            <a:r>
              <a:rPr lang="it-IT" sz="1800"/>
              <a:t> după activare, acesta va genera un spike fara nicio întârziere (a:0)</a:t>
            </a:r>
          </a:p>
        </p:txBody>
      </p:sp>
    </p:spTree>
    <p:extLst>
      <p:ext uri="{BB962C8B-B14F-4D97-AF65-F5344CB8AC3E}">
        <p14:creationId xmlns:p14="http://schemas.microsoft.com/office/powerpoint/2010/main" val="306705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62058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ECECEC"/>
                </a:solidFill>
                <a:latin typeface="Söhne"/>
              </a:rPr>
              <a:t>O introducere în SN P Systems </a:t>
            </a:r>
            <a:r>
              <a:rPr lang="en-US" sz="36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3600" dirty="0">
                <a:solidFill>
                  <a:srgbClr val="ECECEC"/>
                </a:solidFill>
                <a:latin typeface="Söhne"/>
              </a:rPr>
              <a:t> Aplicațiile lor în Calculul Membranar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06C7E5-9013-4496-8751-73207C3F7FA5}"/>
              </a:ext>
            </a:extLst>
          </p:cNvPr>
          <p:cNvGrpSpPr/>
          <p:nvPr/>
        </p:nvGrpSpPr>
        <p:grpSpPr>
          <a:xfrm>
            <a:off x="610359" y="1173065"/>
            <a:ext cx="5128379" cy="2351132"/>
            <a:chOff x="610359" y="1897440"/>
            <a:chExt cx="5128379" cy="1831295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037F574A-B71F-4982-8261-91249FD0ED5B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728494"/>
              <a:chOff x="1797648" y="951079"/>
              <a:chExt cx="3488745" cy="172849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A73B7-35EF-4ED3-B238-DBE30E4B82EE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600" b="1" dirty="0">
                    <a:solidFill>
                      <a:srgbClr val="ECECEC"/>
                    </a:solidFill>
                    <a:latin typeface="Söhne"/>
                  </a:rPr>
                  <a:t>Introducere în SN P Systems: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82AA1-DBC9-4CDE-AD6E-9E768D29770F}"/>
                  </a:ext>
                </a:extLst>
              </p:cNvPr>
              <p:cNvSpPr txBox="1"/>
              <p:nvPr/>
            </p:nvSpPr>
            <p:spPr>
              <a:xfrm>
                <a:off x="2167367" y="1193664"/>
                <a:ext cx="3119026" cy="383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fr-FR" sz="1300" dirty="0">
                    <a:solidFill>
                      <a:srgbClr val="ECECEC"/>
                    </a:solidFill>
                    <a:latin typeface="Söhne"/>
                  </a:rPr>
                  <a:t>SN P systems </a:t>
                </a:r>
                <a:r>
                  <a:rPr lang="fr-FR" sz="1300" dirty="0" err="1">
                    <a:solidFill>
                      <a:srgbClr val="ECECEC"/>
                    </a:solidFill>
                    <a:latin typeface="Söhne"/>
                  </a:rPr>
                  <a:t>sunt</a:t>
                </a:r>
                <a:r>
                  <a:rPr lang="fr-FR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fr-FR" sz="1300" dirty="0" err="1">
                    <a:solidFill>
                      <a:srgbClr val="ECECEC"/>
                    </a:solidFill>
                    <a:latin typeface="Söhne"/>
                  </a:rPr>
                  <a:t>dispozitive</a:t>
                </a:r>
                <a:r>
                  <a:rPr lang="fr-FR" sz="1300" dirty="0">
                    <a:solidFill>
                      <a:srgbClr val="ECECEC"/>
                    </a:solidFill>
                    <a:latin typeface="Söhne"/>
                  </a:rPr>
                  <a:t> de calcul </a:t>
                </a:r>
                <a:r>
                  <a:rPr lang="fr-FR" sz="1300" dirty="0" err="1">
                    <a:solidFill>
                      <a:srgbClr val="ECECEC"/>
                    </a:solidFill>
                    <a:latin typeface="Söhne"/>
                  </a:rPr>
                  <a:t>inspirate</a:t>
                </a:r>
                <a:r>
                  <a:rPr lang="fr-FR" sz="1300" dirty="0">
                    <a:solidFill>
                      <a:srgbClr val="ECECEC"/>
                    </a:solidFill>
                    <a:latin typeface="Söhne"/>
                  </a:rPr>
                  <a:t> de </a:t>
                </a:r>
                <a:r>
                  <a:rPr lang="fr-FR" sz="1300" dirty="0" err="1">
                    <a:solidFill>
                      <a:srgbClr val="ECECEC"/>
                    </a:solidFill>
                    <a:latin typeface="Söhne"/>
                  </a:rPr>
                  <a:t>neuronii</a:t>
                </a:r>
                <a:r>
                  <a:rPr lang="fr-FR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fr-FR" sz="1300" dirty="0" err="1">
                    <a:solidFill>
                      <a:srgbClr val="ECECEC"/>
                    </a:solidFill>
                    <a:latin typeface="Söhne"/>
                  </a:rPr>
                  <a:t>biologici</a:t>
                </a:r>
                <a:r>
                  <a:rPr lang="fr-FR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29A9E-18D7-4B94-956F-11CEBF580BA5}"/>
                  </a:ext>
                </a:extLst>
              </p:cNvPr>
              <p:cNvSpPr txBox="1"/>
              <p:nvPr/>
            </p:nvSpPr>
            <p:spPr>
              <a:xfrm>
                <a:off x="2167367" y="1626511"/>
                <a:ext cx="3119026" cy="53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Caracteristica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principală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este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adaptarea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la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modelele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neurofiziologice</a:t>
                </a:r>
                <a:r>
                  <a:rPr lang="ro-RO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9BBA0-3BFF-4A0C-AF65-FB77C09835CE}"/>
                  </a:ext>
                </a:extLst>
              </p:cNvPr>
              <p:cNvSpPr txBox="1"/>
              <p:nvPr/>
            </p:nvSpPr>
            <p:spPr>
              <a:xfrm>
                <a:off x="2167367" y="2140188"/>
                <a:ext cx="3119026" cy="53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Rezolvă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probleme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complexe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,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incluzând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cele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NP-complete,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eficient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și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rapid</a:t>
                </a:r>
                <a:r>
                  <a:rPr lang="ro-RO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D5861F-75DE-456E-9B01-5A531A1EF4A6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A7F620-C8DC-4F18-A05C-EDF803FE0FE8}"/>
              </a:ext>
            </a:extLst>
          </p:cNvPr>
          <p:cNvGrpSpPr/>
          <p:nvPr/>
        </p:nvGrpSpPr>
        <p:grpSpPr>
          <a:xfrm>
            <a:off x="610359" y="3400746"/>
            <a:ext cx="5128379" cy="3020601"/>
            <a:chOff x="610359" y="1897440"/>
            <a:chExt cx="5128379" cy="1569660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4CEDAC6E-741A-4A54-AC9A-D18566898FE9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230964"/>
              <a:chOff x="1797648" y="951079"/>
              <a:chExt cx="3488745" cy="123096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68D67-7933-4A99-95AD-BEBD4F0423F4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ECECEC"/>
                    </a:solidFill>
                    <a:latin typeface="Söhne"/>
                  </a:rPr>
                  <a:t>Inovații</a:t>
                </a:r>
                <a:r>
                  <a:rPr lang="en-US" sz="1600" b="1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600" b="1" dirty="0" err="1">
                    <a:solidFill>
                      <a:srgbClr val="ECECEC"/>
                    </a:solidFill>
                    <a:latin typeface="Söhne"/>
                  </a:rPr>
                  <a:t>și</a:t>
                </a:r>
                <a:r>
                  <a:rPr lang="en-US" sz="1600" b="1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600" b="1" dirty="0" err="1">
                    <a:solidFill>
                      <a:srgbClr val="ECECEC"/>
                    </a:solidFill>
                    <a:latin typeface="Söhne"/>
                  </a:rPr>
                  <a:t>Eficiență</a:t>
                </a:r>
                <a:r>
                  <a:rPr lang="en-US" sz="1600" b="1" dirty="0">
                    <a:solidFill>
                      <a:srgbClr val="ECECEC"/>
                    </a:solidFill>
                    <a:latin typeface="Söhne"/>
                  </a:rPr>
                  <a:t>: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F871B9-8F04-4BD3-B06B-6606F69828D9}"/>
                  </a:ext>
                </a:extLst>
              </p:cNvPr>
              <p:cNvSpPr txBox="1"/>
              <p:nvPr/>
            </p:nvSpPr>
            <p:spPr>
              <a:xfrm>
                <a:off x="2142197" y="1230619"/>
                <a:ext cx="3119026" cy="35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Introducerea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diviziunii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neuronilor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a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îmbunătățit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semnificativ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performanța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acestor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sisteme</a:t>
                </a:r>
                <a:r>
                  <a:rPr lang="en-US" sz="12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93196B-BB1F-4DEA-9F38-1C8E2FEDFC25}"/>
                  </a:ext>
                </a:extLst>
              </p:cNvPr>
              <p:cNvSpPr txBox="1"/>
              <p:nvPr/>
            </p:nvSpPr>
            <p:spPr>
              <a:xfrm>
                <a:off x="2117027" y="1633108"/>
                <a:ext cx="3119026" cy="35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SN P systems au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fost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demonstrate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că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pot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soluționa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problemele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NP-complete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într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-un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timp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relativ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scurt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7E6F9-2A65-438B-ABF9-D3782894E929}"/>
                  </a:ext>
                </a:extLst>
              </p:cNvPr>
              <p:cNvSpPr txBox="1"/>
              <p:nvPr/>
            </p:nvSpPr>
            <p:spPr>
              <a:xfrm>
                <a:off x="2117027" y="2038100"/>
                <a:ext cx="3119026" cy="14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4B613-DC23-47F9-848C-CA62A3DFB909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7B5ECE-B5FC-4958-8594-0CA40756AF69}"/>
              </a:ext>
            </a:extLst>
          </p:cNvPr>
          <p:cNvGrpSpPr/>
          <p:nvPr/>
        </p:nvGrpSpPr>
        <p:grpSpPr>
          <a:xfrm>
            <a:off x="6371071" y="1194976"/>
            <a:ext cx="5128379" cy="2483576"/>
            <a:chOff x="610359" y="1897440"/>
            <a:chExt cx="5128379" cy="1569660"/>
          </a:xfrm>
        </p:grpSpPr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38E43BDB-943B-455A-A231-35351D02B317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25480"/>
              <a:chOff x="1797648" y="951079"/>
              <a:chExt cx="3488745" cy="132548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3E9675-B4F5-4442-9619-C89E059F72BB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ECECEC"/>
                    </a:solidFill>
                    <a:latin typeface="Söhne"/>
                  </a:rPr>
                  <a:t>Simulatorul</a:t>
                </a:r>
                <a:r>
                  <a:rPr lang="en-US" sz="1600" b="1" dirty="0">
                    <a:solidFill>
                      <a:srgbClr val="ECECEC"/>
                    </a:solidFill>
                    <a:latin typeface="Söhne"/>
                  </a:rPr>
                  <a:t>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EF90A1-7890-4058-9D90-B5FEB178ED2B}"/>
                  </a:ext>
                </a:extLst>
              </p:cNvPr>
              <p:cNvSpPr txBox="1"/>
              <p:nvPr/>
            </p:nvSpPr>
            <p:spPr>
              <a:xfrm>
                <a:off x="2167367" y="1172946"/>
                <a:ext cx="3119026" cy="56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A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fost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dezvoltat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un simulator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bazat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limbajul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de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programare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P-Lingua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pentru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analiza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și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simularea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SN P systems</a:t>
                </a:r>
                <a:r>
                  <a:rPr lang="ro-RO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7AB5B5-26D9-4F31-A30B-905C9DD73A69}"/>
                  </a:ext>
                </a:extLst>
              </p:cNvPr>
              <p:cNvSpPr txBox="1"/>
              <p:nvPr/>
            </p:nvSpPr>
            <p:spPr>
              <a:xfrm>
                <a:off x="2167367" y="1712452"/>
                <a:ext cx="3119026" cy="56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ro-RO" sz="1300" dirty="0" err="1">
                    <a:solidFill>
                      <a:srgbClr val="ECECEC"/>
                    </a:solidFill>
                    <a:latin typeface="Söhne"/>
                  </a:rPr>
                  <a:t>O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feră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o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modalitate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eficientă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de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explorare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a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comportamentului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și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eficienței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acestor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sisteme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în diverse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scenarii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E0CEC7-CDD1-4538-B064-CD6DD462E531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175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96881E-F221-44B9-B422-D96243D92252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D88C19-2DD9-4A11-8F2F-80A125823658}"/>
              </a:ext>
            </a:extLst>
          </p:cNvPr>
          <p:cNvGrpSpPr/>
          <p:nvPr/>
        </p:nvGrpSpPr>
        <p:grpSpPr>
          <a:xfrm>
            <a:off x="6453264" y="3499740"/>
            <a:ext cx="5128379" cy="2730263"/>
            <a:chOff x="610359" y="1897440"/>
            <a:chExt cx="5128379" cy="1569660"/>
          </a:xfrm>
        </p:grpSpPr>
        <p:grpSp>
          <p:nvGrpSpPr>
            <p:cNvPr id="34" name="Group 6">
              <a:extLst>
                <a:ext uri="{FF2B5EF4-FFF2-40B4-BE49-F238E27FC236}">
                  <a16:creationId xmlns:a16="http://schemas.microsoft.com/office/drawing/2014/main" id="{4B28A2B1-293A-43C6-AEAE-B7871B6C64A5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951806"/>
              <a:chOff x="1797648" y="951079"/>
              <a:chExt cx="3488745" cy="95180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E43F2E-245E-464C-8A8D-82AE5BB41993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ECECEC"/>
                    </a:solidFill>
                    <a:latin typeface="Söhne"/>
                  </a:rPr>
                  <a:t>Direcții</a:t>
                </a:r>
                <a:r>
                  <a:rPr lang="en-US" sz="1600" b="1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600" b="1" dirty="0" err="1">
                    <a:solidFill>
                      <a:srgbClr val="ECECEC"/>
                    </a:solidFill>
                    <a:latin typeface="Söhne"/>
                  </a:rPr>
                  <a:t>Viitoare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B322FF-75A2-4E8C-B89C-3336D69F353F}"/>
                  </a:ext>
                </a:extLst>
              </p:cNvPr>
              <p:cNvSpPr txBox="1"/>
              <p:nvPr/>
            </p:nvSpPr>
            <p:spPr>
              <a:xfrm>
                <a:off x="2167367" y="1246485"/>
                <a:ext cx="3119026" cy="513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Potențialul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promițător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al SN P systems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este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evident în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avansarea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calculului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membranar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și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a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domeniilor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 </a:t>
                </a:r>
                <a:r>
                  <a:rPr lang="en-US" sz="1300" dirty="0" err="1">
                    <a:solidFill>
                      <a:srgbClr val="ECECEC"/>
                    </a:solidFill>
                    <a:latin typeface="Söhne"/>
                  </a:rPr>
                  <a:t>conexe</a:t>
                </a:r>
                <a:r>
                  <a:rPr lang="en-US" sz="1300" dirty="0">
                    <a:solidFill>
                      <a:srgbClr val="ECECEC"/>
                    </a:solidFill>
                    <a:latin typeface="Söhne"/>
                  </a:rPr>
                  <a:t>.</a:t>
                </a:r>
                <a:endParaRPr lang="ko-KR" altLang="en-US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4F65FD-A0F3-4032-8CF2-D9C0561AE2D6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159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6339E5-D919-4D5D-8D44-A3672C025298}"/>
                  </a:ext>
                </a:extLst>
              </p:cNvPr>
              <p:cNvSpPr txBox="1"/>
              <p:nvPr/>
            </p:nvSpPr>
            <p:spPr>
              <a:xfrm>
                <a:off x="2167367" y="1743635"/>
                <a:ext cx="3119026" cy="159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293F03-E00B-47AA-8529-CF6A7F671F8B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418083" y="1990231"/>
            <a:ext cx="5941919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Pasul 3: definim sinapsele dintre neuroni.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/>
              <a:t>1-2 </a:t>
            </a:r>
            <a:r>
              <a:rPr lang="en-US" sz="1800">
                <a:sym typeface="Wingdings" panose="05000000000000000000" pitchFamily="2" charset="2"/>
              </a:rPr>
              <a:t> definim o sinaps</a:t>
            </a:r>
            <a:r>
              <a:rPr lang="ro-RO" sz="1800">
                <a:sym typeface="Wingdings" panose="05000000000000000000" pitchFamily="2" charset="2"/>
              </a:rPr>
              <a:t>ă</a:t>
            </a:r>
            <a:r>
              <a:rPr lang="en-US" sz="1800">
                <a:sym typeface="Wingdings" panose="05000000000000000000" pitchFamily="2" charset="2"/>
              </a:rPr>
              <a:t> </a:t>
            </a:r>
            <a:r>
              <a:rPr lang="ro-RO" sz="1800">
                <a:sym typeface="Wingdings" panose="05000000000000000000" pitchFamily="2" charset="2"/>
              </a:rPr>
              <a:t>între</a:t>
            </a:r>
            <a:r>
              <a:rPr lang="en-US" sz="1800">
                <a:sym typeface="Wingdings" panose="05000000000000000000" pitchFamily="2" charset="2"/>
              </a:rPr>
              <a:t> neuronul 1 </a:t>
            </a:r>
            <a:r>
              <a:rPr lang="ro-RO" sz="1800">
                <a:sym typeface="Wingdings" panose="05000000000000000000" pitchFamily="2" charset="2"/>
              </a:rPr>
              <a:t>și 2 pe unde se vor trimite spike</a:t>
            </a:r>
            <a:r>
              <a:rPr lang="en-US" sz="1800">
                <a:sym typeface="Wingdings" panose="05000000000000000000" pitchFamily="2" charset="2"/>
              </a:rPr>
              <a:t>-uri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6349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734910" y="613076"/>
            <a:ext cx="6397380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Algoritm de simulare a spiking neural P systems (Python)</a:t>
            </a:r>
            <a:b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30580-C242-E39B-82F9-9596ECF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4" y="1822695"/>
            <a:ext cx="4542546" cy="32327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413A6-F2EB-8713-5857-A5364ED3C9C5}"/>
              </a:ext>
            </a:extLst>
          </p:cNvPr>
          <p:cNvSpPr txBox="1">
            <a:spLocks/>
          </p:cNvSpPr>
          <p:nvPr/>
        </p:nvSpPr>
        <p:spPr>
          <a:xfrm>
            <a:off x="5418083" y="1990231"/>
            <a:ext cx="5941919" cy="2877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Pasul 4: definim starea ini</a:t>
            </a:r>
            <a:r>
              <a:rPr lang="ro-RO" sz="1800"/>
              <a:t>țială</a:t>
            </a:r>
            <a:r>
              <a:rPr lang="en-US" sz="1800"/>
              <a:t> a neuronilor.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/>
              <a:t>1/0 </a:t>
            </a:r>
            <a:r>
              <a:rPr lang="en-US" sz="1800">
                <a:sym typeface="Wingdings" panose="05000000000000000000" pitchFamily="2" charset="2"/>
              </a:rPr>
              <a:t> neuronul 1 </a:t>
            </a:r>
            <a:r>
              <a:rPr lang="ro-RO" sz="1800">
                <a:sym typeface="Wingdings" panose="05000000000000000000" pitchFamily="2" charset="2"/>
              </a:rPr>
              <a:t>începe cu un spike, fară nicio întarziere</a:t>
            </a:r>
            <a:endParaRPr lang="en-US" sz="1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/>
              <a:t>1/0 </a:t>
            </a:r>
            <a:r>
              <a:rPr lang="en-US" sz="1800">
                <a:sym typeface="Wingdings" panose="05000000000000000000" pitchFamily="2" charset="2"/>
              </a:rPr>
              <a:t> neuronul 2 </a:t>
            </a:r>
            <a:r>
              <a:rPr lang="ro-RO" sz="1800">
                <a:sym typeface="Wingdings" panose="05000000000000000000" pitchFamily="2" charset="2"/>
              </a:rPr>
              <a:t>începe cu un spike, fară nicio întarziere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2/0 </a:t>
            </a:r>
            <a:r>
              <a:rPr lang="en-US" sz="1800">
                <a:sym typeface="Wingdings" panose="05000000000000000000" pitchFamily="2" charset="2"/>
              </a:rPr>
              <a:t> neuronul 3 </a:t>
            </a:r>
            <a:r>
              <a:rPr lang="ro-RO" sz="1800">
                <a:sym typeface="Wingdings" panose="05000000000000000000" pitchFamily="2" charset="2"/>
              </a:rPr>
              <a:t>începe cu </a:t>
            </a:r>
            <a:r>
              <a:rPr lang="en-US" sz="1800">
                <a:sym typeface="Wingdings" panose="05000000000000000000" pitchFamily="2" charset="2"/>
              </a:rPr>
              <a:t>2</a:t>
            </a:r>
            <a:r>
              <a:rPr lang="ro-RO" sz="1800">
                <a:sym typeface="Wingdings" panose="05000000000000000000" pitchFamily="2" charset="2"/>
              </a:rPr>
              <a:t> spike</a:t>
            </a:r>
            <a:r>
              <a:rPr lang="en-US" sz="1800">
                <a:sym typeface="Wingdings" panose="05000000000000000000" pitchFamily="2" charset="2"/>
              </a:rPr>
              <a:t>-uri</a:t>
            </a:r>
            <a:r>
              <a:rPr lang="ro-RO" sz="1800">
                <a:sym typeface="Wingdings" panose="05000000000000000000" pitchFamily="2" charset="2"/>
              </a:rPr>
              <a:t>, fară nicio întarziere</a:t>
            </a:r>
            <a:endParaRPr lang="en-US" sz="1800"/>
          </a:p>
          <a:p>
            <a:pPr marL="0" indent="0">
              <a:buNone/>
            </a:pPr>
            <a:endParaRPr lang="en-US" sz="18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440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>
            <a:extLst>
              <a:ext uri="{FF2B5EF4-FFF2-40B4-BE49-F238E27FC236}">
                <a16:creationId xmlns:a16="http://schemas.microsoft.com/office/drawing/2014/main" id="{87F01D8E-8A97-4C3E-BA32-AFE8873C7EFF}"/>
              </a:ext>
            </a:extLst>
          </p:cNvPr>
          <p:cNvSpPr/>
          <p:nvPr/>
        </p:nvSpPr>
        <p:spPr>
          <a:xfrm>
            <a:off x="710302" y="299729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OUTPUT: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C18AC-9F1A-40C4-93F2-374D45CA7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F669DD0-CFDE-0C76-CD53-93CFED9D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38" y="772006"/>
            <a:ext cx="5701861" cy="53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587183" y="852697"/>
            <a:ext cx="110186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Î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n</a:t>
            </a:r>
            <a:r>
              <a:rPr lang="ro-RO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ț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elegerea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sistemelor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SN P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3058D-25AA-45C9-94EE-5B4F0E334E6A}"/>
              </a:ext>
            </a:extLst>
          </p:cNvPr>
          <p:cNvSpPr txBox="1"/>
          <p:nvPr/>
        </p:nvSpPr>
        <p:spPr>
          <a:xfrm>
            <a:off x="587183" y="2084503"/>
            <a:ext cx="62172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CECEC"/>
                </a:solidFill>
                <a:latin typeface="Söhne"/>
              </a:rPr>
              <a:t>În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sistemele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SN P,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neuronii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sunt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dispuși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într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-un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graf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orientat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,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denumit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graficul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sinaptic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Fiecare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neuron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conține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copii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ale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unui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obiect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specific,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numit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spike,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poate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avea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reguli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declanșare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uitare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Regulile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declanșare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permit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transmiterea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informații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între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neuroni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sub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formă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spike-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uri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, care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sunt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acumulate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la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celula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receptoră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Aplicabilitatea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regulilor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determinată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conținutul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neuronului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față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un set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regulat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asociat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. În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fiecare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unitate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timp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, un neuron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poate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folosi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o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singură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regulă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declanșare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,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dacă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ECECEC"/>
                </a:solidFill>
                <a:latin typeface="Söhne"/>
              </a:rPr>
              <a:t>posibil</a:t>
            </a:r>
            <a:r>
              <a:rPr lang="en-US" sz="2000" dirty="0">
                <a:solidFill>
                  <a:srgbClr val="ECECEC"/>
                </a:solidFill>
                <a:latin typeface="Söhne"/>
              </a:rPr>
              <a:t>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38D9-F074-476D-BFB5-72AEA91398EB}"/>
              </a:ext>
            </a:extLst>
          </p:cNvPr>
          <p:cNvSpPr txBox="1"/>
          <p:nvPr/>
        </p:nvSpPr>
        <p:spPr>
          <a:xfrm>
            <a:off x="7822945" y="2392980"/>
            <a:ext cx="2577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CECEC"/>
                </a:solidFill>
                <a:latin typeface="Söhne"/>
              </a:rPr>
              <a:t>SN P systems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reprezintă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o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paradigmă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revoluționară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în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calculul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membranar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oferă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o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perspectivă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unică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asupra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modului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în care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neuronii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pot fi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modelați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pentru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a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rezolva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probleme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computaționale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complexe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.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: Shape 4">
            <a:extLst>
              <a:ext uri="{FF2B5EF4-FFF2-40B4-BE49-F238E27FC236}">
                <a16:creationId xmlns:a16="http://schemas.microsoft.com/office/drawing/2014/main" id="{0F912BDF-7B76-4128-B99F-EDC5D526A746}"/>
              </a:ext>
            </a:extLst>
          </p:cNvPr>
          <p:cNvSpPr/>
          <p:nvPr/>
        </p:nvSpPr>
        <p:spPr>
          <a:xfrm>
            <a:off x="7822945" y="1875627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67E63E9D-088F-4C03-ACD8-F4837B786305}"/>
              </a:ext>
            </a:extLst>
          </p:cNvPr>
          <p:cNvSpPr/>
          <p:nvPr/>
        </p:nvSpPr>
        <p:spPr>
          <a:xfrm rot="10800000">
            <a:off x="10174356" y="4455083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28563" y="5072036"/>
            <a:ext cx="2577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CECEC"/>
                </a:solidFill>
                <a:latin typeface="Söhne"/>
              </a:rPr>
              <a:t>- </a:t>
            </a:r>
            <a:r>
              <a:rPr lang="en-US" dirty="0" err="1">
                <a:solidFill>
                  <a:srgbClr val="ECECEC"/>
                </a:solidFill>
                <a:latin typeface="Söhne"/>
              </a:rPr>
              <a:t>Profesor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 John Doe, expert </a:t>
            </a:r>
            <a:r>
              <a:rPr lang="en-US" dirty="0" err="1">
                <a:solidFill>
                  <a:srgbClr val="ECECEC"/>
                </a:solidFill>
                <a:latin typeface="Söhne"/>
              </a:rPr>
              <a:t>în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ECECEC"/>
                </a:solidFill>
                <a:latin typeface="Söhne"/>
              </a:rPr>
              <a:t>calcul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ECECEC"/>
                </a:solidFill>
                <a:latin typeface="Söhne"/>
              </a:rPr>
              <a:t>membranar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9D496-7F81-4090-8A50-F00B2B87EEBD}"/>
              </a:ext>
            </a:extLst>
          </p:cNvPr>
          <p:cNvSpPr txBox="1"/>
          <p:nvPr/>
        </p:nvSpPr>
        <p:spPr>
          <a:xfrm>
            <a:off x="6647380" y="2344842"/>
            <a:ext cx="48659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ECECEC"/>
                </a:solidFill>
                <a:latin typeface="Söhne"/>
              </a:rPr>
              <a:t>Aceste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expresii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regulate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reprezintă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un subset al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celor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definite conform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pachetului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Java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java.util.regex</a:t>
            </a:r>
            <a:r>
              <a:rPr lang="ro-RO" sz="15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Acest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subset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definit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prin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combinarea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următoarelor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simboluri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, conform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sintaxei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menționate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anterior: </a:t>
            </a:r>
            <a:r>
              <a:rPr lang="en-US" sz="1500" b="1" dirty="0">
                <a:solidFill>
                  <a:srgbClr val="ECECEC"/>
                </a:solidFill>
                <a:latin typeface="Söhne"/>
              </a:rPr>
              <a:t>'a', '(', ')', '[', ']', '{', '}', ',', '^', '*', '+', '?', '|'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Scopul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includerii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expresiilor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regulate în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această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versiune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a P-Lingua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a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specifica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expresiile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regulate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asociate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regulilor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sistemelor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SN P. </a:t>
            </a:r>
            <a:r>
              <a:rPr lang="ro-RO" sz="1500" dirty="0">
                <a:solidFill>
                  <a:srgbClr val="ECECEC"/>
                </a:solidFill>
                <a:latin typeface="Söhne"/>
              </a:rPr>
              <a:t>Ele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sunt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trimise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direct la simulator.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Apoi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,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simulatorul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efectuează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analiza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  <a:endParaRPr lang="en-US" altLang="ko-KR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6647380" y="2007256"/>
            <a:ext cx="48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400" b="1" dirty="0">
                <a:solidFill>
                  <a:schemeClr val="bg1"/>
                </a:solidFill>
                <a:cs typeface="Arial" pitchFamily="34" charset="0"/>
              </a:rPr>
              <a:t>Expresii Regulate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6A47F-E043-4B0C-9964-0C859B960B32}"/>
              </a:ext>
            </a:extLst>
          </p:cNvPr>
          <p:cNvSpPr txBox="1"/>
          <p:nvPr/>
        </p:nvSpPr>
        <p:spPr>
          <a:xfrm>
            <a:off x="5434669" y="5174703"/>
            <a:ext cx="4315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CECEC"/>
                </a:solidFill>
                <a:latin typeface="Söhne"/>
              </a:rPr>
              <a:t>În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acest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exemplu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, se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indică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că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dacă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neuronul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conține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spike-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uri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'a'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'b',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acestea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vor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fi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trimise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către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un alt neuron care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va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primi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spike-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urile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'c' </a:t>
            </a:r>
            <a:r>
              <a:rPr lang="en-US" sz="14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1400" dirty="0">
                <a:solidFill>
                  <a:srgbClr val="ECECEC"/>
                </a:solidFill>
                <a:latin typeface="Söhne"/>
              </a:rPr>
              <a:t> 'd'.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25C43-F283-470F-BCAB-0AEB09759152}"/>
              </a:ext>
            </a:extLst>
          </p:cNvPr>
          <p:cNvSpPr txBox="1"/>
          <p:nvPr/>
        </p:nvSpPr>
        <p:spPr>
          <a:xfrm>
            <a:off x="5434669" y="4660019"/>
            <a:ext cx="416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accent1"/>
                </a:solidFill>
                <a:cs typeface="Arial" pitchFamily="34" charset="0"/>
              </a:rPr>
              <a:t>Rule: (a, b)* -&gt; (c, d)*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5342562" y="213518"/>
            <a:ext cx="636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800" dirty="0">
                <a:solidFill>
                  <a:srgbClr val="ECECEC"/>
                </a:solidFill>
                <a:latin typeface="Söhne"/>
              </a:rPr>
              <a:t>Sintaxa P-Lingua pentru sistemele SN P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9D496-7F81-4090-8A50-F00B2B87EEBD}"/>
              </a:ext>
            </a:extLst>
          </p:cNvPr>
          <p:cNvSpPr txBox="1"/>
          <p:nvPr/>
        </p:nvSpPr>
        <p:spPr>
          <a:xfrm>
            <a:off x="6554912" y="2071297"/>
            <a:ext cx="563708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500" dirty="0">
                <a:solidFill>
                  <a:srgbClr val="ECECEC"/>
                </a:solidFill>
                <a:latin typeface="Söhne"/>
              </a:rPr>
              <a:t>O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specificație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sistem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SN P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trebuie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definească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o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inițială</a:t>
            </a:r>
            <a:endParaRPr lang="en-US" sz="1500" dirty="0">
              <a:solidFill>
                <a:srgbClr val="ECECEC"/>
              </a:solidFill>
              <a:latin typeface="Söhne"/>
            </a:endParaRPr>
          </a:p>
          <a:p>
            <a:pPr algn="ctr"/>
            <a:r>
              <a:rPr lang="en-US" sz="1500" dirty="0" err="1">
                <a:solidFill>
                  <a:srgbClr val="ECECEC"/>
                </a:solidFill>
                <a:latin typeface="Söhne"/>
              </a:rPr>
              <a:t>structura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membranei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un set de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reguli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Structura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membranei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compusă</a:t>
            </a:r>
            <a:r>
              <a:rPr lang="ro-RO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a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unui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set de membrane unite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prin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sinapse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Aceste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sinapse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sunt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specificate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ca un set</a:t>
            </a:r>
            <a:r>
              <a:rPr lang="ro-RO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de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conexiuni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</a:p>
          <a:p>
            <a:pPr algn="ctr"/>
            <a:r>
              <a:rPr lang="en-US" sz="1500" dirty="0">
                <a:solidFill>
                  <a:srgbClr val="ECECEC"/>
                </a:solidFill>
                <a:latin typeface="Söhne"/>
              </a:rPr>
              <a:t>În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afară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configurația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inițială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și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setul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reguli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, în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această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versiune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a</a:t>
            </a:r>
          </a:p>
          <a:p>
            <a:pPr algn="ctr"/>
            <a:r>
              <a:rPr lang="en-US" sz="1500" dirty="0" err="1">
                <a:solidFill>
                  <a:srgbClr val="ECECEC"/>
                </a:solidFill>
                <a:latin typeface="Söhne"/>
              </a:rPr>
              <a:t>Fișierele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P-Lingua care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definesc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sistemele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SN P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trebuie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înceapă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cu</a:t>
            </a:r>
            <a:r>
              <a:rPr lang="ro-RO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: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@model&lt;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spiking_psystems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6647380" y="1701966"/>
            <a:ext cx="48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400" b="1" dirty="0">
                <a:solidFill>
                  <a:schemeClr val="bg1"/>
                </a:solidFill>
                <a:cs typeface="Arial" pitchFamily="34" charset="0"/>
              </a:rPr>
              <a:t>Specificația modelului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6A47F-E043-4B0C-9964-0C859B960B32}"/>
              </a:ext>
            </a:extLst>
          </p:cNvPr>
          <p:cNvSpPr txBox="1"/>
          <p:nvPr/>
        </p:nvSpPr>
        <p:spPr>
          <a:xfrm>
            <a:off x="5907640" y="4326277"/>
            <a:ext cx="6131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ECECEC"/>
                </a:solidFill>
                <a:latin typeface="Söhne"/>
              </a:rPr>
              <a:t>În plus,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@model&lt;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spiking_psystems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poate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fi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urmat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o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pereche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propoziții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pentru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a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specifica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modurile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simulare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ce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urmează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fie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utilizate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Aceste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moduri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determină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semantica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în care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simularea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efectuată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</a:t>
            </a:r>
            <a:endParaRPr lang="en-US" altLang="ko-KR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25C43-F283-470F-BCAB-0AEB09759152}"/>
              </a:ext>
            </a:extLst>
          </p:cNvPr>
          <p:cNvSpPr txBox="1"/>
          <p:nvPr/>
        </p:nvSpPr>
        <p:spPr>
          <a:xfrm>
            <a:off x="5970141" y="5214560"/>
            <a:ext cx="600695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@masynch = v1;</a:t>
            </a:r>
            <a:b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500" b="1" i="1" dirty="0" err="1">
                <a:solidFill>
                  <a:schemeClr val="bg1"/>
                </a:solidFill>
                <a:cs typeface="Arial" pitchFamily="34" charset="0"/>
              </a:rPr>
              <a:t>unde</a:t>
            </a:r>
            <a:r>
              <a:rPr lang="en-US" altLang="ko-KR" sz="1500" b="1" i="1" dirty="0">
                <a:solidFill>
                  <a:schemeClr val="bg1"/>
                </a:solidFill>
                <a:cs typeface="Arial" pitchFamily="34" charset="0"/>
              </a:rPr>
              <a:t> v1 ∈ {0,1,2}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Dacă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nu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prezent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,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atunci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v1 se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stabilește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implicit la 0.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Aceste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valori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denotă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următoarele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moduri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: </a:t>
            </a:r>
            <a:br>
              <a:rPr lang="en-US" sz="1500" dirty="0">
                <a:solidFill>
                  <a:srgbClr val="ECECEC"/>
                </a:solidFill>
                <a:latin typeface="Söhne"/>
              </a:rPr>
            </a:br>
            <a:r>
              <a:rPr lang="en-US" sz="1500" dirty="0">
                <a:solidFill>
                  <a:srgbClr val="ECECEC"/>
                </a:solidFill>
                <a:latin typeface="Söhne"/>
              </a:rPr>
              <a:t>0: Mod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sincron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(standard). </a:t>
            </a:r>
            <a:br>
              <a:rPr lang="en-US" sz="1500" dirty="0">
                <a:solidFill>
                  <a:srgbClr val="ECECEC"/>
                </a:solidFill>
                <a:latin typeface="Söhne"/>
              </a:rPr>
            </a:br>
            <a:r>
              <a:rPr lang="en-US" sz="1500" dirty="0">
                <a:solidFill>
                  <a:srgbClr val="ECECEC"/>
                </a:solidFill>
                <a:latin typeface="Söhne"/>
              </a:rPr>
              <a:t>1: Mod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asincron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nelimitat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 </a:t>
            </a:r>
            <a:br>
              <a:rPr lang="en-US" sz="1500" dirty="0">
                <a:solidFill>
                  <a:srgbClr val="ECECEC"/>
                </a:solidFill>
                <a:latin typeface="Söhne"/>
              </a:rPr>
            </a:br>
            <a:r>
              <a:rPr lang="en-US" sz="1500" dirty="0">
                <a:solidFill>
                  <a:srgbClr val="ECECEC"/>
                </a:solidFill>
                <a:latin typeface="Söhne"/>
              </a:rPr>
              <a:t>2: Mod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asincron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Söhne"/>
              </a:rPr>
              <a:t>limitat</a:t>
            </a:r>
            <a:r>
              <a:rPr lang="en-US" sz="1500" dirty="0">
                <a:solidFill>
                  <a:srgbClr val="ECECEC"/>
                </a:solidFill>
                <a:latin typeface="Söhne"/>
              </a:rPr>
              <a:t>.</a:t>
            </a:r>
            <a:endParaRPr lang="en-US" altLang="ko-KR" sz="1500" b="1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5342562" y="213518"/>
            <a:ext cx="636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800" dirty="0">
                <a:solidFill>
                  <a:srgbClr val="ECECEC"/>
                </a:solidFill>
                <a:latin typeface="Söhne"/>
              </a:rPr>
              <a:t>Sintaxa P-Lingua pentru sistemele SN P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3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9D496-7F81-4090-8A50-F00B2B87EEBD}"/>
              </a:ext>
            </a:extLst>
          </p:cNvPr>
          <p:cNvSpPr txBox="1"/>
          <p:nvPr/>
        </p:nvSpPr>
        <p:spPr>
          <a:xfrm>
            <a:off x="6647380" y="2318034"/>
            <a:ext cx="55446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Să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luăm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în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considerare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structură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de membrane cu N membrane.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Dacă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@masynch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este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setat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la 2,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atunci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următoarea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propoziție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poate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fi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folosită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pentru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exprima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configurația de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oprire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validă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br>
              <a:rPr lang="en-US" sz="15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mvalid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(m1,n1), (m2,n2),..., (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mN,nN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  <a:br>
              <a:rPr lang="en-US" sz="15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unde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pentru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fiecare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număr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întreg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∈ [1,...,N]: </a:t>
            </a:r>
            <a:br>
              <a:rPr lang="en-US" sz="15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• mi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este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etichetă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membrană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în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sistemul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SN P.</a:t>
            </a:r>
            <a:br>
              <a:rPr lang="en-US" sz="15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•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ni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este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o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expresie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întreagă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care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specifică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numărul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de spike-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uri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conținute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în mi la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sfârșitul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</a:rPr>
              <a:t>calculului</a:t>
            </a:r>
            <a:r>
              <a:rPr lang="en-US" sz="1500" dirty="0"/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6647380" y="1816487"/>
            <a:ext cx="48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400" b="1" dirty="0">
                <a:solidFill>
                  <a:schemeClr val="bg1"/>
                </a:solidFill>
                <a:cs typeface="Arial" pitchFamily="34" charset="0"/>
              </a:rPr>
              <a:t>Specificația modelului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6A47F-E043-4B0C-9964-0C859B960B32}"/>
              </a:ext>
            </a:extLst>
          </p:cNvPr>
          <p:cNvSpPr txBox="1"/>
          <p:nvPr/>
        </p:nvSpPr>
        <p:spPr>
          <a:xfrm>
            <a:off x="5907640" y="4326277"/>
            <a:ext cx="6131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25C43-F283-470F-BCAB-0AEB09759152}"/>
              </a:ext>
            </a:extLst>
          </p:cNvPr>
          <p:cNvSpPr txBox="1"/>
          <p:nvPr/>
        </p:nvSpPr>
        <p:spPr>
          <a:xfrm>
            <a:off x="5907640" y="4944739"/>
            <a:ext cx="6006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ECECEC"/>
                </a:solidFill>
                <a:latin typeface="Söhne"/>
              </a:rPr>
              <a:t>Dacă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propoziția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nu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folosită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atunci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fiecare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configurație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de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oprire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considerată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validă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. De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asemenea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dacă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propoziția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folosită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când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@masynch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nu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setat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la 2,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ea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va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 fi </a:t>
            </a:r>
            <a:r>
              <a:rPr lang="en-US" sz="1600" dirty="0" err="1">
                <a:solidFill>
                  <a:srgbClr val="ECECEC"/>
                </a:solidFill>
                <a:latin typeface="Söhne"/>
              </a:rPr>
              <a:t>ignorată</a:t>
            </a:r>
            <a:r>
              <a:rPr lang="en-US" sz="1600" dirty="0">
                <a:solidFill>
                  <a:srgbClr val="ECECEC"/>
                </a:solidFill>
                <a:latin typeface="Söhne"/>
              </a:rPr>
              <a:t>.</a:t>
            </a:r>
            <a:endParaRPr lang="en-US" altLang="ko-KR" sz="1500" b="1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5342562" y="213518"/>
            <a:ext cx="636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800" dirty="0">
                <a:solidFill>
                  <a:srgbClr val="ECECEC"/>
                </a:solidFill>
                <a:latin typeface="Söhne"/>
              </a:rPr>
              <a:t>Sintaxa P-Lingua pentru sistemele SN P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6657655" y="2019484"/>
            <a:ext cx="543502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luăm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în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considerare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o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structură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de membrane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inițială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a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unui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sistem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SN P cu N membrane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și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M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sinapse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. În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această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versiune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a P-Lingua,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pentru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a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defini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acea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structură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inițială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a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membranei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următoarea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propoziție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trebuie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fie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scrisă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: </a:t>
            </a:r>
            <a:br>
              <a:rPr lang="en-US" sz="1500" dirty="0">
                <a:solidFill>
                  <a:srgbClr val="ECECEC"/>
                </a:solidFill>
                <a:latin typeface="Arial (Body)"/>
              </a:rPr>
            </a:b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</a:rPr>
              <a:t>@mu = m1, m2, ...,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</a:rPr>
              <a:t>mN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</a:rPr>
              <a:t>;</a:t>
            </a:r>
            <a:r>
              <a:rPr lang="en-US" sz="1500" b="1" dirty="0">
                <a:solidFill>
                  <a:srgbClr val="ECECEC"/>
                </a:solidFill>
                <a:latin typeface="Arial (Body)"/>
              </a:rPr>
              <a:t> </a:t>
            </a:r>
            <a:br>
              <a:rPr lang="en-US" sz="1500" dirty="0">
                <a:solidFill>
                  <a:srgbClr val="ECECEC"/>
                </a:solidFill>
                <a:latin typeface="Arial (Body)"/>
              </a:rPr>
            </a:b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unde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pentru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fiecare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număr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întreg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∈ [1,...,N], mi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este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eticheta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membranei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.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Dată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fiind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o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structură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de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membrană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inițială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pentru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a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defini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conexiunile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între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membrane,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următoarea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propoziție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trebuie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fie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scrisă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: </a:t>
            </a:r>
            <a:br>
              <a:rPr lang="en-US" sz="1500" dirty="0">
                <a:solidFill>
                  <a:srgbClr val="ECECEC"/>
                </a:solidFill>
                <a:latin typeface="Arial (Body)"/>
              </a:rPr>
            </a:b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</a:rPr>
              <a:t>@marcs = arc1, arc2,...,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</a:rPr>
              <a:t>arcM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</a:rPr>
              <a:t>;</a:t>
            </a:r>
            <a:r>
              <a:rPr lang="en-US" sz="1500" b="1" dirty="0">
                <a:solidFill>
                  <a:srgbClr val="ECECEC"/>
                </a:solidFill>
                <a:latin typeface="Arial (Body)"/>
              </a:rPr>
              <a:t> </a:t>
            </a:r>
            <a:br>
              <a:rPr lang="en-US" sz="1500" dirty="0">
                <a:solidFill>
                  <a:srgbClr val="ECECEC"/>
                </a:solidFill>
                <a:latin typeface="Arial (Body)"/>
              </a:rPr>
            </a:b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unde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pentru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fiecare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număr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întreg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∈ [1,...,M], arci = (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mk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, ml),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mk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și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ml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fiind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două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etichete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de membrane ale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unei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configurații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a </a:t>
            </a:r>
            <a:r>
              <a:rPr lang="en-US" sz="1500" dirty="0" err="1">
                <a:solidFill>
                  <a:srgbClr val="ECECEC"/>
                </a:solidFill>
                <a:latin typeface="Arial (Body)"/>
              </a:rPr>
              <a:t>sistemului</a:t>
            </a:r>
            <a:r>
              <a:rPr lang="en-US" sz="1500" dirty="0">
                <a:solidFill>
                  <a:srgbClr val="ECECEC"/>
                </a:solidFill>
                <a:latin typeface="Arial (Body)"/>
              </a:rPr>
              <a:t> SN P</a:t>
            </a:r>
            <a:endParaRPr lang="en-US" altLang="ko-KR" sz="1500" b="1" dirty="0">
              <a:solidFill>
                <a:schemeClr val="bg1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6A47F-E043-4B0C-9964-0C859B960B32}"/>
              </a:ext>
            </a:extLst>
          </p:cNvPr>
          <p:cNvSpPr txBox="1"/>
          <p:nvPr/>
        </p:nvSpPr>
        <p:spPr>
          <a:xfrm>
            <a:off x="5825446" y="4264633"/>
            <a:ext cx="6131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5342562" y="213518"/>
            <a:ext cx="636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800" dirty="0">
                <a:solidFill>
                  <a:srgbClr val="ECECEC"/>
                </a:solidFill>
                <a:latin typeface="Söhne"/>
              </a:rPr>
              <a:t>Sintaxa P-Lingua pentru sistemele SN P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Sintaxa P-Lingua pentru sistemele SN P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46CB957C-0D09-4DBF-8D4B-A8C51E259180}"/>
              </a:ext>
            </a:extLst>
          </p:cNvPr>
          <p:cNvGrpSpPr/>
          <p:nvPr/>
        </p:nvGrpSpPr>
        <p:grpSpPr>
          <a:xfrm rot="5400000">
            <a:off x="1801837" y="1938049"/>
            <a:ext cx="4068198" cy="4062931"/>
            <a:chOff x="3782394" y="2006190"/>
            <a:chExt cx="4597121" cy="4591166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549E4674-84FD-42A1-8F60-240B57482074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B67D41E5-2CA6-4886-8D40-48EBD82FFAF7}"/>
                </a:ext>
              </a:extLst>
            </p:cNvPr>
            <p:cNvSpPr/>
            <p:nvPr/>
          </p:nvSpPr>
          <p:spPr>
            <a:xfrm>
              <a:off x="6570216" y="2006190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FEC5988-4C05-41C8-9F37-6818F4F48D76}"/>
                </a:ext>
              </a:extLst>
            </p:cNvPr>
            <p:cNvSpPr/>
            <p:nvPr/>
          </p:nvSpPr>
          <p:spPr>
            <a:xfrm>
              <a:off x="4964391" y="2013768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646EEC09-15E5-4EB5-8879-7FC4FA437E0A}"/>
                </a:ext>
              </a:extLst>
            </p:cNvPr>
            <p:cNvSpPr/>
            <p:nvPr/>
          </p:nvSpPr>
          <p:spPr>
            <a:xfrm>
              <a:off x="7666169" y="2945632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1665104A-D1CA-4E67-A7C4-64126651EB5B}"/>
                </a:ext>
              </a:extLst>
            </p:cNvPr>
            <p:cNvSpPr/>
            <p:nvPr/>
          </p:nvSpPr>
          <p:spPr>
            <a:xfrm>
              <a:off x="3782394" y="2988365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5BF0A667-98AD-487E-A83E-1B98ED8C09B5}"/>
              </a:ext>
            </a:extLst>
          </p:cNvPr>
          <p:cNvSpPr/>
          <p:nvPr/>
        </p:nvSpPr>
        <p:spPr>
          <a:xfrm>
            <a:off x="6324600" y="1812798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ECFBC39F-870F-4175-AD0E-07B2663D16FA}"/>
              </a:ext>
            </a:extLst>
          </p:cNvPr>
          <p:cNvSpPr/>
          <p:nvPr/>
        </p:nvSpPr>
        <p:spPr>
          <a:xfrm>
            <a:off x="7084676" y="2878844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2BF15C7E-9EBD-4063-ACF9-48F5C76788B2}"/>
              </a:ext>
            </a:extLst>
          </p:cNvPr>
          <p:cNvSpPr/>
          <p:nvPr/>
        </p:nvSpPr>
        <p:spPr>
          <a:xfrm>
            <a:off x="6645199" y="3929762"/>
            <a:ext cx="4891323" cy="1067593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6">
            <a:extLst>
              <a:ext uri="{FF2B5EF4-FFF2-40B4-BE49-F238E27FC236}">
                <a16:creationId xmlns:a16="http://schemas.microsoft.com/office/drawing/2014/main" id="{45E9FC2F-7F90-40BC-BF62-1E9BCCD8F6FE}"/>
              </a:ext>
            </a:extLst>
          </p:cNvPr>
          <p:cNvSpPr/>
          <p:nvPr/>
        </p:nvSpPr>
        <p:spPr>
          <a:xfrm>
            <a:off x="5795468" y="5338011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66FFF6-22FE-4A1C-AEC0-44DD3E8C9185}"/>
              </a:ext>
            </a:extLst>
          </p:cNvPr>
          <p:cNvSpPr txBox="1"/>
          <p:nvPr/>
        </p:nvSpPr>
        <p:spPr>
          <a:xfrm>
            <a:off x="6324600" y="1853715"/>
            <a:ext cx="4676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luăm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în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considerare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dicționar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În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această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versiune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P-Lingua,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pentru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specifica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dicționar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sinapse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trebuie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scrisă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următoarea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propoziție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opțională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E99771-54F6-4E4F-AE91-11A1E3859076}"/>
              </a:ext>
            </a:extLst>
          </p:cNvPr>
          <p:cNvSpPr txBox="1"/>
          <p:nvPr/>
        </p:nvSpPr>
        <p:spPr>
          <a:xfrm>
            <a:off x="7132569" y="3001895"/>
            <a:ext cx="4060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@</a:t>
            </a:r>
            <a:r>
              <a:rPr lang="en-US" sz="1500" dirty="0" err="1">
                <a:solidFill>
                  <a:srgbClr val="002060"/>
                </a:solidFill>
              </a:rPr>
              <a:t>mdict</a:t>
            </a:r>
            <a:r>
              <a:rPr lang="en-US" sz="1500" dirty="0">
                <a:solidFill>
                  <a:srgbClr val="002060"/>
                </a:solidFill>
              </a:rPr>
              <a:t> = e1, e2, ..., </a:t>
            </a:r>
            <a:r>
              <a:rPr lang="en-US" sz="1500" dirty="0" err="1">
                <a:solidFill>
                  <a:srgbClr val="002060"/>
                </a:solidFill>
              </a:rPr>
              <a:t>eD</a:t>
            </a:r>
            <a:r>
              <a:rPr lang="en-US" sz="1500" dirty="0">
                <a:solidFill>
                  <a:srgbClr val="002060"/>
                </a:solidFill>
              </a:rPr>
              <a:t>;</a:t>
            </a:r>
            <a:br>
              <a:rPr lang="en-US" sz="1500" dirty="0">
                <a:solidFill>
                  <a:srgbClr val="002060"/>
                </a:solidFill>
              </a:rPr>
            </a:br>
            <a:r>
              <a:rPr lang="en-US" sz="1500" dirty="0" err="1">
                <a:solidFill>
                  <a:srgbClr val="002060"/>
                </a:solidFill>
              </a:rPr>
              <a:t>unde</a:t>
            </a:r>
            <a:r>
              <a:rPr lang="en-US" sz="1500" dirty="0">
                <a:solidFill>
                  <a:srgbClr val="002060"/>
                </a:solidFill>
              </a:rPr>
              <a:t> D </a:t>
            </a:r>
            <a:r>
              <a:rPr lang="en-US" sz="1500" dirty="0" err="1">
                <a:solidFill>
                  <a:srgbClr val="002060"/>
                </a:solidFill>
              </a:rPr>
              <a:t>este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numărul</a:t>
            </a:r>
            <a:r>
              <a:rPr lang="en-US" sz="1500" dirty="0">
                <a:solidFill>
                  <a:srgbClr val="002060"/>
                </a:solidFill>
              </a:rPr>
              <a:t> de </a:t>
            </a:r>
            <a:r>
              <a:rPr lang="en-US" sz="1500" dirty="0" err="1">
                <a:solidFill>
                  <a:srgbClr val="002060"/>
                </a:solidFill>
              </a:rPr>
              <a:t>intrări</a:t>
            </a:r>
            <a:r>
              <a:rPr lang="en-US" sz="1500" dirty="0">
                <a:solidFill>
                  <a:srgbClr val="002060"/>
                </a:solidFill>
              </a:rPr>
              <a:t> din </a:t>
            </a:r>
            <a:r>
              <a:rPr lang="en-US" sz="1500" dirty="0" err="1">
                <a:solidFill>
                  <a:srgbClr val="002060"/>
                </a:solidFill>
              </a:rPr>
              <a:t>dicționar</a:t>
            </a:r>
            <a:endParaRPr lang="en-US" altLang="ko-KR" sz="15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47DB2-9411-4C29-9BA1-53B79FBF8DE1}"/>
              </a:ext>
            </a:extLst>
          </p:cNvPr>
          <p:cNvSpPr txBox="1"/>
          <p:nvPr/>
        </p:nvSpPr>
        <p:spPr>
          <a:xfrm>
            <a:off x="6645199" y="3861650"/>
            <a:ext cx="48337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dicționar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implicit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construit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parametrul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@marcs.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dicționar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extins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dicționarul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"explicit"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propoziția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@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mdict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Pentru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specifica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membrana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intrare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opțională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sistemului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SN P,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următoarea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propoziție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poate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scrisă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4DB920-7198-4038-A460-1585EBAA1FD8}"/>
              </a:ext>
            </a:extLst>
          </p:cNvPr>
          <p:cNvSpPr txBox="1"/>
          <p:nvPr/>
        </p:nvSpPr>
        <p:spPr>
          <a:xfrm>
            <a:off x="5777702" y="5333535"/>
            <a:ext cx="46533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@min = m; </a:t>
            </a:r>
            <a:br>
              <a:rPr lang="en-US" sz="1500" dirty="0">
                <a:solidFill>
                  <a:srgbClr val="002060"/>
                </a:solidFill>
              </a:rPr>
            </a:br>
            <a:r>
              <a:rPr lang="en-US" sz="1500" dirty="0" err="1">
                <a:solidFill>
                  <a:srgbClr val="002060"/>
                </a:solidFill>
              </a:rPr>
              <a:t>unde</a:t>
            </a:r>
            <a:r>
              <a:rPr lang="en-US" sz="1500" dirty="0">
                <a:solidFill>
                  <a:srgbClr val="002060"/>
                </a:solidFill>
              </a:rPr>
              <a:t> m </a:t>
            </a:r>
            <a:r>
              <a:rPr lang="en-US" sz="1500" dirty="0" err="1">
                <a:solidFill>
                  <a:srgbClr val="002060"/>
                </a:solidFill>
              </a:rPr>
              <a:t>este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eticheta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unei</a:t>
            </a:r>
            <a:r>
              <a:rPr lang="en-US" sz="1500" dirty="0">
                <a:solidFill>
                  <a:srgbClr val="002060"/>
                </a:solidFill>
              </a:rPr>
              <a:t> membrane </a:t>
            </a:r>
            <a:r>
              <a:rPr lang="en-US" sz="1500" dirty="0" err="1">
                <a:solidFill>
                  <a:srgbClr val="002060"/>
                </a:solidFill>
              </a:rPr>
              <a:t>existente</a:t>
            </a:r>
            <a:r>
              <a:rPr lang="en-US" sz="1500" dirty="0">
                <a:solidFill>
                  <a:srgbClr val="002060"/>
                </a:solidFill>
              </a:rPr>
              <a:t> în </a:t>
            </a:r>
            <a:r>
              <a:rPr lang="en-US" sz="1500" dirty="0" err="1">
                <a:solidFill>
                  <a:srgbClr val="002060"/>
                </a:solidFill>
              </a:rPr>
              <a:t>structura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inițială</a:t>
            </a:r>
            <a:r>
              <a:rPr lang="en-US" sz="1500" dirty="0">
                <a:solidFill>
                  <a:srgbClr val="002060"/>
                </a:solidFill>
              </a:rPr>
              <a:t> a </a:t>
            </a:r>
            <a:r>
              <a:rPr lang="en-US" sz="1500" dirty="0" err="1">
                <a:solidFill>
                  <a:srgbClr val="002060"/>
                </a:solidFill>
              </a:rPr>
              <a:t>membranei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sistemului</a:t>
            </a:r>
            <a:r>
              <a:rPr lang="en-US" sz="1500" dirty="0">
                <a:solidFill>
                  <a:srgbClr val="002060"/>
                </a:solidFill>
              </a:rPr>
              <a:t> SN P. </a:t>
            </a:r>
            <a:endParaRPr lang="en-US" altLang="ko-KR" sz="1500" dirty="0">
              <a:solidFill>
                <a:srgbClr val="002060"/>
              </a:solidFill>
              <a:cs typeface="Arial" pitchFamily="34" charset="0"/>
            </a:endParaRPr>
          </a:p>
        </p:txBody>
      </p:sp>
      <p:grpSp>
        <p:nvGrpSpPr>
          <p:cNvPr id="37" name="Group 293">
            <a:extLst>
              <a:ext uri="{FF2B5EF4-FFF2-40B4-BE49-F238E27FC236}">
                <a16:creationId xmlns:a16="http://schemas.microsoft.com/office/drawing/2014/main" id="{3BFF5A9C-CFA4-4E98-BF12-A464384ACDE1}"/>
              </a:ext>
            </a:extLst>
          </p:cNvPr>
          <p:cNvGrpSpPr/>
          <p:nvPr/>
        </p:nvGrpSpPr>
        <p:grpSpPr>
          <a:xfrm>
            <a:off x="903382" y="3271851"/>
            <a:ext cx="2717471" cy="1806485"/>
            <a:chOff x="6917382" y="4652701"/>
            <a:chExt cx="2983072" cy="1983048"/>
          </a:xfrm>
        </p:grpSpPr>
        <p:sp>
          <p:nvSpPr>
            <p:cNvPr id="38" name="Freeform: Shape 294">
              <a:extLst>
                <a:ext uri="{FF2B5EF4-FFF2-40B4-BE49-F238E27FC236}">
                  <a16:creationId xmlns:a16="http://schemas.microsoft.com/office/drawing/2014/main" id="{118FF1F6-9950-40FA-B0AE-088116B3916E}"/>
                </a:ext>
              </a:extLst>
            </p:cNvPr>
            <p:cNvSpPr/>
            <p:nvPr/>
          </p:nvSpPr>
          <p:spPr>
            <a:xfrm>
              <a:off x="6917382" y="4652701"/>
              <a:ext cx="2983072" cy="1983048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484848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95">
              <a:extLst>
                <a:ext uri="{FF2B5EF4-FFF2-40B4-BE49-F238E27FC236}">
                  <a16:creationId xmlns:a16="http://schemas.microsoft.com/office/drawing/2014/main" id="{F2CC890D-2693-4919-9AD6-2D8F052DA0BD}"/>
                </a:ext>
              </a:extLst>
            </p:cNvPr>
            <p:cNvSpPr/>
            <p:nvPr/>
          </p:nvSpPr>
          <p:spPr>
            <a:xfrm>
              <a:off x="7049409" y="4778370"/>
              <a:ext cx="1445617" cy="1416648"/>
            </a:xfrm>
            <a:custGeom>
              <a:avLst/>
              <a:gdLst>
                <a:gd name="connsiteX0" fmla="*/ 1442293 w 1445617"/>
                <a:gd name="connsiteY0" fmla="*/ 1036725 h 1416648"/>
                <a:gd name="connsiteX1" fmla="*/ 1349718 w 1445617"/>
                <a:gd name="connsiteY1" fmla="*/ 770427 h 1416648"/>
                <a:gd name="connsiteX2" fmla="*/ 1094277 w 1445617"/>
                <a:gd name="connsiteY2" fmla="*/ 25251 h 1416648"/>
                <a:gd name="connsiteX3" fmla="*/ 1059419 w 1445617"/>
                <a:gd name="connsiteY3" fmla="*/ 107 h 1416648"/>
                <a:gd name="connsiteX4" fmla="*/ 62802 w 1445617"/>
                <a:gd name="connsiteY4" fmla="*/ 41251 h 1416648"/>
                <a:gd name="connsiteX5" fmla="*/ 13086 w 1445617"/>
                <a:gd name="connsiteY5" fmla="*/ 109255 h 1416648"/>
                <a:gd name="connsiteX6" fmla="*/ 166807 w 1445617"/>
                <a:gd name="connsiteY6" fmla="*/ 575561 h 1416648"/>
                <a:gd name="connsiteX7" fmla="*/ 430247 w 1445617"/>
                <a:gd name="connsiteY7" fmla="*/ 1385312 h 1416648"/>
                <a:gd name="connsiteX8" fmla="*/ 478250 w 1445617"/>
                <a:gd name="connsiteY8" fmla="*/ 1408742 h 1416648"/>
                <a:gd name="connsiteX9" fmla="*/ 1106278 w 1445617"/>
                <a:gd name="connsiteY9" fmla="*/ 1184160 h 1416648"/>
                <a:gd name="connsiteX10" fmla="*/ 1245141 w 1445617"/>
                <a:gd name="connsiteY10" fmla="*/ 1132729 h 1416648"/>
                <a:gd name="connsiteX11" fmla="*/ 1245141 w 1445617"/>
                <a:gd name="connsiteY11" fmla="*/ 1132729 h 1416648"/>
                <a:gd name="connsiteX12" fmla="*/ 1245141 w 1445617"/>
                <a:gd name="connsiteY12" fmla="*/ 1132729 h 1416648"/>
                <a:gd name="connsiteX13" fmla="*/ 1424007 w 1445617"/>
                <a:gd name="connsiteY13" fmla="*/ 1071012 h 1416648"/>
                <a:gd name="connsiteX14" fmla="*/ 1442293 w 1445617"/>
                <a:gd name="connsiteY14" fmla="*/ 1036725 h 1416648"/>
                <a:gd name="connsiteX15" fmla="*/ 1442293 w 1445617"/>
                <a:gd name="connsiteY15" fmla="*/ 1036725 h 14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5617" h="1416648">
                  <a:moveTo>
                    <a:pt x="1442293" y="1036725"/>
                  </a:moveTo>
                  <a:cubicBezTo>
                    <a:pt x="1410292" y="948150"/>
                    <a:pt x="1380005" y="859003"/>
                    <a:pt x="1349718" y="770427"/>
                  </a:cubicBezTo>
                  <a:cubicBezTo>
                    <a:pt x="1263999" y="521845"/>
                    <a:pt x="1178853" y="273833"/>
                    <a:pt x="1094277" y="25251"/>
                  </a:cubicBezTo>
                  <a:cubicBezTo>
                    <a:pt x="1087991" y="6964"/>
                    <a:pt x="1080563" y="-1036"/>
                    <a:pt x="1059419" y="107"/>
                  </a:cubicBezTo>
                  <a:cubicBezTo>
                    <a:pt x="1013131" y="2964"/>
                    <a:pt x="181093" y="35537"/>
                    <a:pt x="62802" y="41251"/>
                  </a:cubicBezTo>
                  <a:cubicBezTo>
                    <a:pt x="-9201" y="44680"/>
                    <a:pt x="-9201" y="41823"/>
                    <a:pt x="13086" y="109255"/>
                  </a:cubicBezTo>
                  <a:cubicBezTo>
                    <a:pt x="64517" y="264690"/>
                    <a:pt x="115948" y="420126"/>
                    <a:pt x="166807" y="575561"/>
                  </a:cubicBezTo>
                  <a:cubicBezTo>
                    <a:pt x="254811" y="845288"/>
                    <a:pt x="342243" y="1115586"/>
                    <a:pt x="430247" y="1385312"/>
                  </a:cubicBezTo>
                  <a:cubicBezTo>
                    <a:pt x="442248" y="1422457"/>
                    <a:pt x="442819" y="1421314"/>
                    <a:pt x="478250" y="1408742"/>
                  </a:cubicBezTo>
                  <a:cubicBezTo>
                    <a:pt x="687973" y="1333881"/>
                    <a:pt x="897126" y="1259592"/>
                    <a:pt x="1106278" y="1184160"/>
                  </a:cubicBezTo>
                  <a:cubicBezTo>
                    <a:pt x="1152566" y="1167588"/>
                    <a:pt x="1201139" y="1155016"/>
                    <a:pt x="1245141" y="1132729"/>
                  </a:cubicBezTo>
                  <a:lnTo>
                    <a:pt x="1245141" y="1132729"/>
                  </a:lnTo>
                  <a:lnTo>
                    <a:pt x="1245141" y="1132729"/>
                  </a:lnTo>
                  <a:cubicBezTo>
                    <a:pt x="1304573" y="1112157"/>
                    <a:pt x="1364004" y="1090442"/>
                    <a:pt x="1424007" y="1071012"/>
                  </a:cubicBezTo>
                  <a:cubicBezTo>
                    <a:pt x="1445150" y="1065298"/>
                    <a:pt x="1449722" y="1057869"/>
                    <a:pt x="1442293" y="1036725"/>
                  </a:cubicBezTo>
                  <a:lnTo>
                    <a:pt x="1442293" y="1036725"/>
                  </a:lnTo>
                  <a:close/>
                </a:path>
              </a:pathLst>
            </a:custGeom>
            <a:solidFill>
              <a:schemeClr val="accent1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96">
              <a:extLst>
                <a:ext uri="{FF2B5EF4-FFF2-40B4-BE49-F238E27FC236}">
                  <a16:creationId xmlns:a16="http://schemas.microsoft.com/office/drawing/2014/main" id="{2D00D367-CD2E-4691-AE9F-1B64354DBCD9}"/>
                </a:ext>
              </a:extLst>
            </p:cNvPr>
            <p:cNvSpPr/>
            <p:nvPr/>
          </p:nvSpPr>
          <p:spPr>
            <a:xfrm>
              <a:off x="7048837" y="4800764"/>
              <a:ext cx="1251998" cy="1394255"/>
            </a:xfrm>
            <a:custGeom>
              <a:avLst/>
              <a:gdLst>
                <a:gd name="connsiteX0" fmla="*/ 1251999 w 1251998"/>
                <a:gd name="connsiteY0" fmla="*/ 1108050 h 1394255"/>
                <a:gd name="connsiteX1" fmla="*/ 413104 w 1251998"/>
                <a:gd name="connsiteY1" fmla="*/ 0 h 1394255"/>
                <a:gd name="connsiteX2" fmla="*/ 62802 w 1251998"/>
                <a:gd name="connsiteY2" fmla="*/ 16001 h 1394255"/>
                <a:gd name="connsiteX3" fmla="*/ 13086 w 1251998"/>
                <a:gd name="connsiteY3" fmla="*/ 84575 h 1394255"/>
                <a:gd name="connsiteX4" fmla="*/ 166807 w 1251998"/>
                <a:gd name="connsiteY4" fmla="*/ 551453 h 1394255"/>
                <a:gd name="connsiteX5" fmla="*/ 429676 w 1251998"/>
                <a:gd name="connsiteY5" fmla="*/ 1362919 h 1394255"/>
                <a:gd name="connsiteX6" fmla="*/ 477678 w 1251998"/>
                <a:gd name="connsiteY6" fmla="*/ 1386348 h 1394255"/>
                <a:gd name="connsiteX7" fmla="*/ 1105706 w 1251998"/>
                <a:gd name="connsiteY7" fmla="*/ 1161195 h 1394255"/>
                <a:gd name="connsiteX8" fmla="*/ 1244570 w 1251998"/>
                <a:gd name="connsiteY8" fmla="*/ 1109764 h 1394255"/>
                <a:gd name="connsiteX9" fmla="*/ 1244570 w 1251998"/>
                <a:gd name="connsiteY9" fmla="*/ 1109764 h 1394255"/>
                <a:gd name="connsiteX10" fmla="*/ 1244570 w 1251998"/>
                <a:gd name="connsiteY10" fmla="*/ 1109764 h 1394255"/>
                <a:gd name="connsiteX11" fmla="*/ 1251999 w 1251998"/>
                <a:gd name="connsiteY11" fmla="*/ 1108050 h 1394255"/>
                <a:gd name="connsiteX12" fmla="*/ 1251999 w 1251998"/>
                <a:gd name="connsiteY12" fmla="*/ 1108050 h 139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1998" h="1394255">
                  <a:moveTo>
                    <a:pt x="1251999" y="1108050"/>
                  </a:moveTo>
                  <a:lnTo>
                    <a:pt x="413104" y="0"/>
                  </a:lnTo>
                  <a:cubicBezTo>
                    <a:pt x="296527" y="10858"/>
                    <a:pt x="179379" y="10286"/>
                    <a:pt x="62802" y="16001"/>
                  </a:cubicBezTo>
                  <a:cubicBezTo>
                    <a:pt x="-9201" y="19429"/>
                    <a:pt x="-9201" y="16572"/>
                    <a:pt x="13086" y="84575"/>
                  </a:cubicBezTo>
                  <a:cubicBezTo>
                    <a:pt x="64517" y="240011"/>
                    <a:pt x="115948" y="396018"/>
                    <a:pt x="166807" y="551453"/>
                  </a:cubicBezTo>
                  <a:cubicBezTo>
                    <a:pt x="254811" y="821751"/>
                    <a:pt x="342243" y="1092049"/>
                    <a:pt x="429676" y="1362919"/>
                  </a:cubicBezTo>
                  <a:cubicBezTo>
                    <a:pt x="441677" y="1400063"/>
                    <a:pt x="442248" y="1398920"/>
                    <a:pt x="477678" y="1386348"/>
                  </a:cubicBezTo>
                  <a:cubicBezTo>
                    <a:pt x="686830" y="1311488"/>
                    <a:pt x="896554" y="1237199"/>
                    <a:pt x="1105706" y="1161195"/>
                  </a:cubicBezTo>
                  <a:cubicBezTo>
                    <a:pt x="1151994" y="1144623"/>
                    <a:pt x="1200568" y="1132051"/>
                    <a:pt x="1244570" y="1109764"/>
                  </a:cubicBezTo>
                  <a:lnTo>
                    <a:pt x="1244570" y="1109764"/>
                  </a:lnTo>
                  <a:lnTo>
                    <a:pt x="1244570" y="1109764"/>
                  </a:lnTo>
                  <a:cubicBezTo>
                    <a:pt x="1247427" y="1109764"/>
                    <a:pt x="1249713" y="1108621"/>
                    <a:pt x="1251999" y="1108050"/>
                  </a:cubicBezTo>
                  <a:lnTo>
                    <a:pt x="1251999" y="110805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97">
              <a:extLst>
                <a:ext uri="{FF2B5EF4-FFF2-40B4-BE49-F238E27FC236}">
                  <a16:creationId xmlns:a16="http://schemas.microsoft.com/office/drawing/2014/main" id="{F642BBE9-0DF7-455F-A019-A4D716B2AD1A}"/>
                </a:ext>
              </a:extLst>
            </p:cNvPr>
            <p:cNvSpPr/>
            <p:nvPr/>
          </p:nvSpPr>
          <p:spPr>
            <a:xfrm>
              <a:off x="7409336" y="6400982"/>
              <a:ext cx="1760252" cy="217078"/>
            </a:xfrm>
            <a:custGeom>
              <a:avLst/>
              <a:gdLst>
                <a:gd name="connsiteX0" fmla="*/ 1634963 w 1760252"/>
                <a:gd name="connsiteY0" fmla="*/ 216435 h 217078"/>
                <a:gd name="connsiteX1" fmla="*/ 84035 w 1760252"/>
                <a:gd name="connsiteY1" fmla="*/ 121574 h 217078"/>
                <a:gd name="connsiteX2" fmla="*/ 603 w 1760252"/>
                <a:gd name="connsiteY2" fmla="*/ 29570 h 217078"/>
                <a:gd name="connsiteX3" fmla="*/ 37748 w 1760252"/>
                <a:gd name="connsiteY3" fmla="*/ 997 h 217078"/>
                <a:gd name="connsiteX4" fmla="*/ 1735539 w 1760252"/>
                <a:gd name="connsiteY4" fmla="*/ 162718 h 217078"/>
                <a:gd name="connsiteX5" fmla="*/ 1760111 w 1760252"/>
                <a:gd name="connsiteY5" fmla="*/ 178719 h 217078"/>
                <a:gd name="connsiteX6" fmla="*/ 1737824 w 1760252"/>
                <a:gd name="connsiteY6" fmla="*/ 197577 h 217078"/>
                <a:gd name="connsiteX7" fmla="*/ 1634963 w 1760252"/>
                <a:gd name="connsiteY7" fmla="*/ 216435 h 217078"/>
                <a:gd name="connsiteX8" fmla="*/ 1634963 w 1760252"/>
                <a:gd name="connsiteY8" fmla="*/ 216435 h 21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0252" h="217078">
                  <a:moveTo>
                    <a:pt x="1634963" y="216435"/>
                  </a:moveTo>
                  <a:cubicBezTo>
                    <a:pt x="1518386" y="208435"/>
                    <a:pt x="207470" y="130145"/>
                    <a:pt x="84035" y="121574"/>
                  </a:cubicBezTo>
                  <a:cubicBezTo>
                    <a:pt x="30319" y="118145"/>
                    <a:pt x="-5111" y="77572"/>
                    <a:pt x="603" y="29570"/>
                  </a:cubicBezTo>
                  <a:cubicBezTo>
                    <a:pt x="3460" y="7854"/>
                    <a:pt x="13175" y="-3575"/>
                    <a:pt x="37748" y="997"/>
                  </a:cubicBezTo>
                  <a:cubicBezTo>
                    <a:pt x="112608" y="13569"/>
                    <a:pt x="1641820" y="147289"/>
                    <a:pt x="1735539" y="162718"/>
                  </a:cubicBezTo>
                  <a:cubicBezTo>
                    <a:pt x="1746968" y="164433"/>
                    <a:pt x="1758397" y="167290"/>
                    <a:pt x="1760111" y="178719"/>
                  </a:cubicBezTo>
                  <a:cubicBezTo>
                    <a:pt x="1761825" y="192434"/>
                    <a:pt x="1747539" y="194148"/>
                    <a:pt x="1737824" y="197577"/>
                  </a:cubicBezTo>
                  <a:cubicBezTo>
                    <a:pt x="1704109" y="209006"/>
                    <a:pt x="1670964" y="219864"/>
                    <a:pt x="1634963" y="216435"/>
                  </a:cubicBezTo>
                  <a:lnTo>
                    <a:pt x="1634963" y="216435"/>
                  </a:lnTo>
                  <a:close/>
                </a:path>
              </a:pathLst>
            </a:custGeom>
            <a:solidFill>
              <a:srgbClr val="6F6F6F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98">
              <a:extLst>
                <a:ext uri="{FF2B5EF4-FFF2-40B4-BE49-F238E27FC236}">
                  <a16:creationId xmlns:a16="http://schemas.microsoft.com/office/drawing/2014/main" id="{79971584-8C86-45D7-8925-39DF0ECFAB46}"/>
                </a:ext>
              </a:extLst>
            </p:cNvPr>
            <p:cNvSpPr/>
            <p:nvPr/>
          </p:nvSpPr>
          <p:spPr>
            <a:xfrm>
              <a:off x="6952507" y="4726584"/>
              <a:ext cx="531234" cy="1611633"/>
            </a:xfrm>
            <a:custGeom>
              <a:avLst/>
              <a:gdLst>
                <a:gd name="connsiteX0" fmla="*/ 531149 w 531234"/>
                <a:gd name="connsiteY0" fmla="*/ 1599963 h 1611633"/>
                <a:gd name="connsiteX1" fmla="*/ 524291 w 531234"/>
                <a:gd name="connsiteY1" fmla="*/ 1610821 h 1611633"/>
                <a:gd name="connsiteX2" fmla="*/ 511719 w 531234"/>
                <a:gd name="connsiteY2" fmla="*/ 1606249 h 1611633"/>
                <a:gd name="connsiteX3" fmla="*/ 500290 w 531234"/>
                <a:gd name="connsiteY3" fmla="*/ 1573105 h 1611633"/>
                <a:gd name="connsiteX4" fmla="*/ 294567 w 531234"/>
                <a:gd name="connsiteY4" fmla="*/ 933648 h 1611633"/>
                <a:gd name="connsiteX5" fmla="*/ 8840 w 531234"/>
                <a:gd name="connsiteY5" fmla="*/ 36464 h 1611633"/>
                <a:gd name="connsiteX6" fmla="*/ 8268 w 531234"/>
                <a:gd name="connsiteY6" fmla="*/ 1034 h 1611633"/>
                <a:gd name="connsiteX7" fmla="*/ 28269 w 531234"/>
                <a:gd name="connsiteY7" fmla="*/ 29035 h 1611633"/>
                <a:gd name="connsiteX8" fmla="*/ 288281 w 531234"/>
                <a:gd name="connsiteY8" fmla="*/ 843358 h 1611633"/>
                <a:gd name="connsiteX9" fmla="*/ 524863 w 531234"/>
                <a:gd name="connsiteY9" fmla="*/ 1579962 h 1611633"/>
                <a:gd name="connsiteX10" fmla="*/ 531149 w 531234"/>
                <a:gd name="connsiteY10" fmla="*/ 1599963 h 1611633"/>
                <a:gd name="connsiteX11" fmla="*/ 531149 w 531234"/>
                <a:gd name="connsiteY11" fmla="*/ 1599963 h 161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234" h="1611633">
                  <a:moveTo>
                    <a:pt x="531149" y="1599963"/>
                  </a:moveTo>
                  <a:cubicBezTo>
                    <a:pt x="531720" y="1604535"/>
                    <a:pt x="529434" y="1608535"/>
                    <a:pt x="524291" y="1610821"/>
                  </a:cubicBezTo>
                  <a:cubicBezTo>
                    <a:pt x="518577" y="1613107"/>
                    <a:pt x="514005" y="1610249"/>
                    <a:pt x="511719" y="1606249"/>
                  </a:cubicBezTo>
                  <a:cubicBezTo>
                    <a:pt x="507148" y="1595392"/>
                    <a:pt x="503719" y="1584534"/>
                    <a:pt x="500290" y="1573105"/>
                  </a:cubicBezTo>
                  <a:cubicBezTo>
                    <a:pt x="431716" y="1359953"/>
                    <a:pt x="363141" y="1146800"/>
                    <a:pt x="294567" y="933648"/>
                  </a:cubicBezTo>
                  <a:cubicBezTo>
                    <a:pt x="199134" y="634777"/>
                    <a:pt x="103701" y="335335"/>
                    <a:pt x="8840" y="36464"/>
                  </a:cubicBezTo>
                  <a:cubicBezTo>
                    <a:pt x="5411" y="25607"/>
                    <a:pt x="-8876" y="6749"/>
                    <a:pt x="8268" y="1034"/>
                  </a:cubicBezTo>
                  <a:cubicBezTo>
                    <a:pt x="27126" y="-5252"/>
                    <a:pt x="24840" y="18749"/>
                    <a:pt x="28269" y="29035"/>
                  </a:cubicBezTo>
                  <a:cubicBezTo>
                    <a:pt x="115702" y="299905"/>
                    <a:pt x="201420" y="571917"/>
                    <a:pt x="288281" y="843358"/>
                  </a:cubicBezTo>
                  <a:cubicBezTo>
                    <a:pt x="366570" y="1089083"/>
                    <a:pt x="446002" y="1334237"/>
                    <a:pt x="524863" y="1579962"/>
                  </a:cubicBezTo>
                  <a:cubicBezTo>
                    <a:pt x="526577" y="1585677"/>
                    <a:pt x="528292" y="1592535"/>
                    <a:pt x="531149" y="1599963"/>
                  </a:cubicBezTo>
                  <a:lnTo>
                    <a:pt x="531149" y="1599963"/>
                  </a:lnTo>
                  <a:close/>
                </a:path>
              </a:pathLst>
            </a:custGeom>
            <a:solidFill>
              <a:srgbClr val="9090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99">
              <a:extLst>
                <a:ext uri="{FF2B5EF4-FFF2-40B4-BE49-F238E27FC236}">
                  <a16:creationId xmlns:a16="http://schemas.microsoft.com/office/drawing/2014/main" id="{09420CB6-A438-4D93-8E7F-95AFC84BEB6D}"/>
                </a:ext>
              </a:extLst>
            </p:cNvPr>
            <p:cNvSpPr/>
            <p:nvPr/>
          </p:nvSpPr>
          <p:spPr>
            <a:xfrm>
              <a:off x="7729130" y="6057561"/>
              <a:ext cx="662402" cy="280414"/>
            </a:xfrm>
            <a:custGeom>
              <a:avLst/>
              <a:gdLst>
                <a:gd name="connsiteX0" fmla="*/ 13395 w 662402"/>
                <a:gd name="connsiteY0" fmla="*/ 280415 h 280414"/>
                <a:gd name="connsiteX1" fmla="*/ 251 w 662402"/>
                <a:gd name="connsiteY1" fmla="*/ 273557 h 280414"/>
                <a:gd name="connsiteX2" fmla="*/ 11109 w 662402"/>
                <a:gd name="connsiteY2" fmla="*/ 259271 h 280414"/>
                <a:gd name="connsiteX3" fmla="*/ 628280 w 662402"/>
                <a:gd name="connsiteY3" fmla="*/ 10117 h 280414"/>
                <a:gd name="connsiteX4" fmla="*/ 660853 w 662402"/>
                <a:gd name="connsiteY4" fmla="*/ 7260 h 280414"/>
                <a:gd name="connsiteX5" fmla="*/ 636852 w 662402"/>
                <a:gd name="connsiteY5" fmla="*/ 28975 h 280414"/>
                <a:gd name="connsiteX6" fmla="*/ 13395 w 662402"/>
                <a:gd name="connsiteY6" fmla="*/ 280415 h 280414"/>
                <a:gd name="connsiteX7" fmla="*/ 13395 w 662402"/>
                <a:gd name="connsiteY7" fmla="*/ 280415 h 2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402" h="280414">
                  <a:moveTo>
                    <a:pt x="13395" y="280415"/>
                  </a:moveTo>
                  <a:cubicBezTo>
                    <a:pt x="6537" y="280415"/>
                    <a:pt x="1394" y="279844"/>
                    <a:pt x="251" y="273557"/>
                  </a:cubicBezTo>
                  <a:cubicBezTo>
                    <a:pt x="-1463" y="264414"/>
                    <a:pt x="5966" y="261557"/>
                    <a:pt x="11109" y="259271"/>
                  </a:cubicBezTo>
                  <a:cubicBezTo>
                    <a:pt x="48825" y="243270"/>
                    <a:pt x="460272" y="77549"/>
                    <a:pt x="628280" y="10117"/>
                  </a:cubicBezTo>
                  <a:cubicBezTo>
                    <a:pt x="638566" y="6117"/>
                    <a:pt x="653995" y="-8741"/>
                    <a:pt x="660853" y="7260"/>
                  </a:cubicBezTo>
                  <a:cubicBezTo>
                    <a:pt x="668282" y="23832"/>
                    <a:pt x="647138" y="24403"/>
                    <a:pt x="636852" y="28975"/>
                  </a:cubicBezTo>
                  <a:cubicBezTo>
                    <a:pt x="435700" y="111265"/>
                    <a:pt x="18538" y="278701"/>
                    <a:pt x="13395" y="280415"/>
                  </a:cubicBezTo>
                  <a:lnTo>
                    <a:pt x="13395" y="280415"/>
                  </a:lnTo>
                  <a:close/>
                </a:path>
              </a:pathLst>
            </a:custGeom>
            <a:solidFill>
              <a:srgbClr val="908F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00">
              <a:extLst>
                <a:ext uri="{FF2B5EF4-FFF2-40B4-BE49-F238E27FC236}">
                  <a16:creationId xmlns:a16="http://schemas.microsoft.com/office/drawing/2014/main" id="{75988C69-2E4F-46F4-A863-C4C95E11112A}"/>
                </a:ext>
              </a:extLst>
            </p:cNvPr>
            <p:cNvSpPr/>
            <p:nvPr/>
          </p:nvSpPr>
          <p:spPr>
            <a:xfrm>
              <a:off x="7609376" y="6263687"/>
              <a:ext cx="114290" cy="51430"/>
            </a:xfrm>
            <a:custGeom>
              <a:avLst/>
              <a:gdLst>
                <a:gd name="connsiteX0" fmla="*/ 0 w 114290"/>
                <a:gd name="connsiteY0" fmla="*/ 42288 h 51430"/>
                <a:gd name="connsiteX1" fmla="*/ 110862 w 114290"/>
                <a:gd name="connsiteY1" fmla="*/ 0 h 51430"/>
                <a:gd name="connsiteX2" fmla="*/ 114291 w 114290"/>
                <a:gd name="connsiteY2" fmla="*/ 9143 h 51430"/>
                <a:gd name="connsiteX3" fmla="*/ 3429 w 114290"/>
                <a:gd name="connsiteY3" fmla="*/ 51431 h 51430"/>
                <a:gd name="connsiteX4" fmla="*/ 0 w 114290"/>
                <a:gd name="connsiteY4" fmla="*/ 42288 h 51430"/>
                <a:gd name="connsiteX5" fmla="*/ 0 w 114290"/>
                <a:gd name="connsiteY5" fmla="*/ 42288 h 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90" h="51430">
                  <a:moveTo>
                    <a:pt x="0" y="42288"/>
                  </a:moveTo>
                  <a:cubicBezTo>
                    <a:pt x="36573" y="28001"/>
                    <a:pt x="73718" y="14286"/>
                    <a:pt x="110862" y="0"/>
                  </a:cubicBezTo>
                  <a:cubicBezTo>
                    <a:pt x="112005" y="3429"/>
                    <a:pt x="113148" y="6286"/>
                    <a:pt x="114291" y="9143"/>
                  </a:cubicBezTo>
                  <a:cubicBezTo>
                    <a:pt x="77718" y="23429"/>
                    <a:pt x="40573" y="37145"/>
                    <a:pt x="3429" y="51431"/>
                  </a:cubicBezTo>
                  <a:cubicBezTo>
                    <a:pt x="2286" y="48574"/>
                    <a:pt x="1143" y="45145"/>
                    <a:pt x="0" y="42288"/>
                  </a:cubicBezTo>
                  <a:lnTo>
                    <a:pt x="0" y="42288"/>
                  </a:lnTo>
                  <a:close/>
                </a:path>
              </a:pathLst>
            </a:custGeom>
            <a:solidFill>
              <a:srgbClr val="D0D0D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DA8FE0-A148-498D-BA79-AF1DC4C3E0CB}"/>
              </a:ext>
            </a:extLst>
          </p:cNvPr>
          <p:cNvGrpSpPr/>
          <p:nvPr/>
        </p:nvGrpSpPr>
        <p:grpSpPr>
          <a:xfrm>
            <a:off x="3245127" y="2991892"/>
            <a:ext cx="1354484" cy="1923181"/>
            <a:chOff x="4160927" y="2978939"/>
            <a:chExt cx="1013906" cy="1439607"/>
          </a:xfrm>
        </p:grpSpPr>
        <p:grpSp>
          <p:nvGrpSpPr>
            <p:cNvPr id="197" name="Group 33">
              <a:extLst>
                <a:ext uri="{FF2B5EF4-FFF2-40B4-BE49-F238E27FC236}">
                  <a16:creationId xmlns:a16="http://schemas.microsoft.com/office/drawing/2014/main" id="{9B268D6B-EC7A-43CA-B3C0-FCDAFC621F34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98" name="Freeform: Shape 3">
                <a:extLst>
                  <a:ext uri="{FF2B5EF4-FFF2-40B4-BE49-F238E27FC236}">
                    <a16:creationId xmlns:a16="http://schemas.microsoft.com/office/drawing/2014/main" id="{C9DA77DB-FD08-4B15-BF2C-EB63A60EE4FD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4">
                <a:extLst>
                  <a:ext uri="{FF2B5EF4-FFF2-40B4-BE49-F238E27FC236}">
                    <a16:creationId xmlns:a16="http://schemas.microsoft.com/office/drawing/2014/main" id="{47E31A71-8BDD-425F-AB1C-1515E347EBD1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5">
                <a:extLst>
                  <a:ext uri="{FF2B5EF4-FFF2-40B4-BE49-F238E27FC236}">
                    <a16:creationId xmlns:a16="http://schemas.microsoft.com/office/drawing/2014/main" id="{A83F5FC7-853C-4A5B-B17A-746B8D53D779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6">
                <a:extLst>
                  <a:ext uri="{FF2B5EF4-FFF2-40B4-BE49-F238E27FC236}">
                    <a16:creationId xmlns:a16="http://schemas.microsoft.com/office/drawing/2014/main" id="{595FE759-8BB5-42E7-8C40-1F8EA0871DE7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7">
                <a:extLst>
                  <a:ext uri="{FF2B5EF4-FFF2-40B4-BE49-F238E27FC236}">
                    <a16:creationId xmlns:a16="http://schemas.microsoft.com/office/drawing/2014/main" id="{BF02C5BE-EBD4-4594-BBE0-78E6BDA37BF4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8">
                <a:extLst>
                  <a:ext uri="{FF2B5EF4-FFF2-40B4-BE49-F238E27FC236}">
                    <a16:creationId xmlns:a16="http://schemas.microsoft.com/office/drawing/2014/main" id="{79F17269-BD49-420A-B20A-A7BFF99A958F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F038E5-75F8-4154-B8CB-DAFB89065C3E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9E19484-BE82-4F15-89C4-CA10B0A67EF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72CBBBD9-D65A-4485-897E-5F533105EE1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B55C44A5-6E08-4E91-9B02-687C90B392A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EF8433B-05A1-48D5-A1A7-9DFED9CC2C32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F09A81B2-CE12-47BD-BE2E-4ADF9F3E3AAF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A1923760-AE1C-476F-8A30-DB4D12F01AC6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사각형: 둥근 모서리 208">
                <a:extLst>
                  <a:ext uri="{FF2B5EF4-FFF2-40B4-BE49-F238E27FC236}">
                    <a16:creationId xmlns:a16="http://schemas.microsoft.com/office/drawing/2014/main" id="{38E85B78-09BF-48CF-B607-54F8C7EF049E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9A18BFCE-BBF8-466E-AD70-BE5B26A9EDCC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8697D730-8584-4431-A77C-077068344F38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CE8DC21E-E9DD-41D2-8575-C59E7551761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EF7B0EE5-E394-4456-BB96-2E95AA9E431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4" name="Group 26">
            <a:extLst>
              <a:ext uri="{FF2B5EF4-FFF2-40B4-BE49-F238E27FC236}">
                <a16:creationId xmlns:a16="http://schemas.microsoft.com/office/drawing/2014/main" id="{F083FD00-CF42-4895-B404-DAB5D2450E10}"/>
              </a:ext>
            </a:extLst>
          </p:cNvPr>
          <p:cNvGrpSpPr/>
          <p:nvPr/>
        </p:nvGrpSpPr>
        <p:grpSpPr>
          <a:xfrm>
            <a:off x="1478466" y="2469941"/>
            <a:ext cx="1959619" cy="1180979"/>
            <a:chOff x="3767143" y="2846931"/>
            <a:chExt cx="1053838" cy="635103"/>
          </a:xfrm>
        </p:grpSpPr>
        <p:sp>
          <p:nvSpPr>
            <p:cNvPr id="215" name="Freeform: Shape 27">
              <a:extLst>
                <a:ext uri="{FF2B5EF4-FFF2-40B4-BE49-F238E27FC236}">
                  <a16:creationId xmlns:a16="http://schemas.microsoft.com/office/drawing/2014/main" id="{B4219662-386F-4FA9-B81A-C525B440F3E0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8">
              <a:extLst>
                <a:ext uri="{FF2B5EF4-FFF2-40B4-BE49-F238E27FC236}">
                  <a16:creationId xmlns:a16="http://schemas.microsoft.com/office/drawing/2014/main" id="{9D49AE6F-24DA-4271-9A18-0E3E3CA144F2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9">
              <a:extLst>
                <a:ext uri="{FF2B5EF4-FFF2-40B4-BE49-F238E27FC236}">
                  <a16:creationId xmlns:a16="http://schemas.microsoft.com/office/drawing/2014/main" id="{ACBA7363-D1FB-4BAA-B57A-21519B90B42A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0">
              <a:extLst>
                <a:ext uri="{FF2B5EF4-FFF2-40B4-BE49-F238E27FC236}">
                  <a16:creationId xmlns:a16="http://schemas.microsoft.com/office/drawing/2014/main" id="{EEAEB18F-C046-4A32-9508-CDA0F1805200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31">
              <a:extLst>
                <a:ext uri="{FF2B5EF4-FFF2-40B4-BE49-F238E27FC236}">
                  <a16:creationId xmlns:a16="http://schemas.microsoft.com/office/drawing/2014/main" id="{9AE60E09-282E-47CE-B687-F23DFB149B66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32">
              <a:extLst>
                <a:ext uri="{FF2B5EF4-FFF2-40B4-BE49-F238E27FC236}">
                  <a16:creationId xmlns:a16="http://schemas.microsoft.com/office/drawing/2014/main" id="{77A929B3-89E6-41A8-9535-6339A5B5E6A4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6">
            <a:extLst>
              <a:ext uri="{FF2B5EF4-FFF2-40B4-BE49-F238E27FC236}">
                <a16:creationId xmlns:a16="http://schemas.microsoft.com/office/drawing/2014/main" id="{806D9CC7-F0BD-4681-841D-957A31183293}"/>
              </a:ext>
            </a:extLst>
          </p:cNvPr>
          <p:cNvGrpSpPr/>
          <p:nvPr/>
        </p:nvGrpSpPr>
        <p:grpSpPr>
          <a:xfrm>
            <a:off x="1607414" y="3131011"/>
            <a:ext cx="1914233" cy="1051822"/>
            <a:chOff x="3767143" y="2916389"/>
            <a:chExt cx="1029430" cy="565645"/>
          </a:xfrm>
        </p:grpSpPr>
        <p:sp>
          <p:nvSpPr>
            <p:cNvPr id="222" name="Freeform: Shape 27">
              <a:extLst>
                <a:ext uri="{FF2B5EF4-FFF2-40B4-BE49-F238E27FC236}">
                  <a16:creationId xmlns:a16="http://schemas.microsoft.com/office/drawing/2014/main" id="{0862D385-3D41-434A-936B-1C3CDB36B9E6}"/>
                </a:ext>
              </a:extLst>
            </p:cNvPr>
            <p:cNvSpPr/>
            <p:nvPr/>
          </p:nvSpPr>
          <p:spPr>
            <a:xfrm>
              <a:off x="3813737" y="2969274"/>
              <a:ext cx="942959" cy="464494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195274 w 967795"/>
                <a:gd name="connsiteY1" fmla="*/ 327981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195274 w 967795"/>
                <a:gd name="connsiteY1" fmla="*/ 327981 h 543968"/>
                <a:gd name="connsiteX2" fmla="*/ 480336 w 967795"/>
                <a:gd name="connsiteY2" fmla="*/ 341244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195274 w 967795"/>
                <a:gd name="connsiteY1" fmla="*/ 327981 h 543968"/>
                <a:gd name="connsiteX2" fmla="*/ 480336 w 967795"/>
                <a:gd name="connsiteY2" fmla="*/ 341244 h 543968"/>
                <a:gd name="connsiteX3" fmla="*/ 704310 w 967795"/>
                <a:gd name="connsiteY3" fmla="*/ 230656 h 543968"/>
                <a:gd name="connsiteX4" fmla="*/ 967795 w 967795"/>
                <a:gd name="connsiteY4" fmla="*/ 0 h 543968"/>
                <a:gd name="connsiteX0" fmla="*/ 0 w 942959"/>
                <a:gd name="connsiteY0" fmla="*/ 464494 h 464494"/>
                <a:gd name="connsiteX1" fmla="*/ 195274 w 942959"/>
                <a:gd name="connsiteY1" fmla="*/ 248507 h 464494"/>
                <a:gd name="connsiteX2" fmla="*/ 480336 w 942959"/>
                <a:gd name="connsiteY2" fmla="*/ 261770 h 464494"/>
                <a:gd name="connsiteX3" fmla="*/ 704310 w 942959"/>
                <a:gd name="connsiteY3" fmla="*/ 151182 h 464494"/>
                <a:gd name="connsiteX4" fmla="*/ 942959 w 942959"/>
                <a:gd name="connsiteY4" fmla="*/ 0 h 46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59" h="464494">
                  <a:moveTo>
                    <a:pt x="0" y="464494"/>
                  </a:moveTo>
                  <a:lnTo>
                    <a:pt x="195274" y="248507"/>
                  </a:lnTo>
                  <a:lnTo>
                    <a:pt x="480336" y="261770"/>
                  </a:lnTo>
                  <a:lnTo>
                    <a:pt x="704310" y="151182"/>
                  </a:lnTo>
                  <a:lnTo>
                    <a:pt x="942959" y="0"/>
                  </a:lnTo>
                </a:path>
              </a:pathLst>
            </a:cu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8">
              <a:extLst>
                <a:ext uri="{FF2B5EF4-FFF2-40B4-BE49-F238E27FC236}">
                  <a16:creationId xmlns:a16="http://schemas.microsoft.com/office/drawing/2014/main" id="{A04C2BAC-0315-47B5-9B51-05BD6A732547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9">
              <a:extLst>
                <a:ext uri="{FF2B5EF4-FFF2-40B4-BE49-F238E27FC236}">
                  <a16:creationId xmlns:a16="http://schemas.microsoft.com/office/drawing/2014/main" id="{4F49C78F-A83D-4202-861E-F83F9C66F1D8}"/>
                </a:ext>
              </a:extLst>
            </p:cNvPr>
            <p:cNvSpPr/>
            <p:nvPr/>
          </p:nvSpPr>
          <p:spPr>
            <a:xfrm>
              <a:off x="3955029" y="3180022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30">
              <a:extLst>
                <a:ext uri="{FF2B5EF4-FFF2-40B4-BE49-F238E27FC236}">
                  <a16:creationId xmlns:a16="http://schemas.microsoft.com/office/drawing/2014/main" id="{7B757BDA-5F08-4EBD-9B39-DCA7A9EDB529}"/>
                </a:ext>
              </a:extLst>
            </p:cNvPr>
            <p:cNvSpPr/>
            <p:nvPr/>
          </p:nvSpPr>
          <p:spPr>
            <a:xfrm>
              <a:off x="4238282" y="3178466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31">
              <a:extLst>
                <a:ext uri="{FF2B5EF4-FFF2-40B4-BE49-F238E27FC236}">
                  <a16:creationId xmlns:a16="http://schemas.microsoft.com/office/drawing/2014/main" id="{7924A3E9-C6CD-4468-9703-4F55CC1780DE}"/>
                </a:ext>
              </a:extLst>
            </p:cNvPr>
            <p:cNvSpPr/>
            <p:nvPr/>
          </p:nvSpPr>
          <p:spPr>
            <a:xfrm>
              <a:off x="4458316" y="3064666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2">
              <a:extLst>
                <a:ext uri="{FF2B5EF4-FFF2-40B4-BE49-F238E27FC236}">
                  <a16:creationId xmlns:a16="http://schemas.microsoft.com/office/drawing/2014/main" id="{9F230448-3710-44AB-8CDC-BB937753F968}"/>
                </a:ext>
              </a:extLst>
            </p:cNvPr>
            <p:cNvSpPr/>
            <p:nvPr/>
          </p:nvSpPr>
          <p:spPr>
            <a:xfrm>
              <a:off x="4704027" y="2916389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54992-6E41-42BF-A70C-991E04BF51B4}"/>
              </a:ext>
            </a:extLst>
          </p:cNvPr>
          <p:cNvSpPr txBox="1"/>
          <p:nvPr/>
        </p:nvSpPr>
        <p:spPr>
          <a:xfrm>
            <a:off x="8605066" y="1985492"/>
            <a:ext cx="3586934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Multiseturile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inițiale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obiecte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pentru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neuroni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pot fi definite în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aceeași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manieră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multimulțimile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inițiale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obiecte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pentru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membrane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celulare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cu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restricția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poate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obiectul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"a".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66961-EC63-42E4-AA08-A38E6415A1CD}"/>
              </a:ext>
            </a:extLst>
          </p:cNvPr>
          <p:cNvSpPr txBox="1"/>
          <p:nvPr/>
        </p:nvSpPr>
        <p:spPr>
          <a:xfrm>
            <a:off x="8537214" y="4170239"/>
            <a:ext cx="3397290" cy="3231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(0) = a*15;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A6ECD-212C-4D25-B726-38A2DA0DAF60}"/>
              </a:ext>
            </a:extLst>
          </p:cNvPr>
          <p:cNvSpPr txBox="1"/>
          <p:nvPr/>
        </p:nvSpPr>
        <p:spPr>
          <a:xfrm>
            <a:off x="7972135" y="4969991"/>
            <a:ext cx="4141096" cy="12464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Această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expresie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specifică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în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multisetul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@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momentul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simulare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 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timpul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inițial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se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află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15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instanțe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obiectului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"a".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Astfel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se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înmulțește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simbolul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"a" cu 15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pentru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specifica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această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cantitate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E518B-AEBE-4CF8-9CCF-627AD4E41B64}"/>
              </a:ext>
            </a:extLst>
          </p:cNvPr>
          <p:cNvSpPr txBox="1"/>
          <p:nvPr/>
        </p:nvSpPr>
        <p:spPr>
          <a:xfrm>
            <a:off x="8188503" y="917189"/>
            <a:ext cx="382819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 err="1">
                <a:solidFill>
                  <a:schemeClr val="accent3"/>
                </a:solidFill>
                <a:latin typeface="+mj-lt"/>
              </a:rPr>
              <a:t>Multiseturi</a:t>
            </a:r>
            <a:endParaRPr lang="ko-KR" altLang="en-US" sz="36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2092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(Body)</vt:lpstr>
      <vt:lpstr>Calibri</vt:lpstr>
      <vt:lpstr>Calibri Light</vt:lpstr>
      <vt:lpstr>FZShuTi</vt:lpstr>
      <vt:lpstr>Söhne</vt:lpstr>
      <vt:lpstr>Wingdings</vt:lpstr>
      <vt:lpstr>WordVisi_MSFontService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radu onutu</cp:lastModifiedBy>
  <cp:revision>100</cp:revision>
  <dcterms:created xsi:type="dcterms:W3CDTF">2020-01-20T05:08:25Z</dcterms:created>
  <dcterms:modified xsi:type="dcterms:W3CDTF">2024-04-02T14:18:29Z</dcterms:modified>
</cp:coreProperties>
</file>