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357" r:id="rId6"/>
    <p:sldId id="361" r:id="rId7"/>
    <p:sldId id="364" r:id="rId8"/>
    <p:sldId id="365"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1" autoAdjust="0"/>
    <p:restoredTop sz="94660"/>
  </p:normalViewPr>
  <p:slideViewPr>
    <p:cSldViewPr>
      <p:cViewPr varScale="1">
        <p:scale>
          <a:sx n="84" d="100"/>
          <a:sy n="84" d="100"/>
        </p:scale>
        <p:origin x="-780" y="-4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85FF81-FA70-4772-890D-C066B437D04D}" type="datetimeFigureOut">
              <a:rPr lang="en-US" smtClean="0"/>
              <a:pPr/>
              <a:t>12-Dec-23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3BB60-A0E1-4CAA-979D-F8A94E6515C5}" type="slidenum">
              <a:rPr lang="en-US" smtClean="0"/>
              <a:pPr/>
              <a:t>‹#›</a:t>
            </a:fld>
            <a:endParaRPr lang="en-US"/>
          </a:p>
        </p:txBody>
      </p:sp>
    </p:spTree>
    <p:extLst>
      <p:ext uri="{BB962C8B-B14F-4D97-AF65-F5344CB8AC3E}">
        <p14:creationId xmlns="" xmlns:p14="http://schemas.microsoft.com/office/powerpoint/2010/main" val="19111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12-Dec-23</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mailto:nicoleta.staicu@unibuc.ro"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474763"/>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Intro in RPA</a:t>
            </a:r>
            <a:br>
              <a:rPr lang="en-US" sz="4800" spc="-65" dirty="0">
                <a:solidFill>
                  <a:srgbClr val="58595B"/>
                </a:solidFill>
              </a:rPr>
            </a:br>
            <a:r>
              <a:rPr lang="en-US" sz="1600" spc="-65" dirty="0">
                <a:solidFill>
                  <a:srgbClr val="58595B"/>
                </a:solidFill>
              </a:rPr>
              <a:t>9</a:t>
            </a:r>
            <a:r>
              <a:rPr lang="en-US" sz="1600" spc="-65" baseline="30000" dirty="0">
                <a:solidFill>
                  <a:srgbClr val="58595B"/>
                </a:solidFill>
              </a:rPr>
              <a:t>th</a:t>
            </a:r>
            <a:r>
              <a:rPr lang="en-US" sz="1600" spc="-65" dirty="0">
                <a:solidFill>
                  <a:srgbClr val="58595B"/>
                </a:solidFill>
              </a:rPr>
              <a:t> Lab </a:t>
            </a:r>
            <a:r>
              <a:rPr lang="en-US" sz="1600" spc="-65">
                <a:solidFill>
                  <a:srgbClr val="58595B"/>
                </a:solidFill>
              </a:rPr>
              <a:t>– </a:t>
            </a:r>
            <a:r>
              <a:rPr lang="en-US" sz="1600" spc="-65" smtClean="0">
                <a:solidFill>
                  <a:srgbClr val="58595B"/>
                </a:solidFill>
              </a:rPr>
              <a:t>13/12/2023</a:t>
            </a:r>
            <a:endParaRPr sz="1600" dirty="0"/>
          </a:p>
        </p:txBody>
      </p:sp>
      <p:sp>
        <p:nvSpPr>
          <p:cNvPr id="1097" name="TextBox 1096">
            <a:extLst>
              <a:ext uri="{FF2B5EF4-FFF2-40B4-BE49-F238E27FC236}">
                <a16:creationId xmlns="" xmlns:a16="http://schemas.microsoft.com/office/drawing/2014/main" id="{5F31799D-E5C1-4B55-BB63-F1BA50AD7925}"/>
              </a:ext>
            </a:extLst>
          </p:cNvPr>
          <p:cNvSpPr txBox="1"/>
          <p:nvPr/>
        </p:nvSpPr>
        <p:spPr>
          <a:xfrm>
            <a:off x="488990" y="4474374"/>
            <a:ext cx="2787610" cy="523220"/>
          </a:xfrm>
          <a:prstGeom prst="rect">
            <a:avLst/>
          </a:prstGeom>
          <a:noFill/>
        </p:spPr>
        <p:txBody>
          <a:bodyPr wrap="square" rtlCol="0">
            <a:spAutoFit/>
          </a:bodyPr>
          <a:lstStyle/>
          <a:p>
            <a:r>
              <a:rPr lang="en-US" sz="1400" b="1" spc="-65" dirty="0">
                <a:solidFill>
                  <a:srgbClr val="58595B"/>
                </a:solidFill>
                <a:latin typeface="Arial"/>
                <a:ea typeface="+mj-ea"/>
                <a:cs typeface="Arial"/>
              </a:rPr>
              <a:t>Staicu Adelina Nicoleta</a:t>
            </a:r>
          </a:p>
          <a:p>
            <a:r>
              <a:rPr lang="en-US" sz="1400" b="1" spc="-65" dirty="0">
                <a:solidFill>
                  <a:srgbClr val="58595B"/>
                </a:solidFill>
                <a:latin typeface="Arial"/>
                <a:ea typeface="+mj-ea"/>
                <a:cs typeface="Arial"/>
              </a:rPr>
              <a:t>nicoleta.staicu@unibuc.ro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304800"/>
            <a:ext cx="5638800" cy="1292662"/>
          </a:xfrm>
        </p:spPr>
        <p:txBody>
          <a:bodyPr/>
          <a:lstStyle/>
          <a:p>
            <a:pPr algn="ctr"/>
            <a:r>
              <a:rPr lang="en-US" dirty="0"/>
              <a:t>Exception handling for user input</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676400"/>
            <a:ext cx="5334000" cy="3323987"/>
          </a:xfrm>
          <a:prstGeom prst="rect">
            <a:avLst/>
          </a:prstGeom>
          <a:noFill/>
        </p:spPr>
        <p:txBody>
          <a:bodyPr wrap="square" rtlCol="0">
            <a:spAutoFit/>
          </a:bodyPr>
          <a:lstStyle/>
          <a:p>
            <a:r>
              <a:rPr lang="en-US" sz="1400" b="1" dirty="0">
                <a:solidFill>
                  <a:schemeClr val="tx2">
                    <a:lumMod val="60000"/>
                    <a:lumOff val="40000"/>
                  </a:schemeClr>
                </a:solidFill>
              </a:rPr>
              <a:t>Objective</a:t>
            </a:r>
            <a:r>
              <a:rPr lang="en-US" sz="1400" dirty="0"/>
              <a:t>: To code a Robot in UiPath Studio to receive data from the user and save it into excel file.</a:t>
            </a:r>
          </a:p>
          <a:p>
            <a:r>
              <a:rPr lang="en-US" sz="1400" dirty="0"/>
              <a:t>Note: Use Invoke Workflow.</a:t>
            </a:r>
          </a:p>
          <a:p>
            <a:endParaRPr lang="en-US" sz="1400" dirty="0"/>
          </a:p>
          <a:p>
            <a:pPr marL="342900" indent="-342900">
              <a:buAutoNum type="arabicPeriod"/>
            </a:pPr>
            <a:r>
              <a:rPr lang="en-US" sz="1400" dirty="0"/>
              <a:t>The robot will ask the user to write his name (string)</a:t>
            </a:r>
          </a:p>
          <a:p>
            <a:pPr marL="342900" indent="-342900">
              <a:buAutoNum type="arabicPeriod"/>
            </a:pPr>
            <a:r>
              <a:rPr lang="en-US" sz="1400" dirty="0"/>
              <a:t>The robot will ask the user to write his age (integer)</a:t>
            </a:r>
          </a:p>
          <a:p>
            <a:pPr marL="342900" indent="-342900">
              <a:buAutoNum type="arabicPeriod"/>
            </a:pPr>
            <a:r>
              <a:rPr lang="en-US" sz="1400" dirty="0"/>
              <a:t>The robot will handle exceptions generated by an invalid input, e.g. age is a string or name is an integer. In case the age is invalid, a message box will be displayed on the screen containing the message of the error. In case the name is invalid, throw a business rule exception that should appear on the screen.</a:t>
            </a:r>
          </a:p>
          <a:p>
            <a:pPr marL="342900" indent="-342900">
              <a:buAutoNum type="arabicPeriod"/>
            </a:pPr>
            <a:r>
              <a:rPr lang="en-US" sz="1400" dirty="0"/>
              <a:t>If input data is correct, store the data into a data table. Columns: Name, Age</a:t>
            </a:r>
          </a:p>
          <a:p>
            <a:pPr marL="342900" indent="-342900">
              <a:buAutoNum type="arabicPeriod"/>
            </a:pPr>
            <a:r>
              <a:rPr lang="en-US" sz="1400" dirty="0"/>
              <a:t>Write the data table into an excel file.</a:t>
            </a:r>
          </a:p>
          <a:p>
            <a:endParaRPr lang="en-US" sz="1400" dirty="0"/>
          </a:p>
        </p:txBody>
      </p:sp>
    </p:spTree>
    <p:extLst>
      <p:ext uri="{BB962C8B-B14F-4D97-AF65-F5344CB8AC3E}">
        <p14:creationId xmlns="" xmlns:p14="http://schemas.microsoft.com/office/powerpoint/2010/main" val="91358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57200"/>
            <a:ext cx="5638800" cy="1292662"/>
          </a:xfrm>
        </p:spPr>
        <p:txBody>
          <a:bodyPr/>
          <a:lstStyle/>
          <a:p>
            <a:pPr algn="ctr"/>
            <a:r>
              <a:rPr lang="en-US" dirty="0"/>
              <a:t>Exception handling for excel input</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273213"/>
            <a:ext cx="5334000" cy="4678204"/>
          </a:xfrm>
          <a:prstGeom prst="rect">
            <a:avLst/>
          </a:prstGeom>
          <a:noFill/>
        </p:spPr>
        <p:txBody>
          <a:bodyPr wrap="square" rtlCol="0">
            <a:spAutoFit/>
          </a:bodyPr>
          <a:lstStyle/>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receive data from an excel file and calculate the difference between 2 columns. The robot will handle exceptions generated by the misspelling of amounts written in excel file</a:t>
            </a:r>
          </a:p>
          <a:p>
            <a:r>
              <a:rPr lang="en-US" sz="1400" dirty="0"/>
              <a:t>Note: Use Invoke Workflow.</a:t>
            </a:r>
          </a:p>
          <a:p>
            <a:endParaRPr lang="en-US" sz="1400" dirty="0"/>
          </a:p>
          <a:p>
            <a:pPr marL="342900" indent="-342900">
              <a:buAutoNum type="arabicPeriod"/>
            </a:pPr>
            <a:r>
              <a:rPr lang="en-US" sz="1400" dirty="0"/>
              <a:t>Read input excel file</a:t>
            </a:r>
          </a:p>
          <a:p>
            <a:pPr marL="342900" indent="-342900">
              <a:buAutoNum type="arabicPeriod"/>
            </a:pPr>
            <a:r>
              <a:rPr lang="en-US" sz="1400" dirty="0"/>
              <a:t>For each row in input file DT, do</a:t>
            </a:r>
          </a:p>
          <a:p>
            <a:r>
              <a:rPr lang="en-US" sz="1400" dirty="0"/>
              <a:t>	- check if </a:t>
            </a:r>
            <a:r>
              <a:rPr lang="en-US" sz="1400" dirty="0" err="1"/>
              <a:t>cashIn</a:t>
            </a:r>
            <a:r>
              <a:rPr lang="en-US" sz="1400" dirty="0"/>
              <a:t> value can be converted to int. If not, log the exception details and create variable for “Status”, giving it the value “Cash In wrong”. This will be added in the input excel file, column Status, at the end of the process</a:t>
            </a:r>
          </a:p>
          <a:p>
            <a:r>
              <a:rPr lang="en-US" sz="1400" dirty="0"/>
              <a:t>	- check if </a:t>
            </a:r>
            <a:r>
              <a:rPr lang="en-US" sz="1400" dirty="0" err="1"/>
              <a:t>cashOut</a:t>
            </a:r>
            <a:r>
              <a:rPr lang="en-US" sz="1400" dirty="0"/>
              <a:t> value can be converted to int. If not, log the exception details and add to the already created variable “Status”, the value status + “Cash Out wrong”. This will be added in the input excel file, column Status, at the end of the process</a:t>
            </a:r>
          </a:p>
          <a:p>
            <a:r>
              <a:rPr lang="en-US" sz="1400" dirty="0"/>
              <a:t>3. If status variable is nothing (meaning trying to convert </a:t>
            </a:r>
            <a:r>
              <a:rPr lang="en-US" sz="1400" dirty="0" err="1"/>
              <a:t>cashIn</a:t>
            </a:r>
            <a:r>
              <a:rPr lang="en-US" sz="1400" dirty="0"/>
              <a:t> and </a:t>
            </a:r>
            <a:r>
              <a:rPr lang="en-US" sz="1400" dirty="0" err="1"/>
              <a:t>cashOut</a:t>
            </a:r>
            <a:r>
              <a:rPr lang="en-US" sz="1400" dirty="0"/>
              <a:t> to int succeeded), add to Result column the difference of </a:t>
            </a:r>
            <a:r>
              <a:rPr lang="en-US" sz="1400" dirty="0" err="1"/>
              <a:t>cashIn</a:t>
            </a:r>
            <a:r>
              <a:rPr lang="en-US" sz="1400" dirty="0"/>
              <a:t> and </a:t>
            </a:r>
            <a:r>
              <a:rPr lang="en-US" sz="1400" dirty="0" err="1"/>
              <a:t>cashOut</a:t>
            </a:r>
            <a:r>
              <a:rPr lang="en-US" sz="1400" dirty="0"/>
              <a:t>. Add “Success” to column Status.</a:t>
            </a:r>
          </a:p>
          <a:p>
            <a:endParaRPr lang="en-US" sz="1400" dirty="0"/>
          </a:p>
        </p:txBody>
      </p:sp>
    </p:spTree>
    <p:extLst>
      <p:ext uri="{BB962C8B-B14F-4D97-AF65-F5344CB8AC3E}">
        <p14:creationId xmlns="" xmlns:p14="http://schemas.microsoft.com/office/powerpoint/2010/main" val="426190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457200"/>
            <a:ext cx="5638800" cy="1292662"/>
          </a:xfrm>
        </p:spPr>
        <p:txBody>
          <a:bodyPr/>
          <a:lstStyle/>
          <a:p>
            <a:pPr algn="ctr"/>
            <a:r>
              <a:rPr lang="en-US" dirty="0"/>
              <a:t>Exception handling for excel input</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606078"/>
            <a:ext cx="5334000" cy="738664"/>
          </a:xfrm>
          <a:prstGeom prst="rect">
            <a:avLst/>
          </a:prstGeom>
          <a:noFill/>
        </p:spPr>
        <p:txBody>
          <a:bodyPr wrap="square" rtlCol="0">
            <a:spAutoFit/>
          </a:bodyPr>
          <a:lstStyle/>
          <a:p>
            <a:r>
              <a:rPr lang="en-US" sz="1400" dirty="0"/>
              <a:t>4. If status variable is not nothing, meaning an exception occurred when trying to convert the values to int, row in column Difference the text “N/A” and in column Status the variable status created previously.</a:t>
            </a:r>
          </a:p>
        </p:txBody>
      </p:sp>
    </p:spTree>
    <p:extLst>
      <p:ext uri="{BB962C8B-B14F-4D97-AF65-F5344CB8AC3E}">
        <p14:creationId xmlns="" xmlns:p14="http://schemas.microsoft.com/office/powerpoint/2010/main" val="115579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3363E-EB4F-45AB-B1D5-6859F67DB3B1}"/>
              </a:ext>
            </a:extLst>
          </p:cNvPr>
          <p:cNvSpPr>
            <a:spLocks noGrp="1"/>
          </p:cNvSpPr>
          <p:nvPr>
            <p:ph type="title"/>
          </p:nvPr>
        </p:nvSpPr>
        <p:spPr>
          <a:xfrm>
            <a:off x="228600" y="381000"/>
            <a:ext cx="5638800" cy="1292662"/>
          </a:xfrm>
        </p:spPr>
        <p:txBody>
          <a:bodyPr/>
          <a:lstStyle/>
          <a:p>
            <a:pPr algn="ctr"/>
            <a:r>
              <a:rPr lang="en-US" dirty="0"/>
              <a:t>Exception handling – IO Exception &amp; BRE</a:t>
            </a:r>
            <a:br>
              <a:rPr lang="en-US" dirty="0"/>
            </a:br>
            <a:endParaRPr lang="en-US" dirty="0"/>
          </a:p>
        </p:txBody>
      </p:sp>
      <p:sp>
        <p:nvSpPr>
          <p:cNvPr id="3" name="TextBox 2">
            <a:extLst>
              <a:ext uri="{FF2B5EF4-FFF2-40B4-BE49-F238E27FC236}">
                <a16:creationId xmlns="" xmlns:a16="http://schemas.microsoft.com/office/drawing/2014/main" id="{CDE0492E-22FC-4D74-96BB-7DBCCAE2DE7F}"/>
              </a:ext>
            </a:extLst>
          </p:cNvPr>
          <p:cNvSpPr txBox="1"/>
          <p:nvPr/>
        </p:nvSpPr>
        <p:spPr>
          <a:xfrm>
            <a:off x="381000" y="1143000"/>
            <a:ext cx="5334000" cy="4893647"/>
          </a:xfrm>
          <a:prstGeom prst="rect">
            <a:avLst/>
          </a:prstGeom>
          <a:noFill/>
        </p:spPr>
        <p:txBody>
          <a:bodyPr wrap="square" rtlCol="0">
            <a:spAutoFit/>
          </a:bodyPr>
          <a:lstStyle/>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insert data into the </a:t>
            </a:r>
            <a:r>
              <a:rPr lang="en-US" sz="1400" dirty="0" err="1"/>
              <a:t>UIDemo</a:t>
            </a:r>
            <a:r>
              <a:rPr lang="en-US" sz="1400" dirty="0"/>
              <a:t> desktop application.</a:t>
            </a:r>
          </a:p>
          <a:p>
            <a:endParaRPr lang="en-US" sz="1400" dirty="0"/>
          </a:p>
          <a:p>
            <a:pPr marL="342900" indent="-342900">
              <a:buAutoNum type="arabicPeriod"/>
            </a:pPr>
            <a:r>
              <a:rPr lang="en-US" sz="1400" dirty="0"/>
              <a:t>Read input excel file (example.xlsx). Handle error if excel file is already open (</a:t>
            </a:r>
            <a:r>
              <a:rPr lang="en-US" sz="1400" dirty="0" err="1"/>
              <a:t>System.IO.IOException</a:t>
            </a:r>
            <a:r>
              <a:rPr lang="en-US" sz="1400" dirty="0"/>
              <a:t>) – log message – warn – exception message + exception source. Close the excel file. Read the excel file again. </a:t>
            </a:r>
          </a:p>
          <a:p>
            <a:pPr marL="342900" indent="-342900">
              <a:buAutoNum type="arabicPeriod"/>
            </a:pPr>
            <a:r>
              <a:rPr lang="en-US" sz="1400" dirty="0"/>
              <a:t>Login to </a:t>
            </a:r>
            <a:r>
              <a:rPr lang="en-US" sz="1400" dirty="0" err="1"/>
              <a:t>UiDemo</a:t>
            </a:r>
            <a:r>
              <a:rPr lang="en-US" sz="1400" dirty="0"/>
              <a:t> using the credentials user: admin, password: password</a:t>
            </a:r>
          </a:p>
          <a:p>
            <a:pPr marL="342900" indent="-342900">
              <a:buAutoNum type="arabicPeriod"/>
            </a:pPr>
            <a:r>
              <a:rPr lang="en-US" sz="1400" dirty="0"/>
              <a:t>For each row in input file DT, do</a:t>
            </a:r>
          </a:p>
          <a:p>
            <a:r>
              <a:rPr lang="en-US" sz="1400" dirty="0"/>
              <a:t>	- If the value needed to be inserted in the application (Cash In (K)) is greater than 100, throw a Business Rule Exception with the message “The value is out of range. Value greater than 100.” and send an error email to </a:t>
            </a:r>
            <a:r>
              <a:rPr lang="en-US" sz="1400" dirty="0">
                <a:hlinkClick r:id="rId2"/>
              </a:rPr>
              <a:t>nicoleta.staicu@unibuc.ro</a:t>
            </a:r>
            <a:r>
              <a:rPr lang="en-US" sz="1400" dirty="0"/>
              <a:t>, the body of the email being represented by the exception message. </a:t>
            </a:r>
            <a:r>
              <a:rPr lang="en-US" sz="1400" b="1" u="sng" dirty="0"/>
              <a:t>Continue the process with the next row.</a:t>
            </a:r>
          </a:p>
          <a:p>
            <a:r>
              <a:rPr lang="en-US" sz="1400" dirty="0"/>
              <a:t>	- If the value needed to be inserted in the application (Cash In (K)) is not greater than 100, fill out the fields “Cash In” and “On Us Check”.</a:t>
            </a:r>
          </a:p>
          <a:p>
            <a:r>
              <a:rPr lang="en-US" sz="1400" dirty="0"/>
              <a:t>	- Click Accept</a:t>
            </a:r>
          </a:p>
          <a:p>
            <a:r>
              <a:rPr lang="en-US" sz="1400" dirty="0"/>
              <a:t>4. Close </a:t>
            </a:r>
            <a:r>
              <a:rPr lang="en-US" sz="1400" dirty="0" err="1"/>
              <a:t>UiDemo</a:t>
            </a:r>
            <a:r>
              <a:rPr lang="en-US" sz="1400" dirty="0"/>
              <a:t> app.</a:t>
            </a:r>
          </a:p>
        </p:txBody>
      </p:sp>
    </p:spTree>
    <p:extLst>
      <p:ext uri="{BB962C8B-B14F-4D97-AF65-F5344CB8AC3E}">
        <p14:creationId xmlns="" xmlns:p14="http://schemas.microsoft.com/office/powerpoint/2010/main" val="349983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3" ma:contentTypeDescription="Create a new document." ma:contentTypeScope="" ma:versionID="913dbb837e2089ccbe7bc9b27909eecf">
  <xsd:schema xmlns:xsd="http://www.w3.org/2001/XMLSchema" xmlns:xs="http://www.w3.org/2001/XMLSchema" xmlns:p="http://schemas.microsoft.com/office/2006/metadata/properties" xmlns:ns2="b121af5f-6cf0-4f26-a197-6eb3cdb906a8" targetNamespace="http://schemas.microsoft.com/office/2006/metadata/properties" ma:root="true" ma:fieldsID="83d3e8840d33f57adf5324895c589deb" ns2:_="">
    <xsd:import namespace="b121af5f-6cf0-4f26-a197-6eb3cdb906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8270B1-BB03-4B1F-A35D-35EB51F5201A}"/>
</file>

<file path=customXml/itemProps2.xml><?xml version="1.0" encoding="utf-8"?>
<ds:datastoreItem xmlns:ds="http://schemas.openxmlformats.org/officeDocument/2006/customXml" ds:itemID="{D38A34B3-3C5E-49FC-BEE7-7DF8F731D12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919C24-F71E-4CA4-AB11-1FFDF0E096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556</TotalTime>
  <Words>356</Words>
  <Application>Microsoft Office PowerPoint</Application>
  <PresentationFormat>Custom</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Intro in RPA 9th Lab – 13/12/2023</vt:lpstr>
      <vt:lpstr>Exception handling for user input </vt:lpstr>
      <vt:lpstr>Exception handling for excel input </vt:lpstr>
      <vt:lpstr>Exception handling for excel input </vt:lpstr>
      <vt:lpstr>Exception handling – IO Exception &amp; BRE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dc:creator>Adelina Staicu</dc:creator>
  <cp:lastModifiedBy>Marina Mey</cp:lastModifiedBy>
  <cp:revision>70</cp:revision>
  <dcterms:created xsi:type="dcterms:W3CDTF">2020-10-05T09:09:47Z</dcterms:created>
  <dcterms:modified xsi:type="dcterms:W3CDTF">2023-12-12T15:18:39Z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0x0101009428C8830B16C84DADC92B96DF46C5D8</vt:lpwstr>
  </property>
</Properties>
</file>