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D4A1E8-A301-4FE1-BC40-5F6749786C08}">
  <a:tblStyle styleId="{02D4A1E8-A301-4FE1-BC40-5F6749786C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RobotoMedium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Light-italic.fntdata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478806961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c4788069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f3be086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cf3be08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f3be0860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cf3be086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mag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8425" y="-40600"/>
            <a:ext cx="9280848" cy="52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566138" y="2296875"/>
            <a:ext cx="4060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36088" y="3069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Medium"/>
              <a:buNone/>
              <a:defRPr sz="1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050" y="4444138"/>
            <a:ext cx="1333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9275" y="1527125"/>
            <a:ext cx="1035250" cy="20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36088" y="4785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 Light"/>
              <a:buNone/>
              <a:defRPr sz="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None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2900" y="581875"/>
            <a:ext cx="1675651" cy="4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layout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79725" y="-1188012"/>
            <a:ext cx="3399842" cy="33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00000">
            <a:off x="3221788" y="2691813"/>
            <a:ext cx="3399842" cy="33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1312950" y="331619"/>
            <a:ext cx="3498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625" y="635675"/>
            <a:ext cx="210150" cy="220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91650" y="676220"/>
            <a:ext cx="34818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2" type="subTitle"/>
          </p:nvPr>
        </p:nvSpPr>
        <p:spPr>
          <a:xfrm>
            <a:off x="2308450" y="1635000"/>
            <a:ext cx="452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edium"/>
              <a:buNone/>
              <a:defRPr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1328300" y="2204875"/>
            <a:ext cx="75216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Page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150" y="-25800"/>
            <a:ext cx="9223350" cy="52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275" y="509025"/>
            <a:ext cx="1675651" cy="4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050" y="1359500"/>
            <a:ext cx="631250" cy="12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5275" y="1483250"/>
            <a:ext cx="86050" cy="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3831325" y="1359500"/>
            <a:ext cx="20493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Medium"/>
              <a:buNone/>
              <a:defRPr sz="1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4607" y="4498085"/>
            <a:ext cx="249693" cy="24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7579" y="3725848"/>
            <a:ext cx="243748" cy="24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87579" y="4108988"/>
            <a:ext cx="243748" cy="24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2" type="body"/>
          </p:nvPr>
        </p:nvSpPr>
        <p:spPr>
          <a:xfrm>
            <a:off x="3932510" y="3777900"/>
            <a:ext cx="75216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body"/>
          </p:nvPr>
        </p:nvSpPr>
        <p:spPr>
          <a:xfrm>
            <a:off x="3932510" y="4163425"/>
            <a:ext cx="75216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4" type="body"/>
          </p:nvPr>
        </p:nvSpPr>
        <p:spPr>
          <a:xfrm>
            <a:off x="3932510" y="4556375"/>
            <a:ext cx="75216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layout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1150" y="-56850"/>
            <a:ext cx="8932851" cy="53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160775" y="533068"/>
            <a:ext cx="37083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625" y="635675"/>
            <a:ext cx="210150" cy="220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idx="1" type="body"/>
          </p:nvPr>
        </p:nvSpPr>
        <p:spPr>
          <a:xfrm>
            <a:off x="5884375" y="886920"/>
            <a:ext cx="34818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2308450" y="1635000"/>
            <a:ext cx="452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Medium"/>
              <a:buNone/>
              <a:defRPr sz="1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body"/>
          </p:nvPr>
        </p:nvSpPr>
        <p:spPr>
          <a:xfrm>
            <a:off x="1328885" y="2204875"/>
            <a:ext cx="75216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79725" y="-1188012"/>
            <a:ext cx="3399842" cy="33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800" y="633413"/>
            <a:ext cx="195800" cy="2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00000">
            <a:off x="3221788" y="2691813"/>
            <a:ext cx="3399842" cy="33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075" y="-39100"/>
            <a:ext cx="9284850" cy="52414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>
            <p:ph type="title"/>
          </p:nvPr>
        </p:nvSpPr>
        <p:spPr>
          <a:xfrm>
            <a:off x="1160775" y="533068"/>
            <a:ext cx="37083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2308450" y="1635000"/>
            <a:ext cx="452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Medium"/>
              <a:buNone/>
              <a:defRPr sz="1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1336881" y="2682625"/>
            <a:ext cx="30357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7" name="Google Shape;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79725" y="-1188012"/>
            <a:ext cx="3399842" cy="33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800" y="633413"/>
            <a:ext cx="195800" cy="2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100000">
            <a:off x="3221788" y="2691813"/>
            <a:ext cx="3399842" cy="33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>
            <p:ph idx="3" type="body"/>
          </p:nvPr>
        </p:nvSpPr>
        <p:spPr>
          <a:xfrm>
            <a:off x="5271356" y="2682625"/>
            <a:ext cx="30357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900"/>
              <a:buFont typeface="Roboto"/>
              <a:buChar char="■"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79725" y="-1188012"/>
            <a:ext cx="3399842" cy="33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00000">
            <a:off x="3221788" y="2691813"/>
            <a:ext cx="3399842" cy="33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type="title"/>
          </p:nvPr>
        </p:nvSpPr>
        <p:spPr>
          <a:xfrm>
            <a:off x="1279575" y="549006"/>
            <a:ext cx="356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625" y="635675"/>
            <a:ext cx="210150" cy="22027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/>
          <p:nvPr>
            <p:ph idx="1" type="body"/>
          </p:nvPr>
        </p:nvSpPr>
        <p:spPr>
          <a:xfrm>
            <a:off x="6102775" y="856195"/>
            <a:ext cx="34818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2" type="subTitle"/>
          </p:nvPr>
        </p:nvSpPr>
        <p:spPr>
          <a:xfrm>
            <a:off x="4774575" y="472800"/>
            <a:ext cx="4527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edium"/>
              <a:buNone/>
              <a:defRPr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5348075" y="1823225"/>
            <a:ext cx="35655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>
            <a:off x="1567300" y="1316025"/>
            <a:ext cx="1859700" cy="21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 txBox="1"/>
          <p:nvPr>
            <p:ph idx="4" type="body"/>
          </p:nvPr>
        </p:nvSpPr>
        <p:spPr>
          <a:xfrm>
            <a:off x="2082700" y="1351725"/>
            <a:ext cx="8289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●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○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■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●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○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■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●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○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900"/>
              <a:buFont typeface="Roboto"/>
              <a:buChar char="■"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18100" y="683525"/>
            <a:ext cx="6660649" cy="49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qase.io/blog/test-pyramid" TargetMode="External"/><Relationship Id="rId4" Type="http://schemas.openxmlformats.org/officeDocument/2006/relationships/hyperlink" Target="https://www.testim.io/blog/jest-testing-a-helpful-introductory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ctrTitle"/>
          </p:nvPr>
        </p:nvSpPr>
        <p:spPr>
          <a:xfrm>
            <a:off x="1812100" y="1786275"/>
            <a:ext cx="55197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Programarea aplicatiilor in NodeJS</a:t>
            </a:r>
            <a:endParaRPr/>
          </a:p>
        </p:txBody>
      </p:sp>
      <p:sp>
        <p:nvSpPr>
          <p:cNvPr id="77" name="Google Shape;77;p8"/>
          <p:cNvSpPr txBox="1"/>
          <p:nvPr>
            <p:ph idx="1" type="subTitle"/>
          </p:nvPr>
        </p:nvSpPr>
        <p:spPr>
          <a:xfrm>
            <a:off x="410575" y="3083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500"/>
              <a:t>Curs</a:t>
            </a:r>
            <a:r>
              <a:rPr lang="en" sz="2500"/>
              <a:t> 9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1312950" y="331625"/>
            <a:ext cx="679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Functional testing</a:t>
            </a:r>
            <a:endParaRPr/>
          </a:p>
        </p:txBody>
      </p:sp>
      <p:sp>
        <p:nvSpPr>
          <p:cNvPr id="83" name="Google Shape;83;p9"/>
          <p:cNvSpPr txBox="1"/>
          <p:nvPr>
            <p:ph idx="3" type="body"/>
          </p:nvPr>
        </p:nvSpPr>
        <p:spPr>
          <a:xfrm>
            <a:off x="582875" y="1215475"/>
            <a:ext cx="75216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Types of functional tests: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Manual testing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Automated testing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Unit testing (tests units of code)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Integration testing (tests integration between components)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E2E testing (tests real flows from UI/client perspective)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138" y="1104575"/>
            <a:ext cx="3470975" cy="18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1312950" y="331625"/>
            <a:ext cx="679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Automated testing</a:t>
            </a:r>
            <a:endParaRPr/>
          </a:p>
        </p:txBody>
      </p:sp>
      <p:graphicFrame>
        <p:nvGraphicFramePr>
          <p:cNvPr id="90" name="Google Shape;90;p10"/>
          <p:cNvGraphicFramePr/>
          <p:nvPr/>
        </p:nvGraphicFramePr>
        <p:xfrm>
          <a:off x="916725" y="13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{02D4A1E8-A301-4FE1-BC40-5F6749786C08}</a:tableStyleId>
              </a:tblPr>
              <a:tblGrid>
                <a:gridCol w="1221850"/>
                <a:gridCol w="2149900"/>
                <a:gridCol w="2399875"/>
                <a:gridCol w="1904250"/>
              </a:tblGrid>
              <a:tr h="53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 testing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testing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E2E testing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Focus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Individual units of code (functions, services)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Interactions between components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Entire user experience flow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Slower than unit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Jest, Mocha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Jest, Supertest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Cypress, Selenium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Maintenance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1312950" y="331625"/>
            <a:ext cx="679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582875" y="1215475"/>
            <a:ext cx="75216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https://qase.io/blog/test-pyramid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https://www.testim.io/blog/jest-testing-a-helpful-introductory-tutorial/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72C7B"/>
      </a:dk1>
      <a:lt1>
        <a:srgbClr val="FFFFFF"/>
      </a:lt1>
      <a:dk2>
        <a:srgbClr val="8B80D1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