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Slab"/>
      <p:regular r:id="rId16"/>
      <p:bold r:id="rId17"/>
    </p:embeddedFont>
    <p:embeddedFont>
      <p:font typeface="Corsiva"/>
      <p:regular r:id="rId18"/>
      <p:bold r:id="rId19"/>
      <p:italic r:id="rId20"/>
      <p:boldItalic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60E43C-F65B-484E-B497-3D0101EFAB7F}">
  <a:tblStyle styleId="{BA60E43C-F65B-484E-B497-3D0101EFAB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orsiva-italic.fntdata"/><Relationship Id="rId22" Type="http://schemas.openxmlformats.org/officeDocument/2006/relationships/font" Target="fonts/Roboto-regular.fntdata"/><Relationship Id="rId21" Type="http://schemas.openxmlformats.org/officeDocument/2006/relationships/font" Target="fonts/Corsiva-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bold.fntdata"/><Relationship Id="rId16" Type="http://schemas.openxmlformats.org/officeDocument/2006/relationships/font" Target="fonts/RobotoSlab-regular.fntdata"/><Relationship Id="rId19" Type="http://schemas.openxmlformats.org/officeDocument/2006/relationships/font" Target="fonts/Corsiva-bold.fntdata"/><Relationship Id="rId18" Type="http://schemas.openxmlformats.org/officeDocument/2006/relationships/font" Target="fonts/Corsiva-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af81a471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af81a471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problem statement is phrased this way because we want to show business impact in the context of an example. The variety of choice problem is solved here through the recommendation system because it saves consumers’ time by narrowing down the choices based on the fragrance profile they want. It also fits in with the current trend of integrating automation into sectors of the company and help unsure associates who are on the job and may not be the most familiar with fragrances. We framed this problem in the context of Macy’s but this could apply for most retailers that have a fragrance section or sell a large variety of fragrances both online and in-person through kiosk format. Our question provides a solution that is missing from the current market as well; for example, if we look at amazon’s perfume/cologne/fragrance page it has some options to select such as what chemicals does the user want/not want in their perfume as well as generally popular brands. However, there isn’t really a way for the consumer to specify a profile and get the top brands specifically for that profile. This is where our recommender system comes in and fills in that gap by prompting the user for the profile that they want to see which should be used alongside </a:t>
            </a:r>
            <a:r>
              <a:rPr lang="en"/>
              <a:t>pre existing</a:t>
            </a:r>
            <a:r>
              <a:rPr lang="en"/>
              <a:t> filter options in companies like Amazon in their online/in-person systems.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a5a968636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a5a968636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 Notes is a perfume/cologne discussion and review forum. Users write out reviews for the specific products they’ve tried, and </a:t>
            </a:r>
            <a:r>
              <a:rPr lang="en"/>
              <a:t>each</a:t>
            </a:r>
            <a:r>
              <a:rPr lang="en"/>
              <a:t> review </a:t>
            </a:r>
            <a:r>
              <a:rPr lang="en"/>
              <a:t>contains a sentiment left by the user (positive, negative, or neutral). During the scraping process, we extracted a total of 44,000 reviews that were written no later than December 2019. Also, in these reviews, the title was usually in a specific format which was product name + brand name, meaning we would need to separate this in processing.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fa5a96863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fa5a96863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scraper used selenium to extract various features of the review, including the title of the review, which had brand name and product name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the ‘sentiment’ </a:t>
            </a:r>
            <a:r>
              <a:rPr lang="en"/>
              <a:t>there which was displayed as a thumbs up/down/neutral and assigned a number in our code, and lastly, the review itself, </a:t>
            </a:r>
            <a:endParaRPr/>
          </a:p>
          <a:p>
            <a:pPr indent="0" lvl="0" marL="0" rtl="0" algn="l">
              <a:spcBef>
                <a:spcPts val="0"/>
              </a:spcBef>
              <a:spcAft>
                <a:spcPts val="0"/>
              </a:spcAft>
              <a:buNone/>
            </a:pPr>
            <a:r>
              <a:rPr lang="en"/>
              <a:t>. [In order to ensure that the text reviews were ready for analysis, several </a:t>
            </a:r>
            <a:r>
              <a:rPr lang="en"/>
              <a:t>preprocessing</a:t>
            </a:r>
            <a:r>
              <a:rPr lang="en"/>
              <a:t> tasks were executed on the scraped data. First, unicode characters were normalized and any non-ASCII characters were ignored. Afterwards, we removed all punctuation and formatted each review into all lowercase letters. Finally, the text was tokenized and all stop words were removed from the tokens.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Topic modeling using BERT to understand our data, and attempt to find common scent profiles - we imagined that groups of similar adjectives would be put together, and the perfumes that had these adjectives would also be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Used spacy similarity scores and vader sentiment analysis to relate each perfume’s reviews to a user-input query, and get positive ratings of similar perfumes (sentiment and similarity)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Output a recommendation of perfumes based on the query.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a5a968636_2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a5a968636_2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About 99 topics in total, with the first 2 accounting for over half of the 13000 reviews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Many brands are lumped into topics together, or with attributes, these most common topics have brands and perfumes at the top - very popular?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Describe topic 5 - tom ford noir is a perfume, and </a:t>
            </a:r>
            <a:r>
              <a:rPr lang="en"/>
              <a:t>attributes (descriptors) sahara and cherry with it</a:t>
            </a:r>
            <a:endParaRPr/>
          </a:p>
          <a:p>
            <a:pPr indent="0" lvl="0" marL="0" rtl="0" algn="l">
              <a:spcBef>
                <a:spcPts val="0"/>
              </a:spcBef>
              <a:spcAft>
                <a:spcPts val="0"/>
              </a:spcAft>
              <a:buNone/>
            </a:pPr>
            <a:r>
              <a:rPr lang="en"/>
              <a:t>Topic 6 - Creed had perfumes aventus, royal, and imperial</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fa7604a12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fa7604a12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Alex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More detailed look at topics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Topic 0: most common words throughout corpus - like, fragrance, scent, rose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 right: alchemy, lab, phoenix, black, halloween</a:t>
            </a:r>
            <a:endParaRPr/>
          </a:p>
          <a:p>
            <a:pPr indent="0" lvl="0" marL="0" rtl="0" algn="l">
              <a:spcBef>
                <a:spcPts val="0"/>
              </a:spcBef>
              <a:spcAft>
                <a:spcPts val="0"/>
              </a:spcAft>
              <a:buNone/>
            </a:pPr>
            <a:r>
              <a:rPr lang="en"/>
              <a:t>Bottom right paco rabanne million xs phantom</a:t>
            </a:r>
            <a:endParaRPr/>
          </a:p>
          <a:p>
            <a:pPr indent="0" lvl="0" marL="0" rtl="0" algn="l">
              <a:spcBef>
                <a:spcPts val="0"/>
              </a:spcBef>
              <a:spcAft>
                <a:spcPts val="0"/>
              </a:spcAft>
              <a:buNone/>
            </a:pPr>
            <a:r>
              <a:rPr lang="en"/>
              <a:t>Bottom left azzaro pour homme chrome fever</a:t>
            </a:r>
            <a:endParaRPr/>
          </a:p>
          <a:p>
            <a:pPr indent="0" lvl="0" marL="0" rtl="0" algn="l">
              <a:spcBef>
                <a:spcPts val="0"/>
              </a:spcBef>
              <a:spcAft>
                <a:spcPts val="0"/>
              </a:spcAft>
              <a:buNone/>
            </a:pPr>
            <a:r>
              <a:rPr lang="en"/>
              <a:t>Both brands and perfumes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Center cluster - topic 50: floris santal majuscule (perfume) sandalwood oriental (attributes)</a:t>
            </a:r>
            <a:endParaRPr/>
          </a:p>
          <a:p>
            <a:pPr indent="0" lvl="0" marL="0" rtl="0" algn="l">
              <a:spcBef>
                <a:spcPts val="0"/>
              </a:spcBef>
              <a:spcAft>
                <a:spcPts val="0"/>
              </a:spcAft>
              <a:buNone/>
            </a:pPr>
            <a:r>
              <a:rPr lang="en"/>
              <a:t>10 - gabbana dolce blue light pour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Topics often represent perfumes, as the perfumes are the most ‘semantically divisible’ part of the reviews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fa5a968636_2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fa5a968636_2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case study demonstrates an example of our recommendation system’s functionality to a customer that is unfamiliar with what fragrance they want. In this case, consumer x inputs some desired attributes into the kiosk. </a:t>
            </a:r>
            <a:r>
              <a:rPr lang="en"/>
              <a:t>Behind</a:t>
            </a:r>
            <a:r>
              <a:rPr lang="en"/>
              <a:t> the scenes, our software will determine which fragrances have the highest spacy similarity scores based off of the reviews. These fragrances will then be outputted back to the user along with their prices to give the user an idea of what to buy.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a5a968636_2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a5a968636_2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Marketing </a:t>
            </a:r>
            <a:endParaRPr/>
          </a:p>
          <a:p>
            <a:pPr indent="-298450" lvl="0" marL="457200" rtl="0" algn="l">
              <a:spcBef>
                <a:spcPts val="0"/>
              </a:spcBef>
              <a:spcAft>
                <a:spcPts val="0"/>
              </a:spcAft>
              <a:buSzPts val="1100"/>
              <a:buChar char="-"/>
            </a:pPr>
            <a:r>
              <a:rPr lang="en"/>
              <a:t>Opening up the stores based on the demographics of that location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a75af64c2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a75af64c2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{draft}</a:t>
            </a:r>
            <a:endParaRPr/>
          </a:p>
          <a:p>
            <a:pPr indent="0" lvl="0" marL="0" rtl="0" algn="l">
              <a:lnSpc>
                <a:spcPct val="115000"/>
              </a:lnSpc>
              <a:spcBef>
                <a:spcPts val="1200"/>
              </a:spcBef>
              <a:spcAft>
                <a:spcPts val="0"/>
              </a:spcAft>
              <a:buNone/>
            </a:pPr>
            <a:r>
              <a:rPr lang="en"/>
              <a:t>Tried sentence transformers for topic modeling - this would capture more relationships of words and meaning in the text, likely reducing many (5k) documents with -1 as the dominant topic, which means that review has no specific topic</a:t>
            </a:r>
            <a:endParaRPr/>
          </a:p>
          <a:p>
            <a:pPr indent="0" lvl="0" marL="0" rtl="0" algn="l">
              <a:lnSpc>
                <a:spcPct val="115000"/>
              </a:lnSpc>
              <a:spcBef>
                <a:spcPts val="1200"/>
              </a:spcBef>
              <a:spcAft>
                <a:spcPts val="0"/>
              </a:spcAft>
              <a:buNone/>
            </a:pPr>
            <a:r>
              <a:rPr lang="en"/>
              <a:t>Running this takes several hours and is not well suited for a collab notebook and 13k reviews</a:t>
            </a:r>
            <a:endParaRPr/>
          </a:p>
          <a:p>
            <a:pPr indent="0" lvl="0" marL="0" rtl="0" algn="l">
              <a:lnSpc>
                <a:spcPct val="115000"/>
              </a:lnSpc>
              <a:spcBef>
                <a:spcPts val="1200"/>
              </a:spcBef>
              <a:spcAft>
                <a:spcPts val="0"/>
              </a:spcAft>
              <a:buNone/>
            </a:pPr>
            <a:r>
              <a:rPr lang="en"/>
              <a:t>More often then not, customers may not have a clear idea of the fragrance product they're looking for. By leveraging clickstream data, personalization insights, and demographic information, Macy’s can enhance its recommendation system. These data points can help create tailored, out-of-the-box suggestions, enriching the customer experience, especially when they are searching for something specific. This refined recommendation system can also help Macy’s segment its fragrance offerings more effectively, optimize pricing strategies, and allocate ad budgets more efficiently for maximum conversions and customer satisfaction.</a:t>
            </a:r>
            <a:endParaRPr/>
          </a:p>
          <a:p>
            <a:pPr indent="0" lvl="0" marL="0" rtl="0" algn="l">
              <a:lnSpc>
                <a:spcPct val="115000"/>
              </a:lnSpc>
              <a:spcBef>
                <a:spcPts val="1200"/>
              </a:spcBef>
              <a:spcAft>
                <a:spcPts val="0"/>
              </a:spcAft>
              <a:buNone/>
            </a:pPr>
            <a:r>
              <a:rPr lang="en"/>
              <a:t>Additionally, </a:t>
            </a:r>
            <a:r>
              <a:rPr lang="en"/>
              <a:t>google</a:t>
            </a:r>
            <a:r>
              <a:rPr lang="en"/>
              <a:t> search API has not been the best at pinpointing the perfumes, can use a better API or enhance search </a:t>
            </a:r>
            <a:r>
              <a:rPr lang="en"/>
              <a:t>capabilities</a:t>
            </a:r>
            <a:r>
              <a:rPr lang="en"/>
              <a:t>.</a:t>
            </a:r>
            <a:endParaRPr/>
          </a:p>
          <a:p>
            <a:pPr indent="0" lvl="0" marL="0" rtl="0" algn="l">
              <a:lnSpc>
                <a:spcPct val="115000"/>
              </a:lnSpc>
              <a:spcBef>
                <a:spcPts val="1200"/>
              </a:spcBef>
              <a:spcAft>
                <a:spcPts val="0"/>
              </a:spcAft>
              <a:buNone/>
            </a:pPr>
            <a:r>
              <a:rPr lang="en"/>
              <a:t>Additionally, system can show aisle and shelf of the products recommended for the in-person kiosks that use the system and for online users store location. </a:t>
            </a:r>
            <a:endParaRPr/>
          </a:p>
          <a:p>
            <a:pPr indent="0" lvl="0" marL="0" rtl="0" algn="l">
              <a:lnSpc>
                <a:spcPct val="115000"/>
              </a:lnSpc>
              <a:spcBef>
                <a:spcPts val="1200"/>
              </a:spcBef>
              <a:spcAft>
                <a:spcPts val="0"/>
              </a:spcAft>
              <a:buNone/>
            </a:pPr>
            <a:r>
              <a:t/>
            </a:r>
            <a:endParaRPr/>
          </a:p>
          <a:p>
            <a:pPr indent="0" lvl="0" marL="0" rtl="0" algn="l">
              <a:lnSpc>
                <a:spcPct val="115000"/>
              </a:lnSpc>
              <a:spcBef>
                <a:spcPts val="1200"/>
              </a:spcBef>
              <a:spcAft>
                <a:spcPts val="120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descr="La Collection Privée Christian Dior | Under the Dome | soomness ..." id="16" name="Google Shape;16;p2"/>
          <p:cNvPicPr preferRelativeResize="0"/>
          <p:nvPr/>
        </p:nvPicPr>
        <p:blipFill>
          <a:blip r:embed="rId2">
            <a:alphaModFix/>
          </a:blip>
          <a:stretch>
            <a:fillRect/>
          </a:stretch>
        </p:blipFill>
        <p:spPr>
          <a:xfrm>
            <a:off x="0" y="0"/>
            <a:ext cx="9144000" cy="51435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cxnSp>
        <p:nvCxnSpPr>
          <p:cNvPr id="18" name="Google Shape;18;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9" name="Google Shape;19;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8" name="Google Shape;28;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7" name="Google Shape;37;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6" name="Google Shape;46;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7" name="Google Shape;47;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8" name="Google Shape;48;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1.jpg"/><Relationship Id="rId4" Type="http://schemas.openxmlformats.org/officeDocument/2006/relationships/image" Target="../media/image2.jpg"/><Relationship Id="rId5" Type="http://schemas.openxmlformats.org/officeDocument/2006/relationships/image" Target="../media/image9.jpg"/><Relationship Id="rId6" Type="http://schemas.openxmlformats.org/officeDocument/2006/relationships/image" Target="../media/image6.png"/><Relationship Id="rId7"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609852" y="308200"/>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i="1" lang="en">
                <a:highlight>
                  <a:schemeClr val="dk2"/>
                </a:highlight>
                <a:latin typeface="Corsiva"/>
                <a:ea typeface="Corsiva"/>
                <a:cs typeface="Corsiva"/>
                <a:sym typeface="Corsiva"/>
              </a:rPr>
              <a:t>What’s the best </a:t>
            </a:r>
            <a:r>
              <a:rPr i="1" lang="en">
                <a:highlight>
                  <a:schemeClr val="dk2"/>
                </a:highlight>
                <a:latin typeface="Corsiva"/>
                <a:ea typeface="Corsiva"/>
                <a:cs typeface="Corsiva"/>
                <a:sym typeface="Corsiva"/>
              </a:rPr>
              <a:t>fragrance</a:t>
            </a:r>
            <a:r>
              <a:rPr i="1" lang="en">
                <a:highlight>
                  <a:schemeClr val="dk2"/>
                </a:highlight>
                <a:latin typeface="Corsiva"/>
                <a:ea typeface="Corsiva"/>
                <a:cs typeface="Corsiva"/>
                <a:sym typeface="Corsiva"/>
              </a:rPr>
              <a:t> for you?</a:t>
            </a:r>
            <a:endParaRPr i="1">
              <a:highlight>
                <a:schemeClr val="dk2"/>
              </a:highlight>
              <a:latin typeface="Corsiva"/>
              <a:ea typeface="Corsiva"/>
              <a:cs typeface="Corsiva"/>
              <a:sym typeface="Corsiva"/>
            </a:endParaRPr>
          </a:p>
        </p:txBody>
      </p:sp>
      <p:sp>
        <p:nvSpPr>
          <p:cNvPr id="65" name="Google Shape;65;p13"/>
          <p:cNvSpPr txBox="1"/>
          <p:nvPr>
            <p:ph idx="1" type="subTitle"/>
          </p:nvPr>
        </p:nvSpPr>
        <p:spPr>
          <a:xfrm>
            <a:off x="3744175" y="2509275"/>
            <a:ext cx="1487700" cy="909000"/>
          </a:xfrm>
          <a:prstGeom prst="rect">
            <a:avLst/>
          </a:prstGeom>
          <a:solidFill>
            <a:schemeClr val="lt1"/>
          </a:solidFill>
        </p:spPr>
        <p:txBody>
          <a:bodyPr anchorCtr="0" anchor="t" bIns="91425" lIns="91425" spcFirstLastPara="1" rIns="91425" wrap="square" tIns="91425">
            <a:normAutofit fontScale="32500" lnSpcReduction="20000"/>
          </a:bodyPr>
          <a:lstStyle/>
          <a:p>
            <a:pPr indent="0" lvl="0" marL="0" rtl="0" algn="ctr">
              <a:spcBef>
                <a:spcPts val="0"/>
              </a:spcBef>
              <a:spcAft>
                <a:spcPts val="0"/>
              </a:spcAft>
              <a:buNone/>
            </a:pPr>
            <a:r>
              <a:rPr b="1" i="1" lang="en">
                <a:solidFill>
                  <a:schemeClr val="dk1"/>
                </a:solidFill>
              </a:rPr>
              <a:t>Pranav Garg</a:t>
            </a:r>
            <a:endParaRPr b="1" i="1">
              <a:solidFill>
                <a:schemeClr val="dk1"/>
              </a:solidFill>
            </a:endParaRPr>
          </a:p>
          <a:p>
            <a:pPr indent="0" lvl="0" marL="0" rtl="0" algn="ctr">
              <a:spcBef>
                <a:spcPts val="0"/>
              </a:spcBef>
              <a:spcAft>
                <a:spcPts val="0"/>
              </a:spcAft>
              <a:buNone/>
            </a:pPr>
            <a:r>
              <a:rPr b="1" i="1" lang="en">
                <a:solidFill>
                  <a:schemeClr val="dk1"/>
                </a:solidFill>
              </a:rPr>
              <a:t>Ronak Goyal</a:t>
            </a:r>
            <a:endParaRPr b="1" i="1">
              <a:solidFill>
                <a:schemeClr val="dk1"/>
              </a:solidFill>
            </a:endParaRPr>
          </a:p>
          <a:p>
            <a:pPr indent="0" lvl="0" marL="0" rtl="0" algn="ctr">
              <a:spcBef>
                <a:spcPts val="0"/>
              </a:spcBef>
              <a:spcAft>
                <a:spcPts val="0"/>
              </a:spcAft>
              <a:buNone/>
            </a:pPr>
            <a:r>
              <a:rPr b="1" i="1" lang="en">
                <a:solidFill>
                  <a:schemeClr val="dk1"/>
                </a:solidFill>
              </a:rPr>
              <a:t>Utkarsh Garg</a:t>
            </a:r>
            <a:endParaRPr b="1" i="1">
              <a:solidFill>
                <a:schemeClr val="dk1"/>
              </a:solidFill>
            </a:endParaRPr>
          </a:p>
          <a:p>
            <a:pPr indent="0" lvl="0" marL="0" rtl="0" algn="ctr">
              <a:spcBef>
                <a:spcPts val="0"/>
              </a:spcBef>
              <a:spcAft>
                <a:spcPts val="0"/>
              </a:spcAft>
              <a:buNone/>
            </a:pPr>
            <a:r>
              <a:rPr b="1" i="1" lang="en">
                <a:solidFill>
                  <a:schemeClr val="dk1"/>
                </a:solidFill>
              </a:rPr>
              <a:t>Alexander Imhoff</a:t>
            </a:r>
            <a:endParaRPr b="1" i="1">
              <a:solidFill>
                <a:schemeClr val="dk1"/>
              </a:solidFill>
            </a:endParaRPr>
          </a:p>
          <a:p>
            <a:pPr indent="0" lvl="0" marL="0" rtl="0" algn="ctr">
              <a:spcBef>
                <a:spcPts val="0"/>
              </a:spcBef>
              <a:spcAft>
                <a:spcPts val="0"/>
              </a:spcAft>
              <a:buNone/>
            </a:pPr>
            <a:r>
              <a:rPr b="1" i="1" lang="en">
                <a:solidFill>
                  <a:schemeClr val="dk1"/>
                </a:solidFill>
              </a:rPr>
              <a:t>John Izzo</a:t>
            </a:r>
            <a:endParaRPr b="1" i="1">
              <a:solidFill>
                <a:schemeClr val="dk1"/>
              </a:solidFill>
            </a:endParaRPr>
          </a:p>
          <a:p>
            <a:pPr indent="0" lvl="0" marL="0" rtl="0" algn="ctr">
              <a:spcBef>
                <a:spcPts val="0"/>
              </a:spcBef>
              <a:spcAft>
                <a:spcPts val="0"/>
              </a:spcAft>
              <a:buNone/>
            </a:pPr>
            <a:r>
              <a:rPr b="1" i="1" lang="en">
                <a:solidFill>
                  <a:schemeClr val="dk1"/>
                </a:solidFill>
              </a:rPr>
              <a:t>Akash Barathan</a:t>
            </a:r>
            <a:endParaRPr b="1" i="1">
              <a:solidFill>
                <a:schemeClr val="dk1"/>
              </a:solidFill>
            </a:endParaRPr>
          </a:p>
          <a:p>
            <a:pPr indent="0" lvl="0" marL="0" rtl="0" algn="ctr">
              <a:spcBef>
                <a:spcPts val="0"/>
              </a:spcBef>
              <a:spcAft>
                <a:spcPts val="0"/>
              </a:spcAft>
              <a:buNone/>
            </a:pPr>
            <a:r>
              <a:t/>
            </a:r>
            <a:endParaRPr b="1" i="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71" name="Google Shape;71;p14"/>
          <p:cNvSpPr txBox="1"/>
          <p:nvPr>
            <p:ph idx="1" type="body"/>
          </p:nvPr>
        </p:nvSpPr>
        <p:spPr>
          <a:xfrm>
            <a:off x="387900" y="3340525"/>
            <a:ext cx="8368200" cy="15027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Problem: Our client wants to implement an online fragrance recommendation software to boost engagement with their </a:t>
            </a:r>
            <a:r>
              <a:rPr lang="en"/>
              <a:t>fragrance</a:t>
            </a:r>
            <a:r>
              <a:rPr lang="en"/>
              <a:t> products.</a:t>
            </a:r>
            <a:endParaRPr/>
          </a:p>
          <a:p>
            <a:pPr indent="0" lvl="0" marL="0" rtl="0" algn="l">
              <a:spcBef>
                <a:spcPts val="1200"/>
              </a:spcBef>
              <a:spcAft>
                <a:spcPts val="0"/>
              </a:spcAft>
              <a:buNone/>
            </a:pPr>
            <a:r>
              <a:rPr lang="en"/>
              <a:t>Can we personalize recommendations of fragrances based off of the desired customer attributes by pulling from past reviews across various brands and fragrance profiles?</a:t>
            </a:r>
            <a:endParaRPr/>
          </a:p>
          <a:p>
            <a:pPr indent="0" lvl="0" marL="0" rtl="0" algn="l">
              <a:spcBef>
                <a:spcPts val="1200"/>
              </a:spcBef>
              <a:spcAft>
                <a:spcPts val="1200"/>
              </a:spcAft>
              <a:buNone/>
            </a:pPr>
            <a:r>
              <a:t/>
            </a:r>
            <a:endParaRPr/>
          </a:p>
        </p:txBody>
      </p:sp>
      <p:pic>
        <p:nvPicPr>
          <p:cNvPr id="72" name="Google Shape;72;p14"/>
          <p:cNvPicPr preferRelativeResize="0"/>
          <p:nvPr/>
        </p:nvPicPr>
        <p:blipFill>
          <a:blip r:embed="rId3">
            <a:alphaModFix/>
          </a:blip>
          <a:stretch>
            <a:fillRect/>
          </a:stretch>
        </p:blipFill>
        <p:spPr>
          <a:xfrm>
            <a:off x="3626200" y="1296525"/>
            <a:ext cx="1891600" cy="189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Our Data Source</a:t>
            </a:r>
            <a:endParaRPr/>
          </a:p>
        </p:txBody>
      </p:sp>
      <p:sp>
        <p:nvSpPr>
          <p:cNvPr id="78" name="Google Shape;78;p15"/>
          <p:cNvSpPr txBox="1"/>
          <p:nvPr>
            <p:ph idx="1" type="body"/>
          </p:nvPr>
        </p:nvSpPr>
        <p:spPr>
          <a:xfrm>
            <a:off x="387900" y="1489825"/>
            <a:ext cx="3385500" cy="3439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Scraped from Base Notes fragrance discussion forum</a:t>
            </a:r>
            <a:endParaRPr/>
          </a:p>
          <a:p>
            <a:pPr indent="-342900" lvl="0" marL="457200" rtl="0" algn="l">
              <a:spcBef>
                <a:spcPts val="0"/>
              </a:spcBef>
              <a:spcAft>
                <a:spcPts val="0"/>
              </a:spcAft>
              <a:buSzPts val="1800"/>
              <a:buChar char="-"/>
            </a:pPr>
            <a:r>
              <a:rPr lang="en"/>
              <a:t>Each review scraped includes sentiment rating (positive, negative, or neutral)</a:t>
            </a:r>
            <a:endParaRPr/>
          </a:p>
          <a:p>
            <a:pPr indent="-342900" lvl="0" marL="457200" rtl="0" algn="l">
              <a:spcBef>
                <a:spcPts val="0"/>
              </a:spcBef>
              <a:spcAft>
                <a:spcPts val="0"/>
              </a:spcAft>
              <a:buSzPts val="1800"/>
              <a:buChar char="-"/>
            </a:pPr>
            <a:r>
              <a:rPr lang="en"/>
              <a:t>Around 44k total reviews scraped up until December 2019</a:t>
            </a:r>
            <a:endParaRPr/>
          </a:p>
        </p:txBody>
      </p:sp>
      <p:pic>
        <p:nvPicPr>
          <p:cNvPr id="79" name="Google Shape;79;p15"/>
          <p:cNvPicPr preferRelativeResize="0"/>
          <p:nvPr/>
        </p:nvPicPr>
        <p:blipFill>
          <a:blip r:embed="rId3">
            <a:alphaModFix/>
          </a:blip>
          <a:stretch>
            <a:fillRect/>
          </a:stretch>
        </p:blipFill>
        <p:spPr>
          <a:xfrm>
            <a:off x="4825175" y="842600"/>
            <a:ext cx="3930925" cy="2343775"/>
          </a:xfrm>
          <a:prstGeom prst="rect">
            <a:avLst/>
          </a:prstGeom>
          <a:noFill/>
          <a:ln>
            <a:noFill/>
          </a:ln>
        </p:spPr>
      </p:pic>
      <p:pic>
        <p:nvPicPr>
          <p:cNvPr id="80" name="Google Shape;80;p15"/>
          <p:cNvPicPr preferRelativeResize="0"/>
          <p:nvPr/>
        </p:nvPicPr>
        <p:blipFill>
          <a:blip r:embed="rId4">
            <a:alphaModFix/>
          </a:blip>
          <a:stretch>
            <a:fillRect/>
          </a:stretch>
        </p:blipFill>
        <p:spPr>
          <a:xfrm>
            <a:off x="3925200" y="4079700"/>
            <a:ext cx="5061599" cy="1063800"/>
          </a:xfrm>
          <a:prstGeom prst="rect">
            <a:avLst/>
          </a:prstGeom>
          <a:noFill/>
          <a:ln>
            <a:noFill/>
          </a:ln>
        </p:spPr>
      </p:pic>
      <p:sp>
        <p:nvSpPr>
          <p:cNvPr id="81" name="Google Shape;81;p15"/>
          <p:cNvSpPr/>
          <p:nvPr/>
        </p:nvSpPr>
        <p:spPr>
          <a:xfrm rot="5974977">
            <a:off x="5612503" y="1219177"/>
            <a:ext cx="210842" cy="5098850"/>
          </a:xfrm>
          <a:prstGeom prst="upArrow">
            <a:avLst>
              <a:gd fmla="val 50000" name="adj1"/>
              <a:gd fmla="val 50000" name="adj2"/>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Process</a:t>
            </a:r>
            <a:endParaRPr/>
          </a:p>
        </p:txBody>
      </p:sp>
      <p:grpSp>
        <p:nvGrpSpPr>
          <p:cNvPr id="87" name="Google Shape;87;p16"/>
          <p:cNvGrpSpPr/>
          <p:nvPr/>
        </p:nvGrpSpPr>
        <p:grpSpPr>
          <a:xfrm>
            <a:off x="3539367" y="1189775"/>
            <a:ext cx="5604911" cy="1946875"/>
            <a:chOff x="2467338" y="1189650"/>
            <a:chExt cx="12825884" cy="1946875"/>
          </a:xfrm>
        </p:grpSpPr>
        <p:sp>
          <p:nvSpPr>
            <p:cNvPr id="88" name="Google Shape;88;p16"/>
            <p:cNvSpPr/>
            <p:nvPr/>
          </p:nvSpPr>
          <p:spPr>
            <a:xfrm>
              <a:off x="10263121" y="1189650"/>
              <a:ext cx="5030100" cy="6690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Roboto"/>
                  <a:ea typeface="Roboto"/>
                  <a:cs typeface="Roboto"/>
                  <a:sym typeface="Roboto"/>
                </a:rPr>
                <a:t>Output Recommendations</a:t>
              </a:r>
              <a:endParaRPr sz="1200">
                <a:solidFill>
                  <a:srgbClr val="FFFFFF"/>
                </a:solidFill>
                <a:latin typeface="Roboto"/>
                <a:ea typeface="Roboto"/>
                <a:cs typeface="Roboto"/>
                <a:sym typeface="Roboto"/>
              </a:endParaRPr>
            </a:p>
          </p:txBody>
        </p:sp>
        <p:sp>
          <p:nvSpPr>
            <p:cNvPr id="89" name="Google Shape;89;p16"/>
            <p:cNvSpPr txBox="1"/>
            <p:nvPr/>
          </p:nvSpPr>
          <p:spPr>
            <a:xfrm>
              <a:off x="2467338" y="2057125"/>
              <a:ext cx="3570000" cy="1079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Found common scent profiles </a:t>
              </a:r>
              <a:endParaRPr sz="1200">
                <a:solidFill>
                  <a:schemeClr val="dk1"/>
                </a:solidFill>
                <a:latin typeface="Roboto"/>
                <a:ea typeface="Roboto"/>
                <a:cs typeface="Roboto"/>
                <a:sym typeface="Roboto"/>
              </a:endParaRPr>
            </a:p>
          </p:txBody>
        </p:sp>
      </p:grpSp>
      <p:grpSp>
        <p:nvGrpSpPr>
          <p:cNvPr id="90" name="Google Shape;90;p16"/>
          <p:cNvGrpSpPr/>
          <p:nvPr/>
        </p:nvGrpSpPr>
        <p:grpSpPr>
          <a:xfrm>
            <a:off x="0" y="1190000"/>
            <a:ext cx="7169895" cy="1886325"/>
            <a:chOff x="0" y="1189994"/>
            <a:chExt cx="11981776" cy="1886325"/>
          </a:xfrm>
        </p:grpSpPr>
        <p:sp>
          <p:nvSpPr>
            <p:cNvPr id="91" name="Google Shape;91;p16"/>
            <p:cNvSpPr/>
            <p:nvPr/>
          </p:nvSpPr>
          <p:spPr>
            <a:xfrm>
              <a:off x="0" y="1189994"/>
              <a:ext cx="34542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Scraping</a:t>
              </a:r>
              <a:endParaRPr>
                <a:solidFill>
                  <a:srgbClr val="FFFFFF"/>
                </a:solidFill>
                <a:latin typeface="Roboto"/>
                <a:ea typeface="Roboto"/>
                <a:cs typeface="Roboto"/>
                <a:sym typeface="Roboto"/>
              </a:endParaRPr>
            </a:p>
          </p:txBody>
        </p:sp>
        <p:sp>
          <p:nvSpPr>
            <p:cNvPr id="92" name="Google Shape;92;p16"/>
            <p:cNvSpPr txBox="1"/>
            <p:nvPr/>
          </p:nvSpPr>
          <p:spPr>
            <a:xfrm>
              <a:off x="9106576" y="2057219"/>
              <a:ext cx="2875200" cy="1019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SpaCy Similarity scores</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Vader Sentiment</a:t>
              </a:r>
              <a:endParaRPr sz="1100">
                <a:solidFill>
                  <a:schemeClr val="dk1"/>
                </a:solidFill>
                <a:latin typeface="Roboto"/>
                <a:ea typeface="Roboto"/>
                <a:cs typeface="Roboto"/>
                <a:sym typeface="Roboto"/>
              </a:endParaRPr>
            </a:p>
          </p:txBody>
        </p:sp>
      </p:grpSp>
      <p:grpSp>
        <p:nvGrpSpPr>
          <p:cNvPr id="93" name="Google Shape;93;p16"/>
          <p:cNvGrpSpPr/>
          <p:nvPr/>
        </p:nvGrpSpPr>
        <p:grpSpPr>
          <a:xfrm>
            <a:off x="1706575" y="1189900"/>
            <a:ext cx="2066959" cy="3483050"/>
            <a:chOff x="2944208" y="1189775"/>
            <a:chExt cx="3805153" cy="3483050"/>
          </a:xfrm>
        </p:grpSpPr>
        <p:sp>
          <p:nvSpPr>
            <p:cNvPr id="94" name="Google Shape;94;p16"/>
            <p:cNvSpPr/>
            <p:nvPr/>
          </p:nvSpPr>
          <p:spPr>
            <a:xfrm>
              <a:off x="3253762" y="1189775"/>
              <a:ext cx="34956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rgbClr val="FFFFFF"/>
                  </a:solidFill>
                  <a:latin typeface="Roboto"/>
                  <a:ea typeface="Roboto"/>
                  <a:cs typeface="Roboto"/>
                  <a:sym typeface="Roboto"/>
                </a:rPr>
                <a:t>Pre-Process</a:t>
              </a:r>
              <a:endParaRPr sz="1300">
                <a:solidFill>
                  <a:srgbClr val="FFFFFF"/>
                </a:solidFill>
                <a:latin typeface="Roboto"/>
                <a:ea typeface="Roboto"/>
                <a:cs typeface="Roboto"/>
                <a:sym typeface="Roboto"/>
              </a:endParaRPr>
            </a:p>
          </p:txBody>
        </p:sp>
        <p:sp>
          <p:nvSpPr>
            <p:cNvPr id="95" name="Google Shape;95;p16"/>
            <p:cNvSpPr txBox="1"/>
            <p:nvPr/>
          </p:nvSpPr>
          <p:spPr>
            <a:xfrm>
              <a:off x="2944208" y="2057125"/>
              <a:ext cx="2770800" cy="26157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Text cleaning</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Tokenization</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sp>
        <p:nvSpPr>
          <p:cNvPr id="96" name="Google Shape;96;p16"/>
          <p:cNvSpPr/>
          <p:nvPr/>
        </p:nvSpPr>
        <p:spPr>
          <a:xfrm>
            <a:off x="3539375" y="1189775"/>
            <a:ext cx="20499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rgbClr val="FFFFFF"/>
                </a:solidFill>
                <a:latin typeface="Roboto"/>
                <a:ea typeface="Roboto"/>
                <a:cs typeface="Roboto"/>
                <a:sym typeface="Roboto"/>
              </a:rPr>
              <a:t>Topic Modeling/BERT</a:t>
            </a:r>
            <a:endParaRPr sz="1200">
              <a:solidFill>
                <a:srgbClr val="FFFFFF"/>
              </a:solidFill>
              <a:latin typeface="Roboto"/>
              <a:ea typeface="Roboto"/>
              <a:cs typeface="Roboto"/>
              <a:sym typeface="Roboto"/>
            </a:endParaRPr>
          </a:p>
        </p:txBody>
      </p:sp>
      <p:sp>
        <p:nvSpPr>
          <p:cNvPr id="97" name="Google Shape;97;p16"/>
          <p:cNvSpPr/>
          <p:nvPr/>
        </p:nvSpPr>
        <p:spPr>
          <a:xfrm>
            <a:off x="5366700" y="1189775"/>
            <a:ext cx="17955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FFFFF"/>
                </a:solidFill>
                <a:latin typeface="Roboto"/>
                <a:ea typeface="Roboto"/>
                <a:cs typeface="Roboto"/>
                <a:sym typeface="Roboto"/>
              </a:rPr>
              <a:t>Calculate Similarities</a:t>
            </a:r>
            <a:endParaRPr>
              <a:solidFill>
                <a:srgbClr val="FFFFFF"/>
              </a:solidFill>
              <a:latin typeface="Roboto"/>
              <a:ea typeface="Roboto"/>
              <a:cs typeface="Roboto"/>
              <a:sym typeface="Roboto"/>
            </a:endParaRPr>
          </a:p>
        </p:txBody>
      </p:sp>
      <p:sp>
        <p:nvSpPr>
          <p:cNvPr id="98" name="Google Shape;98;p16"/>
          <p:cNvSpPr txBox="1"/>
          <p:nvPr/>
        </p:nvSpPr>
        <p:spPr>
          <a:xfrm>
            <a:off x="7418100" y="2057250"/>
            <a:ext cx="1595100" cy="10191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User Input</a:t>
            </a:r>
            <a:endParaRPr sz="1100">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sz="1100">
                <a:solidFill>
                  <a:schemeClr val="dk1"/>
                </a:solidFill>
                <a:latin typeface="Roboto"/>
                <a:ea typeface="Roboto"/>
                <a:cs typeface="Roboto"/>
                <a:sym typeface="Roboto"/>
              </a:rPr>
              <a:t>Query Website API</a:t>
            </a:r>
            <a:endParaRPr sz="1100">
              <a:solidFill>
                <a:schemeClr val="dk1"/>
              </a:solidFill>
              <a:latin typeface="Roboto"/>
              <a:ea typeface="Roboto"/>
              <a:cs typeface="Roboto"/>
              <a:sym typeface="Roboto"/>
            </a:endParaRPr>
          </a:p>
        </p:txBody>
      </p:sp>
      <p:sp>
        <p:nvSpPr>
          <p:cNvPr id="99" name="Google Shape;99;p16"/>
          <p:cNvSpPr txBox="1"/>
          <p:nvPr/>
        </p:nvSpPr>
        <p:spPr>
          <a:xfrm>
            <a:off x="164375" y="2057250"/>
            <a:ext cx="1505100" cy="6861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Extracted fragrance reviews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pic>
        <p:nvPicPr>
          <p:cNvPr id="100" name="Google Shape;100;p16"/>
          <p:cNvPicPr preferRelativeResize="0"/>
          <p:nvPr/>
        </p:nvPicPr>
        <p:blipFill>
          <a:blip r:embed="rId3">
            <a:alphaModFix/>
          </a:blip>
          <a:stretch>
            <a:fillRect/>
          </a:stretch>
        </p:blipFill>
        <p:spPr>
          <a:xfrm>
            <a:off x="5589275" y="3276575"/>
            <a:ext cx="1505100" cy="1769274"/>
          </a:xfrm>
          <a:prstGeom prst="rect">
            <a:avLst/>
          </a:prstGeom>
          <a:noFill/>
          <a:ln>
            <a:noFill/>
          </a:ln>
        </p:spPr>
      </p:pic>
      <p:pic>
        <p:nvPicPr>
          <p:cNvPr id="101" name="Google Shape;101;p16"/>
          <p:cNvPicPr preferRelativeResize="0"/>
          <p:nvPr/>
        </p:nvPicPr>
        <p:blipFill>
          <a:blip r:embed="rId4">
            <a:alphaModFix/>
          </a:blip>
          <a:stretch>
            <a:fillRect/>
          </a:stretch>
        </p:blipFill>
        <p:spPr>
          <a:xfrm>
            <a:off x="164372" y="3276572"/>
            <a:ext cx="1380700" cy="1724175"/>
          </a:xfrm>
          <a:prstGeom prst="rect">
            <a:avLst/>
          </a:prstGeom>
          <a:noFill/>
          <a:ln>
            <a:noFill/>
          </a:ln>
        </p:spPr>
      </p:pic>
      <p:pic>
        <p:nvPicPr>
          <p:cNvPr id="102" name="Google Shape;102;p16"/>
          <p:cNvPicPr preferRelativeResize="0"/>
          <p:nvPr/>
        </p:nvPicPr>
        <p:blipFill>
          <a:blip r:embed="rId5">
            <a:alphaModFix/>
          </a:blip>
          <a:stretch>
            <a:fillRect/>
          </a:stretch>
        </p:blipFill>
        <p:spPr>
          <a:xfrm>
            <a:off x="3725912" y="3287625"/>
            <a:ext cx="1640776" cy="1702050"/>
          </a:xfrm>
          <a:prstGeom prst="rect">
            <a:avLst/>
          </a:prstGeom>
          <a:noFill/>
          <a:ln>
            <a:noFill/>
          </a:ln>
        </p:spPr>
      </p:pic>
      <p:pic>
        <p:nvPicPr>
          <p:cNvPr id="103" name="Google Shape;103;p16"/>
          <p:cNvPicPr preferRelativeResize="0"/>
          <p:nvPr/>
        </p:nvPicPr>
        <p:blipFill>
          <a:blip r:embed="rId6">
            <a:alphaModFix/>
          </a:blip>
          <a:stretch>
            <a:fillRect/>
          </a:stretch>
        </p:blipFill>
        <p:spPr>
          <a:xfrm>
            <a:off x="7291663" y="3629100"/>
            <a:ext cx="1847968" cy="1019100"/>
          </a:xfrm>
          <a:prstGeom prst="rect">
            <a:avLst/>
          </a:prstGeom>
          <a:noFill/>
          <a:ln>
            <a:noFill/>
          </a:ln>
        </p:spPr>
      </p:pic>
      <p:pic>
        <p:nvPicPr>
          <p:cNvPr id="104" name="Google Shape;104;p16"/>
          <p:cNvPicPr preferRelativeResize="0"/>
          <p:nvPr/>
        </p:nvPicPr>
        <p:blipFill>
          <a:blip r:embed="rId7">
            <a:alphaModFix/>
          </a:blip>
          <a:stretch>
            <a:fillRect/>
          </a:stretch>
        </p:blipFill>
        <p:spPr>
          <a:xfrm>
            <a:off x="1776338" y="3276575"/>
            <a:ext cx="1720563" cy="17692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17"/>
          <p:cNvPicPr preferRelativeResize="0"/>
          <p:nvPr/>
        </p:nvPicPr>
        <p:blipFill rotWithShape="1">
          <a:blip r:embed="rId3">
            <a:alphaModFix/>
          </a:blip>
          <a:srcRect b="1597" l="0" r="0" t="1597"/>
          <a:stretch/>
        </p:blipFill>
        <p:spPr>
          <a:xfrm>
            <a:off x="890600" y="156650"/>
            <a:ext cx="7362775" cy="3563900"/>
          </a:xfrm>
          <a:prstGeom prst="rect">
            <a:avLst/>
          </a:prstGeom>
          <a:noFill/>
          <a:ln>
            <a:noFill/>
          </a:ln>
        </p:spPr>
      </p:pic>
      <p:sp>
        <p:nvSpPr>
          <p:cNvPr id="110" name="Google Shape;110;p17"/>
          <p:cNvSpPr txBox="1"/>
          <p:nvPr/>
        </p:nvSpPr>
        <p:spPr>
          <a:xfrm>
            <a:off x="185700" y="3939050"/>
            <a:ext cx="8772600" cy="8355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Each chart represents top words for a topic ranked by importance and frequency</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Perfumes related to such topics will contain the ranked words shown in their reviews</a:t>
            </a:r>
            <a:endParaRPr sz="1700">
              <a:solidFill>
                <a:schemeClr val="dk1"/>
              </a:solidFill>
              <a:latin typeface="Roboto"/>
              <a:ea typeface="Roboto"/>
              <a:cs typeface="Roboto"/>
              <a:sym typeface="Roboto"/>
            </a:endParaRPr>
          </a:p>
          <a:p>
            <a:pPr indent="-336550" lvl="0" marL="457200" rtl="0" algn="l">
              <a:spcBef>
                <a:spcPts val="0"/>
              </a:spcBef>
              <a:spcAft>
                <a:spcPts val="0"/>
              </a:spcAft>
              <a:buClr>
                <a:schemeClr val="dk1"/>
              </a:buClr>
              <a:buSzPts val="1700"/>
              <a:buFont typeface="Roboto"/>
              <a:buChar char="-"/>
            </a:pPr>
            <a:r>
              <a:rPr lang="en" sz="1700">
                <a:solidFill>
                  <a:schemeClr val="dk1"/>
                </a:solidFill>
                <a:latin typeface="Roboto"/>
                <a:ea typeface="Roboto"/>
                <a:cs typeface="Roboto"/>
                <a:sym typeface="Roboto"/>
              </a:rPr>
              <a:t>88 total topics</a:t>
            </a:r>
            <a:endParaRPr sz="17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18"/>
          <p:cNvPicPr preferRelativeResize="0"/>
          <p:nvPr/>
        </p:nvPicPr>
        <p:blipFill rotWithShape="1">
          <a:blip r:embed="rId3">
            <a:alphaModFix/>
          </a:blip>
          <a:srcRect b="14464" l="0" r="0" t="14457"/>
          <a:stretch/>
        </p:blipFill>
        <p:spPr>
          <a:xfrm>
            <a:off x="1420338" y="331550"/>
            <a:ext cx="6303325" cy="4480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Study: Consumer X</a:t>
            </a:r>
            <a:endParaRPr/>
          </a:p>
        </p:txBody>
      </p:sp>
      <p:sp>
        <p:nvSpPr>
          <p:cNvPr id="121" name="Google Shape;121;p19"/>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Customer X visits a Macy’s store and wants a fragrance that is </a:t>
            </a:r>
            <a:r>
              <a:rPr b="1" i="1" lang="en" sz="1500"/>
              <a:t>exotic.</a:t>
            </a:r>
            <a:r>
              <a:rPr lang="en" sz="1500"/>
              <a:t> They enter these attributes into the kiosk system:</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a:p>
        </p:txBody>
      </p:sp>
      <p:graphicFrame>
        <p:nvGraphicFramePr>
          <p:cNvPr id="122" name="Google Shape;122;p19"/>
          <p:cNvGraphicFramePr/>
          <p:nvPr/>
        </p:nvGraphicFramePr>
        <p:xfrm>
          <a:off x="952500" y="2412050"/>
          <a:ext cx="3000000" cy="3000000"/>
        </p:xfrm>
        <a:graphic>
          <a:graphicData uri="http://schemas.openxmlformats.org/drawingml/2006/table">
            <a:tbl>
              <a:tblPr>
                <a:noFill/>
                <a:tableStyleId>{BA60E43C-F65B-484E-B497-3D0101EFAB7F}</a:tableStyleId>
              </a:tblPr>
              <a:tblGrid>
                <a:gridCol w="3619500"/>
                <a:gridCol w="3619500"/>
              </a:tblGrid>
              <a:tr h="381000">
                <a:tc>
                  <a:txBody>
                    <a:bodyPr/>
                    <a:lstStyle/>
                    <a:p>
                      <a:pPr indent="0" lvl="0" marL="0" rtl="0" algn="l">
                        <a:spcBef>
                          <a:spcPts val="0"/>
                        </a:spcBef>
                        <a:spcAft>
                          <a:spcPts val="0"/>
                        </a:spcAft>
                        <a:buNone/>
                      </a:pPr>
                      <a:r>
                        <a:rPr lang="en">
                          <a:solidFill>
                            <a:schemeClr val="dk1"/>
                          </a:solidFill>
                        </a:rPr>
                        <a:t>Title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Spacy</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Allure Parfum</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0.530252</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Love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0.528271</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Aoud Amber Rose</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0.524715</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Coastal Salty Forest</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0.520848</a:t>
                      </a:r>
                      <a:endParaRPr>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Burberry Brit Sheer</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
                          <a:solidFill>
                            <a:schemeClr val="dk1"/>
                          </a:solidFill>
                        </a:rPr>
                        <a:t>0.518956</a:t>
                      </a:r>
                      <a:endParaRPr>
                        <a:solidFill>
                          <a:schemeClr val="dk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Final Takeaways</a:t>
            </a:r>
            <a:endParaRPr/>
          </a:p>
        </p:txBody>
      </p:sp>
      <p:sp>
        <p:nvSpPr>
          <p:cNvPr id="128" name="Google Shape;128;p20"/>
          <p:cNvSpPr txBox="1"/>
          <p:nvPr/>
        </p:nvSpPr>
        <p:spPr>
          <a:xfrm>
            <a:off x="562200" y="1235175"/>
            <a:ext cx="8019600" cy="2894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Utilize </a:t>
            </a:r>
            <a:r>
              <a:rPr lang="en" sz="1800">
                <a:solidFill>
                  <a:schemeClr val="dk1"/>
                </a:solidFill>
                <a:latin typeface="Roboto"/>
                <a:ea typeface="Roboto"/>
                <a:cs typeface="Roboto"/>
                <a:sym typeface="Roboto"/>
              </a:rPr>
              <a:t>wisdom</a:t>
            </a:r>
            <a:r>
              <a:rPr lang="en" sz="1800">
                <a:solidFill>
                  <a:schemeClr val="dk1"/>
                </a:solidFill>
                <a:latin typeface="Roboto"/>
                <a:ea typeface="Roboto"/>
                <a:cs typeface="Roboto"/>
                <a:sym typeface="Roboto"/>
              </a:rPr>
              <a:t> of crowds to turn a user’s desired attributes into a reliable perfume recommendation</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recommendation system benefits the user by outputting both a recommended brand and product to buy</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Topic modeling can help from a business point of view to identify the attributes that the customers desire the most</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The software can increase customer satisfaction by combatting </a:t>
            </a:r>
            <a:r>
              <a:rPr lang="en" sz="1800">
                <a:solidFill>
                  <a:schemeClr val="dk1"/>
                </a:solidFill>
                <a:latin typeface="Roboto"/>
                <a:ea typeface="Roboto"/>
                <a:cs typeface="Roboto"/>
                <a:sym typeface="Roboto"/>
              </a:rPr>
              <a:t>decision fatigue</a:t>
            </a:r>
            <a:endParaRPr sz="1800">
              <a:solidFill>
                <a:schemeClr val="dk1"/>
              </a:solidFill>
              <a:latin typeface="Roboto"/>
              <a:ea typeface="Roboto"/>
              <a:cs typeface="Roboto"/>
              <a:sym typeface="Roboto"/>
            </a:endParaRPr>
          </a:p>
          <a:p>
            <a:pPr indent="-342900" lvl="0" marL="457200" rtl="0" algn="l">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Helps Macy’s determine new brands they should acquire based off the inputted customer attributes</a:t>
            </a:r>
            <a:endParaRPr sz="18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Future Work</a:t>
            </a:r>
            <a:endParaRPr/>
          </a:p>
        </p:txBody>
      </p:sp>
      <p:sp>
        <p:nvSpPr>
          <p:cNvPr id="134" name="Google Shape;134;p21"/>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Implementing sentence transformers (topic modeling)</a:t>
            </a:r>
            <a:endParaRPr/>
          </a:p>
          <a:p>
            <a:pPr indent="-317500" lvl="1" marL="914400" rtl="0" algn="l">
              <a:spcBef>
                <a:spcPts val="0"/>
              </a:spcBef>
              <a:spcAft>
                <a:spcPts val="0"/>
              </a:spcAft>
              <a:buSzPts val="1400"/>
              <a:buChar char="○"/>
            </a:pPr>
            <a:r>
              <a:rPr lang="en"/>
              <a:t>In this run it took too much time to run and was difficult to run on a large volume of reviews</a:t>
            </a:r>
            <a:endParaRPr/>
          </a:p>
          <a:p>
            <a:pPr indent="-342900" lvl="0" marL="457200" rtl="0" algn="l">
              <a:spcBef>
                <a:spcPts val="0"/>
              </a:spcBef>
              <a:spcAft>
                <a:spcPts val="0"/>
              </a:spcAft>
              <a:buSzPts val="1800"/>
              <a:buChar char="●"/>
            </a:pPr>
            <a:r>
              <a:rPr lang="en"/>
              <a:t>Gathering more metadata on consumer behavior and using that alongside to enhance recommender </a:t>
            </a:r>
            <a:endParaRPr/>
          </a:p>
          <a:p>
            <a:pPr indent="-317500" lvl="1" marL="914400" rtl="0" algn="l">
              <a:spcBef>
                <a:spcPts val="0"/>
              </a:spcBef>
              <a:spcAft>
                <a:spcPts val="0"/>
              </a:spcAft>
              <a:buSzPts val="1400"/>
              <a:buChar char="○"/>
            </a:pPr>
            <a:r>
              <a:rPr lang="en"/>
              <a:t>Clickstream, Personalization, Demographics</a:t>
            </a:r>
            <a:endParaRPr/>
          </a:p>
          <a:p>
            <a:pPr indent="-342900" lvl="0" marL="457200" rtl="0" algn="l">
              <a:spcBef>
                <a:spcPts val="0"/>
              </a:spcBef>
              <a:spcAft>
                <a:spcPts val="0"/>
              </a:spcAft>
              <a:buSzPts val="1800"/>
              <a:buChar char="●"/>
            </a:pPr>
            <a:r>
              <a:rPr lang="en"/>
              <a:t>Enhancing price pull API, for any client using recommender including Macy’s</a:t>
            </a:r>
            <a:endParaRPr/>
          </a:p>
          <a:p>
            <a:pPr indent="-317500" lvl="1" marL="914400" rtl="0" algn="l">
              <a:spcBef>
                <a:spcPts val="0"/>
              </a:spcBef>
              <a:spcAft>
                <a:spcPts val="0"/>
              </a:spcAft>
              <a:buSzPts val="1400"/>
              <a:buChar char="○"/>
            </a:pPr>
            <a:r>
              <a:rPr lang="en"/>
              <a:t>Can display prices alongside brand, accounting for consumer budget</a:t>
            </a:r>
            <a:endParaRPr/>
          </a:p>
          <a:p>
            <a:pPr indent="-342900" lvl="0" marL="457200" rtl="0" algn="l">
              <a:spcBef>
                <a:spcPts val="0"/>
              </a:spcBef>
              <a:spcAft>
                <a:spcPts val="0"/>
              </a:spcAft>
              <a:buSzPts val="1800"/>
              <a:buChar char="●"/>
            </a:pPr>
            <a:r>
              <a:rPr lang="en"/>
              <a:t>Outputting the location (aisle number) of the customer’s desired fragrance</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