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embeddedFontLst>
    <p:embeddedFont>
      <p:font typeface="DM Serif Display" panose="020B060402020202020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 Medium" panose="020B0604020202020204" charset="0"/>
      <p:regular r:id="rId23"/>
      <p:bold r:id="rId24"/>
      <p:italic r:id="rId25"/>
      <p:boldItalic r:id="rId26"/>
    </p:embeddedFont>
    <p:embeddedFont>
      <p:font typeface="Bebas Neue" panose="020B0604020202020204" charset="0"/>
      <p:regular r:id="rId27"/>
    </p:embeddedFont>
    <p:embeddedFont>
      <p:font typeface="Chiv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orient="horz" pos="2799">
          <p15:clr>
            <a:srgbClr val="A4A3A4"/>
          </p15:clr>
        </p15:guide>
        <p15:guide id="3" pos="453">
          <p15:clr>
            <a:srgbClr val="547EBF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juLEV5YkJYNGG8J4J2A5gUncHF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03406-FA06-4DD6-A561-E7EF3DCCCF18}">
  <a:tblStyle styleId="{17603406-FA06-4DD6-A561-E7EF3DCCCF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752DA06-C1A1-43C4-87DD-790B3C3F5A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4" autoAdjust="0"/>
  </p:normalViewPr>
  <p:slideViewPr>
    <p:cSldViewPr snapToGrid="0">
      <p:cViewPr varScale="1">
        <p:scale>
          <a:sx n="105" d="100"/>
          <a:sy n="105" d="100"/>
        </p:scale>
        <p:origin x="811" y="67"/>
      </p:cViewPr>
      <p:guideLst>
        <p:guide orient="horz" pos="1643"/>
        <p:guide orient="horz" pos="2799"/>
        <p:guide pos="4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Relationship Id="rId72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573973517955421E-2"/>
          <c:y val="7.6070556477677381E-2"/>
          <c:w val="0.89255641163581623"/>
          <c:h val="0.81918822638728328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Columna1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B6C8-4239-996D-2C79EE8640F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B6C8-4239-996D-2C79EE8640F6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B6C8-4239-996D-2C79EE8640F6}"/>
              </c:ext>
            </c:extLst>
          </c:dPt>
          <c:cat>
            <c:strRef>
              <c:f>Sheet1!$A$2:$A$5</c:f>
              <c:strCache>
                <c:ptCount val="4"/>
                <c:pt idx="0">
                  <c:v>Saturn</c:v>
                </c:pt>
                <c:pt idx="1">
                  <c:v>Earth</c:v>
                </c:pt>
                <c:pt idx="2">
                  <c:v>Venus</c:v>
                </c:pt>
                <c:pt idx="3">
                  <c:v>Jupiter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6C8-4239-996D-2C79EE864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56016192"/>
        <c:axId val="56007488"/>
      </c:barChart>
      <c:catAx>
        <c:axId val="56016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007488"/>
        <c:crosses val="autoZero"/>
        <c:auto val="1"/>
        <c:lblAlgn val="ctr"/>
        <c:lblOffset val="100"/>
        <c:noMultiLvlLbl val="0"/>
      </c:catAx>
      <c:valAx>
        <c:axId val="56007488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560161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0.18498</cdr:x>
      <cdr:y>0.09167</cdr:y>
    </cdr:from>
    <cdr:to>
      <cdr:x>1</cdr:x>
      <cdr:y>0.99407</cdr:y>
    </cdr:to>
    <cdr:pic>
      <cdr:nvPicPr>
        <cdr:cNvPr id="4" name="Picture 3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43712" y="260894"/>
          <a:ext cx="3276884" cy="256816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577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5727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4431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3" name="Google Shape;5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359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304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3237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86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319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123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814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07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68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224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405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369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2"/>
          <p:cNvSpPr txBox="1">
            <a:spLocks noGrp="1"/>
          </p:cNvSpPr>
          <p:nvPr>
            <p:ph type="ctrTitle"/>
          </p:nvPr>
        </p:nvSpPr>
        <p:spPr>
          <a:xfrm>
            <a:off x="1518589" y="1253834"/>
            <a:ext cx="6106822" cy="198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DM Serif Display"/>
              <a:buNone/>
              <a:defRPr sz="5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ubTitle" idx="1"/>
          </p:nvPr>
        </p:nvSpPr>
        <p:spPr>
          <a:xfrm>
            <a:off x="1518589" y="3170566"/>
            <a:ext cx="6106822" cy="4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5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body" idx="1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9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9"/>
          <p:cNvSpPr txBox="1">
            <a:spLocks noGrp="1"/>
          </p:cNvSpPr>
          <p:nvPr>
            <p:ph type="body" idx="1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9"/>
          <p:cNvSpPr txBox="1"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body" idx="1"/>
          </p:nvPr>
        </p:nvSpPr>
        <p:spPr>
          <a:xfrm>
            <a:off x="723900" y="175260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Chivo"/>
                <a:ea typeface="Chivo"/>
                <a:cs typeface="Chivo"/>
                <a:sym typeface="Chiv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>
            <a:alpha val="0"/>
          </a:srgb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 txBox="1">
            <a:spLocks noGrp="1"/>
          </p:cNvSpPr>
          <p:nvPr>
            <p:ph type="title"/>
          </p:nvPr>
        </p:nvSpPr>
        <p:spPr>
          <a:xfrm>
            <a:off x="723900" y="587825"/>
            <a:ext cx="7696200" cy="106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2016277" y="1872202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body" idx="2"/>
          </p:nvPr>
        </p:nvSpPr>
        <p:spPr>
          <a:xfrm>
            <a:off x="2016280" y="1479720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body" idx="3"/>
          </p:nvPr>
        </p:nvSpPr>
        <p:spPr>
          <a:xfrm>
            <a:off x="3886648" y="1080397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2800" b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4"/>
          <p:cNvSpPr txBox="1">
            <a:spLocks noGrp="1"/>
          </p:cNvSpPr>
          <p:nvPr>
            <p:ph type="body" idx="4"/>
          </p:nvPr>
        </p:nvSpPr>
        <p:spPr>
          <a:xfrm>
            <a:off x="2016274" y="3030703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body" idx="5"/>
          </p:nvPr>
        </p:nvSpPr>
        <p:spPr>
          <a:xfrm>
            <a:off x="2016277" y="2638221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6"/>
          </p:nvPr>
        </p:nvSpPr>
        <p:spPr>
          <a:xfrm>
            <a:off x="3886645" y="2238898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2800" b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body" idx="7"/>
          </p:nvPr>
        </p:nvSpPr>
        <p:spPr>
          <a:xfrm>
            <a:off x="2016274" y="4175790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8"/>
          </p:nvPr>
        </p:nvSpPr>
        <p:spPr>
          <a:xfrm>
            <a:off x="2016277" y="3783308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9"/>
          </p:nvPr>
        </p:nvSpPr>
        <p:spPr>
          <a:xfrm>
            <a:off x="3886645" y="3386624"/>
            <a:ext cx="1370710" cy="59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2800" b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>
            <a:spLocks noGrp="1"/>
          </p:cNvSpPr>
          <p:nvPr>
            <p:ph type="body" idx="1"/>
          </p:nvPr>
        </p:nvSpPr>
        <p:spPr>
          <a:xfrm>
            <a:off x="1813757" y="1619752"/>
            <a:ext cx="5502632" cy="243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>
            <a:spLocks noGrp="1"/>
          </p:cNvSpPr>
          <p:nvPr>
            <p:ph type="body" idx="1"/>
          </p:nvPr>
        </p:nvSpPr>
        <p:spPr>
          <a:xfrm>
            <a:off x="2487335" y="1760761"/>
            <a:ext cx="4162581" cy="72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2"/>
          </p:nvPr>
        </p:nvSpPr>
        <p:spPr>
          <a:xfrm>
            <a:off x="2482942" y="3271121"/>
            <a:ext cx="4193355" cy="79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title"/>
          </p:nvPr>
        </p:nvSpPr>
        <p:spPr>
          <a:xfrm>
            <a:off x="1704369" y="585788"/>
            <a:ext cx="5735262" cy="65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3"/>
          </p:nvPr>
        </p:nvSpPr>
        <p:spPr>
          <a:xfrm>
            <a:off x="2487335" y="1368279"/>
            <a:ext cx="416258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body" idx="4"/>
          </p:nvPr>
        </p:nvSpPr>
        <p:spPr>
          <a:xfrm>
            <a:off x="2482942" y="2878639"/>
            <a:ext cx="419335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body" idx="1"/>
          </p:nvPr>
        </p:nvSpPr>
        <p:spPr>
          <a:xfrm>
            <a:off x="3489960" y="2415827"/>
            <a:ext cx="2179320" cy="5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2"/>
          </p:nvPr>
        </p:nvSpPr>
        <p:spPr>
          <a:xfrm>
            <a:off x="906780" y="2413743"/>
            <a:ext cx="2179320" cy="54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3"/>
          </p:nvPr>
        </p:nvSpPr>
        <p:spPr>
          <a:xfrm>
            <a:off x="3489960" y="2011062"/>
            <a:ext cx="2179320" cy="39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4"/>
          </p:nvPr>
        </p:nvSpPr>
        <p:spPr>
          <a:xfrm>
            <a:off x="90678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5"/>
          </p:nvPr>
        </p:nvSpPr>
        <p:spPr>
          <a:xfrm>
            <a:off x="6073140" y="2401460"/>
            <a:ext cx="2179320" cy="57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6"/>
          </p:nvPr>
        </p:nvSpPr>
        <p:spPr>
          <a:xfrm>
            <a:off x="607314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>
            <a:spLocks noGrp="1"/>
          </p:cNvSpPr>
          <p:nvPr>
            <p:ph type="title"/>
          </p:nvPr>
        </p:nvSpPr>
        <p:spPr>
          <a:xfrm>
            <a:off x="723900" y="588169"/>
            <a:ext cx="7696200" cy="93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 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8"/>
          <p:cNvSpPr txBox="1">
            <a:spLocks noGrp="1"/>
          </p:cNvSpPr>
          <p:nvPr>
            <p:ph type="title"/>
          </p:nvPr>
        </p:nvSpPr>
        <p:spPr>
          <a:xfrm>
            <a:off x="723900" y="587085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/>
        </p:nvSpPr>
        <p:spPr>
          <a:xfrm>
            <a:off x="2252382" y="3689201"/>
            <a:ext cx="4677018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CREDITS</a:t>
            </a:r>
            <a:r>
              <a:rPr lang="en" sz="1200" b="0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: This presentation template was created by </a:t>
            </a:r>
            <a:r>
              <a:rPr lang="en" sz="1200" b="1" i="0" u="none" strike="noStrike" cap="non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lang="en" sz="1200" b="1" i="0" u="none" strike="noStrike" cap="non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 i="0" u="none" strike="noStrike" cap="non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9" name="Google Shape;59;p53"/>
          <p:cNvSpPr txBox="1">
            <a:spLocks noGrp="1"/>
          </p:cNvSpPr>
          <p:nvPr>
            <p:ph type="title"/>
          </p:nvPr>
        </p:nvSpPr>
        <p:spPr>
          <a:xfrm>
            <a:off x="1419225" y="470007"/>
            <a:ext cx="6305550" cy="115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DM Serif Display"/>
              <a:buNone/>
              <a:defRPr sz="89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body" idx="1"/>
          </p:nvPr>
        </p:nvSpPr>
        <p:spPr>
          <a:xfrm>
            <a:off x="2718647" y="1568669"/>
            <a:ext cx="3706706" cy="138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317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7466536" y="3236374"/>
            <a:ext cx="3848100" cy="38481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202051" y="4425925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1279352" y="1452793"/>
            <a:ext cx="2237911" cy="2237911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54360" y="0"/>
            <a:ext cx="2011760" cy="4487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566120" y="0"/>
            <a:ext cx="2011760" cy="44874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577880" y="0"/>
            <a:ext cx="2011760" cy="44874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518589" y="1253834"/>
            <a:ext cx="6106822" cy="198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/>
              <a:t>ANIMATED INTRO FOR </a:t>
            </a:r>
            <a:r>
              <a:rPr lang="en">
                <a:solidFill>
                  <a:schemeClr val="dk2"/>
                </a:solidFill>
              </a:rPr>
              <a:t>SOCIAL MEDIA PLATFORMS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518589" y="3170566"/>
            <a:ext cx="6106822" cy="4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554360" y="0"/>
            <a:ext cx="2011760" cy="51435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66120" y="0"/>
            <a:ext cx="201176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77880" y="0"/>
            <a:ext cx="2011760" cy="514350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572000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612556" y="647700"/>
            <a:ext cx="3848100" cy="38481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63763" y="2354558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738288" y="1452794"/>
            <a:ext cx="2237911" cy="2237911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"/>
          <p:cNvSpPr/>
          <p:nvPr/>
        </p:nvSpPr>
        <p:spPr>
          <a:xfrm>
            <a:off x="-1169009" y="-1234059"/>
            <a:ext cx="2720952" cy="2720952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2"/>
          <p:cNvSpPr txBox="1">
            <a:spLocks noGrp="1"/>
          </p:cNvSpPr>
          <p:nvPr>
            <p:ph type="title"/>
          </p:nvPr>
        </p:nvSpPr>
        <p:spPr>
          <a:xfrm>
            <a:off x="505244" y="580597"/>
            <a:ext cx="7696200" cy="431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</a:pPr>
            <a:r>
              <a:rPr lang="en-US" dirty="0" smtClean="0"/>
              <a:t>L</a:t>
            </a:r>
            <a:r>
              <a:rPr lang="en" dirty="0" smtClean="0"/>
              <a:t>cm implementation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514" name="Google Shape;514;p12"/>
          <p:cNvSpPr/>
          <p:nvPr/>
        </p:nvSpPr>
        <p:spPr>
          <a:xfrm>
            <a:off x="814460" y="823093"/>
            <a:ext cx="185854" cy="1858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2"/>
          <p:cNvSpPr/>
          <p:nvPr/>
        </p:nvSpPr>
        <p:spPr>
          <a:xfrm>
            <a:off x="1195855" y="823093"/>
            <a:ext cx="185854" cy="1858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2"/>
          <p:cNvSpPr/>
          <p:nvPr/>
        </p:nvSpPr>
        <p:spPr>
          <a:xfrm>
            <a:off x="1548977" y="823093"/>
            <a:ext cx="185854" cy="1858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2"/>
          <p:cNvSpPr/>
          <p:nvPr/>
        </p:nvSpPr>
        <p:spPr>
          <a:xfrm>
            <a:off x="1902099" y="823093"/>
            <a:ext cx="185854" cy="1858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6863787" y="612938"/>
            <a:ext cx="2280213" cy="434384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2"/>
          <p:cNvSpPr/>
          <p:nvPr/>
        </p:nvSpPr>
        <p:spPr>
          <a:xfrm>
            <a:off x="0" y="4242889"/>
            <a:ext cx="917126" cy="91712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2"/>
          <p:cNvSpPr/>
          <p:nvPr/>
        </p:nvSpPr>
        <p:spPr>
          <a:xfrm>
            <a:off x="7517341" y="497888"/>
            <a:ext cx="684103" cy="63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71" y="1287778"/>
            <a:ext cx="2989943" cy="3609618"/>
          </a:xfrm>
          <a:prstGeom prst="rect">
            <a:avLst/>
          </a:prstGeom>
        </p:spPr>
      </p:pic>
      <p:sp>
        <p:nvSpPr>
          <p:cNvPr id="13" name="Google Shape;493;p11"/>
          <p:cNvSpPr txBox="1"/>
          <p:nvPr/>
        </p:nvSpPr>
        <p:spPr>
          <a:xfrm>
            <a:off x="667657" y="1966686"/>
            <a:ext cx="4615544" cy="201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Tx/>
              <a:buChar char="-"/>
            </a:pPr>
            <a:r>
              <a:rPr lang="en-US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Inputs (a , b)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Tx/>
              <a:buChar char="-"/>
            </a:pPr>
            <a:r>
              <a:rPr lang="en-US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Variable receives </a:t>
            </a:r>
            <a:r>
              <a:rPr lang="en-US" sz="3200" dirty="0" err="1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gcd</a:t>
            </a:r>
            <a:r>
              <a:rPr lang="en-US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(a , b)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Tx/>
              <a:buChar char="-"/>
            </a:pPr>
            <a:r>
              <a:rPr lang="en-US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Return (a*b)/ variable 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Tx/>
              <a:buChar char="-"/>
            </a:pPr>
            <a:endParaRPr lang="en" sz="2600" dirty="0" smtClean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3"/>
          <p:cNvSpPr/>
          <p:nvPr/>
        </p:nvSpPr>
        <p:spPr>
          <a:xfrm>
            <a:off x="3568386" y="4724103"/>
            <a:ext cx="2011760" cy="427016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3"/>
          <p:cNvSpPr/>
          <p:nvPr/>
        </p:nvSpPr>
        <p:spPr>
          <a:xfrm>
            <a:off x="1560717" y="4724103"/>
            <a:ext cx="2011760" cy="42701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3"/>
          <p:cNvSpPr/>
          <p:nvPr/>
        </p:nvSpPr>
        <p:spPr>
          <a:xfrm>
            <a:off x="5580146" y="4724103"/>
            <a:ext cx="2011760" cy="427016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/>
          </p:nvPr>
        </p:nvSpPr>
        <p:spPr>
          <a:xfrm>
            <a:off x="1419225" y="470007"/>
            <a:ext cx="6305550" cy="115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Thanks</a:t>
            </a:r>
            <a:r>
              <a:rPr lang="en">
                <a:solidFill>
                  <a:schemeClr val="dk2"/>
                </a:solidFill>
              </a:rPr>
              <a:t>!</a:t>
            </a:r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body" idx="1"/>
          </p:nvPr>
        </p:nvSpPr>
        <p:spPr>
          <a:xfrm>
            <a:off x="2718647" y="1568669"/>
            <a:ext cx="3706706" cy="138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 b="1"/>
              <a:t>Do you have any questions?</a:t>
            </a:r>
            <a:endParaRPr/>
          </a:p>
          <a:p>
            <a: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addyouremail@freepik.com </a:t>
            </a:r>
            <a:endParaRPr/>
          </a:p>
          <a:p>
            <a: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+91  620 421 838 </a:t>
            </a:r>
            <a:endParaRPr/>
          </a:p>
          <a:p>
            <a: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530" name="Google Shape;530;p13"/>
          <p:cNvSpPr txBox="1"/>
          <p:nvPr/>
        </p:nvSpPr>
        <p:spPr>
          <a:xfrm>
            <a:off x="3072000" y="4246401"/>
            <a:ext cx="3000000" cy="34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Please keep this slide for attribution</a:t>
            </a:r>
            <a:endParaRPr sz="1200" b="0" i="0" u="none" strike="noStrike" cap="non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531" name="Google Shape;531;p13"/>
          <p:cNvGrpSpPr/>
          <p:nvPr/>
        </p:nvGrpSpPr>
        <p:grpSpPr>
          <a:xfrm>
            <a:off x="3879126" y="3101895"/>
            <a:ext cx="387681" cy="387661"/>
            <a:chOff x="266768" y="1721375"/>
            <a:chExt cx="397907" cy="397887"/>
          </a:xfrm>
        </p:grpSpPr>
        <p:sp>
          <p:nvSpPr>
            <p:cNvPr id="532" name="Google Shape;532;p1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13"/>
          <p:cNvGrpSpPr/>
          <p:nvPr/>
        </p:nvGrpSpPr>
        <p:grpSpPr>
          <a:xfrm>
            <a:off x="4937596" y="3101657"/>
            <a:ext cx="387661" cy="387661"/>
            <a:chOff x="1379798" y="1723250"/>
            <a:chExt cx="397887" cy="397887"/>
          </a:xfrm>
        </p:grpSpPr>
        <p:sp>
          <p:nvSpPr>
            <p:cNvPr id="535" name="Google Shape;535;p1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3"/>
          <p:cNvGrpSpPr/>
          <p:nvPr/>
        </p:nvGrpSpPr>
        <p:grpSpPr>
          <a:xfrm>
            <a:off x="4406782" y="3101657"/>
            <a:ext cx="387641" cy="387661"/>
            <a:chOff x="864491" y="1723250"/>
            <a:chExt cx="397866" cy="397887"/>
          </a:xfrm>
        </p:grpSpPr>
        <p:sp>
          <p:nvSpPr>
            <p:cNvPr id="540" name="Google Shape;540;p1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13"/>
          <p:cNvSpPr/>
          <p:nvPr/>
        </p:nvSpPr>
        <p:spPr>
          <a:xfrm>
            <a:off x="0" y="1384617"/>
            <a:ext cx="1717040" cy="171704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3"/>
          <p:cNvSpPr/>
          <p:nvPr/>
        </p:nvSpPr>
        <p:spPr>
          <a:xfrm>
            <a:off x="858520" y="1230395"/>
            <a:ext cx="676548" cy="67654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3"/>
          <p:cNvSpPr/>
          <p:nvPr/>
        </p:nvSpPr>
        <p:spPr>
          <a:xfrm rot="10800000">
            <a:off x="7093630" y="-1123606"/>
            <a:ext cx="3187225" cy="3187225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3"/>
          <p:cNvSpPr/>
          <p:nvPr/>
        </p:nvSpPr>
        <p:spPr>
          <a:xfrm>
            <a:off x="6907776" y="175110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3"/>
          <p:cNvSpPr/>
          <p:nvPr/>
        </p:nvSpPr>
        <p:spPr>
          <a:xfrm>
            <a:off x="7260898" y="175110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3"/>
          <p:cNvSpPr/>
          <p:nvPr/>
        </p:nvSpPr>
        <p:spPr>
          <a:xfrm>
            <a:off x="7614020" y="175110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3"/>
          <p:cNvSpPr/>
          <p:nvPr/>
        </p:nvSpPr>
        <p:spPr>
          <a:xfrm>
            <a:off x="7967142" y="175110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3"/>
          <p:cNvSpPr/>
          <p:nvPr/>
        </p:nvSpPr>
        <p:spPr>
          <a:xfrm rot="10800000">
            <a:off x="259694" y="2836920"/>
            <a:ext cx="917126" cy="91712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3"/>
          <p:cNvSpPr/>
          <p:nvPr/>
        </p:nvSpPr>
        <p:spPr>
          <a:xfrm rot="5400000">
            <a:off x="7170535" y="2385891"/>
            <a:ext cx="2927999" cy="255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3"/>
          <p:cNvSpPr/>
          <p:nvPr/>
        </p:nvSpPr>
        <p:spPr>
          <a:xfrm>
            <a:off x="1563419" y="-408866"/>
            <a:ext cx="6019864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3"/>
          <p:cNvSpPr/>
          <p:nvPr/>
        </p:nvSpPr>
        <p:spPr>
          <a:xfrm>
            <a:off x="3566120" y="0"/>
            <a:ext cx="2011760" cy="51435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3"/>
          <p:cNvSpPr/>
          <p:nvPr/>
        </p:nvSpPr>
        <p:spPr>
          <a:xfrm>
            <a:off x="1560023" y="0"/>
            <a:ext cx="2011760" cy="51435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3"/>
          <p:cNvSpPr/>
          <p:nvPr/>
        </p:nvSpPr>
        <p:spPr>
          <a:xfrm>
            <a:off x="5577880" y="0"/>
            <a:ext cx="2011760" cy="514350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3"/>
          <p:cNvSpPr/>
          <p:nvPr/>
        </p:nvSpPr>
        <p:spPr>
          <a:xfrm>
            <a:off x="0" y="0"/>
            <a:ext cx="9144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3"/>
          <p:cNvSpPr/>
          <p:nvPr/>
        </p:nvSpPr>
        <p:spPr>
          <a:xfrm>
            <a:off x="3161497" y="-1505908"/>
            <a:ext cx="2825316" cy="2825316"/>
          </a:xfrm>
          <a:prstGeom prst="pie">
            <a:avLst>
              <a:gd name="adj1" fmla="val 0"/>
              <a:gd name="adj2" fmla="val 1077236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3"/>
          <p:cNvSpPr/>
          <p:nvPr/>
        </p:nvSpPr>
        <p:spPr>
          <a:xfrm rot="-5400000">
            <a:off x="3551319" y="1407244"/>
            <a:ext cx="2051824" cy="434384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 smtClean="0"/>
              <a:t>5)</a:t>
            </a:r>
            <a:r>
              <a:rPr lang="en-US" dirty="0" smtClean="0"/>
              <a:t>T</a:t>
            </a:r>
            <a:r>
              <a:rPr lang="en" dirty="0" smtClean="0"/>
              <a:t>he analysis</a:t>
            </a:r>
            <a:endParaRPr dirty="0"/>
          </a:p>
        </p:txBody>
      </p:sp>
      <p:sp>
        <p:nvSpPr>
          <p:cNvPr id="564" name="Google Shape;564;p14"/>
          <p:cNvSpPr txBox="1">
            <a:spLocks noGrp="1"/>
          </p:cNvSpPr>
          <p:nvPr>
            <p:ph type="body" idx="1"/>
          </p:nvPr>
        </p:nvSpPr>
        <p:spPr>
          <a:xfrm>
            <a:off x="232229" y="1205416"/>
            <a:ext cx="8187871" cy="3385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T</a:t>
            </a:r>
            <a:r>
              <a:rPr lang="en" sz="24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o make the analysis we will assume that a&gt;b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T</a:t>
            </a:r>
            <a:r>
              <a:rPr lang="en" sz="24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herefore</a:t>
            </a:r>
            <a:r>
              <a:rPr lang="en" sz="25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  </a:t>
            </a:r>
            <a:r>
              <a:rPr lang="en" sz="2500" b="1" dirty="0" smtClean="0">
                <a:solidFill>
                  <a:schemeClr val="tx2"/>
                </a:solidFill>
                <a:latin typeface="Bebas Neue"/>
                <a:sym typeface="Bebas Neue"/>
              </a:rPr>
              <a:t>(a mod b &lt; a/2)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We will also assume that in the worst case a &amp; b both are </a:t>
            </a:r>
            <a:r>
              <a:rPr lang="en-US" sz="2000" dirty="0" err="1" smtClean="0">
                <a:solidFill>
                  <a:schemeClr val="tx1"/>
                </a:solidFill>
              </a:rPr>
              <a:t>halfed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T(a , b)&lt;= T(a/2,b/2)+2 </a:t>
            </a:r>
            <a:endParaRPr lang="en-US" sz="1800" dirty="0">
              <a:solidFill>
                <a:schemeClr val="tx2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chemeClr val="tx2"/>
                </a:solidFill>
              </a:rPr>
              <a:t> 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                                                              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                                                                       *</a:t>
            </a:r>
            <a:r>
              <a:rPr lang="en-US" sz="1700" dirty="0" smtClean="0">
                <a:solidFill>
                  <a:schemeClr val="tx1"/>
                </a:solidFill>
              </a:rPr>
              <a:t>Then we substitute 8 by 2^3 to get pattern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                                                                                   *Then we substitute 3 by K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                         </a:t>
            </a:r>
            <a:endParaRPr lang="en-US" sz="1700" dirty="0">
              <a:solidFill>
                <a:schemeClr val="tx1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                                                           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66" name="Google Shape;566;p14"/>
          <p:cNvSpPr/>
          <p:nvPr/>
        </p:nvSpPr>
        <p:spPr>
          <a:xfrm>
            <a:off x="7444791" y="4224863"/>
            <a:ext cx="1687552" cy="1687552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4"/>
          <p:cNvSpPr/>
          <p:nvPr/>
        </p:nvSpPr>
        <p:spPr>
          <a:xfrm>
            <a:off x="120150" y="79314"/>
            <a:ext cx="1181092" cy="921492"/>
          </a:xfrm>
          <a:prstGeom prst="flowChartManualOperation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4"/>
          <p:cNvSpPr/>
          <p:nvPr/>
        </p:nvSpPr>
        <p:spPr>
          <a:xfrm>
            <a:off x="7918030" y="-125296"/>
            <a:ext cx="1330712" cy="1330712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8943" y="1429657"/>
            <a:ext cx="3265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943" y="2292858"/>
            <a:ext cx="3265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" y="2955823"/>
            <a:ext cx="4586514" cy="1336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5"/>
          <p:cNvSpPr/>
          <p:nvPr/>
        </p:nvSpPr>
        <p:spPr>
          <a:xfrm>
            <a:off x="-957740" y="4031605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5"/>
          <p:cNvSpPr txBox="1">
            <a:spLocks noGrp="1"/>
          </p:cNvSpPr>
          <p:nvPr>
            <p:ph type="body" idx="1"/>
          </p:nvPr>
        </p:nvSpPr>
        <p:spPr>
          <a:xfrm>
            <a:off x="254000" y="993559"/>
            <a:ext cx="8166100" cy="359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dirty="0" smtClean="0"/>
              <a:t>Then to reach the base case we will subsitute every k by logb</a:t>
            </a:r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 smtClean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dirty="0" smtClean="0"/>
              <a:t> </a:t>
            </a:r>
            <a:r>
              <a:rPr lang="en" sz="1400" dirty="0"/>
              <a:t>R</a:t>
            </a:r>
            <a:r>
              <a:rPr lang="en" sz="1400" dirty="0" smtClean="0"/>
              <a:t>ule: 2^log num= num</a:t>
            </a:r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 smtClean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 smtClean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dirty="0" smtClean="0"/>
              <a:t>Replace the first part by our base case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577" name="Google Shape;577;p15"/>
          <p:cNvSpPr/>
          <p:nvPr/>
        </p:nvSpPr>
        <p:spPr>
          <a:xfrm flipH="1">
            <a:off x="7970584" y="2762043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5"/>
          <p:cNvSpPr/>
          <p:nvPr/>
        </p:nvSpPr>
        <p:spPr>
          <a:xfrm flipH="1">
            <a:off x="7970584" y="3359959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5"/>
          <p:cNvSpPr/>
          <p:nvPr/>
        </p:nvSpPr>
        <p:spPr>
          <a:xfrm flipH="1">
            <a:off x="7970584" y="3957875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15"/>
          <p:cNvGrpSpPr/>
          <p:nvPr/>
        </p:nvGrpSpPr>
        <p:grpSpPr>
          <a:xfrm>
            <a:off x="780159" y="4031605"/>
            <a:ext cx="914556" cy="718263"/>
            <a:chOff x="388620" y="1420922"/>
            <a:chExt cx="679997" cy="534048"/>
          </a:xfrm>
        </p:grpSpPr>
        <p:sp>
          <p:nvSpPr>
            <p:cNvPr id="581" name="Google Shape;581;p15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1" name="Google Shape;601;p15"/>
          <p:cNvSpPr/>
          <p:nvPr/>
        </p:nvSpPr>
        <p:spPr>
          <a:xfrm rot="5400000">
            <a:off x="6699345" y="-392306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5"/>
          <p:cNvSpPr/>
          <p:nvPr/>
        </p:nvSpPr>
        <p:spPr>
          <a:xfrm>
            <a:off x="0" y="758555"/>
            <a:ext cx="2189061" cy="120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5"/>
          <p:cNvSpPr/>
          <p:nvPr/>
        </p:nvSpPr>
        <p:spPr>
          <a:xfrm>
            <a:off x="7729290" y="335258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120103" y="877747"/>
            <a:ext cx="299997" cy="529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807202" y="3596514"/>
            <a:ext cx="299997" cy="529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5138394" y="1697633"/>
            <a:ext cx="299997" cy="529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24" y="1446605"/>
            <a:ext cx="3257550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48" y="2022333"/>
            <a:ext cx="3562350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95" y="4165532"/>
            <a:ext cx="2905125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-1131684" y="3212016"/>
            <a:ext cx="2758068" cy="2758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403933" y="1863376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6600" dirty="0" smtClean="0">
                <a:solidFill>
                  <a:schemeClr val="accent2"/>
                </a:solidFill>
              </a:rPr>
              <a:t>Thank</a:t>
            </a:r>
            <a:r>
              <a:rPr lang="en" sz="6600" dirty="0" smtClean="0"/>
              <a:t> you</a:t>
            </a:r>
            <a:endParaRPr sz="6600" dirty="0"/>
          </a:p>
        </p:txBody>
      </p:sp>
      <p:sp>
        <p:nvSpPr>
          <p:cNvPr id="113" name="Google Shape;113;p2"/>
          <p:cNvSpPr/>
          <p:nvPr/>
        </p:nvSpPr>
        <p:spPr>
          <a:xfrm rot="5400000">
            <a:off x="355145" y="0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7212714" y="262869"/>
            <a:ext cx="731561" cy="7315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166431" y="-185389"/>
            <a:ext cx="1628078" cy="1628078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543800" y="468816"/>
            <a:ext cx="1684020" cy="3196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 flipH="1">
            <a:off x="7851606" y="3851106"/>
            <a:ext cx="1292394" cy="12923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100133" y="4129031"/>
            <a:ext cx="676548" cy="67654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643685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996807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4349929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703051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3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-1131684" y="3212016"/>
            <a:ext cx="2758068" cy="2758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501829" y="2371478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 smtClean="0"/>
              <a:t>Presented by : Rawan Emad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3996807" y="4683435"/>
            <a:ext cx="6132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</a:pPr>
            <a:r>
              <a:rPr lang="en" sz="2000" dirty="0" smtClean="0">
                <a:latin typeface="Chivo"/>
                <a:ea typeface="Chivo"/>
                <a:cs typeface="Chivo"/>
                <a:sym typeface="Chivo"/>
              </a:rPr>
              <a:t>ID:222517</a:t>
            </a:r>
            <a:endParaRPr sz="2000" b="0" i="0" u="none" strike="noStrike" cap="none" dirty="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290706" y="593259"/>
            <a:ext cx="425354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lang="en" sz="2800" b="1" dirty="0" smtClean="0">
                <a:latin typeface="Chivo"/>
                <a:ea typeface="Chivo"/>
                <a:cs typeface="Chivo"/>
                <a:sym typeface="Chivo"/>
              </a:rPr>
              <a:t>Least Common Multiple: Using Problem Reduction</a:t>
            </a:r>
            <a:r>
              <a:rPr lang="en" sz="2800" b="1" i="0" u="none" strike="noStrike" cap="none" dirty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/>
            </a:r>
            <a:br>
              <a:rPr lang="en" sz="2800" b="1" i="0" u="none" strike="noStrike" cap="none" dirty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</a:br>
            <a:endParaRPr sz="28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223155" y="3370670"/>
            <a:ext cx="425354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Presented to : Doctor Islam El-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shaarawy</a:t>
            </a:r>
            <a:endParaRPr sz="24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2"/>
          <p:cNvSpPr/>
          <p:nvPr/>
        </p:nvSpPr>
        <p:spPr>
          <a:xfrm rot="5400000">
            <a:off x="355145" y="0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7212714" y="262869"/>
            <a:ext cx="731561" cy="7315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166431" y="-185389"/>
            <a:ext cx="1628078" cy="1628078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543800" y="468816"/>
            <a:ext cx="1684020" cy="3196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 flipH="1">
            <a:off x="7851606" y="3851106"/>
            <a:ext cx="1292394" cy="12923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100133" y="4129031"/>
            <a:ext cx="676548" cy="67654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643685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996807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4349929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703051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 rot="10800000" flipH="1">
            <a:off x="-21800" y="0"/>
            <a:ext cx="1927788" cy="1927788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564492" y="842988"/>
            <a:ext cx="1889608" cy="1889608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714064" y="237654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Table </a:t>
            </a:r>
            <a:r>
              <a:rPr lang="en" dirty="0">
                <a:solidFill>
                  <a:schemeClr val="dk2"/>
                </a:solidFill>
              </a:rPr>
              <a:t>of contents</a:t>
            </a:r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2012371" y="832070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4000"/>
            </a:pPr>
            <a:r>
              <a:rPr lang="en" sz="2800" dirty="0">
                <a:solidFill>
                  <a:schemeClr val="accent2"/>
                </a:solidFill>
                <a:latin typeface="Bebas Neue" panose="020B0604020202020204" charset="0"/>
              </a:rPr>
              <a:t>02</a:t>
            </a:r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2"/>
          </p:nvPr>
        </p:nvSpPr>
        <p:spPr>
          <a:xfrm>
            <a:off x="-444114" y="1273873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 dirty="0" smtClean="0"/>
              <a:t>The problem</a:t>
            </a:r>
            <a:endParaRPr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3"/>
          </p:nvPr>
        </p:nvSpPr>
        <p:spPr>
          <a:xfrm>
            <a:off x="1535891" y="823991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4"/>
          </p:nvPr>
        </p:nvSpPr>
        <p:spPr>
          <a:xfrm>
            <a:off x="8726" y="2549553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800" dirty="0" smtClean="0">
                <a:solidFill>
                  <a:schemeClr val="accent2"/>
                </a:solidFill>
                <a:latin typeface="Bebas Neue" panose="020B0604020202020204" charset="0"/>
              </a:rPr>
              <a:t>04</a:t>
            </a:r>
            <a:endParaRPr sz="2800" dirty="0">
              <a:solidFill>
                <a:schemeClr val="accent2"/>
              </a:solidFill>
              <a:latin typeface="Bebas Neue" panose="020B0604020202020204" charset="0"/>
            </a:endParaRPr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5"/>
          </p:nvPr>
        </p:nvSpPr>
        <p:spPr>
          <a:xfrm>
            <a:off x="4105881" y="1282637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dirty="0" smtClean="0"/>
              <a:t>The algorithm</a:t>
            </a:r>
            <a:endParaRPr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6"/>
          </p:nvPr>
        </p:nvSpPr>
        <p:spPr>
          <a:xfrm>
            <a:off x="3502513" y="1236014"/>
            <a:ext cx="2246023" cy="59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" sz="2500" dirty="0" smtClean="0">
                <a:solidFill>
                  <a:schemeClr val="tx1"/>
                </a:solidFill>
              </a:rPr>
              <a:t>The</a:t>
            </a:r>
            <a:r>
              <a:rPr lang="en" sz="2500" dirty="0" smtClean="0"/>
              <a:t> </a:t>
            </a:r>
            <a:r>
              <a:rPr lang="en" sz="2500" dirty="0" smtClean="0">
                <a:solidFill>
                  <a:schemeClr val="tx1"/>
                </a:solidFill>
              </a:rPr>
              <a:t>strategy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7"/>
          </p:nvPr>
        </p:nvSpPr>
        <p:spPr>
          <a:xfrm>
            <a:off x="3605163" y="2948881"/>
            <a:ext cx="5119258" cy="9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" sz="2800" dirty="0" smtClean="0">
                <a:solidFill>
                  <a:schemeClr val="accent2"/>
                </a:solidFill>
                <a:latin typeface="Bebas Neue" panose="020B0604020202020204" charset="0"/>
              </a:rPr>
              <a:t>05</a:t>
            </a:r>
            <a:endParaRPr lang="en-US" sz="2800" dirty="0" smtClean="0">
              <a:solidFill>
                <a:schemeClr val="accent2"/>
              </a:solidFill>
              <a:latin typeface="Bebas Neue" panose="020B0604020202020204" charset="0"/>
            </a:endParaRPr>
          </a:p>
          <a:p>
            <a:pPr marL="0" indent="0"/>
            <a:r>
              <a:rPr lang="en-US" sz="2600" dirty="0" smtClean="0">
                <a:solidFill>
                  <a:schemeClr val="tx1"/>
                </a:solidFill>
                <a:latin typeface="Bebas Neue" panose="020B0604020202020204" charset="0"/>
              </a:rPr>
              <a:t>The analysis</a:t>
            </a:r>
            <a:endParaRPr sz="26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137" name="Google Shape;137;p3"/>
          <p:cNvSpPr txBox="1">
            <a:spLocks noGrp="1"/>
          </p:cNvSpPr>
          <p:nvPr>
            <p:ph type="body" idx="8"/>
          </p:nvPr>
        </p:nvSpPr>
        <p:spPr>
          <a:xfrm>
            <a:off x="128977" y="3148717"/>
            <a:ext cx="5115352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dirty="0" smtClean="0"/>
              <a:t>T</a:t>
            </a:r>
            <a:r>
              <a:rPr lang="en" dirty="0" smtClean="0"/>
              <a:t>he implementation</a:t>
            </a:r>
            <a:endParaRPr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9"/>
          </p:nvPr>
        </p:nvSpPr>
        <p:spPr>
          <a:xfrm>
            <a:off x="5980155" y="752598"/>
            <a:ext cx="1370710" cy="59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9" name="Google Shape;139;p3"/>
          <p:cNvSpPr/>
          <p:nvPr/>
        </p:nvSpPr>
        <p:spPr>
          <a:xfrm rot="5400000">
            <a:off x="7925934" y="1198662"/>
            <a:ext cx="2825316" cy="2825316"/>
          </a:xfrm>
          <a:prstGeom prst="pie">
            <a:avLst>
              <a:gd name="adj1" fmla="val 0"/>
              <a:gd name="adj2" fmla="val 1086848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3"/>
          <p:cNvGrpSpPr/>
          <p:nvPr/>
        </p:nvGrpSpPr>
        <p:grpSpPr>
          <a:xfrm>
            <a:off x="7748017" y="1119521"/>
            <a:ext cx="914556" cy="718263"/>
            <a:chOff x="388620" y="1420922"/>
            <a:chExt cx="679997" cy="534048"/>
          </a:xfrm>
        </p:grpSpPr>
        <p:sp>
          <p:nvSpPr>
            <p:cNvPr id="141" name="Google Shape;141;p3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3"/>
          <p:cNvSpPr/>
          <p:nvPr/>
        </p:nvSpPr>
        <p:spPr>
          <a:xfrm rot="5400000">
            <a:off x="-187013" y="2244324"/>
            <a:ext cx="1098657" cy="3196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 rot="5400000">
            <a:off x="-4668" y="3160637"/>
            <a:ext cx="733968" cy="3196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3"/>
          <p:cNvGrpSpPr/>
          <p:nvPr/>
        </p:nvGrpSpPr>
        <p:grpSpPr>
          <a:xfrm>
            <a:off x="286327" y="3895437"/>
            <a:ext cx="1245220" cy="185854"/>
            <a:chOff x="1836563" y="443835"/>
            <a:chExt cx="1245220" cy="185854"/>
          </a:xfrm>
        </p:grpSpPr>
        <p:sp>
          <p:nvSpPr>
            <p:cNvPr id="164" name="Google Shape;164;p3"/>
            <p:cNvSpPr/>
            <p:nvPr/>
          </p:nvSpPr>
          <p:spPr>
            <a:xfrm>
              <a:off x="1836563" y="443835"/>
              <a:ext cx="185854" cy="185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89685" y="443835"/>
              <a:ext cx="185854" cy="185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542807" y="443835"/>
              <a:ext cx="185854" cy="185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895929" y="443835"/>
              <a:ext cx="185854" cy="185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"/>
          <p:cNvSpPr/>
          <p:nvPr/>
        </p:nvSpPr>
        <p:spPr>
          <a:xfrm>
            <a:off x="7678076" y="2932174"/>
            <a:ext cx="1149117" cy="1149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361286" y="1168782"/>
            <a:ext cx="6382265" cy="364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800" dirty="0" smtClean="0">
                <a:solidFill>
                  <a:schemeClr val="accent1"/>
                </a:solidFill>
              </a:rPr>
              <a:t>What is the LCM ?</a:t>
            </a:r>
          </a:p>
          <a:p>
            <a:pPr marL="2286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" dirty="0" smtClean="0">
                <a:solidFill>
                  <a:srgbClr val="000000"/>
                </a:solidFill>
              </a:rPr>
              <a:t>-&gt; The LCM is the smallest positive integer between two or more numbers  that is divisible by each of the given integers without leaving any remainder.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rgbClr val="000000"/>
                </a:solidFill>
              </a:rPr>
              <a:t>Example: (10,6) 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rgbClr val="000000"/>
                </a:solidFill>
              </a:rPr>
              <a:t>6=       * 3           10=        * 5               Therefore 2*3*5=30 (</a:t>
            </a:r>
            <a:r>
              <a:rPr lang="en-US" dirty="0" smtClean="0">
                <a:solidFill>
                  <a:schemeClr val="accent1"/>
                </a:solidFill>
              </a:rPr>
              <a:t>LCM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453359" y="337263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 smtClean="0"/>
              <a:t>1)</a:t>
            </a:r>
            <a:r>
              <a:rPr lang="en-US" dirty="0" smtClean="0"/>
              <a:t>T</a:t>
            </a:r>
            <a:r>
              <a:rPr lang="en" dirty="0" smtClean="0"/>
              <a:t>he problem: LcM</a:t>
            </a:r>
            <a:endParaRPr dirty="0"/>
          </a:p>
        </p:txBody>
      </p:sp>
      <p:sp>
        <p:nvSpPr>
          <p:cNvPr id="203" name="Google Shape;203;p5"/>
          <p:cNvSpPr/>
          <p:nvPr/>
        </p:nvSpPr>
        <p:spPr>
          <a:xfrm rot="-5400000">
            <a:off x="6908867" y="4099851"/>
            <a:ext cx="1271239" cy="1271239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-1180058" y="1331686"/>
            <a:ext cx="2720952" cy="2720952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 rot="10800000">
            <a:off x="7216212" y="0"/>
            <a:ext cx="1927788" cy="1927788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7616176" y="656764"/>
            <a:ext cx="804265" cy="8042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 rot="5400000">
            <a:off x="-1049801" y="1316910"/>
            <a:ext cx="2953488" cy="3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7743552" y="3898060"/>
            <a:ext cx="676548" cy="67654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5"/>
          <p:cNvGrpSpPr/>
          <p:nvPr/>
        </p:nvGrpSpPr>
        <p:grpSpPr>
          <a:xfrm>
            <a:off x="370025" y="903451"/>
            <a:ext cx="1245220" cy="185854"/>
            <a:chOff x="1836563" y="443835"/>
            <a:chExt cx="1245220" cy="185854"/>
          </a:xfrm>
        </p:grpSpPr>
        <p:sp>
          <p:nvSpPr>
            <p:cNvPr id="210" name="Google Shape;210;p5"/>
            <p:cNvSpPr/>
            <p:nvPr/>
          </p:nvSpPr>
          <p:spPr>
            <a:xfrm>
              <a:off x="1836563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189685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542807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895929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08193"/>
              </p:ext>
            </p:extLst>
          </p:nvPr>
        </p:nvGraphicFramePr>
        <p:xfrm>
          <a:off x="1783899" y="2681322"/>
          <a:ext cx="1063008" cy="914400"/>
        </p:xfrm>
        <a:graphic>
          <a:graphicData uri="http://schemas.openxmlformats.org/drawingml/2006/table">
            <a:tbl>
              <a:tblPr firstRow="1" bandRow="1">
                <a:tableStyleId>{17603406-FA06-4DD6-A561-E7EF3DCCCF18}</a:tableStyleId>
              </a:tblPr>
              <a:tblGrid>
                <a:gridCol w="531504"/>
                <a:gridCol w="531504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97825"/>
              </p:ext>
            </p:extLst>
          </p:nvPr>
        </p:nvGraphicFramePr>
        <p:xfrm>
          <a:off x="2934081" y="2681322"/>
          <a:ext cx="1087904" cy="914400"/>
        </p:xfrm>
        <a:graphic>
          <a:graphicData uri="http://schemas.openxmlformats.org/drawingml/2006/table">
            <a:tbl>
              <a:tblPr firstRow="1" bandRow="1">
                <a:tableStyleId>{17603406-FA06-4DD6-A561-E7EF3DCCCF18}</a:tableStyleId>
              </a:tblPr>
              <a:tblGrid>
                <a:gridCol w="543952"/>
                <a:gridCol w="543952"/>
              </a:tblGrid>
              <a:tr h="28188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8188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818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950880" y="3898060"/>
            <a:ext cx="242305" cy="2382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56880" y="3898059"/>
            <a:ext cx="242305" cy="2382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>
            <a:spLocks noGrp="1"/>
          </p:cNvSpPr>
          <p:nvPr>
            <p:ph type="body" idx="1"/>
          </p:nvPr>
        </p:nvSpPr>
        <p:spPr>
          <a:xfrm>
            <a:off x="1934196" y="1933063"/>
            <a:ext cx="6422950" cy="206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200" dirty="0" smtClean="0"/>
              <a:t>What is the problem reduction?</a:t>
            </a:r>
          </a:p>
          <a:p>
            <a:pPr marL="0" lvl="0" indent="0"/>
            <a:r>
              <a:rPr lang="en-US" sz="1200" dirty="0">
                <a:solidFill>
                  <a:schemeClr val="tx1"/>
                </a:solidFill>
              </a:rPr>
              <a:t>Problem reduction is a concept in computer science and mathematics that involves </a:t>
            </a:r>
          </a:p>
          <a:p>
            <a:pPr marL="0" lvl="0" indent="0"/>
            <a:r>
              <a:rPr lang="en-US" sz="1200" dirty="0">
                <a:solidFill>
                  <a:schemeClr val="tx1"/>
                </a:solidFill>
              </a:rPr>
              <a:t>transforming one problem into another problem in a way that preserves the solutions.</a:t>
            </a:r>
          </a:p>
          <a:p>
            <a:pPr marL="0" lvl="0" indent="0"/>
            <a:r>
              <a:rPr lang="en-US" sz="1200" dirty="0">
                <a:solidFill>
                  <a:schemeClr val="tx1"/>
                </a:solidFill>
              </a:rPr>
              <a:t> The idea is to show that if you can solve the second problem efficiently,</a:t>
            </a:r>
          </a:p>
          <a:p>
            <a:pPr marL="0" lvl="0" indent="0"/>
            <a:r>
              <a:rPr lang="en-US" sz="1200" dirty="0">
                <a:solidFill>
                  <a:schemeClr val="tx1"/>
                </a:solidFill>
              </a:rPr>
              <a:t> then you can also solve the first problem efficiently.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19" name="Google Shape;219;p6"/>
          <p:cNvSpPr txBox="1">
            <a:spLocks noGrp="1"/>
          </p:cNvSpPr>
          <p:nvPr>
            <p:ph type="body" idx="2"/>
          </p:nvPr>
        </p:nvSpPr>
        <p:spPr>
          <a:xfrm>
            <a:off x="230532" y="3738271"/>
            <a:ext cx="3909077" cy="119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/>
              <a:t>As an example of using problem reduction is solving Minimum problem by using the maximum  problem </a:t>
            </a:r>
            <a:endParaRPr dirty="0"/>
          </a:p>
        </p:txBody>
      </p: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711988" y="206648"/>
            <a:ext cx="5735262" cy="65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600" dirty="0" smtClean="0"/>
              <a:t>2) The strategy </a:t>
            </a:r>
            <a:endParaRPr sz="3600" dirty="0"/>
          </a:p>
        </p:txBody>
      </p:sp>
      <p:sp>
        <p:nvSpPr>
          <p:cNvPr id="221" name="Google Shape;221;p6"/>
          <p:cNvSpPr txBox="1">
            <a:spLocks noGrp="1"/>
          </p:cNvSpPr>
          <p:nvPr>
            <p:ph type="body" idx="3"/>
          </p:nvPr>
        </p:nvSpPr>
        <p:spPr>
          <a:xfrm>
            <a:off x="2556328" y="783414"/>
            <a:ext cx="4255945" cy="123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sz="2400" dirty="0" smtClean="0"/>
              <a:t>S</a:t>
            </a:r>
            <a:r>
              <a:rPr lang="en" sz="2400" dirty="0" smtClean="0"/>
              <a:t>olve LCM problem by using transform and conquer strategy </a:t>
            </a:r>
            <a:r>
              <a:rPr lang="en-US" sz="2400" dirty="0" smtClean="0"/>
              <a:t>specifically (</a:t>
            </a:r>
            <a:r>
              <a:rPr lang="en-US" sz="2400" dirty="0" smtClean="0">
                <a:solidFill>
                  <a:schemeClr val="accent2"/>
                </a:solidFill>
              </a:rPr>
              <a:t>problem reduction</a:t>
            </a:r>
            <a:r>
              <a:rPr lang="en-US" sz="2400" dirty="0" smtClean="0"/>
              <a:t>)</a:t>
            </a:r>
            <a:endParaRPr sz="2400" dirty="0"/>
          </a:p>
        </p:txBody>
      </p:sp>
      <p:sp>
        <p:nvSpPr>
          <p:cNvPr id="223" name="Google Shape;223;p6"/>
          <p:cNvSpPr/>
          <p:nvPr/>
        </p:nvSpPr>
        <p:spPr>
          <a:xfrm>
            <a:off x="-1403104" y="-1235200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6"/>
          <p:cNvGrpSpPr/>
          <p:nvPr/>
        </p:nvGrpSpPr>
        <p:grpSpPr>
          <a:xfrm>
            <a:off x="503238" y="1368279"/>
            <a:ext cx="914556" cy="718263"/>
            <a:chOff x="388620" y="1420922"/>
            <a:chExt cx="679997" cy="534048"/>
          </a:xfrm>
        </p:grpSpPr>
        <p:sp>
          <p:nvSpPr>
            <p:cNvPr id="225" name="Google Shape;225;p6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6"/>
          <p:cNvSpPr/>
          <p:nvPr/>
        </p:nvSpPr>
        <p:spPr>
          <a:xfrm>
            <a:off x="8136372" y="2920212"/>
            <a:ext cx="731561" cy="2223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 rot="10800000">
            <a:off x="7950807" y="2027594"/>
            <a:ext cx="917126" cy="9171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7296088" y="3407985"/>
            <a:ext cx="1309438" cy="1309438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-120903" y="2532324"/>
            <a:ext cx="2051824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646566" y="2806360"/>
            <a:ext cx="676548" cy="6765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>
            <a:spLocks noGrp="1"/>
          </p:cNvSpPr>
          <p:nvPr>
            <p:ph type="body" idx="3"/>
          </p:nvPr>
        </p:nvSpPr>
        <p:spPr>
          <a:xfrm>
            <a:off x="3272755" y="1972839"/>
            <a:ext cx="2099568" cy="1934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-US" dirty="0" smtClean="0"/>
              <a:t>T</a:t>
            </a:r>
            <a:r>
              <a:rPr lang="en" dirty="0" smtClean="0"/>
              <a:t>o get the gdc algorithm you have to know what is the gcd</a:t>
            </a:r>
            <a:r>
              <a:rPr lang="ar-EG" dirty="0" smtClean="0"/>
              <a:t> </a:t>
            </a:r>
            <a:r>
              <a:rPr lang="en-US" dirty="0" smtClean="0"/>
              <a:t>primarily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257" name="Google Shape;257;p7"/>
          <p:cNvSpPr txBox="1">
            <a:spLocks noGrp="1"/>
          </p:cNvSpPr>
          <p:nvPr>
            <p:ph type="body" idx="4"/>
          </p:nvPr>
        </p:nvSpPr>
        <p:spPr>
          <a:xfrm>
            <a:off x="419177" y="1347466"/>
            <a:ext cx="2571067" cy="210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-US" dirty="0" smtClean="0"/>
              <a:t>T</a:t>
            </a:r>
            <a:r>
              <a:rPr lang="en" dirty="0" smtClean="0"/>
              <a:t>o solve lcm using problem reducion you have to know the GCD algorithm to solve from it the lcm </a:t>
            </a:r>
            <a:endParaRPr dirty="0"/>
          </a:p>
        </p:txBody>
      </p:sp>
      <p:sp>
        <p:nvSpPr>
          <p:cNvPr id="258" name="Google Shape;258;p7"/>
          <p:cNvSpPr txBox="1">
            <a:spLocks noGrp="1"/>
          </p:cNvSpPr>
          <p:nvPr>
            <p:ph type="body" idx="5"/>
          </p:nvPr>
        </p:nvSpPr>
        <p:spPr>
          <a:xfrm>
            <a:off x="5845985" y="2558341"/>
            <a:ext cx="3175376" cy="21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sz="1400" dirty="0"/>
              <a:t>The GCD stands for "Greatest Common Divisor." It is the largest positive integer that divides two or more integers without leaving a remainder. In other words, it is the greatest number that can evenly divide the given numbers.</a:t>
            </a:r>
            <a:endParaRPr sz="1400" dirty="0"/>
          </a:p>
        </p:txBody>
      </p:sp>
      <p:sp>
        <p:nvSpPr>
          <p:cNvPr id="259" name="Google Shape;259;p7"/>
          <p:cNvSpPr txBox="1">
            <a:spLocks noGrp="1"/>
          </p:cNvSpPr>
          <p:nvPr>
            <p:ph type="body" idx="6"/>
          </p:nvPr>
        </p:nvSpPr>
        <p:spPr>
          <a:xfrm>
            <a:off x="607314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-US" dirty="0" smtClean="0"/>
              <a:t>W</a:t>
            </a:r>
            <a:r>
              <a:rPr lang="en" dirty="0" smtClean="0"/>
              <a:t>hat is the GCD?</a:t>
            </a:r>
            <a:endParaRPr dirty="0"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654348" y="262087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 smtClean="0"/>
              <a:t>3)The algorithm</a:t>
            </a:r>
            <a:endParaRPr dirty="0"/>
          </a:p>
        </p:txBody>
      </p:sp>
      <p:sp>
        <p:nvSpPr>
          <p:cNvPr id="261" name="Google Shape;261;p7"/>
          <p:cNvSpPr/>
          <p:nvPr/>
        </p:nvSpPr>
        <p:spPr>
          <a:xfrm>
            <a:off x="0" y="167759"/>
            <a:ext cx="1271239" cy="1271239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 rot="5400000">
            <a:off x="-250450" y="1286321"/>
            <a:ext cx="1271241" cy="2361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/>
          <p:nvPr/>
        </p:nvSpPr>
        <p:spPr>
          <a:xfrm rot="5400000">
            <a:off x="111993" y="2179064"/>
            <a:ext cx="546355" cy="236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7685509" y="-1116947"/>
            <a:ext cx="2758068" cy="2758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 rot="10800000">
            <a:off x="3086416" y="3945227"/>
            <a:ext cx="2986724" cy="2986724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5147765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5500887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5854009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6207131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7568357" y="791479"/>
            <a:ext cx="684103" cy="6392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85314" y="2274268"/>
            <a:ext cx="590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205534" y="2917061"/>
            <a:ext cx="590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>
            <a:spLocks noGrp="1"/>
          </p:cNvSpPr>
          <p:nvPr>
            <p:ph type="title"/>
          </p:nvPr>
        </p:nvSpPr>
        <p:spPr>
          <a:xfrm>
            <a:off x="114684" y="278593"/>
            <a:ext cx="7696200" cy="93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</a:pPr>
            <a:r>
              <a:rPr lang="en" dirty="0"/>
              <a:t>	</a:t>
            </a:r>
            <a:r>
              <a:rPr lang="en" dirty="0" smtClean="0"/>
              <a:t>Example for GCD</a:t>
            </a:r>
            <a:endParaRPr dirty="0"/>
          </a:p>
        </p:txBody>
      </p:sp>
      <p:sp>
        <p:nvSpPr>
          <p:cNvPr id="313" name="Google Shape;313;p9"/>
          <p:cNvSpPr txBox="1"/>
          <p:nvPr/>
        </p:nvSpPr>
        <p:spPr>
          <a:xfrm flipH="1">
            <a:off x="522678" y="1100551"/>
            <a:ext cx="235765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lang="en" sz="25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(36,48)</a:t>
            </a:r>
            <a:endParaRPr sz="25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9"/>
          <p:cNvSpPr txBox="1"/>
          <p:nvPr/>
        </p:nvSpPr>
        <p:spPr>
          <a:xfrm flipH="1">
            <a:off x="87953" y="1416362"/>
            <a:ext cx="8665108" cy="260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                                                                                               36: 2,3,4,6,9,              ,18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r>
              <a:rPr lang="en-US" sz="15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-US" sz="1500" dirty="0" smtClean="0">
                <a:latin typeface="Chivo"/>
                <a:ea typeface="Chivo"/>
                <a:cs typeface="Chivo"/>
                <a:sym typeface="Chivo"/>
              </a:rPr>
              <a:t>                                                                                                     48: 2,3,4,6,8,              ,16,24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endParaRPr lang="en-US" sz="1500" dirty="0" smtClean="0"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                                                                                              we will see the greatest common factor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5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-US" sz="1500" dirty="0" smtClean="0">
                <a:latin typeface="Chivo"/>
                <a:ea typeface="Chivo"/>
                <a:cs typeface="Chivo"/>
                <a:sym typeface="Chivo"/>
              </a:rPr>
              <a:t>                                                                                                      between the two </a:t>
            </a:r>
            <a:r>
              <a:rPr lang="en-US" sz="1500" dirty="0">
                <a:latin typeface="Chivo"/>
                <a:ea typeface="Chivo"/>
                <a:cs typeface="Chivo"/>
                <a:sym typeface="Chivo"/>
              </a:rPr>
              <a:t>integers  </a:t>
            </a:r>
            <a:r>
              <a:rPr lang="en-US" sz="1500" dirty="0" smtClean="0">
                <a:latin typeface="Chivo"/>
                <a:ea typeface="Chivo"/>
                <a:cs typeface="Chivo"/>
                <a:sym typeface="Chivo"/>
              </a:rPr>
              <a:t>which is  (12) </a:t>
            </a:r>
            <a:endParaRPr lang="en-US" sz="1500" dirty="0"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0" y="-1938165"/>
            <a:ext cx="2825316" cy="2825316"/>
          </a:xfrm>
          <a:prstGeom prst="pie">
            <a:avLst>
              <a:gd name="adj1" fmla="val 0"/>
              <a:gd name="adj2" fmla="val 1077236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 rot="10800000">
            <a:off x="1519527" y="445894"/>
            <a:ext cx="917126" cy="91712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 rot="-5400000">
            <a:off x="7481822" y="4025511"/>
            <a:ext cx="1271239" cy="1271239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2250798" y="4005115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>
            <a:off x="8374790" y="4461795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2694483" y="4075120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7717957" y="4458267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8348802" y="928636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87954" y="1107756"/>
            <a:ext cx="320040" cy="320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40304"/>
              </p:ext>
            </p:extLst>
          </p:nvPr>
        </p:nvGraphicFramePr>
        <p:xfrm>
          <a:off x="407994" y="1583625"/>
          <a:ext cx="1762890" cy="1524000"/>
        </p:xfrm>
        <a:graphic>
          <a:graphicData uri="http://schemas.openxmlformats.org/drawingml/2006/table">
            <a:tbl>
              <a:tblPr firstRow="1" bandRow="1">
                <a:tableStyleId>{17603406-FA06-4DD6-A561-E7EF3DCCCF18}</a:tableStyleId>
              </a:tblPr>
              <a:tblGrid>
                <a:gridCol w="352578"/>
                <a:gridCol w="352578"/>
                <a:gridCol w="352578"/>
                <a:gridCol w="352578"/>
                <a:gridCol w="352578"/>
              </a:tblGrid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</a:tr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</a:tr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54569"/>
              </p:ext>
            </p:extLst>
          </p:nvPr>
        </p:nvGraphicFramePr>
        <p:xfrm>
          <a:off x="2290327" y="1579911"/>
          <a:ext cx="1965415" cy="1524000"/>
        </p:xfrm>
        <a:graphic>
          <a:graphicData uri="http://schemas.openxmlformats.org/drawingml/2006/table">
            <a:tbl>
              <a:tblPr firstRow="1" bandRow="1">
                <a:tableStyleId>{17603406-FA06-4DD6-A561-E7EF3DCCCF18}</a:tableStyleId>
              </a:tblPr>
              <a:tblGrid>
                <a:gridCol w="393083"/>
                <a:gridCol w="393083"/>
                <a:gridCol w="393083"/>
                <a:gridCol w="393083"/>
                <a:gridCol w="393083"/>
              </a:tblGrid>
              <a:tr h="3040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04057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04057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04057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</a:tr>
              <a:tr h="304057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5741257" y="1412559"/>
            <a:ext cx="528914" cy="3134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hivo"/>
                <a:ea typeface="Chivo"/>
                <a:cs typeface="Chivo"/>
                <a:sym typeface="Chivo"/>
              </a:rPr>
              <a:t>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741257" y="1752687"/>
            <a:ext cx="528914" cy="3134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hivo"/>
                <a:ea typeface="Chivo"/>
                <a:cs typeface="Chivo"/>
                <a:sym typeface="Chivo"/>
              </a:rPr>
              <a:t>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Google Shape;435;p9"/>
          <p:cNvSpPr/>
          <p:nvPr/>
        </p:nvSpPr>
        <p:spPr>
          <a:xfrm>
            <a:off x="1843102" y="4164314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436;p9"/>
          <p:cNvSpPr/>
          <p:nvPr/>
        </p:nvSpPr>
        <p:spPr>
          <a:xfrm>
            <a:off x="8032086" y="4741296"/>
            <a:ext cx="170710" cy="174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432;p9"/>
          <p:cNvSpPr/>
          <p:nvPr/>
        </p:nvSpPr>
        <p:spPr>
          <a:xfrm rot="16200000">
            <a:off x="1801033" y="4120963"/>
            <a:ext cx="1271239" cy="1271239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0"/>
          <p:cNvSpPr/>
          <p:nvPr/>
        </p:nvSpPr>
        <p:spPr>
          <a:xfrm>
            <a:off x="-1" y="781902"/>
            <a:ext cx="2189061" cy="120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 txBox="1">
            <a:spLocks noGrp="1"/>
          </p:cNvSpPr>
          <p:nvPr>
            <p:ph type="title"/>
          </p:nvPr>
        </p:nvSpPr>
        <p:spPr>
          <a:xfrm>
            <a:off x="613569" y="283548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</a:pPr>
            <a:r>
              <a:rPr lang="en" dirty="0" smtClean="0"/>
              <a:t>4)</a:t>
            </a:r>
            <a:r>
              <a:rPr lang="en-US" dirty="0" smtClean="0"/>
              <a:t>T</a:t>
            </a:r>
            <a:r>
              <a:rPr lang="en" dirty="0" smtClean="0"/>
              <a:t>he implementation</a:t>
            </a:r>
            <a:endParaRPr dirty="0"/>
          </a:p>
        </p:txBody>
      </p:sp>
      <p:graphicFrame>
        <p:nvGraphicFramePr>
          <p:cNvPr id="449" name="Google Shape;449;p10"/>
          <p:cNvGraphicFramePr/>
          <p:nvPr>
            <p:extLst>
              <p:ext uri="{D42A27DB-BD31-4B8C-83A1-F6EECF244321}">
                <p14:modId xmlns:p14="http://schemas.microsoft.com/office/powerpoint/2010/main" val="2109968954"/>
              </p:ext>
            </p:extLst>
          </p:nvPr>
        </p:nvGraphicFramePr>
        <p:xfrm>
          <a:off x="5060138" y="1394009"/>
          <a:ext cx="3951844" cy="284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1" name="Google Shape;451;p10"/>
          <p:cNvSpPr txBox="1"/>
          <p:nvPr/>
        </p:nvSpPr>
        <p:spPr>
          <a:xfrm flipH="1">
            <a:off x="632688" y="1251646"/>
            <a:ext cx="2470472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lang="en" sz="25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GCD implementation</a:t>
            </a:r>
            <a:endParaRPr sz="25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3" name="Google Shape;453;p10"/>
          <p:cNvSpPr txBox="1"/>
          <p:nvPr/>
        </p:nvSpPr>
        <p:spPr>
          <a:xfrm flipH="1">
            <a:off x="613566" y="1531925"/>
            <a:ext cx="3195287" cy="334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Two inputs ( positive, and not both=0)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" sz="15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The base case is b==0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5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   then return 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Else return (b, a mod b)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endParaRPr lang="en" sz="1500" dirty="0"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500" dirty="0" smtClean="0">
                <a:solidFill>
                  <a:schemeClr val="tx1"/>
                </a:solidFill>
                <a:latin typeface="Chivo"/>
                <a:ea typeface="Chivo"/>
                <a:cs typeface="Chivo"/>
                <a:sym typeface="Chivo"/>
              </a:rPr>
              <a:t>GCD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(a,b)= </a:t>
            </a:r>
            <a:r>
              <a:rPr lang="en" sz="1500" dirty="0" smtClean="0">
                <a:solidFill>
                  <a:schemeClr val="tx1"/>
                </a:solidFill>
                <a:latin typeface="Chivo"/>
                <a:ea typeface="Chivo"/>
                <a:cs typeface="Chivo"/>
                <a:sym typeface="Chivo"/>
              </a:rPr>
              <a:t>GCD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(b,a mod b)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00" dirty="0" smtClean="0">
                <a:latin typeface="Chivo"/>
                <a:ea typeface="Chivo"/>
                <a:cs typeface="Chivo"/>
                <a:sym typeface="Chivo"/>
              </a:rPr>
              <a:t>T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herefore GCD of two numbers is equal to GCD of the small no and the remainder of the large no divided by the smaller one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(ecludian rule)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endParaRPr lang="en" sz="1500" dirty="0">
              <a:latin typeface="Chivo"/>
              <a:ea typeface="Chivo"/>
              <a:cs typeface="Chivo"/>
              <a:sym typeface="Chiv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endParaRPr lang="en" sz="1500" dirty="0" smtClean="0">
              <a:latin typeface="Chivo"/>
              <a:ea typeface="Chivo"/>
              <a:cs typeface="Chivo"/>
              <a:sym typeface="Chiv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endParaRPr lang="en" sz="1500" dirty="0"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" sz="1500" dirty="0" smtClean="0"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" sz="1500" dirty="0" smtClean="0"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 </a:t>
            </a:r>
            <a:endParaRPr sz="1500" b="0" i="0" u="none" strike="noStrike" cap="none" dirty="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293526" y="2966989"/>
            <a:ext cx="320040" cy="3200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5" name="Google Shape;455;p10"/>
          <p:cNvSpPr/>
          <p:nvPr/>
        </p:nvSpPr>
        <p:spPr>
          <a:xfrm>
            <a:off x="312648" y="1284076"/>
            <a:ext cx="320040" cy="32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6" name="Google Shape;456;p10"/>
          <p:cNvSpPr/>
          <p:nvPr/>
        </p:nvSpPr>
        <p:spPr>
          <a:xfrm rot="10800000">
            <a:off x="7457280" y="-873903"/>
            <a:ext cx="2163922" cy="2163922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0"/>
          <p:cNvGrpSpPr/>
          <p:nvPr/>
        </p:nvGrpSpPr>
        <p:grpSpPr>
          <a:xfrm>
            <a:off x="7213823" y="479522"/>
            <a:ext cx="914556" cy="718263"/>
            <a:chOff x="388620" y="1420922"/>
            <a:chExt cx="679997" cy="534048"/>
          </a:xfrm>
        </p:grpSpPr>
        <p:sp>
          <p:nvSpPr>
            <p:cNvPr id="458" name="Google Shape;458;p10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10"/>
          <p:cNvSpPr/>
          <p:nvPr/>
        </p:nvSpPr>
        <p:spPr>
          <a:xfrm>
            <a:off x="3013769" y="4872991"/>
            <a:ext cx="3116461" cy="270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41413" y="500380"/>
            <a:ext cx="676548" cy="67654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"/>
          <p:cNvSpPr/>
          <p:nvPr/>
        </p:nvSpPr>
        <p:spPr>
          <a:xfrm>
            <a:off x="8329660" y="4279911"/>
            <a:ext cx="743280" cy="743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1"/>
          <p:cNvSpPr/>
          <p:nvPr/>
        </p:nvSpPr>
        <p:spPr>
          <a:xfrm flipH="1">
            <a:off x="8402918" y="4279911"/>
            <a:ext cx="1004386" cy="1004386"/>
          </a:xfrm>
          <a:prstGeom prst="pie">
            <a:avLst>
              <a:gd name="adj1" fmla="val 450310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7" name="Google Shape;487;p11"/>
          <p:cNvSpPr txBox="1">
            <a:spLocks noGrp="1"/>
          </p:cNvSpPr>
          <p:nvPr>
            <p:ph type="title"/>
          </p:nvPr>
        </p:nvSpPr>
        <p:spPr>
          <a:xfrm>
            <a:off x="723900" y="588169"/>
            <a:ext cx="7696200" cy="93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lang="en" dirty="0" smtClean="0"/>
              <a:t>Triangle rule for lcm</a:t>
            </a:r>
            <a:endParaRPr dirty="0"/>
          </a:p>
        </p:txBody>
      </p:sp>
      <p:sp>
        <p:nvSpPr>
          <p:cNvPr id="493" name="Google Shape;493;p11"/>
          <p:cNvSpPr txBox="1"/>
          <p:nvPr/>
        </p:nvSpPr>
        <p:spPr>
          <a:xfrm>
            <a:off x="959492" y="1600651"/>
            <a:ext cx="2457078" cy="53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lang="en-US" sz="26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</a:t>
            </a:r>
            <a:r>
              <a:rPr lang="en" sz="26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xample: (24,18)</a:t>
            </a:r>
          </a:p>
        </p:txBody>
      </p:sp>
      <p:sp>
        <p:nvSpPr>
          <p:cNvPr id="494" name="Google Shape;494;p11"/>
          <p:cNvSpPr txBox="1"/>
          <p:nvPr/>
        </p:nvSpPr>
        <p:spPr>
          <a:xfrm>
            <a:off x="701820" y="2105600"/>
            <a:ext cx="2937786" cy="228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1</a:t>
            </a:r>
            <a:r>
              <a:rPr lang="en" sz="1500" baseline="30000" dirty="0" smtClean="0">
                <a:latin typeface="Chivo"/>
                <a:ea typeface="Chivo"/>
                <a:cs typeface="Chivo"/>
                <a:sym typeface="Chivo"/>
              </a:rPr>
              <a:t>st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 get the remainder of the two integers which is </a:t>
            </a:r>
            <a:r>
              <a:rPr lang="en" sz="2000" dirty="0" smtClean="0">
                <a:solidFill>
                  <a:schemeClr val="accent1"/>
                </a:solidFill>
                <a:latin typeface="Chivo"/>
                <a:ea typeface="Chivo"/>
                <a:cs typeface="Chivo"/>
                <a:sym typeface="Chivo"/>
              </a:rPr>
              <a:t>6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" sz="2000" dirty="0" smtClean="0">
              <a:solidFill>
                <a:schemeClr val="accent1"/>
              </a:solidFill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2</a:t>
            </a:r>
            <a:r>
              <a:rPr lang="en" sz="1800" b="0" i="0" u="none" strike="noStrike" cap="none" baseline="30000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nd</a:t>
            </a:r>
            <a:r>
              <a:rPr lang="en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  subistitute in the rule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800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LCM(m.n)=m*n/GCD(m,n)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800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6*?=24*18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" sz="1800" dirty="0" smtClean="0">
              <a:solidFill>
                <a:schemeClr val="accent4">
                  <a:lumMod val="10000"/>
                </a:schemeClr>
              </a:solidFill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T</a:t>
            </a:r>
            <a:r>
              <a:rPr lang="en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herefore LCM=</a:t>
            </a:r>
            <a:r>
              <a:rPr lang="en" sz="1800" b="0" i="0" u="none" strike="noStrike" cap="none" dirty="0" smtClean="0">
                <a:solidFill>
                  <a:schemeClr val="tx2"/>
                </a:solidFill>
                <a:latin typeface="Chivo"/>
                <a:ea typeface="Chivo"/>
                <a:cs typeface="Chivo"/>
                <a:sym typeface="Chivo"/>
              </a:rPr>
              <a:t>72</a:t>
            </a:r>
            <a:r>
              <a:rPr lang="en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2000" b="0" i="0" u="none" strike="noStrike" cap="none" dirty="0">
              <a:solidFill>
                <a:schemeClr val="accent4">
                  <a:lumMod val="10000"/>
                </a:schemeClr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97" name="Google Shape;497;p11"/>
          <p:cNvSpPr/>
          <p:nvPr/>
        </p:nvSpPr>
        <p:spPr>
          <a:xfrm rot="10800000">
            <a:off x="7397412" y="0"/>
            <a:ext cx="1746588" cy="17465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1"/>
          <p:cNvSpPr/>
          <p:nvPr/>
        </p:nvSpPr>
        <p:spPr>
          <a:xfrm rot="5400000">
            <a:off x="254124" y="-11132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/>
          <p:nvPr/>
        </p:nvSpPr>
        <p:spPr>
          <a:xfrm>
            <a:off x="2863180" y="4596250"/>
            <a:ext cx="185854" cy="1858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>
            <a:off x="3216302" y="4596250"/>
            <a:ext cx="185854" cy="1858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1"/>
          <p:cNvSpPr/>
          <p:nvPr/>
        </p:nvSpPr>
        <p:spPr>
          <a:xfrm>
            <a:off x="3569424" y="4596250"/>
            <a:ext cx="185854" cy="1858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"/>
          <p:cNvSpPr/>
          <p:nvPr/>
        </p:nvSpPr>
        <p:spPr>
          <a:xfrm>
            <a:off x="3922546" y="4596250"/>
            <a:ext cx="185854" cy="1858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"/>
          <p:cNvSpPr/>
          <p:nvPr/>
        </p:nvSpPr>
        <p:spPr>
          <a:xfrm>
            <a:off x="741081" y="662519"/>
            <a:ext cx="933450" cy="93345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1"/>
          <p:cNvSpPr/>
          <p:nvPr/>
        </p:nvSpPr>
        <p:spPr>
          <a:xfrm flipH="1">
            <a:off x="8086331" y="437014"/>
            <a:ext cx="633175" cy="63317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1"/>
          <p:cNvSpPr/>
          <p:nvPr/>
        </p:nvSpPr>
        <p:spPr>
          <a:xfrm flipH="1">
            <a:off x="8086331" y="1034930"/>
            <a:ext cx="633175" cy="63317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1"/>
          <p:cNvSpPr/>
          <p:nvPr/>
        </p:nvSpPr>
        <p:spPr>
          <a:xfrm flipH="1">
            <a:off x="8086331" y="1632846"/>
            <a:ext cx="633175" cy="63317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5170141" y="1407875"/>
            <a:ext cx="3249959" cy="2504107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1"/>
              </a:buClr>
              <a:buSzPts val="2600"/>
            </a:pPr>
            <a:endParaRPr lang="en" sz="2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4" name="Straight Connector 3"/>
          <p:cNvCxnSpPr>
            <a:stCxn id="2" idx="1"/>
            <a:endCxn id="2" idx="5"/>
          </p:cNvCxnSpPr>
          <p:nvPr/>
        </p:nvCxnSpPr>
        <p:spPr>
          <a:xfrm>
            <a:off x="5982631" y="2659929"/>
            <a:ext cx="162497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795120" y="2659928"/>
            <a:ext cx="11315" cy="12163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27" y="3403005"/>
            <a:ext cx="1089608" cy="34053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16" y="2184542"/>
            <a:ext cx="947838" cy="3251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20" y="3384772"/>
            <a:ext cx="1060686" cy="388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 Intro for Social Media Platforms by Slidesgo">
  <a:themeElements>
    <a:clrScheme name="Animated Intro for Social Media Platforms">
      <a:dk1>
        <a:srgbClr val="241B5F"/>
      </a:dk1>
      <a:lt1>
        <a:srgbClr val="FDFAE1"/>
      </a:lt1>
      <a:dk2>
        <a:srgbClr val="4A4DE9"/>
      </a:dk2>
      <a:lt2>
        <a:srgbClr val="FFB400"/>
      </a:lt2>
      <a:accent1>
        <a:srgbClr val="FF5A00"/>
      </a:accent1>
      <a:accent2>
        <a:srgbClr val="FF6273"/>
      </a:accent2>
      <a:accent3>
        <a:srgbClr val="FF95A1"/>
      </a:accent3>
      <a:accent4>
        <a:srgbClr val="F3DCC6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635</Words>
  <Application>Microsoft Office PowerPoint</Application>
  <PresentationFormat>On-screen Show (16:9)</PresentationFormat>
  <Paragraphs>169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DM Serif Display</vt:lpstr>
      <vt:lpstr>Calibri</vt:lpstr>
      <vt:lpstr>Montserrat Medium</vt:lpstr>
      <vt:lpstr>Arial</vt:lpstr>
      <vt:lpstr>Bebas Neue</vt:lpstr>
      <vt:lpstr>Chivo</vt:lpstr>
      <vt:lpstr>Animated Intro for Social Media Platforms by Slidesgo</vt:lpstr>
      <vt:lpstr>ANIMATED INTRO FOR SOCIAL MEDIA PLATFORMS</vt:lpstr>
      <vt:lpstr>Presented by : Rawan Emad</vt:lpstr>
      <vt:lpstr>Table of contents</vt:lpstr>
      <vt:lpstr>1)The problem: LcM</vt:lpstr>
      <vt:lpstr>2) The strategy </vt:lpstr>
      <vt:lpstr>3)The algorithm</vt:lpstr>
      <vt:lpstr> Example for GCD</vt:lpstr>
      <vt:lpstr>4)The implementation</vt:lpstr>
      <vt:lpstr>Triangle rule for lcm</vt:lpstr>
      <vt:lpstr>Lcm implementation </vt:lpstr>
      <vt:lpstr>Thanks!</vt:lpstr>
      <vt:lpstr>5)The analysis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INTRO FOR SOCIAL MEDIA PLATFORMS</dc:title>
  <cp:lastModifiedBy>Windows User</cp:lastModifiedBy>
  <cp:revision>43</cp:revision>
  <dcterms:created xsi:type="dcterms:W3CDTF">2021-10-12T08:06:43Z</dcterms:created>
  <dcterms:modified xsi:type="dcterms:W3CDTF">2024-01-01T15:07:39Z</dcterms:modified>
</cp:coreProperties>
</file>