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7" r:id="rId2"/>
    <p:sldId id="280" r:id="rId3"/>
    <p:sldId id="270" r:id="rId4"/>
    <p:sldId id="281" r:id="rId5"/>
    <p:sldId id="259" r:id="rId6"/>
    <p:sldId id="276" r:id="rId7"/>
    <p:sldId id="277" r:id="rId8"/>
    <p:sldId id="278" r:id="rId9"/>
    <p:sldId id="279" r:id="rId10"/>
    <p:sldId id="283" r:id="rId11"/>
    <p:sldId id="285" r:id="rId12"/>
    <p:sldId id="286" r:id="rId13"/>
    <p:sldId id="287" r:id="rId14"/>
    <p:sldId id="288" r:id="rId15"/>
    <p:sldId id="282" r:id="rId16"/>
    <p:sldId id="284" r:id="rId17"/>
    <p:sldId id="290" r:id="rId18"/>
  </p:sldIdLst>
  <p:sldSz cx="18288000" cy="10287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Muli Black" panose="020B0604020202020204" charset="0"/>
      <p:regular r:id="rId24"/>
    </p:embeddedFont>
    <p:embeddedFont>
      <p:font typeface="Muli Regular" panose="020B0604020202020204" charset="0"/>
      <p:regular r:id="rId25"/>
    </p:embeddedFont>
    <p:embeddedFont>
      <p:font typeface="Muli Regular Bold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6A54AC5C-77EE-4919-9C24-6530F00E60C6}">
          <p14:sldIdLst>
            <p14:sldId id="257"/>
            <p14:sldId id="280"/>
            <p14:sldId id="270"/>
            <p14:sldId id="281"/>
            <p14:sldId id="259"/>
            <p14:sldId id="276"/>
            <p14:sldId id="277"/>
            <p14:sldId id="278"/>
            <p14:sldId id="279"/>
            <p14:sldId id="283"/>
            <p14:sldId id="285"/>
            <p14:sldId id="286"/>
            <p14:sldId id="287"/>
            <p14:sldId id="288"/>
            <p14:sldId id="282"/>
            <p14:sldId id="284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FCD4"/>
    <a:srgbClr val="54C286"/>
    <a:srgbClr val="88DC62"/>
    <a:srgbClr val="CCFF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22" autoAdjust="0"/>
  </p:normalViewPr>
  <p:slideViewPr>
    <p:cSldViewPr>
      <p:cViewPr varScale="1">
        <p:scale>
          <a:sx n="57" d="100"/>
          <a:sy n="57" d="100"/>
        </p:scale>
        <p:origin x="40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print%202\Sixsolution-project\C&#243;digo%20de%20cores\arqcomp%20sprint%202%20graficos%20fases1-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print%202\Sixsolution-project\C&#243;digo%20de%20cores\arqcomp%20sprint%202%20graficos%20fases1-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print%202\Sixsolution-project\C&#243;digo%20de%20cores\arqcomp%20sprint%202%20graficos%20fases1-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print%202\Sixsolution-project\C&#243;digo%20de%20cores\tabela%20alerta%20cor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print%202\Sixsolution-project\C&#243;digo%20de%20cores\tabela%20alerta%20cor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print%202\Sixsolution-project\C&#243;digo%20de%20cores\tabela%20alerta%20cor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print%202\Sixsolution-project\C&#243;digo%20de%20cores\arqcomp%20sprint%202%20graficos%20fases1-3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Germinação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2.3024594453165882E-2"/>
          <c:y val="8.8836062158896806E-2"/>
          <c:w val="0.95395081109366819"/>
          <c:h val="0.81365412656751235"/>
        </c:manualLayout>
      </c:layout>
      <c:lineChart>
        <c:grouping val="standard"/>
        <c:varyColors val="0"/>
        <c:ser>
          <c:idx val="0"/>
          <c:order val="0"/>
          <c:tx>
            <c:strRef>
              <c:f>Planilha1!$C$15</c:f>
              <c:strCache>
                <c:ptCount val="1"/>
                <c:pt idx="0">
                  <c:v>Temp. máxima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0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Planilha1!$D$15:$J$15</c:f>
              <c:numCache>
                <c:formatCode>General</c:formatCode>
                <c:ptCount val="7"/>
                <c:pt idx="0">
                  <c:v>29</c:v>
                </c:pt>
                <c:pt idx="1">
                  <c:v>29</c:v>
                </c:pt>
                <c:pt idx="2">
                  <c:v>29</c:v>
                </c:pt>
                <c:pt idx="3">
                  <c:v>29</c:v>
                </c:pt>
                <c:pt idx="4">
                  <c:v>29</c:v>
                </c:pt>
                <c:pt idx="5">
                  <c:v>29</c:v>
                </c:pt>
                <c:pt idx="6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34-45F2-BF10-82B0B8DB7911}"/>
            </c:ext>
          </c:extLst>
        </c:ser>
        <c:ser>
          <c:idx val="1"/>
          <c:order val="1"/>
          <c:tx>
            <c:strRef>
              <c:f>Planilha1!$C$16</c:f>
              <c:strCache>
                <c:ptCount val="1"/>
                <c:pt idx="0">
                  <c:v>Alerta (calor)</c:v>
                </c:pt>
              </c:strCache>
            </c:strRef>
          </c:tx>
          <c:spPr>
            <a:ln w="317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solidFill>
                <a:srgbClr val="FFC0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Planilha1!$D$16:$J$16</c:f>
              <c:numCache>
                <c:formatCode>General</c:formatCode>
                <c:ptCount val="7"/>
                <c:pt idx="0">
                  <c:v>27</c:v>
                </c:pt>
                <c:pt idx="1">
                  <c:v>27</c:v>
                </c:pt>
                <c:pt idx="2">
                  <c:v>27</c:v>
                </c:pt>
                <c:pt idx="3">
                  <c:v>27</c:v>
                </c:pt>
                <c:pt idx="4">
                  <c:v>27</c:v>
                </c:pt>
                <c:pt idx="5">
                  <c:v>27</c:v>
                </c:pt>
                <c:pt idx="6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34-45F2-BF10-82B0B8DB7911}"/>
            </c:ext>
          </c:extLst>
        </c:ser>
        <c:ser>
          <c:idx val="2"/>
          <c:order val="2"/>
          <c:tx>
            <c:strRef>
              <c:f>Planilha1!$C$17</c:f>
              <c:strCache>
                <c:ptCount val="1"/>
                <c:pt idx="0">
                  <c:v>Dado (temperatura)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Planilha1!$D$17:$J$17</c:f>
              <c:numCache>
                <c:formatCode>General</c:formatCode>
                <c:ptCount val="7"/>
                <c:pt idx="0">
                  <c:v>24</c:v>
                </c:pt>
                <c:pt idx="1">
                  <c:v>26</c:v>
                </c:pt>
                <c:pt idx="2">
                  <c:v>28</c:v>
                </c:pt>
                <c:pt idx="3">
                  <c:v>23</c:v>
                </c:pt>
                <c:pt idx="4">
                  <c:v>17</c:v>
                </c:pt>
                <c:pt idx="5">
                  <c:v>20</c:v>
                </c:pt>
                <c:pt idx="6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34-45F2-BF10-82B0B8DB7911}"/>
            </c:ext>
          </c:extLst>
        </c:ser>
        <c:ser>
          <c:idx val="3"/>
          <c:order val="3"/>
          <c:tx>
            <c:strRef>
              <c:f>Planilha1!$C$18</c:f>
              <c:strCache>
                <c:ptCount val="1"/>
                <c:pt idx="0">
                  <c:v>Alerta (frio)</c:v>
                </c:pt>
              </c:strCache>
            </c:strRef>
          </c:tx>
          <c:spPr>
            <a:ln w="317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00B0F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Planilha1!$D$18:$J$18</c:f>
              <c:numCache>
                <c:formatCode>General</c:formatCode>
                <c:ptCount val="7"/>
                <c:pt idx="0">
                  <c:v>18</c:v>
                </c:pt>
                <c:pt idx="1">
                  <c:v>18</c:v>
                </c:pt>
                <c:pt idx="2">
                  <c:v>18</c:v>
                </c:pt>
                <c:pt idx="3">
                  <c:v>18</c:v>
                </c:pt>
                <c:pt idx="4">
                  <c:v>18</c:v>
                </c:pt>
                <c:pt idx="5">
                  <c:v>18</c:v>
                </c:pt>
                <c:pt idx="6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C34-45F2-BF10-82B0B8DB7911}"/>
            </c:ext>
          </c:extLst>
        </c:ser>
        <c:ser>
          <c:idx val="4"/>
          <c:order val="4"/>
          <c:tx>
            <c:strRef>
              <c:f>Planilha1!$C$19</c:f>
              <c:strCache>
                <c:ptCount val="1"/>
                <c:pt idx="0">
                  <c:v>Temp. mínima</c:v>
                </c:pt>
              </c:strCache>
            </c:strRef>
          </c:tx>
          <c:spPr>
            <a:ln w="317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7030A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Planilha1!$D$19:$J$19</c:f>
              <c:numCache>
                <c:formatCode>General</c:formatCode>
                <c:ptCount val="7"/>
                <c:pt idx="0">
                  <c:v>16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  <c:pt idx="4">
                  <c:v>16</c:v>
                </c:pt>
                <c:pt idx="5">
                  <c:v>16</c:v>
                </c:pt>
                <c:pt idx="6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C34-45F2-BF10-82B0B8DB791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67997375"/>
        <c:axId val="1868006111"/>
      </c:lineChart>
      <c:catAx>
        <c:axId val="1867997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68006111"/>
        <c:crosses val="autoZero"/>
        <c:auto val="1"/>
        <c:lblAlgn val="ctr"/>
        <c:lblOffset val="100"/>
        <c:noMultiLvlLbl val="0"/>
      </c:catAx>
      <c:valAx>
        <c:axId val="1868006111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67997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Crescimento</a:t>
            </a:r>
            <a:r>
              <a:rPr lang="pt-BR" baseline="0"/>
              <a:t> vegetativo</a:t>
            </a:r>
            <a:endParaRPr lang="pt-BR"/>
          </a:p>
        </c:rich>
      </c:tx>
      <c:layout>
        <c:manualLayout>
          <c:xMode val="edge"/>
          <c:yMode val="edge"/>
          <c:x val="0.36806937750398155"/>
          <c:y val="1.70940737670949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1.8883829382866792E-2"/>
          <c:y val="6.5458151064450271E-2"/>
          <c:w val="0.96537964613141092"/>
          <c:h val="0.86269251431290384"/>
        </c:manualLayout>
      </c:layout>
      <c:lineChart>
        <c:grouping val="standard"/>
        <c:varyColors val="0"/>
        <c:ser>
          <c:idx val="0"/>
          <c:order val="0"/>
          <c:tx>
            <c:strRef>
              <c:f>Planilha1!$C$21</c:f>
              <c:strCache>
                <c:ptCount val="1"/>
                <c:pt idx="0">
                  <c:v>Temp. máxima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0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Planilha1!$D$21:$J$21</c:f>
              <c:numCache>
                <c:formatCode>General</c:formatCode>
                <c:ptCount val="7"/>
                <c:pt idx="0">
                  <c:v>24</c:v>
                </c:pt>
                <c:pt idx="1">
                  <c:v>24</c:v>
                </c:pt>
                <c:pt idx="2">
                  <c:v>24</c:v>
                </c:pt>
                <c:pt idx="3">
                  <c:v>24</c:v>
                </c:pt>
                <c:pt idx="4">
                  <c:v>24</c:v>
                </c:pt>
                <c:pt idx="5">
                  <c:v>24</c:v>
                </c:pt>
                <c:pt idx="6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A3-415F-9A92-3A4D7E8186BC}"/>
            </c:ext>
          </c:extLst>
        </c:ser>
        <c:ser>
          <c:idx val="1"/>
          <c:order val="1"/>
          <c:tx>
            <c:strRef>
              <c:f>Planilha1!$C$22</c:f>
              <c:strCache>
                <c:ptCount val="1"/>
                <c:pt idx="0">
                  <c:v>Alerta (calor)</c:v>
                </c:pt>
              </c:strCache>
            </c:strRef>
          </c:tx>
          <c:spPr>
            <a:ln w="317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C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Planilha1!$D$22:$J$22</c:f>
              <c:numCache>
                <c:formatCode>General</c:formatCode>
                <c:ptCount val="7"/>
                <c:pt idx="0">
                  <c:v>23</c:v>
                </c:pt>
                <c:pt idx="1">
                  <c:v>23</c:v>
                </c:pt>
                <c:pt idx="2">
                  <c:v>23</c:v>
                </c:pt>
                <c:pt idx="3">
                  <c:v>23</c:v>
                </c:pt>
                <c:pt idx="4">
                  <c:v>23</c:v>
                </c:pt>
                <c:pt idx="5">
                  <c:v>23</c:v>
                </c:pt>
                <c:pt idx="6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A3-415F-9A92-3A4D7E8186BC}"/>
            </c:ext>
          </c:extLst>
        </c:ser>
        <c:ser>
          <c:idx val="2"/>
          <c:order val="2"/>
          <c:tx>
            <c:strRef>
              <c:f>Planilha1!$C$23</c:f>
              <c:strCache>
                <c:ptCount val="1"/>
                <c:pt idx="0">
                  <c:v>Dado (temperatura)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Planilha1!$D$23:$J$23</c:f>
              <c:numCache>
                <c:formatCode>General</c:formatCode>
                <c:ptCount val="7"/>
                <c:pt idx="0">
                  <c:v>22.3</c:v>
                </c:pt>
                <c:pt idx="1">
                  <c:v>23</c:v>
                </c:pt>
                <c:pt idx="2">
                  <c:v>23.5</c:v>
                </c:pt>
                <c:pt idx="3">
                  <c:v>22.5</c:v>
                </c:pt>
                <c:pt idx="4">
                  <c:v>22</c:v>
                </c:pt>
                <c:pt idx="5">
                  <c:v>21.5</c:v>
                </c:pt>
                <c:pt idx="6">
                  <c:v>22.5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A3-415F-9A92-3A4D7E8186BC}"/>
            </c:ext>
          </c:extLst>
        </c:ser>
        <c:ser>
          <c:idx val="3"/>
          <c:order val="3"/>
          <c:tx>
            <c:strRef>
              <c:f>Planilha1!$C$24</c:f>
              <c:strCache>
                <c:ptCount val="1"/>
                <c:pt idx="0">
                  <c:v>Alerta (frio)</c:v>
                </c:pt>
              </c:strCache>
            </c:strRef>
          </c:tx>
          <c:spPr>
            <a:ln w="317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00B0F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Planilha1!$D$24:$J$24</c:f>
              <c:numCache>
                <c:formatCode>General</c:formatCode>
                <c:ptCount val="7"/>
                <c:pt idx="0">
                  <c:v>22</c:v>
                </c:pt>
                <c:pt idx="1">
                  <c:v>22</c:v>
                </c:pt>
                <c:pt idx="2">
                  <c:v>22</c:v>
                </c:pt>
                <c:pt idx="3">
                  <c:v>22</c:v>
                </c:pt>
                <c:pt idx="4">
                  <c:v>22</c:v>
                </c:pt>
                <c:pt idx="5">
                  <c:v>22</c:v>
                </c:pt>
                <c:pt idx="6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AA3-415F-9A92-3A4D7E8186BC}"/>
            </c:ext>
          </c:extLst>
        </c:ser>
        <c:ser>
          <c:idx val="4"/>
          <c:order val="4"/>
          <c:tx>
            <c:strRef>
              <c:f>Planilha1!$C$25</c:f>
              <c:strCache>
                <c:ptCount val="1"/>
                <c:pt idx="0">
                  <c:v>Temp. mínima</c:v>
                </c:pt>
              </c:strCache>
            </c:strRef>
          </c:tx>
          <c:spPr>
            <a:ln w="317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7030A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Planilha1!$D$25:$J$25</c:f>
              <c:numCache>
                <c:formatCode>General</c:formatCode>
                <c:ptCount val="7"/>
                <c:pt idx="0">
                  <c:v>21</c:v>
                </c:pt>
                <c:pt idx="1">
                  <c:v>21</c:v>
                </c:pt>
                <c:pt idx="2">
                  <c:v>21</c:v>
                </c:pt>
                <c:pt idx="3">
                  <c:v>21</c:v>
                </c:pt>
                <c:pt idx="4">
                  <c:v>21</c:v>
                </c:pt>
                <c:pt idx="5">
                  <c:v>21</c:v>
                </c:pt>
                <c:pt idx="6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A3-415F-9A92-3A4D7E8186B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68001535"/>
        <c:axId val="1867996959"/>
      </c:lineChart>
      <c:catAx>
        <c:axId val="18680015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67996959"/>
        <c:crosses val="autoZero"/>
        <c:auto val="1"/>
        <c:lblAlgn val="ctr"/>
        <c:lblOffset val="100"/>
        <c:noMultiLvlLbl val="0"/>
      </c:catAx>
      <c:valAx>
        <c:axId val="1867996959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68001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Pegamento de frutos(noite)</a:t>
            </a:r>
          </a:p>
        </c:rich>
      </c:tx>
      <c:layout>
        <c:manualLayout>
          <c:xMode val="edge"/>
          <c:yMode val="edge"/>
          <c:x val="0.29597979797979795"/>
          <c:y val="1.44404304764337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2.6262626262626262E-2"/>
          <c:y val="8.6281951110615027E-2"/>
          <c:w val="0.9555555555555556"/>
          <c:h val="0.82659828750139053"/>
        </c:manualLayout>
      </c:layout>
      <c:lineChart>
        <c:grouping val="standard"/>
        <c:varyColors val="0"/>
        <c:ser>
          <c:idx val="0"/>
          <c:order val="0"/>
          <c:tx>
            <c:strRef>
              <c:f>Planilha1!$C$27</c:f>
              <c:strCache>
                <c:ptCount val="1"/>
                <c:pt idx="0">
                  <c:v>Temp. máxima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0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Planilha1!$D$27:$J$27</c:f>
              <c:numCache>
                <c:formatCode>General</c:formatCode>
                <c:ptCount val="7"/>
                <c:pt idx="0">
                  <c:v>17</c:v>
                </c:pt>
                <c:pt idx="1">
                  <c:v>17</c:v>
                </c:pt>
                <c:pt idx="2">
                  <c:v>17</c:v>
                </c:pt>
                <c:pt idx="3">
                  <c:v>17</c:v>
                </c:pt>
                <c:pt idx="4">
                  <c:v>17</c:v>
                </c:pt>
                <c:pt idx="5">
                  <c:v>17</c:v>
                </c:pt>
                <c:pt idx="6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1B-4EC5-B344-392DB212DFBC}"/>
            </c:ext>
          </c:extLst>
        </c:ser>
        <c:ser>
          <c:idx val="1"/>
          <c:order val="1"/>
          <c:tx>
            <c:strRef>
              <c:f>Planilha1!$C$28</c:f>
              <c:strCache>
                <c:ptCount val="1"/>
                <c:pt idx="0">
                  <c:v>Alerta (calor)</c:v>
                </c:pt>
              </c:strCache>
            </c:strRef>
          </c:tx>
          <c:spPr>
            <a:ln w="317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C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Planilha1!$D$28:$J$28</c:f>
              <c:numCache>
                <c:formatCode>General</c:formatCode>
                <c:ptCount val="7"/>
                <c:pt idx="0">
                  <c:v>16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  <c:pt idx="4">
                  <c:v>16</c:v>
                </c:pt>
                <c:pt idx="5">
                  <c:v>16</c:v>
                </c:pt>
                <c:pt idx="6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1B-4EC5-B344-392DB212DFBC}"/>
            </c:ext>
          </c:extLst>
        </c:ser>
        <c:ser>
          <c:idx val="2"/>
          <c:order val="2"/>
          <c:tx>
            <c:strRef>
              <c:f>Planilha1!$C$29</c:f>
              <c:strCache>
                <c:ptCount val="1"/>
                <c:pt idx="0">
                  <c:v>Dado (temperatura)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Planilha1!$D$29:$J$29</c:f>
              <c:numCache>
                <c:formatCode>General</c:formatCode>
                <c:ptCount val="7"/>
                <c:pt idx="0">
                  <c:v>15.5</c:v>
                </c:pt>
                <c:pt idx="1">
                  <c:v>15.2</c:v>
                </c:pt>
                <c:pt idx="2">
                  <c:v>14.6</c:v>
                </c:pt>
                <c:pt idx="3">
                  <c:v>15.6</c:v>
                </c:pt>
                <c:pt idx="4">
                  <c:v>16.7</c:v>
                </c:pt>
                <c:pt idx="5">
                  <c:v>16</c:v>
                </c:pt>
                <c:pt idx="6">
                  <c:v>15.4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81B-4EC5-B344-392DB212DFBC}"/>
            </c:ext>
          </c:extLst>
        </c:ser>
        <c:ser>
          <c:idx val="3"/>
          <c:order val="3"/>
          <c:tx>
            <c:strRef>
              <c:f>Planilha1!$C$30</c:f>
              <c:strCache>
                <c:ptCount val="1"/>
                <c:pt idx="0">
                  <c:v>Alerta (frio)</c:v>
                </c:pt>
              </c:strCache>
            </c:strRef>
          </c:tx>
          <c:spPr>
            <a:ln w="317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00B0F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Planilha1!$D$30:$J$30</c:f>
              <c:numCache>
                <c:formatCode>General</c:formatCode>
                <c:ptCount val="7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81B-4EC5-B344-392DB212DFBC}"/>
            </c:ext>
          </c:extLst>
        </c:ser>
        <c:ser>
          <c:idx val="4"/>
          <c:order val="4"/>
          <c:tx>
            <c:strRef>
              <c:f>Planilha1!$C$31</c:f>
              <c:strCache>
                <c:ptCount val="1"/>
                <c:pt idx="0">
                  <c:v>Temp. mínima</c:v>
                </c:pt>
              </c:strCache>
            </c:strRef>
          </c:tx>
          <c:spPr>
            <a:ln w="317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7030A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Planilha1!$D$31:$J$31</c:f>
              <c:numCache>
                <c:formatCode>General</c:formatCode>
                <c:ptCount val="7"/>
                <c:pt idx="0">
                  <c:v>14</c:v>
                </c:pt>
                <c:pt idx="1">
                  <c:v>14</c:v>
                </c:pt>
                <c:pt idx="2">
                  <c:v>14</c:v>
                </c:pt>
                <c:pt idx="3">
                  <c:v>14</c:v>
                </c:pt>
                <c:pt idx="4">
                  <c:v>14</c:v>
                </c:pt>
                <c:pt idx="5">
                  <c:v>14</c:v>
                </c:pt>
                <c:pt idx="6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81B-4EC5-B344-392DB212DFB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82987487"/>
        <c:axId val="1782983743"/>
      </c:lineChart>
      <c:catAx>
        <c:axId val="178298748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2983743"/>
        <c:crosses val="autoZero"/>
        <c:auto val="1"/>
        <c:lblAlgn val="ctr"/>
        <c:lblOffset val="100"/>
        <c:noMultiLvlLbl val="0"/>
      </c:catAx>
      <c:valAx>
        <c:axId val="178298374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82987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Pegamento de Frutos (DIA):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'Gráficos - Simulando o Sensor'!$A$3</c:f>
              <c:strCache>
                <c:ptCount val="1"/>
                <c:pt idx="0">
                  <c:v>Temperatura Máxima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0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solidFill>
                  <a:srgbClr val="FF000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Sensor'!$B$3:$G$3</c:f>
              <c:numCache>
                <c:formatCode>General</c:formatCode>
                <c:ptCount val="6"/>
                <c:pt idx="0">
                  <c:v>24</c:v>
                </c:pt>
                <c:pt idx="1">
                  <c:v>24</c:v>
                </c:pt>
                <c:pt idx="2">
                  <c:v>24</c:v>
                </c:pt>
                <c:pt idx="3">
                  <c:v>24</c:v>
                </c:pt>
                <c:pt idx="4">
                  <c:v>24</c:v>
                </c:pt>
                <c:pt idx="5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DF-4AEA-AF1E-0581F797787A}"/>
            </c:ext>
          </c:extLst>
        </c:ser>
        <c:ser>
          <c:idx val="1"/>
          <c:order val="1"/>
          <c:tx>
            <c:strRef>
              <c:f>'Gráficos - Simulando o Sensor'!$A$4</c:f>
              <c:strCache>
                <c:ptCount val="1"/>
                <c:pt idx="0">
                  <c:v>Alerta Calor</c:v>
                </c:pt>
              </c:strCache>
            </c:strRef>
          </c:tx>
          <c:spPr>
            <a:ln w="317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C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Sensor'!$B$4:$G$4</c:f>
              <c:numCache>
                <c:formatCode>General</c:formatCode>
                <c:ptCount val="6"/>
                <c:pt idx="0">
                  <c:v>22</c:v>
                </c:pt>
                <c:pt idx="1">
                  <c:v>22</c:v>
                </c:pt>
                <c:pt idx="2">
                  <c:v>22</c:v>
                </c:pt>
                <c:pt idx="3">
                  <c:v>22</c:v>
                </c:pt>
                <c:pt idx="4">
                  <c:v>22</c:v>
                </c:pt>
                <c:pt idx="5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DF-4AEA-AF1E-0581F797787A}"/>
            </c:ext>
          </c:extLst>
        </c:ser>
        <c:ser>
          <c:idx val="2"/>
          <c:order val="2"/>
          <c:tx>
            <c:strRef>
              <c:f>'Gráficos - Simulando o Sensor'!$A$5</c:f>
              <c:strCache>
                <c:ptCount val="1"/>
                <c:pt idx="0">
                  <c:v>Temperatura </c:v>
                </c:pt>
              </c:strCache>
            </c:strRef>
          </c:tx>
          <c:spPr>
            <a:ln w="317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92D05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Sensor'!$B$5:$G$5</c:f>
              <c:numCache>
                <c:formatCode>General</c:formatCode>
                <c:ptCount val="6"/>
                <c:pt idx="0">
                  <c:v>22</c:v>
                </c:pt>
                <c:pt idx="1">
                  <c:v>23</c:v>
                </c:pt>
                <c:pt idx="2">
                  <c:v>22</c:v>
                </c:pt>
                <c:pt idx="3">
                  <c:v>19</c:v>
                </c:pt>
                <c:pt idx="4">
                  <c:v>21</c:v>
                </c:pt>
                <c:pt idx="5">
                  <c:v>21.5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DF-4AEA-AF1E-0581F797787A}"/>
            </c:ext>
          </c:extLst>
        </c:ser>
        <c:ser>
          <c:idx val="3"/>
          <c:order val="3"/>
          <c:tx>
            <c:strRef>
              <c:f>'Gráficos - Simulando o Sensor'!$A$6</c:f>
              <c:strCache>
                <c:ptCount val="1"/>
                <c:pt idx="0">
                  <c:v>Alerta Frio</c:v>
                </c:pt>
              </c:strCache>
            </c:strRef>
          </c:tx>
          <c:spPr>
            <a:ln w="317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00B0F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Sensor'!$B$6:$G$6</c:f>
              <c:numCache>
                <c:formatCode>General</c:formatCode>
                <c:ptCount val="6"/>
                <c:pt idx="0">
                  <c:v>21</c:v>
                </c:pt>
                <c:pt idx="1">
                  <c:v>21</c:v>
                </c:pt>
                <c:pt idx="2">
                  <c:v>21</c:v>
                </c:pt>
                <c:pt idx="3">
                  <c:v>21</c:v>
                </c:pt>
                <c:pt idx="4">
                  <c:v>21</c:v>
                </c:pt>
                <c:pt idx="5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1DF-4AEA-AF1E-0581F797787A}"/>
            </c:ext>
          </c:extLst>
        </c:ser>
        <c:ser>
          <c:idx val="4"/>
          <c:order val="4"/>
          <c:tx>
            <c:strRef>
              <c:f>'Gráficos - Simulando o Sensor'!$A$7</c:f>
              <c:strCache>
                <c:ptCount val="1"/>
                <c:pt idx="0">
                  <c:v>Temperatura Abaixo</c:v>
                </c:pt>
              </c:strCache>
            </c:strRef>
          </c:tx>
          <c:spPr>
            <a:ln w="317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7030A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Sensor'!$B$7:$G$7</c:f>
              <c:numCache>
                <c:formatCode>General</c:formatCode>
                <c:ptCount val="6"/>
                <c:pt idx="0">
                  <c:v>19</c:v>
                </c:pt>
                <c:pt idx="1">
                  <c:v>19</c:v>
                </c:pt>
                <c:pt idx="2">
                  <c:v>19</c:v>
                </c:pt>
                <c:pt idx="3">
                  <c:v>19</c:v>
                </c:pt>
                <c:pt idx="4">
                  <c:v>19</c:v>
                </c:pt>
                <c:pt idx="5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1DF-4AEA-AF1E-0581F797787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59582880"/>
        <c:axId val="859591616"/>
      </c:lineChart>
      <c:catAx>
        <c:axId val="8595828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59591616"/>
        <c:crosses val="autoZero"/>
        <c:auto val="1"/>
        <c:lblAlgn val="ctr"/>
        <c:lblOffset val="100"/>
        <c:noMultiLvlLbl val="0"/>
      </c:catAx>
      <c:valAx>
        <c:axId val="85959161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59582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Desenvolvimento Cor Vermelha: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'Gráficos - Simulando o Sensor'!$A$30</c:f>
              <c:strCache>
                <c:ptCount val="1"/>
                <c:pt idx="0">
                  <c:v>Temperatura Máxima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0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Sensor'!$B$30:$G$30</c:f>
              <c:numCache>
                <c:formatCode>General</c:formatCode>
                <c:ptCount val="6"/>
                <c:pt idx="0">
                  <c:v>24</c:v>
                </c:pt>
                <c:pt idx="1">
                  <c:v>24</c:v>
                </c:pt>
                <c:pt idx="2">
                  <c:v>24</c:v>
                </c:pt>
                <c:pt idx="3">
                  <c:v>24</c:v>
                </c:pt>
                <c:pt idx="4">
                  <c:v>24</c:v>
                </c:pt>
                <c:pt idx="5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17-452C-8264-3CAC3E3126C0}"/>
            </c:ext>
          </c:extLst>
        </c:ser>
        <c:ser>
          <c:idx val="1"/>
          <c:order val="1"/>
          <c:tx>
            <c:strRef>
              <c:f>'Gráficos - Simulando o Sensor'!$A$31</c:f>
              <c:strCache>
                <c:ptCount val="1"/>
                <c:pt idx="0">
                  <c:v>Alerta Calor</c:v>
                </c:pt>
              </c:strCache>
            </c:strRef>
          </c:tx>
          <c:spPr>
            <a:ln w="31750" cap="rnd">
              <a:solidFill>
                <a:srgbClr val="FFFF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C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Sensor'!$B$31:$G$31</c:f>
              <c:numCache>
                <c:formatCode>General</c:formatCode>
                <c:ptCount val="6"/>
                <c:pt idx="0">
                  <c:v>23</c:v>
                </c:pt>
                <c:pt idx="1">
                  <c:v>23</c:v>
                </c:pt>
                <c:pt idx="2">
                  <c:v>23</c:v>
                </c:pt>
                <c:pt idx="3">
                  <c:v>23</c:v>
                </c:pt>
                <c:pt idx="4">
                  <c:v>23</c:v>
                </c:pt>
                <c:pt idx="5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17-452C-8264-3CAC3E3126C0}"/>
            </c:ext>
          </c:extLst>
        </c:ser>
        <c:ser>
          <c:idx val="2"/>
          <c:order val="2"/>
          <c:tx>
            <c:strRef>
              <c:f>'Gráficos - Simulando o Sensor'!$A$32</c:f>
              <c:strCache>
                <c:ptCount val="1"/>
                <c:pt idx="0">
                  <c:v>Temperatura</c:v>
                </c:pt>
              </c:strCache>
            </c:strRef>
          </c:tx>
          <c:spPr>
            <a:ln w="317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92D05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Sensor'!$B$32:$G$32</c:f>
              <c:numCache>
                <c:formatCode>General</c:formatCode>
                <c:ptCount val="6"/>
                <c:pt idx="0">
                  <c:v>22</c:v>
                </c:pt>
                <c:pt idx="1">
                  <c:v>22</c:v>
                </c:pt>
                <c:pt idx="2">
                  <c:v>20</c:v>
                </c:pt>
                <c:pt idx="3">
                  <c:v>24</c:v>
                </c:pt>
                <c:pt idx="4">
                  <c:v>23</c:v>
                </c:pt>
                <c:pt idx="5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17-452C-8264-3CAC3E3126C0}"/>
            </c:ext>
          </c:extLst>
        </c:ser>
        <c:ser>
          <c:idx val="3"/>
          <c:order val="3"/>
          <c:tx>
            <c:strRef>
              <c:f>'Gráficos - Simulando o Sensor'!$A$33</c:f>
              <c:strCache>
                <c:ptCount val="1"/>
                <c:pt idx="0">
                  <c:v>Alerta Frio</c:v>
                </c:pt>
              </c:strCache>
            </c:strRef>
          </c:tx>
          <c:spPr>
            <a:ln w="317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00B0F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Sensor'!$B$33:$G$33</c:f>
              <c:numCache>
                <c:formatCode>General</c:formatCode>
                <c:ptCount val="6"/>
                <c:pt idx="0">
                  <c:v>21</c:v>
                </c:pt>
                <c:pt idx="1">
                  <c:v>21</c:v>
                </c:pt>
                <c:pt idx="2">
                  <c:v>21</c:v>
                </c:pt>
                <c:pt idx="3">
                  <c:v>21</c:v>
                </c:pt>
                <c:pt idx="4">
                  <c:v>21</c:v>
                </c:pt>
                <c:pt idx="5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17-452C-8264-3CAC3E3126C0}"/>
            </c:ext>
          </c:extLst>
        </c:ser>
        <c:ser>
          <c:idx val="4"/>
          <c:order val="4"/>
          <c:tx>
            <c:strRef>
              <c:f>'Gráficos - Simulando o Sensor'!$A$34</c:f>
              <c:strCache>
                <c:ptCount val="1"/>
                <c:pt idx="0">
                  <c:v>Temperatura Abaixo</c:v>
                </c:pt>
              </c:strCache>
            </c:strRef>
          </c:tx>
          <c:spPr>
            <a:ln w="317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7030A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Sensor'!$B$34:$G$34</c:f>
              <c:numCache>
                <c:formatCode>General</c:formatCode>
                <c:ptCount val="6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17-452C-8264-3CAC3E3126C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95570336"/>
        <c:axId val="895589056"/>
      </c:lineChart>
      <c:catAx>
        <c:axId val="8955703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95589056"/>
        <c:crosses val="autoZero"/>
        <c:auto val="1"/>
        <c:lblAlgn val="ctr"/>
        <c:lblOffset val="100"/>
        <c:noMultiLvlLbl val="0"/>
      </c:catAx>
      <c:valAx>
        <c:axId val="89558905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95570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Desenvolvimento Cor Amarela: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3.0555656912975394E-2"/>
          <c:y val="0.11698555047140821"/>
          <c:w val="0.93055266353097155"/>
          <c:h val="0.68327424830433026"/>
        </c:manualLayout>
      </c:layout>
      <c:lineChart>
        <c:grouping val="standard"/>
        <c:varyColors val="0"/>
        <c:ser>
          <c:idx val="0"/>
          <c:order val="0"/>
          <c:tx>
            <c:strRef>
              <c:f>'Gráficos - Simulando o Sensor'!$A$55</c:f>
              <c:strCache>
                <c:ptCount val="1"/>
                <c:pt idx="0">
                  <c:v>Temperatura Máxima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0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Sensor'!$B$55:$G$55</c:f>
              <c:numCache>
                <c:formatCode>General</c:formatCode>
                <c:ptCount val="6"/>
                <c:pt idx="0">
                  <c:v>32</c:v>
                </c:pt>
                <c:pt idx="1">
                  <c:v>32</c:v>
                </c:pt>
                <c:pt idx="2">
                  <c:v>32</c:v>
                </c:pt>
                <c:pt idx="3">
                  <c:v>32</c:v>
                </c:pt>
                <c:pt idx="4">
                  <c:v>32</c:v>
                </c:pt>
                <c:pt idx="5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08-413F-A029-4B9EACED2E42}"/>
            </c:ext>
          </c:extLst>
        </c:ser>
        <c:ser>
          <c:idx val="1"/>
          <c:order val="1"/>
          <c:tx>
            <c:strRef>
              <c:f>'Gráficos - Simulando o Sensor'!$A$56</c:f>
              <c:strCache>
                <c:ptCount val="1"/>
                <c:pt idx="0">
                  <c:v>Alerta Calor</c:v>
                </c:pt>
              </c:strCache>
            </c:strRef>
          </c:tx>
          <c:spPr>
            <a:ln w="317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FF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Sensor'!$B$56:$G$56</c:f>
              <c:numCache>
                <c:formatCode>General</c:formatCode>
                <c:ptCount val="6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08-413F-A029-4B9EACED2E42}"/>
            </c:ext>
          </c:extLst>
        </c:ser>
        <c:ser>
          <c:idx val="2"/>
          <c:order val="2"/>
          <c:tx>
            <c:strRef>
              <c:f>'Gráficos - Simulando o Sensor'!$A$57</c:f>
              <c:strCache>
                <c:ptCount val="1"/>
                <c:pt idx="0">
                  <c:v>Temperatura</c:v>
                </c:pt>
              </c:strCache>
            </c:strRef>
          </c:tx>
          <c:spPr>
            <a:ln w="317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92D05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Sensor'!$B$57:$G$57</c:f>
              <c:numCache>
                <c:formatCode>General</c:formatCode>
                <c:ptCount val="6"/>
                <c:pt idx="0">
                  <c:v>25</c:v>
                </c:pt>
                <c:pt idx="1">
                  <c:v>26</c:v>
                </c:pt>
                <c:pt idx="2">
                  <c:v>23</c:v>
                </c:pt>
                <c:pt idx="3">
                  <c:v>24</c:v>
                </c:pt>
                <c:pt idx="4">
                  <c:v>24</c:v>
                </c:pt>
                <c:pt idx="5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08-413F-A029-4B9EACED2E42}"/>
            </c:ext>
          </c:extLst>
        </c:ser>
        <c:ser>
          <c:idx val="3"/>
          <c:order val="3"/>
          <c:tx>
            <c:strRef>
              <c:f>'Gráficos - Simulando o Sensor'!$A$58</c:f>
              <c:strCache>
                <c:ptCount val="1"/>
                <c:pt idx="0">
                  <c:v>Alerta Frio</c:v>
                </c:pt>
              </c:strCache>
            </c:strRef>
          </c:tx>
          <c:spPr>
            <a:ln w="317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00B0F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Sensor'!$B$58:$G$58</c:f>
              <c:numCache>
                <c:formatCode>General</c:formatCode>
                <c:ptCount val="6"/>
                <c:pt idx="0">
                  <c:v>23</c:v>
                </c:pt>
                <c:pt idx="1">
                  <c:v>23</c:v>
                </c:pt>
                <c:pt idx="2">
                  <c:v>23</c:v>
                </c:pt>
                <c:pt idx="3">
                  <c:v>23</c:v>
                </c:pt>
                <c:pt idx="4">
                  <c:v>23</c:v>
                </c:pt>
                <c:pt idx="5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08-413F-A029-4B9EACED2E42}"/>
            </c:ext>
          </c:extLst>
        </c:ser>
        <c:ser>
          <c:idx val="4"/>
          <c:order val="4"/>
          <c:tx>
            <c:strRef>
              <c:f>'Gráficos - Simulando o Sensor'!$A$59</c:f>
              <c:strCache>
                <c:ptCount val="1"/>
                <c:pt idx="0">
                  <c:v>Temperatura Abaixo</c:v>
                </c:pt>
              </c:strCache>
            </c:strRef>
          </c:tx>
          <c:spPr>
            <a:ln w="317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7030A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Sensor'!$B$59:$G$59</c:f>
              <c:numCache>
                <c:formatCode>General</c:formatCode>
                <c:ptCount val="6"/>
                <c:pt idx="0">
                  <c:v>21</c:v>
                </c:pt>
                <c:pt idx="1">
                  <c:v>21</c:v>
                </c:pt>
                <c:pt idx="2">
                  <c:v>21</c:v>
                </c:pt>
                <c:pt idx="3">
                  <c:v>21</c:v>
                </c:pt>
                <c:pt idx="4">
                  <c:v>21</c:v>
                </c:pt>
                <c:pt idx="5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08-413F-A029-4B9EACED2E4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65764912"/>
        <c:axId val="865749936"/>
      </c:lineChart>
      <c:catAx>
        <c:axId val="8657649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65749936"/>
        <c:crosses val="autoZero"/>
        <c:auto val="1"/>
        <c:lblAlgn val="ctr"/>
        <c:lblOffset val="100"/>
        <c:noMultiLvlLbl val="0"/>
      </c:catAx>
      <c:valAx>
        <c:axId val="8657499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65764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Umidade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Planilha2!$C$4</c:f>
              <c:strCache>
                <c:ptCount val="1"/>
                <c:pt idx="0">
                  <c:v>Umidade máxima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0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Planilha2!$D$4:$J$4</c:f>
              <c:numCache>
                <c:formatCode>0%</c:formatCode>
                <c:ptCount val="7"/>
                <c:pt idx="0">
                  <c:v>0.8</c:v>
                </c:pt>
                <c:pt idx="1">
                  <c:v>0.8</c:v>
                </c:pt>
                <c:pt idx="2">
                  <c:v>0.8</c:v>
                </c:pt>
                <c:pt idx="3">
                  <c:v>0.8</c:v>
                </c:pt>
                <c:pt idx="4">
                  <c:v>0.8</c:v>
                </c:pt>
                <c:pt idx="5">
                  <c:v>0.8</c:v>
                </c:pt>
                <c:pt idx="6">
                  <c:v>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97-406C-8E05-E7CE9AC09B05}"/>
            </c:ext>
          </c:extLst>
        </c:ser>
        <c:ser>
          <c:idx val="1"/>
          <c:order val="1"/>
          <c:tx>
            <c:strRef>
              <c:f>Planilha2!$C$5</c:f>
              <c:strCache>
                <c:ptCount val="1"/>
                <c:pt idx="0">
                  <c:v>Alerta (muito umido)</c:v>
                </c:pt>
              </c:strCache>
            </c:strRef>
          </c:tx>
          <c:spPr>
            <a:ln w="317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C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Planilha2!$D$5:$J$5</c:f>
              <c:numCache>
                <c:formatCode>0%</c:formatCode>
                <c:ptCount val="7"/>
                <c:pt idx="0">
                  <c:v>0.75</c:v>
                </c:pt>
                <c:pt idx="1">
                  <c:v>0.75</c:v>
                </c:pt>
                <c:pt idx="2">
                  <c:v>0.75</c:v>
                </c:pt>
                <c:pt idx="3">
                  <c:v>0.75</c:v>
                </c:pt>
                <c:pt idx="4">
                  <c:v>0.75</c:v>
                </c:pt>
                <c:pt idx="5">
                  <c:v>0.75</c:v>
                </c:pt>
                <c:pt idx="6">
                  <c:v>0.75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97-406C-8E05-E7CE9AC09B05}"/>
            </c:ext>
          </c:extLst>
        </c:ser>
        <c:ser>
          <c:idx val="2"/>
          <c:order val="2"/>
          <c:tx>
            <c:strRef>
              <c:f>Planilha2!$C$6</c:f>
              <c:strCache>
                <c:ptCount val="1"/>
                <c:pt idx="0">
                  <c:v>Dado (temperatura)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Planilha2!$D$6:$J$6</c:f>
              <c:numCache>
                <c:formatCode>0%</c:formatCode>
                <c:ptCount val="7"/>
                <c:pt idx="0">
                  <c:v>0.71</c:v>
                </c:pt>
                <c:pt idx="1">
                  <c:v>0.65</c:v>
                </c:pt>
                <c:pt idx="2">
                  <c:v>0.62</c:v>
                </c:pt>
                <c:pt idx="3">
                  <c:v>0.66</c:v>
                </c:pt>
                <c:pt idx="4">
                  <c:v>0.76</c:v>
                </c:pt>
                <c:pt idx="5">
                  <c:v>0.74</c:v>
                </c:pt>
                <c:pt idx="6">
                  <c:v>0.73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97-406C-8E05-E7CE9AC09B05}"/>
            </c:ext>
          </c:extLst>
        </c:ser>
        <c:ser>
          <c:idx val="3"/>
          <c:order val="3"/>
          <c:tx>
            <c:strRef>
              <c:f>Planilha2!$C$7</c:f>
              <c:strCache>
                <c:ptCount val="1"/>
                <c:pt idx="0">
                  <c:v>Alerta (muito seco)</c:v>
                </c:pt>
              </c:strCache>
            </c:strRef>
          </c:tx>
          <c:spPr>
            <a:ln w="317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00B0F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Planilha2!$D$7:$J$7</c:f>
              <c:numCache>
                <c:formatCode>0%</c:formatCode>
                <c:ptCount val="7"/>
                <c:pt idx="0">
                  <c:v>0.65</c:v>
                </c:pt>
                <c:pt idx="1">
                  <c:v>0.65</c:v>
                </c:pt>
                <c:pt idx="2">
                  <c:v>0.65</c:v>
                </c:pt>
                <c:pt idx="3">
                  <c:v>0.65</c:v>
                </c:pt>
                <c:pt idx="4">
                  <c:v>0.65</c:v>
                </c:pt>
                <c:pt idx="5">
                  <c:v>0.65</c:v>
                </c:pt>
                <c:pt idx="6">
                  <c:v>0.65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A97-406C-8E05-E7CE9AC09B05}"/>
            </c:ext>
          </c:extLst>
        </c:ser>
        <c:ser>
          <c:idx val="4"/>
          <c:order val="4"/>
          <c:tx>
            <c:strRef>
              <c:f>Planilha2!$C$8</c:f>
              <c:strCache>
                <c:ptCount val="1"/>
                <c:pt idx="0">
                  <c:v>Umidade mínima</c:v>
                </c:pt>
              </c:strCache>
            </c:strRef>
          </c:tx>
          <c:spPr>
            <a:ln w="317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7030A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Planilha2!$D$8:$J$8</c:f>
              <c:numCache>
                <c:formatCode>0%</c:formatCode>
                <c:ptCount val="7"/>
                <c:pt idx="0">
                  <c:v>0.6</c:v>
                </c:pt>
                <c:pt idx="1">
                  <c:v>0.6</c:v>
                </c:pt>
                <c:pt idx="2">
                  <c:v>0.6</c:v>
                </c:pt>
                <c:pt idx="3">
                  <c:v>0.6</c:v>
                </c:pt>
                <c:pt idx="4">
                  <c:v>0.6</c:v>
                </c:pt>
                <c:pt idx="5">
                  <c:v>0.6</c:v>
                </c:pt>
                <c:pt idx="6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A97-406C-8E05-E7CE9AC09B0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34285183"/>
        <c:axId val="1091705551"/>
      </c:lineChart>
      <c:catAx>
        <c:axId val="10342851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91705551"/>
        <c:crosses val="autoZero"/>
        <c:auto val="1"/>
        <c:lblAlgn val="ctr"/>
        <c:lblOffset val="100"/>
        <c:noMultiLvlLbl val="0"/>
      </c:catAx>
      <c:valAx>
        <c:axId val="1091705551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034285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20.4.2021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860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5317224" y="6134100"/>
            <a:ext cx="7086600" cy="3502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André </a:t>
            </a:r>
            <a:r>
              <a:rPr lang="en-US" sz="3600" b="1" spc="330" dirty="0" err="1">
                <a:latin typeface="Muli Regular" panose="020B0604020202020204" charset="0"/>
              </a:rPr>
              <a:t>Guimarães</a:t>
            </a:r>
            <a:r>
              <a:rPr lang="en-US" sz="3600" b="1" spc="330" dirty="0">
                <a:latin typeface="Muli Regular" panose="020B0604020202020204" charset="0"/>
              </a:rPr>
              <a:t>.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 err="1">
                <a:latin typeface="Muli Regular" panose="020B0604020202020204" charset="0"/>
              </a:rPr>
              <a:t>Breno</a:t>
            </a:r>
            <a:r>
              <a:rPr lang="en-US" sz="3600" b="1" spc="330" dirty="0">
                <a:latin typeface="Muli Regular" panose="020B0604020202020204" charset="0"/>
              </a:rPr>
              <a:t> Cesar.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Carolina Costa.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Gabriel Vieira.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Pedro Souza. 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Rony </a:t>
            </a:r>
            <a:r>
              <a:rPr lang="en-US" sz="3600" b="1" spc="330" dirty="0" err="1">
                <a:latin typeface="Muli Regular" panose="020B0604020202020204" charset="0"/>
              </a:rPr>
              <a:t>Sobral</a:t>
            </a:r>
            <a:r>
              <a:rPr lang="en-US" sz="3600" b="1" spc="330" dirty="0">
                <a:latin typeface="Muli Regular" panose="020B0604020202020204" charset="0"/>
              </a:rPr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44C5688-93ED-4E1A-A221-E31ADFA55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02818"/>
            <a:ext cx="8119848" cy="5510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71236CF-585A-459B-97F8-67C76A56A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1EAC085-681A-45EE-B90E-E9B52384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962" y="3065995"/>
            <a:ext cx="16306800" cy="3429000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A85F875E-2B54-4357-BC93-639D1C7EBB9A}"/>
              </a:ext>
            </a:extLst>
          </p:cNvPr>
          <p:cNvSpPr txBox="1"/>
          <p:nvPr/>
        </p:nvSpPr>
        <p:spPr>
          <a:xfrm>
            <a:off x="4175420" y="634556"/>
            <a:ext cx="9937160" cy="167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en-US" sz="4800" dirty="0" err="1">
                <a:solidFill>
                  <a:srgbClr val="54C286"/>
                </a:solidFill>
                <a:latin typeface="Muli Black" panose="020B0604020202020204" charset="0"/>
              </a:rPr>
              <a:t>Especificação</a:t>
            </a:r>
            <a:r>
              <a:rPr lang="en-US" sz="4800" dirty="0">
                <a:solidFill>
                  <a:srgbClr val="54C286"/>
                </a:solidFill>
                <a:latin typeface="Muli Black" panose="020B0604020202020204" charset="0"/>
              </a:rPr>
              <a:t> Analytics:</a:t>
            </a:r>
          </a:p>
          <a:p>
            <a:pPr algn="ctr">
              <a:lnSpc>
                <a:spcPts val="6759"/>
              </a:lnSpc>
            </a:pPr>
            <a:r>
              <a:rPr lang="en-US" sz="4800" b="1" dirty="0" err="1">
                <a:solidFill>
                  <a:srgbClr val="54C286"/>
                </a:solidFill>
                <a:latin typeface="Muli Black" panose="020B0604020202020204" charset="0"/>
              </a:rPr>
              <a:t>Tomates</a:t>
            </a:r>
            <a:endParaRPr lang="en-US" sz="4800" b="1" dirty="0">
              <a:solidFill>
                <a:srgbClr val="191818"/>
              </a:solidFill>
              <a:latin typeface="Muli Black" panose="020B060402020202020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EA68B3E-4F46-4B19-8D58-C84C32ACD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352" y="7253219"/>
            <a:ext cx="13855296" cy="141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02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AF95B8D-22A1-4535-96CC-CC03FB720EF6}"/>
              </a:ext>
            </a:extLst>
          </p:cNvPr>
          <p:cNvSpPr txBox="1"/>
          <p:nvPr/>
        </p:nvSpPr>
        <p:spPr>
          <a:xfrm>
            <a:off x="4343400" y="266700"/>
            <a:ext cx="9601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rgbClr val="54C286"/>
                </a:solidFill>
                <a:latin typeface="Muli Black" panose="020B0604020202020204" charset="0"/>
              </a:rPr>
              <a:t>Gráficos – Simulando o Sensor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336061"/>
              </p:ext>
            </p:extLst>
          </p:nvPr>
        </p:nvGraphicFramePr>
        <p:xfrm>
          <a:off x="308201" y="1876425"/>
          <a:ext cx="8070397" cy="8143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4410196"/>
              </p:ext>
            </p:extLst>
          </p:nvPr>
        </p:nvGraphicFramePr>
        <p:xfrm>
          <a:off x="9601200" y="1904797"/>
          <a:ext cx="8070397" cy="8143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9006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9594F88-03A4-4EEC-B7EB-60FD5892620C}"/>
              </a:ext>
            </a:extLst>
          </p:cNvPr>
          <p:cNvSpPr txBox="1"/>
          <p:nvPr/>
        </p:nvSpPr>
        <p:spPr>
          <a:xfrm>
            <a:off x="4343400" y="266700"/>
            <a:ext cx="9601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rgbClr val="54C286"/>
                </a:solidFill>
                <a:latin typeface="Muli Black" panose="020B0604020202020204" charset="0"/>
              </a:rPr>
              <a:t>Gráficos – Simulando o Sensor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214917"/>
              </p:ext>
            </p:extLst>
          </p:nvPr>
        </p:nvGraphicFramePr>
        <p:xfrm>
          <a:off x="533400" y="1790700"/>
          <a:ext cx="8229600" cy="822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D2835B71-43F2-40F5-94D6-83AB52B15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9561948"/>
              </p:ext>
            </p:extLst>
          </p:nvPr>
        </p:nvGraphicFramePr>
        <p:xfrm>
          <a:off x="9503923" y="1786647"/>
          <a:ext cx="8250677" cy="8210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0441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CB1FAA4-4898-451B-B333-3CAAC8587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991" y="21887"/>
            <a:ext cx="9980017" cy="1286367"/>
          </a:xfrm>
          <a:prstGeom prst="rect">
            <a:avLst/>
          </a:prstGeom>
        </p:spPr>
      </p:pic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2F8D4D5E-C4AA-4F17-BAD4-3E2865DA65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1372388"/>
              </p:ext>
            </p:extLst>
          </p:nvPr>
        </p:nvGraphicFramePr>
        <p:xfrm>
          <a:off x="272554" y="1673318"/>
          <a:ext cx="8490447" cy="8423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D1EC0B2B-D5D9-4F54-BC04-B63B3CE921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7519504"/>
              </p:ext>
            </p:extLst>
          </p:nvPr>
        </p:nvGraphicFramePr>
        <p:xfrm>
          <a:off x="9525000" y="1673318"/>
          <a:ext cx="8490447" cy="8423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87169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E6166CE-DCBB-4DDA-AAEC-06C47E053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991" y="21887"/>
            <a:ext cx="9980017" cy="1286367"/>
          </a:xfrm>
          <a:prstGeom prst="rect">
            <a:avLst/>
          </a:prstGeom>
        </p:spPr>
      </p:pic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3073337"/>
              </p:ext>
            </p:extLst>
          </p:nvPr>
        </p:nvGraphicFramePr>
        <p:xfrm>
          <a:off x="4038599" y="1485900"/>
          <a:ext cx="10210800" cy="853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92632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>
            <a:extLst>
              <a:ext uri="{FF2B5EF4-FFF2-40B4-BE49-F238E27FC236}">
                <a16:creationId xmlns:a16="http://schemas.microsoft.com/office/drawing/2014/main" id="{2BA59F2D-3FA5-4ED0-8E4A-E4B2E2C23330}"/>
              </a:ext>
            </a:extLst>
          </p:cNvPr>
          <p:cNvSpPr txBox="1"/>
          <p:nvPr/>
        </p:nvSpPr>
        <p:spPr>
          <a:xfrm>
            <a:off x="1295400" y="2247900"/>
            <a:ext cx="15697200" cy="24790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77825" lvl="1">
              <a:lnSpc>
                <a:spcPts val="4865"/>
              </a:lnSpc>
            </a:pPr>
            <a:endParaRPr lang="en-US" sz="4000" b="1" dirty="0">
              <a:latin typeface="Muli Regular" panose="020B0604020202020204" charset="0"/>
            </a:endParaRP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4000" b="1" dirty="0" err="1">
                <a:latin typeface="Muli Regular" panose="020B0604020202020204" charset="0"/>
              </a:rPr>
              <a:t>Demonstração</a:t>
            </a:r>
            <a:r>
              <a:rPr lang="en-US" sz="4000" b="1" dirty="0">
                <a:latin typeface="Muli Regular" panose="020B0604020202020204" charset="0"/>
              </a:rPr>
              <a:t> do </a:t>
            </a:r>
            <a:r>
              <a:rPr lang="en-US" sz="4000" b="1" dirty="0" err="1">
                <a:latin typeface="Muli Regular" panose="020B0604020202020204" charset="0"/>
              </a:rPr>
              <a:t>Simulador</a:t>
            </a:r>
            <a:r>
              <a:rPr lang="en-US" sz="4000" b="1" dirty="0">
                <a:latin typeface="Muli Regular" panose="020B0604020202020204" charset="0"/>
              </a:rPr>
              <a:t> de </a:t>
            </a:r>
            <a:r>
              <a:rPr lang="en-US" sz="4000" b="1" dirty="0" err="1">
                <a:latin typeface="Muli Regular" panose="020B0604020202020204" charset="0"/>
              </a:rPr>
              <a:t>Sensores</a:t>
            </a:r>
            <a:r>
              <a:rPr lang="en-US" sz="4000" b="1" dirty="0">
                <a:latin typeface="Muli Regular" panose="020B0604020202020204" charset="0"/>
              </a:rPr>
              <a:t> (Node).</a:t>
            </a:r>
          </a:p>
          <a:p>
            <a:pPr marL="377825" lvl="1">
              <a:lnSpc>
                <a:spcPts val="4865"/>
              </a:lnSpc>
            </a:pPr>
            <a:endParaRPr lang="en-US" sz="4000" b="1" dirty="0">
              <a:latin typeface="Muli Regular" panose="020B0604020202020204" charset="0"/>
            </a:endParaRP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4000" b="1" dirty="0" err="1">
                <a:latin typeface="Muli Regular" panose="020B0604020202020204" charset="0"/>
              </a:rPr>
              <a:t>Tabelas</a:t>
            </a:r>
            <a:r>
              <a:rPr lang="en-US" sz="4000" b="1" dirty="0">
                <a:latin typeface="Muli Regular" panose="020B0604020202020204" charset="0"/>
              </a:rPr>
              <a:t> / </a:t>
            </a:r>
            <a:r>
              <a:rPr lang="en-US" sz="4000" b="1" dirty="0" err="1">
                <a:latin typeface="Muli Regular" panose="020B0604020202020204" charset="0"/>
              </a:rPr>
              <a:t>Modelo</a:t>
            </a:r>
            <a:r>
              <a:rPr lang="en-US" sz="4000" b="1" dirty="0">
                <a:latin typeface="Muli Regular" panose="020B0604020202020204" charset="0"/>
              </a:rPr>
              <a:t> de dados </a:t>
            </a:r>
            <a:r>
              <a:rPr lang="en-US" sz="4000" b="1" dirty="0" err="1">
                <a:latin typeface="Muli Regular" panose="020B0604020202020204" charset="0"/>
              </a:rPr>
              <a:t>Lógico</a:t>
            </a:r>
            <a:r>
              <a:rPr lang="en-US" sz="4000" b="1" dirty="0">
                <a:latin typeface="Muli Regular" panose="020B0604020202020204" charset="0"/>
              </a:rPr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71236CF-585A-459B-97F8-67C76A56A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83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71236CF-585A-459B-97F8-67C76A56A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BFFC3F69-2C2A-4B60-AA10-5D292BE915AE}"/>
              </a:ext>
            </a:extLst>
          </p:cNvPr>
          <p:cNvSpPr txBox="1"/>
          <p:nvPr/>
        </p:nvSpPr>
        <p:spPr>
          <a:xfrm>
            <a:off x="3378992" y="495300"/>
            <a:ext cx="10733587" cy="8011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pt-BR" sz="4800" dirty="0">
                <a:solidFill>
                  <a:srgbClr val="54C286"/>
                </a:solidFill>
                <a:latin typeface="Muli Black" panose="020B0604020202020204" charset="0"/>
              </a:rPr>
              <a:t>Tabelas / Modelo de dados Lógico.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485900"/>
            <a:ext cx="13106400" cy="819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66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BFFC3F69-2C2A-4B60-AA10-5D292BE915AE}"/>
              </a:ext>
            </a:extLst>
          </p:cNvPr>
          <p:cNvSpPr txBox="1"/>
          <p:nvPr/>
        </p:nvSpPr>
        <p:spPr>
          <a:xfrm>
            <a:off x="3777206" y="5753100"/>
            <a:ext cx="10733587" cy="16732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pt-BR" sz="4800" dirty="0">
                <a:solidFill>
                  <a:srgbClr val="54C286"/>
                </a:solidFill>
                <a:latin typeface="Muli Black" panose="020B0604020202020204" charset="0"/>
              </a:rPr>
              <a:t>A SixSolutions agradece a atenção de todos.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DB5141-914E-412F-8111-059A9CCA1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599" y="926308"/>
            <a:ext cx="7162800" cy="486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4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DA7A69D8-42E1-4D83-8D43-9D616178F58A}"/>
              </a:ext>
            </a:extLst>
          </p:cNvPr>
          <p:cNvSpPr txBox="1"/>
          <p:nvPr/>
        </p:nvSpPr>
        <p:spPr>
          <a:xfrm>
            <a:off x="10751935" y="3593826"/>
            <a:ext cx="4259466" cy="578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3500" b="1" dirty="0" err="1">
                <a:latin typeface="Muli Regular" panose="020B0604020202020204" charset="0"/>
              </a:rPr>
              <a:t>Quem</a:t>
            </a:r>
            <a:r>
              <a:rPr lang="en-US" sz="3500" b="1" dirty="0">
                <a:latin typeface="Muli Regular" panose="020B0604020202020204" charset="0"/>
              </a:rPr>
              <a:t> </a:t>
            </a:r>
            <a:r>
              <a:rPr lang="en-US" sz="3500" b="1" dirty="0" err="1">
                <a:latin typeface="Muli Regular" panose="020B0604020202020204" charset="0"/>
              </a:rPr>
              <a:t>somos</a:t>
            </a:r>
            <a:r>
              <a:rPr lang="en-US" sz="3500" b="1" dirty="0">
                <a:latin typeface="Muli Regular" panose="020B0604020202020204" charset="0"/>
              </a:rPr>
              <a:t>?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3CF8EEB6-39DD-4CC9-8FD4-DA8C98E485E3}"/>
              </a:ext>
            </a:extLst>
          </p:cNvPr>
          <p:cNvSpPr txBox="1"/>
          <p:nvPr/>
        </p:nvSpPr>
        <p:spPr>
          <a:xfrm>
            <a:off x="10745006" y="4616100"/>
            <a:ext cx="4266395" cy="578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3500" b="1" dirty="0">
                <a:latin typeface="Muli Regular" panose="020B0604020202020204" charset="0"/>
              </a:rPr>
              <a:t>O que </a:t>
            </a:r>
            <a:r>
              <a:rPr lang="en-US" sz="3500" b="1" dirty="0" err="1">
                <a:latin typeface="Muli Regular" panose="020B0604020202020204" charset="0"/>
              </a:rPr>
              <a:t>fazemos</a:t>
            </a:r>
            <a:r>
              <a:rPr lang="en-US" sz="3500" b="1" dirty="0">
                <a:latin typeface="Muli Regular" panose="020B0604020202020204" charset="0"/>
              </a:rPr>
              <a:t>?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C1613450-0115-41D3-9147-9CB5A7F394CE}"/>
              </a:ext>
            </a:extLst>
          </p:cNvPr>
          <p:cNvSpPr txBox="1"/>
          <p:nvPr/>
        </p:nvSpPr>
        <p:spPr>
          <a:xfrm>
            <a:off x="10775730" y="5617057"/>
            <a:ext cx="4266390" cy="578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3500" b="1" dirty="0" err="1">
                <a:latin typeface="Muli Regular" panose="020B0604020202020204" charset="0"/>
              </a:rPr>
              <a:t>Onde</a:t>
            </a:r>
            <a:r>
              <a:rPr lang="en-US" sz="3500" b="1" dirty="0">
                <a:latin typeface="Muli Regular" panose="020B0604020202020204" charset="0"/>
              </a:rPr>
              <a:t> </a:t>
            </a:r>
            <a:r>
              <a:rPr lang="en-US" sz="3500" b="1" dirty="0" err="1">
                <a:latin typeface="Muli Regular" panose="020B0604020202020204" charset="0"/>
              </a:rPr>
              <a:t>atuamos</a:t>
            </a:r>
            <a:r>
              <a:rPr lang="en-US" sz="3500" b="1" dirty="0">
                <a:latin typeface="Muli Regular" panose="020B0604020202020204" charset="0"/>
              </a:rPr>
              <a:t>?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CF3E020-D745-4F54-8D0B-1821A413BF6E}"/>
              </a:ext>
            </a:extLst>
          </p:cNvPr>
          <p:cNvCxnSpPr>
            <a:cxnSpLocks/>
          </p:cNvCxnSpPr>
          <p:nvPr/>
        </p:nvCxnSpPr>
        <p:spPr>
          <a:xfrm>
            <a:off x="10745006" y="2959092"/>
            <a:ext cx="0" cy="4030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5D4C1BFB-3E89-4F19-A442-C47B6BB7F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88150"/>
            <a:ext cx="8119848" cy="5510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9D5F4C6-89CA-417A-B234-6CA11E098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6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5">
            <a:extLst>
              <a:ext uri="{FF2B5EF4-FFF2-40B4-BE49-F238E27FC236}">
                <a16:creationId xmlns:a16="http://schemas.microsoft.com/office/drawing/2014/main" id="{D0136B32-476E-4F19-9A78-5BE5D7F5AC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28" r="24928"/>
          <a:stretch>
            <a:fillRect/>
          </a:stretch>
        </p:blipFill>
        <p:spPr>
          <a:xfrm>
            <a:off x="27709" y="0"/>
            <a:ext cx="8097116" cy="102870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87415" y="2506335"/>
            <a:ext cx="757770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u="none" dirty="0">
                <a:solidFill>
                  <a:srgbClr val="FFFFFF"/>
                </a:solidFill>
                <a:latin typeface="Muli Black Bold"/>
              </a:rPr>
              <a:t>Por que do </a:t>
            </a:r>
            <a:r>
              <a:rPr lang="en-US" sz="8000" u="none" dirty="0" err="1">
                <a:solidFill>
                  <a:srgbClr val="FFFFFF"/>
                </a:solidFill>
                <a:latin typeface="Muli Black Bold"/>
              </a:rPr>
              <a:t>Tomate</a:t>
            </a:r>
            <a:r>
              <a:rPr lang="en-US" sz="8000" dirty="0">
                <a:solidFill>
                  <a:srgbClr val="FFFFFF"/>
                </a:solidFill>
                <a:latin typeface="Muli Black Bold"/>
              </a:rPr>
              <a:t>?</a:t>
            </a:r>
            <a:endParaRPr lang="en-US" sz="8000" u="none" dirty="0">
              <a:solidFill>
                <a:srgbClr val="FFFFFF"/>
              </a:solidFill>
              <a:latin typeface="Muli Black Bold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505EFBF0-D9BA-4CCF-A0A9-AEF180698E9C}"/>
              </a:ext>
            </a:extLst>
          </p:cNvPr>
          <p:cNvSpPr txBox="1"/>
          <p:nvPr/>
        </p:nvSpPr>
        <p:spPr>
          <a:xfrm>
            <a:off x="8832273" y="532615"/>
            <a:ext cx="9428017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100" dirty="0">
                <a:latin typeface="Muli Regular"/>
              </a:rPr>
              <a:t>A produção de tomate aumentou nos últimos anos.</a:t>
            </a:r>
          </a:p>
          <a:p>
            <a:pPr>
              <a:lnSpc>
                <a:spcPts val="3359"/>
              </a:lnSpc>
            </a:pPr>
            <a:endParaRPr lang="en-US" sz="3200" u="sng" dirty="0">
              <a:latin typeface="Muli Regular"/>
            </a:endParaRP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191831A2-12D1-4FFC-B7E7-D29D7BF5B4B4}"/>
              </a:ext>
            </a:extLst>
          </p:cNvPr>
          <p:cNvSpPr txBox="1"/>
          <p:nvPr/>
        </p:nvSpPr>
        <p:spPr>
          <a:xfrm>
            <a:off x="8839200" y="4868864"/>
            <a:ext cx="7340806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/>
              </a:rPr>
              <a:t>Ao todo são 50 mil fazendas que tem plantações de tomate.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DFFBC210-C9A3-4E26-9D7B-8C75A8299792}"/>
              </a:ext>
            </a:extLst>
          </p:cNvPr>
          <p:cNvGrpSpPr/>
          <p:nvPr/>
        </p:nvGrpSpPr>
        <p:grpSpPr>
          <a:xfrm>
            <a:off x="10545941" y="1581898"/>
            <a:ext cx="5039255" cy="2277119"/>
            <a:chOff x="0" y="-19050"/>
            <a:chExt cx="10215543" cy="9617358"/>
          </a:xfrm>
        </p:grpSpPr>
        <p:sp>
          <p:nvSpPr>
            <p:cNvPr id="23" name="TextBox 3">
              <a:extLst>
                <a:ext uri="{FF2B5EF4-FFF2-40B4-BE49-F238E27FC236}">
                  <a16:creationId xmlns:a16="http://schemas.microsoft.com/office/drawing/2014/main" id="{B685D2F4-B28B-4552-81D9-6DB07BC53877}"/>
                </a:ext>
              </a:extLst>
            </p:cNvPr>
            <p:cNvSpPr txBox="1"/>
            <p:nvPr/>
          </p:nvSpPr>
          <p:spPr>
            <a:xfrm>
              <a:off x="695544" y="8584971"/>
              <a:ext cx="1808800" cy="1013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2000</a:t>
              </a:r>
            </a:p>
          </p:txBody>
        </p:sp>
        <p:sp>
          <p:nvSpPr>
            <p:cNvPr id="24" name="TextBox 4">
              <a:extLst>
                <a:ext uri="{FF2B5EF4-FFF2-40B4-BE49-F238E27FC236}">
                  <a16:creationId xmlns:a16="http://schemas.microsoft.com/office/drawing/2014/main" id="{40775A3A-7709-44C6-96F3-D45B0847E6DF}"/>
                </a:ext>
              </a:extLst>
            </p:cNvPr>
            <p:cNvSpPr txBox="1"/>
            <p:nvPr/>
          </p:nvSpPr>
          <p:spPr>
            <a:xfrm>
              <a:off x="2623344" y="8584971"/>
              <a:ext cx="1808800" cy="1013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2005</a:t>
              </a: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163DF772-F546-4312-A06E-03D68B5B9C1D}"/>
                </a:ext>
              </a:extLst>
            </p:cNvPr>
            <p:cNvSpPr txBox="1"/>
            <p:nvPr/>
          </p:nvSpPr>
          <p:spPr>
            <a:xfrm>
              <a:off x="4551145" y="8584971"/>
              <a:ext cx="1808800" cy="1013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2010</a:t>
              </a:r>
            </a:p>
          </p:txBody>
        </p:sp>
        <p:sp>
          <p:nvSpPr>
            <p:cNvPr id="26" name="TextBox 6">
              <a:extLst>
                <a:ext uri="{FF2B5EF4-FFF2-40B4-BE49-F238E27FC236}">
                  <a16:creationId xmlns:a16="http://schemas.microsoft.com/office/drawing/2014/main" id="{9212DBD4-171B-420C-B037-5C84CD09DE57}"/>
                </a:ext>
              </a:extLst>
            </p:cNvPr>
            <p:cNvSpPr txBox="1"/>
            <p:nvPr/>
          </p:nvSpPr>
          <p:spPr>
            <a:xfrm>
              <a:off x="6478943" y="8584971"/>
              <a:ext cx="1808800" cy="1013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2020</a:t>
              </a:r>
            </a:p>
          </p:txBody>
        </p:sp>
        <p:grpSp>
          <p:nvGrpSpPr>
            <p:cNvPr id="28" name="Group 8">
              <a:extLst>
                <a:ext uri="{FF2B5EF4-FFF2-40B4-BE49-F238E27FC236}">
                  <a16:creationId xmlns:a16="http://schemas.microsoft.com/office/drawing/2014/main" id="{D0E27B97-FAC5-40D8-8FF0-00F31855A9B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5543" y="158809"/>
              <a:ext cx="9520000" cy="8309746"/>
              <a:chOff x="0" y="0"/>
              <a:chExt cx="15933934" cy="13908291"/>
            </a:xfrm>
          </p:grpSpPr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76970D64-828F-422E-BC49-43C80DEC60BF}"/>
                  </a:ext>
                </a:extLst>
              </p:cNvPr>
              <p:cNvSpPr/>
              <p:nvPr/>
            </p:nvSpPr>
            <p:spPr>
              <a:xfrm>
                <a:off x="0" y="-6350"/>
                <a:ext cx="15933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933934" h="12700">
                    <a:moveTo>
                      <a:pt x="0" y="0"/>
                    </a:moveTo>
                    <a:lnTo>
                      <a:pt x="15933934" y="0"/>
                    </a:lnTo>
                    <a:lnTo>
                      <a:pt x="15933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818"/>
              </a:solidFill>
            </p:spPr>
          </p:sp>
          <p:sp>
            <p:nvSpPr>
              <p:cNvPr id="40" name="Freeform 10">
                <a:extLst>
                  <a:ext uri="{FF2B5EF4-FFF2-40B4-BE49-F238E27FC236}">
                    <a16:creationId xmlns:a16="http://schemas.microsoft.com/office/drawing/2014/main" id="{81F66E5E-03E0-44D8-A66F-1153EE23511F}"/>
                  </a:ext>
                </a:extLst>
              </p:cNvPr>
              <p:cNvSpPr/>
              <p:nvPr/>
            </p:nvSpPr>
            <p:spPr>
              <a:xfrm>
                <a:off x="0" y="4629747"/>
                <a:ext cx="15933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933934" h="12700">
                    <a:moveTo>
                      <a:pt x="0" y="0"/>
                    </a:moveTo>
                    <a:lnTo>
                      <a:pt x="15933934" y="0"/>
                    </a:lnTo>
                    <a:lnTo>
                      <a:pt x="15933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818"/>
              </a:solidFill>
            </p:spPr>
          </p:sp>
          <p:sp>
            <p:nvSpPr>
              <p:cNvPr id="41" name="Freeform 11">
                <a:extLst>
                  <a:ext uri="{FF2B5EF4-FFF2-40B4-BE49-F238E27FC236}">
                    <a16:creationId xmlns:a16="http://schemas.microsoft.com/office/drawing/2014/main" id="{1DF75237-3636-4243-89F2-37A1DD51DCF6}"/>
                  </a:ext>
                </a:extLst>
              </p:cNvPr>
              <p:cNvSpPr/>
              <p:nvPr/>
            </p:nvSpPr>
            <p:spPr>
              <a:xfrm>
                <a:off x="0" y="9265845"/>
                <a:ext cx="15933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933934" h="12700">
                    <a:moveTo>
                      <a:pt x="0" y="0"/>
                    </a:moveTo>
                    <a:lnTo>
                      <a:pt x="15933934" y="0"/>
                    </a:lnTo>
                    <a:lnTo>
                      <a:pt x="15933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818"/>
              </a:solidFill>
            </p:spPr>
          </p:sp>
          <p:sp>
            <p:nvSpPr>
              <p:cNvPr id="42" name="Freeform 12">
                <a:extLst>
                  <a:ext uri="{FF2B5EF4-FFF2-40B4-BE49-F238E27FC236}">
                    <a16:creationId xmlns:a16="http://schemas.microsoft.com/office/drawing/2014/main" id="{A7ABEC10-0251-485B-B2F8-3D0F5995402E}"/>
                  </a:ext>
                </a:extLst>
              </p:cNvPr>
              <p:cNvSpPr/>
              <p:nvPr/>
            </p:nvSpPr>
            <p:spPr>
              <a:xfrm>
                <a:off x="0" y="13901942"/>
                <a:ext cx="15933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933934" h="12700">
                    <a:moveTo>
                      <a:pt x="0" y="0"/>
                    </a:moveTo>
                    <a:lnTo>
                      <a:pt x="15933934" y="0"/>
                    </a:lnTo>
                    <a:lnTo>
                      <a:pt x="15933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818"/>
              </a:solidFill>
            </p:spPr>
          </p:sp>
        </p:grpSp>
        <p:sp>
          <p:nvSpPr>
            <p:cNvPr id="29" name="TextBox 13">
              <a:extLst>
                <a:ext uri="{FF2B5EF4-FFF2-40B4-BE49-F238E27FC236}">
                  <a16:creationId xmlns:a16="http://schemas.microsoft.com/office/drawing/2014/main" id="{5F961695-FDBB-4BD3-9A59-5C15E9E955F2}"/>
                </a:ext>
              </a:extLst>
            </p:cNvPr>
            <p:cNvSpPr txBox="1"/>
            <p:nvPr/>
          </p:nvSpPr>
          <p:spPr>
            <a:xfrm>
              <a:off x="0" y="-19050"/>
              <a:ext cx="560077" cy="336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9"/>
                </a:lnSpc>
              </a:pPr>
              <a:r>
                <a:rPr lang="en-US" sz="1599">
                  <a:solidFill>
                    <a:srgbClr val="191818"/>
                  </a:solidFill>
                  <a:latin typeface="Muli Regular Bold"/>
                </a:rPr>
                <a:t>750 </a:t>
              </a:r>
            </a:p>
          </p:txBody>
        </p:sp>
        <p:sp>
          <p:nvSpPr>
            <p:cNvPr id="30" name="TextBox 14">
              <a:extLst>
                <a:ext uri="{FF2B5EF4-FFF2-40B4-BE49-F238E27FC236}">
                  <a16:creationId xmlns:a16="http://schemas.microsoft.com/office/drawing/2014/main" id="{739899F3-FF77-4E8B-89AA-BE7BF2A40E2F}"/>
                </a:ext>
              </a:extLst>
            </p:cNvPr>
            <p:cNvSpPr txBox="1"/>
            <p:nvPr/>
          </p:nvSpPr>
          <p:spPr>
            <a:xfrm>
              <a:off x="0" y="2750863"/>
              <a:ext cx="560078" cy="336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500 </a:t>
              </a:r>
            </a:p>
          </p:txBody>
        </p:sp>
        <p:sp>
          <p:nvSpPr>
            <p:cNvPr id="31" name="TextBox 15">
              <a:extLst>
                <a:ext uri="{FF2B5EF4-FFF2-40B4-BE49-F238E27FC236}">
                  <a16:creationId xmlns:a16="http://schemas.microsoft.com/office/drawing/2014/main" id="{236675B6-A63B-4610-AD9E-BB7548053DCE}"/>
                </a:ext>
              </a:extLst>
            </p:cNvPr>
            <p:cNvSpPr txBox="1"/>
            <p:nvPr/>
          </p:nvSpPr>
          <p:spPr>
            <a:xfrm>
              <a:off x="0" y="5520780"/>
              <a:ext cx="560077" cy="336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9"/>
                </a:lnSpc>
              </a:pPr>
              <a:r>
                <a:rPr lang="en-US" sz="1599">
                  <a:solidFill>
                    <a:srgbClr val="191818"/>
                  </a:solidFill>
                  <a:latin typeface="Muli Regular Bold"/>
                </a:rPr>
                <a:t>250 </a:t>
              </a: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4B12D596-8AEF-4539-9FE1-866C6FE97A7D}"/>
                </a:ext>
              </a:extLst>
            </p:cNvPr>
            <p:cNvSpPr txBox="1"/>
            <p:nvPr/>
          </p:nvSpPr>
          <p:spPr>
            <a:xfrm>
              <a:off x="325091" y="8290696"/>
              <a:ext cx="234986" cy="336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0 </a:t>
              </a:r>
            </a:p>
          </p:txBody>
        </p:sp>
        <p:grpSp>
          <p:nvGrpSpPr>
            <p:cNvPr id="33" name="Group 17">
              <a:extLst>
                <a:ext uri="{FF2B5EF4-FFF2-40B4-BE49-F238E27FC236}">
                  <a16:creationId xmlns:a16="http://schemas.microsoft.com/office/drawing/2014/main" id="{4D9E821C-7C03-4B9E-9503-763EEC4101F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5543" y="-19048"/>
              <a:ext cx="7592200" cy="8487605"/>
              <a:chOff x="0" y="-297686"/>
              <a:chExt cx="12707312" cy="14205978"/>
            </a:xfrm>
          </p:grpSpPr>
          <p:sp>
            <p:nvSpPr>
              <p:cNvPr id="34" name="Freeform 18">
                <a:extLst>
                  <a:ext uri="{FF2B5EF4-FFF2-40B4-BE49-F238E27FC236}">
                    <a16:creationId xmlns:a16="http://schemas.microsoft.com/office/drawing/2014/main" id="{17431EAC-928B-4BD1-92E7-3109891899E0}"/>
                  </a:ext>
                </a:extLst>
              </p:cNvPr>
              <p:cNvSpPr/>
              <p:nvPr/>
            </p:nvSpPr>
            <p:spPr>
              <a:xfrm>
                <a:off x="0" y="6550261"/>
                <a:ext cx="3027447" cy="7358031"/>
              </a:xfrm>
              <a:custGeom>
                <a:avLst/>
                <a:gdLst/>
                <a:ahLst/>
                <a:cxnLst/>
                <a:rect l="l" t="t" r="r" b="b"/>
                <a:pathLst>
                  <a:path w="3027447" h="9250728">
                    <a:moveTo>
                      <a:pt x="0" y="9250728"/>
                    </a:moveTo>
                    <a:lnTo>
                      <a:pt x="0" y="242195"/>
                    </a:lnTo>
                    <a:cubicBezTo>
                      <a:pt x="0" y="108435"/>
                      <a:pt x="108435" y="0"/>
                      <a:pt x="242196" y="0"/>
                    </a:cubicBezTo>
                    <a:lnTo>
                      <a:pt x="2785252" y="0"/>
                    </a:lnTo>
                    <a:cubicBezTo>
                      <a:pt x="2919013" y="0"/>
                      <a:pt x="3027447" y="108435"/>
                      <a:pt x="3027447" y="242195"/>
                    </a:cubicBezTo>
                    <a:lnTo>
                      <a:pt x="3027447" y="9250728"/>
                    </a:lnTo>
                    <a:close/>
                  </a:path>
                </a:pathLst>
              </a:custGeom>
              <a:solidFill>
                <a:srgbClr val="21593B"/>
              </a:solidFill>
            </p:spPr>
          </p:sp>
          <p:sp>
            <p:nvSpPr>
              <p:cNvPr id="35" name="Freeform 19">
                <a:extLst>
                  <a:ext uri="{FF2B5EF4-FFF2-40B4-BE49-F238E27FC236}">
                    <a16:creationId xmlns:a16="http://schemas.microsoft.com/office/drawing/2014/main" id="{A9C838C0-B00E-458E-BDB7-121F840BDD01}"/>
                  </a:ext>
                </a:extLst>
              </p:cNvPr>
              <p:cNvSpPr/>
              <p:nvPr/>
            </p:nvSpPr>
            <p:spPr>
              <a:xfrm>
                <a:off x="3226624" y="4629745"/>
                <a:ext cx="3027447" cy="9278547"/>
              </a:xfrm>
              <a:custGeom>
                <a:avLst/>
                <a:gdLst/>
                <a:ahLst/>
                <a:cxnLst/>
                <a:rect l="l" t="t" r="r" b="b"/>
                <a:pathLst>
                  <a:path w="3027447" h="9795933">
                    <a:moveTo>
                      <a:pt x="0" y="9795933"/>
                    </a:moveTo>
                    <a:lnTo>
                      <a:pt x="0" y="242195"/>
                    </a:lnTo>
                    <a:cubicBezTo>
                      <a:pt x="0" y="108435"/>
                      <a:pt x="108435" y="0"/>
                      <a:pt x="242195" y="0"/>
                    </a:cubicBezTo>
                    <a:lnTo>
                      <a:pt x="2785251" y="0"/>
                    </a:lnTo>
                    <a:cubicBezTo>
                      <a:pt x="2919012" y="0"/>
                      <a:pt x="3027447" y="108435"/>
                      <a:pt x="3027447" y="242195"/>
                    </a:cubicBezTo>
                    <a:lnTo>
                      <a:pt x="3027447" y="9795933"/>
                    </a:lnTo>
                    <a:close/>
                  </a:path>
                </a:pathLst>
              </a:custGeom>
              <a:solidFill>
                <a:srgbClr val="21593B"/>
              </a:solidFill>
            </p:spPr>
          </p:sp>
          <p:sp>
            <p:nvSpPr>
              <p:cNvPr id="36" name="Freeform 20">
                <a:extLst>
                  <a:ext uri="{FF2B5EF4-FFF2-40B4-BE49-F238E27FC236}">
                    <a16:creationId xmlns:a16="http://schemas.microsoft.com/office/drawing/2014/main" id="{EE85FE86-3907-4C26-A506-89C8DBF338DC}"/>
                  </a:ext>
                </a:extLst>
              </p:cNvPr>
              <p:cNvSpPr/>
              <p:nvPr/>
            </p:nvSpPr>
            <p:spPr>
              <a:xfrm>
                <a:off x="6453241" y="2263061"/>
                <a:ext cx="3027447" cy="11645231"/>
              </a:xfrm>
              <a:custGeom>
                <a:avLst/>
                <a:gdLst/>
                <a:ahLst/>
                <a:cxnLst/>
                <a:rect l="l" t="t" r="r" b="b"/>
                <a:pathLst>
                  <a:path w="3027447" h="9899782">
                    <a:moveTo>
                      <a:pt x="0" y="9899782"/>
                    </a:moveTo>
                    <a:lnTo>
                      <a:pt x="0" y="242196"/>
                    </a:lnTo>
                    <a:cubicBezTo>
                      <a:pt x="0" y="177962"/>
                      <a:pt x="25517" y="116358"/>
                      <a:pt x="70938" y="70938"/>
                    </a:cubicBezTo>
                    <a:cubicBezTo>
                      <a:pt x="116358" y="25517"/>
                      <a:pt x="177962" y="0"/>
                      <a:pt x="242196" y="0"/>
                    </a:cubicBezTo>
                    <a:lnTo>
                      <a:pt x="2785252" y="0"/>
                    </a:lnTo>
                    <a:cubicBezTo>
                      <a:pt x="2919013" y="0"/>
                      <a:pt x="3027447" y="108435"/>
                      <a:pt x="3027447" y="242196"/>
                    </a:cubicBezTo>
                    <a:lnTo>
                      <a:pt x="3027447" y="9899782"/>
                    </a:lnTo>
                    <a:close/>
                  </a:path>
                </a:pathLst>
              </a:custGeom>
              <a:solidFill>
                <a:srgbClr val="21593B"/>
              </a:solidFill>
            </p:spPr>
          </p:sp>
          <p:sp>
            <p:nvSpPr>
              <p:cNvPr id="37" name="Freeform 21">
                <a:extLst>
                  <a:ext uri="{FF2B5EF4-FFF2-40B4-BE49-F238E27FC236}">
                    <a16:creationId xmlns:a16="http://schemas.microsoft.com/office/drawing/2014/main" id="{CDCBB8A5-9FC5-42F0-B74E-78200DA8DDED}"/>
                  </a:ext>
                </a:extLst>
              </p:cNvPr>
              <p:cNvSpPr/>
              <p:nvPr/>
            </p:nvSpPr>
            <p:spPr>
              <a:xfrm>
                <a:off x="9679865" y="-297686"/>
                <a:ext cx="3027447" cy="14205978"/>
              </a:xfrm>
              <a:custGeom>
                <a:avLst/>
                <a:gdLst/>
                <a:ahLst/>
                <a:cxnLst/>
                <a:rect l="l" t="t" r="r" b="b"/>
                <a:pathLst>
                  <a:path w="3027447" h="11138547">
                    <a:moveTo>
                      <a:pt x="0" y="11138547"/>
                    </a:moveTo>
                    <a:lnTo>
                      <a:pt x="0" y="242196"/>
                    </a:lnTo>
                    <a:cubicBezTo>
                      <a:pt x="0" y="108435"/>
                      <a:pt x="108434" y="0"/>
                      <a:pt x="242195" y="0"/>
                    </a:cubicBezTo>
                    <a:lnTo>
                      <a:pt x="2785252" y="0"/>
                    </a:lnTo>
                    <a:cubicBezTo>
                      <a:pt x="2919012" y="0"/>
                      <a:pt x="3027447" y="108435"/>
                      <a:pt x="3027447" y="242196"/>
                    </a:cubicBezTo>
                    <a:lnTo>
                      <a:pt x="3027447" y="11138547"/>
                    </a:lnTo>
                    <a:close/>
                  </a:path>
                </a:pathLst>
              </a:custGeom>
              <a:solidFill>
                <a:srgbClr val="21593B"/>
              </a:solidFill>
            </p:spPr>
          </p:sp>
        </p:grpSp>
      </p:grp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29606CC-E3D4-4F7F-81DE-1044B95547E4}"/>
              </a:ext>
            </a:extLst>
          </p:cNvPr>
          <p:cNvCxnSpPr>
            <a:cxnSpLocks/>
          </p:cNvCxnSpPr>
          <p:nvPr/>
        </p:nvCxnSpPr>
        <p:spPr>
          <a:xfrm>
            <a:off x="8616185" y="342900"/>
            <a:ext cx="0" cy="354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4750D109-A543-4BC0-8CF9-795926B0F9E5}"/>
              </a:ext>
            </a:extLst>
          </p:cNvPr>
          <p:cNvCxnSpPr>
            <a:cxnSpLocks/>
          </p:cNvCxnSpPr>
          <p:nvPr/>
        </p:nvCxnSpPr>
        <p:spPr>
          <a:xfrm>
            <a:off x="8616185" y="4511348"/>
            <a:ext cx="0" cy="1708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21C39FE7-F235-4C54-B688-3F70BC3668EC}"/>
              </a:ext>
            </a:extLst>
          </p:cNvPr>
          <p:cNvCxnSpPr>
            <a:cxnSpLocks/>
          </p:cNvCxnSpPr>
          <p:nvPr/>
        </p:nvCxnSpPr>
        <p:spPr>
          <a:xfrm>
            <a:off x="8616185" y="7277100"/>
            <a:ext cx="0" cy="175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2">
            <a:extLst>
              <a:ext uri="{FF2B5EF4-FFF2-40B4-BE49-F238E27FC236}">
                <a16:creationId xmlns:a16="http://schemas.microsoft.com/office/drawing/2014/main" id="{EBC75F54-E7E0-4F5D-A046-502AE6F16815}"/>
              </a:ext>
            </a:extLst>
          </p:cNvPr>
          <p:cNvSpPr txBox="1"/>
          <p:nvPr/>
        </p:nvSpPr>
        <p:spPr>
          <a:xfrm>
            <a:off x="8832273" y="7724877"/>
            <a:ext cx="7340806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/>
              </a:rPr>
              <a:t>Um Hectare em estufa possuí produtividade de 200 a 400% maior.</a:t>
            </a: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C665E3E7-2BA0-4471-B2A8-1A96DD5AB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D6A0FA6E-A358-414A-8731-506FEA5543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50" r="49235"/>
          <a:stretch>
            <a:fillRect/>
          </a:stretch>
        </p:blipFill>
        <p:spPr>
          <a:xfrm>
            <a:off x="0" y="0"/>
            <a:ext cx="5341642" cy="10287000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AD764A3F-7A2A-4F8F-A0A1-0B4DE19E9D32}"/>
              </a:ext>
            </a:extLst>
          </p:cNvPr>
          <p:cNvSpPr txBox="1"/>
          <p:nvPr/>
        </p:nvSpPr>
        <p:spPr>
          <a:xfrm>
            <a:off x="5755850" y="1196052"/>
            <a:ext cx="11998742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3200" dirty="0">
                <a:latin typeface="Muli Regular"/>
              </a:rPr>
              <a:t>A  </a:t>
            </a:r>
            <a:r>
              <a:rPr lang="en-US" sz="3200" dirty="0" err="1">
                <a:latin typeface="Muli Regular"/>
              </a:rPr>
              <a:t>alta</a:t>
            </a:r>
            <a:r>
              <a:rPr lang="en-US" sz="3200" dirty="0">
                <a:latin typeface="Muli Regular"/>
              </a:rPr>
              <a:t> demanda de produtos orgânicos e a sua dificuldade de produção.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542C51D-9934-465D-BF12-BB813A79CB22}"/>
              </a:ext>
            </a:extLst>
          </p:cNvPr>
          <p:cNvCxnSpPr>
            <a:cxnSpLocks/>
          </p:cNvCxnSpPr>
          <p:nvPr/>
        </p:nvCxnSpPr>
        <p:spPr>
          <a:xfrm>
            <a:off x="5555673" y="723900"/>
            <a:ext cx="0" cy="1776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BD3E8B6-63F3-4802-B222-89D309B744C4}"/>
              </a:ext>
            </a:extLst>
          </p:cNvPr>
          <p:cNvCxnSpPr>
            <a:cxnSpLocks/>
          </p:cNvCxnSpPr>
          <p:nvPr/>
        </p:nvCxnSpPr>
        <p:spPr>
          <a:xfrm>
            <a:off x="5562600" y="3086100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9">
            <a:extLst>
              <a:ext uri="{FF2B5EF4-FFF2-40B4-BE49-F238E27FC236}">
                <a16:creationId xmlns:a16="http://schemas.microsoft.com/office/drawing/2014/main" id="{24CC62BF-E8B2-45E1-ABC6-5004206143B6}"/>
              </a:ext>
            </a:extLst>
          </p:cNvPr>
          <p:cNvSpPr txBox="1"/>
          <p:nvPr/>
        </p:nvSpPr>
        <p:spPr>
          <a:xfrm>
            <a:off x="5797414" y="3366776"/>
            <a:ext cx="11957175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/>
              </a:rPr>
              <a:t>O tomate e seu problema com a temperatura e com a umidade.</a:t>
            </a:r>
            <a:endParaRPr lang="en-US" sz="3200" dirty="0">
              <a:latin typeface="Muli Regular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732527B-0BBE-41E6-B6A1-97898C906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350703"/>
              </p:ext>
            </p:extLst>
          </p:nvPr>
        </p:nvGraphicFramePr>
        <p:xfrm>
          <a:off x="5341643" y="4420020"/>
          <a:ext cx="12946359" cy="313967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370774">
                  <a:extLst>
                    <a:ext uri="{9D8B030D-6E8A-4147-A177-3AD203B41FA5}">
                      <a16:colId xmlns:a16="http://schemas.microsoft.com/office/drawing/2014/main" val="3748917177"/>
                    </a:ext>
                  </a:extLst>
                </a:gridCol>
                <a:gridCol w="2267576">
                  <a:extLst>
                    <a:ext uri="{9D8B030D-6E8A-4147-A177-3AD203B41FA5}">
                      <a16:colId xmlns:a16="http://schemas.microsoft.com/office/drawing/2014/main" val="1526727028"/>
                    </a:ext>
                  </a:extLst>
                </a:gridCol>
                <a:gridCol w="3236591">
                  <a:extLst>
                    <a:ext uri="{9D8B030D-6E8A-4147-A177-3AD203B41FA5}">
                      <a16:colId xmlns:a16="http://schemas.microsoft.com/office/drawing/2014/main" val="3672695540"/>
                    </a:ext>
                  </a:extLst>
                </a:gridCol>
                <a:gridCol w="2071418">
                  <a:extLst>
                    <a:ext uri="{9D8B030D-6E8A-4147-A177-3AD203B41FA5}">
                      <a16:colId xmlns:a16="http://schemas.microsoft.com/office/drawing/2014/main" val="2213504373"/>
                    </a:ext>
                  </a:extLst>
                </a:gridCol>
              </a:tblGrid>
              <a:tr h="34799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Estágio de desenvolvimento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Temperatura (º C)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109511"/>
                  </a:ext>
                </a:extLst>
              </a:tr>
              <a:tr h="34799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Mínima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Ótima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Máxima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2536422"/>
                  </a:ext>
                </a:extLst>
              </a:tr>
              <a:tr h="3479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Germinação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11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16 a 29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34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2287236"/>
                  </a:ext>
                </a:extLst>
              </a:tr>
              <a:tr h="4181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Crescimento vegetativo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18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21 a 24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32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7809149"/>
                  </a:ext>
                </a:extLst>
              </a:tr>
              <a:tr h="3848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Pegamento de frutos (noite)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10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14 a 17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20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4386849"/>
                  </a:ext>
                </a:extLst>
              </a:tr>
              <a:tr h="4342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Pegamento de frutos (dia)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18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19 a 24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30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3355791"/>
                  </a:ext>
                </a:extLst>
              </a:tr>
              <a:tr h="4342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Desenvolvimento da cor vermelha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10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20 a 24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30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7971652"/>
                  </a:ext>
                </a:extLst>
              </a:tr>
              <a:tr h="368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Desenvolvimento da cor amarela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Muli Regular" panose="020B0604020202020204" charset="0"/>
                        </a:rPr>
                        <a:t>10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Muli Regular" panose="020B0604020202020204" charset="0"/>
                        </a:rPr>
                        <a:t>21 a 32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Muli Regular" panose="020B0604020202020204" charset="0"/>
                        </a:rPr>
                        <a:t>40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2478571"/>
                  </a:ext>
                </a:extLst>
              </a:tr>
            </a:tbl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0D7A029D-2EA4-4BD9-97E2-216129590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B574D8AB-BE0B-465A-9A9B-7F80DEEEEDA5}"/>
              </a:ext>
            </a:extLst>
          </p:cNvPr>
          <p:cNvSpPr txBox="1"/>
          <p:nvPr/>
        </p:nvSpPr>
        <p:spPr>
          <a:xfrm>
            <a:off x="9144000" y="8004804"/>
            <a:ext cx="6203366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/>
              </a:rPr>
              <a:t>Umidade do ar entre 60 a 80%.</a:t>
            </a:r>
            <a:endParaRPr lang="en-US" sz="3200" dirty="0">
              <a:latin typeface="Mul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5063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>
            <a:extLst>
              <a:ext uri="{FF2B5EF4-FFF2-40B4-BE49-F238E27FC236}">
                <a16:creationId xmlns:a16="http://schemas.microsoft.com/office/drawing/2014/main" id="{F2E3D658-C731-4F9D-9D47-E1B24E6B9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1" y="0"/>
            <a:ext cx="5207166" cy="537209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7222318" y="562664"/>
            <a:ext cx="9937160" cy="82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en-US" sz="5400" b="1" dirty="0">
                <a:solidFill>
                  <a:srgbClr val="54C286"/>
                </a:solidFill>
                <a:latin typeface="Muli Black" panose="020B0604020202020204" charset="0"/>
              </a:rPr>
              <a:t>Desafio/Problema</a:t>
            </a:r>
            <a:endParaRPr lang="en-US" sz="5400" b="1" dirty="0">
              <a:solidFill>
                <a:srgbClr val="191818"/>
              </a:solidFill>
              <a:latin typeface="Muli Black" panose="020B0604020202020204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5414117" y="9486736"/>
            <a:ext cx="2873883" cy="696744"/>
            <a:chOff x="0" y="0"/>
            <a:chExt cx="3831843" cy="928992"/>
          </a:xfrm>
        </p:grpSpPr>
        <p:sp>
          <p:nvSpPr>
            <p:cNvPr id="6" name="TextBox 6"/>
            <p:cNvSpPr txBox="1"/>
            <p:nvPr/>
          </p:nvSpPr>
          <p:spPr>
            <a:xfrm>
              <a:off x="0" y="57150"/>
              <a:ext cx="3831843" cy="5852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71"/>
                </a:lnSpc>
              </a:pPr>
              <a:endParaRPr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796990"/>
              <a:ext cx="3831843" cy="1320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63"/>
                </a:lnSpc>
              </a:pPr>
              <a:endParaRPr/>
            </a:p>
          </p:txBody>
        </p:sp>
      </p:grpSp>
      <p:sp>
        <p:nvSpPr>
          <p:cNvPr id="13" name="TextBox 9">
            <a:extLst>
              <a:ext uri="{FF2B5EF4-FFF2-40B4-BE49-F238E27FC236}">
                <a16:creationId xmlns:a16="http://schemas.microsoft.com/office/drawing/2014/main" id="{25C87714-4067-43BB-B977-E14ECB1B7D9A}"/>
              </a:ext>
            </a:extLst>
          </p:cNvPr>
          <p:cNvSpPr txBox="1"/>
          <p:nvPr/>
        </p:nvSpPr>
        <p:spPr>
          <a:xfrm>
            <a:off x="8077198" y="2543641"/>
            <a:ext cx="7604713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solidFill>
                  <a:srgbClr val="191818"/>
                </a:solidFill>
                <a:latin typeface="Muli Regular"/>
              </a:rPr>
              <a:t>O Tomate é muito exigente. </a:t>
            </a:r>
          </a:p>
          <a:p>
            <a:pPr>
              <a:lnSpc>
                <a:spcPts val="3359"/>
              </a:lnSpc>
            </a:pPr>
            <a:endParaRPr lang="en-US" sz="3200" dirty="0">
              <a:solidFill>
                <a:srgbClr val="191818"/>
              </a:solidFill>
              <a:latin typeface="Muli Regular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FA9CA575-FF16-422B-95C8-17160DBEEEFA}"/>
              </a:ext>
            </a:extLst>
          </p:cNvPr>
          <p:cNvSpPr txBox="1"/>
          <p:nvPr/>
        </p:nvSpPr>
        <p:spPr>
          <a:xfrm>
            <a:off x="8077198" y="4584258"/>
            <a:ext cx="7604713" cy="1769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Muli Regular" panose="020B0604020202020204" charset="0"/>
              </a:rPr>
              <a:t>Abortamento de flores</a:t>
            </a:r>
          </a:p>
          <a:p>
            <a:pPr marL="457200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Muli Regular" panose="020B0604020202020204" charset="0"/>
              </a:rPr>
              <a:t>Mau desenvolvimento dos frutos</a:t>
            </a:r>
          </a:p>
          <a:p>
            <a:pPr marL="457200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Muli Regular" panose="020B0604020202020204" charset="0"/>
              </a:rPr>
              <a:t>Formação de frutos ocos </a:t>
            </a:r>
          </a:p>
          <a:p>
            <a:pPr marL="571500" indent="-571500">
              <a:lnSpc>
                <a:spcPts val="3359"/>
              </a:lnSpc>
              <a:buFont typeface="Arial" panose="020B0604020202020204" pitchFamily="34" charset="0"/>
              <a:buChar char="•"/>
            </a:pP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B1702B1-68B1-4D4D-A329-EFA612E94F38}"/>
              </a:ext>
            </a:extLst>
          </p:cNvPr>
          <p:cNvCxnSpPr>
            <a:cxnSpLocks/>
          </p:cNvCxnSpPr>
          <p:nvPr/>
        </p:nvCxnSpPr>
        <p:spPr>
          <a:xfrm>
            <a:off x="7696200" y="2180358"/>
            <a:ext cx="0" cy="1140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FA267E8-1F98-4121-AC14-8E3548089066}"/>
              </a:ext>
            </a:extLst>
          </p:cNvPr>
          <p:cNvCxnSpPr>
            <a:cxnSpLocks/>
          </p:cNvCxnSpPr>
          <p:nvPr/>
        </p:nvCxnSpPr>
        <p:spPr>
          <a:xfrm>
            <a:off x="7696200" y="4381500"/>
            <a:ext cx="0" cy="1628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>
            <a:extLst>
              <a:ext uri="{FF2B5EF4-FFF2-40B4-BE49-F238E27FC236}">
                <a16:creationId xmlns:a16="http://schemas.microsoft.com/office/drawing/2014/main" id="{72763717-D0A9-4A5D-B19B-CC86D3C78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1" y="5159332"/>
            <a:ext cx="5207163" cy="5087846"/>
          </a:xfrm>
          <a:prstGeom prst="rect">
            <a:avLst/>
          </a:prstGeom>
        </p:spPr>
      </p:pic>
      <p:sp>
        <p:nvSpPr>
          <p:cNvPr id="27" name="TextBox 9">
            <a:extLst>
              <a:ext uri="{FF2B5EF4-FFF2-40B4-BE49-F238E27FC236}">
                <a16:creationId xmlns:a16="http://schemas.microsoft.com/office/drawing/2014/main" id="{6E8F38AC-4FED-4AB7-83F7-0D3E20A97747}"/>
              </a:ext>
            </a:extLst>
          </p:cNvPr>
          <p:cNvSpPr txBox="1"/>
          <p:nvPr/>
        </p:nvSpPr>
        <p:spPr>
          <a:xfrm>
            <a:off x="8077197" y="6831221"/>
            <a:ext cx="9082281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 panose="020B0604020202020204" charset="0"/>
              </a:rPr>
              <a:t>Desenvolvimento de doenças por exemplo: Mancha – Alvo e a Mancha de cladosporium.</a:t>
            </a:r>
            <a:endParaRPr lang="pt-BR" sz="48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EA1A49A-949E-47FB-8529-08A547BA582C}"/>
              </a:ext>
            </a:extLst>
          </p:cNvPr>
          <p:cNvCxnSpPr>
            <a:cxnSpLocks/>
          </p:cNvCxnSpPr>
          <p:nvPr/>
        </p:nvCxnSpPr>
        <p:spPr>
          <a:xfrm>
            <a:off x="7689273" y="6503878"/>
            <a:ext cx="0" cy="1628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7B8F8C16-411F-499C-A3A0-0AC9D15B8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051A56-9023-4C21-96F1-39F51BBB2AA0}"/>
              </a:ext>
            </a:extLst>
          </p:cNvPr>
          <p:cNvSpPr txBox="1"/>
          <p:nvPr/>
        </p:nvSpPr>
        <p:spPr>
          <a:xfrm>
            <a:off x="6823056" y="411879"/>
            <a:ext cx="9937160" cy="82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en-US" sz="4800" dirty="0" err="1">
                <a:solidFill>
                  <a:srgbClr val="54C286"/>
                </a:solidFill>
                <a:latin typeface="Muli Black" panose="020B0604020202020204" charset="0"/>
              </a:rPr>
              <a:t>Solução</a:t>
            </a:r>
            <a:endParaRPr lang="en-US" sz="4800" b="1" dirty="0">
              <a:solidFill>
                <a:srgbClr val="191818"/>
              </a:solidFill>
              <a:latin typeface="Muli Black" panose="020B060402020202020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729FDB2-0864-4608-A69C-C962878036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50" r="49235"/>
          <a:stretch>
            <a:fillRect/>
          </a:stretch>
        </p:blipFill>
        <p:spPr>
          <a:xfrm>
            <a:off x="0" y="0"/>
            <a:ext cx="5903531" cy="10287000"/>
          </a:xfrm>
          <a:prstGeom prst="rect">
            <a:avLst/>
          </a:prstGeom>
        </p:spPr>
      </p:pic>
      <p:sp>
        <p:nvSpPr>
          <p:cNvPr id="13" name="TextBox 9">
            <a:extLst>
              <a:ext uri="{FF2B5EF4-FFF2-40B4-BE49-F238E27FC236}">
                <a16:creationId xmlns:a16="http://schemas.microsoft.com/office/drawing/2014/main" id="{DBD86590-1A54-4BE7-B89E-A4C42721910C}"/>
              </a:ext>
            </a:extLst>
          </p:cNvPr>
          <p:cNvSpPr txBox="1"/>
          <p:nvPr/>
        </p:nvSpPr>
        <p:spPr>
          <a:xfrm>
            <a:off x="8451248" y="6138885"/>
            <a:ext cx="7604713" cy="13339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2800" dirty="0">
                <a:latin typeface="Muli Regular" panose="020B0604020202020204" charset="0"/>
              </a:rPr>
              <a:t>Diminuir a perda e consequentemente aumentar o </a:t>
            </a:r>
            <a:r>
              <a:rPr lang="pt-BR" sz="2800" b="1" dirty="0">
                <a:latin typeface="Muli Regular" panose="020B0604020202020204" charset="0"/>
              </a:rPr>
              <a:t>LUCRO.</a:t>
            </a:r>
          </a:p>
          <a:p>
            <a:pPr>
              <a:lnSpc>
                <a:spcPts val="3359"/>
              </a:lnSpc>
            </a:pP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654E0084-0F03-4049-AD95-412905F78C28}"/>
              </a:ext>
            </a:extLst>
          </p:cNvPr>
          <p:cNvSpPr txBox="1"/>
          <p:nvPr/>
        </p:nvSpPr>
        <p:spPr>
          <a:xfrm>
            <a:off x="8451247" y="2821476"/>
            <a:ext cx="7604713" cy="8979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2800" dirty="0">
                <a:latin typeface="Muli Regular" panose="020B0604020202020204" charset="0"/>
              </a:rPr>
              <a:t>Controle de temperatura e umidade.</a:t>
            </a:r>
            <a:endParaRPr lang="pt-BR" sz="2800" b="1" dirty="0">
              <a:latin typeface="Muli Regular" panose="020B0604020202020204" charset="0"/>
            </a:endParaRPr>
          </a:p>
          <a:p>
            <a:pPr>
              <a:lnSpc>
                <a:spcPts val="3359"/>
              </a:lnSpc>
            </a:pP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108CD2DC-D9F9-41BC-9C8A-AE575A8F9DC6}"/>
              </a:ext>
            </a:extLst>
          </p:cNvPr>
          <p:cNvSpPr txBox="1"/>
          <p:nvPr/>
        </p:nvSpPr>
        <p:spPr>
          <a:xfrm>
            <a:off x="8423540" y="4296622"/>
            <a:ext cx="6655403" cy="8979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2800" dirty="0">
                <a:latin typeface="Muli Regular" panose="020B0604020202020204" charset="0"/>
              </a:rPr>
              <a:t>Monitoramento em tempo real.</a:t>
            </a:r>
            <a:endParaRPr lang="pt-BR" sz="2800" b="1" dirty="0">
              <a:latin typeface="Muli Regular" panose="020B0604020202020204" charset="0"/>
            </a:endParaRPr>
          </a:p>
          <a:p>
            <a:pPr>
              <a:lnSpc>
                <a:spcPts val="3359"/>
              </a:lnSpc>
            </a:pP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C4ACDB12-8A29-49E5-A0C9-F2E20C421C5D}"/>
              </a:ext>
            </a:extLst>
          </p:cNvPr>
          <p:cNvSpPr txBox="1"/>
          <p:nvPr/>
        </p:nvSpPr>
        <p:spPr>
          <a:xfrm>
            <a:off x="8451248" y="4937065"/>
            <a:ext cx="7604713" cy="412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2800" dirty="0">
                <a:latin typeface="Muli Regular" panose="020B0604020202020204" charset="0"/>
              </a:rPr>
              <a:t>Envio de alertas.</a:t>
            </a: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1DE67BC-2E1A-4EF5-8DC7-8AAAD8942987}"/>
              </a:ext>
            </a:extLst>
          </p:cNvPr>
          <p:cNvCxnSpPr>
            <a:cxnSpLocks/>
          </p:cNvCxnSpPr>
          <p:nvPr/>
        </p:nvCxnSpPr>
        <p:spPr>
          <a:xfrm>
            <a:off x="8153400" y="2476500"/>
            <a:ext cx="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F0F9280-3E3B-4DBD-BBD9-B965B856DE3D}"/>
              </a:ext>
            </a:extLst>
          </p:cNvPr>
          <p:cNvCxnSpPr>
            <a:cxnSpLocks/>
          </p:cNvCxnSpPr>
          <p:nvPr/>
        </p:nvCxnSpPr>
        <p:spPr>
          <a:xfrm>
            <a:off x="8146473" y="4184833"/>
            <a:ext cx="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86E497A-8B33-495B-84C6-0212D0F1DA41}"/>
              </a:ext>
            </a:extLst>
          </p:cNvPr>
          <p:cNvCxnSpPr>
            <a:cxnSpLocks/>
          </p:cNvCxnSpPr>
          <p:nvPr/>
        </p:nvCxnSpPr>
        <p:spPr>
          <a:xfrm>
            <a:off x="8146473" y="5919371"/>
            <a:ext cx="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>
            <a:extLst>
              <a:ext uri="{FF2B5EF4-FFF2-40B4-BE49-F238E27FC236}">
                <a16:creationId xmlns:a16="http://schemas.microsoft.com/office/drawing/2014/main" id="{67D99BD4-8353-49CB-9BAD-105A71484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0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>
            <a:extLst>
              <a:ext uri="{FF2B5EF4-FFF2-40B4-BE49-F238E27FC236}">
                <a16:creationId xmlns:a16="http://schemas.microsoft.com/office/drawing/2014/main" id="{A5CBEC3B-620B-4E16-9BB3-7D741CC77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DE11553-B5BC-4CF7-BEF6-6EB99A018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124" y="627815"/>
            <a:ext cx="14665752" cy="824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5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B44EDF3-F15D-4ADF-A964-0197F9981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709D632-1A6F-4DED-A478-90B8AD4E7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35" y="498003"/>
            <a:ext cx="14896529" cy="837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9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>
            <a:extLst>
              <a:ext uri="{FF2B5EF4-FFF2-40B4-BE49-F238E27FC236}">
                <a16:creationId xmlns:a16="http://schemas.microsoft.com/office/drawing/2014/main" id="{2BA59F2D-3FA5-4ED0-8E4A-E4B2E2C23330}"/>
              </a:ext>
            </a:extLst>
          </p:cNvPr>
          <p:cNvSpPr txBox="1"/>
          <p:nvPr/>
        </p:nvSpPr>
        <p:spPr>
          <a:xfrm>
            <a:off x="1295400" y="3162300"/>
            <a:ext cx="7848600" cy="31073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4000" b="1" dirty="0" err="1">
                <a:latin typeface="Muli Regular" panose="020B0604020202020204" charset="0"/>
              </a:rPr>
              <a:t>Principais</a:t>
            </a:r>
            <a:r>
              <a:rPr lang="en-US" sz="4000" b="1" dirty="0">
                <a:latin typeface="Muli Regular" panose="020B0604020202020204" charset="0"/>
              </a:rPr>
              <a:t> </a:t>
            </a:r>
            <a:r>
              <a:rPr lang="en-US" sz="4000" b="1" dirty="0" err="1">
                <a:latin typeface="Muli Regular" panose="020B0604020202020204" charset="0"/>
              </a:rPr>
              <a:t>requisitos</a:t>
            </a:r>
            <a:r>
              <a:rPr lang="en-US" sz="4000" b="1" dirty="0">
                <a:latin typeface="Muli Regular" panose="020B0604020202020204" charset="0"/>
              </a:rPr>
              <a:t>. (Trello) </a:t>
            </a: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endParaRPr lang="en-US" sz="4000" b="1" dirty="0">
              <a:latin typeface="Muli Regular" panose="020B0604020202020204" charset="0"/>
            </a:endParaRP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4000" b="1" dirty="0">
                <a:latin typeface="Muli Regular" panose="020B0604020202020204" charset="0"/>
              </a:rPr>
              <a:t>Site </a:t>
            </a:r>
            <a:r>
              <a:rPr lang="en-US" sz="4000" b="1" dirty="0" err="1">
                <a:latin typeface="Muli Regular" panose="020B0604020202020204" charset="0"/>
              </a:rPr>
              <a:t>Institucional</a:t>
            </a:r>
            <a:r>
              <a:rPr lang="en-US" sz="4000" b="1" dirty="0">
                <a:latin typeface="Muli Regular" panose="020B0604020202020204" charset="0"/>
              </a:rPr>
              <a:t>.</a:t>
            </a: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endParaRPr lang="en-US" sz="4000" b="1" dirty="0">
              <a:latin typeface="Muli Regular" panose="020B0604020202020204" charset="0"/>
            </a:endParaRP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4000" b="1" dirty="0" err="1">
                <a:latin typeface="Muli Regular" panose="020B0604020202020204" charset="0"/>
              </a:rPr>
              <a:t>Especificação</a:t>
            </a:r>
            <a:r>
              <a:rPr lang="en-US" sz="4000" b="1" dirty="0">
                <a:latin typeface="Muli Regular" panose="020B0604020202020204" charset="0"/>
              </a:rPr>
              <a:t> Analytics.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71236CF-585A-459B-97F8-67C76A56A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8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314</Words>
  <Application>Microsoft Office PowerPoint</Application>
  <PresentationFormat>Personalizar</PresentationFormat>
  <Paragraphs>87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Muli Regular Bold</vt:lpstr>
      <vt:lpstr>Arial</vt:lpstr>
      <vt:lpstr>Muli Regular</vt:lpstr>
      <vt:lpstr>Muli Black</vt:lpstr>
      <vt:lpstr>Muli Black Bold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sistema contém dispositivos que proporcionam o controle de parâmetros ambientais importantes para as culturas vegetais, tais como:</dc:title>
  <dc:creator>BRENO-PC</dc:creator>
  <cp:lastModifiedBy>Sobral</cp:lastModifiedBy>
  <cp:revision>192</cp:revision>
  <dcterms:created xsi:type="dcterms:W3CDTF">2006-08-16T00:00:00Z</dcterms:created>
  <dcterms:modified xsi:type="dcterms:W3CDTF">2021-04-20T21:34:41Z</dcterms:modified>
  <dc:identifier>DAEX1hwDKWY</dc:identifier>
</cp:coreProperties>
</file>