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5" r:id="rId12"/>
    <p:sldId id="286" r:id="rId13"/>
    <p:sldId id="287" r:id="rId14"/>
    <p:sldId id="288" r:id="rId15"/>
    <p:sldId id="282" r:id="rId16"/>
    <p:sldId id="284" r:id="rId17"/>
    <p:sldId id="290" r:id="rId18"/>
  </p:sldIdLst>
  <p:sldSz cx="18288000" cy="10287000"/>
  <p:notesSz cx="6858000" cy="9144000"/>
  <p:embeddedFontLst>
    <p:embeddedFont>
      <p:font typeface="Muli Regular" panose="020B0604020202020204" charset="0"/>
      <p:regular r:id="rId20"/>
    </p:embeddedFont>
    <p:embeddedFont>
      <p:font typeface="Muli Black" panose="020B0604020202020204" charset="0"/>
      <p:regular r:id="rId21"/>
    </p:embeddedFont>
    <p:embeddedFont>
      <p:font typeface="Muli Regular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A54AC5C-77EE-4919-9C24-6530F00E60C6}">
          <p14:sldIdLst>
            <p14:sldId id="257"/>
            <p14:sldId id="280"/>
            <p14:sldId id="270"/>
            <p14:sldId id="281"/>
            <p14:sldId id="259"/>
            <p14:sldId id="276"/>
            <p14:sldId id="277"/>
            <p14:sldId id="278"/>
            <p14:sldId id="279"/>
            <p14:sldId id="283"/>
            <p14:sldId id="285"/>
            <p14:sldId id="286"/>
            <p14:sldId id="287"/>
            <p14:sldId id="288"/>
            <p14:sldId id="282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54C286"/>
    <a:srgbClr val="88DC62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22" autoAdjust="0"/>
  </p:normalViewPr>
  <p:slideViewPr>
    <p:cSldViewPr>
      <p:cViewPr varScale="1">
        <p:scale>
          <a:sx n="47" d="100"/>
          <a:sy n="47" d="100"/>
        </p:scale>
        <p:origin x="7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tabela%20alerta%20co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print%202\Sixsolution-project\C&#243;digo%20de%20cores\arqcomp%20sprint%202%20graficos%20fases1-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3024594453165882E-2"/>
          <c:y val="8.8836062158896806E-2"/>
          <c:w val="0.95395081109366819"/>
          <c:h val="0.8136541265675123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Planilha1!$C$15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Planilha1!$D$15:$J$15</c:f>
              <c:numCache>
                <c:formatCode>General</c:formatCode>
                <c:ptCount val="7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4-45F2-BF10-82B0B8DB7911}"/>
            </c:ext>
          </c:extLst>
        </c:ser>
        <c:ser>
          <c:idx val="1"/>
          <c:order val="1"/>
          <c:tx>
            <c:strRef>
              <c:f>Planilha1!$C$16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Planilha1!$D$16:$J$16</c:f>
              <c:numCache>
                <c:formatCode>General</c:formatCode>
                <c:ptCount val="7"/>
                <c:pt idx="0">
                  <c:v>27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34-45F2-BF10-82B0B8DB7911}"/>
            </c:ext>
          </c:extLst>
        </c:ser>
        <c:ser>
          <c:idx val="2"/>
          <c:order val="2"/>
          <c:tx>
            <c:strRef>
              <c:f>Planilha1!$C$17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Planilha1!$D$17:$J$17</c:f>
              <c:numCache>
                <c:formatCode>General</c:formatCode>
                <c:ptCount val="7"/>
                <c:pt idx="0">
                  <c:v>24</c:v>
                </c:pt>
                <c:pt idx="1">
                  <c:v>26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  <c:pt idx="5">
                  <c:v>20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34-45F2-BF10-82B0B8DB7911}"/>
            </c:ext>
          </c:extLst>
        </c:ser>
        <c:ser>
          <c:idx val="3"/>
          <c:order val="3"/>
          <c:tx>
            <c:strRef>
              <c:f>Planilha1!$C$18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Planilha1!$D$18:$J$18</c:f>
              <c:numCache>
                <c:formatCode>General</c:formatCode>
                <c:ptCount val="7"/>
                <c:pt idx="0">
                  <c:v>18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34-45F2-BF10-82B0B8DB7911}"/>
            </c:ext>
          </c:extLst>
        </c:ser>
        <c:ser>
          <c:idx val="4"/>
          <c:order val="4"/>
          <c:tx>
            <c:strRef>
              <c:f>Planilha1!$C$19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Planilha1!$D$19:$J$19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34-45F2-BF10-82B0B8DB79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7997375"/>
        <c:axId val="1868006111"/>
      </c:lineChart>
      <c:catAx>
        <c:axId val="1867997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8006111"/>
        <c:crosses val="autoZero"/>
        <c:auto val="1"/>
        <c:lblAlgn val="ctr"/>
        <c:lblOffset val="100"/>
        <c:noMultiLvlLbl val="0"/>
      </c:catAx>
      <c:valAx>
        <c:axId val="18680061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799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Crescimento</a:t>
            </a:r>
            <a:r>
              <a:rPr lang="pt-BR" baseline="0"/>
              <a:t> vegetativo</a:t>
            </a:r>
            <a:endParaRPr lang="pt-BR"/>
          </a:p>
        </c:rich>
      </c:tx>
      <c:layout>
        <c:manualLayout>
          <c:xMode val="edge"/>
          <c:yMode val="edge"/>
          <c:x val="0.36806937750398155"/>
          <c:y val="1.7094073767094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8883829382866792E-2"/>
          <c:y val="6.5458151064450271E-2"/>
          <c:w val="0.96537964613141092"/>
          <c:h val="0.862692514312903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Planilha1!$C$21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Planilha1!$D$21:$J$21</c:f>
              <c:numCache>
                <c:formatCode>General</c:formatCode>
                <c:ptCount val="7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3-415F-9A92-3A4D7E8186BC}"/>
            </c:ext>
          </c:extLst>
        </c:ser>
        <c:ser>
          <c:idx val="1"/>
          <c:order val="1"/>
          <c:tx>
            <c:strRef>
              <c:f>Planilha1!$C$22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Planilha1!$D$22:$J$22</c:f>
              <c:numCache>
                <c:formatCode>General</c:formatCode>
                <c:ptCount val="7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A3-415F-9A92-3A4D7E8186BC}"/>
            </c:ext>
          </c:extLst>
        </c:ser>
        <c:ser>
          <c:idx val="2"/>
          <c:order val="2"/>
          <c:tx>
            <c:strRef>
              <c:f>Planilha1!$C$23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Planilha1!$D$23:$J$23</c:f>
              <c:numCache>
                <c:formatCode>General</c:formatCode>
                <c:ptCount val="7"/>
                <c:pt idx="0">
                  <c:v>22.3</c:v>
                </c:pt>
                <c:pt idx="1">
                  <c:v>23</c:v>
                </c:pt>
                <c:pt idx="2">
                  <c:v>23.5</c:v>
                </c:pt>
                <c:pt idx="3">
                  <c:v>22.5</c:v>
                </c:pt>
                <c:pt idx="4">
                  <c:v>22</c:v>
                </c:pt>
                <c:pt idx="5">
                  <c:v>21.5</c:v>
                </c:pt>
                <c:pt idx="6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A3-415F-9A92-3A4D7E8186BC}"/>
            </c:ext>
          </c:extLst>
        </c:ser>
        <c:ser>
          <c:idx val="3"/>
          <c:order val="3"/>
          <c:tx>
            <c:strRef>
              <c:f>Planilha1!$C$24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Planilha1!$D$24:$J$24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A3-415F-9A92-3A4D7E8186BC}"/>
            </c:ext>
          </c:extLst>
        </c:ser>
        <c:ser>
          <c:idx val="4"/>
          <c:order val="4"/>
          <c:tx>
            <c:strRef>
              <c:f>Planilha1!$C$25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Planilha1!$D$25:$J$25</c:f>
              <c:numCache>
                <c:formatCode>General</c:formatCode>
                <c:ptCount val="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A3-415F-9A92-3A4D7E818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8001535"/>
        <c:axId val="1867996959"/>
      </c:lineChart>
      <c:catAx>
        <c:axId val="186800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7996959"/>
        <c:crosses val="autoZero"/>
        <c:auto val="1"/>
        <c:lblAlgn val="ctr"/>
        <c:lblOffset val="100"/>
        <c:noMultiLvlLbl val="0"/>
      </c:catAx>
      <c:valAx>
        <c:axId val="186799695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6800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frutos(noite)</a:t>
            </a:r>
          </a:p>
        </c:rich>
      </c:tx>
      <c:layout>
        <c:manualLayout>
          <c:xMode val="edge"/>
          <c:yMode val="edge"/>
          <c:x val="0.29597979797979795"/>
          <c:y val="1.4440430476433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6262626262626262E-2"/>
          <c:y val="8.6281951110615027E-2"/>
          <c:w val="0.9555555555555556"/>
          <c:h val="0.82659828750139053"/>
        </c:manualLayout>
      </c:layout>
      <c:lineChart>
        <c:grouping val="standard"/>
        <c:varyColors val="0"/>
        <c:ser>
          <c:idx val="0"/>
          <c:order val="0"/>
          <c:tx>
            <c:strRef>
              <c:f>Planilha1!$C$27</c:f>
              <c:strCache>
                <c:ptCount val="1"/>
                <c:pt idx="0">
                  <c:v>Temp.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Planilha1!$D$27:$J$27</c:f>
              <c:numCache>
                <c:formatCode>General</c:formatCode>
                <c:ptCount val="7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B-4EC5-B344-392DB212DFBC}"/>
            </c:ext>
          </c:extLst>
        </c:ser>
        <c:ser>
          <c:idx val="1"/>
          <c:order val="1"/>
          <c:tx>
            <c:strRef>
              <c:f>Planilha1!$C$28</c:f>
              <c:strCache>
                <c:ptCount val="1"/>
                <c:pt idx="0">
                  <c:v>Alerta (calor)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Planilha1!$D$28:$J$28</c:f>
              <c:numCache>
                <c:formatCode>General</c:formatCode>
                <c:ptCount val="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B-4EC5-B344-392DB212DFBC}"/>
            </c:ext>
          </c:extLst>
        </c:ser>
        <c:ser>
          <c:idx val="2"/>
          <c:order val="2"/>
          <c:tx>
            <c:strRef>
              <c:f>Planilha1!$C$29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Planilha1!$D$29:$J$29</c:f>
              <c:numCache>
                <c:formatCode>General</c:formatCode>
                <c:ptCount val="7"/>
                <c:pt idx="0">
                  <c:v>15.5</c:v>
                </c:pt>
                <c:pt idx="1">
                  <c:v>15.2</c:v>
                </c:pt>
                <c:pt idx="2">
                  <c:v>14.6</c:v>
                </c:pt>
                <c:pt idx="3">
                  <c:v>15.6</c:v>
                </c:pt>
                <c:pt idx="4">
                  <c:v>16.7</c:v>
                </c:pt>
                <c:pt idx="5">
                  <c:v>16</c:v>
                </c:pt>
                <c:pt idx="6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B-4EC5-B344-392DB212DFBC}"/>
            </c:ext>
          </c:extLst>
        </c:ser>
        <c:ser>
          <c:idx val="3"/>
          <c:order val="3"/>
          <c:tx>
            <c:strRef>
              <c:f>Planilha1!$C$30</c:f>
              <c:strCache>
                <c:ptCount val="1"/>
                <c:pt idx="0">
                  <c:v>Alerta (frio)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Planilha1!$D$30:$J$30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B-4EC5-B344-392DB212DFBC}"/>
            </c:ext>
          </c:extLst>
        </c:ser>
        <c:ser>
          <c:idx val="4"/>
          <c:order val="4"/>
          <c:tx>
            <c:strRef>
              <c:f>Planilha1!$C$31</c:f>
              <c:strCache>
                <c:ptCount val="1"/>
                <c:pt idx="0">
                  <c:v>Temp.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Planilha1!$D$31:$J$31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B-4EC5-B344-392DB212DF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2987487"/>
        <c:axId val="1782983743"/>
      </c:lineChart>
      <c:catAx>
        <c:axId val="1782987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983743"/>
        <c:crosses val="autoZero"/>
        <c:auto val="1"/>
        <c:lblAlgn val="ctr"/>
        <c:lblOffset val="100"/>
        <c:noMultiLvlLbl val="0"/>
      </c:catAx>
      <c:valAx>
        <c:axId val="17829837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82987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Pegamento de Frutos (DIA):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Sensor'!$B$3:$G$3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F-4AEA-AF1E-0581F797787A}"/>
            </c:ext>
          </c:extLst>
        </c:ser>
        <c:ser>
          <c:idx val="1"/>
          <c:order val="1"/>
          <c:tx>
            <c:strRef>
              <c:f>'Gráficos - Simulando o Sensor'!$A$4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Sensor'!$B$4:$G$4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F-4AEA-AF1E-0581F797787A}"/>
            </c:ext>
          </c:extLst>
        </c:ser>
        <c:ser>
          <c:idx val="2"/>
          <c:order val="2"/>
          <c:tx>
            <c:strRef>
              <c:f>'Gráficos - Simulando o Sensor'!$A$5</c:f>
              <c:strCache>
                <c:ptCount val="1"/>
                <c:pt idx="0">
                  <c:v>Temperatura 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Sensor'!$B$5:$G$5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22</c:v>
                </c:pt>
                <c:pt idx="3">
                  <c:v>19</c:v>
                </c:pt>
                <c:pt idx="4">
                  <c:v>21</c:v>
                </c:pt>
                <c:pt idx="5">
                  <c:v>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F-4AEA-AF1E-0581F797787A}"/>
            </c:ext>
          </c:extLst>
        </c:ser>
        <c:ser>
          <c:idx val="3"/>
          <c:order val="3"/>
          <c:tx>
            <c:strRef>
              <c:f>'Gráficos - Simulando o Sensor'!$A$6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Sensor'!$B$6:$G$6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F-4AEA-AF1E-0581F797787A}"/>
            </c:ext>
          </c:extLst>
        </c:ser>
        <c:ser>
          <c:idx val="4"/>
          <c:order val="4"/>
          <c:tx>
            <c:strRef>
              <c:f>'Gráficos - Simulando o Sensor'!$A$7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Sensor'!$B$7:$G$7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F-4AEA-AF1E-0581F79778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582880"/>
        <c:axId val="859591616"/>
      </c:lineChart>
      <c:catAx>
        <c:axId val="859582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59591616"/>
        <c:crosses val="autoZero"/>
        <c:auto val="1"/>
        <c:lblAlgn val="ctr"/>
        <c:lblOffset val="100"/>
        <c:noMultiLvlLbl val="0"/>
      </c:catAx>
      <c:valAx>
        <c:axId val="8595916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958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Vermelha: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'Gráficos - Simulando o Sensor'!$A$30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Sensor'!$B$30:$G$30</c:f>
              <c:numCache>
                <c:formatCode>General</c:formatCode>
                <c:ptCount val="6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17-452C-8264-3CAC3E3126C0}"/>
            </c:ext>
          </c:extLst>
        </c:ser>
        <c:ser>
          <c:idx val="1"/>
          <c:order val="1"/>
          <c:tx>
            <c:strRef>
              <c:f>'Gráficos - Simulando o Sensor'!$A$31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Sensor'!$B$31:$G$31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17-452C-8264-3CAC3E3126C0}"/>
            </c:ext>
          </c:extLst>
        </c:ser>
        <c:ser>
          <c:idx val="2"/>
          <c:order val="2"/>
          <c:tx>
            <c:strRef>
              <c:f>'Gráficos - Simulando o Sensor'!$A$32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Sensor'!$B$32:$G$32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20</c:v>
                </c:pt>
                <c:pt idx="3">
                  <c:v>24</c:v>
                </c:pt>
                <c:pt idx="4">
                  <c:v>23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7-452C-8264-3CAC3E3126C0}"/>
            </c:ext>
          </c:extLst>
        </c:ser>
        <c:ser>
          <c:idx val="3"/>
          <c:order val="3"/>
          <c:tx>
            <c:strRef>
              <c:f>'Gráficos - Simulando o Sensor'!$A$33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Sensor'!$B$33:$G$33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17-452C-8264-3CAC3E3126C0}"/>
            </c:ext>
          </c:extLst>
        </c:ser>
        <c:ser>
          <c:idx val="4"/>
          <c:order val="4"/>
          <c:tx>
            <c:strRef>
              <c:f>'Gráficos - Simulando o Sensor'!$A$34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Sensor'!$B$34:$G$34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7-452C-8264-3CAC3E312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5570336"/>
        <c:axId val="895589056"/>
      </c:lineChart>
      <c:catAx>
        <c:axId val="89557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5589056"/>
        <c:crosses val="autoZero"/>
        <c:auto val="1"/>
        <c:lblAlgn val="ctr"/>
        <c:lblOffset val="100"/>
        <c:noMultiLvlLbl val="0"/>
      </c:catAx>
      <c:valAx>
        <c:axId val="895589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9557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Desenvolvimento Cor Amarela: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0555656912975394E-2"/>
          <c:y val="0.11698555047140821"/>
          <c:w val="0.93055266353097155"/>
          <c:h val="0.68327424830433026"/>
        </c:manualLayout>
      </c:layout>
      <c:lineChart>
        <c:grouping val="standard"/>
        <c:varyColors val="0"/>
        <c:ser>
          <c:idx val="0"/>
          <c:order val="0"/>
          <c:tx>
            <c:strRef>
              <c:f>'Gráficos - Simulando o Sensor'!$A$55</c:f>
              <c:strCache>
                <c:ptCount val="1"/>
                <c:pt idx="0">
                  <c:v>Temperatura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Sensor'!$B$55:$G$55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08-413F-A029-4B9EACED2E42}"/>
            </c:ext>
          </c:extLst>
        </c:ser>
        <c:ser>
          <c:idx val="1"/>
          <c:order val="1"/>
          <c:tx>
            <c:strRef>
              <c:f>'Gráficos - Simulando o Sensor'!$A$56</c:f>
              <c:strCache>
                <c:ptCount val="1"/>
                <c:pt idx="0">
                  <c:v>Alerta Calor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FF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Sensor'!$B$56:$G$56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8-413F-A029-4B9EACED2E42}"/>
            </c:ext>
          </c:extLst>
        </c:ser>
        <c:ser>
          <c:idx val="2"/>
          <c:order val="2"/>
          <c:tx>
            <c:strRef>
              <c:f>'Gráficos - Simulando o Sensor'!$A$57</c:f>
              <c:strCache>
                <c:ptCount val="1"/>
                <c:pt idx="0">
                  <c:v>Temperatura</c:v>
                </c:pt>
              </c:strCache>
            </c:strRef>
          </c:tx>
          <c:spPr>
            <a:ln w="317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92D05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Sensor'!$B$57:$G$57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23</c:v>
                </c:pt>
                <c:pt idx="3">
                  <c:v>24</c:v>
                </c:pt>
                <c:pt idx="4">
                  <c:v>24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8-413F-A029-4B9EACED2E42}"/>
            </c:ext>
          </c:extLst>
        </c:ser>
        <c:ser>
          <c:idx val="3"/>
          <c:order val="3"/>
          <c:tx>
            <c:strRef>
              <c:f>'Gráficos - Simulando o Sensor'!$A$58</c:f>
              <c:strCache>
                <c:ptCount val="1"/>
                <c:pt idx="0">
                  <c:v>Alerta Frio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Sensor'!$B$58:$G$58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08-413F-A029-4B9EACED2E42}"/>
            </c:ext>
          </c:extLst>
        </c:ser>
        <c:ser>
          <c:idx val="4"/>
          <c:order val="4"/>
          <c:tx>
            <c:strRef>
              <c:f>'Gráficos - Simulando o Sensor'!$A$59</c:f>
              <c:strCache>
                <c:ptCount val="1"/>
                <c:pt idx="0">
                  <c:v>Temperatura Abaixo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'Gráficos - Simulando o Sensor'!$B$59:$G$59</c:f>
              <c:numCache>
                <c:formatCode>General</c:formatCode>
                <c:ptCount val="6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8-413F-A029-4B9EACED2E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5764912"/>
        <c:axId val="865749936"/>
      </c:lineChart>
      <c:catAx>
        <c:axId val="865764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5749936"/>
        <c:crosses val="autoZero"/>
        <c:auto val="1"/>
        <c:lblAlgn val="ctr"/>
        <c:lblOffset val="100"/>
        <c:noMultiLvlLbl val="0"/>
      </c:catAx>
      <c:valAx>
        <c:axId val="865749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57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Umidade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Planilha2!$C$4</c:f>
              <c:strCache>
                <c:ptCount val="1"/>
                <c:pt idx="0">
                  <c:v>Umidade máxima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0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Planilha2!$D$4:$J$4</c:f>
              <c:numCache>
                <c:formatCode>0%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7-406C-8E05-E7CE9AC09B05}"/>
            </c:ext>
          </c:extLst>
        </c:ser>
        <c:ser>
          <c:idx val="1"/>
          <c:order val="1"/>
          <c:tx>
            <c:strRef>
              <c:f>Planilha2!$C$5</c:f>
              <c:strCache>
                <c:ptCount val="1"/>
                <c:pt idx="0">
                  <c:v>Alerta (muito umido)</c:v>
                </c:pt>
              </c:strCache>
            </c:strRef>
          </c:tx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FFC00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Planilha2!$D$5:$J$5</c:f>
              <c:numCache>
                <c:formatCode>0%</c:formatCode>
                <c:ptCount val="7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97-406C-8E05-E7CE9AC09B05}"/>
            </c:ext>
          </c:extLst>
        </c:ser>
        <c:ser>
          <c:idx val="2"/>
          <c:order val="2"/>
          <c:tx>
            <c:strRef>
              <c:f>Planilha2!$C$6</c:f>
              <c:strCache>
                <c:ptCount val="1"/>
                <c:pt idx="0">
                  <c:v>Dado (temperatura)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Planilha2!$D$6:$J$6</c:f>
              <c:numCache>
                <c:formatCode>0%</c:formatCode>
                <c:ptCount val="7"/>
                <c:pt idx="0">
                  <c:v>0.71</c:v>
                </c:pt>
                <c:pt idx="1">
                  <c:v>0.65</c:v>
                </c:pt>
                <c:pt idx="2">
                  <c:v>0.62</c:v>
                </c:pt>
                <c:pt idx="3">
                  <c:v>0.66</c:v>
                </c:pt>
                <c:pt idx="4">
                  <c:v>0.76</c:v>
                </c:pt>
                <c:pt idx="5">
                  <c:v>0.74</c:v>
                </c:pt>
                <c:pt idx="6">
                  <c:v>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97-406C-8E05-E7CE9AC09B05}"/>
            </c:ext>
          </c:extLst>
        </c:ser>
        <c:ser>
          <c:idx val="3"/>
          <c:order val="3"/>
          <c:tx>
            <c:strRef>
              <c:f>Planilha2!$C$7</c:f>
              <c:strCache>
                <c:ptCount val="1"/>
                <c:pt idx="0">
                  <c:v>Alerta (muito seco)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00B0F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Planilha2!$D$7:$J$7</c:f>
              <c:numCache>
                <c:formatCode>0%</c:formatCode>
                <c:ptCount val="7"/>
                <c:pt idx="0">
                  <c:v>0.65</c:v>
                </c:pt>
                <c:pt idx="1">
                  <c:v>0.65</c:v>
                </c:pt>
                <c:pt idx="2">
                  <c:v>0.65</c:v>
                </c:pt>
                <c:pt idx="3">
                  <c:v>0.65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97-406C-8E05-E7CE9AC09B05}"/>
            </c:ext>
          </c:extLst>
        </c:ser>
        <c:ser>
          <c:idx val="4"/>
          <c:order val="4"/>
          <c:tx>
            <c:strRef>
              <c:f>Planilha2!$C$8</c:f>
              <c:strCache>
                <c:ptCount val="1"/>
                <c:pt idx="0">
                  <c:v>Umidade mínima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rgbClr val="7030A0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Planilha2!$D$8:$J$8</c:f>
              <c:numCache>
                <c:formatCode>0%</c:formatCode>
                <c:ptCount val="7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97-406C-8E05-E7CE9AC09B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285183"/>
        <c:axId val="1091705551"/>
      </c:lineChart>
      <c:catAx>
        <c:axId val="1034285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05551"/>
        <c:crosses val="autoZero"/>
        <c:auto val="1"/>
        <c:lblAlgn val="ctr"/>
        <c:lblOffset val="100"/>
        <c:noMultiLvlLbl val="0"/>
      </c:catAx>
      <c:valAx>
        <c:axId val="1091705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03428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026AAA-7968-4FD3-8475-C27A03AD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70" y="6743700"/>
            <a:ext cx="11730860" cy="1218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7A433E-057C-46E5-9BF4-56E421A93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83" y="3169443"/>
            <a:ext cx="14960033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F95B8D-22A1-4535-96CC-CC03FB720EF6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6061"/>
              </p:ext>
            </p:extLst>
          </p:nvPr>
        </p:nvGraphicFramePr>
        <p:xfrm>
          <a:off x="308201" y="1876425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410196"/>
              </p:ext>
            </p:extLst>
          </p:nvPr>
        </p:nvGraphicFramePr>
        <p:xfrm>
          <a:off x="9601200" y="1904797"/>
          <a:ext cx="8070397" cy="814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00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594F88-03A4-4EEC-B7EB-60FD5892620C}"/>
              </a:ext>
            </a:extLst>
          </p:cNvPr>
          <p:cNvSpPr txBox="1"/>
          <p:nvPr/>
        </p:nvSpPr>
        <p:spPr>
          <a:xfrm>
            <a:off x="4343400" y="2667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Gráficos – Simulando o Sensor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14917"/>
              </p:ext>
            </p:extLst>
          </p:nvPr>
        </p:nvGraphicFramePr>
        <p:xfrm>
          <a:off x="533400" y="1790700"/>
          <a:ext cx="82296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2835B71-43F2-40F5-94D6-83AB52B1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61948"/>
              </p:ext>
            </p:extLst>
          </p:nvPr>
        </p:nvGraphicFramePr>
        <p:xfrm>
          <a:off x="9503923" y="1786647"/>
          <a:ext cx="8250677" cy="821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4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CB1FAA4-4898-451B-B333-3CAAC858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F8D4D5E-C4AA-4F17-BAD4-3E2865DA6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72388"/>
              </p:ext>
            </p:extLst>
          </p:nvPr>
        </p:nvGraphicFramePr>
        <p:xfrm>
          <a:off x="272554" y="1673318"/>
          <a:ext cx="8490447" cy="842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1EC0B2B-D5D9-4F54-BC04-B63B3CE921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519504"/>
              </p:ext>
            </p:extLst>
          </p:nvPr>
        </p:nvGraphicFramePr>
        <p:xfrm>
          <a:off x="9525000" y="1673318"/>
          <a:ext cx="8490447" cy="842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16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6166CE-DCBB-4DDA-AAEC-06C47E05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91" y="21887"/>
            <a:ext cx="9980017" cy="1286367"/>
          </a:xfrm>
          <a:prstGeom prst="rect">
            <a:avLst/>
          </a:prstGeom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73337"/>
              </p:ext>
            </p:extLst>
          </p:nvPr>
        </p:nvGraphicFramePr>
        <p:xfrm>
          <a:off x="4038599" y="1485900"/>
          <a:ext cx="102108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6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85900"/>
            <a:ext cx="13106400" cy="8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777206" y="5753100"/>
            <a:ext cx="10733587" cy="167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A SixSolutions agradece a atenção de todos.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DB5141-914E-412F-8111-059A9CC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926308"/>
            <a:ext cx="7162800" cy="48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 smtClean="0">
                <a:latin typeface="Muli Regular"/>
              </a:rPr>
              <a:t>No Brasil são mais de </a:t>
            </a:r>
            <a:r>
              <a:rPr lang="pt-BR" sz="3200" dirty="0" smtClean="0">
                <a:latin typeface="Muli Regular"/>
              </a:rPr>
              <a:t>50 </a:t>
            </a:r>
            <a:r>
              <a:rPr lang="pt-BR" sz="3200" dirty="0">
                <a:latin typeface="Muli Regular"/>
              </a:rPr>
              <a:t>mil </a:t>
            </a:r>
            <a:r>
              <a:rPr lang="pt-BR" sz="3200" dirty="0" smtClean="0">
                <a:latin typeface="Muli Regular"/>
              </a:rPr>
              <a:t>hectares com </a:t>
            </a:r>
            <a:r>
              <a:rPr lang="pt-BR" sz="3200" dirty="0">
                <a:latin typeface="Muli Regular"/>
              </a:rPr>
              <a:t>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 smtClean="0">
                <a:latin typeface="Muli Regular"/>
              </a:rPr>
              <a:t>A estufa possui produtividade até 200% maior que no campo.</a:t>
            </a:r>
            <a:endParaRPr lang="pt-BR" sz="3200" dirty="0">
              <a:latin typeface="Muli Regular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2434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E11553-B5BC-4CF7-BEF6-6EB99A01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24" y="627815"/>
            <a:ext cx="14665752" cy="8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709D632-1A6F-4DED-A478-90B8AD4E7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35" y="498003"/>
            <a:ext cx="14896529" cy="8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310</Words>
  <Application>Microsoft Office PowerPoint</Application>
  <PresentationFormat>Personalizar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Muli Regular</vt:lpstr>
      <vt:lpstr>Muli Black</vt:lpstr>
      <vt:lpstr>Muli Black Bold</vt:lpstr>
      <vt:lpstr>Arial</vt:lpstr>
      <vt:lpstr>Times New Roman</vt:lpstr>
      <vt:lpstr>Muli Regular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André</cp:lastModifiedBy>
  <cp:revision>196</cp:revision>
  <dcterms:created xsi:type="dcterms:W3CDTF">2006-08-16T00:00:00Z</dcterms:created>
  <dcterms:modified xsi:type="dcterms:W3CDTF">2021-04-22T00:57:09Z</dcterms:modified>
  <dc:identifier>DAEX1hwDKWY</dc:identifier>
</cp:coreProperties>
</file>