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8" r:id="rId1"/>
  </p:sldMasterIdLst>
  <p:notesMasterIdLst>
    <p:notesMasterId r:id="rId22"/>
  </p:notesMasterIdLst>
  <p:handoutMasterIdLst>
    <p:handoutMasterId r:id="rId23"/>
  </p:handoutMasterIdLst>
  <p:sldIdLst>
    <p:sldId id="307" r:id="rId2"/>
    <p:sldId id="308" r:id="rId3"/>
    <p:sldId id="331" r:id="rId4"/>
    <p:sldId id="332" r:id="rId5"/>
    <p:sldId id="333" r:id="rId6"/>
    <p:sldId id="335" r:id="rId7"/>
    <p:sldId id="340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B23CA-79F2-49ED-946E-1BDB0520C59E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D0578-3297-44CD-8296-6A6F6830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16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0DB8E-7AFF-4B69-B311-DECE5225E1BC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F8C91-7AB0-4F6A-B8B1-F7B2C911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56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B93841D-ACA3-4CCE-A8C9-E3F4749F06B0}" type="datetime1">
              <a:rPr lang="en-US" smtClean="0"/>
              <a:t>10/1/2021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09D2EA-AF08-45DB-9F4C-D6E0A14486B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866F-5E1D-4CC3-9E03-4F38CBDE843B}" type="datetime1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2EA-AF08-45DB-9F4C-D6E0A1448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DD26-24C2-46EE-928C-097D32EF6CBB}" type="datetime1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709D2EA-AF08-45DB-9F4C-D6E0A1448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F9C6-94C0-4B38-808B-DE1855D5FF68}" type="datetime1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2EA-AF08-45DB-9F4C-D6E0A1448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868C62-2930-4E50-BEF2-37D84EEE90AC}" type="datetime1">
              <a:rPr lang="en-US" smtClean="0"/>
              <a:t>10/1/2021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709D2EA-AF08-45DB-9F4C-D6E0A14486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BCD2-2395-42B7-92D9-D0B649073BDA}" type="datetime1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2EA-AF08-45DB-9F4C-D6E0A14486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8B94-6BE3-4E8E-95CC-74CBD05F352E}" type="datetime1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2EA-AF08-45DB-9F4C-D6E0A14486B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65C6-0017-4D20-B2D4-5EB65F360009}" type="datetime1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2EA-AF08-45DB-9F4C-D6E0A14486B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578D-F391-450F-837E-245216DD0E86}" type="datetime1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2EA-AF08-45DB-9F4C-D6E0A1448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6DF5-28B7-424A-B845-75857DC97EEB}" type="datetime1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09D2EA-AF08-45DB-9F4C-D6E0A14486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C1E0-6B66-428A-AB25-03A92EFC88A3}" type="datetime1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2EA-AF08-45DB-9F4C-D6E0A14486B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2B81033-949E-4720-B66F-38CCDAE4B775}" type="datetime1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7709D2EA-AF08-45DB-9F4C-D6E0A14486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9" r:id="rId1"/>
    <p:sldLayoutId id="2147484550" r:id="rId2"/>
    <p:sldLayoutId id="2147484551" r:id="rId3"/>
    <p:sldLayoutId id="2147484552" r:id="rId4"/>
    <p:sldLayoutId id="2147484553" r:id="rId5"/>
    <p:sldLayoutId id="2147484554" r:id="rId6"/>
    <p:sldLayoutId id="2147484555" r:id="rId7"/>
    <p:sldLayoutId id="2147484556" r:id="rId8"/>
    <p:sldLayoutId id="2147484557" r:id="rId9"/>
    <p:sldLayoutId id="2147484558" r:id="rId10"/>
    <p:sldLayoutId id="2147484559" r:id="rId11"/>
  </p:sldLayoutIdLst>
  <p:transition spd="med"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Concepts that are observable </a:t>
            </a:r>
            <a:r>
              <a:rPr lang="en-US" dirty="0" smtClean="0"/>
              <a:t>and measurable</a:t>
            </a:r>
          </a:p>
          <a:p>
            <a:r>
              <a:rPr lang="en-US" dirty="0" smtClean="0"/>
              <a:t>Have </a:t>
            </a:r>
            <a:r>
              <a:rPr lang="en-US" dirty="0"/>
              <a:t>a dimension that can </a:t>
            </a:r>
            <a:r>
              <a:rPr lang="en-US" dirty="0" smtClean="0"/>
              <a:t>vary</a:t>
            </a:r>
          </a:p>
          <a:p>
            <a:r>
              <a:rPr lang="en-US" dirty="0" smtClean="0"/>
              <a:t>Narrow </a:t>
            </a:r>
            <a:r>
              <a:rPr lang="en-US" dirty="0"/>
              <a:t>in </a:t>
            </a:r>
            <a:r>
              <a:rPr lang="en-US" dirty="0" smtClean="0"/>
              <a:t>meaning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Color classification</a:t>
            </a:r>
          </a:p>
          <a:p>
            <a:pPr lvl="1"/>
            <a:r>
              <a:rPr lang="en-US" dirty="0" smtClean="0"/>
              <a:t>Loudness</a:t>
            </a:r>
          </a:p>
          <a:p>
            <a:pPr lvl="1"/>
            <a:r>
              <a:rPr lang="en-US" dirty="0" smtClean="0"/>
              <a:t>Level of satisfaction/agreement</a:t>
            </a:r>
          </a:p>
          <a:p>
            <a:pPr lvl="1"/>
            <a:r>
              <a:rPr lang="en-US" dirty="0" smtClean="0"/>
              <a:t>Amount of time spent</a:t>
            </a:r>
          </a:p>
          <a:p>
            <a:pPr lvl="1"/>
            <a:r>
              <a:rPr lang="en-US" dirty="0" smtClean="0"/>
              <a:t>Media choice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451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population Variance</a:t>
            </a:r>
            <a:endParaRPr lang="en-US" sz="4000" dirty="0"/>
          </a:p>
        </p:txBody>
      </p:sp>
      <p:graphicFrame>
        <p:nvGraphicFramePr>
          <p:cNvPr id="12083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00862"/>
              </p:ext>
            </p:extLst>
          </p:nvPr>
        </p:nvGraphicFramePr>
        <p:xfrm>
          <a:off x="441325" y="1981200"/>
          <a:ext cx="780415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3" imgW="1079280" imgH="419040" progId="Equation.3">
                  <p:embed/>
                </p:oleObj>
              </mc:Choice>
              <mc:Fallback>
                <p:oleObj name="Equation" r:id="rId3" imgW="107928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981200"/>
                        <a:ext cx="7804150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692066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Sample Variance</a:t>
            </a:r>
            <a:endParaRPr lang="en-US" sz="4000" dirty="0"/>
          </a:p>
        </p:txBody>
      </p:sp>
      <p:graphicFrame>
        <p:nvGraphicFramePr>
          <p:cNvPr id="12083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9803984"/>
              </p:ext>
            </p:extLst>
          </p:nvPr>
        </p:nvGraphicFramePr>
        <p:xfrm>
          <a:off x="1149350" y="2209800"/>
          <a:ext cx="68453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3" imgW="1054080" imgH="419040" progId="Equation.3">
                  <p:embed/>
                </p:oleObj>
              </mc:Choice>
              <mc:Fallback>
                <p:oleObj name="Equation" r:id="rId3" imgW="105408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2209800"/>
                        <a:ext cx="68453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688714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Variance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method of describing variation in a set of scores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higher the variance, the greater the variability and/or spread of scores</a:t>
            </a:r>
          </a:p>
        </p:txBody>
      </p:sp>
    </p:spTree>
    <p:extLst>
      <p:ext uri="{BB962C8B-B14F-4D97-AF65-F5344CB8AC3E}">
        <p14:creationId xmlns:p14="http://schemas.microsoft.com/office/powerpoint/2010/main" val="24171028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4000"/>
              <a:t>Variance Example</a:t>
            </a: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990600" y="2479675"/>
            <a:ext cx="1219200" cy="2863850"/>
            <a:chOff x="624" y="1008"/>
            <a:chExt cx="768" cy="2358"/>
          </a:xfrm>
        </p:grpSpPr>
        <p:sp>
          <p:nvSpPr>
            <p:cNvPr id="130052" name="Text Box 4"/>
            <p:cNvSpPr txBox="1">
              <a:spLocks noChangeArrowheads="1"/>
            </p:cNvSpPr>
            <p:nvPr/>
          </p:nvSpPr>
          <p:spPr bwMode="auto">
            <a:xfrm>
              <a:off x="816" y="1008"/>
              <a:ext cx="308" cy="2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98</a:t>
              </a:r>
            </a:p>
            <a:p>
              <a:r>
                <a:rPr lang="en-US" dirty="0"/>
                <a:t>88</a:t>
              </a:r>
            </a:p>
            <a:p>
              <a:r>
                <a:rPr lang="en-US" dirty="0"/>
                <a:t>81</a:t>
              </a:r>
            </a:p>
            <a:p>
              <a:r>
                <a:rPr lang="en-US" dirty="0"/>
                <a:t>74</a:t>
              </a:r>
            </a:p>
            <a:p>
              <a:r>
                <a:rPr lang="en-US" dirty="0"/>
                <a:t>72</a:t>
              </a:r>
            </a:p>
            <a:p>
              <a:r>
                <a:rPr lang="en-US" dirty="0"/>
                <a:t>72</a:t>
              </a:r>
            </a:p>
            <a:p>
              <a:r>
                <a:rPr lang="en-US" dirty="0"/>
                <a:t>70</a:t>
              </a:r>
            </a:p>
            <a:p>
              <a:r>
                <a:rPr lang="en-US" dirty="0"/>
                <a:t>69</a:t>
              </a:r>
            </a:p>
            <a:p>
              <a:r>
                <a:rPr lang="en-US" dirty="0"/>
                <a:t>65</a:t>
              </a:r>
            </a:p>
            <a:p>
              <a:r>
                <a:rPr lang="en-US" dirty="0"/>
                <a:t>52</a:t>
              </a:r>
            </a:p>
          </p:txBody>
        </p:sp>
        <p:sp>
          <p:nvSpPr>
            <p:cNvPr id="130053" name="Line 5"/>
            <p:cNvSpPr>
              <a:spLocks noChangeShapeType="1"/>
            </p:cNvSpPr>
            <p:nvPr/>
          </p:nvSpPr>
          <p:spPr bwMode="auto">
            <a:xfrm>
              <a:off x="624" y="336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288925" y="5299075"/>
            <a:ext cx="173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Mean = 74.1</a:t>
            </a:r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1790570" y="2479675"/>
            <a:ext cx="11430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dirty="0"/>
              <a:t> 74.1 =</a:t>
            </a:r>
          </a:p>
          <a:p>
            <a:pPr>
              <a:buFontTx/>
              <a:buChar char="-"/>
            </a:pPr>
            <a:r>
              <a:rPr lang="en-US" dirty="0"/>
              <a:t> 74.1 =</a:t>
            </a:r>
          </a:p>
          <a:p>
            <a:pPr>
              <a:buFontTx/>
              <a:buChar char="-"/>
            </a:pPr>
            <a:r>
              <a:rPr lang="en-US" dirty="0"/>
              <a:t> 74.1 =</a:t>
            </a:r>
          </a:p>
          <a:p>
            <a:pPr>
              <a:buFontTx/>
              <a:buChar char="-"/>
            </a:pPr>
            <a:r>
              <a:rPr lang="en-US" dirty="0"/>
              <a:t> 74.1 =</a:t>
            </a:r>
          </a:p>
          <a:p>
            <a:pPr>
              <a:buFontTx/>
              <a:buChar char="-"/>
            </a:pPr>
            <a:r>
              <a:rPr lang="en-US" dirty="0"/>
              <a:t> 74.1 =</a:t>
            </a:r>
          </a:p>
          <a:p>
            <a:pPr>
              <a:buFontTx/>
              <a:buChar char="-"/>
            </a:pPr>
            <a:r>
              <a:rPr lang="en-US" dirty="0"/>
              <a:t> 74.1 =</a:t>
            </a:r>
          </a:p>
          <a:p>
            <a:pPr>
              <a:buFontTx/>
              <a:buChar char="-"/>
            </a:pPr>
            <a:r>
              <a:rPr lang="en-US" dirty="0"/>
              <a:t> 74.1 =</a:t>
            </a:r>
          </a:p>
          <a:p>
            <a:pPr>
              <a:buFontTx/>
              <a:buChar char="-"/>
            </a:pPr>
            <a:r>
              <a:rPr lang="en-US" dirty="0"/>
              <a:t> 74.1 =</a:t>
            </a:r>
          </a:p>
          <a:p>
            <a:pPr>
              <a:buFontTx/>
              <a:buChar char="-"/>
            </a:pPr>
            <a:r>
              <a:rPr lang="en-US" dirty="0"/>
              <a:t> 74.1 =</a:t>
            </a:r>
          </a:p>
          <a:p>
            <a:pPr>
              <a:buFontTx/>
              <a:buChar char="-"/>
            </a:pPr>
            <a:r>
              <a:rPr lang="en-US" dirty="0"/>
              <a:t> 74.1 =</a:t>
            </a:r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2743200" y="2479675"/>
            <a:ext cx="186055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23.90 = </a:t>
            </a:r>
            <a:r>
              <a:rPr lang="en-US" dirty="0" smtClean="0"/>
              <a:t> 571.21</a:t>
            </a:r>
            <a:endParaRPr lang="en-US" dirty="0"/>
          </a:p>
          <a:p>
            <a:r>
              <a:rPr lang="en-US" dirty="0"/>
              <a:t>13.90 = </a:t>
            </a:r>
            <a:r>
              <a:rPr lang="en-US" dirty="0" smtClean="0"/>
              <a:t> 193.21</a:t>
            </a:r>
            <a:endParaRPr lang="en-US" dirty="0"/>
          </a:p>
          <a:p>
            <a:r>
              <a:rPr lang="en-US" dirty="0"/>
              <a:t>6.90   = </a:t>
            </a:r>
            <a:r>
              <a:rPr lang="en-US" dirty="0" smtClean="0"/>
              <a:t>    47.61</a:t>
            </a:r>
            <a:endParaRPr lang="en-US" dirty="0"/>
          </a:p>
          <a:p>
            <a:r>
              <a:rPr lang="en-US" dirty="0"/>
              <a:t>-0.10  = </a:t>
            </a:r>
            <a:r>
              <a:rPr lang="en-US" dirty="0" smtClean="0"/>
              <a:t>      0.01</a:t>
            </a:r>
            <a:endParaRPr lang="en-US" dirty="0"/>
          </a:p>
          <a:p>
            <a:r>
              <a:rPr lang="en-US" dirty="0"/>
              <a:t>-2.10  = </a:t>
            </a:r>
            <a:r>
              <a:rPr lang="en-US" dirty="0" smtClean="0"/>
              <a:t>      4.41</a:t>
            </a:r>
            <a:endParaRPr lang="en-US" dirty="0"/>
          </a:p>
          <a:p>
            <a:r>
              <a:rPr lang="en-US" dirty="0"/>
              <a:t>-2.10  = </a:t>
            </a:r>
            <a:r>
              <a:rPr lang="en-US" dirty="0" smtClean="0"/>
              <a:t>      4.41</a:t>
            </a:r>
            <a:endParaRPr lang="en-US" dirty="0"/>
          </a:p>
          <a:p>
            <a:r>
              <a:rPr lang="en-US" dirty="0"/>
              <a:t>-4.10  = </a:t>
            </a:r>
            <a:r>
              <a:rPr lang="en-US" dirty="0" smtClean="0"/>
              <a:t>    16.81</a:t>
            </a:r>
            <a:endParaRPr lang="en-US" dirty="0"/>
          </a:p>
          <a:p>
            <a:r>
              <a:rPr lang="en-US" dirty="0"/>
              <a:t>-5.10  = </a:t>
            </a:r>
            <a:r>
              <a:rPr lang="en-US" dirty="0" smtClean="0"/>
              <a:t>    26.01</a:t>
            </a:r>
            <a:endParaRPr lang="en-US" dirty="0"/>
          </a:p>
          <a:p>
            <a:r>
              <a:rPr lang="en-US" dirty="0"/>
              <a:t>-9.10  = </a:t>
            </a:r>
            <a:r>
              <a:rPr lang="en-US" dirty="0" smtClean="0"/>
              <a:t>    82.81</a:t>
            </a:r>
            <a:endParaRPr lang="en-US" dirty="0"/>
          </a:p>
          <a:p>
            <a:r>
              <a:rPr lang="en-US" dirty="0"/>
              <a:t>-22.10 = </a:t>
            </a:r>
            <a:r>
              <a:rPr lang="en-US" dirty="0" smtClean="0"/>
              <a:t> 488.41</a:t>
            </a:r>
            <a:endParaRPr lang="en-US" dirty="0"/>
          </a:p>
        </p:txBody>
      </p:sp>
      <p:sp>
        <p:nvSpPr>
          <p:cNvPr id="130059" name="Line 11"/>
          <p:cNvSpPr>
            <a:spLocks noChangeShapeType="1"/>
          </p:cNvSpPr>
          <p:nvPr/>
        </p:nvSpPr>
        <p:spPr bwMode="auto">
          <a:xfrm>
            <a:off x="3505200" y="5304777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061" name="Text Box 13"/>
          <p:cNvSpPr txBox="1">
            <a:spLocks noChangeArrowheads="1"/>
          </p:cNvSpPr>
          <p:nvPr/>
        </p:nvSpPr>
        <p:spPr bwMode="auto">
          <a:xfrm>
            <a:off x="3505200" y="5299075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1,434.90</a:t>
            </a:r>
          </a:p>
        </p:txBody>
      </p:sp>
      <p:grpSp>
        <p:nvGrpSpPr>
          <p:cNvPr id="130066" name="Group 18"/>
          <p:cNvGrpSpPr>
            <a:grpSpLocks/>
          </p:cNvGrpSpPr>
          <p:nvPr/>
        </p:nvGrpSpPr>
        <p:grpSpPr bwMode="auto">
          <a:xfrm>
            <a:off x="5715000" y="2479675"/>
            <a:ext cx="2954338" cy="955675"/>
            <a:chOff x="3014" y="1104"/>
            <a:chExt cx="1861" cy="602"/>
          </a:xfrm>
        </p:grpSpPr>
        <p:sp>
          <p:nvSpPr>
            <p:cNvPr id="130062" name="Text Box 14"/>
            <p:cNvSpPr txBox="1">
              <a:spLocks noChangeArrowheads="1"/>
            </p:cNvSpPr>
            <p:nvPr/>
          </p:nvSpPr>
          <p:spPr bwMode="auto">
            <a:xfrm>
              <a:off x="3014" y="1418"/>
              <a:ext cx="18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1,434.90 \ 10 = 143.49</a:t>
              </a:r>
            </a:p>
          </p:txBody>
        </p:sp>
        <p:sp>
          <p:nvSpPr>
            <p:cNvPr id="130064" name="Rectangle 16"/>
            <p:cNvSpPr>
              <a:spLocks noChangeArrowheads="1"/>
            </p:cNvSpPr>
            <p:nvPr/>
          </p:nvSpPr>
          <p:spPr bwMode="auto">
            <a:xfrm>
              <a:off x="3024" y="1104"/>
              <a:ext cx="157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Population </a:t>
              </a:r>
              <a:r>
                <a:rPr lang="en-US" dirty="0" smtClean="0">
                  <a:solidFill>
                    <a:schemeClr val="tx2"/>
                  </a:solidFill>
                </a:rPr>
                <a:t>Variance (N)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30067" name="Group 19"/>
          <p:cNvGrpSpPr>
            <a:grpSpLocks/>
          </p:cNvGrpSpPr>
          <p:nvPr/>
        </p:nvGrpSpPr>
        <p:grpSpPr bwMode="auto">
          <a:xfrm>
            <a:off x="5715000" y="4130351"/>
            <a:ext cx="2801938" cy="914400"/>
            <a:chOff x="3024" y="2016"/>
            <a:chExt cx="1765" cy="576"/>
          </a:xfrm>
        </p:grpSpPr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3024" y="2304"/>
              <a:ext cx="17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1,434.90 \ 9 = 159.43</a:t>
              </a:r>
            </a:p>
          </p:txBody>
        </p:sp>
        <p:sp>
          <p:nvSpPr>
            <p:cNvPr id="130065" name="Rectangle 17"/>
            <p:cNvSpPr>
              <a:spLocks noChangeArrowheads="1"/>
            </p:cNvSpPr>
            <p:nvPr/>
          </p:nvSpPr>
          <p:spPr bwMode="auto">
            <a:xfrm>
              <a:off x="3024" y="2016"/>
              <a:ext cx="14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Sample </a:t>
              </a:r>
              <a:r>
                <a:rPr lang="en-US" dirty="0" smtClean="0">
                  <a:solidFill>
                    <a:schemeClr val="tx2"/>
                  </a:solidFill>
                </a:rPr>
                <a:t>Variance (n-1)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73682" y="2118119"/>
            <a:ext cx="29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51744" y="2118119"/>
            <a:ext cx="316112" cy="369332"/>
            <a:chOff x="2051744" y="2118119"/>
            <a:chExt cx="316112" cy="369332"/>
          </a:xfrm>
        </p:grpSpPr>
        <p:sp>
          <p:nvSpPr>
            <p:cNvPr id="3" name="Rectangle 2"/>
            <p:cNvSpPr/>
            <p:nvPr/>
          </p:nvSpPr>
          <p:spPr>
            <a:xfrm>
              <a:off x="2051744" y="2118119"/>
              <a:ext cx="3161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X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092672" y="2136850"/>
              <a:ext cx="23425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794067" y="2118119"/>
            <a:ext cx="676788" cy="369332"/>
            <a:chOff x="3031032" y="2110343"/>
            <a:chExt cx="676788" cy="369332"/>
          </a:xfrm>
        </p:grpSpPr>
        <p:sp>
          <p:nvSpPr>
            <p:cNvPr id="22" name="Rectangle 21"/>
            <p:cNvSpPr/>
            <p:nvPr/>
          </p:nvSpPr>
          <p:spPr>
            <a:xfrm>
              <a:off x="3031032" y="2110343"/>
              <a:ext cx="6767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 X - X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439219" y="2139960"/>
              <a:ext cx="23425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792281" y="2112109"/>
            <a:ext cx="787395" cy="369332"/>
            <a:chOff x="3031032" y="2110343"/>
            <a:chExt cx="787395" cy="369332"/>
          </a:xfrm>
        </p:grpSpPr>
        <p:sp>
          <p:nvSpPr>
            <p:cNvPr id="26" name="Rectangle 25"/>
            <p:cNvSpPr/>
            <p:nvPr/>
          </p:nvSpPr>
          <p:spPr>
            <a:xfrm>
              <a:off x="3031032" y="2110343"/>
              <a:ext cx="7873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 X –X</a:t>
              </a:r>
              <a:r>
                <a:rPr lang="en-US" baseline="30000" dirty="0" smtClean="0">
                  <a:solidFill>
                    <a:srgbClr val="C00000"/>
                  </a:solidFill>
                </a:rPr>
                <a:t>2</a:t>
              </a:r>
              <a:endParaRPr lang="en-US" baseline="30000" dirty="0">
                <a:solidFill>
                  <a:srgbClr val="C00000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439219" y="2139960"/>
              <a:ext cx="23425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239334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variance is used in many higher-order calculations including:</a:t>
            </a:r>
          </a:p>
          <a:p>
            <a:pPr lvl="1"/>
            <a:r>
              <a:rPr lang="en-US" dirty="0" smtClean="0"/>
              <a:t>T-test</a:t>
            </a:r>
          </a:p>
          <a:p>
            <a:pPr lvl="1"/>
            <a:r>
              <a:rPr lang="en-US" dirty="0" smtClean="0"/>
              <a:t>Analysis of Variance (ANOVA)</a:t>
            </a:r>
          </a:p>
          <a:p>
            <a:pPr lvl="1"/>
            <a:r>
              <a:rPr lang="en-US" dirty="0" smtClean="0"/>
              <a:t>Regression</a:t>
            </a:r>
          </a:p>
          <a:p>
            <a:r>
              <a:rPr lang="en-US" dirty="0"/>
              <a:t>A variance value of zero indicates that all values within a set of numbers are </a:t>
            </a:r>
            <a:r>
              <a:rPr lang="en-US" dirty="0" smtClean="0"/>
              <a:t>identical</a:t>
            </a:r>
          </a:p>
          <a:p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variances that are non-zero will be positive numbers. A large variance indicates that numbers in the set are far from the mean and each other, while a small variance indicates the opposite.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the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1035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Standard Deviation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Another </a:t>
            </a:r>
            <a:r>
              <a:rPr lang="en-US" dirty="0"/>
              <a:t>method of describing variation in a set of scores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higher the standard deviation, the greater the variability and/or spread of scores</a:t>
            </a:r>
          </a:p>
        </p:txBody>
      </p:sp>
    </p:spTree>
    <p:extLst>
      <p:ext uri="{BB962C8B-B14F-4D97-AF65-F5344CB8AC3E}">
        <p14:creationId xmlns:p14="http://schemas.microsoft.com/office/powerpoint/2010/main" val="335054678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Types of data presentation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2205"/>
            <a:ext cx="7437671" cy="493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3540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presentation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38" y="2057400"/>
            <a:ext cx="8528583" cy="39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4744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presentation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11" y="2133600"/>
            <a:ext cx="855043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4107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presentation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3" y="2057400"/>
            <a:ext cx="859931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9120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Types:</a:t>
            </a:r>
          </a:p>
          <a:p>
            <a:pPr lvl="1"/>
            <a:r>
              <a:rPr lang="en-US" b="1" dirty="0" smtClean="0"/>
              <a:t>Independent</a:t>
            </a:r>
            <a:r>
              <a:rPr lang="en-US" dirty="0" smtClean="0"/>
              <a:t> – those that are systematically varied by the researcher</a:t>
            </a:r>
          </a:p>
          <a:p>
            <a:pPr lvl="1"/>
            <a:r>
              <a:rPr lang="en-US" b="1" dirty="0" smtClean="0"/>
              <a:t>Dependent</a:t>
            </a:r>
            <a:r>
              <a:rPr lang="en-US" dirty="0" smtClean="0"/>
              <a:t> – those that are observed. Their values are resumed to depend on the effects of the independent variables</a:t>
            </a:r>
          </a:p>
          <a:p>
            <a:pPr lvl="1"/>
            <a:endParaRPr lang="en-US" dirty="0"/>
          </a:p>
          <a:p>
            <a:r>
              <a:rPr lang="en-US" dirty="0" smtClean="0"/>
              <a:t>Variable Forms:</a:t>
            </a:r>
          </a:p>
          <a:p>
            <a:pPr lvl="1"/>
            <a:r>
              <a:rPr lang="en-US" b="1" dirty="0" smtClean="0"/>
              <a:t>Discrete</a:t>
            </a:r>
            <a:r>
              <a:rPr lang="en-US" dirty="0" smtClean="0"/>
              <a:t> – only includes a finite set of values (yes/no; republican/democrat; satisfied….not satisfied, etc.)</a:t>
            </a:r>
          </a:p>
          <a:p>
            <a:pPr lvl="1"/>
            <a:r>
              <a:rPr lang="en-US" b="1" dirty="0" smtClean="0"/>
              <a:t>Continuous</a:t>
            </a:r>
            <a:r>
              <a:rPr lang="en-US" dirty="0" smtClean="0"/>
              <a:t> – takes on any value on a continuous scale (height, weight, length, time, etc.)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and forms of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6979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presentation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23" y="2057400"/>
            <a:ext cx="872541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7952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Measures of Central </a:t>
            </a:r>
            <a:r>
              <a:rPr lang="en-US" sz="3600" dirty="0" smtClean="0"/>
              <a:t>Tendency (Data summarization)</a:t>
            </a:r>
            <a:endParaRPr lang="en-US" sz="3600" dirty="0"/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1340498" y="2057400"/>
            <a:ext cx="64008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</a:rPr>
              <a:t>Mean</a:t>
            </a:r>
            <a:r>
              <a:rPr lang="en-US" sz="3200" dirty="0"/>
              <a:t> - arithmetic average</a:t>
            </a:r>
          </a:p>
          <a:p>
            <a:pPr lvl="1">
              <a:spcBef>
                <a:spcPct val="50000"/>
              </a:spcBef>
              <a:buFontTx/>
              <a:buChar char="–"/>
            </a:pPr>
            <a:r>
              <a:rPr lang="en-US" sz="2800" dirty="0"/>
              <a:t>µ, Population; </a:t>
            </a:r>
            <a:r>
              <a:rPr lang="en-US" sz="3200" i="1" dirty="0"/>
              <a:t>x</a:t>
            </a:r>
            <a:r>
              <a:rPr lang="en-US" sz="2800" dirty="0"/>
              <a:t> , sample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</a:rPr>
              <a:t>Median</a:t>
            </a:r>
            <a:r>
              <a:rPr lang="en-US" sz="3200" dirty="0"/>
              <a:t> - midpoint of the distribution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</a:rPr>
              <a:t>Mode</a:t>
            </a:r>
            <a:r>
              <a:rPr lang="en-US" sz="3200" dirty="0"/>
              <a:t> - the value that occurs most often</a:t>
            </a:r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4267200" y="2971800"/>
            <a:ext cx="27369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8242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Mode Example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1235075" y="2133600"/>
            <a:ext cx="488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98</a:t>
            </a:r>
          </a:p>
          <a:p>
            <a:r>
              <a:rPr lang="en-US" dirty="0"/>
              <a:t>88</a:t>
            </a:r>
          </a:p>
          <a:p>
            <a:r>
              <a:rPr lang="en-US" dirty="0"/>
              <a:t>81</a:t>
            </a:r>
          </a:p>
          <a:p>
            <a:r>
              <a:rPr lang="en-US" dirty="0"/>
              <a:t>74</a:t>
            </a:r>
          </a:p>
          <a:p>
            <a:r>
              <a:rPr lang="en-US" dirty="0"/>
              <a:t>72</a:t>
            </a:r>
          </a:p>
          <a:p>
            <a:r>
              <a:rPr lang="en-US" dirty="0"/>
              <a:t>72</a:t>
            </a:r>
          </a:p>
          <a:p>
            <a:r>
              <a:rPr lang="en-US" dirty="0"/>
              <a:t>70</a:t>
            </a:r>
          </a:p>
          <a:p>
            <a:r>
              <a:rPr lang="en-US" dirty="0"/>
              <a:t>69</a:t>
            </a:r>
          </a:p>
          <a:p>
            <a:r>
              <a:rPr lang="en-US" dirty="0"/>
              <a:t>65</a:t>
            </a:r>
          </a:p>
          <a:p>
            <a:r>
              <a:rPr lang="en-US" dirty="0"/>
              <a:t>52</a:t>
            </a: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2362200" y="1740941"/>
            <a:ext cx="449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Find the score that occurs most frequently</a:t>
            </a:r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>
            <a:off x="1724025" y="3505200"/>
            <a:ext cx="10668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2971800" y="3276600"/>
            <a:ext cx="1257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Mode = 72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90901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Median Example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1984310" y="1752600"/>
            <a:ext cx="52749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Arrange in descending order and find the midpoint</a:t>
            </a: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6234864" y="2853826"/>
            <a:ext cx="45397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98</a:t>
            </a:r>
          </a:p>
          <a:p>
            <a:r>
              <a:rPr lang="en-US" dirty="0"/>
              <a:t>88</a:t>
            </a:r>
          </a:p>
          <a:p>
            <a:r>
              <a:rPr lang="en-US" dirty="0"/>
              <a:t>81</a:t>
            </a:r>
          </a:p>
          <a:p>
            <a:r>
              <a:rPr lang="en-US" dirty="0"/>
              <a:t>74</a:t>
            </a:r>
          </a:p>
          <a:p>
            <a:r>
              <a:rPr lang="en-US" dirty="0"/>
              <a:t>72</a:t>
            </a:r>
          </a:p>
          <a:p>
            <a:r>
              <a:rPr lang="en-US" dirty="0" smtClean="0"/>
              <a:t>71</a:t>
            </a:r>
            <a:endParaRPr lang="en-US" dirty="0"/>
          </a:p>
          <a:p>
            <a:r>
              <a:rPr lang="en-US" dirty="0"/>
              <a:t>70</a:t>
            </a:r>
          </a:p>
          <a:p>
            <a:r>
              <a:rPr lang="en-US" dirty="0"/>
              <a:t>69</a:t>
            </a:r>
          </a:p>
          <a:p>
            <a:r>
              <a:rPr lang="en-US" dirty="0"/>
              <a:t>65</a:t>
            </a:r>
          </a:p>
          <a:p>
            <a:r>
              <a:rPr lang="en-US" dirty="0"/>
              <a:t>52</a:t>
            </a:r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 flipH="1">
            <a:off x="6631396" y="3827787"/>
            <a:ext cx="676155" cy="228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 flipH="1" flipV="1">
            <a:off x="6631396" y="4495800"/>
            <a:ext cx="627858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7259254" y="4029173"/>
            <a:ext cx="124425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Midpoint =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(72+71)/2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= 71.5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4710" y="2853826"/>
            <a:ext cx="609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98</a:t>
            </a:r>
          </a:p>
          <a:p>
            <a:r>
              <a:rPr lang="en-US" dirty="0"/>
              <a:t>88</a:t>
            </a:r>
          </a:p>
          <a:p>
            <a:r>
              <a:rPr lang="en-US" dirty="0"/>
              <a:t>81</a:t>
            </a:r>
          </a:p>
          <a:p>
            <a:r>
              <a:rPr lang="en-US" dirty="0"/>
              <a:t>74</a:t>
            </a:r>
          </a:p>
          <a:p>
            <a:r>
              <a:rPr lang="en-US" dirty="0"/>
              <a:t>72</a:t>
            </a:r>
          </a:p>
          <a:p>
            <a:r>
              <a:rPr lang="en-US" dirty="0" smtClean="0"/>
              <a:t>70</a:t>
            </a:r>
            <a:endParaRPr lang="en-US" dirty="0"/>
          </a:p>
          <a:p>
            <a:r>
              <a:rPr lang="en-US" dirty="0"/>
              <a:t>69</a:t>
            </a:r>
          </a:p>
          <a:p>
            <a:r>
              <a:rPr lang="en-US" dirty="0"/>
              <a:t>65</a:t>
            </a:r>
          </a:p>
          <a:p>
            <a:r>
              <a:rPr lang="en-US" dirty="0"/>
              <a:t>52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4610" y="250881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Odd Number (N = 9)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3961821"/>
            <a:ext cx="159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Midpoint = 72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1828800" y="4146487"/>
            <a:ext cx="762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77257" y="2515428"/>
            <a:ext cx="2373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Even </a:t>
            </a:r>
            <a:r>
              <a:rPr lang="en-US" dirty="0"/>
              <a:t>Number (N = </a:t>
            </a:r>
            <a:r>
              <a:rPr lang="en-US" dirty="0" smtClean="0"/>
              <a:t>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2518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Different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Arithmetic Mean </a:t>
            </a:r>
            <a:r>
              <a:rPr lang="en-US" sz="2800" dirty="0" smtClean="0"/>
              <a:t>- the sum of all of the list divided by the number of items in the list</a:t>
            </a:r>
          </a:p>
          <a:p>
            <a:endParaRPr lang="en-US" sz="28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3400" y="3581400"/>
          <a:ext cx="7858433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3" imgW="1765080" imgH="393480" progId="Equation.3">
                  <p:embed/>
                </p:oleObj>
              </mc:Choice>
              <mc:Fallback>
                <p:oleObj name="Equation" r:id="rId3" imgW="1765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81400"/>
                        <a:ext cx="7858433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09616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z="4000" dirty="0" smtClean="0"/>
              <a:t>Arithmetic Mean </a:t>
            </a:r>
            <a:r>
              <a:rPr lang="en-US" sz="4000" dirty="0"/>
              <a:t>Example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1298510" y="2057400"/>
            <a:ext cx="488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98</a:t>
            </a:r>
          </a:p>
          <a:p>
            <a:r>
              <a:rPr lang="en-US" dirty="0"/>
              <a:t>88</a:t>
            </a:r>
          </a:p>
          <a:p>
            <a:r>
              <a:rPr lang="en-US" dirty="0"/>
              <a:t>81</a:t>
            </a:r>
          </a:p>
          <a:p>
            <a:r>
              <a:rPr lang="en-US" dirty="0"/>
              <a:t>74</a:t>
            </a:r>
          </a:p>
          <a:p>
            <a:r>
              <a:rPr lang="en-US" dirty="0"/>
              <a:t>72</a:t>
            </a:r>
          </a:p>
          <a:p>
            <a:r>
              <a:rPr lang="en-US" dirty="0"/>
              <a:t>72</a:t>
            </a:r>
          </a:p>
          <a:p>
            <a:r>
              <a:rPr lang="en-US" dirty="0"/>
              <a:t>70</a:t>
            </a:r>
          </a:p>
          <a:p>
            <a:r>
              <a:rPr lang="en-US" dirty="0"/>
              <a:t>69</a:t>
            </a:r>
          </a:p>
          <a:p>
            <a:r>
              <a:rPr lang="en-US" dirty="0"/>
              <a:t>65</a:t>
            </a:r>
          </a:p>
          <a:p>
            <a:r>
              <a:rPr lang="en-US" dirty="0"/>
              <a:t>52</a:t>
            </a:r>
          </a:p>
        </p:txBody>
      </p:sp>
      <p:sp>
        <p:nvSpPr>
          <p:cNvPr id="126981" name="Line 5"/>
          <p:cNvSpPr>
            <a:spLocks noChangeShapeType="1"/>
          </p:cNvSpPr>
          <p:nvPr/>
        </p:nvSpPr>
        <p:spPr bwMode="auto">
          <a:xfrm>
            <a:off x="993710" y="4876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1219200" y="502920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741</a:t>
            </a:r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3032125" y="3190875"/>
            <a:ext cx="2171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741\10 = </a:t>
            </a:r>
            <a:r>
              <a:rPr lang="en-US" sz="2800">
                <a:solidFill>
                  <a:schemeClr val="tx2"/>
                </a:solidFill>
              </a:rPr>
              <a:t>74.1</a:t>
            </a:r>
          </a:p>
        </p:txBody>
      </p:sp>
    </p:spTree>
    <p:extLst>
      <p:ext uri="{BB962C8B-B14F-4D97-AF65-F5344CB8AC3E}">
        <p14:creationId xmlns:p14="http://schemas.microsoft.com/office/powerpoint/2010/main" val="409863664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Measures of Dispersion </a:t>
            </a:r>
            <a:br>
              <a:rPr lang="en-US" sz="4000"/>
            </a:br>
            <a:r>
              <a:rPr lang="en-US" sz="4000"/>
              <a:t>or Spread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Range</a:t>
            </a:r>
          </a:p>
          <a:p>
            <a:r>
              <a:rPr lang="en-US" sz="3600" dirty="0"/>
              <a:t>Variance</a:t>
            </a:r>
          </a:p>
          <a:p>
            <a:r>
              <a:rPr lang="en-US" sz="3600" dirty="0"/>
              <a:t>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112098388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The Range</a:t>
            </a:r>
            <a:br>
              <a:rPr lang="en-US" sz="4000"/>
            </a:br>
            <a:r>
              <a:rPr lang="en-US" sz="4000"/>
              <a:t> as a Measure of Spread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719071"/>
            <a:ext cx="8407893" cy="1481329"/>
          </a:xfrm>
        </p:spPr>
        <p:txBody>
          <a:bodyPr/>
          <a:lstStyle/>
          <a:p>
            <a:r>
              <a:rPr lang="en-US" dirty="0"/>
              <a:t>The range is the </a:t>
            </a:r>
            <a:r>
              <a:rPr lang="en-US" b="1" dirty="0"/>
              <a:t>distance</a:t>
            </a:r>
            <a:r>
              <a:rPr lang="en-US" dirty="0"/>
              <a:t> between the smallest and the largest value in the set.</a:t>
            </a:r>
          </a:p>
          <a:p>
            <a:pPr>
              <a:buFontTx/>
              <a:buNone/>
            </a:pPr>
            <a:endParaRPr lang="en-US" sz="1200" dirty="0"/>
          </a:p>
          <a:p>
            <a:r>
              <a:rPr lang="en-US" dirty="0"/>
              <a:t>Range = largest value – smallest value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3613666"/>
            <a:ext cx="144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100, 100</a:t>
            </a:r>
          </a:p>
          <a:p>
            <a:r>
              <a:rPr lang="en-US" sz="2400" dirty="0"/>
              <a:t>  99,   98</a:t>
            </a:r>
          </a:p>
          <a:p>
            <a:r>
              <a:rPr lang="en-US" sz="2400" dirty="0"/>
              <a:t>  88,   77</a:t>
            </a:r>
          </a:p>
          <a:p>
            <a:r>
              <a:rPr lang="en-US" sz="2400" dirty="0"/>
              <a:t>  72,   68</a:t>
            </a:r>
          </a:p>
          <a:p>
            <a:r>
              <a:rPr lang="en-US" sz="2400" dirty="0"/>
              <a:t>  67,   52</a:t>
            </a:r>
          </a:p>
          <a:p>
            <a:r>
              <a:rPr lang="en-US" sz="2400" dirty="0"/>
              <a:t>  43,   42</a:t>
            </a:r>
          </a:p>
        </p:txBody>
      </p:sp>
      <p:sp>
        <p:nvSpPr>
          <p:cNvPr id="5" name="Rectangle 4"/>
          <p:cNvSpPr/>
          <p:nvPr/>
        </p:nvSpPr>
        <p:spPr>
          <a:xfrm>
            <a:off x="5161384" y="3613666"/>
            <a:ext cx="167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91,   85</a:t>
            </a:r>
          </a:p>
          <a:p>
            <a:r>
              <a:rPr lang="en-US" sz="2400" dirty="0"/>
              <a:t>  81,   79</a:t>
            </a:r>
          </a:p>
          <a:p>
            <a:r>
              <a:rPr lang="en-US" sz="2400" dirty="0"/>
              <a:t>  78,   77</a:t>
            </a:r>
          </a:p>
          <a:p>
            <a:r>
              <a:rPr lang="en-US" sz="2400" dirty="0"/>
              <a:t>  73,   75</a:t>
            </a:r>
          </a:p>
          <a:p>
            <a:r>
              <a:rPr lang="en-US" sz="2400" dirty="0"/>
              <a:t>  72,   70</a:t>
            </a:r>
          </a:p>
          <a:p>
            <a:r>
              <a:rPr lang="en-US" sz="2400" dirty="0"/>
              <a:t>  65,   60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95400" y="330886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Group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0" y="3308866"/>
            <a:ext cx="971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Group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7412" y="6060624"/>
            <a:ext cx="271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Range G1: 100 – 42 = 58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39596" y="6060624"/>
            <a:ext cx="2574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Range </a:t>
            </a:r>
            <a:r>
              <a:rPr lang="en-US" dirty="0" smtClean="0">
                <a:solidFill>
                  <a:srgbClr val="C00000"/>
                </a:solidFill>
              </a:rPr>
              <a:t>G2: 91 </a:t>
            </a:r>
            <a:r>
              <a:rPr lang="en-US" dirty="0">
                <a:solidFill>
                  <a:srgbClr val="C00000"/>
                </a:solidFill>
              </a:rPr>
              <a:t>– </a:t>
            </a:r>
            <a:r>
              <a:rPr lang="en-US" dirty="0" smtClean="0">
                <a:solidFill>
                  <a:srgbClr val="C00000"/>
                </a:solidFill>
              </a:rPr>
              <a:t>60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smtClean="0">
                <a:solidFill>
                  <a:srgbClr val="C00000"/>
                </a:solidFill>
              </a:rPr>
              <a:t>31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28766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1567</TotalTime>
  <Words>611</Words>
  <Application>Microsoft Office PowerPoint</Application>
  <PresentationFormat>On-screen Show (4:3)</PresentationFormat>
  <Paragraphs>171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Franklin Gothic Medium</vt:lpstr>
      <vt:lpstr>Wingdings</vt:lpstr>
      <vt:lpstr>Wingdings 2</vt:lpstr>
      <vt:lpstr>Grid</vt:lpstr>
      <vt:lpstr>Equation</vt:lpstr>
      <vt:lpstr>Variables</vt:lpstr>
      <vt:lpstr>Types and forms of variables</vt:lpstr>
      <vt:lpstr>Measures of Central Tendency (Data summarization)</vt:lpstr>
      <vt:lpstr>Mode Example</vt:lpstr>
      <vt:lpstr>Median Example</vt:lpstr>
      <vt:lpstr>Different means</vt:lpstr>
      <vt:lpstr>Arithmetic Mean Example</vt:lpstr>
      <vt:lpstr>Measures of Dispersion  or Spread</vt:lpstr>
      <vt:lpstr>The Range  as a Measure of Spread</vt:lpstr>
      <vt:lpstr>population Variance</vt:lpstr>
      <vt:lpstr>Sample Variance</vt:lpstr>
      <vt:lpstr>Variance</vt:lpstr>
      <vt:lpstr>Variance Example</vt:lpstr>
      <vt:lpstr>Uses of the variance</vt:lpstr>
      <vt:lpstr>Standard Deviation</vt:lpstr>
      <vt:lpstr>Types of data presentation</vt:lpstr>
      <vt:lpstr>data presentation</vt:lpstr>
      <vt:lpstr>data presentation</vt:lpstr>
      <vt:lpstr>data presentation</vt:lpstr>
      <vt:lpstr>data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Luna</dc:creator>
  <cp:lastModifiedBy>Windows User</cp:lastModifiedBy>
  <cp:revision>87</cp:revision>
  <cp:lastPrinted>2014-06-23T03:41:27Z</cp:lastPrinted>
  <dcterms:created xsi:type="dcterms:W3CDTF">2013-12-24T02:19:04Z</dcterms:created>
  <dcterms:modified xsi:type="dcterms:W3CDTF">2021-10-01T15:49:08Z</dcterms:modified>
</cp:coreProperties>
</file>