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1" r:id="rId1"/>
  </p:sldMasterIdLst>
  <p:notesMasterIdLst>
    <p:notesMasterId r:id="rId37"/>
  </p:notesMasterIdLst>
  <p:handoutMasterIdLst>
    <p:handoutMasterId r:id="rId38"/>
  </p:handoutMasterIdLst>
  <p:sldIdLst>
    <p:sldId id="305" r:id="rId2"/>
    <p:sldId id="257" r:id="rId3"/>
    <p:sldId id="307" r:id="rId4"/>
    <p:sldId id="455" r:id="rId5"/>
    <p:sldId id="308" r:id="rId6"/>
    <p:sldId id="311" r:id="rId7"/>
    <p:sldId id="440" r:id="rId8"/>
    <p:sldId id="441" r:id="rId9"/>
    <p:sldId id="442" r:id="rId10"/>
    <p:sldId id="260" r:id="rId11"/>
    <p:sldId id="261" r:id="rId12"/>
    <p:sldId id="314" r:id="rId13"/>
    <p:sldId id="315" r:id="rId14"/>
    <p:sldId id="316" r:id="rId15"/>
    <p:sldId id="262" r:id="rId16"/>
    <p:sldId id="264" r:id="rId17"/>
    <p:sldId id="265" r:id="rId18"/>
    <p:sldId id="266" r:id="rId19"/>
    <p:sldId id="267" r:id="rId20"/>
    <p:sldId id="422" r:id="rId21"/>
    <p:sldId id="421" r:id="rId22"/>
    <p:sldId id="423" r:id="rId23"/>
    <p:sldId id="396" r:id="rId24"/>
    <p:sldId id="443" r:id="rId25"/>
    <p:sldId id="397" r:id="rId26"/>
    <p:sldId id="444" r:id="rId27"/>
    <p:sldId id="445" r:id="rId28"/>
    <p:sldId id="446" r:id="rId29"/>
    <p:sldId id="447" r:id="rId30"/>
    <p:sldId id="448" r:id="rId31"/>
    <p:sldId id="418" r:id="rId32"/>
    <p:sldId id="318" r:id="rId33"/>
    <p:sldId id="419" r:id="rId34"/>
    <p:sldId id="420" r:id="rId35"/>
    <p:sldId id="456"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aramond" pitchFamily="18" charset="0"/>
        <a:ea typeface="+mn-ea"/>
        <a:cs typeface="Arial" charset="0"/>
      </a:defRPr>
    </a:lvl1pPr>
    <a:lvl2pPr marL="457200" algn="l" rtl="0" fontAlgn="base">
      <a:spcBef>
        <a:spcPct val="0"/>
      </a:spcBef>
      <a:spcAft>
        <a:spcPct val="0"/>
      </a:spcAft>
      <a:defRPr kern="1200">
        <a:solidFill>
          <a:schemeClr val="tx1"/>
        </a:solidFill>
        <a:latin typeface="Garamond" pitchFamily="18" charset="0"/>
        <a:ea typeface="+mn-ea"/>
        <a:cs typeface="Arial" charset="0"/>
      </a:defRPr>
    </a:lvl2pPr>
    <a:lvl3pPr marL="914400" algn="l" rtl="0" fontAlgn="base">
      <a:spcBef>
        <a:spcPct val="0"/>
      </a:spcBef>
      <a:spcAft>
        <a:spcPct val="0"/>
      </a:spcAft>
      <a:defRPr kern="1200">
        <a:solidFill>
          <a:schemeClr val="tx1"/>
        </a:solidFill>
        <a:latin typeface="Garamond" pitchFamily="18" charset="0"/>
        <a:ea typeface="+mn-ea"/>
        <a:cs typeface="Arial" charset="0"/>
      </a:defRPr>
    </a:lvl3pPr>
    <a:lvl4pPr marL="1371600" algn="l" rtl="0" fontAlgn="base">
      <a:spcBef>
        <a:spcPct val="0"/>
      </a:spcBef>
      <a:spcAft>
        <a:spcPct val="0"/>
      </a:spcAft>
      <a:defRPr kern="1200">
        <a:solidFill>
          <a:schemeClr val="tx1"/>
        </a:solidFill>
        <a:latin typeface="Garamond" pitchFamily="18" charset="0"/>
        <a:ea typeface="+mn-ea"/>
        <a:cs typeface="Arial" charset="0"/>
      </a:defRPr>
    </a:lvl4pPr>
    <a:lvl5pPr marL="1828800" algn="l" rtl="0" fontAlgn="base">
      <a:spcBef>
        <a:spcPct val="0"/>
      </a:spcBef>
      <a:spcAft>
        <a:spcPct val="0"/>
      </a:spcAft>
      <a:defRPr kern="1200">
        <a:solidFill>
          <a:schemeClr val="tx1"/>
        </a:solidFill>
        <a:latin typeface="Garamond" pitchFamily="18" charset="0"/>
        <a:ea typeface="+mn-ea"/>
        <a:cs typeface="Arial" charset="0"/>
      </a:defRPr>
    </a:lvl5pPr>
    <a:lvl6pPr marL="2286000" algn="l" defTabSz="914400" rtl="0" eaLnBrk="1" latinLnBrk="0" hangingPunct="1">
      <a:defRPr kern="1200">
        <a:solidFill>
          <a:schemeClr val="tx1"/>
        </a:solidFill>
        <a:latin typeface="Garamond" pitchFamily="18" charset="0"/>
        <a:ea typeface="+mn-ea"/>
        <a:cs typeface="Arial" charset="0"/>
      </a:defRPr>
    </a:lvl6pPr>
    <a:lvl7pPr marL="2743200" algn="l" defTabSz="914400" rtl="0" eaLnBrk="1" latinLnBrk="0" hangingPunct="1">
      <a:defRPr kern="1200">
        <a:solidFill>
          <a:schemeClr val="tx1"/>
        </a:solidFill>
        <a:latin typeface="Garamond" pitchFamily="18" charset="0"/>
        <a:ea typeface="+mn-ea"/>
        <a:cs typeface="Arial" charset="0"/>
      </a:defRPr>
    </a:lvl7pPr>
    <a:lvl8pPr marL="3200400" algn="l" defTabSz="914400" rtl="0" eaLnBrk="1" latinLnBrk="0" hangingPunct="1">
      <a:defRPr kern="1200">
        <a:solidFill>
          <a:schemeClr val="tx1"/>
        </a:solidFill>
        <a:latin typeface="Garamond" pitchFamily="18" charset="0"/>
        <a:ea typeface="+mn-ea"/>
        <a:cs typeface="Arial" charset="0"/>
      </a:defRPr>
    </a:lvl8pPr>
    <a:lvl9pPr marL="3657600" algn="l" defTabSz="914400" rtl="0" eaLnBrk="1" latinLnBrk="0" hangingPunct="1">
      <a:defRPr kern="1200">
        <a:solidFill>
          <a:schemeClr val="tx1"/>
        </a:solidFill>
        <a:latin typeface="Garamond"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p:cViewPr varScale="1">
        <p:scale>
          <a:sx n="84" d="100"/>
          <a:sy n="84" d="100"/>
        </p:scale>
        <p:origin x="1354"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022" y="78"/>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687238-C4AD-4BF8-BE48-12E67DCC00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C128E57-14E4-4118-9A90-C487EB502C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956A4B-BF76-4C7C-9D1C-275C295C0D19}" type="datetimeFigureOut">
              <a:rPr lang="en-US" smtClean="0"/>
              <a:t>9/29/2021</a:t>
            </a:fld>
            <a:endParaRPr lang="en-US"/>
          </a:p>
        </p:txBody>
      </p:sp>
      <p:sp>
        <p:nvSpPr>
          <p:cNvPr id="4" name="Footer Placeholder 3">
            <a:extLst>
              <a:ext uri="{FF2B5EF4-FFF2-40B4-BE49-F238E27FC236}">
                <a16:creationId xmlns:a16="http://schemas.microsoft.com/office/drawing/2014/main" id="{F43C6456-2210-4A59-A455-E336F1C2E9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132B005-4E2F-4232-9B23-8549AF08CE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DDC8B0-AE38-44DB-B5D8-88B9D9885E50}" type="slidenum">
              <a:rPr lang="en-US" smtClean="0"/>
              <a:t>‹#›</a:t>
            </a:fld>
            <a:endParaRPr lang="en-US"/>
          </a:p>
        </p:txBody>
      </p:sp>
    </p:spTree>
    <p:extLst>
      <p:ext uri="{BB962C8B-B14F-4D97-AF65-F5344CB8AC3E}">
        <p14:creationId xmlns:p14="http://schemas.microsoft.com/office/powerpoint/2010/main" val="532382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cs typeface="+mn-cs"/>
              </a:defRPr>
            </a:lvl1pPr>
          </a:lstStyle>
          <a:p>
            <a:pPr>
              <a:defRPr/>
            </a:pPr>
            <a:fld id="{1146DAB9-7E85-4990-B900-283028B2FEA4}" type="datetimeFigureOut">
              <a:rPr lang="en-US"/>
              <a:pPr>
                <a:defRPr/>
              </a:pPr>
              <a:t>9/29/2021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cs typeface="+mn-cs"/>
              </a:defRPr>
            </a:lvl1pPr>
          </a:lstStyle>
          <a:p>
            <a:pPr>
              <a:defRPr/>
            </a:pPr>
            <a:fld id="{00D64897-8588-418E-84C1-8B9F2842AE57}" type="slidenum">
              <a:rPr lang="en-US"/>
              <a:pPr>
                <a:defRPr/>
              </a:pPr>
              <a:t>‹#›</a:t>
            </a:fld>
            <a:endParaRPr lang="en-US" dirty="0"/>
          </a:p>
        </p:txBody>
      </p:sp>
    </p:spTree>
    <p:extLst>
      <p:ext uri="{BB962C8B-B14F-4D97-AF65-F5344CB8AC3E}">
        <p14:creationId xmlns:p14="http://schemas.microsoft.com/office/powerpoint/2010/main" val="369419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031"/>
          <p:cNvSpPr>
            <a:spLocks noGrp="1" noChangeArrowheads="1"/>
          </p:cNvSpPr>
          <p:nvPr>
            <p:ph type="sldNum" sz="quarter" idx="5"/>
          </p:nvPr>
        </p:nvSpPr>
        <p:spPr>
          <a:noFill/>
        </p:spPr>
        <p:txBody>
          <a:bodyPr/>
          <a:lstStyle/>
          <a:p>
            <a:fld id="{A396A8C3-1564-40B8-8D45-876895FFF075}" type="slidenum">
              <a:rPr lang="en-US" altLang="en-US" smtClean="0">
                <a:cs typeface="Arial" charset="0"/>
              </a:rPr>
              <a:pPr/>
              <a:t>3</a:t>
            </a:fld>
            <a:endParaRPr lang="en-US" altLang="en-US">
              <a:cs typeface="Arial" charset="0"/>
            </a:endParaRPr>
          </a:p>
        </p:txBody>
      </p:sp>
      <p:sp>
        <p:nvSpPr>
          <p:cNvPr id="19458" name="Rectangle 2"/>
          <p:cNvSpPr>
            <a:spLocks noGrp="1" noRot="1" noChangeAspect="1" noChangeArrowheads="1" noTextEdit="1"/>
          </p:cNvSpPr>
          <p:nvPr>
            <p:ph type="sldImg"/>
          </p:nvPr>
        </p:nvSpPr>
        <p:spPr>
          <a:xfrm>
            <a:off x="1371600" y="1143000"/>
            <a:ext cx="4114800" cy="3086100"/>
          </a:xfrm>
          <a:ln/>
        </p:spPr>
      </p:sp>
      <p:sp>
        <p:nvSpPr>
          <p:cNvPr id="19459" name="Rectangle 3"/>
          <p:cNvSpPr>
            <a:spLocks noGrp="1" noChangeArrowheads="1"/>
          </p:cNvSpPr>
          <p:nvPr>
            <p:ph type="body" idx="1"/>
          </p:nvPr>
        </p:nvSpPr>
        <p:spPr>
          <a:noFill/>
          <a:ln/>
        </p:spPr>
        <p:txBody>
          <a:bodyPr/>
          <a:lstStyle/>
          <a:p>
            <a:r>
              <a:rPr lang="en-US" dirty="0"/>
              <a:t>How it is different from industrial engineering</a:t>
            </a:r>
          </a:p>
          <a:p>
            <a:r>
              <a:rPr lang="en-US" dirty="0"/>
              <a:t>https://mie.umass.edu/undergraduate-students/ieor-program</a:t>
            </a:r>
          </a:p>
          <a:p>
            <a:endParaRPr lang="en-US" dirty="0"/>
          </a:p>
          <a:p>
            <a:r>
              <a:rPr lang="en-GB" b="1" dirty="0"/>
              <a:t>Operational research</a:t>
            </a:r>
            <a:r>
              <a:rPr lang="en-GB" dirty="0"/>
              <a:t> (OR) encompasses a wide range of problem-solving techniques and methods applied in the pursuit of improved decision-making and efficiency, such as simulation, mathematical optimization, queueing theory and other stochastic-process models, Markov decision processes, econometric methods, data ...</a:t>
            </a:r>
          </a:p>
          <a:p>
            <a:endParaRPr lang="en-GB" dirty="0"/>
          </a:p>
          <a:p>
            <a:r>
              <a:rPr lang="en-GB" dirty="0"/>
              <a:t>Federal </a:t>
            </a:r>
            <a:r>
              <a:rPr lang="en-GB" dirty="0" err="1"/>
              <a:t>Express..it</a:t>
            </a:r>
            <a:r>
              <a:rPr lang="en-GB" dirty="0"/>
              <a:t> promises the overnight delivery of their packages. The started with Hub and Spoke Network in which there are few Hubs as at major cities and from their packages are distributed to various destinations. It has been </a:t>
            </a:r>
            <a:r>
              <a:rPr lang="en-GB" dirty="0" err="1"/>
              <a:t>statrdet</a:t>
            </a:r>
            <a:r>
              <a:rPr lang="en-GB" dirty="0"/>
              <a:t> with </a:t>
            </a:r>
          </a:p>
          <a:p>
            <a:endParaRPr lang="en-GB" dirty="0"/>
          </a:p>
          <a:p>
            <a:r>
              <a:rPr lang="en-GB" dirty="0"/>
              <a:t>DHL minimizes its inventory and applied JIT Techniques with OR techniques and made an effective and efficient supply chain</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31"/>
          <p:cNvSpPr>
            <a:spLocks noGrp="1" noChangeArrowheads="1"/>
          </p:cNvSpPr>
          <p:nvPr>
            <p:ph type="sldNum" sz="quarter" idx="5"/>
          </p:nvPr>
        </p:nvSpPr>
        <p:spPr>
          <a:noFill/>
        </p:spPr>
        <p:txBody>
          <a:bodyPr/>
          <a:lstStyle/>
          <a:p>
            <a:fld id="{5C489B93-8383-40A9-87E4-09AD93617B37}" type="slidenum">
              <a:rPr lang="en-US" altLang="en-US" smtClean="0">
                <a:cs typeface="Arial" charset="0"/>
              </a:rPr>
              <a:pPr/>
              <a:t>13</a:t>
            </a:fld>
            <a:endParaRPr lang="en-US" altLang="en-US">
              <a:cs typeface="Arial"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031"/>
          <p:cNvSpPr>
            <a:spLocks noGrp="1" noChangeArrowheads="1"/>
          </p:cNvSpPr>
          <p:nvPr>
            <p:ph type="sldNum" sz="quarter" idx="5"/>
          </p:nvPr>
        </p:nvSpPr>
        <p:spPr>
          <a:noFill/>
        </p:spPr>
        <p:txBody>
          <a:bodyPr/>
          <a:lstStyle/>
          <a:p>
            <a:fld id="{6386620C-3042-41E6-AD76-87093EE0ADF6}" type="slidenum">
              <a:rPr lang="en-US" altLang="en-US" smtClean="0">
                <a:cs typeface="Arial" charset="0"/>
              </a:rPr>
              <a:pPr/>
              <a:t>14</a:t>
            </a:fld>
            <a:endParaRPr lang="en-US" altLang="en-US">
              <a:cs typeface="Arial"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0E60C35-7A8E-403C-AD47-2FB5673A1493}" type="slidenum">
              <a:rPr lang="en-US" altLang="en-US" smtClean="0">
                <a:cs typeface="Arial" charset="0"/>
              </a:rPr>
              <a:pPr/>
              <a:t>15</a:t>
            </a:fld>
            <a:endParaRPr lang="en-US" altLang="en-US">
              <a:cs typeface="Arial" charset="0"/>
            </a:endParaRPr>
          </a:p>
        </p:txBody>
      </p:sp>
      <p:sp>
        <p:nvSpPr>
          <p:cNvPr id="245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B363204-14F5-4383-86F0-FBD8CC0E2F4F}" type="slidenum">
              <a:rPr lang="en-US" altLang="en-US" smtClean="0">
                <a:cs typeface="Arial" charset="0"/>
              </a:rPr>
              <a:pPr/>
              <a:t>16</a:t>
            </a:fld>
            <a:endParaRPr lang="en-US" altLang="en-US">
              <a:cs typeface="Arial"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6E0F498-E16F-46A0-8C74-06F3BA0769CE}" type="slidenum">
              <a:rPr lang="en-US" altLang="en-US" smtClean="0">
                <a:cs typeface="Arial" charset="0"/>
              </a:rPr>
              <a:pPr/>
              <a:t>17</a:t>
            </a:fld>
            <a:endParaRPr lang="en-US" altLang="en-US">
              <a:cs typeface="Arial" charset="0"/>
            </a:endParaRPr>
          </a:p>
        </p:txBody>
      </p:sp>
      <p:sp>
        <p:nvSpPr>
          <p:cNvPr id="286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DF787AE-3DAD-479D-B0B6-FE2F5484D567}" type="slidenum">
              <a:rPr lang="en-US" altLang="en-US" smtClean="0">
                <a:cs typeface="Arial" charset="0"/>
              </a:rPr>
              <a:pPr/>
              <a:t>18</a:t>
            </a:fld>
            <a:endParaRPr lang="en-US" altLang="en-US">
              <a:cs typeface="Arial" charset="0"/>
            </a:endParaRPr>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07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732C264-AAC9-4E62-80C5-FF56CB890197}" type="slidenum">
              <a:rPr lang="en-US" altLang="en-US" smtClean="0">
                <a:cs typeface="Arial" charset="0"/>
              </a:rPr>
              <a:pPr/>
              <a:t>19</a:t>
            </a:fld>
            <a:endParaRPr lang="en-US" altLang="en-US">
              <a:cs typeface="Arial" charset="0"/>
            </a:endParaRPr>
          </a:p>
        </p:txBody>
      </p:sp>
      <p:sp>
        <p:nvSpPr>
          <p:cNvPr id="32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8774132-90B9-4233-A614-58636FE46D69}" type="slidenum">
              <a:rPr lang="en-US" altLang="en-US" smtClean="0">
                <a:cs typeface="Arial" charset="0"/>
              </a:rPr>
              <a:pPr/>
              <a:t>21</a:t>
            </a:fld>
            <a:endParaRPr lang="en-US" altLang="en-US">
              <a:cs typeface="Arial"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214542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8774132-90B9-4233-A614-58636FE46D69}" type="slidenum">
              <a:rPr lang="en-US" altLang="en-US" smtClean="0">
                <a:cs typeface="Arial" charset="0"/>
              </a:rPr>
              <a:pPr/>
              <a:t>22</a:t>
            </a:fld>
            <a:endParaRPr lang="en-US" altLang="en-US">
              <a:cs typeface="Arial"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128306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BA59EEE7-C0C2-4D36-A242-B5A64FC4AF2E}"/>
              </a:ext>
            </a:extLst>
          </p:cNvPr>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6A25583D-FACF-4DB5-8A60-31122F129087}" type="slidenum">
              <a:rPr kumimoji="0" lang="en-US" altLang="en-US"/>
              <a:pPr eaLnBrk="1" hangingPunct="1">
                <a:spcBef>
                  <a:spcPct val="0"/>
                </a:spcBef>
              </a:pPr>
              <a:t>23</a:t>
            </a:fld>
            <a:endParaRPr kumimoji="0" lang="en-US" altLang="en-US"/>
          </a:p>
        </p:txBody>
      </p:sp>
      <p:sp>
        <p:nvSpPr>
          <p:cNvPr id="80899" name="Rectangle 2">
            <a:extLst>
              <a:ext uri="{FF2B5EF4-FFF2-40B4-BE49-F238E27FC236}">
                <a16:creationId xmlns:a16="http://schemas.microsoft.com/office/drawing/2014/main" id="{605773FE-3A3B-4215-BCB7-7DCF8B2C9F8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0F51C91C-F8ED-492B-8109-7A1174BED44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Capital budgeting</a:t>
            </a:r>
            <a:r>
              <a:rPr lang="en-US" sz="1200" b="0" i="0" kern="1200" dirty="0">
                <a:solidFill>
                  <a:schemeClr val="tx1"/>
                </a:solidFill>
                <a:effectLst/>
                <a:latin typeface="Times New Roman" pitchFamily="18" charset="0"/>
                <a:ea typeface="+mn-ea"/>
                <a:cs typeface="+mn-cs"/>
              </a:rPr>
              <a:t> is the process in which a business determines and evaluates potential expenses or investments that are large in nature. These expenditures and investments include projects such as building a new plant or investing in a long-term venture</a:t>
            </a:r>
          </a:p>
          <a:p>
            <a:r>
              <a:rPr lang="en-US" sz="1200" b="1" i="0" kern="1200" dirty="0">
                <a:solidFill>
                  <a:schemeClr val="tx1"/>
                </a:solidFill>
                <a:effectLst/>
                <a:latin typeface="Times New Roman" pitchFamily="18" charset="0"/>
                <a:ea typeface="+mn-ea"/>
                <a:cs typeface="+mn-cs"/>
              </a:rPr>
              <a:t>Capital budgeting</a:t>
            </a:r>
            <a:r>
              <a:rPr lang="en-US" sz="1200" b="0" i="0" kern="1200" dirty="0">
                <a:solidFill>
                  <a:schemeClr val="tx1"/>
                </a:solidFill>
                <a:effectLst/>
                <a:latin typeface="Times New Roman" pitchFamily="18" charset="0"/>
                <a:ea typeface="+mn-ea"/>
                <a:cs typeface="+mn-cs"/>
              </a:rPr>
              <a:t>, or investment appraisal, is the planning process used to determine whether an organization's long term investments such as new machinery, replacement of machinery, new plants, new products, and research development projects are worth the funding of cash through the firm's capitalization structure</a:t>
            </a:r>
          </a:p>
          <a:p>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.Commerce: An </a:t>
            </a:r>
            <a:r>
              <a:rPr lang="en-US" sz="1200" b="1" i="0" kern="1200" dirty="0">
                <a:solidFill>
                  <a:schemeClr val="tx1"/>
                </a:solidFill>
                <a:effectLst/>
                <a:latin typeface="Times New Roman" pitchFamily="18" charset="0"/>
                <a:ea typeface="+mn-ea"/>
                <a:cs typeface="+mn-cs"/>
              </a:rPr>
              <a:t>analysis</a:t>
            </a:r>
            <a:r>
              <a:rPr lang="en-US" sz="1200" b="0" i="0" kern="1200" dirty="0">
                <a:solidFill>
                  <a:schemeClr val="tx1"/>
                </a:solidFill>
                <a:effectLst/>
                <a:latin typeface="Times New Roman" pitchFamily="18" charset="0"/>
                <a:ea typeface="+mn-ea"/>
                <a:cs typeface="+mn-cs"/>
              </a:rPr>
              <a:t> of elements of a company's product mix to determine the optimum allocation of its resources. Two most common measures used in a </a:t>
            </a:r>
            <a:r>
              <a:rPr lang="en-US" sz="1200" b="1" i="0" kern="1200" dirty="0">
                <a:solidFill>
                  <a:schemeClr val="tx1"/>
                </a:solidFill>
                <a:effectLst/>
                <a:latin typeface="Times New Roman" pitchFamily="18" charset="0"/>
                <a:ea typeface="+mn-ea"/>
                <a:cs typeface="+mn-cs"/>
              </a:rPr>
              <a:t>portfolio analysis</a:t>
            </a:r>
            <a:r>
              <a:rPr lang="en-US" sz="1200" b="0" i="0" kern="1200" dirty="0">
                <a:solidFill>
                  <a:schemeClr val="tx1"/>
                </a:solidFill>
                <a:effectLst/>
                <a:latin typeface="Times New Roman" pitchFamily="18" charset="0"/>
                <a:ea typeface="+mn-ea"/>
                <a:cs typeface="+mn-cs"/>
              </a:rPr>
              <a:t> are market growth rate and relative market share.</a:t>
            </a:r>
          </a:p>
          <a:p>
            <a:endParaRPr lang="en-US" sz="1200" b="0" i="0" kern="1200" dirty="0">
              <a:solidFill>
                <a:schemeClr val="tx1"/>
              </a:solidFill>
              <a:effectLst/>
              <a:latin typeface="Times New Roman" pitchFamily="18" charset="0"/>
              <a:ea typeface="+mn-ea"/>
              <a:cs typeface="+mn-cs"/>
            </a:endParaRPr>
          </a:p>
          <a:p>
            <a:r>
              <a:rPr lang="en-US" sz="1200" b="0" i="0" kern="1200" dirty="0">
                <a:solidFill>
                  <a:schemeClr val="tx1"/>
                </a:solidFill>
                <a:effectLst/>
                <a:latin typeface="Times New Roman" pitchFamily="18" charset="0"/>
                <a:ea typeface="+mn-ea"/>
                <a:cs typeface="+mn-cs"/>
              </a:rPr>
              <a:t>https://www.pitt.edu/~jrclass/or/or-intro.html</a:t>
            </a:r>
          </a:p>
          <a:p>
            <a:endParaRPr lang="en-US" dirty="0"/>
          </a:p>
        </p:txBody>
      </p:sp>
      <p:sp>
        <p:nvSpPr>
          <p:cNvPr id="4" name="Slide Number Placeholder 3"/>
          <p:cNvSpPr>
            <a:spLocks noGrp="1"/>
          </p:cNvSpPr>
          <p:nvPr>
            <p:ph type="sldNum" sz="quarter" idx="10"/>
          </p:nvPr>
        </p:nvSpPr>
        <p:spPr/>
        <p:txBody>
          <a:bodyPr/>
          <a:lstStyle/>
          <a:p>
            <a:pPr>
              <a:defRPr/>
            </a:pPr>
            <a:fld id="{011537E6-F965-49E6-ADE9-41F2BFE662BE}" type="slidenum">
              <a:rPr lang="en-US" altLang="en-US" smtClean="0"/>
              <a:pPr>
                <a:defRPr/>
              </a:pPr>
              <a:t>5</a:t>
            </a:fld>
            <a:endParaRPr lang="en-US" altLang="en-US" dirty="0"/>
          </a:p>
        </p:txBody>
      </p:sp>
    </p:spTree>
    <p:extLst>
      <p:ext uri="{BB962C8B-B14F-4D97-AF65-F5344CB8AC3E}">
        <p14:creationId xmlns:p14="http://schemas.microsoft.com/office/powerpoint/2010/main" val="1202410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203B9BF3-125D-41C5-8BCB-A37BDA49DA66}"/>
              </a:ext>
            </a:extLst>
          </p:cNvPr>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anose="02020603050405020304" pitchFamily="18" charset="0"/>
              </a:defRPr>
            </a:lvl1pPr>
            <a:lvl2pPr marL="742950" indent="-285750" eaLnBrk="0" hangingPunct="0">
              <a:spcBef>
                <a:spcPct val="30000"/>
              </a:spcBef>
              <a:defRPr kumimoji="1" sz="1200">
                <a:solidFill>
                  <a:schemeClr val="tx1"/>
                </a:solidFill>
                <a:latin typeface="Times New Roman" panose="02020603050405020304" pitchFamily="18" charset="0"/>
              </a:defRPr>
            </a:lvl2pPr>
            <a:lvl3pPr marL="1143000" indent="-228600" eaLnBrk="0" hangingPunct="0">
              <a:spcBef>
                <a:spcPct val="30000"/>
              </a:spcBef>
              <a:defRPr kumimoji="1" sz="1200">
                <a:solidFill>
                  <a:schemeClr val="tx1"/>
                </a:solidFill>
                <a:latin typeface="Times New Roman" panose="02020603050405020304" pitchFamily="18" charset="0"/>
              </a:defRPr>
            </a:lvl3pPr>
            <a:lvl4pPr marL="1600200" indent="-228600" eaLnBrk="0" hangingPunct="0">
              <a:spcBef>
                <a:spcPct val="30000"/>
              </a:spcBef>
              <a:defRPr kumimoji="1" sz="1200">
                <a:solidFill>
                  <a:schemeClr val="tx1"/>
                </a:solidFill>
                <a:latin typeface="Times New Roman" panose="02020603050405020304" pitchFamily="18" charset="0"/>
              </a:defRPr>
            </a:lvl4pPr>
            <a:lvl5pPr marL="2057400" indent="-228600" eaLnBrk="0" hangingPunct="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918C3CC0-C3C0-411A-A055-16632973C7A6}" type="slidenum">
              <a:rPr kumimoji="0" lang="en-US" altLang="en-US"/>
              <a:pPr eaLnBrk="1" hangingPunct="1">
                <a:spcBef>
                  <a:spcPct val="0"/>
                </a:spcBef>
              </a:pPr>
              <a:t>25</a:t>
            </a:fld>
            <a:endParaRPr kumimoji="0" lang="en-US" altLang="en-US"/>
          </a:p>
        </p:txBody>
      </p:sp>
      <p:sp>
        <p:nvSpPr>
          <p:cNvPr id="81923" name="Rectangle 2">
            <a:extLst>
              <a:ext uri="{FF2B5EF4-FFF2-40B4-BE49-F238E27FC236}">
                <a16:creationId xmlns:a16="http://schemas.microsoft.com/office/drawing/2014/main" id="{C64BF6D4-7F1B-41D8-ABEA-004665672E3C}"/>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FB9DA0FA-81E1-481F-940B-721EC0B037E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8774132-90B9-4233-A614-58636FE46D69}" type="slidenum">
              <a:rPr lang="en-US" altLang="en-US" smtClean="0">
                <a:cs typeface="Arial" charset="0"/>
              </a:rPr>
              <a:pPr/>
              <a:t>32</a:t>
            </a:fld>
            <a:endParaRPr lang="en-US" altLang="en-US">
              <a:cs typeface="Arial"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941365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8774132-90B9-4233-A614-58636FE46D69}" type="slidenum">
              <a:rPr lang="en-US" altLang="en-US" smtClean="0">
                <a:cs typeface="Arial" charset="0"/>
              </a:rPr>
              <a:pPr/>
              <a:t>33</a:t>
            </a:fld>
            <a:endParaRPr lang="en-US" altLang="en-US">
              <a:cs typeface="Arial"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321672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8774132-90B9-4233-A614-58636FE46D69}" type="slidenum">
              <a:rPr lang="en-US" altLang="en-US" smtClean="0">
                <a:cs typeface="Arial" charset="0"/>
              </a:rPr>
              <a:pPr/>
              <a:t>34</a:t>
            </a:fld>
            <a:endParaRPr lang="en-US" altLang="en-US">
              <a:cs typeface="Arial"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632150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8774132-90B9-4233-A614-58636FE46D69}" type="slidenum">
              <a:rPr lang="en-US" altLang="en-US" smtClean="0">
                <a:cs typeface="Arial" charset="0"/>
              </a:rPr>
              <a:pPr/>
              <a:t>35</a:t>
            </a:fld>
            <a:endParaRPr lang="en-US" altLang="en-US">
              <a:cs typeface="Arial"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77038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eaLnBrk="1" hangingPunct="1"/>
            <a:r>
              <a:rPr lang="en-US" b="1" dirty="0"/>
              <a:t>Deterministic models</a:t>
            </a:r>
          </a:p>
          <a:p>
            <a:pPr lvl="1" eaLnBrk="1" hangingPunct="1"/>
            <a:r>
              <a:rPr lang="en-US" dirty="0"/>
              <a:t>Used for problems in which information is known with a high degree of certainty.</a:t>
            </a:r>
          </a:p>
          <a:p>
            <a:pPr lvl="1" eaLnBrk="1" hangingPunct="1"/>
            <a:r>
              <a:rPr lang="en-US" dirty="0"/>
              <a:t>Used to determine an optimal solution to the problem.</a:t>
            </a:r>
          </a:p>
          <a:p>
            <a:pPr eaLnBrk="1" hangingPunct="1"/>
            <a:r>
              <a:rPr lang="en-US" b="1" dirty="0"/>
              <a:t>Probabilistic models</a:t>
            </a:r>
          </a:p>
          <a:p>
            <a:pPr lvl="1" eaLnBrk="1" hangingPunct="1"/>
            <a:r>
              <a:rPr lang="en-US" dirty="0"/>
              <a:t>Used when it cannot be determined precisely what values (requiring probabilities) will occur (usually in the future).</a:t>
            </a:r>
          </a:p>
          <a:p>
            <a:endParaRPr lang="en-US" dirty="0"/>
          </a:p>
        </p:txBody>
      </p:sp>
      <p:sp>
        <p:nvSpPr>
          <p:cNvPr id="4" name="Slide Number Placeholder 3"/>
          <p:cNvSpPr>
            <a:spLocks noGrp="1"/>
          </p:cNvSpPr>
          <p:nvPr>
            <p:ph type="sldNum" sz="quarter" idx="10"/>
          </p:nvPr>
        </p:nvSpPr>
        <p:spPr/>
        <p:txBody>
          <a:bodyPr/>
          <a:lstStyle/>
          <a:p>
            <a:pPr>
              <a:defRPr/>
            </a:pPr>
            <a:fld id="{011537E6-F965-49E6-ADE9-41F2BFE662BE}" type="slidenum">
              <a:rPr lang="en-US" altLang="en-US" smtClean="0"/>
              <a:pPr>
                <a:defRPr/>
              </a:pPr>
              <a:t>6</a:t>
            </a:fld>
            <a:endParaRPr lang="en-US" altLang="en-US" dirty="0"/>
          </a:p>
        </p:txBody>
      </p:sp>
    </p:spTree>
    <p:extLst>
      <p:ext uri="{BB962C8B-B14F-4D97-AF65-F5344CB8AC3E}">
        <p14:creationId xmlns:p14="http://schemas.microsoft.com/office/powerpoint/2010/main" val="273583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031"/>
          <p:cNvSpPr>
            <a:spLocks noGrp="1" noChangeArrowheads="1"/>
          </p:cNvSpPr>
          <p:nvPr>
            <p:ph type="sldNum" sz="quarter" idx="5"/>
          </p:nvPr>
        </p:nvSpPr>
        <p:spPr>
          <a:noFill/>
        </p:spPr>
        <p:txBody>
          <a:bodyPr/>
          <a:lstStyle/>
          <a:p>
            <a:fld id="{D9F0C2F5-2CD7-4091-9F29-362E15B854F8}" type="slidenum">
              <a:rPr lang="en-US" altLang="en-US" smtClean="0">
                <a:cs typeface="Arial" charset="0"/>
              </a:rPr>
              <a:pPr/>
              <a:t>7</a:t>
            </a:fld>
            <a:endParaRPr lang="en-US" altLang="en-US">
              <a:cs typeface="Arial"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r>
              <a:rPr lang="en-GB" dirty="0"/>
              <a:t>Observation: Decision making begins with a situation in which a problem is recognized. The problem may be actual or abstract, it may involve current operations or proposed expansions or contractions due to expected market shifts, it may become apparent through consumer complaints or through employee suggestions, it may be a conscious effort to improve efficiency or a response to an unexpected crisis. It is impossible to circumscribe the breadth of circumstances that might be appropriate for this discussion, for indeed problem situations that are amenable to objective analysis arise in every area of human activity. </a:t>
            </a:r>
          </a:p>
          <a:p>
            <a:r>
              <a:rPr lang="en-GB" dirty="0"/>
              <a:t>The figure shows the situation with vague outlines because most problems are poorly defined in their original conception. Historical data describing organizational operations and performance may be present in various forms. The data may be immediately relevant to the situation or investigations may reveal the need for additional data collection</a:t>
            </a:r>
          </a:p>
          <a:p>
            <a:endParaRPr lang="en-US" dirty="0"/>
          </a:p>
        </p:txBody>
      </p:sp>
    </p:spTree>
    <p:extLst>
      <p:ext uri="{BB962C8B-B14F-4D97-AF65-F5344CB8AC3E}">
        <p14:creationId xmlns:p14="http://schemas.microsoft.com/office/powerpoint/2010/main" val="3876930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0C75E25-85DB-49B5-A503-CA379822E7AD}" type="slidenum">
              <a:rPr lang="en-US" altLang="en-US" smtClean="0">
                <a:cs typeface="Arial" charset="0"/>
              </a:rPr>
              <a:pPr/>
              <a:t>8</a:t>
            </a:fld>
            <a:endParaRPr lang="en-US" altLang="en-US">
              <a:cs typeface="Arial" charset="0"/>
            </a:endParaRPr>
          </a:p>
        </p:txBody>
      </p:sp>
      <p:sp>
        <p:nvSpPr>
          <p:cNvPr id="225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117840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0C75E25-85DB-49B5-A503-CA379822E7AD}" type="slidenum">
              <a:rPr lang="en-US" altLang="en-US" smtClean="0">
                <a:cs typeface="Arial" charset="0"/>
              </a:rPr>
              <a:pPr/>
              <a:t>9</a:t>
            </a:fld>
            <a:endParaRPr lang="en-US" altLang="en-US">
              <a:cs typeface="Arial" charset="0"/>
            </a:endParaRPr>
          </a:p>
        </p:txBody>
      </p:sp>
      <p:sp>
        <p:nvSpPr>
          <p:cNvPr id="225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56285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AEF173E-5B19-40AB-B8FA-06B6193DF8A6}" type="slidenum">
              <a:rPr lang="en-US" altLang="en-US" smtClean="0">
                <a:cs typeface="Arial" charset="0"/>
              </a:rPr>
              <a:pPr/>
              <a:t>10</a:t>
            </a:fld>
            <a:endParaRPr lang="en-US" altLang="en-US">
              <a:cs typeface="Arial" charset="0"/>
            </a:endParaRPr>
          </a:p>
        </p:txBody>
      </p:sp>
      <p:sp>
        <p:nvSpPr>
          <p:cNvPr id="204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618453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0C75E25-85DB-49B5-A503-CA379822E7AD}" type="slidenum">
              <a:rPr lang="en-US" altLang="en-US" smtClean="0">
                <a:cs typeface="Arial" charset="0"/>
              </a:rPr>
              <a:pPr/>
              <a:t>11</a:t>
            </a:fld>
            <a:endParaRPr lang="en-US" altLang="en-US">
              <a:cs typeface="Arial" charset="0"/>
            </a:endParaRPr>
          </a:p>
        </p:txBody>
      </p:sp>
      <p:sp>
        <p:nvSpPr>
          <p:cNvPr id="225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138014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31"/>
          <p:cNvSpPr>
            <a:spLocks noGrp="1" noChangeArrowheads="1"/>
          </p:cNvSpPr>
          <p:nvPr>
            <p:ph type="sldNum" sz="quarter" idx="5"/>
          </p:nvPr>
        </p:nvSpPr>
        <p:spPr>
          <a:noFill/>
        </p:spPr>
        <p:txBody>
          <a:bodyPr/>
          <a:lstStyle/>
          <a:p>
            <a:fld id="{1FD41EE1-157F-4CFB-BE5B-3F30A70C2A2A}" type="slidenum">
              <a:rPr lang="en-US" altLang="en-US" smtClean="0">
                <a:cs typeface="Arial" charset="0"/>
              </a:rPr>
              <a:pPr/>
              <a:t>12</a:t>
            </a:fld>
            <a:endParaRPr lang="en-US" altLang="en-US">
              <a:cs typeface="Arial"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eaLnBrk="0" hangingPunct="0">
                  <a:defRPr/>
                </a:pPr>
                <a:endParaRPr lang="en-US" dirty="0">
                  <a:cs typeface="+mn-cs"/>
                </a:endParaRP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eaLnBrk="0" hangingPunct="0">
                  <a:defRPr/>
                </a:pPr>
                <a:endParaRPr lang="en-US" dirty="0">
                  <a:cs typeface="+mn-cs"/>
                </a:endParaRP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eaLnBrk="0" hangingPunct="0">
                  <a:defRPr/>
                </a:pPr>
                <a:endParaRPr lang="en-US" dirty="0">
                  <a:cs typeface="+mn-cs"/>
                </a:endParaRPr>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eaLnBrk="0" hangingPunct="0">
                  <a:defRPr/>
                </a:pPr>
                <a:endParaRPr lang="en-US" dirty="0">
                  <a:cs typeface="+mn-cs"/>
                </a:endParaRPr>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eaLnBrk="0" hangingPunct="0">
                  <a:defRPr/>
                </a:pPr>
                <a:endParaRPr lang="en-US" dirty="0">
                  <a:cs typeface="+mn-cs"/>
                </a:endParaRP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0" hangingPunct="0">
                <a:defRPr/>
              </a:pPr>
              <a:endParaRPr lang="en-US" dirty="0">
                <a:cs typeface="+mn-cs"/>
              </a:endParaRPr>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eaLnBrk="0" hangingPunct="0">
                <a:defRPr/>
              </a:pPr>
              <a:endParaRPr lang="en-US" dirty="0">
                <a:cs typeface="+mn-cs"/>
              </a:endParaRPr>
            </a:p>
          </p:txBody>
        </p:sp>
      </p:grpSp>
      <p:sp>
        <p:nvSpPr>
          <p:cNvPr id="13" name="TextBox 12"/>
          <p:cNvSpPr txBox="1"/>
          <p:nvPr userDrawn="1"/>
        </p:nvSpPr>
        <p:spPr>
          <a:xfrm>
            <a:off x="8458200" y="6581775"/>
            <a:ext cx="685800" cy="276225"/>
          </a:xfrm>
          <a:prstGeom prst="rect">
            <a:avLst/>
          </a:prstGeom>
          <a:noFill/>
        </p:spPr>
        <p:txBody>
          <a:bodyPr>
            <a:spAutoFit/>
          </a:bodyPr>
          <a:lstStyle/>
          <a:p>
            <a:pPr eaLnBrk="0" hangingPunct="0">
              <a:defRPr/>
            </a:pPr>
            <a:r>
              <a:rPr lang="en-US" sz="1200" dirty="0">
                <a:cs typeface="+mn-cs"/>
              </a:rPr>
              <a:t>2-</a:t>
            </a:r>
            <a:fld id="{EC96D00A-2E25-471F-B535-CEACCCD5245D}" type="slidenum">
              <a:rPr lang="en-US" sz="1200">
                <a:cs typeface="+mn-cs"/>
              </a:rPr>
              <a:pPr eaLnBrk="0" hangingPunct="0">
                <a:defRPr/>
              </a:pPr>
              <a:t>‹#›</a:t>
            </a:fld>
            <a:endParaRPr lang="en-US" sz="1200" dirty="0">
              <a:cs typeface="+mn-cs"/>
            </a:endParaRPr>
          </a:p>
        </p:txBody>
      </p:sp>
      <p:sp>
        <p:nvSpPr>
          <p:cNvPr id="113675"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11367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itle 6">
            <a:extLst>
              <a:ext uri="{FF2B5EF4-FFF2-40B4-BE49-F238E27FC236}">
                <a16:creationId xmlns:a16="http://schemas.microsoft.com/office/drawing/2014/main" id="{3EB196A9-4CB4-48CC-9D53-56F5022A2BAC}"/>
              </a:ext>
            </a:extLst>
          </p:cNvPr>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5538" name="Group 4"/>
          <p:cNvGrpSpPr>
            <a:grpSpLocks/>
          </p:cNvGrpSpPr>
          <p:nvPr/>
        </p:nvGrpSpPr>
        <p:grpSpPr bwMode="auto">
          <a:xfrm>
            <a:off x="0" y="0"/>
            <a:ext cx="9140825" cy="6850063"/>
            <a:chOff x="0" y="0"/>
            <a:chExt cx="5758" cy="4315"/>
          </a:xfrm>
        </p:grpSpPr>
        <p:grpSp>
          <p:nvGrpSpPr>
            <p:cNvPr id="65543" name="Group 5"/>
            <p:cNvGrpSpPr>
              <a:grpSpLocks/>
            </p:cNvGrpSpPr>
            <p:nvPr userDrawn="1"/>
          </p:nvGrpSpPr>
          <p:grpSpPr bwMode="auto">
            <a:xfrm>
              <a:off x="1728" y="2230"/>
              <a:ext cx="4027" cy="2085"/>
              <a:chOff x="1728" y="2230"/>
              <a:chExt cx="4027" cy="2085"/>
            </a:xfrm>
          </p:grpSpPr>
          <p:sp>
            <p:nvSpPr>
              <p:cNvPr id="11264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eaLnBrk="0" hangingPunct="0">
                  <a:defRPr/>
                </a:pPr>
                <a:endParaRPr lang="en-US" dirty="0">
                  <a:cs typeface="+mn-cs"/>
                </a:endParaRPr>
              </a:p>
            </p:txBody>
          </p:sp>
          <p:sp>
            <p:nvSpPr>
              <p:cNvPr id="11264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eaLnBrk="0" hangingPunct="0">
                  <a:defRPr/>
                </a:pPr>
                <a:endParaRPr lang="en-US" dirty="0">
                  <a:cs typeface="+mn-cs"/>
                </a:endParaRPr>
              </a:p>
            </p:txBody>
          </p:sp>
          <p:sp>
            <p:nvSpPr>
              <p:cNvPr id="11264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eaLnBrk="0" hangingPunct="0">
                  <a:defRPr/>
                </a:pPr>
                <a:endParaRPr lang="en-US" dirty="0">
                  <a:cs typeface="+mn-cs"/>
                </a:endParaRPr>
              </a:p>
            </p:txBody>
          </p:sp>
          <p:sp>
            <p:nvSpPr>
              <p:cNvPr id="112649"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eaLnBrk="0" hangingPunct="0">
                  <a:defRPr/>
                </a:pPr>
                <a:endParaRPr lang="en-US" dirty="0">
                  <a:cs typeface="+mn-cs"/>
                </a:endParaRPr>
              </a:p>
            </p:txBody>
          </p:sp>
          <p:sp>
            <p:nvSpPr>
              <p:cNvPr id="11265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eaLnBrk="0" hangingPunct="0">
                  <a:defRPr/>
                </a:pPr>
                <a:endParaRPr lang="en-US" dirty="0">
                  <a:cs typeface="+mn-cs"/>
                </a:endParaRPr>
              </a:p>
            </p:txBody>
          </p:sp>
        </p:grpSp>
        <p:sp>
          <p:nvSpPr>
            <p:cNvPr id="11265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0" hangingPunct="0">
                <a:defRPr/>
              </a:pPr>
              <a:endParaRPr lang="en-US" dirty="0">
                <a:cs typeface="+mn-cs"/>
              </a:endParaRPr>
            </a:p>
          </p:txBody>
        </p:sp>
        <p:sp>
          <p:nvSpPr>
            <p:cNvPr id="112652"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eaLnBrk="0" hangingPunct="0">
                <a:defRPr/>
              </a:pPr>
              <a:endParaRPr lang="en-US" dirty="0">
                <a:cs typeface="+mn-cs"/>
              </a:endParaRPr>
            </a:p>
          </p:txBody>
        </p:sp>
      </p:grpSp>
      <p:sp>
        <p:nvSpPr>
          <p:cNvPr id="6553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554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Box 15"/>
          <p:cNvSpPr txBox="1"/>
          <p:nvPr/>
        </p:nvSpPr>
        <p:spPr>
          <a:xfrm>
            <a:off x="8458200" y="6581775"/>
            <a:ext cx="685800" cy="306388"/>
          </a:xfrm>
          <a:prstGeom prst="rect">
            <a:avLst/>
          </a:prstGeom>
          <a:noFill/>
        </p:spPr>
        <p:txBody>
          <a:bodyPr>
            <a:spAutoFit/>
          </a:bodyPr>
          <a:lstStyle/>
          <a:p>
            <a:pPr eaLnBrk="0" hangingPunct="0">
              <a:defRPr/>
            </a:pPr>
            <a:r>
              <a:rPr lang="en-US" sz="1400" dirty="0">
                <a:cs typeface="+mn-cs"/>
              </a:rPr>
              <a:t>2-</a:t>
            </a:r>
            <a:fld id="{17FC7F02-B915-4396-AD6A-7871BCFDAAF5}" type="slidenum">
              <a:rPr lang="en-US" sz="1400">
                <a:cs typeface="+mn-cs"/>
              </a:rPr>
              <a:pPr eaLnBrk="0" hangingPunct="0">
                <a:defRPr/>
              </a:pPr>
              <a:t>‹#›</a:t>
            </a:fld>
            <a:endParaRPr lang="en-US" sz="1400" dirty="0">
              <a:cs typeface="+mn-cs"/>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sldNum="0" hd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n"/>
        <a:defRPr sz="36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itchFamily="2" charset="2"/>
        <a:buChar char="n"/>
        <a:defRPr sz="3200">
          <a:solidFill>
            <a:schemeClr val="tx1"/>
          </a:solidFill>
          <a:latin typeface="+mn-lt"/>
        </a:defRPr>
      </a:lvl2pPr>
      <a:lvl3pPr marL="1143000" indent="-228600" algn="l" rtl="0" eaLnBrk="0" fontAlgn="base" hangingPunct="0">
        <a:spcBef>
          <a:spcPct val="20000"/>
        </a:spcBef>
        <a:spcAft>
          <a:spcPct val="0"/>
        </a:spcAft>
        <a:buClr>
          <a:srgbClr val="008000"/>
        </a:buClr>
        <a:buSzPct val="7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400">
          <a:solidFill>
            <a:schemeClr val="tx1"/>
          </a:solidFill>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sz="quarter"/>
          </p:nvPr>
        </p:nvSpPr>
        <p:spPr>
          <a:xfrm>
            <a:off x="0" y="0"/>
            <a:ext cx="9144000" cy="2457450"/>
          </a:xfrm>
        </p:spPr>
        <p:txBody>
          <a:bodyPr/>
          <a:lstStyle/>
          <a:p>
            <a:pPr marL="342900" indent="-342900" eaLnBrk="1" hangingPunct="1"/>
            <a:r>
              <a:rPr lang="en-US" dirty="0"/>
              <a:t>OPERATIONS RESEARCH</a:t>
            </a:r>
          </a:p>
        </p:txBody>
      </p:sp>
      <p:sp>
        <p:nvSpPr>
          <p:cNvPr id="8" name="Subtitle 2">
            <a:extLst>
              <a:ext uri="{FF2B5EF4-FFF2-40B4-BE49-F238E27FC236}">
                <a16:creationId xmlns:a16="http://schemas.microsoft.com/office/drawing/2014/main" id="{9471C7D7-4143-4BC6-9C27-22804BBB8371}"/>
              </a:ext>
            </a:extLst>
          </p:cNvPr>
          <p:cNvSpPr>
            <a:spLocks noGrp="1"/>
          </p:cNvSpPr>
          <p:nvPr>
            <p:ph type="subTitle" sz="quarter" idx="1"/>
          </p:nvPr>
        </p:nvSpPr>
        <p:spPr>
          <a:xfrm>
            <a:off x="539552" y="3392995"/>
            <a:ext cx="8064896" cy="2916250"/>
          </a:xfrm>
        </p:spPr>
        <p:txBody>
          <a:bodyPr>
            <a:noAutofit/>
          </a:bodyPr>
          <a:lstStyle/>
          <a:p>
            <a:pPr algn="ctr"/>
            <a:endParaRPr lang="en-US" sz="3200" b="1" dirty="0" smtClean="0">
              <a:effectLst>
                <a:outerShdw blurRad="38100" dist="38100" dir="2700000" algn="tl">
                  <a:srgbClr val="000000">
                    <a:alpha val="43137"/>
                  </a:srgbClr>
                </a:outerShdw>
              </a:effectLst>
            </a:endParaRPr>
          </a:p>
          <a:p>
            <a:pPr algn="ctr"/>
            <a:r>
              <a:rPr lang="en-US" sz="3200" b="1" dirty="0" smtClean="0">
                <a:effectLst>
                  <a:outerShdw blurRad="38100" dist="38100" dir="2700000" algn="tl">
                    <a:srgbClr val="000000">
                      <a:alpha val="43137"/>
                    </a:srgbClr>
                  </a:outerShdw>
                </a:effectLst>
              </a:rPr>
              <a:t>Faroque Ahmed</a:t>
            </a:r>
          </a:p>
          <a:p>
            <a:pPr algn="ctr"/>
            <a:r>
              <a:rPr lang="en-US" sz="2200" b="1" dirty="0" smtClean="0"/>
              <a:t>Research Associate</a:t>
            </a:r>
          </a:p>
          <a:p>
            <a:pPr algn="ctr"/>
            <a:endParaRPr lang="en-US" sz="2200" b="1" dirty="0" smtClean="0"/>
          </a:p>
          <a:p>
            <a:pPr algn="ctr"/>
            <a:r>
              <a:rPr lang="en-US" sz="2200" b="1" dirty="0" smtClean="0"/>
              <a:t>Bangladesh Institute of Governance and Management (BIGM)</a:t>
            </a:r>
            <a:endParaRPr lang="en-US" sz="2200" b="1" dirty="0"/>
          </a:p>
        </p:txBody>
      </p:sp>
      <p:pic>
        <p:nvPicPr>
          <p:cNvPr id="5" name="Picture 4" descr="http://www.bigm.edu.bd/Content/Logo_image/BIGM-logo.png"/>
          <p:cNvPicPr/>
          <p:nvPr/>
        </p:nvPicPr>
        <p:blipFill>
          <a:blip r:embed="rId2">
            <a:extLst>
              <a:ext uri="{28A0092B-C50C-407E-A947-70E740481C1C}">
                <a14:useLocalDpi xmlns:a14="http://schemas.microsoft.com/office/drawing/2010/main" val="0"/>
              </a:ext>
            </a:extLst>
          </a:blip>
          <a:srcRect/>
          <a:stretch>
            <a:fillRect/>
          </a:stretch>
        </p:blipFill>
        <p:spPr bwMode="auto">
          <a:xfrm>
            <a:off x="3409950" y="2875641"/>
            <a:ext cx="2324100" cy="73337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57200" y="1251806"/>
            <a:ext cx="8229600" cy="4525963"/>
          </a:xfrm>
        </p:spPr>
        <p:txBody>
          <a:bodyPr/>
          <a:lstStyle/>
          <a:p>
            <a:pPr eaLnBrk="1" hangingPunct="1">
              <a:spcBef>
                <a:spcPct val="35000"/>
              </a:spcBef>
            </a:pPr>
            <a:r>
              <a:rPr lang="en-US" altLang="en-US" sz="2400" b="1" dirty="0"/>
              <a:t>Decision variables </a:t>
            </a:r>
            <a:r>
              <a:rPr lang="en-US" altLang="en-US" sz="2400" dirty="0"/>
              <a:t>- </a:t>
            </a:r>
            <a:r>
              <a:rPr lang="en-GB" sz="2400" b="1" dirty="0"/>
              <a:t>Decision variables</a:t>
            </a:r>
            <a:r>
              <a:rPr lang="en-GB" sz="2400" dirty="0"/>
              <a:t> describe the quantities that the </a:t>
            </a:r>
            <a:r>
              <a:rPr lang="en-GB" sz="2400" b="1" dirty="0"/>
              <a:t>decision</a:t>
            </a:r>
            <a:r>
              <a:rPr lang="en-GB" sz="2400" dirty="0"/>
              <a:t> makers would like to determine. </a:t>
            </a:r>
            <a:r>
              <a:rPr lang="en-US" altLang="en-US" sz="2400" dirty="0"/>
              <a:t>Represented by x</a:t>
            </a:r>
            <a:r>
              <a:rPr lang="en-US" altLang="en-US" sz="2400" baseline="-25000" dirty="0"/>
              <a:t>1</a:t>
            </a:r>
            <a:r>
              <a:rPr lang="en-US" altLang="en-US" sz="2400" dirty="0"/>
              <a:t>, x</a:t>
            </a:r>
            <a:r>
              <a:rPr lang="en-US" altLang="en-US" sz="2400" baseline="-25000" dirty="0"/>
              <a:t>2</a:t>
            </a:r>
            <a:r>
              <a:rPr lang="en-US" altLang="en-US" sz="2400" dirty="0"/>
              <a:t>, x</a:t>
            </a:r>
            <a:r>
              <a:rPr lang="en-US" altLang="en-US" sz="2400" baseline="-25000" dirty="0"/>
              <a:t>3 …… </a:t>
            </a:r>
            <a:r>
              <a:rPr lang="en-US" altLang="en-US" sz="2400" dirty="0"/>
              <a:t>or x, y, z….. How many products to be produced?</a:t>
            </a:r>
            <a:endParaRPr lang="en-US" altLang="en-US" sz="2400" baseline="-25000" dirty="0"/>
          </a:p>
          <a:p>
            <a:pPr eaLnBrk="1" hangingPunct="1">
              <a:spcBef>
                <a:spcPct val="35000"/>
              </a:spcBef>
            </a:pPr>
            <a:r>
              <a:rPr lang="en-US" altLang="en-US" sz="2400" b="1" dirty="0"/>
              <a:t>Objective function </a:t>
            </a:r>
            <a:r>
              <a:rPr lang="en-US" altLang="en-US" sz="2400" dirty="0"/>
              <a:t>- a linear mathematical relationship describing an objective of the firm, in terms of decision variables - this function is to be maximized or minimized(Cost/Profit/Return).</a:t>
            </a:r>
          </a:p>
          <a:p>
            <a:pPr eaLnBrk="1" hangingPunct="1">
              <a:spcBef>
                <a:spcPct val="35000"/>
              </a:spcBef>
            </a:pPr>
            <a:r>
              <a:rPr lang="en-US" altLang="en-US" sz="2400" b="1" dirty="0"/>
              <a:t>Constraints </a:t>
            </a:r>
            <a:r>
              <a:rPr lang="en-US" altLang="en-US" sz="2400" dirty="0"/>
              <a:t>– requirements or restrictions placed on the firm by the operating environment, stated in linear relationships of the decision variables.(</a:t>
            </a:r>
            <a:r>
              <a:rPr lang="en-US" altLang="en-US" sz="2400" dirty="0" err="1"/>
              <a:t>labour</a:t>
            </a:r>
            <a:r>
              <a:rPr lang="en-US" altLang="en-US" sz="2400" dirty="0"/>
              <a:t> </a:t>
            </a:r>
            <a:r>
              <a:rPr lang="en-US" altLang="en-US" sz="2400" dirty="0" err="1"/>
              <a:t>hrs</a:t>
            </a:r>
            <a:r>
              <a:rPr lang="en-US" altLang="en-US" sz="2400" dirty="0"/>
              <a:t>/raw materials)</a:t>
            </a:r>
          </a:p>
          <a:p>
            <a:pPr eaLnBrk="1" hangingPunct="1">
              <a:spcBef>
                <a:spcPct val="35000"/>
              </a:spcBef>
            </a:pPr>
            <a:r>
              <a:rPr lang="en-US" altLang="en-US" sz="2400" b="1" dirty="0"/>
              <a:t>Parameters </a:t>
            </a:r>
            <a:r>
              <a:rPr lang="en-US" altLang="en-US" sz="2400" dirty="0"/>
              <a:t>- numerical coefficients and constants used in the objective function and constraints. (Per unit cost/raw material used to produce 1 product)</a:t>
            </a:r>
          </a:p>
        </p:txBody>
      </p:sp>
      <p:sp>
        <p:nvSpPr>
          <p:cNvPr id="32772" name="Rectangle 4"/>
          <p:cNvSpPr>
            <a:spLocks noChangeArrowheads="1"/>
          </p:cNvSpPr>
          <p:nvPr/>
        </p:nvSpPr>
        <p:spPr bwMode="auto">
          <a:xfrm>
            <a:off x="0" y="0"/>
            <a:ext cx="8610600" cy="1009650"/>
          </a:xfrm>
          <a:prstGeom prst="rect">
            <a:avLst/>
          </a:prstGeom>
          <a:noFill/>
          <a:ln w="9525">
            <a:noFill/>
            <a:miter lim="800000"/>
            <a:headEnd/>
            <a:tailEnd/>
          </a:ln>
          <a:effectLst/>
        </p:spPr>
        <p:txBody>
          <a:bodyPr/>
          <a:lstStyle/>
          <a:p>
            <a:pPr algn="ctr" eaLnBrk="0" hangingPunct="0">
              <a:defRPr/>
            </a:pPr>
            <a:r>
              <a:rPr lang="en-US" altLang="en-US" sz="3600" b="1" dirty="0">
                <a:solidFill>
                  <a:schemeClr val="tx2"/>
                </a:solidFill>
                <a:latin typeface="+mj-lt"/>
                <a:cs typeface="+mn-cs"/>
              </a:rPr>
              <a:t>Model Components</a:t>
            </a:r>
          </a:p>
        </p:txBody>
      </p:sp>
      <p:sp>
        <p:nvSpPr>
          <p:cNvPr id="19460" name="Line 6"/>
          <p:cNvSpPr>
            <a:spLocks noChangeShapeType="1"/>
          </p:cNvSpPr>
          <p:nvPr/>
        </p:nvSpPr>
        <p:spPr bwMode="auto">
          <a:xfrm>
            <a:off x="0" y="1092200"/>
            <a:ext cx="9144000" cy="0"/>
          </a:xfrm>
          <a:prstGeom prst="line">
            <a:avLst/>
          </a:prstGeom>
          <a:noFill/>
          <a:ln w="57150">
            <a:solidFill>
              <a:schemeClr val="accent1"/>
            </a:solidFill>
            <a:round/>
            <a:headEnd/>
            <a:tailEnd/>
          </a:ln>
        </p:spPr>
        <p:txBody>
          <a:bodyPr wrap="none"/>
          <a:lstStyle/>
          <a:p>
            <a:endParaRPr lang="en-US"/>
          </a:p>
        </p:txBody>
      </p:sp>
    </p:spTree>
    <p:extLst>
      <p:ext uri="{BB962C8B-B14F-4D97-AF65-F5344CB8AC3E}">
        <p14:creationId xmlns:p14="http://schemas.microsoft.com/office/powerpoint/2010/main" val="3386272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p:cNvSpPr txBox="1">
            <a:spLocks noChangeArrowheads="1"/>
          </p:cNvSpPr>
          <p:nvPr/>
        </p:nvSpPr>
        <p:spPr bwMode="auto">
          <a:xfrm>
            <a:off x="0" y="0"/>
            <a:ext cx="8661400" cy="646113"/>
          </a:xfrm>
          <a:prstGeom prst="rect">
            <a:avLst/>
          </a:prstGeom>
          <a:noFill/>
          <a:ln w="9525">
            <a:noFill/>
            <a:miter lim="800000"/>
            <a:headEnd/>
            <a:tailEnd/>
          </a:ln>
          <a:effectLst/>
        </p:spPr>
        <p:txBody>
          <a:bodyPr>
            <a:spAutoFit/>
          </a:bodyPr>
          <a:lstStyle/>
          <a:p>
            <a:pPr algn="ctr" eaLnBrk="0" hangingPunct="0">
              <a:defRPr/>
            </a:pPr>
            <a:r>
              <a:rPr lang="en-US" sz="3600" b="1" dirty="0">
                <a:solidFill>
                  <a:schemeClr val="tx2"/>
                </a:solidFill>
                <a:latin typeface="+mj-lt"/>
                <a:cs typeface="+mn-cs"/>
              </a:rPr>
              <a:t>Summary of Model Formulation Steps</a:t>
            </a:r>
          </a:p>
        </p:txBody>
      </p:sp>
      <p:sp>
        <p:nvSpPr>
          <p:cNvPr id="143365" name="Text Box 5"/>
          <p:cNvSpPr txBox="1">
            <a:spLocks noChangeArrowheads="1"/>
          </p:cNvSpPr>
          <p:nvPr/>
        </p:nvSpPr>
        <p:spPr bwMode="auto">
          <a:xfrm>
            <a:off x="1487863" y="1595021"/>
            <a:ext cx="7162800" cy="5262979"/>
          </a:xfrm>
          <a:prstGeom prst="rect">
            <a:avLst/>
          </a:prstGeom>
          <a:noFill/>
          <a:ln w="9525">
            <a:noFill/>
            <a:miter lim="800000"/>
            <a:headEnd/>
            <a:tailEnd/>
          </a:ln>
          <a:effectLst/>
        </p:spPr>
        <p:txBody>
          <a:bodyPr>
            <a:spAutoFit/>
          </a:bodyPr>
          <a:lstStyle/>
          <a:p>
            <a:pPr eaLnBrk="0" hangingPunct="0">
              <a:defRPr/>
            </a:pPr>
            <a:r>
              <a:rPr lang="en-US" sz="2800" b="1" dirty="0">
                <a:latin typeface="+mn-lt"/>
                <a:cs typeface="+mn-cs"/>
              </a:rPr>
              <a:t>Step 1</a:t>
            </a:r>
            <a:r>
              <a:rPr lang="en-US" sz="2800" dirty="0">
                <a:latin typeface="+mn-lt"/>
                <a:cs typeface="+mn-cs"/>
              </a:rPr>
              <a:t> : Clearly define the decision variables</a:t>
            </a:r>
          </a:p>
          <a:p>
            <a:pPr eaLnBrk="0" hangingPunct="0">
              <a:defRPr/>
            </a:pPr>
            <a:endParaRPr lang="en-US" sz="2800" dirty="0">
              <a:latin typeface="+mn-lt"/>
              <a:cs typeface="+mn-cs"/>
            </a:endParaRPr>
          </a:p>
          <a:p>
            <a:pPr eaLnBrk="0" hangingPunct="0">
              <a:defRPr/>
            </a:pPr>
            <a:r>
              <a:rPr lang="en-US" sz="2800" b="1" dirty="0">
                <a:latin typeface="+mn-lt"/>
                <a:cs typeface="+mn-cs"/>
              </a:rPr>
              <a:t>Step 2</a:t>
            </a:r>
            <a:r>
              <a:rPr lang="en-US" sz="2800" dirty="0">
                <a:latin typeface="+mn-lt"/>
                <a:cs typeface="+mn-cs"/>
              </a:rPr>
              <a:t> : Construct the objective function</a:t>
            </a:r>
          </a:p>
          <a:p>
            <a:pPr eaLnBrk="0" hangingPunct="0">
              <a:defRPr/>
            </a:pPr>
            <a:r>
              <a:rPr lang="en-US" sz="2800" dirty="0">
                <a:latin typeface="+mn-lt"/>
                <a:cs typeface="+mn-cs"/>
              </a:rPr>
              <a:t>              </a:t>
            </a:r>
          </a:p>
          <a:p>
            <a:pPr eaLnBrk="0" hangingPunct="0">
              <a:defRPr/>
            </a:pPr>
            <a:r>
              <a:rPr lang="en-US" sz="2800" b="1" dirty="0">
                <a:latin typeface="+mn-lt"/>
                <a:cs typeface="+mn-cs"/>
              </a:rPr>
              <a:t>Step 3</a:t>
            </a:r>
            <a:r>
              <a:rPr lang="en-US" sz="2800" dirty="0">
                <a:latin typeface="+mn-lt"/>
                <a:cs typeface="+mn-cs"/>
              </a:rPr>
              <a:t> : Formulate the constraints</a:t>
            </a:r>
          </a:p>
          <a:p>
            <a:pPr eaLnBrk="0" hangingPunct="0">
              <a:defRPr/>
            </a:pPr>
            <a:endParaRPr lang="en-US" sz="2800" dirty="0">
              <a:latin typeface="+mn-lt"/>
              <a:cs typeface="+mn-cs"/>
            </a:endParaRPr>
          </a:p>
          <a:p>
            <a:pPr eaLnBrk="0" hangingPunct="0">
              <a:defRPr/>
            </a:pPr>
            <a:r>
              <a:rPr lang="en-US" sz="2800" b="1" dirty="0"/>
              <a:t>Step 4</a:t>
            </a:r>
            <a:r>
              <a:rPr lang="en-US" sz="2800" dirty="0"/>
              <a:t> : Add non-negative restrictions</a:t>
            </a:r>
          </a:p>
          <a:p>
            <a:pPr eaLnBrk="0" hangingPunct="0">
              <a:defRPr/>
            </a:pPr>
            <a:endParaRPr lang="en-US" sz="2800" dirty="0">
              <a:latin typeface="+mn-lt"/>
              <a:cs typeface="+mn-cs"/>
            </a:endParaRPr>
          </a:p>
          <a:p>
            <a:pPr eaLnBrk="0" hangingPunct="0">
              <a:defRPr/>
            </a:pPr>
            <a:r>
              <a:rPr lang="en-US" sz="2800" b="1" dirty="0"/>
              <a:t>Step 5</a:t>
            </a:r>
            <a:r>
              <a:rPr lang="en-US" sz="2800" dirty="0"/>
              <a:t>: Solution to problem by applying appropriate technique</a:t>
            </a:r>
          </a:p>
          <a:p>
            <a:pPr eaLnBrk="0" hangingPunct="0">
              <a:defRPr/>
            </a:pPr>
            <a:endParaRPr lang="en-US" sz="2800" dirty="0">
              <a:latin typeface="+mn-lt"/>
              <a:cs typeface="+mn-cs"/>
            </a:endParaRPr>
          </a:p>
          <a:p>
            <a:pPr eaLnBrk="0" hangingPunct="0">
              <a:defRPr/>
            </a:pPr>
            <a:r>
              <a:rPr lang="en-US" sz="2800" dirty="0">
                <a:latin typeface="+mn-lt"/>
                <a:cs typeface="+mn-cs"/>
              </a:rPr>
              <a:t>              </a:t>
            </a:r>
          </a:p>
        </p:txBody>
      </p:sp>
      <p:sp>
        <p:nvSpPr>
          <p:cNvPr id="21508" name="Line 6"/>
          <p:cNvSpPr>
            <a:spLocks noChangeShapeType="1"/>
          </p:cNvSpPr>
          <p:nvPr/>
        </p:nvSpPr>
        <p:spPr bwMode="auto">
          <a:xfrm>
            <a:off x="0" y="1219200"/>
            <a:ext cx="9144000" cy="0"/>
          </a:xfrm>
          <a:prstGeom prst="line">
            <a:avLst/>
          </a:prstGeom>
          <a:noFill/>
          <a:ln w="57150">
            <a:solidFill>
              <a:schemeClr val="accent1"/>
            </a:solidFill>
            <a:round/>
            <a:headEnd/>
            <a:tailEnd/>
          </a:ln>
        </p:spPr>
        <p:txBody>
          <a:bodyPr wrap="none"/>
          <a:lstStyle/>
          <a:p>
            <a:endParaRPr lang="en-US"/>
          </a:p>
        </p:txBody>
      </p:sp>
    </p:spTree>
    <p:extLst>
      <p:ext uri="{BB962C8B-B14F-4D97-AF65-F5344CB8AC3E}">
        <p14:creationId xmlns:p14="http://schemas.microsoft.com/office/powerpoint/2010/main" val="1894239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ChangeArrowheads="1"/>
          </p:cNvSpPr>
          <p:nvPr/>
        </p:nvSpPr>
        <p:spPr bwMode="auto">
          <a:xfrm>
            <a:off x="269876" y="1314450"/>
            <a:ext cx="8433858" cy="5030874"/>
          </a:xfrm>
          <a:prstGeom prst="rect">
            <a:avLst/>
          </a:prstGeom>
          <a:noFill/>
          <a:ln w="9525">
            <a:noFill/>
            <a:miter lim="800000"/>
            <a:headEnd/>
            <a:tailEnd/>
          </a:ln>
          <a:effectLst/>
        </p:spPr>
        <p:txBody>
          <a:bodyPr/>
          <a:lstStyle/>
          <a:p>
            <a:pPr marL="342900" indent="-342900" eaLnBrk="0" hangingPunct="0">
              <a:spcBef>
                <a:spcPct val="35000"/>
              </a:spcBef>
              <a:defRPr/>
            </a:pPr>
            <a:r>
              <a:rPr lang="en-US" altLang="en-US" sz="2700" b="1" dirty="0">
                <a:latin typeface="+mn-lt"/>
                <a:cs typeface="+mn-cs"/>
              </a:rPr>
              <a:t>Information and Data:</a:t>
            </a:r>
          </a:p>
          <a:p>
            <a:pPr marL="342900" indent="-342900" eaLnBrk="0" hangingPunct="0">
              <a:spcBef>
                <a:spcPct val="35000"/>
              </a:spcBef>
              <a:buClr>
                <a:schemeClr val="tx2"/>
              </a:buClr>
              <a:buFont typeface="Wingdings" pitchFamily="2" charset="2"/>
              <a:buChar char="§"/>
              <a:defRPr/>
            </a:pPr>
            <a:r>
              <a:rPr lang="en-US" altLang="en-US" sz="2700" dirty="0">
                <a:latin typeface="+mn-lt"/>
                <a:cs typeface="+mn-cs"/>
              </a:rPr>
              <a:t>Business firm makes and sells a  steel product</a:t>
            </a:r>
          </a:p>
          <a:p>
            <a:pPr marL="342900" indent="-342900" eaLnBrk="0" hangingPunct="0">
              <a:spcBef>
                <a:spcPct val="35000"/>
              </a:spcBef>
              <a:buClr>
                <a:schemeClr val="tx2"/>
              </a:buClr>
              <a:buFont typeface="Wingdings" pitchFamily="2" charset="2"/>
              <a:buChar char="§"/>
              <a:defRPr/>
            </a:pPr>
            <a:r>
              <a:rPr lang="en-US" altLang="en-US" sz="2700" dirty="0">
                <a:latin typeface="+mn-lt"/>
                <a:cs typeface="+mn-cs"/>
              </a:rPr>
              <a:t>Product costs </a:t>
            </a:r>
            <a:r>
              <a:rPr lang="en-US" altLang="en-US" sz="2700" dirty="0" smtClean="0">
                <a:latin typeface="+mn-lt"/>
                <a:cs typeface="+mn-cs"/>
              </a:rPr>
              <a:t>Tk.5 </a:t>
            </a:r>
            <a:r>
              <a:rPr lang="en-US" altLang="en-US" sz="2700" dirty="0">
                <a:latin typeface="+mn-lt"/>
                <a:cs typeface="+mn-cs"/>
              </a:rPr>
              <a:t>to produce</a:t>
            </a:r>
          </a:p>
          <a:p>
            <a:pPr marL="342900" indent="-342900" eaLnBrk="0" hangingPunct="0">
              <a:spcBef>
                <a:spcPct val="35000"/>
              </a:spcBef>
              <a:buClr>
                <a:schemeClr val="tx2"/>
              </a:buClr>
              <a:buFont typeface="Wingdings" pitchFamily="2" charset="2"/>
              <a:buChar char="§"/>
              <a:defRPr/>
            </a:pPr>
            <a:r>
              <a:rPr lang="en-US" altLang="en-US" sz="2700" dirty="0">
                <a:latin typeface="+mn-lt"/>
                <a:cs typeface="+mn-cs"/>
              </a:rPr>
              <a:t>Product sells for </a:t>
            </a:r>
            <a:r>
              <a:rPr lang="en-US" altLang="en-US" sz="2700" dirty="0"/>
              <a:t>Tk</a:t>
            </a:r>
            <a:r>
              <a:rPr lang="en-US" altLang="en-US" sz="2700" dirty="0" smtClean="0">
                <a:latin typeface="+mn-lt"/>
                <a:cs typeface="+mn-cs"/>
              </a:rPr>
              <a:t>.20</a:t>
            </a:r>
            <a:endParaRPr lang="en-US" altLang="en-US" sz="2700" dirty="0">
              <a:latin typeface="+mn-lt"/>
              <a:cs typeface="+mn-cs"/>
            </a:endParaRPr>
          </a:p>
          <a:p>
            <a:pPr marL="342900" indent="-342900" eaLnBrk="0" hangingPunct="0">
              <a:spcBef>
                <a:spcPct val="35000"/>
              </a:spcBef>
              <a:buClr>
                <a:schemeClr val="tx2"/>
              </a:buClr>
              <a:buFont typeface="Wingdings" pitchFamily="2" charset="2"/>
              <a:buChar char="§"/>
              <a:defRPr/>
            </a:pPr>
            <a:r>
              <a:rPr lang="en-US" altLang="en-US" sz="2700" dirty="0">
                <a:latin typeface="+mn-lt"/>
                <a:cs typeface="+mn-cs"/>
              </a:rPr>
              <a:t>Product requires 4 kgs of steel to make</a:t>
            </a:r>
          </a:p>
          <a:p>
            <a:pPr marL="342900" indent="-342900" eaLnBrk="0" hangingPunct="0">
              <a:spcBef>
                <a:spcPct val="35000"/>
              </a:spcBef>
              <a:buClr>
                <a:schemeClr val="tx2"/>
              </a:buClr>
              <a:buFont typeface="Wingdings" pitchFamily="2" charset="2"/>
              <a:buChar char="§"/>
              <a:defRPr/>
            </a:pPr>
            <a:r>
              <a:rPr lang="en-US" altLang="en-US" sz="2700" dirty="0">
                <a:latin typeface="+mn-lt"/>
                <a:cs typeface="+mn-cs"/>
              </a:rPr>
              <a:t>Firm has 100 kgs of steel</a:t>
            </a:r>
          </a:p>
          <a:p>
            <a:pPr marL="342900" indent="-342900" eaLnBrk="0" hangingPunct="0">
              <a:spcBef>
                <a:spcPct val="35000"/>
              </a:spcBef>
              <a:defRPr/>
            </a:pPr>
            <a:r>
              <a:rPr lang="en-US" altLang="en-US" sz="2700" b="1" dirty="0">
                <a:latin typeface="+mn-lt"/>
                <a:cs typeface="+mn-cs"/>
              </a:rPr>
              <a:t>Business Problem:</a:t>
            </a:r>
          </a:p>
          <a:p>
            <a:pPr marL="342900" indent="-342900" eaLnBrk="0" hangingPunct="0">
              <a:spcBef>
                <a:spcPct val="35000"/>
              </a:spcBef>
              <a:buClr>
                <a:schemeClr val="tx2"/>
              </a:buClr>
              <a:buFont typeface="Wingdings" pitchFamily="2" charset="2"/>
              <a:buChar char="§"/>
              <a:defRPr/>
            </a:pPr>
            <a:r>
              <a:rPr lang="en-US" altLang="en-US" sz="2700" dirty="0">
                <a:latin typeface="+mn-lt"/>
                <a:cs typeface="+mn-cs"/>
              </a:rPr>
              <a:t>Determine the number of units to produce to make the most profit, given the limited amount of steel available.</a:t>
            </a:r>
          </a:p>
          <a:p>
            <a:pPr marL="342900" indent="-342900">
              <a:spcBef>
                <a:spcPct val="20000"/>
              </a:spcBef>
              <a:defRPr/>
            </a:pPr>
            <a:endParaRPr lang="en-US" altLang="en-US" sz="2700" dirty="0">
              <a:latin typeface="+mn-lt"/>
              <a:cs typeface="+mn-cs"/>
            </a:endParaRPr>
          </a:p>
        </p:txBody>
      </p:sp>
      <p:sp>
        <p:nvSpPr>
          <p:cNvPr id="8" name="Title 7"/>
          <p:cNvSpPr>
            <a:spLocks noGrp="1"/>
          </p:cNvSpPr>
          <p:nvPr>
            <p:ph type="title"/>
          </p:nvPr>
        </p:nvSpPr>
        <p:spPr>
          <a:xfrm>
            <a:off x="0" y="0"/>
            <a:ext cx="8229600" cy="1143000"/>
          </a:xfrm>
        </p:spPr>
        <p:txBody>
          <a:bodyPr/>
          <a:lstStyle/>
          <a:p>
            <a:pPr algn="l" eaLnBrk="1" hangingPunct="1">
              <a:defRPr/>
            </a:pPr>
            <a:r>
              <a:rPr lang="en-US" sz="3600" dirty="0">
                <a:solidFill>
                  <a:schemeClr val="tx1"/>
                </a:solidFill>
                <a:latin typeface="+mn-lt"/>
              </a:rPr>
              <a:t>Example of Model Construction (1 of 3)</a:t>
            </a:r>
          </a:p>
        </p:txBody>
      </p:sp>
      <p:sp>
        <p:nvSpPr>
          <p:cNvPr id="24580" name="Line 9"/>
          <p:cNvSpPr>
            <a:spLocks noChangeShapeType="1"/>
          </p:cNvSpPr>
          <p:nvPr/>
        </p:nvSpPr>
        <p:spPr bwMode="auto">
          <a:xfrm>
            <a:off x="0" y="1219200"/>
            <a:ext cx="9144000" cy="0"/>
          </a:xfrm>
          <a:prstGeom prst="line">
            <a:avLst/>
          </a:prstGeom>
          <a:noFill/>
          <a:ln w="63500">
            <a:solidFill>
              <a:schemeClr val="accent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7"/>
          <p:cNvSpPr>
            <a:spLocks noChangeArrowheads="1"/>
          </p:cNvSpPr>
          <p:nvPr/>
        </p:nvSpPr>
        <p:spPr bwMode="auto">
          <a:xfrm>
            <a:off x="269875" y="1178986"/>
            <a:ext cx="8602663" cy="4933950"/>
          </a:xfrm>
          <a:prstGeom prst="rect">
            <a:avLst/>
          </a:prstGeom>
          <a:noFill/>
          <a:ln w="9525">
            <a:noFill/>
            <a:miter lim="800000"/>
            <a:headEnd/>
            <a:tailEnd/>
          </a:ln>
          <a:effectLst/>
        </p:spPr>
        <p:txBody>
          <a:bodyPr/>
          <a:lstStyle/>
          <a:p>
            <a:pPr marL="342900" indent="-342900" eaLnBrk="0" hangingPunct="0">
              <a:spcBef>
                <a:spcPct val="50000"/>
              </a:spcBef>
              <a:defRPr/>
            </a:pPr>
            <a:r>
              <a:rPr lang="en-US" altLang="en-US" sz="2800" b="1" dirty="0">
                <a:latin typeface="Times New Roman" pitchFamily="18" charset="0"/>
                <a:cs typeface="Times New Roman" pitchFamily="18" charset="0"/>
              </a:rPr>
              <a:t>Variables: </a:t>
            </a:r>
            <a:r>
              <a:rPr lang="en-US" altLang="en-US" sz="2800" i="1" dirty="0">
                <a:latin typeface="Times New Roman" pitchFamily="18" charset="0"/>
                <a:cs typeface="Times New Roman" pitchFamily="18" charset="0"/>
              </a:rPr>
              <a:t>x</a:t>
            </a:r>
            <a:r>
              <a:rPr lang="en-US" altLang="en-US" sz="2800" dirty="0">
                <a:latin typeface="Times New Roman" pitchFamily="18" charset="0"/>
                <a:cs typeface="Times New Roman" pitchFamily="18" charset="0"/>
              </a:rPr>
              <a:t> = # units to produce (decision variable)</a:t>
            </a:r>
          </a:p>
          <a:p>
            <a:pPr marL="342900" indent="-342900" eaLnBrk="0" hangingPunct="0">
              <a:spcBef>
                <a:spcPct val="50000"/>
              </a:spcBef>
              <a:defRPr/>
            </a:pPr>
            <a:r>
              <a:rPr lang="en-US" altLang="en-US" sz="2800" dirty="0">
                <a:latin typeface="Times New Roman" pitchFamily="18" charset="0"/>
                <a:cs typeface="Times New Roman" pitchFamily="18" charset="0"/>
              </a:rPr>
              <a:t>            	Z = total profit (in </a:t>
            </a:r>
            <a:r>
              <a:rPr lang="en-US" altLang="en-US" sz="2800" dirty="0" smtClean="0">
                <a:latin typeface="Times New Roman" pitchFamily="18" charset="0"/>
                <a:cs typeface="Times New Roman" pitchFamily="18" charset="0"/>
              </a:rPr>
              <a:t>Tk.)</a:t>
            </a:r>
            <a:endParaRPr lang="en-US" altLang="en-US" sz="2800" dirty="0">
              <a:latin typeface="Times New Roman" pitchFamily="18" charset="0"/>
              <a:cs typeface="Times New Roman" pitchFamily="18" charset="0"/>
            </a:endParaRPr>
          </a:p>
          <a:p>
            <a:pPr marL="342900" indent="-342900" eaLnBrk="0" hangingPunct="0">
              <a:spcBef>
                <a:spcPct val="50000"/>
              </a:spcBef>
              <a:defRPr/>
            </a:pPr>
            <a:r>
              <a:rPr lang="en-US" altLang="en-US" sz="2800" b="1" dirty="0">
                <a:latin typeface="Times New Roman" pitchFamily="18" charset="0"/>
                <a:cs typeface="Times New Roman" pitchFamily="18" charset="0"/>
              </a:rPr>
              <a:t>Model:</a:t>
            </a:r>
            <a:r>
              <a:rPr lang="en-US" altLang="en-US" sz="2800" dirty="0">
                <a:latin typeface="Times New Roman" pitchFamily="18" charset="0"/>
                <a:cs typeface="Times New Roman" pitchFamily="18" charset="0"/>
              </a:rPr>
              <a:t>	Z = </a:t>
            </a:r>
            <a:r>
              <a:rPr lang="en-US" altLang="en-US" sz="2800" dirty="0" smtClean="0">
                <a:latin typeface="Times New Roman" pitchFamily="18" charset="0"/>
                <a:cs typeface="Times New Roman" pitchFamily="18" charset="0"/>
              </a:rPr>
              <a:t>Tk.20x </a:t>
            </a:r>
            <a:r>
              <a:rPr lang="en-US" altLang="en-US" sz="2800" dirty="0">
                <a:latin typeface="Times New Roman" pitchFamily="18" charset="0"/>
                <a:cs typeface="Times New Roman" pitchFamily="18" charset="0"/>
              </a:rPr>
              <a:t>- </a:t>
            </a:r>
            <a:r>
              <a:rPr lang="en-US" altLang="en-US" sz="2800" dirty="0" smtClean="0">
                <a:latin typeface="Times New Roman" pitchFamily="18" charset="0"/>
                <a:cs typeface="Times New Roman" pitchFamily="18" charset="0"/>
              </a:rPr>
              <a:t>Tk.5</a:t>
            </a:r>
            <a:r>
              <a:rPr lang="en-US" altLang="en-US" sz="2800" i="1" dirty="0" smtClean="0">
                <a:latin typeface="Times New Roman" pitchFamily="18" charset="0"/>
                <a:cs typeface="Times New Roman" pitchFamily="18" charset="0"/>
              </a:rPr>
              <a:t>x</a:t>
            </a:r>
            <a:r>
              <a:rPr lang="en-US" altLang="en-US" sz="2800" dirty="0" smtClean="0">
                <a:latin typeface="Times New Roman" pitchFamily="18" charset="0"/>
                <a:cs typeface="Times New Roman" pitchFamily="18" charset="0"/>
              </a:rPr>
              <a:t> </a:t>
            </a:r>
            <a:r>
              <a:rPr lang="en-US" altLang="en-US" sz="2800" dirty="0">
                <a:latin typeface="Times New Roman" pitchFamily="18" charset="0"/>
                <a:cs typeface="Times New Roman" pitchFamily="18" charset="0"/>
              </a:rPr>
              <a:t>(objective function)</a:t>
            </a:r>
          </a:p>
          <a:p>
            <a:pPr marL="342900" indent="-342900" eaLnBrk="0" hangingPunct="0">
              <a:spcBef>
                <a:spcPct val="50000"/>
              </a:spcBef>
              <a:defRPr/>
            </a:pPr>
            <a:r>
              <a:rPr lang="en-US" altLang="en-US" sz="2800" dirty="0">
                <a:latin typeface="Times New Roman" pitchFamily="18" charset="0"/>
                <a:cs typeface="Times New Roman" pitchFamily="18" charset="0"/>
              </a:rPr>
              <a:t>			4</a:t>
            </a:r>
            <a:r>
              <a:rPr lang="en-US" altLang="en-US" sz="2800" i="1" dirty="0">
                <a:latin typeface="Times New Roman" pitchFamily="18" charset="0"/>
                <a:cs typeface="Times New Roman" pitchFamily="18" charset="0"/>
              </a:rPr>
              <a:t>x</a:t>
            </a:r>
            <a:r>
              <a:rPr lang="en-US" altLang="en-US" sz="2800" dirty="0">
                <a:latin typeface="Times New Roman" pitchFamily="18" charset="0"/>
                <a:cs typeface="Times New Roman" pitchFamily="18" charset="0"/>
              </a:rPr>
              <a:t> = 100 kg of steel (resource constraint)</a:t>
            </a:r>
          </a:p>
          <a:p>
            <a:pPr marL="342900" indent="-342900" eaLnBrk="0" hangingPunct="0">
              <a:spcBef>
                <a:spcPct val="50000"/>
              </a:spcBef>
              <a:defRPr/>
            </a:pPr>
            <a:r>
              <a:rPr lang="en-US" altLang="en-US" sz="2800" b="1" dirty="0" smtClean="0">
                <a:latin typeface="Times New Roman" pitchFamily="18" charset="0"/>
                <a:cs typeface="Times New Roman" pitchFamily="18" charset="0"/>
              </a:rPr>
              <a:t>Parameters: </a:t>
            </a:r>
            <a:r>
              <a:rPr lang="en-US" altLang="en-US" sz="2800" dirty="0" smtClean="0">
                <a:latin typeface="Times New Roman" pitchFamily="18" charset="0"/>
                <a:cs typeface="Times New Roman" pitchFamily="18" charset="0"/>
              </a:rPr>
              <a:t>Tk.20</a:t>
            </a:r>
            <a:r>
              <a:rPr lang="en-US" altLang="en-US" sz="2800" dirty="0">
                <a:latin typeface="Times New Roman" pitchFamily="18" charset="0"/>
                <a:cs typeface="Times New Roman" pitchFamily="18" charset="0"/>
              </a:rPr>
              <a:t>, </a:t>
            </a:r>
            <a:r>
              <a:rPr lang="en-US" altLang="en-US" sz="2800" dirty="0">
                <a:latin typeface="Times New Roman" pitchFamily="18" charset="0"/>
                <a:cs typeface="Times New Roman" pitchFamily="18" charset="0"/>
              </a:rPr>
              <a:t>Tk.5</a:t>
            </a:r>
            <a:r>
              <a:rPr lang="en-US" altLang="en-US" sz="2800" dirty="0">
                <a:latin typeface="Times New Roman" pitchFamily="18" charset="0"/>
                <a:cs typeface="Times New Roman" pitchFamily="18" charset="0"/>
              </a:rPr>
              <a:t>, 4 kgs, 100 </a:t>
            </a:r>
            <a:r>
              <a:rPr lang="en-US" altLang="en-US" sz="2800" dirty="0" err="1" smtClean="0">
                <a:latin typeface="Times New Roman" pitchFamily="18" charset="0"/>
                <a:cs typeface="Times New Roman" pitchFamily="18" charset="0"/>
              </a:rPr>
              <a:t>kgs</a:t>
            </a:r>
            <a:r>
              <a:rPr lang="en-US" altLang="en-US" sz="2800" dirty="0" smtClean="0">
                <a:latin typeface="Times New Roman" pitchFamily="18" charset="0"/>
                <a:cs typeface="Times New Roman" pitchFamily="18" charset="0"/>
              </a:rPr>
              <a:t> </a:t>
            </a:r>
            <a:r>
              <a:rPr lang="en-US" altLang="en-US" sz="2800" dirty="0">
                <a:latin typeface="Times New Roman" pitchFamily="18" charset="0"/>
                <a:cs typeface="Times New Roman" pitchFamily="18" charset="0"/>
              </a:rPr>
              <a:t>(known values)</a:t>
            </a:r>
          </a:p>
          <a:p>
            <a:pPr marL="342900" indent="-342900" eaLnBrk="0" hangingPunct="0">
              <a:spcBef>
                <a:spcPct val="50000"/>
              </a:spcBef>
              <a:defRPr/>
            </a:pPr>
            <a:r>
              <a:rPr lang="en-US" altLang="en-US" sz="2800" b="1" dirty="0">
                <a:latin typeface="Times New Roman" pitchFamily="18" charset="0"/>
                <a:cs typeface="Times New Roman" pitchFamily="18" charset="0"/>
              </a:rPr>
              <a:t>Formal Specification of Model:</a:t>
            </a:r>
          </a:p>
          <a:p>
            <a:pPr marL="342900" indent="-342900" eaLnBrk="0" hangingPunct="0">
              <a:spcBef>
                <a:spcPct val="50000"/>
              </a:spcBef>
              <a:defRPr/>
            </a:pPr>
            <a:r>
              <a:rPr lang="en-US" altLang="en-US" sz="2800" b="1" dirty="0">
                <a:latin typeface="Times New Roman" pitchFamily="18" charset="0"/>
                <a:cs typeface="Times New Roman" pitchFamily="18" charset="0"/>
              </a:rPr>
              <a:t>				</a:t>
            </a:r>
            <a:r>
              <a:rPr lang="en-US" altLang="en-US" sz="2800" dirty="0">
                <a:latin typeface="Times New Roman" pitchFamily="18" charset="0"/>
                <a:cs typeface="Times New Roman" pitchFamily="18" charset="0"/>
              </a:rPr>
              <a:t>maximize Z = </a:t>
            </a:r>
            <a:r>
              <a:rPr lang="en-US" altLang="en-US" sz="2800" dirty="0">
                <a:latin typeface="Times New Roman" pitchFamily="18" charset="0"/>
                <a:cs typeface="Times New Roman" pitchFamily="18" charset="0"/>
              </a:rPr>
              <a:t>Tk.20</a:t>
            </a:r>
            <a:r>
              <a:rPr lang="en-US" altLang="en-US" sz="2800" i="1" dirty="0" smtClean="0">
                <a:latin typeface="Times New Roman" pitchFamily="18" charset="0"/>
                <a:cs typeface="Times New Roman" pitchFamily="18" charset="0"/>
              </a:rPr>
              <a:t>x</a:t>
            </a:r>
            <a:r>
              <a:rPr lang="en-US" altLang="en-US" sz="2800" dirty="0" smtClean="0">
                <a:latin typeface="Times New Roman" pitchFamily="18" charset="0"/>
                <a:cs typeface="Times New Roman" pitchFamily="18" charset="0"/>
              </a:rPr>
              <a:t> </a:t>
            </a:r>
            <a:r>
              <a:rPr lang="en-US" altLang="en-US" sz="2800" dirty="0">
                <a:latin typeface="Times New Roman" pitchFamily="18" charset="0"/>
                <a:cs typeface="Times New Roman" pitchFamily="18" charset="0"/>
              </a:rPr>
              <a:t>- </a:t>
            </a:r>
            <a:r>
              <a:rPr lang="en-US" altLang="en-US" sz="2800" dirty="0">
                <a:latin typeface="Times New Roman" pitchFamily="18" charset="0"/>
                <a:cs typeface="Times New Roman" pitchFamily="18" charset="0"/>
              </a:rPr>
              <a:t>Tk.5</a:t>
            </a:r>
            <a:r>
              <a:rPr lang="en-US" altLang="en-US" sz="2800" i="1" dirty="0" smtClean="0">
                <a:latin typeface="Times New Roman" pitchFamily="18" charset="0"/>
                <a:cs typeface="Times New Roman" pitchFamily="18" charset="0"/>
              </a:rPr>
              <a:t>x</a:t>
            </a:r>
            <a:endParaRPr lang="en-US" altLang="en-US" sz="2800" i="1" dirty="0">
              <a:latin typeface="Times New Roman" pitchFamily="18" charset="0"/>
              <a:cs typeface="Times New Roman" pitchFamily="18" charset="0"/>
            </a:endParaRPr>
          </a:p>
          <a:p>
            <a:pPr marL="342900" indent="-342900" eaLnBrk="0" hangingPunct="0">
              <a:spcBef>
                <a:spcPct val="50000"/>
              </a:spcBef>
              <a:defRPr/>
            </a:pPr>
            <a:r>
              <a:rPr lang="en-US" altLang="en-US" sz="2800" dirty="0">
                <a:latin typeface="Times New Roman" pitchFamily="18" charset="0"/>
                <a:cs typeface="Times New Roman" pitchFamily="18" charset="0"/>
              </a:rPr>
              <a:t>				subject to 4</a:t>
            </a:r>
            <a:r>
              <a:rPr lang="en-US" altLang="en-US" sz="2800" i="1" dirty="0">
                <a:latin typeface="Times New Roman" pitchFamily="18" charset="0"/>
                <a:cs typeface="Times New Roman" pitchFamily="18" charset="0"/>
              </a:rPr>
              <a:t>x</a:t>
            </a:r>
            <a:r>
              <a:rPr lang="en-US" altLang="en-US" sz="2800" dirty="0">
                <a:latin typeface="Times New Roman" pitchFamily="18" charset="0"/>
                <a:cs typeface="Times New Roman" pitchFamily="18" charset="0"/>
              </a:rPr>
              <a:t> = 100</a:t>
            </a:r>
          </a:p>
          <a:p>
            <a:pPr marL="342900" indent="-342900">
              <a:spcBef>
                <a:spcPct val="20000"/>
              </a:spcBef>
              <a:defRPr/>
            </a:pPr>
            <a:endParaRPr lang="en-US" altLang="en-US" sz="2800" dirty="0">
              <a:latin typeface="+mn-lt"/>
              <a:cs typeface="Arial" pitchFamily="34" charset="0"/>
            </a:endParaRPr>
          </a:p>
        </p:txBody>
      </p:sp>
      <p:sp>
        <p:nvSpPr>
          <p:cNvPr id="7173" name="Rectangle 5"/>
          <p:cNvSpPr>
            <a:spLocks noChangeArrowheads="1"/>
          </p:cNvSpPr>
          <p:nvPr/>
        </p:nvSpPr>
        <p:spPr bwMode="auto">
          <a:xfrm>
            <a:off x="0" y="0"/>
            <a:ext cx="8610600" cy="1009650"/>
          </a:xfrm>
          <a:prstGeom prst="rect">
            <a:avLst/>
          </a:prstGeom>
          <a:noFill/>
          <a:ln w="9525">
            <a:noFill/>
            <a:miter lim="800000"/>
            <a:headEnd/>
            <a:tailEnd/>
          </a:ln>
          <a:effectLst/>
        </p:spPr>
        <p:txBody>
          <a:bodyPr/>
          <a:lstStyle/>
          <a:p>
            <a:pPr>
              <a:defRPr/>
            </a:pPr>
            <a:r>
              <a:rPr lang="en-US" altLang="en-US" sz="3600" b="1" dirty="0">
                <a:latin typeface="+mj-lt"/>
                <a:cs typeface="+mn-cs"/>
              </a:rPr>
              <a:t>Example of Model Construction</a:t>
            </a:r>
          </a:p>
        </p:txBody>
      </p:sp>
      <p:sp>
        <p:nvSpPr>
          <p:cNvPr id="26628" name="Line 9"/>
          <p:cNvSpPr>
            <a:spLocks noChangeShapeType="1"/>
          </p:cNvSpPr>
          <p:nvPr/>
        </p:nvSpPr>
        <p:spPr bwMode="auto">
          <a:xfrm>
            <a:off x="0" y="1219200"/>
            <a:ext cx="9144000" cy="0"/>
          </a:xfrm>
          <a:prstGeom prst="line">
            <a:avLst/>
          </a:prstGeom>
          <a:noFill/>
          <a:ln w="63500">
            <a:solidFill>
              <a:schemeClr val="accent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Text Box 4"/>
          <p:cNvSpPr txBox="1">
            <a:spLocks noChangeArrowheads="1"/>
          </p:cNvSpPr>
          <p:nvPr/>
        </p:nvSpPr>
        <p:spPr bwMode="auto">
          <a:xfrm>
            <a:off x="0" y="0"/>
            <a:ext cx="6672661" cy="1200329"/>
          </a:xfrm>
          <a:prstGeom prst="rect">
            <a:avLst/>
          </a:prstGeom>
          <a:noFill/>
          <a:ln w="9525">
            <a:noFill/>
            <a:miter lim="800000"/>
            <a:headEnd/>
            <a:tailEnd/>
          </a:ln>
          <a:effectLst/>
        </p:spPr>
        <p:txBody>
          <a:bodyPr wrap="none">
            <a:spAutoFit/>
          </a:bodyPr>
          <a:lstStyle/>
          <a:p>
            <a:pPr eaLnBrk="0" hangingPunct="0">
              <a:defRPr/>
            </a:pPr>
            <a:r>
              <a:rPr lang="en-US" altLang="en-US" sz="3600" b="1" dirty="0">
                <a:latin typeface="+mj-lt"/>
                <a:cs typeface="+mn-cs"/>
              </a:rPr>
              <a:t>Example of Model </a:t>
            </a:r>
            <a:r>
              <a:rPr lang="en-US" altLang="en-US" sz="3600" b="1" dirty="0" smtClean="0">
                <a:latin typeface="+mj-lt"/>
                <a:cs typeface="+mn-cs"/>
              </a:rPr>
              <a:t>Construction</a:t>
            </a:r>
            <a:endParaRPr lang="en-US" altLang="en-US" sz="3600" b="1" dirty="0">
              <a:latin typeface="+mj-lt"/>
              <a:cs typeface="+mn-cs"/>
            </a:endParaRPr>
          </a:p>
          <a:p>
            <a:pPr eaLnBrk="0" hangingPunct="0">
              <a:defRPr/>
            </a:pPr>
            <a:endParaRPr lang="en-US" sz="3600" dirty="0">
              <a:latin typeface="+mj-lt"/>
              <a:cs typeface="+mn-cs"/>
            </a:endParaRPr>
          </a:p>
        </p:txBody>
      </p:sp>
      <p:sp>
        <p:nvSpPr>
          <p:cNvPr id="28675" name="Text Box 6"/>
          <p:cNvSpPr txBox="1">
            <a:spLocks noChangeArrowheads="1"/>
          </p:cNvSpPr>
          <p:nvPr/>
        </p:nvSpPr>
        <p:spPr bwMode="auto">
          <a:xfrm>
            <a:off x="1312334" y="1286938"/>
            <a:ext cx="7472133" cy="4893647"/>
          </a:xfrm>
          <a:prstGeom prst="rect">
            <a:avLst/>
          </a:prstGeom>
          <a:noFill/>
          <a:ln w="9525">
            <a:noFill/>
            <a:miter lim="800000"/>
            <a:headEnd/>
            <a:tailEnd/>
          </a:ln>
        </p:spPr>
        <p:txBody>
          <a:bodyPr wrap="square">
            <a:spAutoFit/>
          </a:bodyPr>
          <a:lstStyle/>
          <a:p>
            <a:pPr eaLnBrk="0" hangingPunct="0"/>
            <a:r>
              <a:rPr lang="en-US" sz="2800" dirty="0">
                <a:latin typeface="Times New Roman" pitchFamily="18" charset="0"/>
                <a:cs typeface="Times New Roman" pitchFamily="18" charset="0"/>
              </a:rPr>
              <a:t>Solve the constraint equation:</a:t>
            </a:r>
          </a:p>
          <a:p>
            <a:pPr eaLnBrk="0" hangingPunct="0"/>
            <a:endParaRPr lang="en-US" sz="1600" dirty="0">
              <a:latin typeface="Times New Roman" pitchFamily="18" charset="0"/>
              <a:cs typeface="Times New Roman" pitchFamily="18" charset="0"/>
            </a:endParaRPr>
          </a:p>
          <a:p>
            <a:pPr eaLnBrk="0" hangingPunct="0"/>
            <a:r>
              <a:rPr lang="en-US" sz="2800" dirty="0">
                <a:latin typeface="Times New Roman" pitchFamily="18" charset="0"/>
                <a:cs typeface="Times New Roman" pitchFamily="18" charset="0"/>
              </a:rPr>
              <a:t>			4</a:t>
            </a:r>
            <a:r>
              <a:rPr lang="en-US" sz="2800" i="1" dirty="0">
                <a:latin typeface="Times New Roman" pitchFamily="18" charset="0"/>
                <a:cs typeface="Times New Roman" pitchFamily="18" charset="0"/>
              </a:rPr>
              <a:t>x</a:t>
            </a:r>
            <a:r>
              <a:rPr lang="en-US" sz="2800" dirty="0">
                <a:latin typeface="Times New Roman" pitchFamily="18" charset="0"/>
                <a:cs typeface="Times New Roman" pitchFamily="18" charset="0"/>
              </a:rPr>
              <a:t> = 100</a:t>
            </a:r>
          </a:p>
          <a:p>
            <a:pPr eaLnBrk="0" hangingPunct="0"/>
            <a:r>
              <a:rPr lang="en-US" sz="2800" dirty="0">
                <a:latin typeface="Times New Roman" pitchFamily="18" charset="0"/>
                <a:cs typeface="Times New Roman" pitchFamily="18" charset="0"/>
              </a:rPr>
              <a:t>			(4</a:t>
            </a:r>
            <a:r>
              <a:rPr lang="en-US" sz="2800" i="1" dirty="0">
                <a:latin typeface="Times New Roman" pitchFamily="18" charset="0"/>
                <a:cs typeface="Times New Roman" pitchFamily="18" charset="0"/>
              </a:rPr>
              <a:t>x</a:t>
            </a:r>
            <a:r>
              <a:rPr lang="en-US" sz="2800" dirty="0">
                <a:latin typeface="Times New Roman" pitchFamily="18" charset="0"/>
                <a:cs typeface="Times New Roman" pitchFamily="18" charset="0"/>
              </a:rPr>
              <a:t>)/4 = (100)/4</a:t>
            </a:r>
          </a:p>
          <a:p>
            <a:pPr eaLnBrk="0" hangingPunct="0"/>
            <a:r>
              <a:rPr lang="en-US" sz="2800" dirty="0">
                <a:latin typeface="Times New Roman" pitchFamily="18" charset="0"/>
                <a:cs typeface="Times New Roman" pitchFamily="18" charset="0"/>
              </a:rPr>
              <a:t>			</a:t>
            </a:r>
            <a:r>
              <a:rPr lang="en-US" sz="2800" i="1" dirty="0">
                <a:latin typeface="Times New Roman" pitchFamily="18" charset="0"/>
                <a:cs typeface="Times New Roman" pitchFamily="18" charset="0"/>
              </a:rPr>
              <a:t>x</a:t>
            </a:r>
            <a:r>
              <a:rPr lang="en-US" sz="2800" dirty="0">
                <a:latin typeface="Times New Roman" pitchFamily="18" charset="0"/>
                <a:cs typeface="Times New Roman" pitchFamily="18" charset="0"/>
              </a:rPr>
              <a:t> = 25 units</a:t>
            </a:r>
          </a:p>
          <a:p>
            <a:pPr eaLnBrk="0" hangingPunct="0"/>
            <a:endParaRPr lang="en-US" sz="2800" dirty="0">
              <a:latin typeface="Times New Roman" pitchFamily="18" charset="0"/>
              <a:cs typeface="Times New Roman" pitchFamily="18" charset="0"/>
            </a:endParaRPr>
          </a:p>
          <a:p>
            <a:pPr eaLnBrk="0" hangingPunct="0"/>
            <a:r>
              <a:rPr lang="en-US" sz="2800" dirty="0">
                <a:latin typeface="Times New Roman" pitchFamily="18" charset="0"/>
                <a:cs typeface="Times New Roman" pitchFamily="18" charset="0"/>
              </a:rPr>
              <a:t>Substitute this value into the profit function:</a:t>
            </a:r>
          </a:p>
          <a:p>
            <a:pPr eaLnBrk="0" hangingPunct="0"/>
            <a:endParaRPr lang="en-US" sz="1600" dirty="0">
              <a:latin typeface="Times New Roman" pitchFamily="18" charset="0"/>
              <a:cs typeface="Times New Roman" pitchFamily="18" charset="0"/>
            </a:endParaRPr>
          </a:p>
          <a:p>
            <a:pPr eaLnBrk="0" hangingPunct="0"/>
            <a:r>
              <a:rPr lang="en-US" sz="2800" dirty="0">
                <a:latin typeface="Times New Roman" pitchFamily="18" charset="0"/>
                <a:cs typeface="Times New Roman" pitchFamily="18" charset="0"/>
              </a:rPr>
              <a:t>		Z  =   </a:t>
            </a:r>
            <a:r>
              <a:rPr lang="en-US" altLang="en-US" sz="2800" dirty="0">
                <a:latin typeface="Times New Roman" pitchFamily="18" charset="0"/>
                <a:cs typeface="Times New Roman" pitchFamily="18" charset="0"/>
              </a:rPr>
              <a:t>Tk</a:t>
            </a:r>
            <a:r>
              <a:rPr lang="en-US" sz="2800" dirty="0" smtClean="0">
                <a:latin typeface="Times New Roman" pitchFamily="18" charset="0"/>
                <a:cs typeface="Times New Roman" pitchFamily="18" charset="0"/>
              </a:rPr>
              <a:t>.20</a:t>
            </a:r>
            <a:r>
              <a:rPr lang="en-US" sz="2800" i="1" dirty="0" smtClean="0">
                <a:latin typeface="Times New Roman" pitchFamily="18" charset="0"/>
                <a:cs typeface="Times New Roman" pitchFamily="18" charset="0"/>
              </a:rPr>
              <a:t>x</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altLang="en-US" sz="2800" dirty="0">
                <a:latin typeface="Times New Roman" pitchFamily="18" charset="0"/>
                <a:cs typeface="Times New Roman" pitchFamily="18" charset="0"/>
              </a:rPr>
              <a:t>Tk</a:t>
            </a:r>
            <a:r>
              <a:rPr lang="en-US" sz="2800" dirty="0" smtClean="0">
                <a:latin typeface="Times New Roman" pitchFamily="18" charset="0"/>
                <a:cs typeface="Times New Roman" pitchFamily="18" charset="0"/>
              </a:rPr>
              <a:t>.5</a:t>
            </a:r>
            <a:r>
              <a:rPr lang="en-US" sz="2800" i="1" dirty="0" smtClean="0">
                <a:latin typeface="Times New Roman" pitchFamily="18" charset="0"/>
                <a:cs typeface="Times New Roman" pitchFamily="18" charset="0"/>
              </a:rPr>
              <a:t>x</a:t>
            </a:r>
            <a:endParaRPr lang="en-US" sz="2800" i="1" dirty="0">
              <a:latin typeface="Times New Roman" pitchFamily="18" charset="0"/>
              <a:cs typeface="Times New Roman" pitchFamily="18" charset="0"/>
            </a:endParaRPr>
          </a:p>
          <a:p>
            <a:pPr eaLnBrk="0" hangingPunct="0"/>
            <a:r>
              <a:rPr lang="en-US" sz="2800" dirty="0">
                <a:latin typeface="Times New Roman" pitchFamily="18" charset="0"/>
                <a:cs typeface="Times New Roman" pitchFamily="18" charset="0"/>
              </a:rPr>
              <a:t>                          =   (20)(25) – (5)(25) </a:t>
            </a:r>
          </a:p>
          <a:p>
            <a:pPr eaLnBrk="0" hangingPunct="0"/>
            <a:r>
              <a:rPr lang="en-US" sz="2800" dirty="0">
                <a:latin typeface="Times New Roman" pitchFamily="18" charset="0"/>
                <a:cs typeface="Times New Roman" pitchFamily="18" charset="0"/>
              </a:rPr>
              <a:t>		    =    </a:t>
            </a:r>
            <a:r>
              <a:rPr lang="en-US" altLang="en-US" sz="2800" dirty="0">
                <a:latin typeface="Times New Roman" pitchFamily="18" charset="0"/>
                <a:cs typeface="Times New Roman" pitchFamily="18" charset="0"/>
              </a:rPr>
              <a:t>Tk</a:t>
            </a:r>
            <a:r>
              <a:rPr lang="en-US" sz="2800" dirty="0" smtClean="0">
                <a:latin typeface="Times New Roman" pitchFamily="18" charset="0"/>
                <a:cs typeface="Times New Roman" pitchFamily="18" charset="0"/>
              </a:rPr>
              <a:t>.375</a:t>
            </a:r>
            <a:endParaRPr lang="en-US" sz="2800" dirty="0">
              <a:latin typeface="Times New Roman" pitchFamily="18" charset="0"/>
              <a:cs typeface="Times New Roman" pitchFamily="18" charset="0"/>
            </a:endParaRPr>
          </a:p>
          <a:p>
            <a:pPr eaLnBrk="0" hangingPunct="0"/>
            <a:r>
              <a:rPr lang="en-US" sz="2800" b="1" dirty="0">
                <a:latin typeface="Times New Roman" pitchFamily="18" charset="0"/>
                <a:cs typeface="Times New Roman" pitchFamily="18" charset="0"/>
              </a:rPr>
              <a:t>(Produce 25 units, to yield a profit of </a:t>
            </a:r>
            <a:r>
              <a:rPr lang="en-US" altLang="en-US" sz="2800" dirty="0">
                <a:latin typeface="Times New Roman" pitchFamily="18" charset="0"/>
                <a:cs typeface="Times New Roman" pitchFamily="18" charset="0"/>
              </a:rPr>
              <a:t>Tk</a:t>
            </a:r>
            <a:r>
              <a:rPr lang="en-US" sz="2800" b="1" dirty="0" smtClean="0">
                <a:latin typeface="Times New Roman" pitchFamily="18" charset="0"/>
                <a:cs typeface="Times New Roman" pitchFamily="18" charset="0"/>
              </a:rPr>
              <a:t>. 375</a:t>
            </a:r>
            <a:r>
              <a:rPr lang="en-US" sz="2800" b="1"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28676" name="Text Box 7"/>
          <p:cNvSpPr txBox="1">
            <a:spLocks noChangeArrowheads="1"/>
          </p:cNvSpPr>
          <p:nvPr/>
        </p:nvSpPr>
        <p:spPr bwMode="auto">
          <a:xfrm>
            <a:off x="0" y="695325"/>
            <a:ext cx="3124200" cy="523875"/>
          </a:xfrm>
          <a:prstGeom prst="rect">
            <a:avLst/>
          </a:prstGeom>
          <a:noFill/>
          <a:ln w="9525">
            <a:noFill/>
            <a:miter lim="800000"/>
            <a:headEnd/>
            <a:tailEnd/>
          </a:ln>
        </p:spPr>
        <p:txBody>
          <a:bodyPr>
            <a:spAutoFit/>
          </a:bodyPr>
          <a:lstStyle/>
          <a:p>
            <a:pPr eaLnBrk="0" hangingPunct="0"/>
            <a:r>
              <a:rPr lang="en-US" sz="2800" b="1" dirty="0">
                <a:latin typeface="Times New Roman" pitchFamily="18" charset="0"/>
                <a:cs typeface="Times New Roman" pitchFamily="18" charset="0"/>
              </a:rPr>
              <a:t>Model Solution:</a:t>
            </a:r>
          </a:p>
        </p:txBody>
      </p:sp>
      <p:sp>
        <p:nvSpPr>
          <p:cNvPr id="28677" name="Line 9"/>
          <p:cNvSpPr>
            <a:spLocks noChangeShapeType="1"/>
          </p:cNvSpPr>
          <p:nvPr/>
        </p:nvSpPr>
        <p:spPr bwMode="auto">
          <a:xfrm>
            <a:off x="0" y="1219200"/>
            <a:ext cx="9144000" cy="0"/>
          </a:xfrm>
          <a:prstGeom prst="line">
            <a:avLst/>
          </a:prstGeom>
          <a:noFill/>
          <a:ln w="63500">
            <a:solidFill>
              <a:schemeClr val="accent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0" y="0"/>
            <a:ext cx="8610600" cy="1009650"/>
          </a:xfrm>
          <a:prstGeom prst="rect">
            <a:avLst/>
          </a:prstGeom>
          <a:noFill/>
          <a:ln w="9525">
            <a:noFill/>
            <a:miter lim="800000"/>
            <a:headEnd/>
            <a:tailEnd/>
          </a:ln>
          <a:effectLst/>
        </p:spPr>
        <p:txBody>
          <a:bodyPr/>
          <a:lstStyle/>
          <a:p>
            <a:pPr eaLnBrk="0" hangingPunct="0">
              <a:defRPr/>
            </a:pPr>
            <a:r>
              <a:rPr lang="en-US" altLang="en-US" sz="3200" b="1" dirty="0">
                <a:latin typeface="+mj-lt"/>
                <a:cs typeface="+mn-cs"/>
              </a:rPr>
              <a:t>Model Construction: Product Mix Problem</a:t>
            </a:r>
          </a:p>
        </p:txBody>
      </p:sp>
      <p:sp>
        <p:nvSpPr>
          <p:cNvPr id="33800" name="Rectangle 8"/>
          <p:cNvSpPr>
            <a:spLocks noChangeArrowheads="1"/>
          </p:cNvSpPr>
          <p:nvPr/>
        </p:nvSpPr>
        <p:spPr bwMode="auto">
          <a:xfrm>
            <a:off x="263525" y="1420813"/>
            <a:ext cx="8602663" cy="4953000"/>
          </a:xfrm>
          <a:prstGeom prst="rect">
            <a:avLst/>
          </a:prstGeom>
          <a:noFill/>
          <a:ln w="9525">
            <a:noFill/>
            <a:miter lim="800000"/>
            <a:headEnd/>
            <a:tailEnd/>
          </a:ln>
          <a:effectLst/>
        </p:spPr>
        <p:txBody>
          <a:bodyPr/>
          <a:lstStyle/>
          <a:p>
            <a:pPr marL="342900" indent="-342900" eaLnBrk="0" hangingPunct="0">
              <a:spcBef>
                <a:spcPct val="35000"/>
              </a:spcBef>
              <a:buClr>
                <a:schemeClr val="hlink"/>
              </a:buClr>
              <a:buSzPct val="70000"/>
              <a:buFont typeface="Wingdings" pitchFamily="2" charset="2"/>
              <a:buChar char="n"/>
              <a:defRPr/>
            </a:pPr>
            <a:endParaRPr lang="en-US" altLang="en-US" dirty="0">
              <a:effectLst>
                <a:outerShdw blurRad="38100" dist="38100" dir="2700000" algn="tl">
                  <a:srgbClr val="000000"/>
                </a:outerShdw>
              </a:effectLst>
              <a:cs typeface="+mn-cs"/>
            </a:endParaRPr>
          </a:p>
        </p:txBody>
      </p:sp>
      <p:sp>
        <p:nvSpPr>
          <p:cNvPr id="23556" name="Rectangle 9"/>
          <p:cNvSpPr>
            <a:spLocks noGrp="1" noChangeArrowheads="1"/>
          </p:cNvSpPr>
          <p:nvPr>
            <p:ph type="body" idx="1"/>
          </p:nvPr>
        </p:nvSpPr>
        <p:spPr>
          <a:xfrm>
            <a:off x="146050" y="4040632"/>
            <a:ext cx="8318500" cy="2433156"/>
          </a:xfrm>
        </p:spPr>
        <p:txBody>
          <a:bodyPr/>
          <a:lstStyle/>
          <a:p>
            <a:pPr eaLnBrk="1" hangingPunct="1">
              <a:spcBef>
                <a:spcPct val="35000"/>
              </a:spcBef>
            </a:pPr>
            <a:r>
              <a:rPr lang="en-US" altLang="en-US" sz="2400" dirty="0"/>
              <a:t>Product mix problem - Pottery Company</a:t>
            </a:r>
          </a:p>
          <a:p>
            <a:pPr eaLnBrk="1" hangingPunct="1">
              <a:spcBef>
                <a:spcPct val="35000"/>
              </a:spcBef>
            </a:pPr>
            <a:r>
              <a:rPr lang="en-US" altLang="en-US" sz="2400" dirty="0"/>
              <a:t>The maximum availability ‘</a:t>
            </a:r>
            <a:r>
              <a:rPr lang="en-US" altLang="en-US" sz="2400" dirty="0" err="1"/>
              <a:t>Labour</a:t>
            </a:r>
            <a:r>
              <a:rPr lang="en-US" altLang="en-US" sz="2400" dirty="0"/>
              <a:t> hours per day’ are 40 </a:t>
            </a:r>
            <a:r>
              <a:rPr lang="en-US" altLang="en-US" sz="2400" dirty="0" err="1"/>
              <a:t>hrs</a:t>
            </a:r>
            <a:r>
              <a:rPr lang="en-US" altLang="en-US" sz="2400" dirty="0"/>
              <a:t> </a:t>
            </a:r>
          </a:p>
          <a:p>
            <a:pPr eaLnBrk="1" hangingPunct="1">
              <a:spcBef>
                <a:spcPct val="35000"/>
              </a:spcBef>
            </a:pPr>
            <a:r>
              <a:rPr lang="en-US" altLang="en-US" sz="2400" dirty="0"/>
              <a:t>The maximum availability ‘Clay’ per day are 120 </a:t>
            </a:r>
            <a:r>
              <a:rPr lang="en-US" altLang="en-US" sz="2400" dirty="0" err="1"/>
              <a:t>gms</a:t>
            </a:r>
            <a:r>
              <a:rPr lang="en-US" altLang="en-US" sz="2400" dirty="0"/>
              <a:t>(in 00s’)</a:t>
            </a:r>
          </a:p>
          <a:p>
            <a:pPr eaLnBrk="1" hangingPunct="1">
              <a:spcBef>
                <a:spcPct val="35000"/>
              </a:spcBef>
            </a:pPr>
            <a:r>
              <a:rPr lang="en-US" altLang="en-US" sz="2400" dirty="0"/>
              <a:t>How many bowls and mugs should be produced to maximize profits given labor and materials constraints?</a:t>
            </a:r>
          </a:p>
        </p:txBody>
      </p:sp>
      <p:graphicFrame>
        <p:nvGraphicFramePr>
          <p:cNvPr id="10" name="Table 9"/>
          <p:cNvGraphicFramePr>
            <a:graphicFrameLocks noGrp="1"/>
          </p:cNvGraphicFramePr>
          <p:nvPr>
            <p:extLst>
              <p:ext uri="{D42A27DB-BD31-4B8C-83A1-F6EECF244321}">
                <p14:modId xmlns:p14="http://schemas.microsoft.com/office/powerpoint/2010/main" val="1303442932"/>
              </p:ext>
            </p:extLst>
          </p:nvPr>
        </p:nvGraphicFramePr>
        <p:xfrm>
          <a:off x="1" y="1304925"/>
          <a:ext cx="5292078" cy="2361058"/>
        </p:xfrm>
        <a:graphic>
          <a:graphicData uri="http://schemas.openxmlformats.org/drawingml/2006/table">
            <a:tbl>
              <a:tblPr/>
              <a:tblGrid>
                <a:gridCol w="1068974">
                  <a:extLst>
                    <a:ext uri="{9D8B030D-6E8A-4147-A177-3AD203B41FA5}">
                      <a16:colId xmlns:a16="http://schemas.microsoft.com/office/drawing/2014/main" val="20000"/>
                    </a:ext>
                  </a:extLst>
                </a:gridCol>
                <a:gridCol w="1319720">
                  <a:extLst>
                    <a:ext uri="{9D8B030D-6E8A-4147-A177-3AD203B41FA5}">
                      <a16:colId xmlns:a16="http://schemas.microsoft.com/office/drawing/2014/main" val="20001"/>
                    </a:ext>
                  </a:extLst>
                </a:gridCol>
                <a:gridCol w="1319720">
                  <a:extLst>
                    <a:ext uri="{9D8B030D-6E8A-4147-A177-3AD203B41FA5}">
                      <a16:colId xmlns:a16="http://schemas.microsoft.com/office/drawing/2014/main" val="20002"/>
                    </a:ext>
                  </a:extLst>
                </a:gridCol>
                <a:gridCol w="1583664">
                  <a:extLst>
                    <a:ext uri="{9D8B030D-6E8A-4147-A177-3AD203B41FA5}">
                      <a16:colId xmlns:a16="http://schemas.microsoft.com/office/drawing/2014/main" val="20003"/>
                    </a:ext>
                  </a:extLst>
                </a:gridCol>
              </a:tblGrid>
              <a:tr h="395352">
                <a:tc>
                  <a:txBody>
                    <a:bodyPr/>
                    <a:lstStyle/>
                    <a:p>
                      <a:pPr marL="0" marR="0">
                        <a:lnSpc>
                          <a:spcPct val="115000"/>
                        </a:lnSpc>
                        <a:spcBef>
                          <a:spcPts val="0"/>
                        </a:spcBef>
                        <a:spcAft>
                          <a:spcPts val="0"/>
                        </a:spcAft>
                      </a:pPr>
                      <a:endParaRPr lang="en-US" sz="1800" dirty="0">
                        <a:latin typeface="Calibri"/>
                        <a:ea typeface="Calibri"/>
                        <a:cs typeface="Times New Roman"/>
                      </a:endParaRPr>
                    </a:p>
                  </a:txBody>
                  <a:tcPr marL="68579" marR="6857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gn="ctr">
                        <a:lnSpc>
                          <a:spcPct val="115000"/>
                        </a:lnSpc>
                        <a:spcBef>
                          <a:spcPts val="0"/>
                        </a:spcBef>
                        <a:spcAft>
                          <a:spcPts val="0"/>
                        </a:spcAft>
                      </a:pPr>
                      <a:r>
                        <a:rPr lang="en-US" sz="1800" b="1" dirty="0">
                          <a:latin typeface="Calibri"/>
                          <a:ea typeface="Calibri"/>
                          <a:cs typeface="Times New Roman"/>
                        </a:rPr>
                        <a:t>Resource Requirements</a:t>
                      </a:r>
                      <a:endParaRPr lang="en-US" sz="1100" dirty="0">
                        <a:latin typeface="Calibri"/>
                        <a:ea typeface="Calibri"/>
                        <a:cs typeface="Times New Roman"/>
                      </a:endParaRPr>
                    </a:p>
                  </a:txBody>
                  <a:tcPr marL="68579" marR="68579"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030986">
                <a:tc>
                  <a:txBody>
                    <a:bodyPr/>
                    <a:lstStyle/>
                    <a:p>
                      <a:pPr marL="0" marR="0">
                        <a:lnSpc>
                          <a:spcPct val="115000"/>
                        </a:lnSpc>
                        <a:spcBef>
                          <a:spcPts val="0"/>
                        </a:spcBef>
                        <a:spcAft>
                          <a:spcPts val="0"/>
                        </a:spcAft>
                      </a:pPr>
                      <a:r>
                        <a:rPr lang="en-US" sz="2000" b="1" dirty="0">
                          <a:latin typeface="Calibri"/>
                          <a:ea typeface="Calibri"/>
                          <a:cs typeface="Times New Roman"/>
                        </a:rPr>
                        <a:t>Product</a:t>
                      </a:r>
                      <a:endParaRPr lang="en-US" sz="2000" dirty="0">
                        <a:latin typeface="Calibri"/>
                        <a:ea typeface="Calibri"/>
                        <a:cs typeface="Times New Roman"/>
                      </a:endParaRPr>
                    </a:p>
                  </a:txBody>
                  <a:tcPr marL="68579" marR="6857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Calibri"/>
                          <a:cs typeface="Times New Roman"/>
                        </a:rPr>
                        <a:t>Labor</a:t>
                      </a:r>
                    </a:p>
                    <a:p>
                      <a:pPr marL="0" marR="0" algn="ctr">
                        <a:lnSpc>
                          <a:spcPct val="115000"/>
                        </a:lnSpc>
                        <a:spcBef>
                          <a:spcPts val="0"/>
                        </a:spcBef>
                        <a:spcAft>
                          <a:spcPts val="0"/>
                        </a:spcAft>
                      </a:pPr>
                      <a:r>
                        <a:rPr lang="en-US" sz="2000" dirty="0">
                          <a:latin typeface="Calibri"/>
                          <a:ea typeface="Calibri"/>
                          <a:cs typeface="Times New Roman"/>
                        </a:rPr>
                        <a:t>(Hr./Unit)</a:t>
                      </a:r>
                    </a:p>
                  </a:txBody>
                  <a:tcPr marL="68579" marR="6857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Calibri"/>
                          <a:cs typeface="Times New Roman"/>
                        </a:rPr>
                        <a:t>Clay(in 00’)</a:t>
                      </a:r>
                    </a:p>
                    <a:p>
                      <a:pPr marL="0" marR="0" algn="ctr">
                        <a:lnSpc>
                          <a:spcPct val="115000"/>
                        </a:lnSpc>
                        <a:spcBef>
                          <a:spcPts val="0"/>
                        </a:spcBef>
                        <a:spcAft>
                          <a:spcPts val="0"/>
                        </a:spcAft>
                      </a:pPr>
                      <a:r>
                        <a:rPr lang="en-US" sz="2000" dirty="0">
                          <a:latin typeface="Calibri"/>
                          <a:ea typeface="Calibri"/>
                          <a:cs typeface="Times New Roman"/>
                        </a:rPr>
                        <a:t>(gm/Unit)</a:t>
                      </a:r>
                    </a:p>
                  </a:txBody>
                  <a:tcPr marL="68579" marR="6857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Calibri"/>
                          <a:cs typeface="Times New Roman"/>
                        </a:rPr>
                        <a:t>Profit</a:t>
                      </a:r>
                    </a:p>
                    <a:p>
                      <a:pPr marL="0" marR="0" algn="ctr">
                        <a:lnSpc>
                          <a:spcPct val="115000"/>
                        </a:lnSpc>
                        <a:spcBef>
                          <a:spcPts val="0"/>
                        </a:spcBef>
                        <a:spcAft>
                          <a:spcPts val="0"/>
                        </a:spcAft>
                      </a:pPr>
                      <a:r>
                        <a:rPr lang="en-US" sz="2000" dirty="0" smtClean="0">
                          <a:latin typeface="Calibri"/>
                          <a:ea typeface="Calibri"/>
                          <a:cs typeface="Times New Roman"/>
                        </a:rPr>
                        <a:t>(</a:t>
                      </a:r>
                      <a:r>
                        <a:rPr lang="en-US" altLang="en-US" sz="2000" dirty="0" smtClean="0">
                          <a:latin typeface="Times New Roman" pitchFamily="18" charset="0"/>
                          <a:cs typeface="Times New Roman" pitchFamily="18" charset="0"/>
                        </a:rPr>
                        <a:t>Tk</a:t>
                      </a:r>
                      <a:r>
                        <a:rPr lang="en-US" sz="2000" dirty="0" smtClean="0">
                          <a:latin typeface="Calibri"/>
                          <a:ea typeface="Calibri"/>
                          <a:cs typeface="Times New Roman"/>
                        </a:rPr>
                        <a:t>./</a:t>
                      </a:r>
                      <a:r>
                        <a:rPr lang="en-US" sz="2000" dirty="0">
                          <a:latin typeface="Calibri"/>
                          <a:ea typeface="Calibri"/>
                          <a:cs typeface="Times New Roman"/>
                        </a:rPr>
                        <a:t>Unit)</a:t>
                      </a:r>
                    </a:p>
                  </a:txBody>
                  <a:tcPr marL="68579" marR="68579"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7360">
                <a:tc>
                  <a:txBody>
                    <a:bodyPr/>
                    <a:lstStyle/>
                    <a:p>
                      <a:pPr marL="0" marR="0">
                        <a:lnSpc>
                          <a:spcPct val="115000"/>
                        </a:lnSpc>
                        <a:spcBef>
                          <a:spcPts val="0"/>
                        </a:spcBef>
                        <a:spcAft>
                          <a:spcPts val="0"/>
                        </a:spcAft>
                      </a:pPr>
                      <a:r>
                        <a:rPr lang="en-US" sz="2000" dirty="0">
                          <a:latin typeface="Calibri"/>
                          <a:ea typeface="Calibri"/>
                          <a:cs typeface="Times New Roman"/>
                        </a:rPr>
                        <a:t>Bowl</a:t>
                      </a:r>
                    </a:p>
                  </a:txBody>
                  <a:tcPr marL="68579" marR="68579"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2000" dirty="0">
                          <a:latin typeface="Calibri"/>
                          <a:ea typeface="Calibri"/>
                          <a:cs typeface="Times New Roman"/>
                        </a:rPr>
                        <a:t>1</a:t>
                      </a:r>
                    </a:p>
                  </a:txBody>
                  <a:tcPr marL="68579" marR="68579"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2000" dirty="0">
                          <a:latin typeface="Calibri"/>
                          <a:ea typeface="Calibri"/>
                          <a:cs typeface="Times New Roman"/>
                        </a:rPr>
                        <a:t>4</a:t>
                      </a:r>
                    </a:p>
                  </a:txBody>
                  <a:tcPr marL="68579" marR="68579"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2000" dirty="0">
                          <a:latin typeface="Calibri"/>
                          <a:ea typeface="Calibri"/>
                          <a:cs typeface="Times New Roman"/>
                        </a:rPr>
                        <a:t>40</a:t>
                      </a:r>
                    </a:p>
                  </a:txBody>
                  <a:tcPr marL="68579" marR="68579"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467360">
                <a:tc>
                  <a:txBody>
                    <a:bodyPr/>
                    <a:lstStyle/>
                    <a:p>
                      <a:pPr marL="0" marR="0">
                        <a:lnSpc>
                          <a:spcPct val="115000"/>
                        </a:lnSpc>
                        <a:spcBef>
                          <a:spcPts val="0"/>
                        </a:spcBef>
                        <a:spcAft>
                          <a:spcPts val="0"/>
                        </a:spcAft>
                      </a:pPr>
                      <a:r>
                        <a:rPr lang="en-US" sz="2000" dirty="0">
                          <a:latin typeface="Calibri"/>
                          <a:ea typeface="Calibri"/>
                          <a:cs typeface="Times New Roman"/>
                        </a:rPr>
                        <a:t>Mug</a:t>
                      </a:r>
                    </a:p>
                  </a:txBody>
                  <a:tcPr marL="68579" marR="6857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Calibri"/>
                          <a:cs typeface="Times New Roman"/>
                        </a:rPr>
                        <a:t>2</a:t>
                      </a:r>
                    </a:p>
                  </a:txBody>
                  <a:tcPr marL="68579" marR="6857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Calibri"/>
                          <a:cs typeface="Times New Roman"/>
                        </a:rPr>
                        <a:t>3</a:t>
                      </a:r>
                    </a:p>
                  </a:txBody>
                  <a:tcPr marL="68579" marR="68579"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Calibri"/>
                          <a:cs typeface="Times New Roman"/>
                        </a:rPr>
                        <a:t>50</a:t>
                      </a:r>
                    </a:p>
                  </a:txBody>
                  <a:tcPr marL="68579" marR="68579"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3576" name="Line 6"/>
          <p:cNvSpPr>
            <a:spLocks noChangeShapeType="1"/>
          </p:cNvSpPr>
          <p:nvPr/>
        </p:nvSpPr>
        <p:spPr bwMode="auto">
          <a:xfrm>
            <a:off x="0" y="1092200"/>
            <a:ext cx="9144000" cy="0"/>
          </a:xfrm>
          <a:prstGeom prst="line">
            <a:avLst/>
          </a:prstGeom>
          <a:noFill/>
          <a:ln w="57150">
            <a:solidFill>
              <a:schemeClr val="accent1"/>
            </a:solidFill>
            <a:round/>
            <a:headEnd/>
            <a:tailEnd/>
          </a:ln>
        </p:spPr>
        <p:txBody>
          <a:bodyPr wrap="none"/>
          <a:lstStyle/>
          <a:p>
            <a:endParaRPr lang="en-US"/>
          </a:p>
        </p:txBody>
      </p:sp>
      <p:pic>
        <p:nvPicPr>
          <p:cNvPr id="23577" name="Picture 8"/>
          <p:cNvPicPr>
            <a:picLocks noChangeAspect="1"/>
          </p:cNvPicPr>
          <p:nvPr/>
        </p:nvPicPr>
        <p:blipFill>
          <a:blip r:embed="rId3"/>
          <a:srcRect/>
          <a:stretch>
            <a:fillRect/>
          </a:stretch>
        </p:blipFill>
        <p:spPr bwMode="auto">
          <a:xfrm>
            <a:off x="5832140" y="1520788"/>
            <a:ext cx="3311859" cy="25666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0" y="0"/>
            <a:ext cx="8610600" cy="1009650"/>
          </a:xfrm>
          <a:prstGeom prst="rect">
            <a:avLst/>
          </a:prstGeom>
          <a:noFill/>
          <a:ln w="9525">
            <a:noFill/>
            <a:miter lim="800000"/>
            <a:headEnd/>
            <a:tailEnd/>
          </a:ln>
          <a:effectLst/>
        </p:spPr>
        <p:txBody>
          <a:bodyPr/>
          <a:lstStyle/>
          <a:p>
            <a:pPr eaLnBrk="0" hangingPunct="0">
              <a:defRPr/>
            </a:pPr>
            <a:r>
              <a:rPr lang="en-US" altLang="en-US" sz="3200" b="1" dirty="0">
                <a:latin typeface="+mj-lt"/>
                <a:cs typeface="+mn-cs"/>
              </a:rPr>
              <a:t>LP Model Formulation</a:t>
            </a:r>
          </a:p>
          <a:p>
            <a:pPr eaLnBrk="0" hangingPunct="0">
              <a:defRPr/>
            </a:pPr>
            <a:r>
              <a:rPr lang="en-US" altLang="en-US" sz="3200" b="1" dirty="0">
                <a:latin typeface="+mj-lt"/>
                <a:cs typeface="+mn-cs"/>
              </a:rPr>
              <a:t>A Maximization Example (2 of 3)</a:t>
            </a:r>
          </a:p>
        </p:txBody>
      </p:sp>
      <p:sp>
        <p:nvSpPr>
          <p:cNvPr id="22533" name="Rectangle 7"/>
          <p:cNvSpPr>
            <a:spLocks noChangeArrowheads="1"/>
          </p:cNvSpPr>
          <p:nvPr/>
        </p:nvSpPr>
        <p:spPr bwMode="auto">
          <a:xfrm>
            <a:off x="263525" y="1493838"/>
            <a:ext cx="8602663" cy="4779962"/>
          </a:xfrm>
          <a:prstGeom prst="rect">
            <a:avLst/>
          </a:prstGeom>
          <a:noFill/>
          <a:ln w="9525">
            <a:noFill/>
            <a:miter lim="800000"/>
            <a:headEnd/>
            <a:tailEnd/>
          </a:ln>
        </p:spPr>
        <p:txBody>
          <a:bodyPr/>
          <a:lstStyle/>
          <a:p>
            <a:pPr marL="342900" indent="-342900" eaLnBrk="0" hangingPunct="0">
              <a:spcBef>
                <a:spcPct val="60000"/>
              </a:spcBef>
              <a:defRPr/>
            </a:pPr>
            <a:r>
              <a:rPr lang="en-US" altLang="en-US" sz="2400" b="1" dirty="0">
                <a:latin typeface="+mj-lt"/>
                <a:cs typeface="+mn-cs"/>
              </a:rPr>
              <a:t>Decision</a:t>
            </a:r>
            <a:r>
              <a:rPr lang="en-US" altLang="en-US" sz="2400" dirty="0">
                <a:latin typeface="+mj-lt"/>
                <a:cs typeface="+mn-cs"/>
              </a:rPr>
              <a:t>      	x</a:t>
            </a:r>
            <a:r>
              <a:rPr lang="en-US" altLang="en-US" sz="2400" baseline="-25000" dirty="0">
                <a:latin typeface="+mj-lt"/>
                <a:cs typeface="+mn-cs"/>
              </a:rPr>
              <a:t>1</a:t>
            </a:r>
            <a:r>
              <a:rPr lang="en-US" altLang="en-US" sz="2400" dirty="0">
                <a:latin typeface="+mj-lt"/>
                <a:cs typeface="+mn-cs"/>
              </a:rPr>
              <a:t> = number of bowls to produce per day</a:t>
            </a:r>
          </a:p>
          <a:p>
            <a:pPr marL="342900" indent="-342900" eaLnBrk="0" hangingPunct="0">
              <a:defRPr/>
            </a:pPr>
            <a:r>
              <a:rPr lang="en-US" altLang="en-US" sz="2400" b="1" dirty="0">
                <a:latin typeface="+mj-lt"/>
                <a:cs typeface="+mn-cs"/>
              </a:rPr>
              <a:t>Variables:</a:t>
            </a:r>
            <a:r>
              <a:rPr lang="en-US" altLang="en-US" sz="2400" dirty="0">
                <a:latin typeface="+mj-lt"/>
                <a:cs typeface="+mn-cs"/>
              </a:rPr>
              <a:t>    	x</a:t>
            </a:r>
            <a:r>
              <a:rPr lang="en-US" altLang="en-US" sz="2400" baseline="-25000" dirty="0">
                <a:latin typeface="+mj-lt"/>
                <a:cs typeface="+mn-cs"/>
              </a:rPr>
              <a:t>2</a:t>
            </a:r>
            <a:r>
              <a:rPr lang="en-US" altLang="en-US" sz="2400" dirty="0">
                <a:latin typeface="+mj-lt"/>
                <a:cs typeface="+mn-cs"/>
              </a:rPr>
              <a:t> = number of mugs to produce per day </a:t>
            </a:r>
          </a:p>
          <a:p>
            <a:pPr marL="342900" indent="-342900" eaLnBrk="0" hangingPunct="0">
              <a:spcBef>
                <a:spcPct val="60000"/>
              </a:spcBef>
              <a:defRPr/>
            </a:pPr>
            <a:r>
              <a:rPr lang="en-US" altLang="en-US" sz="2400" b="1" dirty="0">
                <a:latin typeface="+mj-lt"/>
                <a:cs typeface="+mn-cs"/>
              </a:rPr>
              <a:t>Objective</a:t>
            </a:r>
            <a:r>
              <a:rPr lang="en-US" altLang="en-US" sz="2400" dirty="0">
                <a:latin typeface="+mj-lt"/>
                <a:cs typeface="+mn-cs"/>
              </a:rPr>
              <a:t>     	Maximize Z = </a:t>
            </a:r>
            <a:r>
              <a:rPr lang="en-US" altLang="en-US" sz="2400" dirty="0">
                <a:latin typeface="Times New Roman" pitchFamily="18" charset="0"/>
                <a:cs typeface="Times New Roman" pitchFamily="18" charset="0"/>
              </a:rPr>
              <a:t>Tk</a:t>
            </a:r>
            <a:r>
              <a:rPr lang="en-US" altLang="en-US" sz="2400" dirty="0" smtClean="0">
                <a:latin typeface="+mj-lt"/>
                <a:cs typeface="+mn-cs"/>
              </a:rPr>
              <a:t>.40x</a:t>
            </a:r>
            <a:r>
              <a:rPr lang="en-US" altLang="en-US" sz="2400" baseline="-25000" dirty="0" smtClean="0">
                <a:latin typeface="+mj-lt"/>
                <a:cs typeface="+mn-cs"/>
              </a:rPr>
              <a:t>1</a:t>
            </a:r>
            <a:r>
              <a:rPr lang="en-US" altLang="en-US" sz="2400" dirty="0" smtClean="0">
                <a:latin typeface="+mj-lt"/>
                <a:cs typeface="+mn-cs"/>
              </a:rPr>
              <a:t> </a:t>
            </a:r>
            <a:r>
              <a:rPr lang="en-US" altLang="en-US" sz="2400" dirty="0">
                <a:latin typeface="+mj-lt"/>
                <a:cs typeface="+mn-cs"/>
              </a:rPr>
              <a:t>+ </a:t>
            </a:r>
            <a:r>
              <a:rPr lang="en-US" altLang="en-US" sz="2400" dirty="0">
                <a:latin typeface="Times New Roman" pitchFamily="18" charset="0"/>
                <a:cs typeface="Times New Roman" pitchFamily="18" charset="0"/>
              </a:rPr>
              <a:t>Tk</a:t>
            </a:r>
            <a:r>
              <a:rPr lang="en-US" altLang="en-US" sz="2400" dirty="0" smtClean="0">
                <a:latin typeface="+mj-lt"/>
                <a:cs typeface="+mn-cs"/>
              </a:rPr>
              <a:t>.50x</a:t>
            </a:r>
            <a:r>
              <a:rPr lang="en-US" altLang="en-US" sz="2400" baseline="-25000" dirty="0" smtClean="0">
                <a:latin typeface="+mj-lt"/>
                <a:cs typeface="+mn-cs"/>
              </a:rPr>
              <a:t>2</a:t>
            </a:r>
            <a:endParaRPr lang="en-US" altLang="en-US" sz="2400" dirty="0">
              <a:latin typeface="+mj-lt"/>
              <a:cs typeface="+mn-cs"/>
            </a:endParaRPr>
          </a:p>
          <a:p>
            <a:pPr marL="342900" indent="-342900" eaLnBrk="0" hangingPunct="0">
              <a:defRPr/>
            </a:pPr>
            <a:r>
              <a:rPr lang="en-US" altLang="en-US" sz="2400" b="1" dirty="0">
                <a:latin typeface="+mj-lt"/>
                <a:cs typeface="+mn-cs"/>
              </a:rPr>
              <a:t>Function:	</a:t>
            </a:r>
            <a:r>
              <a:rPr lang="en-US" altLang="en-US" sz="2400" dirty="0">
                <a:latin typeface="+mj-lt"/>
                <a:cs typeface="+mn-cs"/>
              </a:rPr>
              <a:t>Where Z = profit per day</a:t>
            </a:r>
          </a:p>
          <a:p>
            <a:pPr marL="342900" indent="-342900" eaLnBrk="0" hangingPunct="0">
              <a:defRPr/>
            </a:pPr>
            <a:endParaRPr lang="en-US" altLang="en-US" sz="2400" dirty="0">
              <a:latin typeface="+mj-lt"/>
              <a:cs typeface="+mn-cs"/>
            </a:endParaRPr>
          </a:p>
          <a:p>
            <a:pPr marL="342900" indent="-342900" eaLnBrk="0" hangingPunct="0">
              <a:defRPr/>
            </a:pPr>
            <a:r>
              <a:rPr lang="en-US" altLang="en-US" sz="2400" b="1" dirty="0">
                <a:latin typeface="+mj-lt"/>
              </a:rPr>
              <a:t>Resource    	</a:t>
            </a:r>
            <a:r>
              <a:rPr lang="en-US" altLang="en-US" sz="2400" dirty="0">
                <a:latin typeface="+mj-lt"/>
              </a:rPr>
              <a:t>40 </a:t>
            </a:r>
            <a:r>
              <a:rPr lang="en-US" altLang="en-US" sz="2400" dirty="0" err="1">
                <a:latin typeface="+mj-lt"/>
              </a:rPr>
              <a:t>hrs</a:t>
            </a:r>
            <a:r>
              <a:rPr lang="en-US" altLang="en-US" sz="2400" dirty="0">
                <a:latin typeface="+mj-lt"/>
              </a:rPr>
              <a:t> of labor per day</a:t>
            </a:r>
            <a:endParaRPr lang="en-US" altLang="en-US" sz="2400" b="1" dirty="0">
              <a:latin typeface="+mj-lt"/>
            </a:endParaRPr>
          </a:p>
          <a:p>
            <a:pPr marL="342900" indent="-342900" eaLnBrk="0" hangingPunct="0">
              <a:defRPr/>
            </a:pPr>
            <a:r>
              <a:rPr lang="en-US" altLang="en-US" sz="2400" b="1" dirty="0">
                <a:latin typeface="+mj-lt"/>
              </a:rPr>
              <a:t>Availability:	</a:t>
            </a:r>
            <a:r>
              <a:rPr lang="en-US" altLang="en-US" sz="2400" dirty="0">
                <a:latin typeface="+mj-lt"/>
              </a:rPr>
              <a:t>120 </a:t>
            </a:r>
            <a:r>
              <a:rPr lang="en-US" altLang="en-US" sz="2400" dirty="0" err="1">
                <a:latin typeface="+mj-lt"/>
              </a:rPr>
              <a:t>gms</a:t>
            </a:r>
            <a:r>
              <a:rPr lang="en-US" altLang="en-US" sz="2400" dirty="0">
                <a:latin typeface="+mj-lt"/>
              </a:rPr>
              <a:t> of clay (in 00’s)</a:t>
            </a:r>
          </a:p>
          <a:p>
            <a:pPr marL="342900" indent="-342900" eaLnBrk="0" hangingPunct="0">
              <a:defRPr/>
            </a:pPr>
            <a:endParaRPr lang="en-US" altLang="en-US" sz="2400" dirty="0">
              <a:latin typeface="+mj-lt"/>
              <a:cs typeface="+mn-cs"/>
            </a:endParaRPr>
          </a:p>
          <a:p>
            <a:pPr marL="342900" indent="-342900" eaLnBrk="0" hangingPunct="0">
              <a:spcBef>
                <a:spcPct val="60000"/>
              </a:spcBef>
              <a:defRPr/>
            </a:pPr>
            <a:r>
              <a:rPr lang="en-US" altLang="en-US" sz="2400" b="1" dirty="0">
                <a:latin typeface="+mj-lt"/>
                <a:cs typeface="+mn-cs"/>
              </a:rPr>
              <a:t>Resource    	</a:t>
            </a:r>
            <a:r>
              <a:rPr lang="en-US" altLang="en-US" sz="2400" dirty="0">
                <a:latin typeface="+mj-lt"/>
                <a:cs typeface="+mn-cs"/>
              </a:rPr>
              <a:t>1x</a:t>
            </a:r>
            <a:r>
              <a:rPr lang="en-US" altLang="en-US" sz="2400" baseline="-25000" dirty="0">
                <a:latin typeface="+mj-lt"/>
                <a:cs typeface="+mn-cs"/>
              </a:rPr>
              <a:t>1 </a:t>
            </a:r>
            <a:r>
              <a:rPr lang="en-US" altLang="en-US" sz="2400" dirty="0">
                <a:latin typeface="+mj-lt"/>
                <a:cs typeface="+mn-cs"/>
              </a:rPr>
              <a:t>+ 2x</a:t>
            </a:r>
            <a:r>
              <a:rPr lang="en-US" altLang="en-US" sz="2400" baseline="-25000" dirty="0">
                <a:latin typeface="+mj-lt"/>
                <a:cs typeface="+mn-cs"/>
              </a:rPr>
              <a:t>2</a:t>
            </a:r>
            <a:r>
              <a:rPr lang="en-US" altLang="en-US" sz="2400" dirty="0">
                <a:latin typeface="+mj-lt"/>
                <a:cs typeface="+mn-cs"/>
              </a:rPr>
              <a:t> </a:t>
            </a:r>
            <a:r>
              <a:rPr lang="en-US" altLang="en-US" sz="2400" dirty="0">
                <a:latin typeface="+mj-lt"/>
                <a:cs typeface="+mn-cs"/>
                <a:sym typeface="Symbol" pitchFamily="18" charset="2"/>
              </a:rPr>
              <a:t></a:t>
            </a:r>
            <a:r>
              <a:rPr lang="en-US" altLang="en-US" sz="2400" dirty="0">
                <a:latin typeface="+mj-lt"/>
                <a:cs typeface="+mn-cs"/>
              </a:rPr>
              <a:t> 40 hours of labor</a:t>
            </a:r>
            <a:endParaRPr lang="en-US" altLang="en-US" sz="2400" b="1" dirty="0">
              <a:latin typeface="+mj-lt"/>
              <a:cs typeface="+mn-cs"/>
            </a:endParaRPr>
          </a:p>
          <a:p>
            <a:pPr marL="342900" indent="-342900" eaLnBrk="0" hangingPunct="0">
              <a:defRPr/>
            </a:pPr>
            <a:r>
              <a:rPr lang="en-US" altLang="en-US" sz="2400" b="1" dirty="0">
                <a:latin typeface="+mj-lt"/>
                <a:cs typeface="+mn-cs"/>
              </a:rPr>
              <a:t>Constraints:	</a:t>
            </a:r>
            <a:r>
              <a:rPr lang="en-US" altLang="en-US" sz="2400" dirty="0">
                <a:latin typeface="+mj-lt"/>
                <a:cs typeface="+mn-cs"/>
              </a:rPr>
              <a:t>4x</a:t>
            </a:r>
            <a:r>
              <a:rPr lang="en-US" altLang="en-US" sz="2400" baseline="-25000" dirty="0">
                <a:latin typeface="+mj-lt"/>
                <a:cs typeface="+mn-cs"/>
              </a:rPr>
              <a:t>1</a:t>
            </a:r>
            <a:r>
              <a:rPr lang="en-US" altLang="en-US" sz="2400" dirty="0">
                <a:latin typeface="+mj-lt"/>
                <a:cs typeface="+mn-cs"/>
              </a:rPr>
              <a:t> + 3x</a:t>
            </a:r>
            <a:r>
              <a:rPr lang="en-US" altLang="en-US" sz="2400" baseline="-25000" dirty="0">
                <a:latin typeface="+mj-lt"/>
                <a:cs typeface="+mn-cs"/>
              </a:rPr>
              <a:t>2</a:t>
            </a:r>
            <a:r>
              <a:rPr lang="en-US" altLang="en-US" sz="2400" dirty="0">
                <a:latin typeface="+mj-lt"/>
                <a:cs typeface="+mn-cs"/>
              </a:rPr>
              <a:t> </a:t>
            </a:r>
            <a:r>
              <a:rPr lang="en-US" altLang="en-US" sz="2400" dirty="0">
                <a:latin typeface="+mj-lt"/>
                <a:cs typeface="+mn-cs"/>
                <a:sym typeface="Symbol" pitchFamily="18" charset="2"/>
              </a:rPr>
              <a:t></a:t>
            </a:r>
            <a:r>
              <a:rPr lang="en-US" altLang="en-US" sz="2400" dirty="0">
                <a:latin typeface="+mj-lt"/>
                <a:cs typeface="+mn-cs"/>
              </a:rPr>
              <a:t> 120 grams of clay</a:t>
            </a:r>
          </a:p>
          <a:p>
            <a:pPr marL="342900" indent="-342900" eaLnBrk="0" hangingPunct="0">
              <a:spcBef>
                <a:spcPct val="60000"/>
              </a:spcBef>
              <a:defRPr/>
            </a:pPr>
            <a:r>
              <a:rPr lang="en-US" altLang="en-US" sz="2400" b="1" dirty="0">
                <a:latin typeface="+mj-lt"/>
                <a:cs typeface="+mn-cs"/>
              </a:rPr>
              <a:t>Non-Negativity   	</a:t>
            </a:r>
            <a:r>
              <a:rPr lang="en-US" altLang="en-US" sz="2400" dirty="0">
                <a:latin typeface="+mj-lt"/>
                <a:cs typeface="+mn-cs"/>
              </a:rPr>
              <a:t>x</a:t>
            </a:r>
            <a:r>
              <a:rPr lang="en-US" altLang="en-US" sz="2400" baseline="-25000" dirty="0">
                <a:latin typeface="+mj-lt"/>
                <a:cs typeface="+mn-cs"/>
              </a:rPr>
              <a:t>1 </a:t>
            </a:r>
            <a:r>
              <a:rPr lang="en-US" altLang="en-US" sz="2400" dirty="0">
                <a:latin typeface="+mj-lt"/>
                <a:cs typeface="+mn-cs"/>
                <a:sym typeface="Symbol" pitchFamily="18" charset="2"/>
              </a:rPr>
              <a:t> 0; </a:t>
            </a:r>
            <a:r>
              <a:rPr lang="en-US" altLang="en-US" sz="2400" dirty="0">
                <a:latin typeface="+mj-lt"/>
                <a:cs typeface="+mn-cs"/>
              </a:rPr>
              <a:t>x</a:t>
            </a:r>
            <a:r>
              <a:rPr lang="en-US" altLang="en-US" sz="2400" baseline="-25000" dirty="0">
                <a:latin typeface="+mj-lt"/>
                <a:cs typeface="+mn-cs"/>
              </a:rPr>
              <a:t>2 </a:t>
            </a:r>
            <a:r>
              <a:rPr lang="en-US" altLang="en-US" sz="2400" dirty="0">
                <a:latin typeface="+mj-lt"/>
                <a:cs typeface="+mn-cs"/>
                <a:sym typeface="Symbol" pitchFamily="18" charset="2"/>
              </a:rPr>
              <a:t> 0 </a:t>
            </a:r>
            <a:endParaRPr lang="en-US" altLang="en-US" sz="2400" b="1" dirty="0">
              <a:latin typeface="+mj-lt"/>
              <a:cs typeface="+mn-cs"/>
            </a:endParaRPr>
          </a:p>
          <a:p>
            <a:pPr marL="342900" indent="-342900" eaLnBrk="0" hangingPunct="0">
              <a:defRPr/>
            </a:pPr>
            <a:r>
              <a:rPr lang="en-US" altLang="en-US" sz="2400" b="1" dirty="0">
                <a:latin typeface="+mj-lt"/>
                <a:cs typeface="+mn-cs"/>
              </a:rPr>
              <a:t>Constraints:		</a:t>
            </a:r>
            <a:endParaRPr lang="en-US" altLang="en-US" sz="2400" dirty="0">
              <a:latin typeface="+mj-lt"/>
              <a:cs typeface="+mn-cs"/>
            </a:endParaRPr>
          </a:p>
          <a:p>
            <a:pPr marL="342900" indent="-342900" eaLnBrk="0" hangingPunct="0">
              <a:defRPr/>
            </a:pPr>
            <a:endParaRPr lang="en-US" altLang="en-US" sz="2400" dirty="0">
              <a:latin typeface="+mj-lt"/>
              <a:cs typeface="+mn-cs"/>
            </a:endParaRPr>
          </a:p>
        </p:txBody>
      </p:sp>
      <p:sp>
        <p:nvSpPr>
          <p:cNvPr id="25604" name="Line 6"/>
          <p:cNvSpPr>
            <a:spLocks noChangeShapeType="1"/>
          </p:cNvSpPr>
          <p:nvPr/>
        </p:nvSpPr>
        <p:spPr bwMode="auto">
          <a:xfrm>
            <a:off x="0" y="1092200"/>
            <a:ext cx="9144000" cy="0"/>
          </a:xfrm>
          <a:prstGeom prst="line">
            <a:avLst/>
          </a:prstGeom>
          <a:noFill/>
          <a:ln w="57150">
            <a:solidFill>
              <a:schemeClr val="accent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ChangeArrowheads="1"/>
          </p:cNvSpPr>
          <p:nvPr/>
        </p:nvSpPr>
        <p:spPr bwMode="auto">
          <a:xfrm>
            <a:off x="0" y="0"/>
            <a:ext cx="8610600" cy="1009650"/>
          </a:xfrm>
          <a:prstGeom prst="rect">
            <a:avLst/>
          </a:prstGeom>
          <a:noFill/>
          <a:ln w="9525">
            <a:noFill/>
            <a:miter lim="800000"/>
            <a:headEnd/>
            <a:tailEnd/>
          </a:ln>
          <a:effectLst/>
        </p:spPr>
        <p:txBody>
          <a:bodyPr/>
          <a:lstStyle/>
          <a:p>
            <a:pPr eaLnBrk="0" hangingPunct="0">
              <a:defRPr/>
            </a:pPr>
            <a:r>
              <a:rPr lang="en-US" altLang="en-US" sz="3200" b="1" dirty="0">
                <a:latin typeface="+mj-lt"/>
                <a:cs typeface="+mn-cs"/>
              </a:rPr>
              <a:t>LP Model Formulation</a:t>
            </a:r>
          </a:p>
          <a:p>
            <a:pPr eaLnBrk="0" hangingPunct="0">
              <a:defRPr/>
            </a:pPr>
            <a:r>
              <a:rPr lang="en-US" altLang="en-US" sz="3200" b="1" dirty="0">
                <a:latin typeface="+mj-lt"/>
                <a:cs typeface="+mn-cs"/>
              </a:rPr>
              <a:t>A Maximization Example (3 of 3)</a:t>
            </a:r>
          </a:p>
        </p:txBody>
      </p:sp>
      <p:sp>
        <p:nvSpPr>
          <p:cNvPr id="23557" name="Rectangle 1028"/>
          <p:cNvSpPr>
            <a:spLocks noChangeArrowheads="1"/>
          </p:cNvSpPr>
          <p:nvPr/>
        </p:nvSpPr>
        <p:spPr bwMode="auto">
          <a:xfrm>
            <a:off x="914400" y="1828800"/>
            <a:ext cx="7958138" cy="4191000"/>
          </a:xfrm>
          <a:prstGeom prst="rect">
            <a:avLst/>
          </a:prstGeom>
          <a:noFill/>
          <a:ln w="9525">
            <a:noFill/>
            <a:miter lim="800000"/>
            <a:headEnd/>
            <a:tailEnd/>
          </a:ln>
        </p:spPr>
        <p:txBody>
          <a:bodyPr/>
          <a:lstStyle/>
          <a:p>
            <a:pPr marL="342900" indent="-342900" eaLnBrk="0" hangingPunct="0">
              <a:lnSpc>
                <a:spcPct val="90000"/>
              </a:lnSpc>
              <a:defRPr/>
            </a:pPr>
            <a:r>
              <a:rPr lang="en-US" altLang="en-US" sz="2800" b="1" dirty="0">
                <a:latin typeface="+mn-lt"/>
                <a:cs typeface="+mn-cs"/>
              </a:rPr>
              <a:t>Complete Linear Programming Model:</a:t>
            </a:r>
          </a:p>
          <a:p>
            <a:pPr marL="342900" indent="-342900" eaLnBrk="0" hangingPunct="0">
              <a:lnSpc>
                <a:spcPct val="90000"/>
              </a:lnSpc>
              <a:defRPr/>
            </a:pPr>
            <a:endParaRPr lang="en-US" altLang="en-US" sz="2800" b="1" dirty="0">
              <a:latin typeface="+mn-lt"/>
              <a:cs typeface="+mn-cs"/>
            </a:endParaRPr>
          </a:p>
          <a:p>
            <a:pPr marL="342900" indent="-342900" eaLnBrk="0" hangingPunct="0">
              <a:lnSpc>
                <a:spcPct val="90000"/>
              </a:lnSpc>
              <a:defRPr/>
            </a:pPr>
            <a:r>
              <a:rPr lang="en-US" altLang="en-US" sz="2800" dirty="0">
                <a:latin typeface="+mn-lt"/>
                <a:cs typeface="+mn-cs"/>
              </a:rPr>
              <a:t>Maximize	Z  =  </a:t>
            </a:r>
            <a:r>
              <a:rPr lang="en-US" altLang="en-US" sz="2800" dirty="0">
                <a:latin typeface="Times New Roman" pitchFamily="18" charset="0"/>
                <a:cs typeface="Times New Roman" pitchFamily="18" charset="0"/>
              </a:rPr>
              <a:t>Tk</a:t>
            </a:r>
            <a:r>
              <a:rPr lang="en-US" altLang="en-US" sz="2800" dirty="0" smtClean="0">
                <a:latin typeface="+mn-lt"/>
                <a:cs typeface="+mn-cs"/>
              </a:rPr>
              <a:t>.40x</a:t>
            </a:r>
            <a:r>
              <a:rPr lang="en-US" altLang="en-US" sz="2800" baseline="-25000" dirty="0" smtClean="0">
                <a:latin typeface="+mn-lt"/>
                <a:cs typeface="+mn-cs"/>
              </a:rPr>
              <a:t>1</a:t>
            </a:r>
            <a:r>
              <a:rPr lang="en-US" altLang="en-US" sz="2800" dirty="0" smtClean="0">
                <a:latin typeface="+mn-lt"/>
                <a:cs typeface="+mn-cs"/>
              </a:rPr>
              <a:t> </a:t>
            </a:r>
            <a:r>
              <a:rPr lang="en-US" altLang="en-US" sz="2800" dirty="0">
                <a:latin typeface="+mn-lt"/>
                <a:cs typeface="+mn-cs"/>
              </a:rPr>
              <a:t>+ </a:t>
            </a:r>
            <a:r>
              <a:rPr lang="en-US" altLang="en-US" sz="2800" dirty="0">
                <a:latin typeface="Times New Roman" pitchFamily="18" charset="0"/>
                <a:cs typeface="Times New Roman" pitchFamily="18" charset="0"/>
              </a:rPr>
              <a:t>Tk</a:t>
            </a:r>
            <a:r>
              <a:rPr lang="en-US" altLang="en-US" sz="2800" dirty="0" smtClean="0">
                <a:latin typeface="+mn-lt"/>
                <a:cs typeface="+mn-cs"/>
              </a:rPr>
              <a:t>.50x</a:t>
            </a:r>
            <a:r>
              <a:rPr lang="en-US" altLang="en-US" sz="2800" baseline="-25000" dirty="0" smtClean="0">
                <a:latin typeface="+mn-lt"/>
                <a:cs typeface="+mn-cs"/>
              </a:rPr>
              <a:t>2</a:t>
            </a:r>
            <a:endParaRPr lang="en-US" altLang="en-US" sz="2800" dirty="0">
              <a:latin typeface="+mn-lt"/>
              <a:cs typeface="+mn-cs"/>
            </a:endParaRPr>
          </a:p>
          <a:p>
            <a:pPr marL="342900" indent="-342900" eaLnBrk="0" hangingPunct="0">
              <a:lnSpc>
                <a:spcPct val="90000"/>
              </a:lnSpc>
              <a:defRPr/>
            </a:pPr>
            <a:endParaRPr lang="en-US" altLang="en-US" sz="2800" dirty="0">
              <a:latin typeface="+mn-lt"/>
              <a:cs typeface="+mn-cs"/>
            </a:endParaRPr>
          </a:p>
          <a:p>
            <a:pPr marL="342900" indent="-342900" eaLnBrk="0" hangingPunct="0">
              <a:lnSpc>
                <a:spcPct val="90000"/>
              </a:lnSpc>
              <a:defRPr/>
            </a:pPr>
            <a:r>
              <a:rPr lang="en-US" altLang="en-US" sz="2800" dirty="0">
                <a:latin typeface="+mn-lt"/>
                <a:cs typeface="+mn-cs"/>
              </a:rPr>
              <a:t>subject to:	1x</a:t>
            </a:r>
            <a:r>
              <a:rPr lang="en-US" altLang="en-US" sz="2800" baseline="-25000" dirty="0">
                <a:latin typeface="+mn-lt"/>
                <a:cs typeface="+mn-cs"/>
              </a:rPr>
              <a:t>1</a:t>
            </a:r>
            <a:r>
              <a:rPr lang="en-US" altLang="en-US" sz="2800" dirty="0">
                <a:latin typeface="+mn-lt"/>
                <a:cs typeface="+mn-cs"/>
              </a:rPr>
              <a:t> + 2x</a:t>
            </a:r>
            <a:r>
              <a:rPr lang="en-US" altLang="en-US" sz="2800" baseline="-25000" dirty="0">
                <a:latin typeface="+mn-lt"/>
                <a:cs typeface="+mn-cs"/>
              </a:rPr>
              <a:t>2  </a:t>
            </a:r>
            <a:r>
              <a:rPr lang="en-US" altLang="en-US" sz="2800" dirty="0">
                <a:latin typeface="+mn-lt"/>
                <a:cs typeface="+mn-cs"/>
                <a:sym typeface="Symbol" pitchFamily="18" charset="2"/>
              </a:rPr>
              <a:t></a:t>
            </a:r>
            <a:r>
              <a:rPr lang="en-US" altLang="en-US" sz="2800" dirty="0">
                <a:latin typeface="+mn-lt"/>
                <a:cs typeface="+mn-cs"/>
              </a:rPr>
              <a:t>  40</a:t>
            </a:r>
          </a:p>
          <a:p>
            <a:pPr marL="342900" indent="-342900" eaLnBrk="0" hangingPunct="0">
              <a:lnSpc>
                <a:spcPct val="90000"/>
              </a:lnSpc>
              <a:defRPr/>
            </a:pPr>
            <a:r>
              <a:rPr lang="en-US" altLang="en-US" sz="2800" dirty="0">
                <a:latin typeface="+mn-lt"/>
                <a:cs typeface="+mn-cs"/>
              </a:rPr>
              <a:t>			</a:t>
            </a:r>
            <a:r>
              <a:rPr lang="en-US" altLang="en-US" sz="2800" dirty="0" smtClean="0">
                <a:latin typeface="+mn-lt"/>
                <a:cs typeface="+mn-cs"/>
              </a:rPr>
              <a:t>4x</a:t>
            </a:r>
            <a:r>
              <a:rPr lang="en-US" altLang="en-US" sz="2800" baseline="-25000" dirty="0">
                <a:latin typeface="+mn-lt"/>
                <a:cs typeface="+mn-cs"/>
              </a:rPr>
              <a:t>1</a:t>
            </a:r>
            <a:r>
              <a:rPr lang="en-US" altLang="en-US" sz="2800" dirty="0" smtClean="0">
                <a:latin typeface="+mn-lt"/>
                <a:cs typeface="+mn-cs"/>
              </a:rPr>
              <a:t> </a:t>
            </a:r>
            <a:r>
              <a:rPr lang="en-US" altLang="en-US" sz="2800" dirty="0">
                <a:latin typeface="+mn-lt"/>
                <a:cs typeface="+mn-cs"/>
              </a:rPr>
              <a:t>+ 3x</a:t>
            </a:r>
            <a:r>
              <a:rPr lang="en-US" altLang="en-US" sz="2800" baseline="-25000" dirty="0">
                <a:latin typeface="+mn-lt"/>
                <a:cs typeface="+mn-cs"/>
              </a:rPr>
              <a:t>2  </a:t>
            </a:r>
            <a:r>
              <a:rPr lang="en-US" altLang="en-US" sz="2800" dirty="0">
                <a:latin typeface="+mn-lt"/>
                <a:cs typeface="+mn-cs"/>
                <a:sym typeface="Symbol" pitchFamily="18" charset="2"/>
              </a:rPr>
              <a:t></a:t>
            </a:r>
            <a:r>
              <a:rPr lang="en-US" altLang="en-US" sz="2800" dirty="0">
                <a:latin typeface="+mn-lt"/>
                <a:cs typeface="+mn-cs"/>
              </a:rPr>
              <a:t>  120</a:t>
            </a:r>
          </a:p>
          <a:p>
            <a:pPr marL="342900" indent="-342900" eaLnBrk="0" hangingPunct="0">
              <a:lnSpc>
                <a:spcPct val="90000"/>
              </a:lnSpc>
              <a:defRPr/>
            </a:pPr>
            <a:r>
              <a:rPr lang="en-US" altLang="en-US" sz="2800" dirty="0">
                <a:latin typeface="+mn-lt"/>
                <a:cs typeface="+mn-cs"/>
              </a:rPr>
              <a:t>			x</a:t>
            </a:r>
            <a:r>
              <a:rPr lang="en-US" altLang="en-US" sz="2800" baseline="-25000" dirty="0">
                <a:latin typeface="+mn-lt"/>
                <a:cs typeface="+mn-cs"/>
              </a:rPr>
              <a:t>1</a:t>
            </a:r>
            <a:r>
              <a:rPr lang="en-US" altLang="en-US" sz="2800" dirty="0">
                <a:latin typeface="+mn-lt"/>
                <a:cs typeface="+mn-cs"/>
              </a:rPr>
              <a:t>, x</a:t>
            </a:r>
            <a:r>
              <a:rPr lang="en-US" altLang="en-US" sz="2800" baseline="-25000" dirty="0">
                <a:latin typeface="+mn-lt"/>
                <a:cs typeface="+mn-cs"/>
              </a:rPr>
              <a:t>2  </a:t>
            </a:r>
            <a:r>
              <a:rPr lang="en-US" altLang="en-US" sz="2800" dirty="0">
                <a:latin typeface="+mn-lt"/>
                <a:cs typeface="+mn-cs"/>
                <a:sym typeface="Symbol" pitchFamily="18" charset="2"/>
              </a:rPr>
              <a:t></a:t>
            </a:r>
            <a:r>
              <a:rPr lang="en-US" altLang="en-US" sz="2800" dirty="0">
                <a:latin typeface="+mn-lt"/>
                <a:cs typeface="+mn-cs"/>
              </a:rPr>
              <a:t>  0</a:t>
            </a:r>
          </a:p>
          <a:p>
            <a:pPr marL="342900" indent="-342900" eaLnBrk="0" hangingPunct="0">
              <a:defRPr/>
            </a:pPr>
            <a:endParaRPr lang="en-US" altLang="en-US" sz="2800" dirty="0">
              <a:latin typeface="+mn-lt"/>
              <a:cs typeface="+mn-cs"/>
            </a:endParaRPr>
          </a:p>
        </p:txBody>
      </p:sp>
      <p:sp>
        <p:nvSpPr>
          <p:cNvPr id="27652" name="Line 6"/>
          <p:cNvSpPr>
            <a:spLocks noChangeShapeType="1"/>
          </p:cNvSpPr>
          <p:nvPr/>
        </p:nvSpPr>
        <p:spPr bwMode="auto">
          <a:xfrm>
            <a:off x="0" y="1092200"/>
            <a:ext cx="9144000" cy="0"/>
          </a:xfrm>
          <a:prstGeom prst="line">
            <a:avLst/>
          </a:prstGeom>
          <a:noFill/>
          <a:ln w="57150">
            <a:solidFill>
              <a:schemeClr val="accent1"/>
            </a:solidFill>
            <a:round/>
            <a:headEnd/>
            <a:tailEnd/>
          </a:ln>
        </p:spPr>
        <p:txBody>
          <a:bodyPr wrap="none"/>
          <a:lstStyle/>
          <a:p>
            <a:endParaRPr lang="en-US"/>
          </a:p>
        </p:txBody>
      </p:sp>
      <p:sp>
        <p:nvSpPr>
          <p:cNvPr id="3" name="Speech Bubble: Oval 2">
            <a:extLst>
              <a:ext uri="{FF2B5EF4-FFF2-40B4-BE49-F238E27FC236}">
                <a16:creationId xmlns:a16="http://schemas.microsoft.com/office/drawing/2014/main" id="{54A7D136-71A0-4734-B918-628E44FBA84B}"/>
              </a:ext>
            </a:extLst>
          </p:cNvPr>
          <p:cNvSpPr/>
          <p:nvPr/>
        </p:nvSpPr>
        <p:spPr bwMode="auto">
          <a:xfrm>
            <a:off x="5451679" y="3143151"/>
            <a:ext cx="3266393" cy="2622649"/>
          </a:xfrm>
          <a:prstGeom prst="wedgeEllipseCallou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Garamond" pitchFamily="18" charset="0"/>
            </a:endParaRPr>
          </a:p>
        </p:txBody>
      </p:sp>
      <p:sp>
        <p:nvSpPr>
          <p:cNvPr id="2" name="TextBox 1">
            <a:extLst>
              <a:ext uri="{FF2B5EF4-FFF2-40B4-BE49-F238E27FC236}">
                <a16:creationId xmlns:a16="http://schemas.microsoft.com/office/drawing/2014/main" id="{FF5244EE-69A1-440A-9484-B37DCF20B12E}"/>
              </a:ext>
            </a:extLst>
          </p:cNvPr>
          <p:cNvSpPr txBox="1"/>
          <p:nvPr/>
        </p:nvSpPr>
        <p:spPr>
          <a:xfrm>
            <a:off x="5940152" y="3392996"/>
            <a:ext cx="2289448" cy="2123658"/>
          </a:xfrm>
          <a:prstGeom prst="rect">
            <a:avLst/>
          </a:prstGeom>
          <a:noFill/>
        </p:spPr>
        <p:txBody>
          <a:bodyPr wrap="square" rtlCol="0">
            <a:spAutoFit/>
          </a:bodyPr>
          <a:lstStyle/>
          <a:p>
            <a:r>
              <a:rPr lang="en-US" sz="2200" dirty="0"/>
              <a:t>(0,0) , (5,10),</a:t>
            </a:r>
          </a:p>
          <a:p>
            <a:endParaRPr lang="en-US" sz="2200" dirty="0"/>
          </a:p>
          <a:p>
            <a:r>
              <a:rPr lang="en-US" sz="2200" dirty="0"/>
              <a:t> (10,20)</a:t>
            </a:r>
          </a:p>
          <a:p>
            <a:endParaRPr lang="en-US" sz="2200" dirty="0"/>
          </a:p>
          <a:p>
            <a:r>
              <a:rPr lang="en-US" sz="2200" dirty="0"/>
              <a:t>Are these possible solution??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1030"/>
          <p:cNvSpPr>
            <a:spLocks noChangeArrowheads="1"/>
          </p:cNvSpPr>
          <p:nvPr/>
        </p:nvSpPr>
        <p:spPr bwMode="auto">
          <a:xfrm>
            <a:off x="269875" y="1232756"/>
            <a:ext cx="8602663" cy="4495800"/>
          </a:xfrm>
          <a:prstGeom prst="rect">
            <a:avLst/>
          </a:prstGeom>
          <a:noFill/>
          <a:ln w="9525">
            <a:noFill/>
            <a:miter lim="800000"/>
            <a:headEnd/>
            <a:tailEnd/>
          </a:ln>
          <a:effectLst/>
        </p:spPr>
        <p:txBody>
          <a:bodyPr/>
          <a:lstStyle/>
          <a:p>
            <a:pPr marL="342900" indent="-342900" eaLnBrk="0" hangingPunct="0">
              <a:buClr>
                <a:schemeClr val="hlink"/>
              </a:buClr>
              <a:buSzPct val="70000"/>
              <a:defRPr/>
            </a:pPr>
            <a:r>
              <a:rPr lang="en-US" altLang="en-US" sz="2800" dirty="0">
                <a:latin typeface="+mn-lt"/>
                <a:cs typeface="+mn-cs"/>
              </a:rPr>
              <a:t>A </a:t>
            </a:r>
            <a:r>
              <a:rPr lang="en-US" altLang="en-US" sz="2800" b="1" i="1" dirty="0">
                <a:solidFill>
                  <a:srgbClr val="FF0000"/>
                </a:solidFill>
                <a:latin typeface="+mn-lt"/>
                <a:cs typeface="+mn-cs"/>
              </a:rPr>
              <a:t>feasible solution </a:t>
            </a:r>
            <a:r>
              <a:rPr lang="en-US" altLang="en-US" sz="2800" dirty="0">
                <a:latin typeface="+mn-lt"/>
                <a:cs typeface="+mn-cs"/>
              </a:rPr>
              <a:t>does not violate </a:t>
            </a:r>
            <a:r>
              <a:rPr lang="en-US" altLang="en-US" sz="2800" b="1" i="1" dirty="0">
                <a:solidFill>
                  <a:srgbClr val="FF0000"/>
                </a:solidFill>
                <a:latin typeface="+mn-lt"/>
                <a:cs typeface="+mn-cs"/>
              </a:rPr>
              <a:t>any</a:t>
            </a:r>
            <a:r>
              <a:rPr lang="en-US" altLang="en-US" sz="2800" dirty="0">
                <a:latin typeface="+mn-lt"/>
                <a:cs typeface="+mn-cs"/>
              </a:rPr>
              <a:t> of the constraints:</a:t>
            </a:r>
          </a:p>
          <a:p>
            <a:pPr marL="342900" indent="-342900" eaLnBrk="0" hangingPunct="0">
              <a:buClr>
                <a:schemeClr val="hlink"/>
              </a:buClr>
              <a:buSzPct val="70000"/>
              <a:buFont typeface="Wingdings" pitchFamily="2" charset="2"/>
              <a:buNone/>
              <a:defRPr/>
            </a:pPr>
            <a:r>
              <a:rPr lang="en-US" altLang="en-US" sz="2800" dirty="0">
                <a:latin typeface="+mn-lt"/>
                <a:cs typeface="+mn-cs"/>
              </a:rPr>
              <a:t>        </a:t>
            </a:r>
          </a:p>
          <a:p>
            <a:pPr marL="342900" indent="-342900" eaLnBrk="0" hangingPunct="0">
              <a:buClr>
                <a:schemeClr val="hlink"/>
              </a:buClr>
              <a:buSzPct val="70000"/>
              <a:buFont typeface="Wingdings" pitchFamily="2" charset="2"/>
              <a:buNone/>
              <a:defRPr/>
            </a:pPr>
            <a:r>
              <a:rPr lang="en-US" altLang="en-US" sz="2800" dirty="0">
                <a:latin typeface="+mn-lt"/>
                <a:cs typeface="+mn-cs"/>
              </a:rPr>
              <a:t>Example:	x</a:t>
            </a:r>
            <a:r>
              <a:rPr lang="en-US" altLang="en-US" sz="2800" baseline="-25000" dirty="0">
                <a:latin typeface="+mn-lt"/>
                <a:cs typeface="+mn-cs"/>
              </a:rPr>
              <a:t>1 </a:t>
            </a:r>
            <a:r>
              <a:rPr lang="en-US" altLang="en-US" sz="2800" dirty="0">
                <a:latin typeface="+mn-lt"/>
                <a:cs typeface="+mn-cs"/>
              </a:rPr>
              <a:t>= 5 bowls</a:t>
            </a:r>
          </a:p>
          <a:p>
            <a:pPr marL="342900" indent="-342900" eaLnBrk="0" hangingPunct="0">
              <a:buClr>
                <a:schemeClr val="hlink"/>
              </a:buClr>
              <a:buSzPct val="70000"/>
              <a:buFont typeface="Wingdings" pitchFamily="2" charset="2"/>
              <a:buNone/>
              <a:defRPr/>
            </a:pPr>
            <a:r>
              <a:rPr lang="en-US" altLang="en-US" sz="2800" dirty="0">
                <a:latin typeface="+mn-lt"/>
                <a:cs typeface="+mn-cs"/>
              </a:rPr>
              <a:t>			x</a:t>
            </a:r>
            <a:r>
              <a:rPr lang="en-US" altLang="en-US" sz="2800" baseline="-25000" dirty="0">
                <a:latin typeface="+mn-lt"/>
                <a:cs typeface="+mn-cs"/>
              </a:rPr>
              <a:t>2 </a:t>
            </a:r>
            <a:r>
              <a:rPr lang="en-US" altLang="en-US" sz="2800" dirty="0">
                <a:latin typeface="+mn-lt"/>
                <a:cs typeface="+mn-cs"/>
              </a:rPr>
              <a:t>= 10 mugs</a:t>
            </a:r>
          </a:p>
          <a:p>
            <a:pPr marL="342900" indent="-342900" eaLnBrk="0" hangingPunct="0">
              <a:buClr>
                <a:schemeClr val="hlink"/>
              </a:buClr>
              <a:buSzPct val="70000"/>
              <a:buFont typeface="Wingdings" pitchFamily="2" charset="2"/>
              <a:buNone/>
              <a:defRPr/>
            </a:pPr>
            <a:r>
              <a:rPr lang="en-US" altLang="en-US" sz="2800" dirty="0">
                <a:latin typeface="+mn-lt"/>
                <a:cs typeface="+mn-cs"/>
              </a:rPr>
              <a:t>			Z = </a:t>
            </a:r>
            <a:r>
              <a:rPr lang="en-US" altLang="en-US" sz="2800" dirty="0"/>
              <a:t>Tk</a:t>
            </a:r>
            <a:r>
              <a:rPr lang="en-US" altLang="en-US" sz="2800" dirty="0" smtClean="0">
                <a:latin typeface="+mn-lt"/>
                <a:cs typeface="+mn-cs"/>
              </a:rPr>
              <a:t>.40x</a:t>
            </a:r>
            <a:r>
              <a:rPr lang="en-US" altLang="en-US" sz="2800" baseline="-25000" dirty="0" smtClean="0">
                <a:latin typeface="+mn-lt"/>
                <a:cs typeface="+mn-cs"/>
              </a:rPr>
              <a:t>1</a:t>
            </a:r>
            <a:r>
              <a:rPr lang="en-US" altLang="en-US" sz="2800" dirty="0" smtClean="0">
                <a:latin typeface="+mn-lt"/>
                <a:cs typeface="+mn-cs"/>
              </a:rPr>
              <a:t> </a:t>
            </a:r>
            <a:r>
              <a:rPr lang="en-US" altLang="en-US" sz="2800" dirty="0">
                <a:latin typeface="+mn-lt"/>
                <a:cs typeface="+mn-cs"/>
              </a:rPr>
              <a:t>+ </a:t>
            </a:r>
            <a:r>
              <a:rPr lang="en-US" altLang="en-US" sz="2800" dirty="0"/>
              <a:t>Tk</a:t>
            </a:r>
            <a:r>
              <a:rPr lang="en-US" altLang="en-US" sz="2800" dirty="0" smtClean="0">
                <a:latin typeface="+mn-lt"/>
                <a:cs typeface="+mn-cs"/>
              </a:rPr>
              <a:t>.50x</a:t>
            </a:r>
            <a:r>
              <a:rPr lang="en-US" altLang="en-US" sz="2800" baseline="-25000" dirty="0" smtClean="0">
                <a:latin typeface="+mn-lt"/>
                <a:cs typeface="+mn-cs"/>
              </a:rPr>
              <a:t>2 </a:t>
            </a:r>
            <a:r>
              <a:rPr lang="en-US" altLang="en-US" sz="2800" dirty="0">
                <a:latin typeface="+mn-lt"/>
                <a:cs typeface="+mn-cs"/>
              </a:rPr>
              <a:t>= </a:t>
            </a:r>
            <a:r>
              <a:rPr lang="en-US" altLang="en-US" sz="2800" dirty="0"/>
              <a:t>Tk</a:t>
            </a:r>
            <a:r>
              <a:rPr lang="en-US" altLang="en-US" sz="2800" dirty="0" smtClean="0">
                <a:latin typeface="+mn-lt"/>
                <a:cs typeface="+mn-cs"/>
              </a:rPr>
              <a:t>.700</a:t>
            </a:r>
            <a:endParaRPr lang="en-US" altLang="en-US" sz="2800" dirty="0">
              <a:latin typeface="+mn-lt"/>
              <a:cs typeface="+mn-cs"/>
            </a:endParaRPr>
          </a:p>
          <a:p>
            <a:pPr marL="342900" indent="-342900" eaLnBrk="0" hangingPunct="0">
              <a:buClr>
                <a:schemeClr val="hlink"/>
              </a:buClr>
              <a:buSzPct val="70000"/>
              <a:buFont typeface="Wingdings" pitchFamily="2" charset="2"/>
              <a:buNone/>
              <a:defRPr/>
            </a:pPr>
            <a:r>
              <a:rPr lang="en-US" altLang="en-US" sz="2800" dirty="0">
                <a:latin typeface="+mn-lt"/>
                <a:cs typeface="+mn-cs"/>
              </a:rPr>
              <a:t>        </a:t>
            </a:r>
          </a:p>
          <a:p>
            <a:pPr marL="342900" indent="-342900" eaLnBrk="0" hangingPunct="0">
              <a:buClr>
                <a:schemeClr val="hlink"/>
              </a:buClr>
              <a:buSzPct val="70000"/>
              <a:buFont typeface="Wingdings" pitchFamily="2" charset="2"/>
              <a:buNone/>
              <a:defRPr/>
            </a:pPr>
            <a:endParaRPr lang="en-US" altLang="en-US" sz="2800" dirty="0">
              <a:latin typeface="+mn-lt"/>
              <a:cs typeface="+mn-cs"/>
            </a:endParaRPr>
          </a:p>
          <a:p>
            <a:pPr marL="342900" indent="-342900" eaLnBrk="0" hangingPunct="0">
              <a:buClr>
                <a:schemeClr val="hlink"/>
              </a:buClr>
              <a:buSzPct val="70000"/>
              <a:buFont typeface="Wingdings" pitchFamily="2" charset="2"/>
              <a:buNone/>
              <a:defRPr/>
            </a:pPr>
            <a:endParaRPr lang="en-US" altLang="en-US" sz="2800" dirty="0">
              <a:latin typeface="+mn-lt"/>
              <a:cs typeface="+mn-cs"/>
            </a:endParaRPr>
          </a:p>
          <a:p>
            <a:pPr marL="342900" indent="-342900" eaLnBrk="0" hangingPunct="0">
              <a:buClr>
                <a:schemeClr val="hlink"/>
              </a:buClr>
              <a:buSzPct val="70000"/>
              <a:buFont typeface="Wingdings" pitchFamily="2" charset="2"/>
              <a:buNone/>
              <a:defRPr/>
            </a:pPr>
            <a:r>
              <a:rPr lang="en-US" altLang="en-US" sz="2800" dirty="0">
                <a:latin typeface="+mn-lt"/>
                <a:cs typeface="+mn-cs"/>
              </a:rPr>
              <a:t>Labor constraint check:	1(5) + 2(10) = 25 </a:t>
            </a:r>
            <a:r>
              <a:rPr lang="en-US" altLang="en-US" sz="2800" b="1" dirty="0">
                <a:solidFill>
                  <a:srgbClr val="FF0000"/>
                </a:solidFill>
                <a:latin typeface="+mn-lt"/>
                <a:cs typeface="+mn-cs"/>
              </a:rPr>
              <a:t>≤</a:t>
            </a:r>
            <a:r>
              <a:rPr lang="en-US" altLang="en-US" sz="2800" dirty="0">
                <a:latin typeface="+mn-lt"/>
                <a:cs typeface="+mn-cs"/>
              </a:rPr>
              <a:t> 40 hours </a:t>
            </a:r>
          </a:p>
          <a:p>
            <a:pPr marL="342900" indent="-342900" eaLnBrk="0" hangingPunct="0">
              <a:buClr>
                <a:schemeClr val="hlink"/>
              </a:buClr>
              <a:buSzPct val="70000"/>
              <a:buFont typeface="Wingdings" pitchFamily="2" charset="2"/>
              <a:buNone/>
              <a:defRPr/>
            </a:pPr>
            <a:r>
              <a:rPr lang="en-US" altLang="en-US" sz="2800" dirty="0">
                <a:latin typeface="+mn-lt"/>
                <a:cs typeface="+mn-cs"/>
              </a:rPr>
              <a:t>Clay constraint check:	4(5) + 3(10) = 70 </a:t>
            </a:r>
            <a:r>
              <a:rPr lang="en-US" altLang="en-US" sz="2800" b="1" dirty="0">
                <a:solidFill>
                  <a:srgbClr val="FF0000"/>
                </a:solidFill>
                <a:cs typeface="+mn-cs"/>
              </a:rPr>
              <a:t>≤</a:t>
            </a:r>
            <a:r>
              <a:rPr lang="en-US" altLang="en-US" sz="2800" dirty="0">
                <a:latin typeface="+mn-lt"/>
                <a:cs typeface="+mn-cs"/>
              </a:rPr>
              <a:t> 120 grams</a:t>
            </a:r>
          </a:p>
          <a:p>
            <a:pPr marL="342900" indent="-342900" eaLnBrk="0" hangingPunct="0">
              <a:buClr>
                <a:schemeClr val="hlink"/>
              </a:buClr>
              <a:buSzPct val="70000"/>
              <a:buFont typeface="Wingdings" pitchFamily="2" charset="2"/>
              <a:buNone/>
              <a:defRPr/>
            </a:pPr>
            <a:endParaRPr lang="en-US" altLang="en-US" sz="2800" dirty="0">
              <a:latin typeface="+mn-lt"/>
              <a:cs typeface="+mn-cs"/>
            </a:endParaRPr>
          </a:p>
        </p:txBody>
      </p:sp>
      <p:sp>
        <p:nvSpPr>
          <p:cNvPr id="35844" name="Rectangle 1028"/>
          <p:cNvSpPr>
            <a:spLocks noChangeArrowheads="1"/>
          </p:cNvSpPr>
          <p:nvPr/>
        </p:nvSpPr>
        <p:spPr bwMode="auto">
          <a:xfrm>
            <a:off x="0" y="0"/>
            <a:ext cx="7734300" cy="1009650"/>
          </a:xfrm>
          <a:prstGeom prst="rect">
            <a:avLst/>
          </a:prstGeom>
          <a:noFill/>
          <a:ln w="9525">
            <a:noFill/>
            <a:miter lim="800000"/>
            <a:headEnd/>
            <a:tailEnd/>
          </a:ln>
          <a:effectLst/>
        </p:spPr>
        <p:txBody>
          <a:bodyPr/>
          <a:lstStyle/>
          <a:p>
            <a:pPr eaLnBrk="0" hangingPunct="0">
              <a:defRPr/>
            </a:pPr>
            <a:r>
              <a:rPr lang="en-US" altLang="en-US" sz="3600" b="1" dirty="0">
                <a:latin typeface="+mj-lt"/>
                <a:cs typeface="+mn-cs"/>
              </a:rPr>
              <a:t>Feasible Solutions</a:t>
            </a:r>
          </a:p>
        </p:txBody>
      </p:sp>
      <p:sp>
        <p:nvSpPr>
          <p:cNvPr id="29700" name="Line 6"/>
          <p:cNvSpPr>
            <a:spLocks noChangeShapeType="1"/>
          </p:cNvSpPr>
          <p:nvPr/>
        </p:nvSpPr>
        <p:spPr bwMode="auto">
          <a:xfrm>
            <a:off x="0" y="1092200"/>
            <a:ext cx="9144000" cy="0"/>
          </a:xfrm>
          <a:prstGeom prst="line">
            <a:avLst/>
          </a:prstGeom>
          <a:noFill/>
          <a:ln w="57150">
            <a:solidFill>
              <a:schemeClr val="accent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263525" y="1676400"/>
            <a:ext cx="8689975" cy="4495800"/>
          </a:xfrm>
          <a:prstGeom prst="rect">
            <a:avLst/>
          </a:prstGeom>
          <a:noFill/>
          <a:ln w="9525">
            <a:noFill/>
            <a:miter lim="800000"/>
            <a:headEnd/>
            <a:tailEnd/>
          </a:ln>
          <a:effectLst/>
        </p:spPr>
        <p:txBody>
          <a:bodyPr/>
          <a:lstStyle/>
          <a:p>
            <a:pPr marL="342900" indent="-342900" eaLnBrk="0" hangingPunct="0">
              <a:buClr>
                <a:schemeClr val="hlink"/>
              </a:buClr>
              <a:buSzPct val="70000"/>
              <a:defRPr/>
            </a:pPr>
            <a:r>
              <a:rPr lang="en-US" altLang="en-US" sz="2800" dirty="0">
                <a:latin typeface="+mn-lt"/>
                <a:cs typeface="+mn-cs"/>
              </a:rPr>
              <a:t>	An </a:t>
            </a:r>
            <a:r>
              <a:rPr lang="en-US" altLang="en-US" sz="2800" b="1" i="1" dirty="0">
                <a:solidFill>
                  <a:srgbClr val="FF0000"/>
                </a:solidFill>
                <a:latin typeface="+mn-lt"/>
                <a:cs typeface="+mn-cs"/>
              </a:rPr>
              <a:t>infeasible solution </a:t>
            </a:r>
            <a:r>
              <a:rPr lang="en-US" altLang="en-US" sz="2800" dirty="0">
                <a:latin typeface="+mn-lt"/>
                <a:cs typeface="+mn-cs"/>
              </a:rPr>
              <a:t>violates </a:t>
            </a:r>
            <a:r>
              <a:rPr lang="en-US" altLang="en-US" sz="2800" b="1" i="1" dirty="0">
                <a:solidFill>
                  <a:srgbClr val="FF0000"/>
                </a:solidFill>
                <a:latin typeface="+mn-lt"/>
                <a:cs typeface="+mn-cs"/>
              </a:rPr>
              <a:t>at least one </a:t>
            </a:r>
            <a:r>
              <a:rPr lang="en-US" altLang="en-US" sz="2800" dirty="0">
                <a:latin typeface="+mn-lt"/>
                <a:cs typeface="+mn-cs"/>
              </a:rPr>
              <a:t>of the constraints:</a:t>
            </a:r>
          </a:p>
          <a:p>
            <a:pPr marL="342900" indent="-342900" eaLnBrk="0" hangingPunct="0">
              <a:buClr>
                <a:schemeClr val="hlink"/>
              </a:buClr>
              <a:buSzPct val="70000"/>
              <a:buFont typeface="Wingdings" pitchFamily="2" charset="2"/>
              <a:buNone/>
              <a:defRPr/>
            </a:pPr>
            <a:r>
              <a:rPr lang="en-US" altLang="en-US" sz="2800" dirty="0">
                <a:latin typeface="+mn-lt"/>
                <a:cs typeface="+mn-cs"/>
              </a:rPr>
              <a:t>    </a:t>
            </a:r>
          </a:p>
          <a:p>
            <a:pPr marL="342900" indent="-342900" eaLnBrk="0" hangingPunct="0">
              <a:buClr>
                <a:schemeClr val="hlink"/>
              </a:buClr>
              <a:buSzPct val="70000"/>
              <a:buFont typeface="Wingdings" pitchFamily="2" charset="2"/>
              <a:buNone/>
              <a:defRPr/>
            </a:pPr>
            <a:r>
              <a:rPr lang="en-US" altLang="en-US" sz="2800" dirty="0">
                <a:latin typeface="+mn-lt"/>
                <a:cs typeface="+mn-cs"/>
              </a:rPr>
              <a:t>Example:	x</a:t>
            </a:r>
            <a:r>
              <a:rPr lang="en-US" altLang="en-US" sz="2800" baseline="-25000" dirty="0">
                <a:latin typeface="+mn-lt"/>
                <a:cs typeface="+mn-cs"/>
              </a:rPr>
              <a:t>1</a:t>
            </a:r>
            <a:r>
              <a:rPr lang="en-US" altLang="en-US" sz="2800" dirty="0">
                <a:latin typeface="+mn-lt"/>
                <a:cs typeface="+mn-cs"/>
              </a:rPr>
              <a:t> = 10 bowls</a:t>
            </a:r>
          </a:p>
          <a:p>
            <a:pPr marL="342900" indent="-342900" eaLnBrk="0" hangingPunct="0">
              <a:buClr>
                <a:schemeClr val="hlink"/>
              </a:buClr>
              <a:buSzPct val="70000"/>
              <a:buFont typeface="Wingdings" pitchFamily="2" charset="2"/>
              <a:buNone/>
              <a:defRPr/>
            </a:pPr>
            <a:r>
              <a:rPr lang="en-US" altLang="en-US" sz="2800" dirty="0">
                <a:latin typeface="+mn-lt"/>
                <a:cs typeface="+mn-cs"/>
              </a:rPr>
              <a:t>			x</a:t>
            </a:r>
            <a:r>
              <a:rPr lang="en-US" altLang="en-US" sz="2800" baseline="-25000" dirty="0">
                <a:latin typeface="+mn-lt"/>
                <a:cs typeface="+mn-cs"/>
              </a:rPr>
              <a:t>2</a:t>
            </a:r>
            <a:r>
              <a:rPr lang="en-US" altLang="en-US" sz="2800" dirty="0">
                <a:latin typeface="+mn-lt"/>
                <a:cs typeface="+mn-cs"/>
              </a:rPr>
              <a:t> = 20 mugs</a:t>
            </a:r>
          </a:p>
          <a:p>
            <a:pPr marL="342900" indent="-342900" eaLnBrk="0" hangingPunct="0">
              <a:buClr>
                <a:schemeClr val="hlink"/>
              </a:buClr>
              <a:buSzPct val="70000"/>
              <a:buFont typeface="Wingdings" pitchFamily="2" charset="2"/>
              <a:buNone/>
              <a:defRPr/>
            </a:pPr>
            <a:r>
              <a:rPr lang="en-US" altLang="en-US" sz="2800" dirty="0">
                <a:latin typeface="+mn-lt"/>
                <a:cs typeface="+mn-cs"/>
              </a:rPr>
              <a:t> 			</a:t>
            </a:r>
            <a:r>
              <a:rPr lang="en-US" altLang="en-US" sz="2800" dirty="0">
                <a:cs typeface="+mn-cs"/>
              </a:rPr>
              <a:t>Z = </a:t>
            </a:r>
            <a:r>
              <a:rPr lang="en-US" altLang="en-US" sz="2800" dirty="0"/>
              <a:t>Tk</a:t>
            </a:r>
            <a:r>
              <a:rPr lang="en-US" altLang="en-US" sz="2800" dirty="0" smtClean="0">
                <a:cs typeface="+mn-cs"/>
              </a:rPr>
              <a:t>.40x</a:t>
            </a:r>
            <a:r>
              <a:rPr lang="en-US" altLang="en-US" sz="2800" baseline="-25000" dirty="0" smtClean="0">
                <a:cs typeface="+mn-cs"/>
              </a:rPr>
              <a:t>1</a:t>
            </a:r>
            <a:r>
              <a:rPr lang="en-US" altLang="en-US" sz="2800" dirty="0" smtClean="0">
                <a:cs typeface="+mn-cs"/>
              </a:rPr>
              <a:t> </a:t>
            </a:r>
            <a:r>
              <a:rPr lang="en-US" altLang="en-US" sz="2800" dirty="0">
                <a:cs typeface="+mn-cs"/>
              </a:rPr>
              <a:t>+ </a:t>
            </a:r>
            <a:r>
              <a:rPr lang="en-US" altLang="en-US" sz="2800" dirty="0"/>
              <a:t>Tk</a:t>
            </a:r>
            <a:r>
              <a:rPr lang="en-US" altLang="en-US" sz="2800" dirty="0" smtClean="0">
                <a:cs typeface="+mn-cs"/>
              </a:rPr>
              <a:t>.50x</a:t>
            </a:r>
            <a:r>
              <a:rPr lang="en-US" altLang="en-US" sz="2800" baseline="-25000" dirty="0" smtClean="0">
                <a:cs typeface="+mn-cs"/>
              </a:rPr>
              <a:t>2 </a:t>
            </a:r>
            <a:r>
              <a:rPr lang="en-US" altLang="en-US" sz="2800" dirty="0">
                <a:cs typeface="+mn-cs"/>
              </a:rPr>
              <a:t>= </a:t>
            </a:r>
            <a:r>
              <a:rPr lang="en-US" altLang="en-US" sz="2800" dirty="0"/>
              <a:t>Tk</a:t>
            </a:r>
            <a:r>
              <a:rPr lang="en-US" altLang="en-US" sz="2800" dirty="0" smtClean="0">
                <a:cs typeface="+mn-cs"/>
              </a:rPr>
              <a:t>.1400</a:t>
            </a:r>
            <a:endParaRPr lang="en-US" altLang="en-US" sz="2800" dirty="0">
              <a:latin typeface="+mn-lt"/>
              <a:cs typeface="+mn-cs"/>
            </a:endParaRPr>
          </a:p>
          <a:p>
            <a:pPr marL="342900" indent="-342900" eaLnBrk="0" hangingPunct="0">
              <a:buClr>
                <a:schemeClr val="hlink"/>
              </a:buClr>
              <a:buSzPct val="70000"/>
              <a:buFont typeface="Wingdings" pitchFamily="2" charset="2"/>
              <a:buNone/>
              <a:defRPr/>
            </a:pPr>
            <a:endParaRPr lang="en-US" altLang="en-US" sz="2800" dirty="0">
              <a:latin typeface="+mn-lt"/>
              <a:cs typeface="+mn-cs"/>
            </a:endParaRPr>
          </a:p>
          <a:p>
            <a:pPr marL="342900" indent="-342900" eaLnBrk="0" hangingPunct="0">
              <a:buClr>
                <a:schemeClr val="hlink"/>
              </a:buClr>
              <a:buSzPct val="70000"/>
              <a:buFont typeface="Wingdings" pitchFamily="2" charset="2"/>
              <a:buNone/>
              <a:defRPr/>
            </a:pPr>
            <a:r>
              <a:rPr lang="en-US" altLang="en-US" sz="2800" dirty="0">
                <a:latin typeface="+mn-lt"/>
                <a:cs typeface="+mn-cs"/>
              </a:rPr>
              <a:t>Labor constraint check:	1(10) + 2(20) = 50 </a:t>
            </a:r>
            <a:r>
              <a:rPr lang="en-US" altLang="en-US" sz="2800" b="1" dirty="0">
                <a:solidFill>
                  <a:srgbClr val="FF0000"/>
                </a:solidFill>
                <a:latin typeface="+mn-lt"/>
                <a:cs typeface="+mn-cs"/>
              </a:rPr>
              <a:t>&gt;</a:t>
            </a:r>
            <a:r>
              <a:rPr lang="en-US" altLang="en-US" sz="2800" dirty="0">
                <a:latin typeface="+mn-lt"/>
                <a:cs typeface="+mn-cs"/>
              </a:rPr>
              <a:t> 40 hours</a:t>
            </a:r>
          </a:p>
        </p:txBody>
      </p:sp>
      <p:sp>
        <p:nvSpPr>
          <p:cNvPr id="72707" name="Rectangle 3"/>
          <p:cNvSpPr>
            <a:spLocks noChangeArrowheads="1"/>
          </p:cNvSpPr>
          <p:nvPr/>
        </p:nvSpPr>
        <p:spPr bwMode="auto">
          <a:xfrm>
            <a:off x="0" y="0"/>
            <a:ext cx="8610600" cy="1009650"/>
          </a:xfrm>
          <a:prstGeom prst="rect">
            <a:avLst/>
          </a:prstGeom>
          <a:noFill/>
          <a:ln w="9525">
            <a:noFill/>
            <a:miter lim="800000"/>
            <a:headEnd/>
            <a:tailEnd/>
          </a:ln>
          <a:effectLst/>
        </p:spPr>
        <p:txBody>
          <a:bodyPr/>
          <a:lstStyle/>
          <a:p>
            <a:pPr eaLnBrk="0" hangingPunct="0">
              <a:defRPr/>
            </a:pPr>
            <a:r>
              <a:rPr lang="en-US" altLang="en-US" sz="3600" b="1" dirty="0">
                <a:latin typeface="+mj-lt"/>
                <a:cs typeface="+mn-cs"/>
              </a:rPr>
              <a:t>Infeasible Solutions</a:t>
            </a:r>
          </a:p>
        </p:txBody>
      </p:sp>
      <p:sp>
        <p:nvSpPr>
          <p:cNvPr id="31748" name="Line 6"/>
          <p:cNvSpPr>
            <a:spLocks noChangeShapeType="1"/>
          </p:cNvSpPr>
          <p:nvPr/>
        </p:nvSpPr>
        <p:spPr bwMode="auto">
          <a:xfrm>
            <a:off x="0" y="1092200"/>
            <a:ext cx="9144000" cy="0"/>
          </a:xfrm>
          <a:prstGeom prst="line">
            <a:avLst/>
          </a:prstGeom>
          <a:noFill/>
          <a:ln w="57150">
            <a:solidFill>
              <a:schemeClr val="accent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9C59-334A-4097-8D45-73014155E53F}"/>
              </a:ext>
            </a:extLst>
          </p:cNvPr>
          <p:cNvSpPr>
            <a:spLocks noGrp="1"/>
          </p:cNvSpPr>
          <p:nvPr>
            <p:ph type="title"/>
          </p:nvPr>
        </p:nvSpPr>
        <p:spPr/>
        <p:txBody>
          <a:bodyPr/>
          <a:lstStyle/>
          <a:p>
            <a:r>
              <a:rPr lang="en-US" dirty="0" smtClean="0"/>
              <a:t>Contents</a:t>
            </a:r>
            <a:endParaRPr lang="en-US" dirty="0"/>
          </a:p>
        </p:txBody>
      </p:sp>
      <p:sp>
        <p:nvSpPr>
          <p:cNvPr id="3" name="Content Placeholder 2">
            <a:extLst>
              <a:ext uri="{FF2B5EF4-FFF2-40B4-BE49-F238E27FC236}">
                <a16:creationId xmlns:a16="http://schemas.microsoft.com/office/drawing/2014/main" id="{C12B3BB0-461F-4A35-86A4-1167691750CD}"/>
              </a:ext>
            </a:extLst>
          </p:cNvPr>
          <p:cNvSpPr>
            <a:spLocks noGrp="1"/>
          </p:cNvSpPr>
          <p:nvPr>
            <p:ph idx="1"/>
          </p:nvPr>
        </p:nvSpPr>
        <p:spPr>
          <a:xfrm>
            <a:off x="457200" y="1340768"/>
            <a:ext cx="8229600" cy="5033156"/>
          </a:xfrm>
        </p:spPr>
        <p:txBody>
          <a:bodyPr/>
          <a:lstStyle/>
          <a:p>
            <a:pPr>
              <a:lnSpc>
                <a:spcPct val="150000"/>
              </a:lnSpc>
            </a:pPr>
            <a:r>
              <a:rPr lang="en-US" sz="2800" dirty="0"/>
              <a:t>Introduction to Operations Research(OR)</a:t>
            </a:r>
          </a:p>
          <a:p>
            <a:pPr>
              <a:lnSpc>
                <a:spcPct val="150000"/>
              </a:lnSpc>
            </a:pPr>
            <a:r>
              <a:rPr lang="en-US" sz="2800" dirty="0"/>
              <a:t>Applications in various areas</a:t>
            </a:r>
          </a:p>
          <a:p>
            <a:pPr>
              <a:lnSpc>
                <a:spcPct val="150000"/>
              </a:lnSpc>
            </a:pPr>
            <a:r>
              <a:rPr lang="en-US" sz="2800" dirty="0"/>
              <a:t>The OR Process</a:t>
            </a:r>
          </a:p>
          <a:p>
            <a:pPr>
              <a:lnSpc>
                <a:spcPct val="150000"/>
              </a:lnSpc>
            </a:pPr>
            <a:r>
              <a:rPr lang="en-US" sz="2800" dirty="0"/>
              <a:t>Techniques used</a:t>
            </a:r>
          </a:p>
          <a:p>
            <a:pPr>
              <a:lnSpc>
                <a:spcPct val="150000"/>
              </a:lnSpc>
            </a:pPr>
            <a:r>
              <a:rPr lang="en-US" sz="2800" dirty="0"/>
              <a:t>Linear Programming Problems(LPP)</a:t>
            </a:r>
          </a:p>
          <a:p>
            <a:pPr>
              <a:lnSpc>
                <a:spcPct val="150000"/>
              </a:lnSpc>
            </a:pPr>
            <a:r>
              <a:rPr lang="en-US" sz="2800" dirty="0"/>
              <a:t>Applications of LPP in various functional domains</a:t>
            </a:r>
          </a:p>
          <a:p>
            <a:pPr>
              <a:lnSpc>
                <a:spcPct val="150000"/>
              </a:lnSpc>
            </a:pPr>
            <a:r>
              <a:rPr lang="en-US" sz="2800" dirty="0"/>
              <a:t>Hands on Exercises</a:t>
            </a:r>
          </a:p>
          <a:p>
            <a:pPr>
              <a:lnSpc>
                <a:spcPct val="150000"/>
              </a:lnSpc>
            </a:pPr>
            <a:endParaRPr lang="en-US" sz="2800" dirty="0"/>
          </a:p>
          <a:p>
            <a:pPr>
              <a:lnSpc>
                <a:spcPct val="150000"/>
              </a:lnSpc>
            </a:pPr>
            <a:endParaRPr lang="en-US" sz="2800" dirty="0"/>
          </a:p>
        </p:txBody>
      </p:sp>
    </p:spTree>
    <p:extLst>
      <p:ext uri="{BB962C8B-B14F-4D97-AF65-F5344CB8AC3E}">
        <p14:creationId xmlns:p14="http://schemas.microsoft.com/office/powerpoint/2010/main" val="3917111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2731-5934-4B01-AD62-95FEBBA98069}"/>
              </a:ext>
            </a:extLst>
          </p:cNvPr>
          <p:cNvSpPr>
            <a:spLocks noGrp="1"/>
          </p:cNvSpPr>
          <p:nvPr>
            <p:ph type="title"/>
          </p:nvPr>
        </p:nvSpPr>
        <p:spPr>
          <a:xfrm>
            <a:off x="457200" y="2275857"/>
            <a:ext cx="8229600" cy="1143000"/>
          </a:xfrm>
        </p:spPr>
        <p:txBody>
          <a:bodyPr/>
          <a:lstStyle/>
          <a:p>
            <a:r>
              <a:rPr lang="en-US" dirty="0"/>
              <a:t>The Manufacturing Problem</a:t>
            </a:r>
          </a:p>
        </p:txBody>
      </p:sp>
    </p:spTree>
    <p:extLst>
      <p:ext uri="{BB962C8B-B14F-4D97-AF65-F5344CB8AC3E}">
        <p14:creationId xmlns:p14="http://schemas.microsoft.com/office/powerpoint/2010/main" val="601499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7"/>
          <p:cNvSpPr>
            <a:spLocks noChangeArrowheads="1"/>
          </p:cNvSpPr>
          <p:nvPr/>
        </p:nvSpPr>
        <p:spPr bwMode="auto">
          <a:xfrm>
            <a:off x="263525" y="1238250"/>
            <a:ext cx="8602663" cy="5287094"/>
          </a:xfrm>
          <a:prstGeom prst="rect">
            <a:avLst/>
          </a:prstGeom>
          <a:noFill/>
          <a:ln w="9525">
            <a:noFill/>
            <a:miter lim="800000"/>
            <a:headEnd/>
            <a:tailEnd/>
          </a:ln>
          <a:effectLst/>
        </p:spPr>
        <p:txBody>
          <a:bodyPr>
            <a:normAutofit fontScale="85000" lnSpcReduction="10000"/>
          </a:bodyPr>
          <a:lstStyle/>
          <a:p>
            <a:pPr marL="342900" indent="-342900" algn="just" eaLnBrk="0" hangingPunct="0">
              <a:spcBef>
                <a:spcPct val="35000"/>
              </a:spcBef>
              <a:buClr>
                <a:schemeClr val="tx1">
                  <a:lumMod val="50000"/>
                  <a:lumOff val="50000"/>
                </a:schemeClr>
              </a:buClr>
              <a:buSzPct val="70000"/>
              <a:buFont typeface="Wingdings" pitchFamily="2" charset="2"/>
              <a:buChar char="n"/>
              <a:defRPr/>
            </a:pPr>
            <a:r>
              <a:rPr lang="en-GB" altLang="en-US" sz="2800" dirty="0">
                <a:latin typeface="Times New Roman" panose="02020603050405020304" pitchFamily="18" charset="0"/>
                <a:cs typeface="Times New Roman" panose="02020603050405020304" pitchFamily="18" charset="0"/>
              </a:rPr>
              <a:t>The XYZ Furniture Manufacturing Company wishes to determine its production schedule for the next quarter for variants of Kids Chairs. </a:t>
            </a:r>
          </a:p>
          <a:p>
            <a:pPr marL="342900" indent="-342900" algn="just" eaLnBrk="0" hangingPunct="0">
              <a:spcBef>
                <a:spcPct val="35000"/>
              </a:spcBef>
              <a:buClr>
                <a:schemeClr val="tx1">
                  <a:lumMod val="50000"/>
                  <a:lumOff val="50000"/>
                </a:schemeClr>
              </a:buClr>
              <a:buSzPct val="70000"/>
              <a:buFont typeface="Wingdings" pitchFamily="2" charset="2"/>
              <a:buChar char="n"/>
              <a:defRPr/>
            </a:pPr>
            <a:r>
              <a:rPr lang="en-US" altLang="en-US" sz="2800" dirty="0">
                <a:latin typeface="Times New Roman" panose="02020603050405020304" pitchFamily="18" charset="0"/>
                <a:cs typeface="Times New Roman" panose="02020603050405020304" pitchFamily="18" charset="0"/>
              </a:rPr>
              <a:t>The company produces </a:t>
            </a:r>
            <a:r>
              <a:rPr lang="en-US" altLang="en-US" sz="2800" b="1" dirty="0">
                <a:latin typeface="Times New Roman" panose="02020603050405020304" pitchFamily="18" charset="0"/>
                <a:cs typeface="Times New Roman" panose="02020603050405020304" pitchFamily="18" charset="0"/>
              </a:rPr>
              <a:t>four variants of Kids Chairs</a:t>
            </a:r>
            <a:r>
              <a:rPr lang="en-US" altLang="en-US" sz="2800" dirty="0">
                <a:latin typeface="Times New Roman" panose="02020603050405020304" pitchFamily="18" charset="0"/>
                <a:cs typeface="Times New Roman" panose="02020603050405020304" pitchFamily="18" charset="0"/>
              </a:rPr>
              <a:t>, including Sofa Chair, Portable Chair, Rocking Chair, and Study Chair</a:t>
            </a:r>
          </a:p>
          <a:p>
            <a:pPr marL="342900" indent="-342900" algn="just" eaLnBrk="0" hangingPunct="0">
              <a:spcBef>
                <a:spcPct val="35000"/>
              </a:spcBef>
              <a:buClr>
                <a:schemeClr val="tx1">
                  <a:lumMod val="50000"/>
                  <a:lumOff val="50000"/>
                </a:schemeClr>
              </a:buClr>
              <a:buSzPct val="70000"/>
              <a:buFont typeface="Wingdings" pitchFamily="2" charset="2"/>
              <a:buChar char="n"/>
              <a:defRPr/>
            </a:pPr>
            <a:r>
              <a:rPr lang="en-US" altLang="en-US" sz="2800" dirty="0">
                <a:latin typeface="Times New Roman" panose="02020603050405020304" pitchFamily="18" charset="0"/>
                <a:cs typeface="Times New Roman" panose="02020603050405020304" pitchFamily="18" charset="0"/>
              </a:rPr>
              <a:t>The profit contribution from selling one Sofa Chair is Rs.120, one  Portable is Rs.80, one Rocking Chair is Rs.150, and one Study Chair is Rs.40. </a:t>
            </a:r>
          </a:p>
          <a:p>
            <a:pPr marL="342900" indent="-342900" algn="just" eaLnBrk="0" hangingPunct="0">
              <a:spcBef>
                <a:spcPct val="35000"/>
              </a:spcBef>
              <a:buClr>
                <a:schemeClr val="tx1">
                  <a:lumMod val="50000"/>
                  <a:lumOff val="50000"/>
                </a:schemeClr>
              </a:buClr>
              <a:buSzPct val="70000"/>
              <a:buFont typeface="Wingdings" pitchFamily="2" charset="2"/>
              <a:buChar char="n"/>
              <a:defRPr/>
            </a:pPr>
            <a:r>
              <a:rPr lang="en-US" altLang="en-US" sz="2800" dirty="0">
                <a:latin typeface="Times New Roman" panose="02020603050405020304" pitchFamily="18" charset="0"/>
                <a:cs typeface="Times New Roman" panose="02020603050405020304" pitchFamily="18" charset="0"/>
              </a:rPr>
              <a:t>The quarterly production budget is </a:t>
            </a:r>
            <a:r>
              <a:rPr lang="en-US" altLang="en-US" sz="2800" dirty="0" err="1">
                <a:latin typeface="Times New Roman" panose="02020603050405020304" pitchFamily="18" charset="0"/>
                <a:cs typeface="Times New Roman" panose="02020603050405020304" pitchFamily="18" charset="0"/>
              </a:rPr>
              <a:t>atmost</a:t>
            </a:r>
            <a:r>
              <a:rPr lang="en-US" altLang="en-US" sz="2800" dirty="0">
                <a:latin typeface="Times New Roman" panose="02020603050405020304" pitchFamily="18" charset="0"/>
                <a:cs typeface="Times New Roman" panose="02020603050405020304" pitchFamily="18" charset="0"/>
              </a:rPr>
              <a:t> Rs.1,80,000. Each unit of a sofa,  portable, rocking, and study chair costs Rs.400, Rs.300, Rs.500, and Rs.150, respectively.</a:t>
            </a:r>
          </a:p>
          <a:p>
            <a:pPr marL="342900" indent="-342900" algn="just" eaLnBrk="0" hangingPunct="0">
              <a:spcBef>
                <a:spcPct val="35000"/>
              </a:spcBef>
              <a:buClr>
                <a:schemeClr val="tx1">
                  <a:lumMod val="50000"/>
                  <a:lumOff val="50000"/>
                </a:schemeClr>
              </a:buClr>
              <a:buSzPct val="70000"/>
              <a:buFont typeface="Wingdings" pitchFamily="2" charset="2"/>
              <a:buChar char="n"/>
              <a:defRPr/>
            </a:pPr>
            <a:r>
              <a:rPr lang="en-US" altLang="en-US" sz="2800" dirty="0">
                <a:latin typeface="Times New Roman" panose="02020603050405020304" pitchFamily="18" charset="0"/>
                <a:cs typeface="Times New Roman" panose="02020603050405020304" pitchFamily="18" charset="0"/>
              </a:rPr>
              <a:t>The sales forecasts indicate that the potential sales volume is limited to 250 units of sofas, 300 units of  portable, 200 units of rocking, and 600 units of study chairs. </a:t>
            </a:r>
          </a:p>
          <a:p>
            <a:pPr marL="342900" indent="-342900" algn="just" eaLnBrk="0" hangingPunct="0">
              <a:spcBef>
                <a:spcPct val="35000"/>
              </a:spcBef>
              <a:buClr>
                <a:schemeClr val="tx1">
                  <a:lumMod val="50000"/>
                  <a:lumOff val="50000"/>
                </a:schemeClr>
              </a:buClr>
              <a:buSzPct val="70000"/>
              <a:buFont typeface="Wingdings" pitchFamily="2" charset="2"/>
              <a:buChar char="n"/>
              <a:defRPr/>
            </a:pPr>
            <a:endParaRPr lang="en-US" altLang="en-US" sz="2800" dirty="0">
              <a:latin typeface="Times New Roman" panose="02020603050405020304" pitchFamily="18" charset="0"/>
              <a:cs typeface="Times New Roman" panose="02020603050405020304" pitchFamily="18" charset="0"/>
            </a:endParaRPr>
          </a:p>
        </p:txBody>
      </p:sp>
      <p:sp>
        <p:nvSpPr>
          <p:cNvPr id="7" name="Rectangle 5"/>
          <p:cNvSpPr>
            <a:spLocks noChangeArrowheads="1"/>
          </p:cNvSpPr>
          <p:nvPr/>
        </p:nvSpPr>
        <p:spPr bwMode="auto">
          <a:xfrm>
            <a:off x="0" y="0"/>
            <a:ext cx="8610600" cy="690563"/>
          </a:xfrm>
          <a:prstGeom prst="rect">
            <a:avLst/>
          </a:prstGeom>
          <a:noFill/>
          <a:ln w="9525">
            <a:noFill/>
            <a:miter lim="800000"/>
            <a:headEnd/>
            <a:tailEnd/>
          </a:ln>
        </p:spPr>
        <p:txBody>
          <a:bodyPr/>
          <a:lstStyle/>
          <a:p>
            <a:pPr algn="ctr" eaLnBrk="0" hangingPunct="0"/>
            <a:r>
              <a:rPr lang="en-US" altLang="en-US" sz="4400" b="1" dirty="0">
                <a:solidFill>
                  <a:schemeClr val="tx2"/>
                </a:solidFill>
                <a:latin typeface="+mj-lt"/>
                <a:cs typeface="+mn-cs"/>
              </a:rPr>
              <a:t>A Furniture Company</a:t>
            </a:r>
          </a:p>
        </p:txBody>
      </p:sp>
      <p:sp>
        <p:nvSpPr>
          <p:cNvPr id="75780" name="Line 6"/>
          <p:cNvSpPr>
            <a:spLocks noChangeShapeType="1"/>
          </p:cNvSpPr>
          <p:nvPr/>
        </p:nvSpPr>
        <p:spPr bwMode="auto">
          <a:xfrm>
            <a:off x="0" y="1092200"/>
            <a:ext cx="9144000" cy="0"/>
          </a:xfrm>
          <a:prstGeom prst="line">
            <a:avLst/>
          </a:prstGeom>
          <a:noFill/>
          <a:ln w="57150">
            <a:solidFill>
              <a:schemeClr val="accent1"/>
            </a:solidFill>
            <a:round/>
            <a:headEnd/>
            <a:tailEnd/>
          </a:ln>
        </p:spPr>
        <p:txBody>
          <a:bodyPr wrap="none"/>
          <a:lstStyle/>
          <a:p>
            <a:endParaRPr lang="en-US"/>
          </a:p>
        </p:txBody>
      </p:sp>
    </p:spTree>
    <p:extLst>
      <p:ext uri="{BB962C8B-B14F-4D97-AF65-F5344CB8AC3E}">
        <p14:creationId xmlns:p14="http://schemas.microsoft.com/office/powerpoint/2010/main" val="34072421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0" y="0"/>
            <a:ext cx="8610600" cy="690563"/>
          </a:xfrm>
          <a:prstGeom prst="rect">
            <a:avLst/>
          </a:prstGeom>
          <a:noFill/>
          <a:ln w="9525">
            <a:noFill/>
            <a:miter lim="800000"/>
            <a:headEnd/>
            <a:tailEnd/>
          </a:ln>
        </p:spPr>
        <p:txBody>
          <a:bodyPr/>
          <a:lstStyle/>
          <a:p>
            <a:pPr algn="ctr" eaLnBrk="0" hangingPunct="0"/>
            <a:r>
              <a:rPr lang="en-US" altLang="en-US" sz="4400" b="1" dirty="0">
                <a:solidFill>
                  <a:schemeClr val="tx2"/>
                </a:solidFill>
              </a:rPr>
              <a:t>A Furniture Company</a:t>
            </a:r>
          </a:p>
        </p:txBody>
      </p:sp>
      <p:sp>
        <p:nvSpPr>
          <p:cNvPr id="75780" name="Line 6"/>
          <p:cNvSpPr>
            <a:spLocks noChangeShapeType="1"/>
          </p:cNvSpPr>
          <p:nvPr/>
        </p:nvSpPr>
        <p:spPr bwMode="auto">
          <a:xfrm>
            <a:off x="0" y="1092200"/>
            <a:ext cx="9144000" cy="0"/>
          </a:xfrm>
          <a:prstGeom prst="line">
            <a:avLst/>
          </a:prstGeom>
          <a:noFill/>
          <a:ln w="57150">
            <a:solidFill>
              <a:schemeClr val="accent1"/>
            </a:solidFill>
            <a:round/>
            <a:headEnd/>
            <a:tailEnd/>
          </a:ln>
        </p:spPr>
        <p:txBody>
          <a:bodyPr wrap="none"/>
          <a:lstStyle/>
          <a:p>
            <a:endParaRPr lang="en-US"/>
          </a:p>
        </p:txBody>
      </p:sp>
      <p:sp>
        <p:nvSpPr>
          <p:cNvPr id="6" name="TextBox 5">
            <a:extLst>
              <a:ext uri="{FF2B5EF4-FFF2-40B4-BE49-F238E27FC236}">
                <a16:creationId xmlns:a16="http://schemas.microsoft.com/office/drawing/2014/main" id="{34C022B7-73E0-403A-9C41-C9E4CD3C7CE9}"/>
              </a:ext>
            </a:extLst>
          </p:cNvPr>
          <p:cNvSpPr txBox="1"/>
          <p:nvPr/>
        </p:nvSpPr>
        <p:spPr>
          <a:xfrm>
            <a:off x="568179" y="1438818"/>
            <a:ext cx="8575821" cy="2246769"/>
          </a:xfrm>
          <a:prstGeom prst="rect">
            <a:avLst/>
          </a:prstGeom>
          <a:noFill/>
        </p:spPr>
        <p:txBody>
          <a:bodyPr wrap="square" rtlCol="0">
            <a:spAutoFit/>
          </a:bodyPr>
          <a:lstStyle/>
          <a:p>
            <a:r>
              <a:rPr lang="en-US" altLang="en-US" sz="2800" dirty="0"/>
              <a:t>There is maximum of 800 machine hours available and </a:t>
            </a:r>
          </a:p>
          <a:p>
            <a:r>
              <a:rPr lang="en-US" altLang="en-US" sz="2800" dirty="0"/>
              <a:t>1,200 labor hours available. Table below summarizes the number of machine hours and the number of labor hours required per unit of each product.</a:t>
            </a:r>
          </a:p>
          <a:p>
            <a:endParaRPr lang="en-US" sz="2800" dirty="0"/>
          </a:p>
        </p:txBody>
      </p:sp>
      <p:graphicFrame>
        <p:nvGraphicFramePr>
          <p:cNvPr id="8" name="Table 7">
            <a:extLst>
              <a:ext uri="{FF2B5EF4-FFF2-40B4-BE49-F238E27FC236}">
                <a16:creationId xmlns:a16="http://schemas.microsoft.com/office/drawing/2014/main" id="{1EE9D36E-34CA-49C6-8E74-0C00EEBA769B}"/>
              </a:ext>
            </a:extLst>
          </p:cNvPr>
          <p:cNvGraphicFramePr>
            <a:graphicFrameLocks noGrp="1"/>
          </p:cNvGraphicFramePr>
          <p:nvPr>
            <p:extLst>
              <p:ext uri="{D42A27DB-BD31-4B8C-83A1-F6EECF244321}">
                <p14:modId xmlns:p14="http://schemas.microsoft.com/office/powerpoint/2010/main" val="3147850588"/>
              </p:ext>
            </p:extLst>
          </p:nvPr>
        </p:nvGraphicFramePr>
        <p:xfrm>
          <a:off x="1524000" y="3411015"/>
          <a:ext cx="6096000" cy="2123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046997809"/>
                    </a:ext>
                  </a:extLst>
                </a:gridCol>
                <a:gridCol w="2032000">
                  <a:extLst>
                    <a:ext uri="{9D8B030D-6E8A-4147-A177-3AD203B41FA5}">
                      <a16:colId xmlns:a16="http://schemas.microsoft.com/office/drawing/2014/main" val="3687382485"/>
                    </a:ext>
                  </a:extLst>
                </a:gridCol>
                <a:gridCol w="2032000">
                  <a:extLst>
                    <a:ext uri="{9D8B030D-6E8A-4147-A177-3AD203B41FA5}">
                      <a16:colId xmlns:a16="http://schemas.microsoft.com/office/drawing/2014/main" val="3434193186"/>
                    </a:ext>
                  </a:extLst>
                </a:gridCol>
              </a:tblGrid>
              <a:tr h="370840">
                <a:tc>
                  <a:txBody>
                    <a:bodyPr/>
                    <a:lstStyle/>
                    <a:p>
                      <a:r>
                        <a:rPr lang="en-US" dirty="0"/>
                        <a:t>Variants</a:t>
                      </a:r>
                    </a:p>
                  </a:txBody>
                  <a:tcPr/>
                </a:tc>
                <a:tc>
                  <a:txBody>
                    <a:bodyPr/>
                    <a:lstStyle/>
                    <a:p>
                      <a:r>
                        <a:rPr lang="en-US" dirty="0"/>
                        <a:t>Machine Hours/Unit</a:t>
                      </a:r>
                    </a:p>
                  </a:txBody>
                  <a:tcPr/>
                </a:tc>
                <a:tc>
                  <a:txBody>
                    <a:bodyPr/>
                    <a:lstStyle/>
                    <a:p>
                      <a:r>
                        <a:rPr lang="en-US" dirty="0" err="1"/>
                        <a:t>Labour</a:t>
                      </a:r>
                      <a:r>
                        <a:rPr lang="en-US" dirty="0"/>
                        <a:t> Hours/Unit</a:t>
                      </a:r>
                    </a:p>
                  </a:txBody>
                  <a:tcPr/>
                </a:tc>
                <a:extLst>
                  <a:ext uri="{0D108BD9-81ED-4DB2-BD59-A6C34878D82A}">
                    <a16:rowId xmlns:a16="http://schemas.microsoft.com/office/drawing/2014/main" val="469442090"/>
                  </a:ext>
                </a:extLst>
              </a:tr>
              <a:tr h="370840">
                <a:tc>
                  <a:txBody>
                    <a:bodyPr/>
                    <a:lstStyle/>
                    <a:p>
                      <a:r>
                        <a:rPr lang="en-US" dirty="0"/>
                        <a:t>Sofa Chairs</a:t>
                      </a:r>
                    </a:p>
                  </a:txBody>
                  <a:tcPr/>
                </a:tc>
                <a:tc>
                  <a:txBody>
                    <a:bodyPr/>
                    <a:lstStyle/>
                    <a:p>
                      <a:r>
                        <a:rPr lang="en-US" dirty="0"/>
                        <a:t>2</a:t>
                      </a:r>
                    </a:p>
                  </a:txBody>
                  <a:tcPr/>
                </a:tc>
                <a:tc>
                  <a:txBody>
                    <a:bodyPr/>
                    <a:lstStyle/>
                    <a:p>
                      <a:r>
                        <a:rPr lang="en-US" dirty="0"/>
                        <a:t>2.5</a:t>
                      </a:r>
                    </a:p>
                  </a:txBody>
                  <a:tcPr/>
                </a:tc>
                <a:extLst>
                  <a:ext uri="{0D108BD9-81ED-4DB2-BD59-A6C34878D82A}">
                    <a16:rowId xmlns:a16="http://schemas.microsoft.com/office/drawing/2014/main" val="1744477719"/>
                  </a:ext>
                </a:extLst>
              </a:tr>
              <a:tr h="370840">
                <a:tc>
                  <a:txBody>
                    <a:bodyPr/>
                    <a:lstStyle/>
                    <a:p>
                      <a:r>
                        <a:rPr lang="en-US" dirty="0"/>
                        <a:t>Portable Chairs</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649859571"/>
                  </a:ext>
                </a:extLst>
              </a:tr>
              <a:tr h="370840">
                <a:tc>
                  <a:txBody>
                    <a:bodyPr/>
                    <a:lstStyle/>
                    <a:p>
                      <a:r>
                        <a:rPr lang="en-US" dirty="0"/>
                        <a:t>Rocking Chairs</a:t>
                      </a:r>
                    </a:p>
                  </a:txBody>
                  <a:tcPr/>
                </a:tc>
                <a:tc>
                  <a:txBody>
                    <a:bodyPr/>
                    <a:lstStyle/>
                    <a:p>
                      <a:r>
                        <a:rPr lang="en-US" dirty="0"/>
                        <a:t>2.5</a:t>
                      </a:r>
                    </a:p>
                  </a:txBody>
                  <a:tcPr/>
                </a:tc>
                <a:tc>
                  <a:txBody>
                    <a:bodyPr/>
                    <a:lstStyle/>
                    <a:p>
                      <a:r>
                        <a:rPr lang="en-US" dirty="0"/>
                        <a:t>3</a:t>
                      </a:r>
                    </a:p>
                  </a:txBody>
                  <a:tcPr/>
                </a:tc>
                <a:extLst>
                  <a:ext uri="{0D108BD9-81ED-4DB2-BD59-A6C34878D82A}">
                    <a16:rowId xmlns:a16="http://schemas.microsoft.com/office/drawing/2014/main" val="1187177414"/>
                  </a:ext>
                </a:extLst>
              </a:tr>
              <a:tr h="370840">
                <a:tc>
                  <a:txBody>
                    <a:bodyPr/>
                    <a:lstStyle/>
                    <a:p>
                      <a:r>
                        <a:rPr lang="en-US" dirty="0"/>
                        <a:t>Study Chairs</a:t>
                      </a:r>
                    </a:p>
                  </a:txBody>
                  <a:tcPr/>
                </a:tc>
                <a:tc>
                  <a:txBody>
                    <a:bodyPr/>
                    <a:lstStyle/>
                    <a:p>
                      <a:r>
                        <a:rPr lang="en-US" dirty="0"/>
                        <a:t>0.75</a:t>
                      </a:r>
                    </a:p>
                  </a:txBody>
                  <a:tcPr/>
                </a:tc>
                <a:tc>
                  <a:txBody>
                    <a:bodyPr/>
                    <a:lstStyle/>
                    <a:p>
                      <a:r>
                        <a:rPr lang="en-US" dirty="0"/>
                        <a:t>1</a:t>
                      </a:r>
                    </a:p>
                  </a:txBody>
                  <a:tcPr/>
                </a:tc>
                <a:extLst>
                  <a:ext uri="{0D108BD9-81ED-4DB2-BD59-A6C34878D82A}">
                    <a16:rowId xmlns:a16="http://schemas.microsoft.com/office/drawing/2014/main" val="3972053097"/>
                  </a:ext>
                </a:extLst>
              </a:tr>
            </a:tbl>
          </a:graphicData>
        </a:graphic>
      </p:graphicFrame>
      <p:sp>
        <p:nvSpPr>
          <p:cNvPr id="2" name="TextBox 1">
            <a:extLst>
              <a:ext uri="{FF2B5EF4-FFF2-40B4-BE49-F238E27FC236}">
                <a16:creationId xmlns:a16="http://schemas.microsoft.com/office/drawing/2014/main" id="{7996853D-0E6D-4DA4-B331-66EFF8A5B345}"/>
              </a:ext>
            </a:extLst>
          </p:cNvPr>
          <p:cNvSpPr txBox="1"/>
          <p:nvPr/>
        </p:nvSpPr>
        <p:spPr>
          <a:xfrm>
            <a:off x="863588" y="5985284"/>
            <a:ext cx="4237955" cy="523220"/>
          </a:xfrm>
          <a:prstGeom prst="rect">
            <a:avLst/>
          </a:prstGeom>
          <a:noFill/>
        </p:spPr>
        <p:txBody>
          <a:bodyPr wrap="none" rtlCol="0">
            <a:spAutoFit/>
          </a:bodyPr>
          <a:lstStyle/>
          <a:p>
            <a:r>
              <a:rPr lang="en-US" sz="2800" dirty="0"/>
              <a:t>Formulate and solve the LPP</a:t>
            </a:r>
          </a:p>
        </p:txBody>
      </p:sp>
    </p:spTree>
    <p:extLst>
      <p:ext uri="{BB962C8B-B14F-4D97-AF65-F5344CB8AC3E}">
        <p14:creationId xmlns:p14="http://schemas.microsoft.com/office/powerpoint/2010/main" val="36888845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3">
            <a:extLst>
              <a:ext uri="{FF2B5EF4-FFF2-40B4-BE49-F238E27FC236}">
                <a16:creationId xmlns:a16="http://schemas.microsoft.com/office/drawing/2014/main" id="{B1E3672B-3441-459E-A062-8BC993DAFC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 t="20664" r="40682" b="21421"/>
          <a:stretch/>
        </p:blipFill>
        <p:spPr bwMode="auto">
          <a:xfrm>
            <a:off x="1583668" y="2856095"/>
            <a:ext cx="4032448" cy="307822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5">
            <a:extLst>
              <a:ext uri="{FF2B5EF4-FFF2-40B4-BE49-F238E27FC236}">
                <a16:creationId xmlns:a16="http://schemas.microsoft.com/office/drawing/2014/main" id="{E1E2E500-8009-49DF-B7A4-DE9B9A0BA665}"/>
              </a:ext>
            </a:extLst>
          </p:cNvPr>
          <p:cNvSpPr>
            <a:spLocks noChangeArrowheads="1"/>
          </p:cNvSpPr>
          <p:nvPr/>
        </p:nvSpPr>
        <p:spPr bwMode="auto">
          <a:xfrm>
            <a:off x="-1" y="0"/>
            <a:ext cx="9043365" cy="690563"/>
          </a:xfrm>
          <a:prstGeom prst="rect">
            <a:avLst/>
          </a:prstGeom>
          <a:noFill/>
          <a:ln w="9525">
            <a:noFill/>
            <a:miter lim="800000"/>
            <a:headEnd/>
            <a:tailEnd/>
          </a:ln>
        </p:spPr>
        <p:txBody>
          <a:bodyPr/>
          <a:lstStyle/>
          <a:p>
            <a:pPr algn="ctr" eaLnBrk="0" hangingPunct="0"/>
            <a:r>
              <a:rPr lang="en-US" altLang="en-US" sz="4400" b="1" dirty="0">
                <a:solidFill>
                  <a:schemeClr val="tx2"/>
                </a:solidFill>
                <a:latin typeface="+mj-lt"/>
                <a:cs typeface="+mn-cs"/>
              </a:rPr>
              <a:t>Formulation: </a:t>
            </a:r>
            <a:r>
              <a:rPr lang="en-US" altLang="en-US" sz="4400" b="1" dirty="0">
                <a:solidFill>
                  <a:schemeClr val="tx2"/>
                </a:solidFill>
              </a:rPr>
              <a:t>A Furniture Company</a:t>
            </a:r>
          </a:p>
          <a:p>
            <a:pPr algn="ctr" eaLnBrk="0" hangingPunct="0"/>
            <a:endParaRPr lang="en-US" altLang="en-US" sz="4400" b="1" dirty="0">
              <a:solidFill>
                <a:schemeClr val="tx2"/>
              </a:solidFill>
              <a:latin typeface="+mj-lt"/>
              <a:cs typeface="+mn-cs"/>
            </a:endParaRPr>
          </a:p>
        </p:txBody>
      </p:sp>
      <p:sp>
        <p:nvSpPr>
          <p:cNvPr id="9" name="TextBox 8">
            <a:extLst>
              <a:ext uri="{FF2B5EF4-FFF2-40B4-BE49-F238E27FC236}">
                <a16:creationId xmlns:a16="http://schemas.microsoft.com/office/drawing/2014/main" id="{E52D2FAB-1D0B-454F-8997-498FFFD40EEC}"/>
              </a:ext>
            </a:extLst>
          </p:cNvPr>
          <p:cNvSpPr txBox="1"/>
          <p:nvPr/>
        </p:nvSpPr>
        <p:spPr>
          <a:xfrm>
            <a:off x="467544" y="1016732"/>
            <a:ext cx="8575821" cy="2246769"/>
          </a:xfrm>
          <a:prstGeom prst="rect">
            <a:avLst/>
          </a:prstGeom>
          <a:noFill/>
        </p:spPr>
        <p:txBody>
          <a:bodyPr wrap="square" rtlCol="0">
            <a:spAutoFit/>
          </a:bodyPr>
          <a:lstStyle/>
          <a:p>
            <a:r>
              <a:rPr lang="en-US" altLang="en-US" sz="2800" dirty="0"/>
              <a:t>X</a:t>
            </a:r>
            <a:r>
              <a:rPr lang="en-US" altLang="en-US" sz="2800" baseline="-25000" dirty="0"/>
              <a:t>1</a:t>
            </a:r>
            <a:r>
              <a:rPr lang="en-US" altLang="en-US" sz="2800" dirty="0"/>
              <a:t> = number of sofa chairs to produce</a:t>
            </a:r>
          </a:p>
          <a:p>
            <a:r>
              <a:rPr lang="en-US" altLang="en-US" sz="2800" dirty="0"/>
              <a:t>X</a:t>
            </a:r>
            <a:r>
              <a:rPr lang="en-US" altLang="en-US" sz="2800" baseline="-25000" dirty="0"/>
              <a:t>2</a:t>
            </a:r>
            <a:r>
              <a:rPr lang="en-US" altLang="en-US" sz="2800" dirty="0"/>
              <a:t> = number of portable chairs to produce</a:t>
            </a:r>
          </a:p>
          <a:p>
            <a:r>
              <a:rPr lang="en-US" altLang="en-US" sz="2800" dirty="0"/>
              <a:t>X</a:t>
            </a:r>
            <a:r>
              <a:rPr lang="en-US" altLang="en-US" sz="2800" baseline="-25000" dirty="0"/>
              <a:t>3</a:t>
            </a:r>
            <a:r>
              <a:rPr lang="en-US" altLang="en-US" sz="2800" dirty="0"/>
              <a:t> = number of rocking chairs to produce</a:t>
            </a:r>
          </a:p>
          <a:p>
            <a:r>
              <a:rPr lang="en-US" altLang="en-US" sz="2800" dirty="0"/>
              <a:t>X</a:t>
            </a:r>
            <a:r>
              <a:rPr lang="en-US" altLang="en-US" sz="2800" baseline="-25000" dirty="0"/>
              <a:t>4</a:t>
            </a:r>
            <a:r>
              <a:rPr lang="en-US" altLang="en-US" sz="2800" dirty="0"/>
              <a:t> = number of study chairs to produce</a:t>
            </a:r>
          </a:p>
          <a:p>
            <a:endParaRPr lang="en-US" sz="2800" dirty="0"/>
          </a:p>
        </p:txBody>
      </p:sp>
      <p:sp>
        <p:nvSpPr>
          <p:cNvPr id="10" name="Line 6">
            <a:extLst>
              <a:ext uri="{FF2B5EF4-FFF2-40B4-BE49-F238E27FC236}">
                <a16:creationId xmlns:a16="http://schemas.microsoft.com/office/drawing/2014/main" id="{3344C3C1-F144-4188-9572-8A1A445474DE}"/>
              </a:ext>
            </a:extLst>
          </p:cNvPr>
          <p:cNvSpPr>
            <a:spLocks noChangeShapeType="1"/>
          </p:cNvSpPr>
          <p:nvPr/>
        </p:nvSpPr>
        <p:spPr bwMode="auto">
          <a:xfrm>
            <a:off x="0" y="908720"/>
            <a:ext cx="9144000" cy="0"/>
          </a:xfrm>
          <a:prstGeom prst="line">
            <a:avLst/>
          </a:prstGeom>
          <a:noFill/>
          <a:ln w="57150">
            <a:solidFill>
              <a:schemeClr val="accent1"/>
            </a:solidFill>
            <a:round/>
            <a:headEnd/>
            <a:tailEnd/>
          </a:ln>
        </p:spPr>
        <p:txBody>
          <a:bodyPr wrap="none"/>
          <a:lstStyle/>
          <a:p>
            <a:endParaRPr lang="en-US"/>
          </a:p>
        </p:txBody>
      </p:sp>
      <p:sp>
        <p:nvSpPr>
          <p:cNvPr id="2" name="Rectangle 1">
            <a:extLst>
              <a:ext uri="{FF2B5EF4-FFF2-40B4-BE49-F238E27FC236}">
                <a16:creationId xmlns:a16="http://schemas.microsoft.com/office/drawing/2014/main" id="{BB7A7C72-536A-46E8-9E7E-2A25CEA7BDEE}"/>
              </a:ext>
            </a:extLst>
          </p:cNvPr>
          <p:cNvSpPr/>
          <p:nvPr/>
        </p:nvSpPr>
        <p:spPr>
          <a:xfrm>
            <a:off x="2310700" y="5949280"/>
            <a:ext cx="1991251" cy="461665"/>
          </a:xfrm>
          <a:prstGeom prst="rect">
            <a:avLst/>
          </a:prstGeom>
        </p:spPr>
        <p:txBody>
          <a:bodyPr wrap="none">
            <a:spAutoFit/>
          </a:bodyPr>
          <a:lstStyle/>
          <a:p>
            <a:r>
              <a:rPr lang="en-US" altLang="en-US" sz="2400" dirty="0"/>
              <a:t> x</a:t>
            </a:r>
            <a:r>
              <a:rPr lang="en-US" altLang="en-US" sz="2400" baseline="-25000" dirty="0"/>
              <a:t>1</a:t>
            </a:r>
            <a:r>
              <a:rPr lang="en-US" altLang="en-US" sz="2400" dirty="0"/>
              <a:t>, x</a:t>
            </a:r>
            <a:r>
              <a:rPr lang="en-US" altLang="en-US" sz="2400" baseline="-25000" dirty="0"/>
              <a:t>2 </a:t>
            </a:r>
            <a:r>
              <a:rPr lang="en-US" altLang="en-US" sz="2400" dirty="0"/>
              <a:t>x</a:t>
            </a:r>
            <a:r>
              <a:rPr lang="en-US" altLang="en-US" sz="2400" baseline="-25000" dirty="0"/>
              <a:t>3</a:t>
            </a:r>
            <a:r>
              <a:rPr lang="en-US" altLang="en-US" sz="2400" dirty="0"/>
              <a:t>, x</a:t>
            </a:r>
            <a:r>
              <a:rPr lang="en-US" altLang="en-US" sz="2400" baseline="-25000" dirty="0"/>
              <a:t>4 </a:t>
            </a:r>
            <a:r>
              <a:rPr lang="en-US" altLang="en-US" sz="2400" dirty="0">
                <a:sym typeface="Symbol" pitchFamily="18" charset="2"/>
              </a:rPr>
              <a:t></a:t>
            </a:r>
            <a:r>
              <a:rPr lang="en-US" altLang="en-US" sz="2400" dirty="0"/>
              <a:t> 0</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F470-2C6A-403E-B8E6-B2724FA64225}"/>
              </a:ext>
            </a:extLst>
          </p:cNvPr>
          <p:cNvSpPr>
            <a:spLocks noGrp="1"/>
          </p:cNvSpPr>
          <p:nvPr>
            <p:ph type="title"/>
          </p:nvPr>
        </p:nvSpPr>
        <p:spPr/>
        <p:txBody>
          <a:bodyPr/>
          <a:lstStyle/>
          <a:p>
            <a:r>
              <a:rPr lang="en-US" dirty="0" smtClean="0"/>
              <a:t>Practical Excel </a:t>
            </a:r>
            <a:r>
              <a:rPr lang="en-US" dirty="0"/>
              <a:t>Template</a:t>
            </a:r>
          </a:p>
        </p:txBody>
      </p:sp>
      <p:pic>
        <p:nvPicPr>
          <p:cNvPr id="3" name="Picture 2">
            <a:extLst>
              <a:ext uri="{FF2B5EF4-FFF2-40B4-BE49-F238E27FC236}">
                <a16:creationId xmlns:a16="http://schemas.microsoft.com/office/drawing/2014/main" id="{14A2F420-1EC4-44CE-944E-B6E32F345C32}"/>
              </a:ext>
            </a:extLst>
          </p:cNvPr>
          <p:cNvPicPr>
            <a:picLocks noChangeAspect="1"/>
          </p:cNvPicPr>
          <p:nvPr/>
        </p:nvPicPr>
        <p:blipFill>
          <a:blip r:embed="rId2"/>
          <a:stretch>
            <a:fillRect/>
          </a:stretch>
        </p:blipFill>
        <p:spPr>
          <a:xfrm>
            <a:off x="35496" y="1484784"/>
            <a:ext cx="9068565" cy="5098579"/>
          </a:xfrm>
          <a:prstGeom prst="rect">
            <a:avLst/>
          </a:prstGeom>
        </p:spPr>
      </p:pic>
    </p:spTree>
    <p:extLst>
      <p:ext uri="{BB962C8B-B14F-4D97-AF65-F5344CB8AC3E}">
        <p14:creationId xmlns:p14="http://schemas.microsoft.com/office/powerpoint/2010/main" val="2331700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3">
            <a:extLst>
              <a:ext uri="{FF2B5EF4-FFF2-40B4-BE49-F238E27FC236}">
                <a16:creationId xmlns:a16="http://schemas.microsoft.com/office/drawing/2014/main" id="{B58B0A04-EA83-42FA-B475-8CDD70EF184B}"/>
              </a:ext>
            </a:extLst>
          </p:cNvPr>
          <p:cNvSpPr>
            <a:spLocks noGrp="1"/>
          </p:cNvSpPr>
          <p:nvPr>
            <p:ph type="sldNum" sz="quarter" idx="11"/>
          </p:nvPr>
        </p:nvSpPr>
        <p:spPr bwMode="auto">
          <a:xfrm>
            <a:off x="6492875" y="6446838"/>
            <a:ext cx="2117725"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defPPr>
              <a:defRPr lang="en-US"/>
            </a:defPPr>
            <a:lvl1pPr algn="r" rtl="0" fontAlgn="base">
              <a:spcBef>
                <a:spcPct val="0"/>
              </a:spcBef>
              <a:spcAft>
                <a:spcPct val="0"/>
              </a:spcAft>
              <a:defRPr sz="900" b="1" i="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a:lstStyle>
          <a:p>
            <a:pPr eaLnBrk="1" hangingPunct="1">
              <a:spcBef>
                <a:spcPct val="0"/>
              </a:spcBef>
              <a:buFontTx/>
              <a:buNone/>
            </a:pPr>
            <a:r>
              <a:rPr lang="en-US" altLang="en-US" dirty="0"/>
              <a:t>McGraw-Hill/Irwin  4</a:t>
            </a:r>
            <a:r>
              <a:rPr lang="en-US" altLang="en-US" dirty="0">
                <a:cs typeface="Times New Roman" panose="02020603050405020304" pitchFamily="18" charset="0"/>
              </a:rPr>
              <a:t>–</a:t>
            </a:r>
            <a:fld id="{C243F34E-E772-4749-8F23-94A6244D809C}" type="slidenum">
              <a:rPr lang="en-US" altLang="en-US" smtClean="0"/>
              <a:pPr eaLnBrk="1" hangingPunct="1">
                <a:spcBef>
                  <a:spcPct val="0"/>
                </a:spcBef>
                <a:buFontTx/>
                <a:buNone/>
              </a:pPr>
              <a:t>25</a:t>
            </a:fld>
            <a:endParaRPr lang="en-US" altLang="en-US" sz="900" dirty="0"/>
          </a:p>
        </p:txBody>
      </p:sp>
      <p:sp>
        <p:nvSpPr>
          <p:cNvPr id="367620" name="Rectangle 4" descr="Blkbrn02">
            <a:extLst>
              <a:ext uri="{FF2B5EF4-FFF2-40B4-BE49-F238E27FC236}">
                <a16:creationId xmlns:a16="http://schemas.microsoft.com/office/drawing/2014/main" id="{7F3D2CCF-4B57-4A65-B257-625848D9304D}"/>
              </a:ext>
            </a:extLst>
          </p:cNvPr>
          <p:cNvSpPr>
            <a:spLocks noGrp="1" noChangeArrowheads="1"/>
          </p:cNvSpPr>
          <p:nvPr>
            <p:ph type="title"/>
          </p:nvPr>
        </p:nvSpPr>
        <p:spPr>
          <a:xfrm>
            <a:off x="0" y="288925"/>
            <a:ext cx="8623300" cy="527050"/>
          </a:xfrm>
        </p:spPr>
        <p:txBody>
          <a:bodyPr/>
          <a:lstStyle/>
          <a:p>
            <a:pPr eaLnBrk="1" hangingPunct="1">
              <a:defRPr/>
            </a:pPr>
            <a:r>
              <a:rPr lang="en-US" altLang="en-US" sz="3600" dirty="0"/>
              <a:t>Understanding Formulas/Functions</a:t>
            </a:r>
          </a:p>
        </p:txBody>
      </p:sp>
      <p:pic>
        <p:nvPicPr>
          <p:cNvPr id="8197" name="Picture 5">
            <a:extLst>
              <a:ext uri="{FF2B5EF4-FFF2-40B4-BE49-F238E27FC236}">
                <a16:creationId xmlns:a16="http://schemas.microsoft.com/office/drawing/2014/main" id="{90CB29E0-4A00-455A-BCBB-4ADB841DF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75" y="1143000"/>
            <a:ext cx="7042150" cy="49768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8" name="Rectangle 6">
            <a:extLst>
              <a:ext uri="{FF2B5EF4-FFF2-40B4-BE49-F238E27FC236}">
                <a16:creationId xmlns:a16="http://schemas.microsoft.com/office/drawing/2014/main" id="{80A5261D-2DA6-48E5-8954-89DFE69C73A9}"/>
              </a:ext>
            </a:extLst>
          </p:cNvPr>
          <p:cNvSpPr>
            <a:spLocks noChangeArrowheads="1"/>
          </p:cNvSpPr>
          <p:nvPr/>
        </p:nvSpPr>
        <p:spPr bwMode="auto">
          <a:xfrm>
            <a:off x="1096963" y="1143000"/>
            <a:ext cx="7040562" cy="1825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rgbClr val="CC3300"/>
                </a:solidFill>
                <a:latin typeface="Arial" panose="020B0604020202020204" pitchFamily="34" charset="0"/>
              </a:defRPr>
            </a:lvl2pPr>
            <a:lvl3pPr marL="1143000" indent="-228600" eaLnBrk="0" hangingPunct="0">
              <a:spcBef>
                <a:spcPct val="20000"/>
              </a:spcBef>
              <a:buChar char="•"/>
              <a:defRPr sz="2000">
                <a:solidFill>
                  <a:srgbClr val="006666"/>
                </a:solidFill>
                <a:latin typeface="Tahoma" panose="020B060403050404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IN" altLang="en-US" sz="120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13F1-2817-4C8E-B73A-A3BEC7A5BBDF}"/>
              </a:ext>
            </a:extLst>
          </p:cNvPr>
          <p:cNvSpPr>
            <a:spLocks noGrp="1"/>
          </p:cNvSpPr>
          <p:nvPr>
            <p:ph type="title"/>
          </p:nvPr>
        </p:nvSpPr>
        <p:spPr/>
        <p:txBody>
          <a:bodyPr/>
          <a:lstStyle/>
          <a:p>
            <a:r>
              <a:rPr lang="en-US" dirty="0"/>
              <a:t>Setting up table</a:t>
            </a:r>
          </a:p>
        </p:txBody>
      </p:sp>
      <p:pic>
        <p:nvPicPr>
          <p:cNvPr id="3" name="Picture 2">
            <a:extLst>
              <a:ext uri="{FF2B5EF4-FFF2-40B4-BE49-F238E27FC236}">
                <a16:creationId xmlns:a16="http://schemas.microsoft.com/office/drawing/2014/main" id="{82DAD526-168C-41EA-923E-1F926F9FBFAD}"/>
              </a:ext>
            </a:extLst>
          </p:cNvPr>
          <p:cNvPicPr>
            <a:picLocks noChangeAspect="1"/>
          </p:cNvPicPr>
          <p:nvPr/>
        </p:nvPicPr>
        <p:blipFill>
          <a:blip r:embed="rId2"/>
          <a:stretch>
            <a:fillRect/>
          </a:stretch>
        </p:blipFill>
        <p:spPr>
          <a:xfrm>
            <a:off x="44657" y="1406889"/>
            <a:ext cx="9054685" cy="5090775"/>
          </a:xfrm>
          <a:prstGeom prst="rect">
            <a:avLst/>
          </a:prstGeom>
        </p:spPr>
      </p:pic>
    </p:spTree>
    <p:extLst>
      <p:ext uri="{BB962C8B-B14F-4D97-AF65-F5344CB8AC3E}">
        <p14:creationId xmlns:p14="http://schemas.microsoft.com/office/powerpoint/2010/main" val="21052499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ED95-7D91-4800-A271-E4C11CBAB23E}"/>
              </a:ext>
            </a:extLst>
          </p:cNvPr>
          <p:cNvSpPr>
            <a:spLocks noGrp="1"/>
          </p:cNvSpPr>
          <p:nvPr>
            <p:ph type="title"/>
          </p:nvPr>
        </p:nvSpPr>
        <p:spPr>
          <a:xfrm>
            <a:off x="457200" y="197768"/>
            <a:ext cx="8229600" cy="1143000"/>
          </a:xfrm>
        </p:spPr>
        <p:txBody>
          <a:bodyPr/>
          <a:lstStyle/>
          <a:p>
            <a:r>
              <a:rPr lang="en-US" dirty="0"/>
              <a:t>Data Tab =&gt; Solver</a:t>
            </a:r>
          </a:p>
        </p:txBody>
      </p:sp>
      <p:pic>
        <p:nvPicPr>
          <p:cNvPr id="3" name="Picture 2">
            <a:extLst>
              <a:ext uri="{FF2B5EF4-FFF2-40B4-BE49-F238E27FC236}">
                <a16:creationId xmlns:a16="http://schemas.microsoft.com/office/drawing/2014/main" id="{EA7BCD80-987D-4461-8092-F8211C097416}"/>
              </a:ext>
            </a:extLst>
          </p:cNvPr>
          <p:cNvPicPr>
            <a:picLocks noChangeAspect="1"/>
          </p:cNvPicPr>
          <p:nvPr/>
        </p:nvPicPr>
        <p:blipFill>
          <a:blip r:embed="rId2"/>
          <a:stretch>
            <a:fillRect/>
          </a:stretch>
        </p:blipFill>
        <p:spPr>
          <a:xfrm>
            <a:off x="0" y="1556792"/>
            <a:ext cx="9144000" cy="5140990"/>
          </a:xfrm>
          <a:prstGeom prst="rect">
            <a:avLst/>
          </a:prstGeom>
        </p:spPr>
      </p:pic>
      <p:sp>
        <p:nvSpPr>
          <p:cNvPr id="4" name="Oval 3">
            <a:extLst>
              <a:ext uri="{FF2B5EF4-FFF2-40B4-BE49-F238E27FC236}">
                <a16:creationId xmlns:a16="http://schemas.microsoft.com/office/drawing/2014/main" id="{72725EB1-8EFA-4AB4-8496-19F8CC900AA3}"/>
              </a:ext>
            </a:extLst>
          </p:cNvPr>
          <p:cNvSpPr/>
          <p:nvPr/>
        </p:nvSpPr>
        <p:spPr bwMode="auto">
          <a:xfrm>
            <a:off x="6802359" y="1844824"/>
            <a:ext cx="684076" cy="324036"/>
          </a:xfrm>
          <a:prstGeom prst="ellipse">
            <a:avLst/>
          </a:prstGeom>
          <a:solidFill>
            <a:srgbClr val="FFFF00">
              <a:alpha val="34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Garamond" pitchFamily="18" charset="0"/>
            </a:endParaRPr>
          </a:p>
        </p:txBody>
      </p:sp>
      <p:cxnSp>
        <p:nvCxnSpPr>
          <p:cNvPr id="6" name="Straight Arrow Connector 5">
            <a:extLst>
              <a:ext uri="{FF2B5EF4-FFF2-40B4-BE49-F238E27FC236}">
                <a16:creationId xmlns:a16="http://schemas.microsoft.com/office/drawing/2014/main" id="{518DB944-E44A-4CC6-B335-004843955E9A}"/>
              </a:ext>
            </a:extLst>
          </p:cNvPr>
          <p:cNvCxnSpPr/>
          <p:nvPr/>
        </p:nvCxnSpPr>
        <p:spPr bwMode="auto">
          <a:xfrm>
            <a:off x="6478323" y="1045151"/>
            <a:ext cx="324036" cy="4320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42650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CC00-3EBD-4033-B959-4A11491D3FF0}"/>
              </a:ext>
            </a:extLst>
          </p:cNvPr>
          <p:cNvSpPr>
            <a:spLocks noGrp="1"/>
          </p:cNvSpPr>
          <p:nvPr>
            <p:ph type="title"/>
          </p:nvPr>
        </p:nvSpPr>
        <p:spPr/>
        <p:txBody>
          <a:bodyPr/>
          <a:lstStyle/>
          <a:p>
            <a:r>
              <a:rPr lang="en-US" dirty="0"/>
              <a:t>Fill the necessary Heads</a:t>
            </a:r>
          </a:p>
        </p:txBody>
      </p:sp>
      <p:pic>
        <p:nvPicPr>
          <p:cNvPr id="3" name="Picture 2">
            <a:extLst>
              <a:ext uri="{FF2B5EF4-FFF2-40B4-BE49-F238E27FC236}">
                <a16:creationId xmlns:a16="http://schemas.microsoft.com/office/drawing/2014/main" id="{D631ECC5-9D67-4FFF-BD10-7FCD9424DB46}"/>
              </a:ext>
            </a:extLst>
          </p:cNvPr>
          <p:cNvPicPr>
            <a:picLocks noChangeAspect="1"/>
          </p:cNvPicPr>
          <p:nvPr/>
        </p:nvPicPr>
        <p:blipFill>
          <a:blip r:embed="rId2"/>
          <a:stretch>
            <a:fillRect/>
          </a:stretch>
        </p:blipFill>
        <p:spPr>
          <a:xfrm>
            <a:off x="8816" y="1556792"/>
            <a:ext cx="9144000" cy="5140990"/>
          </a:xfrm>
          <a:prstGeom prst="rect">
            <a:avLst/>
          </a:prstGeom>
        </p:spPr>
      </p:pic>
    </p:spTree>
    <p:extLst>
      <p:ext uri="{BB962C8B-B14F-4D97-AF65-F5344CB8AC3E}">
        <p14:creationId xmlns:p14="http://schemas.microsoft.com/office/powerpoint/2010/main" val="29011627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8A3D-4AF6-4036-B20B-FE1C4A387AFA}"/>
              </a:ext>
            </a:extLst>
          </p:cNvPr>
          <p:cNvSpPr>
            <a:spLocks noGrp="1"/>
          </p:cNvSpPr>
          <p:nvPr>
            <p:ph type="title"/>
          </p:nvPr>
        </p:nvSpPr>
        <p:spPr/>
        <p:txBody>
          <a:bodyPr/>
          <a:lstStyle/>
          <a:p>
            <a:r>
              <a:rPr lang="en-US" dirty="0"/>
              <a:t>Click ‘Solve’ =&gt; keep the solver sol =&gt; ok</a:t>
            </a:r>
          </a:p>
        </p:txBody>
      </p:sp>
      <p:pic>
        <p:nvPicPr>
          <p:cNvPr id="3" name="Picture 2">
            <a:extLst>
              <a:ext uri="{FF2B5EF4-FFF2-40B4-BE49-F238E27FC236}">
                <a16:creationId xmlns:a16="http://schemas.microsoft.com/office/drawing/2014/main" id="{4DF16453-4B39-4733-9471-6C4E56248F41}"/>
              </a:ext>
            </a:extLst>
          </p:cNvPr>
          <p:cNvPicPr>
            <a:picLocks noChangeAspect="1"/>
          </p:cNvPicPr>
          <p:nvPr/>
        </p:nvPicPr>
        <p:blipFill>
          <a:blip r:embed="rId2"/>
          <a:stretch>
            <a:fillRect/>
          </a:stretch>
        </p:blipFill>
        <p:spPr>
          <a:xfrm>
            <a:off x="1428" y="1446707"/>
            <a:ext cx="9144000" cy="5140990"/>
          </a:xfrm>
          <a:prstGeom prst="rect">
            <a:avLst/>
          </a:prstGeom>
        </p:spPr>
      </p:pic>
    </p:spTree>
    <p:extLst>
      <p:ext uri="{BB962C8B-B14F-4D97-AF65-F5344CB8AC3E}">
        <p14:creationId xmlns:p14="http://schemas.microsoft.com/office/powerpoint/2010/main" val="3270327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0" y="17748"/>
            <a:ext cx="9144000" cy="1143000"/>
          </a:xfrm>
        </p:spPr>
        <p:txBody>
          <a:bodyPr anchor="t"/>
          <a:lstStyle/>
          <a:p>
            <a:pPr eaLnBrk="1" hangingPunct="1"/>
            <a:r>
              <a:rPr lang="en-US" dirty="0"/>
              <a:t>Introduction</a:t>
            </a:r>
          </a:p>
        </p:txBody>
      </p:sp>
      <p:sp>
        <p:nvSpPr>
          <p:cNvPr id="18435" name="Rectangle 3"/>
          <p:cNvSpPr>
            <a:spLocks noGrp="1" noChangeArrowheads="1"/>
          </p:cNvSpPr>
          <p:nvPr>
            <p:ph idx="1"/>
          </p:nvPr>
        </p:nvSpPr>
        <p:spPr>
          <a:xfrm>
            <a:off x="359532" y="1295401"/>
            <a:ext cx="8676963" cy="5013907"/>
          </a:xfrm>
        </p:spPr>
        <p:txBody>
          <a:bodyPr>
            <a:normAutofit/>
          </a:bodyPr>
          <a:lstStyle/>
          <a:p>
            <a:pPr algn="just" eaLnBrk="1" hangingPunct="1">
              <a:lnSpc>
                <a:spcPct val="150000"/>
              </a:lnSpc>
              <a:spcBef>
                <a:spcPct val="35000"/>
              </a:spcBef>
            </a:pPr>
            <a:r>
              <a:rPr lang="en-US" sz="2800" b="1" dirty="0"/>
              <a:t>Operations Research </a:t>
            </a:r>
            <a:r>
              <a:rPr lang="en-US" sz="2800" i="1" dirty="0"/>
              <a:t>is a </a:t>
            </a:r>
            <a:r>
              <a:rPr lang="en-GB" sz="2800" i="1" dirty="0"/>
              <a:t>systematic and analytical approach to decision-making and problem-solving</a:t>
            </a:r>
          </a:p>
          <a:p>
            <a:pPr algn="just" eaLnBrk="1" hangingPunct="1">
              <a:lnSpc>
                <a:spcPct val="150000"/>
              </a:lnSpc>
              <a:spcBef>
                <a:spcPct val="35000"/>
              </a:spcBef>
            </a:pPr>
            <a:r>
              <a:rPr lang="en-US" sz="2800" dirty="0"/>
              <a:t>It is used in a variety of organizations to solve many different types of problems.</a:t>
            </a:r>
          </a:p>
          <a:p>
            <a:pPr algn="just" eaLnBrk="1" hangingPunct="1">
              <a:lnSpc>
                <a:spcPct val="150000"/>
              </a:lnSpc>
              <a:spcBef>
                <a:spcPct val="35000"/>
              </a:spcBef>
            </a:pPr>
            <a:r>
              <a:rPr lang="en-US" sz="2800" dirty="0"/>
              <a:t>It is widely used in different functional areas like Marketing  Production, Manpower Planning, Supply Chain Optimization etc.</a:t>
            </a:r>
          </a:p>
        </p:txBody>
      </p:sp>
      <p:sp>
        <p:nvSpPr>
          <p:cNvPr id="18436" name="Line 9"/>
          <p:cNvSpPr>
            <a:spLocks noChangeShapeType="1"/>
          </p:cNvSpPr>
          <p:nvPr/>
        </p:nvSpPr>
        <p:spPr bwMode="auto">
          <a:xfrm>
            <a:off x="0" y="1219200"/>
            <a:ext cx="9144000" cy="0"/>
          </a:xfrm>
          <a:prstGeom prst="line">
            <a:avLst/>
          </a:prstGeom>
          <a:noFill/>
          <a:ln w="63500">
            <a:solidFill>
              <a:schemeClr val="accent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63FE-7E02-4CE3-B90D-0D4E3B0D0F9D}"/>
              </a:ext>
            </a:extLst>
          </p:cNvPr>
          <p:cNvSpPr>
            <a:spLocks noGrp="1"/>
          </p:cNvSpPr>
          <p:nvPr>
            <p:ph type="title"/>
          </p:nvPr>
        </p:nvSpPr>
        <p:spPr/>
        <p:txBody>
          <a:bodyPr/>
          <a:lstStyle/>
          <a:p>
            <a:r>
              <a:rPr lang="en-US" dirty="0"/>
              <a:t>Optimal Solution</a:t>
            </a:r>
          </a:p>
        </p:txBody>
      </p:sp>
      <p:pic>
        <p:nvPicPr>
          <p:cNvPr id="3" name="Picture 2">
            <a:extLst>
              <a:ext uri="{FF2B5EF4-FFF2-40B4-BE49-F238E27FC236}">
                <a16:creationId xmlns:a16="http://schemas.microsoft.com/office/drawing/2014/main" id="{34DB746B-B27F-4DB2-882E-8A31AE23825E}"/>
              </a:ext>
            </a:extLst>
          </p:cNvPr>
          <p:cNvPicPr>
            <a:picLocks noChangeAspect="1"/>
          </p:cNvPicPr>
          <p:nvPr/>
        </p:nvPicPr>
        <p:blipFill rotWithShape="1">
          <a:blip r:embed="rId2"/>
          <a:srcRect b="27166"/>
          <a:stretch/>
        </p:blipFill>
        <p:spPr>
          <a:xfrm>
            <a:off x="0" y="1304764"/>
            <a:ext cx="9144000" cy="3744416"/>
          </a:xfrm>
          <a:prstGeom prst="rect">
            <a:avLst/>
          </a:prstGeom>
        </p:spPr>
      </p:pic>
      <p:sp>
        <p:nvSpPr>
          <p:cNvPr id="4" name="TextBox 3">
            <a:extLst>
              <a:ext uri="{FF2B5EF4-FFF2-40B4-BE49-F238E27FC236}">
                <a16:creationId xmlns:a16="http://schemas.microsoft.com/office/drawing/2014/main" id="{810D7534-666E-4B77-AF9C-E429C0FE30C7}"/>
              </a:ext>
            </a:extLst>
          </p:cNvPr>
          <p:cNvSpPr txBox="1"/>
          <p:nvPr/>
        </p:nvSpPr>
        <p:spPr>
          <a:xfrm>
            <a:off x="457200" y="5517232"/>
            <a:ext cx="7535653" cy="646331"/>
          </a:xfrm>
          <a:prstGeom prst="rect">
            <a:avLst/>
          </a:prstGeom>
          <a:noFill/>
        </p:spPr>
        <p:txBody>
          <a:bodyPr wrap="none" rtlCol="0">
            <a:spAutoFit/>
          </a:bodyPr>
          <a:lstStyle/>
          <a:p>
            <a:r>
              <a:rPr lang="en-US" dirty="0"/>
              <a:t>Produce 50 units of sofa, 200 units of portable chairs , 200 units of rocking chair </a:t>
            </a:r>
          </a:p>
          <a:p>
            <a:r>
              <a:rPr lang="en-US" dirty="0"/>
              <a:t>In order to get max profit of Rs. 52,000</a:t>
            </a:r>
          </a:p>
        </p:txBody>
      </p:sp>
    </p:spTree>
    <p:extLst>
      <p:ext uri="{BB962C8B-B14F-4D97-AF65-F5344CB8AC3E}">
        <p14:creationId xmlns:p14="http://schemas.microsoft.com/office/powerpoint/2010/main" val="333168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2731-5934-4B01-AD62-95FEBBA98069}"/>
              </a:ext>
            </a:extLst>
          </p:cNvPr>
          <p:cNvSpPr>
            <a:spLocks noGrp="1"/>
          </p:cNvSpPr>
          <p:nvPr>
            <p:ph type="title"/>
          </p:nvPr>
        </p:nvSpPr>
        <p:spPr>
          <a:xfrm>
            <a:off x="457200" y="2275857"/>
            <a:ext cx="8229600" cy="1143000"/>
          </a:xfrm>
        </p:spPr>
        <p:txBody>
          <a:bodyPr/>
          <a:lstStyle/>
          <a:p>
            <a:r>
              <a:rPr lang="en-US" dirty="0"/>
              <a:t>The Diet Problem</a:t>
            </a:r>
          </a:p>
        </p:txBody>
      </p:sp>
    </p:spTree>
    <p:extLst>
      <p:ext uri="{BB962C8B-B14F-4D97-AF65-F5344CB8AC3E}">
        <p14:creationId xmlns:p14="http://schemas.microsoft.com/office/powerpoint/2010/main" val="37673331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7"/>
          <p:cNvSpPr>
            <a:spLocks noChangeArrowheads="1"/>
          </p:cNvSpPr>
          <p:nvPr/>
        </p:nvSpPr>
        <p:spPr bwMode="auto">
          <a:xfrm>
            <a:off x="215516" y="1124744"/>
            <a:ext cx="8772971" cy="2715860"/>
          </a:xfrm>
          <a:prstGeom prst="rect">
            <a:avLst/>
          </a:prstGeom>
          <a:noFill/>
          <a:ln w="9525">
            <a:noFill/>
            <a:miter lim="800000"/>
            <a:headEnd/>
            <a:tailEnd/>
          </a:ln>
          <a:effectLst/>
        </p:spPr>
        <p:txBody>
          <a:bodyPr/>
          <a:lstStyle/>
          <a:p>
            <a:pPr marL="342900" indent="-342900" eaLnBrk="0" hangingPunct="0">
              <a:spcBef>
                <a:spcPct val="35000"/>
              </a:spcBef>
              <a:buClr>
                <a:schemeClr val="tx1">
                  <a:lumMod val="50000"/>
                  <a:lumOff val="50000"/>
                </a:schemeClr>
              </a:buClr>
              <a:buSzPct val="70000"/>
              <a:buFont typeface="Wingdings" pitchFamily="2" charset="2"/>
              <a:buChar char="n"/>
              <a:defRPr/>
            </a:pPr>
            <a:r>
              <a:rPr lang="en-US" altLang="en-US" sz="2400" dirty="0">
                <a:latin typeface="+mn-lt"/>
                <a:cs typeface="+mn-cs"/>
              </a:rPr>
              <a:t>A cereal manufacturer is investigating a possibility of introducing a new cereal box of 12 ounces. It would be composed of wheat, rice and corn flakes. The flakes are targeted to provide essential nutrients like proteins, carbs and calories.</a:t>
            </a:r>
          </a:p>
          <a:p>
            <a:pPr marL="342900" indent="-342900" eaLnBrk="0" hangingPunct="0">
              <a:spcBef>
                <a:spcPct val="35000"/>
              </a:spcBef>
              <a:buClr>
                <a:schemeClr val="tx1">
                  <a:lumMod val="50000"/>
                  <a:lumOff val="50000"/>
                </a:schemeClr>
              </a:buClr>
              <a:buSzPct val="70000"/>
              <a:buFont typeface="Wingdings" pitchFamily="2" charset="2"/>
              <a:buChar char="n"/>
              <a:defRPr/>
            </a:pPr>
            <a:r>
              <a:rPr lang="en-US" altLang="en-US" sz="2400" dirty="0">
                <a:latin typeface="+mn-lt"/>
                <a:cs typeface="+mn-cs"/>
              </a:rPr>
              <a:t>The cost per ounce and dietary requirement are shown in </a:t>
            </a:r>
            <a:r>
              <a:rPr lang="en-US" altLang="en-US" sz="2800" dirty="0">
                <a:latin typeface="+mn-lt"/>
                <a:cs typeface="+mn-cs"/>
              </a:rPr>
              <a:t>the table below</a:t>
            </a:r>
          </a:p>
        </p:txBody>
      </p:sp>
      <p:sp>
        <p:nvSpPr>
          <p:cNvPr id="7" name="Rectangle 5"/>
          <p:cNvSpPr>
            <a:spLocks noChangeArrowheads="1"/>
          </p:cNvSpPr>
          <p:nvPr/>
        </p:nvSpPr>
        <p:spPr bwMode="auto">
          <a:xfrm>
            <a:off x="0" y="0"/>
            <a:ext cx="8610600" cy="690563"/>
          </a:xfrm>
          <a:prstGeom prst="rect">
            <a:avLst/>
          </a:prstGeom>
          <a:noFill/>
          <a:ln w="9525">
            <a:noFill/>
            <a:miter lim="800000"/>
            <a:headEnd/>
            <a:tailEnd/>
          </a:ln>
        </p:spPr>
        <p:txBody>
          <a:bodyPr/>
          <a:lstStyle/>
          <a:p>
            <a:pPr algn="ctr" eaLnBrk="0" hangingPunct="0">
              <a:defRPr/>
            </a:pPr>
            <a:r>
              <a:rPr lang="en-US" altLang="en-US" sz="4400" b="1" dirty="0">
                <a:latin typeface="+mj-lt"/>
                <a:cs typeface="+mn-cs"/>
              </a:rPr>
              <a:t>The Diet Problem</a:t>
            </a:r>
          </a:p>
        </p:txBody>
      </p:sp>
      <p:sp>
        <p:nvSpPr>
          <p:cNvPr id="75780" name="Line 6"/>
          <p:cNvSpPr>
            <a:spLocks noChangeShapeType="1"/>
          </p:cNvSpPr>
          <p:nvPr/>
        </p:nvSpPr>
        <p:spPr bwMode="auto">
          <a:xfrm>
            <a:off x="0" y="1092200"/>
            <a:ext cx="9144000" cy="0"/>
          </a:xfrm>
          <a:prstGeom prst="line">
            <a:avLst/>
          </a:prstGeom>
          <a:noFill/>
          <a:ln w="57150">
            <a:solidFill>
              <a:schemeClr val="accent1"/>
            </a:solidFill>
            <a:round/>
            <a:headEnd/>
            <a:tailEnd/>
          </a:ln>
        </p:spPr>
        <p:txBody>
          <a:bodyPr wrap="none"/>
          <a:lstStyle/>
          <a:p>
            <a:endParaRPr lang="en-US"/>
          </a:p>
        </p:txBody>
      </p:sp>
      <p:pic>
        <p:nvPicPr>
          <p:cNvPr id="6" name="Picture 4">
            <a:extLst>
              <a:ext uri="{FF2B5EF4-FFF2-40B4-BE49-F238E27FC236}">
                <a16:creationId xmlns:a16="http://schemas.microsoft.com/office/drawing/2014/main" id="{EEAF8B0E-64DE-4BAE-A1AE-A2B49B4C6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197" y="3717553"/>
            <a:ext cx="8602662" cy="2855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4B936181-F277-4385-A0CA-F28A6C198365}"/>
              </a:ext>
            </a:extLst>
          </p:cNvPr>
          <p:cNvSpPr txBox="1"/>
          <p:nvPr/>
        </p:nvSpPr>
        <p:spPr>
          <a:xfrm>
            <a:off x="8172400" y="6233358"/>
            <a:ext cx="625492" cy="400110"/>
          </a:xfrm>
          <a:prstGeom prst="rect">
            <a:avLst/>
          </a:prstGeom>
          <a:solidFill>
            <a:schemeClr val="bg1"/>
          </a:solidFill>
        </p:spPr>
        <p:txBody>
          <a:bodyPr wrap="none" rtlCol="0">
            <a:spAutoFit/>
          </a:bodyPr>
          <a:lstStyle/>
          <a:p>
            <a:r>
              <a:rPr lang="en-US" sz="2000" b="1" dirty="0"/>
              <a:t>cost</a:t>
            </a:r>
          </a:p>
        </p:txBody>
      </p:sp>
    </p:spTree>
    <p:extLst>
      <p:ext uri="{BB962C8B-B14F-4D97-AF65-F5344CB8AC3E}">
        <p14:creationId xmlns:p14="http://schemas.microsoft.com/office/powerpoint/2010/main" val="3611138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0" y="0"/>
            <a:ext cx="8610600" cy="690563"/>
          </a:xfrm>
          <a:prstGeom prst="rect">
            <a:avLst/>
          </a:prstGeom>
          <a:noFill/>
          <a:ln w="9525">
            <a:noFill/>
            <a:miter lim="800000"/>
            <a:headEnd/>
            <a:tailEnd/>
          </a:ln>
        </p:spPr>
        <p:txBody>
          <a:bodyPr/>
          <a:lstStyle/>
          <a:p>
            <a:pPr algn="ctr" eaLnBrk="0" hangingPunct="0">
              <a:defRPr/>
            </a:pPr>
            <a:r>
              <a:rPr lang="en-US" altLang="en-US" sz="4400" b="1" dirty="0">
                <a:latin typeface="+mj-lt"/>
                <a:cs typeface="+mn-cs"/>
              </a:rPr>
              <a:t>The Diet Problem </a:t>
            </a:r>
            <a:r>
              <a:rPr lang="en-US" altLang="en-US" sz="4400" b="1" dirty="0" err="1">
                <a:latin typeface="+mj-lt"/>
                <a:cs typeface="+mn-cs"/>
              </a:rPr>
              <a:t>Contns</a:t>
            </a:r>
            <a:r>
              <a:rPr lang="en-US" altLang="en-US" sz="4400" b="1" dirty="0">
                <a:latin typeface="+mj-lt"/>
                <a:cs typeface="+mn-cs"/>
              </a:rPr>
              <a:t>..</a:t>
            </a:r>
          </a:p>
        </p:txBody>
      </p:sp>
      <p:sp>
        <p:nvSpPr>
          <p:cNvPr id="75780" name="Line 6"/>
          <p:cNvSpPr>
            <a:spLocks noChangeShapeType="1"/>
          </p:cNvSpPr>
          <p:nvPr/>
        </p:nvSpPr>
        <p:spPr bwMode="auto">
          <a:xfrm>
            <a:off x="0" y="1092200"/>
            <a:ext cx="9144000" cy="0"/>
          </a:xfrm>
          <a:prstGeom prst="line">
            <a:avLst/>
          </a:prstGeom>
          <a:noFill/>
          <a:ln w="57150">
            <a:solidFill>
              <a:schemeClr val="accent1"/>
            </a:solidFill>
            <a:round/>
            <a:headEnd/>
            <a:tailEnd/>
          </a:ln>
        </p:spPr>
        <p:txBody>
          <a:bodyPr wrap="none"/>
          <a:lstStyle/>
          <a:p>
            <a:endParaRPr lang="en-US"/>
          </a:p>
        </p:txBody>
      </p:sp>
      <p:pic>
        <p:nvPicPr>
          <p:cNvPr id="8" name="Picture 6">
            <a:extLst>
              <a:ext uri="{FF2B5EF4-FFF2-40B4-BE49-F238E27FC236}">
                <a16:creationId xmlns:a16="http://schemas.microsoft.com/office/drawing/2014/main" id="{5332B9F5-FF91-4985-A931-FC1B0963C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253151"/>
            <a:ext cx="4068452" cy="217584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a:extLst>
              <a:ext uri="{FF2B5EF4-FFF2-40B4-BE49-F238E27FC236}">
                <a16:creationId xmlns:a16="http://schemas.microsoft.com/office/drawing/2014/main" id="{72A4AC70-1C48-4BCB-BF84-16C4D5ED11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141" y="3825044"/>
            <a:ext cx="5827848" cy="249817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1849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0" y="0"/>
            <a:ext cx="8610600" cy="690563"/>
          </a:xfrm>
          <a:prstGeom prst="rect">
            <a:avLst/>
          </a:prstGeom>
          <a:noFill/>
          <a:ln w="9525">
            <a:noFill/>
            <a:miter lim="800000"/>
            <a:headEnd/>
            <a:tailEnd/>
          </a:ln>
        </p:spPr>
        <p:txBody>
          <a:bodyPr/>
          <a:lstStyle/>
          <a:p>
            <a:pPr algn="ctr" eaLnBrk="0" hangingPunct="0">
              <a:defRPr/>
            </a:pPr>
            <a:r>
              <a:rPr lang="en-US" altLang="en-US" sz="4400" b="1" dirty="0">
                <a:latin typeface="+mj-lt"/>
                <a:cs typeface="+mn-cs"/>
              </a:rPr>
              <a:t>Solution: The Diet Problem</a:t>
            </a:r>
          </a:p>
        </p:txBody>
      </p:sp>
      <p:sp>
        <p:nvSpPr>
          <p:cNvPr id="75780" name="Line 6"/>
          <p:cNvSpPr>
            <a:spLocks noChangeShapeType="1"/>
          </p:cNvSpPr>
          <p:nvPr/>
        </p:nvSpPr>
        <p:spPr bwMode="auto">
          <a:xfrm>
            <a:off x="0" y="1092200"/>
            <a:ext cx="9144000" cy="0"/>
          </a:xfrm>
          <a:prstGeom prst="line">
            <a:avLst/>
          </a:prstGeom>
          <a:noFill/>
          <a:ln w="57150">
            <a:solidFill>
              <a:schemeClr val="accent1"/>
            </a:solidFill>
            <a:round/>
            <a:headEnd/>
            <a:tailEnd/>
          </a:ln>
        </p:spPr>
        <p:txBody>
          <a:bodyPr wrap="none"/>
          <a:lstStyle/>
          <a:p>
            <a:endParaRPr lang="en-US"/>
          </a:p>
        </p:txBody>
      </p:sp>
      <p:pic>
        <p:nvPicPr>
          <p:cNvPr id="6" name="Picture 5">
            <a:extLst>
              <a:ext uri="{FF2B5EF4-FFF2-40B4-BE49-F238E27FC236}">
                <a16:creationId xmlns:a16="http://schemas.microsoft.com/office/drawing/2014/main" id="{96BFF547-A3F7-4F33-A106-F28B780F5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692" y="4869250"/>
            <a:ext cx="5246637" cy="19887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C2D275C7-F936-484F-8C09-20BBCD287DE4}"/>
              </a:ext>
            </a:extLst>
          </p:cNvPr>
          <p:cNvPicPr>
            <a:picLocks noChangeAspect="1"/>
          </p:cNvPicPr>
          <p:nvPr/>
        </p:nvPicPr>
        <p:blipFill>
          <a:blip r:embed="rId4"/>
          <a:stretch>
            <a:fillRect/>
          </a:stretch>
        </p:blipFill>
        <p:spPr>
          <a:xfrm>
            <a:off x="431540" y="1168589"/>
            <a:ext cx="8280920" cy="4240631"/>
          </a:xfrm>
          <a:prstGeom prst="rect">
            <a:avLst/>
          </a:prstGeom>
        </p:spPr>
      </p:pic>
    </p:spTree>
    <p:extLst>
      <p:ext uri="{BB962C8B-B14F-4D97-AF65-F5344CB8AC3E}">
        <p14:creationId xmlns:p14="http://schemas.microsoft.com/office/powerpoint/2010/main" val="35024323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611560" y="2996952"/>
            <a:ext cx="7740860" cy="1296144"/>
          </a:xfrm>
          <a:prstGeom prst="rect">
            <a:avLst/>
          </a:prstGeom>
          <a:noFill/>
          <a:ln w="9525">
            <a:noFill/>
            <a:miter lim="800000"/>
            <a:headEnd/>
            <a:tailEnd/>
          </a:ln>
        </p:spPr>
        <p:txBody>
          <a:bodyPr/>
          <a:lstStyle/>
          <a:p>
            <a:pPr algn="ctr" eaLnBrk="0" hangingPunct="0">
              <a:defRPr/>
            </a:pPr>
            <a:r>
              <a:rPr lang="en-US" altLang="en-US" sz="6000" b="1" dirty="0" smtClean="0">
                <a:effectLst>
                  <a:outerShdw blurRad="38100" dist="38100" dir="2700000" algn="tl">
                    <a:srgbClr val="000000">
                      <a:alpha val="43137"/>
                    </a:srgbClr>
                  </a:outerShdw>
                </a:effectLst>
                <a:latin typeface="+mj-lt"/>
                <a:cs typeface="+mn-cs"/>
              </a:rPr>
              <a:t>Thank You</a:t>
            </a:r>
            <a:endParaRPr lang="en-US" altLang="en-US" sz="6000" b="1" dirty="0">
              <a:effectLst>
                <a:outerShdw blurRad="38100" dist="38100" dir="2700000" algn="tl">
                  <a:srgbClr val="000000">
                    <a:alpha val="43137"/>
                  </a:srgbClr>
                </a:outerShdw>
              </a:effectLst>
              <a:latin typeface="+mj-lt"/>
              <a:cs typeface="+mn-cs"/>
            </a:endParaRPr>
          </a:p>
        </p:txBody>
      </p:sp>
      <p:sp>
        <p:nvSpPr>
          <p:cNvPr id="75780" name="Line 6"/>
          <p:cNvSpPr>
            <a:spLocks noChangeShapeType="1"/>
          </p:cNvSpPr>
          <p:nvPr/>
        </p:nvSpPr>
        <p:spPr bwMode="auto">
          <a:xfrm>
            <a:off x="0" y="1092200"/>
            <a:ext cx="9144000" cy="0"/>
          </a:xfrm>
          <a:prstGeom prst="line">
            <a:avLst/>
          </a:prstGeom>
          <a:noFill/>
          <a:ln w="57150">
            <a:solidFill>
              <a:schemeClr val="accent1"/>
            </a:solidFill>
            <a:round/>
            <a:headEnd/>
            <a:tailEnd/>
          </a:ln>
        </p:spPr>
        <p:txBody>
          <a:bodyPr wrap="none"/>
          <a:lstStyle/>
          <a:p>
            <a:endParaRPr lang="en-US"/>
          </a:p>
        </p:txBody>
      </p:sp>
    </p:spTree>
    <p:extLst>
      <p:ext uri="{BB962C8B-B14F-4D97-AF65-F5344CB8AC3E}">
        <p14:creationId xmlns:p14="http://schemas.microsoft.com/office/powerpoint/2010/main" val="165750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F0E4-F2B1-4B2B-A107-1AF446F5617F}"/>
              </a:ext>
            </a:extLst>
          </p:cNvPr>
          <p:cNvSpPr>
            <a:spLocks noGrp="1"/>
          </p:cNvSpPr>
          <p:nvPr>
            <p:ph type="title"/>
          </p:nvPr>
        </p:nvSpPr>
        <p:spPr/>
        <p:txBody>
          <a:bodyPr/>
          <a:lstStyle/>
          <a:p>
            <a:r>
              <a:rPr lang="en-US" dirty="0"/>
              <a:t>Successful Applications of OR</a:t>
            </a:r>
          </a:p>
        </p:txBody>
      </p:sp>
      <p:sp>
        <p:nvSpPr>
          <p:cNvPr id="3" name="Content Placeholder 2">
            <a:extLst>
              <a:ext uri="{FF2B5EF4-FFF2-40B4-BE49-F238E27FC236}">
                <a16:creationId xmlns:a16="http://schemas.microsoft.com/office/drawing/2014/main" id="{C571C78B-1AF4-45AB-B6A7-7125A5302930}"/>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p:txBody>
      </p:sp>
      <p:pic>
        <p:nvPicPr>
          <p:cNvPr id="4" name="Picture 6">
            <a:extLst>
              <a:ext uri="{FF2B5EF4-FFF2-40B4-BE49-F238E27FC236}">
                <a16:creationId xmlns:a16="http://schemas.microsoft.com/office/drawing/2014/main" id="{15E46A7E-8A44-4182-A3F9-8473368EE5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 b="80804"/>
          <a:stretch/>
        </p:blipFill>
        <p:spPr bwMode="auto">
          <a:xfrm>
            <a:off x="183469" y="1600200"/>
            <a:ext cx="8737102" cy="10007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pic>
        <p:nvPicPr>
          <p:cNvPr id="5" name="Picture 6">
            <a:extLst>
              <a:ext uri="{FF2B5EF4-FFF2-40B4-BE49-F238E27FC236}">
                <a16:creationId xmlns:a16="http://schemas.microsoft.com/office/drawing/2014/main" id="{B08727A5-F11C-4B80-A9A9-3C09B0518C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079" b="59642"/>
          <a:stretch/>
        </p:blipFill>
        <p:spPr bwMode="auto">
          <a:xfrm>
            <a:off x="183469" y="2636912"/>
            <a:ext cx="8737102" cy="64007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pic>
        <p:nvPicPr>
          <p:cNvPr id="7" name="Picture 6">
            <a:extLst>
              <a:ext uri="{FF2B5EF4-FFF2-40B4-BE49-F238E27FC236}">
                <a16:creationId xmlns:a16="http://schemas.microsoft.com/office/drawing/2014/main" id="{4FC25DFD-D01D-472E-A2CA-67BCD5CFFA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66" b="71220"/>
          <a:stretch/>
        </p:blipFill>
        <p:spPr bwMode="auto">
          <a:xfrm>
            <a:off x="183468" y="3320988"/>
            <a:ext cx="8737102" cy="13163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pic>
        <p:nvPicPr>
          <p:cNvPr id="8" name="Picture 6">
            <a:extLst>
              <a:ext uri="{FF2B5EF4-FFF2-40B4-BE49-F238E27FC236}">
                <a16:creationId xmlns:a16="http://schemas.microsoft.com/office/drawing/2014/main" id="{727409D8-C8F3-48D4-9DD6-1223733268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102" b="43974"/>
          <a:stretch/>
        </p:blipFill>
        <p:spPr bwMode="auto">
          <a:xfrm>
            <a:off x="179512" y="4653136"/>
            <a:ext cx="8737102" cy="90340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Tree>
    <p:extLst>
      <p:ext uri="{BB962C8B-B14F-4D97-AF65-F5344CB8AC3E}">
        <p14:creationId xmlns:p14="http://schemas.microsoft.com/office/powerpoint/2010/main" val="120983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00" y="116632"/>
            <a:ext cx="9109012" cy="1143000"/>
          </a:xfrm>
        </p:spPr>
        <p:txBody>
          <a:bodyPr/>
          <a:lstStyle/>
          <a:p>
            <a:r>
              <a:rPr lang="en-US" sz="4000" dirty="0"/>
              <a:t>Applications of OR</a:t>
            </a:r>
            <a:br>
              <a:rPr lang="en-US" sz="4000" dirty="0"/>
            </a:br>
            <a:endParaRPr lang="en-US" sz="4000" dirty="0"/>
          </a:p>
        </p:txBody>
      </p:sp>
      <p:sp>
        <p:nvSpPr>
          <p:cNvPr id="3" name="Content Placeholder 2"/>
          <p:cNvSpPr>
            <a:spLocks noGrp="1"/>
          </p:cNvSpPr>
          <p:nvPr>
            <p:ph idx="1"/>
          </p:nvPr>
        </p:nvSpPr>
        <p:spPr>
          <a:xfrm>
            <a:off x="449085" y="1160748"/>
            <a:ext cx="3826768" cy="4896544"/>
          </a:xfrm>
        </p:spPr>
        <p:txBody>
          <a:bodyPr/>
          <a:lstStyle/>
          <a:p>
            <a:pPr marL="0" indent="0">
              <a:buNone/>
            </a:pPr>
            <a:r>
              <a:rPr lang="en-US" sz="2400" b="1" dirty="0"/>
              <a:t>Finance</a:t>
            </a:r>
          </a:p>
          <a:p>
            <a:r>
              <a:rPr lang="en-US" sz="2400" dirty="0"/>
              <a:t>Portfolio Management</a:t>
            </a:r>
          </a:p>
          <a:p>
            <a:r>
              <a:rPr lang="en-US" sz="2400" dirty="0"/>
              <a:t>Capital Budgeting</a:t>
            </a:r>
          </a:p>
          <a:p>
            <a:r>
              <a:rPr lang="en-US" sz="2400" dirty="0"/>
              <a:t>Productivity enhancement of banks</a:t>
            </a:r>
          </a:p>
          <a:p>
            <a:pPr marL="0" indent="0">
              <a:buNone/>
            </a:pPr>
            <a:endParaRPr lang="en-US" sz="2400" dirty="0"/>
          </a:p>
          <a:p>
            <a:pPr marL="0" indent="0">
              <a:buNone/>
            </a:pPr>
            <a:r>
              <a:rPr lang="en-US" sz="2400" b="1" dirty="0"/>
              <a:t>Operations</a:t>
            </a:r>
          </a:p>
          <a:p>
            <a:r>
              <a:rPr lang="en-US" sz="2400" dirty="0"/>
              <a:t>Capacity planning, </a:t>
            </a:r>
          </a:p>
          <a:p>
            <a:r>
              <a:rPr lang="en-US" sz="2400" dirty="0"/>
              <a:t>Sequencing of Jobs</a:t>
            </a:r>
          </a:p>
          <a:p>
            <a:r>
              <a:rPr lang="en-US" sz="2400" dirty="0"/>
              <a:t>Inventory Management</a:t>
            </a:r>
          </a:p>
          <a:p>
            <a:r>
              <a:rPr lang="en-US" sz="2400" dirty="0"/>
              <a:t>Location Planning</a:t>
            </a:r>
          </a:p>
        </p:txBody>
      </p:sp>
      <p:sp>
        <p:nvSpPr>
          <p:cNvPr id="5" name="Rectangle 4"/>
          <p:cNvSpPr/>
          <p:nvPr/>
        </p:nvSpPr>
        <p:spPr>
          <a:xfrm>
            <a:off x="1143000" y="2091898"/>
            <a:ext cx="4572000" cy="338554"/>
          </a:xfrm>
          <a:prstGeom prst="rect">
            <a:avLst/>
          </a:prstGeom>
        </p:spPr>
        <p:txBody>
          <a:bodyPr>
            <a:spAutoFit/>
          </a:bodyPr>
          <a:lstStyle/>
          <a:p>
            <a:pPr lvl="1" eaLnBrk="1" hangingPunct="1"/>
            <a:r>
              <a:rPr lang="en-US" sz="1600" dirty="0"/>
              <a:t>.</a:t>
            </a:r>
          </a:p>
        </p:txBody>
      </p:sp>
      <p:sp>
        <p:nvSpPr>
          <p:cNvPr id="4" name="TextBox 3">
            <a:extLst>
              <a:ext uri="{FF2B5EF4-FFF2-40B4-BE49-F238E27FC236}">
                <a16:creationId xmlns:a16="http://schemas.microsoft.com/office/drawing/2014/main" id="{1EC02638-8FB3-49CE-8DF3-0AAE1B02D19D}"/>
              </a:ext>
            </a:extLst>
          </p:cNvPr>
          <p:cNvSpPr txBox="1"/>
          <p:nvPr/>
        </p:nvSpPr>
        <p:spPr>
          <a:xfrm>
            <a:off x="4653438" y="1160748"/>
            <a:ext cx="4012637" cy="5262979"/>
          </a:xfrm>
          <a:prstGeom prst="rect">
            <a:avLst/>
          </a:prstGeom>
          <a:noFill/>
        </p:spPr>
        <p:txBody>
          <a:bodyPr wrap="none" rtlCol="0">
            <a:spAutoFit/>
          </a:bodyPr>
          <a:lstStyle/>
          <a:p>
            <a:pPr marL="0" indent="0">
              <a:buNone/>
            </a:pPr>
            <a:r>
              <a:rPr lang="en-US" sz="2400" b="1" dirty="0">
                <a:latin typeface="+mn-lt"/>
                <a:cs typeface="+mn-cs"/>
              </a:rPr>
              <a:t>Marketing</a:t>
            </a:r>
          </a:p>
          <a:p>
            <a:pPr marL="457200" indent="-457200">
              <a:buFont typeface="Wingdings" panose="05000000000000000000" pitchFamily="2" charset="2"/>
              <a:buChar char="§"/>
            </a:pPr>
            <a:r>
              <a:rPr lang="en-US" sz="2400" dirty="0"/>
              <a:t>Advertising and sales</a:t>
            </a:r>
          </a:p>
          <a:p>
            <a:pPr marL="457200" indent="-457200">
              <a:buFont typeface="Wingdings" panose="05000000000000000000" pitchFamily="2" charset="2"/>
              <a:buChar char="§"/>
            </a:pPr>
            <a:r>
              <a:rPr lang="en-US" sz="2400" dirty="0"/>
              <a:t>Media Selection</a:t>
            </a:r>
          </a:p>
          <a:p>
            <a:pPr marL="457200" indent="-457200">
              <a:buFont typeface="Wingdings" panose="05000000000000000000" pitchFamily="2" charset="2"/>
              <a:buChar char="§"/>
            </a:pPr>
            <a:r>
              <a:rPr lang="en-US" sz="2400" dirty="0"/>
              <a:t>Forecasting</a:t>
            </a:r>
          </a:p>
          <a:p>
            <a:pPr marL="457200" indent="-457200">
              <a:buFont typeface="Wingdings" panose="05000000000000000000" pitchFamily="2" charset="2"/>
              <a:buChar char="§"/>
            </a:pPr>
            <a:r>
              <a:rPr lang="en-US" sz="2400" dirty="0"/>
              <a:t>Travelling Salesman</a:t>
            </a:r>
          </a:p>
          <a:p>
            <a:endParaRPr lang="en-US" sz="2400" dirty="0"/>
          </a:p>
          <a:p>
            <a:r>
              <a:rPr lang="en-US" sz="2400" b="1" dirty="0"/>
              <a:t>Human Resource</a:t>
            </a:r>
          </a:p>
          <a:p>
            <a:pPr marL="457200" indent="-457200">
              <a:buFont typeface="Wingdings" panose="05000000000000000000" pitchFamily="2" charset="2"/>
              <a:buChar char="§"/>
            </a:pPr>
            <a:r>
              <a:rPr lang="en-US" sz="2400" dirty="0"/>
              <a:t>Manpower Planning</a:t>
            </a:r>
          </a:p>
          <a:p>
            <a:pPr marL="457200" indent="-457200">
              <a:buFont typeface="Wingdings" panose="05000000000000000000" pitchFamily="2" charset="2"/>
              <a:buChar char="§"/>
            </a:pPr>
            <a:r>
              <a:rPr lang="en-US" sz="2400" dirty="0"/>
              <a:t>Roaster Making</a:t>
            </a:r>
          </a:p>
          <a:p>
            <a:endParaRPr lang="en-US" sz="2400" dirty="0"/>
          </a:p>
          <a:p>
            <a:r>
              <a:rPr lang="en-US" sz="2400" b="1" dirty="0"/>
              <a:t>Engineering</a:t>
            </a:r>
          </a:p>
          <a:p>
            <a:pPr marL="457200" indent="-457200">
              <a:buFont typeface="Wingdings" panose="05000000000000000000" pitchFamily="2" charset="2"/>
              <a:buChar char="§"/>
            </a:pPr>
            <a:r>
              <a:rPr lang="en-US" sz="2400" dirty="0"/>
              <a:t>Fleet Assignment at Airlines</a:t>
            </a:r>
          </a:p>
          <a:p>
            <a:pPr marL="457200" indent="-457200">
              <a:buFont typeface="Wingdings" panose="05000000000000000000" pitchFamily="2" charset="2"/>
              <a:buChar char="§"/>
            </a:pPr>
            <a:r>
              <a:rPr lang="en-US" sz="2400" dirty="0"/>
              <a:t>Gasoline blending at </a:t>
            </a:r>
          </a:p>
          <a:p>
            <a:r>
              <a:rPr lang="en-US" sz="2400" dirty="0"/>
              <a:t>petroleum refineries</a:t>
            </a:r>
          </a:p>
        </p:txBody>
      </p:sp>
      <p:sp>
        <p:nvSpPr>
          <p:cNvPr id="6" name="Line 9">
            <a:extLst>
              <a:ext uri="{FF2B5EF4-FFF2-40B4-BE49-F238E27FC236}">
                <a16:creationId xmlns:a16="http://schemas.microsoft.com/office/drawing/2014/main" id="{5244573B-03D0-4EA0-9BB8-801220C25973}"/>
              </a:ext>
            </a:extLst>
          </p:cNvPr>
          <p:cNvSpPr>
            <a:spLocks noChangeShapeType="1"/>
          </p:cNvSpPr>
          <p:nvPr/>
        </p:nvSpPr>
        <p:spPr bwMode="auto">
          <a:xfrm>
            <a:off x="0" y="764704"/>
            <a:ext cx="9144000" cy="0"/>
          </a:xfrm>
          <a:prstGeom prst="line">
            <a:avLst/>
          </a:prstGeom>
          <a:noFill/>
          <a:ln w="63500">
            <a:solidFill>
              <a:schemeClr val="accent1"/>
            </a:solidFill>
            <a:round/>
            <a:headEnd/>
            <a:tailEnd/>
          </a:ln>
        </p:spPr>
        <p:txBody>
          <a:bodyPr wrap="none"/>
          <a:lstStyle/>
          <a:p>
            <a:endParaRPr lang="en-US" sz="1600"/>
          </a:p>
        </p:txBody>
      </p:sp>
    </p:spTree>
    <p:extLst>
      <p:ext uri="{BB962C8B-B14F-4D97-AF65-F5344CB8AC3E}">
        <p14:creationId xmlns:p14="http://schemas.microsoft.com/office/powerpoint/2010/main" val="203637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sz="4000" dirty="0"/>
              <a:t>OR Models</a:t>
            </a:r>
          </a:p>
        </p:txBody>
      </p:sp>
      <p:sp>
        <p:nvSpPr>
          <p:cNvPr id="5" name="Rectangle 4"/>
          <p:cNvSpPr/>
          <p:nvPr/>
        </p:nvSpPr>
        <p:spPr>
          <a:xfrm>
            <a:off x="1143000" y="2091898"/>
            <a:ext cx="4572000" cy="338554"/>
          </a:xfrm>
          <a:prstGeom prst="rect">
            <a:avLst/>
          </a:prstGeom>
        </p:spPr>
        <p:txBody>
          <a:bodyPr>
            <a:spAutoFit/>
          </a:bodyPr>
          <a:lstStyle/>
          <a:p>
            <a:pPr lvl="1" eaLnBrk="1" hangingPunct="1"/>
            <a:r>
              <a:rPr lang="en-US" sz="1600" dirty="0"/>
              <a:t>.</a:t>
            </a:r>
          </a:p>
        </p:txBody>
      </p:sp>
      <p:sp>
        <p:nvSpPr>
          <p:cNvPr id="6" name="Rectangle 3">
            <a:extLst>
              <a:ext uri="{FF2B5EF4-FFF2-40B4-BE49-F238E27FC236}">
                <a16:creationId xmlns:a16="http://schemas.microsoft.com/office/drawing/2014/main" id="{DF5A1259-F09B-4721-B3C3-EAFA0806301E}"/>
              </a:ext>
            </a:extLst>
          </p:cNvPr>
          <p:cNvSpPr txBox="1">
            <a:spLocks noChangeArrowheads="1"/>
          </p:cNvSpPr>
          <p:nvPr/>
        </p:nvSpPr>
        <p:spPr>
          <a:xfrm>
            <a:off x="611560" y="1124744"/>
            <a:ext cx="7956884" cy="5544616"/>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2400" b="1" dirty="0"/>
              <a:t> </a:t>
            </a:r>
            <a:r>
              <a:rPr lang="en-GB" sz="2400" dirty="0"/>
              <a:t>The goal of operations research </a:t>
            </a:r>
            <a:r>
              <a:rPr lang="en-GB" sz="2400" b="1" dirty="0"/>
              <a:t>is to provide a framework for constructing models </a:t>
            </a:r>
            <a:r>
              <a:rPr lang="en-GB" sz="2400" dirty="0"/>
              <a:t>of decision-making problems, finding the best solutions with respect to a given parameters, and implementing the solutions in an attempt to solve the problems</a:t>
            </a:r>
            <a:endParaRPr lang="en-US" sz="2400" b="1" dirty="0"/>
          </a:p>
          <a:p>
            <a:pPr algn="just"/>
            <a:r>
              <a:rPr lang="en-US" sz="2400" dirty="0" smtClean="0"/>
              <a:t>Examples </a:t>
            </a:r>
            <a:r>
              <a:rPr lang="en-US" sz="2400" dirty="0"/>
              <a:t>: an equation, an outline of process, a diagram, and a map, a blueprint</a:t>
            </a:r>
          </a:p>
          <a:p>
            <a:r>
              <a:rPr lang="en-US" sz="2400" dirty="0"/>
              <a:t>We talk about ‘mathematical models</a:t>
            </a:r>
            <a:r>
              <a:rPr lang="en-US" sz="2400" dirty="0" smtClean="0"/>
              <a:t>’</a:t>
            </a:r>
            <a:endParaRPr lang="en-US" sz="2400" dirty="0"/>
          </a:p>
        </p:txBody>
      </p:sp>
      <p:sp>
        <p:nvSpPr>
          <p:cNvPr id="7" name="Line 9">
            <a:extLst>
              <a:ext uri="{FF2B5EF4-FFF2-40B4-BE49-F238E27FC236}">
                <a16:creationId xmlns:a16="http://schemas.microsoft.com/office/drawing/2014/main" id="{DB4B4612-6F1F-4D87-BC7D-45C84065F7C4}"/>
              </a:ext>
            </a:extLst>
          </p:cNvPr>
          <p:cNvSpPr>
            <a:spLocks noChangeShapeType="1"/>
          </p:cNvSpPr>
          <p:nvPr/>
        </p:nvSpPr>
        <p:spPr bwMode="auto">
          <a:xfrm>
            <a:off x="0" y="944724"/>
            <a:ext cx="9144000" cy="0"/>
          </a:xfrm>
          <a:prstGeom prst="line">
            <a:avLst/>
          </a:prstGeom>
          <a:noFill/>
          <a:ln w="63500">
            <a:solidFill>
              <a:schemeClr val="accent1"/>
            </a:solidFill>
            <a:round/>
            <a:headEnd/>
            <a:tailEnd/>
          </a:ln>
        </p:spPr>
        <p:txBody>
          <a:bodyPr wrap="none"/>
          <a:lstStyle/>
          <a:p>
            <a:endParaRPr lang="en-US" sz="1600"/>
          </a:p>
        </p:txBody>
      </p:sp>
    </p:spTree>
    <p:extLst>
      <p:ext uri="{BB962C8B-B14F-4D97-AF65-F5344CB8AC3E}">
        <p14:creationId xmlns:p14="http://schemas.microsoft.com/office/powerpoint/2010/main" val="3900261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p:cNvSpPr>
            <a:spLocks noGrp="1" noChangeArrowheads="1"/>
          </p:cNvSpPr>
          <p:nvPr>
            <p:ph type="title"/>
          </p:nvPr>
        </p:nvSpPr>
        <p:spPr>
          <a:xfrm>
            <a:off x="287524" y="266701"/>
            <a:ext cx="8229600" cy="609600"/>
          </a:xfrm>
        </p:spPr>
        <p:txBody>
          <a:bodyPr anchor="t"/>
          <a:lstStyle/>
          <a:p>
            <a:pPr eaLnBrk="1" hangingPunct="1"/>
            <a:r>
              <a:rPr lang="en-US" sz="3600" dirty="0"/>
              <a:t>The OR Process</a:t>
            </a:r>
          </a:p>
        </p:txBody>
      </p:sp>
      <p:pic>
        <p:nvPicPr>
          <p:cNvPr id="20483" name="Picture 8"/>
          <p:cNvPicPr>
            <a:picLocks noChangeAspect="1" noChangeArrowheads="1"/>
          </p:cNvPicPr>
          <p:nvPr/>
        </p:nvPicPr>
        <p:blipFill rotWithShape="1">
          <a:blip r:embed="rId3"/>
          <a:srcRect r="21722"/>
          <a:stretch/>
        </p:blipFill>
        <p:spPr bwMode="auto">
          <a:xfrm>
            <a:off x="215516" y="1295400"/>
            <a:ext cx="5544616" cy="5362975"/>
          </a:xfrm>
          <a:prstGeom prst="rect">
            <a:avLst/>
          </a:prstGeom>
          <a:noFill/>
          <a:ln w="9525">
            <a:solidFill>
              <a:schemeClr val="accent2"/>
            </a:solidFill>
            <a:miter lim="800000"/>
            <a:headEnd/>
            <a:tailEnd/>
          </a:ln>
        </p:spPr>
      </p:pic>
      <p:sp>
        <p:nvSpPr>
          <p:cNvPr id="20484" name="Line 9"/>
          <p:cNvSpPr>
            <a:spLocks noChangeShapeType="1"/>
          </p:cNvSpPr>
          <p:nvPr/>
        </p:nvSpPr>
        <p:spPr bwMode="auto">
          <a:xfrm>
            <a:off x="0" y="1219200"/>
            <a:ext cx="9144000" cy="0"/>
          </a:xfrm>
          <a:prstGeom prst="line">
            <a:avLst/>
          </a:prstGeom>
          <a:noFill/>
          <a:ln w="63500">
            <a:solidFill>
              <a:schemeClr val="accent1"/>
            </a:solidFill>
            <a:round/>
            <a:headEnd/>
            <a:tailEnd/>
          </a:ln>
        </p:spPr>
        <p:txBody>
          <a:bodyPr wrap="none"/>
          <a:lstStyle/>
          <a:p>
            <a:endParaRPr lang="en-US"/>
          </a:p>
        </p:txBody>
      </p:sp>
      <p:cxnSp>
        <p:nvCxnSpPr>
          <p:cNvPr id="3" name="Straight Arrow Connector 2">
            <a:extLst>
              <a:ext uri="{FF2B5EF4-FFF2-40B4-BE49-F238E27FC236}">
                <a16:creationId xmlns:a16="http://schemas.microsoft.com/office/drawing/2014/main" id="{39B132CD-80D9-482B-AC97-7B0E7DA275AB}"/>
              </a:ext>
            </a:extLst>
          </p:cNvPr>
          <p:cNvCxnSpPr/>
          <p:nvPr/>
        </p:nvCxnSpPr>
        <p:spPr bwMode="auto">
          <a:xfrm flipV="1">
            <a:off x="4572000" y="1736812"/>
            <a:ext cx="972108" cy="1080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 name="Oval 3">
            <a:extLst>
              <a:ext uri="{FF2B5EF4-FFF2-40B4-BE49-F238E27FC236}">
                <a16:creationId xmlns:a16="http://schemas.microsoft.com/office/drawing/2014/main" id="{FC9BD595-C19C-4FCC-8346-6F93D3EA2ECA}"/>
              </a:ext>
            </a:extLst>
          </p:cNvPr>
          <p:cNvSpPr/>
          <p:nvPr/>
        </p:nvSpPr>
        <p:spPr bwMode="auto">
          <a:xfrm>
            <a:off x="5551512" y="1295400"/>
            <a:ext cx="3585100" cy="549424"/>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0" hangingPunct="0"/>
            <a:r>
              <a:rPr lang="en-US" sz="2000" b="1" dirty="0"/>
              <a:t>The problem is recognized</a:t>
            </a:r>
          </a:p>
        </p:txBody>
      </p:sp>
      <p:cxnSp>
        <p:nvCxnSpPr>
          <p:cNvPr id="5" name="Straight Arrow Connector 4">
            <a:extLst>
              <a:ext uri="{FF2B5EF4-FFF2-40B4-BE49-F238E27FC236}">
                <a16:creationId xmlns:a16="http://schemas.microsoft.com/office/drawing/2014/main" id="{CC309869-3F7F-4ADB-A874-24731F16268F}"/>
              </a:ext>
            </a:extLst>
          </p:cNvPr>
          <p:cNvCxnSpPr>
            <a:cxnSpLocks/>
          </p:cNvCxnSpPr>
          <p:nvPr/>
        </p:nvCxnSpPr>
        <p:spPr bwMode="auto">
          <a:xfrm>
            <a:off x="4572000" y="2744924"/>
            <a:ext cx="336437" cy="1080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Oval 8">
            <a:extLst>
              <a:ext uri="{FF2B5EF4-FFF2-40B4-BE49-F238E27FC236}">
                <a16:creationId xmlns:a16="http://schemas.microsoft.com/office/drawing/2014/main" id="{E856DA5C-8159-4435-A84A-2BFF853015E4}"/>
              </a:ext>
            </a:extLst>
          </p:cNvPr>
          <p:cNvSpPr/>
          <p:nvPr/>
        </p:nvSpPr>
        <p:spPr bwMode="auto">
          <a:xfrm>
            <a:off x="4912963" y="2029157"/>
            <a:ext cx="4223649" cy="1507856"/>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r>
              <a:rPr kumimoji="0" lang="en-US" sz="2000" b="1" i="0" u="none" strike="noStrike" cap="none" normalizeH="0" baseline="0" dirty="0">
                <a:ln>
                  <a:noFill/>
                </a:ln>
                <a:solidFill>
                  <a:schemeClr val="tx1"/>
                </a:solidFill>
                <a:effectLst/>
                <a:latin typeface="Garamond" pitchFamily="18" charset="0"/>
              </a:rPr>
              <a:t>Formulation</a:t>
            </a:r>
            <a:r>
              <a:rPr kumimoji="0" lang="en-US" sz="2000" b="0" i="0" u="none" strike="noStrike" cap="none" normalizeH="0" baseline="0" dirty="0">
                <a:ln>
                  <a:noFill/>
                </a:ln>
                <a:solidFill>
                  <a:schemeClr val="tx1"/>
                </a:solidFill>
                <a:effectLst/>
                <a:latin typeface="Garamond" pitchFamily="18" charset="0"/>
              </a:rPr>
              <a:t>: Description </a:t>
            </a:r>
          </a:p>
          <a:p>
            <a:pPr eaLnBrk="0" hangingPunct="0"/>
            <a:r>
              <a:rPr lang="en-US" sz="2000" dirty="0"/>
              <a:t>Of processes, assumptions and</a:t>
            </a:r>
          </a:p>
          <a:p>
            <a:pPr eaLnBrk="0" hangingPunct="0"/>
            <a:r>
              <a:rPr lang="en-US" sz="2000" dirty="0"/>
              <a:t>Describing the objective</a:t>
            </a:r>
          </a:p>
          <a:p>
            <a:pPr eaLnBrk="0" hangingPunct="0"/>
            <a:endParaRPr kumimoji="0" lang="en-US" sz="2000" b="0" i="0" u="none" strike="noStrike" cap="none" normalizeH="0" baseline="0" dirty="0">
              <a:ln>
                <a:noFill/>
              </a:ln>
              <a:solidFill>
                <a:schemeClr val="tx1"/>
              </a:solidFill>
              <a:effectLst/>
              <a:latin typeface="Garamond" pitchFamily="18" charset="0"/>
            </a:endParaRPr>
          </a:p>
        </p:txBody>
      </p:sp>
      <p:cxnSp>
        <p:nvCxnSpPr>
          <p:cNvPr id="10" name="Straight Arrow Connector 9">
            <a:extLst>
              <a:ext uri="{FF2B5EF4-FFF2-40B4-BE49-F238E27FC236}">
                <a16:creationId xmlns:a16="http://schemas.microsoft.com/office/drawing/2014/main" id="{E9C6F206-DCF0-4BE8-A164-0595E2B24B09}"/>
              </a:ext>
            </a:extLst>
          </p:cNvPr>
          <p:cNvCxnSpPr/>
          <p:nvPr/>
        </p:nvCxnSpPr>
        <p:spPr bwMode="auto">
          <a:xfrm>
            <a:off x="4572000" y="5157192"/>
            <a:ext cx="1620180" cy="1929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Oval 10">
            <a:extLst>
              <a:ext uri="{FF2B5EF4-FFF2-40B4-BE49-F238E27FC236}">
                <a16:creationId xmlns:a16="http://schemas.microsoft.com/office/drawing/2014/main" id="{C9FB911D-484A-472C-AC4E-13FA2CF7145E}"/>
              </a:ext>
            </a:extLst>
          </p:cNvPr>
          <p:cNvSpPr/>
          <p:nvPr/>
        </p:nvSpPr>
        <p:spPr bwMode="auto">
          <a:xfrm>
            <a:off x="6300192" y="4985921"/>
            <a:ext cx="2699792" cy="783339"/>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0" hangingPunct="0"/>
            <a:r>
              <a:rPr lang="en-US" sz="2000" b="1" dirty="0"/>
              <a:t>Applying powerful </a:t>
            </a:r>
          </a:p>
          <a:p>
            <a:pPr eaLnBrk="0" hangingPunct="0"/>
            <a:r>
              <a:rPr lang="en-US" sz="2000" b="1" dirty="0"/>
              <a:t>solution method</a:t>
            </a:r>
          </a:p>
        </p:txBody>
      </p:sp>
      <p:sp>
        <p:nvSpPr>
          <p:cNvPr id="15" name="Oval 14">
            <a:extLst>
              <a:ext uri="{FF2B5EF4-FFF2-40B4-BE49-F238E27FC236}">
                <a16:creationId xmlns:a16="http://schemas.microsoft.com/office/drawing/2014/main" id="{C4BABC35-BA2D-4D13-AE33-A5AC72F0C485}"/>
              </a:ext>
            </a:extLst>
          </p:cNvPr>
          <p:cNvSpPr/>
          <p:nvPr/>
        </p:nvSpPr>
        <p:spPr bwMode="auto">
          <a:xfrm>
            <a:off x="4908436" y="3874368"/>
            <a:ext cx="4091547" cy="549424"/>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0" hangingPunct="0"/>
            <a:r>
              <a:rPr lang="en-US" sz="2000" b="1" dirty="0"/>
              <a:t>Develop Mathematical Model</a:t>
            </a:r>
          </a:p>
        </p:txBody>
      </p:sp>
      <p:cxnSp>
        <p:nvCxnSpPr>
          <p:cNvPr id="16" name="Straight Arrow Connector 15">
            <a:extLst>
              <a:ext uri="{FF2B5EF4-FFF2-40B4-BE49-F238E27FC236}">
                <a16:creationId xmlns:a16="http://schemas.microsoft.com/office/drawing/2014/main" id="{EE88168F-C896-41CB-9BAF-54D06A39A06A}"/>
              </a:ext>
            </a:extLst>
          </p:cNvPr>
          <p:cNvCxnSpPr>
            <a:cxnSpLocks/>
          </p:cNvCxnSpPr>
          <p:nvPr/>
        </p:nvCxnSpPr>
        <p:spPr bwMode="auto">
          <a:xfrm>
            <a:off x="4535996" y="4041068"/>
            <a:ext cx="336437" cy="1080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F3945ED3-A3A4-4487-99EE-55D73587511D}"/>
              </a:ext>
            </a:extLst>
          </p:cNvPr>
          <p:cNvCxnSpPr/>
          <p:nvPr/>
        </p:nvCxnSpPr>
        <p:spPr bwMode="auto">
          <a:xfrm flipV="1">
            <a:off x="4608004" y="6453336"/>
            <a:ext cx="972108" cy="1080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Oval 17">
            <a:extLst>
              <a:ext uri="{FF2B5EF4-FFF2-40B4-BE49-F238E27FC236}">
                <a16:creationId xmlns:a16="http://schemas.microsoft.com/office/drawing/2014/main" id="{F5E07AF4-C9DC-4CFC-824F-C71560EB418B}"/>
              </a:ext>
            </a:extLst>
          </p:cNvPr>
          <p:cNvSpPr/>
          <p:nvPr/>
        </p:nvSpPr>
        <p:spPr bwMode="auto">
          <a:xfrm>
            <a:off x="5594436" y="6108951"/>
            <a:ext cx="3405547" cy="549424"/>
          </a:xfrm>
          <a:prstGeom prst="ellipse">
            <a:avLst/>
          </a:prstGeom>
          <a:solidFill>
            <a:schemeClr val="bg2"/>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0" hangingPunct="0"/>
            <a:r>
              <a:rPr lang="en-US" sz="2000" b="1" dirty="0"/>
              <a:t>Establish the procedure</a:t>
            </a:r>
          </a:p>
        </p:txBody>
      </p:sp>
    </p:spTree>
    <p:extLst>
      <p:ext uri="{BB962C8B-B14F-4D97-AF65-F5344CB8AC3E}">
        <p14:creationId xmlns:p14="http://schemas.microsoft.com/office/powerpoint/2010/main" val="3493207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p:cNvSpPr txBox="1">
            <a:spLocks noChangeArrowheads="1"/>
          </p:cNvSpPr>
          <p:nvPr/>
        </p:nvSpPr>
        <p:spPr bwMode="auto">
          <a:xfrm>
            <a:off x="267084" y="262607"/>
            <a:ext cx="8661400" cy="646113"/>
          </a:xfrm>
          <a:prstGeom prst="rect">
            <a:avLst/>
          </a:prstGeom>
          <a:noFill/>
          <a:ln w="9525">
            <a:noFill/>
            <a:miter lim="800000"/>
            <a:headEnd/>
            <a:tailEnd/>
          </a:ln>
          <a:effectLst/>
        </p:spPr>
        <p:txBody>
          <a:bodyPr>
            <a:spAutoFit/>
          </a:bodyPr>
          <a:lstStyle/>
          <a:p>
            <a:pPr eaLnBrk="0" hangingPunct="0">
              <a:defRPr/>
            </a:pPr>
            <a:r>
              <a:rPr lang="en-US" sz="3600" b="1" dirty="0">
                <a:solidFill>
                  <a:schemeClr val="tx2"/>
                </a:solidFill>
                <a:latin typeface="+mj-lt"/>
                <a:cs typeface="+mn-cs"/>
              </a:rPr>
              <a:t>Operations Research Tools &amp; Techniques</a:t>
            </a:r>
          </a:p>
        </p:txBody>
      </p:sp>
      <p:sp>
        <p:nvSpPr>
          <p:cNvPr id="143365" name="Text Box 5"/>
          <p:cNvSpPr txBox="1">
            <a:spLocks noChangeArrowheads="1"/>
          </p:cNvSpPr>
          <p:nvPr/>
        </p:nvSpPr>
        <p:spPr bwMode="auto">
          <a:xfrm>
            <a:off x="503548" y="1376772"/>
            <a:ext cx="7162800" cy="1815882"/>
          </a:xfrm>
          <a:prstGeom prst="rect">
            <a:avLst/>
          </a:prstGeom>
          <a:noFill/>
          <a:ln w="9525">
            <a:noFill/>
            <a:miter lim="800000"/>
            <a:headEnd/>
            <a:tailEnd/>
          </a:ln>
          <a:effectLst/>
        </p:spPr>
        <p:txBody>
          <a:bodyPr>
            <a:spAutoFit/>
          </a:bodyPr>
          <a:lstStyle/>
          <a:p>
            <a:pPr marL="457200" indent="-457200" eaLnBrk="0" hangingPunct="0">
              <a:buFont typeface="Wingdings" panose="05000000000000000000" pitchFamily="2" charset="2"/>
              <a:buChar char="§"/>
              <a:defRPr/>
            </a:pPr>
            <a:r>
              <a:rPr lang="en-US" sz="2800" b="1" dirty="0">
                <a:latin typeface="+mn-lt"/>
                <a:cs typeface="+mn-cs"/>
              </a:rPr>
              <a:t>Linear Programming Problems</a:t>
            </a:r>
          </a:p>
          <a:p>
            <a:pPr marL="914400" lvl="1" indent="-457200" eaLnBrk="0" hangingPunct="0">
              <a:buFont typeface="Wingdings" panose="05000000000000000000" pitchFamily="2" charset="2"/>
              <a:buChar char="ü"/>
              <a:defRPr/>
            </a:pPr>
            <a:r>
              <a:rPr lang="en-US" sz="2800" dirty="0">
                <a:latin typeface="+mn-lt"/>
                <a:cs typeface="+mn-cs"/>
              </a:rPr>
              <a:t>Transportation Problems</a:t>
            </a:r>
          </a:p>
          <a:p>
            <a:pPr marL="914400" lvl="1" indent="-457200" eaLnBrk="0" hangingPunct="0">
              <a:buFont typeface="Wingdings" panose="05000000000000000000" pitchFamily="2" charset="2"/>
              <a:buChar char="ü"/>
              <a:defRPr/>
            </a:pPr>
            <a:r>
              <a:rPr lang="en-US" sz="2800" dirty="0">
                <a:latin typeface="+mn-lt"/>
                <a:cs typeface="+mn-cs"/>
              </a:rPr>
              <a:t>Assignment Problems</a:t>
            </a:r>
          </a:p>
          <a:p>
            <a:pPr marL="914400" lvl="1" indent="-457200" eaLnBrk="0" hangingPunct="0">
              <a:buFont typeface="Wingdings" panose="05000000000000000000" pitchFamily="2" charset="2"/>
              <a:buChar char="ü"/>
              <a:defRPr/>
            </a:pPr>
            <a:r>
              <a:rPr lang="en-US" sz="2800" dirty="0">
                <a:latin typeface="+mn-lt"/>
                <a:cs typeface="+mn-cs"/>
              </a:rPr>
              <a:t>Travelling Salesman Problems </a:t>
            </a:r>
            <a:r>
              <a:rPr lang="en-US" sz="2800" dirty="0" smtClean="0">
                <a:latin typeface="+mn-lt"/>
                <a:cs typeface="+mn-cs"/>
              </a:rPr>
              <a:t>etc.</a:t>
            </a:r>
            <a:endParaRPr lang="en-US" sz="2800" dirty="0">
              <a:latin typeface="+mn-lt"/>
              <a:cs typeface="+mn-cs"/>
            </a:endParaRPr>
          </a:p>
        </p:txBody>
      </p:sp>
      <p:sp>
        <p:nvSpPr>
          <p:cNvPr id="21508" name="Line 6"/>
          <p:cNvSpPr>
            <a:spLocks noChangeShapeType="1"/>
          </p:cNvSpPr>
          <p:nvPr/>
        </p:nvSpPr>
        <p:spPr bwMode="auto">
          <a:xfrm>
            <a:off x="0" y="1219200"/>
            <a:ext cx="9144000" cy="0"/>
          </a:xfrm>
          <a:prstGeom prst="line">
            <a:avLst/>
          </a:prstGeom>
          <a:noFill/>
          <a:ln w="57150">
            <a:solidFill>
              <a:schemeClr val="accent1"/>
            </a:solidFill>
            <a:round/>
            <a:headEnd/>
            <a:tailEnd/>
          </a:ln>
        </p:spPr>
        <p:txBody>
          <a:bodyPr wrap="none"/>
          <a:lstStyle/>
          <a:p>
            <a:endParaRPr lang="en-US"/>
          </a:p>
        </p:txBody>
      </p:sp>
      <p:sp>
        <p:nvSpPr>
          <p:cNvPr id="5" name="Text Box 5">
            <a:extLst>
              <a:ext uri="{FF2B5EF4-FFF2-40B4-BE49-F238E27FC236}">
                <a16:creationId xmlns:a16="http://schemas.microsoft.com/office/drawing/2014/main" id="{32649F72-6648-499B-A59D-047A26754242}"/>
              </a:ext>
            </a:extLst>
          </p:cNvPr>
          <p:cNvSpPr txBox="1">
            <a:spLocks noChangeArrowheads="1"/>
          </p:cNvSpPr>
          <p:nvPr/>
        </p:nvSpPr>
        <p:spPr bwMode="auto">
          <a:xfrm>
            <a:off x="575556" y="3350225"/>
            <a:ext cx="7162800" cy="1815882"/>
          </a:xfrm>
          <a:prstGeom prst="rect">
            <a:avLst/>
          </a:prstGeom>
          <a:noFill/>
          <a:ln w="9525">
            <a:noFill/>
            <a:miter lim="800000"/>
            <a:headEnd/>
            <a:tailEnd/>
          </a:ln>
          <a:effectLst/>
        </p:spPr>
        <p:txBody>
          <a:bodyPr>
            <a:spAutoFit/>
          </a:bodyPr>
          <a:lstStyle/>
          <a:p>
            <a:pPr marL="457200" indent="-457200" eaLnBrk="0" hangingPunct="0">
              <a:buFont typeface="Wingdings" panose="05000000000000000000" pitchFamily="2" charset="2"/>
              <a:buChar char="§"/>
              <a:defRPr/>
            </a:pPr>
            <a:r>
              <a:rPr lang="en-US" sz="2800" dirty="0" smtClean="0">
                <a:latin typeface="+mn-lt"/>
                <a:cs typeface="+mn-cs"/>
              </a:rPr>
              <a:t>Decision </a:t>
            </a:r>
            <a:r>
              <a:rPr lang="en-US" sz="2800" dirty="0">
                <a:latin typeface="+mn-lt"/>
                <a:cs typeface="+mn-cs"/>
              </a:rPr>
              <a:t>Theory</a:t>
            </a:r>
          </a:p>
          <a:p>
            <a:pPr marL="457200" indent="-457200" eaLnBrk="0" hangingPunct="0">
              <a:buFont typeface="Wingdings" panose="05000000000000000000" pitchFamily="2" charset="2"/>
              <a:buChar char="§"/>
              <a:defRPr/>
            </a:pPr>
            <a:r>
              <a:rPr lang="en-US" sz="2800" dirty="0">
                <a:latin typeface="+mn-lt"/>
                <a:cs typeface="+mn-cs"/>
              </a:rPr>
              <a:t>Inventory Management</a:t>
            </a:r>
          </a:p>
          <a:p>
            <a:pPr marL="457200" indent="-457200" eaLnBrk="0" hangingPunct="0">
              <a:buFont typeface="Wingdings" panose="05000000000000000000" pitchFamily="2" charset="2"/>
              <a:buChar char="§"/>
              <a:defRPr/>
            </a:pPr>
            <a:r>
              <a:rPr lang="en-US" sz="2800" dirty="0">
                <a:latin typeface="+mn-lt"/>
                <a:cs typeface="+mn-cs"/>
              </a:rPr>
              <a:t>Game Theory</a:t>
            </a:r>
          </a:p>
          <a:p>
            <a:pPr marL="457200" indent="-457200" eaLnBrk="0" hangingPunct="0">
              <a:buFont typeface="Wingdings" panose="05000000000000000000" pitchFamily="2" charset="2"/>
              <a:buChar char="§"/>
              <a:defRPr/>
            </a:pPr>
            <a:r>
              <a:rPr lang="en-US" sz="2800" dirty="0">
                <a:latin typeface="+mn-lt"/>
                <a:cs typeface="+mn-cs"/>
              </a:rPr>
              <a:t>Waiting Line Management </a:t>
            </a:r>
          </a:p>
        </p:txBody>
      </p:sp>
    </p:spTree>
    <p:extLst>
      <p:ext uri="{BB962C8B-B14F-4D97-AF65-F5344CB8AC3E}">
        <p14:creationId xmlns:p14="http://schemas.microsoft.com/office/powerpoint/2010/main" val="752461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p:cNvSpPr txBox="1">
            <a:spLocks noChangeArrowheads="1"/>
          </p:cNvSpPr>
          <p:nvPr/>
        </p:nvSpPr>
        <p:spPr bwMode="auto">
          <a:xfrm>
            <a:off x="0" y="182016"/>
            <a:ext cx="9144000" cy="646331"/>
          </a:xfrm>
          <a:prstGeom prst="rect">
            <a:avLst/>
          </a:prstGeom>
          <a:noFill/>
          <a:ln w="9525">
            <a:noFill/>
            <a:miter lim="800000"/>
            <a:headEnd/>
            <a:tailEnd/>
          </a:ln>
          <a:effectLst/>
        </p:spPr>
        <p:txBody>
          <a:bodyPr wrap="square">
            <a:spAutoFit/>
          </a:bodyPr>
          <a:lstStyle/>
          <a:p>
            <a:pPr eaLnBrk="0" hangingPunct="0">
              <a:defRPr/>
            </a:pPr>
            <a:r>
              <a:rPr lang="en-US" sz="3600" b="1" dirty="0">
                <a:solidFill>
                  <a:schemeClr val="tx2"/>
                </a:solidFill>
                <a:latin typeface="+mj-lt"/>
                <a:cs typeface="+mn-cs"/>
              </a:rPr>
              <a:t>What is Linear Programming Problem (LPP) </a:t>
            </a:r>
          </a:p>
        </p:txBody>
      </p:sp>
      <p:sp>
        <p:nvSpPr>
          <p:cNvPr id="143365" name="Text Box 5"/>
          <p:cNvSpPr txBox="1">
            <a:spLocks noChangeArrowheads="1"/>
          </p:cNvSpPr>
          <p:nvPr/>
        </p:nvSpPr>
        <p:spPr bwMode="auto">
          <a:xfrm>
            <a:off x="413538" y="1602473"/>
            <a:ext cx="8118902" cy="5262979"/>
          </a:xfrm>
          <a:prstGeom prst="rect">
            <a:avLst/>
          </a:prstGeom>
          <a:noFill/>
          <a:ln w="9525">
            <a:noFill/>
            <a:miter lim="800000"/>
            <a:headEnd/>
            <a:tailEnd/>
          </a:ln>
          <a:effectLst/>
        </p:spPr>
        <p:txBody>
          <a:bodyPr wrap="square">
            <a:spAutoFit/>
          </a:bodyPr>
          <a:lstStyle/>
          <a:p>
            <a:pPr marL="457200" indent="-457200" algn="just" eaLnBrk="0" hangingPunct="0">
              <a:lnSpc>
                <a:spcPct val="150000"/>
              </a:lnSpc>
              <a:buFont typeface="Wingdings" panose="05000000000000000000" pitchFamily="2" charset="2"/>
              <a:buChar char="§"/>
              <a:defRPr/>
            </a:pPr>
            <a:r>
              <a:rPr lang="en-GB" sz="2800" dirty="0"/>
              <a:t>Linear programming is a simple technique where we </a:t>
            </a:r>
            <a:r>
              <a:rPr lang="en-GB" sz="2800" b="1" dirty="0"/>
              <a:t>depict</a:t>
            </a:r>
            <a:r>
              <a:rPr lang="en-GB" sz="2800" dirty="0"/>
              <a:t> complex relationships through linear functions and then find the optimum points.</a:t>
            </a:r>
          </a:p>
          <a:p>
            <a:pPr marL="457200" indent="-457200" algn="just" eaLnBrk="0" hangingPunct="0">
              <a:lnSpc>
                <a:spcPct val="150000"/>
              </a:lnSpc>
              <a:buFont typeface="Wingdings" panose="05000000000000000000" pitchFamily="2" charset="2"/>
              <a:buChar char="§"/>
              <a:defRPr/>
            </a:pPr>
            <a:r>
              <a:rPr lang="en-GB" sz="2800" dirty="0"/>
              <a:t>Here, the linear objective  function is maximized or </a:t>
            </a:r>
            <a:r>
              <a:rPr lang="en-GB" sz="2800" dirty="0" smtClean="0"/>
              <a:t>minimized (</a:t>
            </a:r>
            <a:r>
              <a:rPr lang="en-GB" sz="2800" dirty="0"/>
              <a:t>optimized) when subjected to various constraints. </a:t>
            </a:r>
          </a:p>
          <a:p>
            <a:pPr marL="457200" indent="-457200" algn="just" eaLnBrk="0" hangingPunct="0">
              <a:lnSpc>
                <a:spcPct val="150000"/>
              </a:lnSpc>
              <a:buFont typeface="Wingdings" panose="05000000000000000000" pitchFamily="2" charset="2"/>
              <a:buChar char="§"/>
              <a:defRPr/>
            </a:pPr>
            <a:r>
              <a:rPr lang="en-GB" sz="2800" dirty="0">
                <a:latin typeface="+mn-lt"/>
                <a:cs typeface="+mn-cs"/>
              </a:rPr>
              <a:t>Constraints can be limitations on resources or expenditure or labour hours etc.</a:t>
            </a:r>
            <a:endParaRPr lang="en-US" sz="2800" dirty="0">
              <a:latin typeface="+mn-lt"/>
              <a:cs typeface="+mn-cs"/>
            </a:endParaRPr>
          </a:p>
        </p:txBody>
      </p:sp>
      <p:sp>
        <p:nvSpPr>
          <p:cNvPr id="21508" name="Line 6"/>
          <p:cNvSpPr>
            <a:spLocks noChangeShapeType="1"/>
          </p:cNvSpPr>
          <p:nvPr/>
        </p:nvSpPr>
        <p:spPr bwMode="auto">
          <a:xfrm>
            <a:off x="0" y="1219200"/>
            <a:ext cx="9144000" cy="0"/>
          </a:xfrm>
          <a:prstGeom prst="line">
            <a:avLst/>
          </a:prstGeom>
          <a:noFill/>
          <a:ln w="57150">
            <a:solidFill>
              <a:schemeClr val="accent1"/>
            </a:solidFill>
            <a:round/>
            <a:headEnd/>
            <a:tailEnd/>
          </a:ln>
        </p:spPr>
        <p:txBody>
          <a:bodyPr wrap="none"/>
          <a:lstStyle/>
          <a:p>
            <a:endParaRPr lang="en-US"/>
          </a:p>
        </p:txBody>
      </p:sp>
    </p:spTree>
    <p:extLst>
      <p:ext uri="{BB962C8B-B14F-4D97-AF65-F5344CB8AC3E}">
        <p14:creationId xmlns:p14="http://schemas.microsoft.com/office/powerpoint/2010/main" val="4167730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nieTaylor">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2511</TotalTime>
  <Words>1435</Words>
  <Application>Microsoft Office PowerPoint</Application>
  <PresentationFormat>On-screen Show (4:3)</PresentationFormat>
  <Paragraphs>288</Paragraphs>
  <Slides>35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Garamond</vt:lpstr>
      <vt:lpstr>Symbol</vt:lpstr>
      <vt:lpstr>Times New Roman</vt:lpstr>
      <vt:lpstr>Wingdings</vt:lpstr>
      <vt:lpstr>BernieTaylor</vt:lpstr>
      <vt:lpstr>OPERATIONS RESEARCH</vt:lpstr>
      <vt:lpstr>Contents</vt:lpstr>
      <vt:lpstr>Introduction</vt:lpstr>
      <vt:lpstr>Successful Applications of OR</vt:lpstr>
      <vt:lpstr>Applications of OR </vt:lpstr>
      <vt:lpstr>OR Models</vt:lpstr>
      <vt:lpstr>The OR Process</vt:lpstr>
      <vt:lpstr>PowerPoint Presentation</vt:lpstr>
      <vt:lpstr>PowerPoint Presentation</vt:lpstr>
      <vt:lpstr>PowerPoint Presentation</vt:lpstr>
      <vt:lpstr>PowerPoint Presentation</vt:lpstr>
      <vt:lpstr>Example of Model Construction (1 of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Manufacturing Problem</vt:lpstr>
      <vt:lpstr>PowerPoint Presentation</vt:lpstr>
      <vt:lpstr>PowerPoint Presentation</vt:lpstr>
      <vt:lpstr>PowerPoint Presentation</vt:lpstr>
      <vt:lpstr>Practical Excel Template</vt:lpstr>
      <vt:lpstr>Understanding Formulas/Functions</vt:lpstr>
      <vt:lpstr>Setting up table</vt:lpstr>
      <vt:lpstr>Data Tab =&gt; Solver</vt:lpstr>
      <vt:lpstr>Fill the necessary Heads</vt:lpstr>
      <vt:lpstr>Click ‘Solve’ =&gt; keep the solver sol =&gt; ok</vt:lpstr>
      <vt:lpstr>Optimal Solution</vt:lpstr>
      <vt:lpstr>The Diet Problem</vt:lpstr>
      <vt:lpstr>PowerPoint Presentation</vt:lpstr>
      <vt:lpstr>PowerPoint Presentation</vt:lpstr>
      <vt:lpstr>PowerPoint Presentation</vt:lpstr>
      <vt:lpstr>PowerPoint Presentation</vt:lpstr>
    </vt:vector>
  </TitlesOfParts>
  <Company>University of Central Oklahoma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GWillis</dc:creator>
  <cp:lastModifiedBy>Windows User</cp:lastModifiedBy>
  <cp:revision>159</cp:revision>
  <dcterms:created xsi:type="dcterms:W3CDTF">2009-04-04T23:17:01Z</dcterms:created>
  <dcterms:modified xsi:type="dcterms:W3CDTF">2021-09-29T05:14:28Z</dcterms:modified>
</cp:coreProperties>
</file>