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1"/>
  </p:notesMasterIdLst>
  <p:handoutMasterIdLst>
    <p:handoutMasterId r:id="rId22"/>
  </p:handoutMasterIdLst>
  <p:sldIdLst>
    <p:sldId id="3825" r:id="rId5"/>
    <p:sldId id="3827" r:id="rId6"/>
    <p:sldId id="3794" r:id="rId7"/>
    <p:sldId id="3835" r:id="rId8"/>
    <p:sldId id="3836" r:id="rId9"/>
    <p:sldId id="3844" r:id="rId10"/>
    <p:sldId id="3791" r:id="rId11"/>
    <p:sldId id="3845" r:id="rId12"/>
    <p:sldId id="3837" r:id="rId13"/>
    <p:sldId id="3838" r:id="rId14"/>
    <p:sldId id="3839" r:id="rId15"/>
    <p:sldId id="3846" r:id="rId16"/>
    <p:sldId id="3840" r:id="rId17"/>
    <p:sldId id="3847" r:id="rId18"/>
    <p:sldId id="3848" r:id="rId19"/>
    <p:sldId id="3834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18/06/2024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18/06/2024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71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7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6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2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6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8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46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5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8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Home Electric Consumption forecasting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Ali Ahammad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Algorithm 2: Support Vector Machine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‘</a:t>
            </a:r>
            <a:r>
              <a:rPr lang="en-GB" dirty="0" err="1"/>
              <a:t>rbf</a:t>
            </a:r>
            <a:r>
              <a:rPr lang="en-GB" dirty="0"/>
              <a:t>’ is used for kernel type.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Other parameters are by default chosen such as gamma would be scale and it uses 1 / (</a:t>
            </a:r>
            <a:r>
              <a:rPr lang="en-GB" dirty="0" err="1"/>
              <a:t>n_features</a:t>
            </a:r>
            <a:r>
              <a:rPr lang="en-GB" dirty="0"/>
              <a:t> * </a:t>
            </a:r>
            <a:r>
              <a:rPr lang="en-GB" dirty="0" err="1"/>
              <a:t>X.var</a:t>
            </a:r>
            <a:r>
              <a:rPr lang="en-GB" dirty="0"/>
              <a:t>()) as value of gamma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Regularization parameter C is 1.0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 err="1"/>
              <a:t>Max_iter</a:t>
            </a:r>
            <a:r>
              <a:rPr lang="en-GB" dirty="0"/>
              <a:t> is hard limit on iteration within solver or -1 for no limit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2CF4624-CB23-483B-CB7F-BE6D2653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36" y="1447799"/>
            <a:ext cx="5306568" cy="47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8345612" cy="1325563"/>
          </a:xfrm>
        </p:spPr>
        <p:txBody>
          <a:bodyPr rtlCol="0"/>
          <a:lstStyle/>
          <a:p>
            <a:pPr rtl="0"/>
            <a:r>
              <a:rPr lang="en-GB" dirty="0"/>
              <a:t>Output comparison between MLP and SVM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5013EE-1FD5-F880-9670-8FABAABA9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7460"/>
              </p:ext>
            </p:extLst>
          </p:nvPr>
        </p:nvGraphicFramePr>
        <p:xfrm>
          <a:off x="539307" y="1690687"/>
          <a:ext cx="6274447" cy="2114395"/>
        </p:xfrm>
        <a:graphic>
          <a:graphicData uri="http://schemas.openxmlformats.org/drawingml/2006/table">
            <a:tbl>
              <a:tblPr/>
              <a:tblGrid>
                <a:gridCol w="1716889">
                  <a:extLst>
                    <a:ext uri="{9D8B030D-6E8A-4147-A177-3AD203B41FA5}">
                      <a16:colId xmlns:a16="http://schemas.microsoft.com/office/drawing/2014/main" val="991089541"/>
                    </a:ext>
                  </a:extLst>
                </a:gridCol>
                <a:gridCol w="967701">
                  <a:extLst>
                    <a:ext uri="{9D8B030D-6E8A-4147-A177-3AD203B41FA5}">
                      <a16:colId xmlns:a16="http://schemas.microsoft.com/office/drawing/2014/main" val="2735892669"/>
                    </a:ext>
                  </a:extLst>
                </a:gridCol>
                <a:gridCol w="920877">
                  <a:extLst>
                    <a:ext uri="{9D8B030D-6E8A-4147-A177-3AD203B41FA5}">
                      <a16:colId xmlns:a16="http://schemas.microsoft.com/office/drawing/2014/main" val="1748922366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2455723294"/>
                    </a:ext>
                  </a:extLst>
                </a:gridCol>
                <a:gridCol w="1311078">
                  <a:extLst>
                    <a:ext uri="{9D8B030D-6E8A-4147-A177-3AD203B41FA5}">
                      <a16:colId xmlns:a16="http://schemas.microsoft.com/office/drawing/2014/main" val="3782499278"/>
                    </a:ext>
                  </a:extLst>
                </a:gridCol>
              </a:tblGrid>
              <a:tr h="422879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 Power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Power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 Occupation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Occupation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725340"/>
                  </a:ext>
                </a:extLst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Squared Error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65454"/>
                  </a:ext>
                </a:extLst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59567"/>
                  </a:ext>
                </a:extLst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09739"/>
                  </a:ext>
                </a:extLst>
              </a:tr>
              <a:tr h="422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Explained Variance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6679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8CB9D9-064F-D6A8-EE22-9FE0810EFA9D}"/>
              </a:ext>
            </a:extLst>
          </p:cNvPr>
          <p:cNvSpPr txBox="1"/>
          <p:nvPr/>
        </p:nvSpPr>
        <p:spPr>
          <a:xfrm>
            <a:off x="7079226" y="1229032"/>
            <a:ext cx="42745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both power and occupation models, SVR outperforms MLP, as it has lower 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SVR performs better in both power and occupation models due to its lower MAE.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R² measures , both models perform poorly for power prediction. However, SVR is better for occupation prediction (though still not ideal).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explained variance, SVR slightly outperforms MLP for power prediction, but neither model explains much variance. For occupation, both models fail to capture any variance.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F948A-B51C-2759-2517-161E815F6E0D}"/>
              </a:ext>
            </a:extLst>
          </p:cNvPr>
          <p:cNvSpPr txBox="1"/>
          <p:nvPr/>
        </p:nvSpPr>
        <p:spPr>
          <a:xfrm>
            <a:off x="609600" y="4021394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short, SVR consistently performs better than MLP across all metrics, especially for power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both models struggle with occupation prediction, as indicated by low R² and explained variance.</a:t>
            </a:r>
          </a:p>
        </p:txBody>
      </p:sp>
    </p:spTree>
    <p:extLst>
      <p:ext uri="{BB962C8B-B14F-4D97-AF65-F5344CB8AC3E}">
        <p14:creationId xmlns:p14="http://schemas.microsoft.com/office/powerpoint/2010/main" val="48035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8345612" cy="1325563"/>
          </a:xfrm>
        </p:spPr>
        <p:txBody>
          <a:bodyPr rtlCol="0"/>
          <a:lstStyle/>
          <a:p>
            <a:pPr rtl="0"/>
            <a:r>
              <a:rPr lang="en-GB" dirty="0"/>
              <a:t>Graph comparison between MLP and SVM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BD11E-BC8E-CB86-E8C9-E11188C2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8" y="1913313"/>
            <a:ext cx="5282522" cy="2417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8C692-BC66-AE62-18BE-B8D11B2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09" y="1913312"/>
            <a:ext cx="4930313" cy="24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0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724332" cy="1325563"/>
          </a:xfrm>
        </p:spPr>
        <p:txBody>
          <a:bodyPr rtlCol="0"/>
          <a:lstStyle/>
          <a:p>
            <a:pPr rtl="0"/>
            <a:r>
              <a:rPr lang="en-GB" dirty="0"/>
              <a:t>Hyper-parameter tuning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72DD5-A316-2978-69FD-069441E0ECC9}"/>
              </a:ext>
            </a:extLst>
          </p:cNvPr>
          <p:cNvSpPr txBox="1"/>
          <p:nvPr/>
        </p:nvSpPr>
        <p:spPr>
          <a:xfrm>
            <a:off x="838200" y="1818968"/>
            <a:ext cx="402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SVM</a:t>
            </a:r>
          </a:p>
          <a:p>
            <a:endParaRPr lang="en-GB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90FC0-2CB5-C3D3-2D0A-4A4638AE951C}"/>
              </a:ext>
            </a:extLst>
          </p:cNvPr>
          <p:cNvSpPr txBox="1"/>
          <p:nvPr/>
        </p:nvSpPr>
        <p:spPr>
          <a:xfrm>
            <a:off x="954578" y="2809878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kernel: </a:t>
            </a:r>
            <a:r>
              <a:rPr lang="en-GB" dirty="0" err="1"/>
              <a:t>rbf</a:t>
            </a:r>
            <a:r>
              <a:rPr lang="en-GB" dirty="0"/>
              <a:t>, linear,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C: 0.1, 1, 10,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gamma: scale,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4D131-FFA2-40C5-D4A3-4BB22E609D2D}"/>
              </a:ext>
            </a:extLst>
          </p:cNvPr>
          <p:cNvSpPr txBox="1"/>
          <p:nvPr/>
        </p:nvSpPr>
        <p:spPr>
          <a:xfrm>
            <a:off x="5852160" y="1851617"/>
            <a:ext cx="402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MLP classifier</a:t>
            </a:r>
          </a:p>
          <a:p>
            <a:endParaRPr lang="en-GB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4D26C-4B6B-3136-A8E2-F4BD038D4F73}"/>
              </a:ext>
            </a:extLst>
          </p:cNvPr>
          <p:cNvSpPr txBox="1"/>
          <p:nvPr/>
        </p:nvSpPr>
        <p:spPr>
          <a:xfrm>
            <a:off x="5852160" y="2559503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Hidden layer sizes: (50,), (100,), (100, 50), (50,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Max_iter</a:t>
            </a:r>
            <a:r>
              <a:rPr lang="en-GB" dirty="0"/>
              <a:t>: 200,500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alpha: 0.0001, 0.001, 0.01,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learning_rate</a:t>
            </a:r>
            <a:r>
              <a:rPr lang="en-GB" dirty="0"/>
              <a:t>: 'constant', 'adaptive'</a:t>
            </a:r>
          </a:p>
        </p:txBody>
      </p:sp>
    </p:spTree>
    <p:extLst>
      <p:ext uri="{BB962C8B-B14F-4D97-AF65-F5344CB8AC3E}">
        <p14:creationId xmlns:p14="http://schemas.microsoft.com/office/powerpoint/2010/main" val="362937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8345612" cy="1325563"/>
          </a:xfrm>
        </p:spPr>
        <p:txBody>
          <a:bodyPr rtlCol="0"/>
          <a:lstStyle/>
          <a:p>
            <a:pPr rtl="0"/>
            <a:r>
              <a:rPr lang="en-GB" dirty="0"/>
              <a:t>Output comparison between MLP and SVM after tuning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CB9D9-064F-D6A8-EE22-9FE0810EFA9D}"/>
              </a:ext>
            </a:extLst>
          </p:cNvPr>
          <p:cNvSpPr txBox="1"/>
          <p:nvPr/>
        </p:nvSpPr>
        <p:spPr>
          <a:xfrm>
            <a:off x="7079226" y="1690688"/>
            <a:ext cx="42745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Mean Squared Error (MSE): </a:t>
            </a:r>
            <a:r>
              <a:rPr lang="en-GB" sz="1400" dirty="0"/>
              <a:t>Both models show improvements in power prediction, with SVR maintaining its lower MSE. For occupation prediction, both models have lower MSE values, but SVR still performs better.</a:t>
            </a:r>
          </a:p>
          <a:p>
            <a:r>
              <a:rPr lang="en-GB" sz="1400" b="1" dirty="0"/>
              <a:t>Mean Absolute Error (MAE): </a:t>
            </a:r>
            <a:r>
              <a:rPr lang="en-GB" sz="1400" dirty="0"/>
              <a:t>SVR continues to outperform MLP in both power and occupation prediction. The MAE values are lower for both models in the occupation task.</a:t>
            </a:r>
          </a:p>
          <a:p>
            <a:r>
              <a:rPr lang="en-GB" sz="1400" b="1" dirty="0"/>
              <a:t>R-squared (R²):</a:t>
            </a:r>
            <a:r>
              <a:rPr lang="en-GB" sz="1400" dirty="0"/>
              <a:t>The R² values remain negative for both power and occupation prediction, indicating poor model fit. SVR is still the better performer, but neither model explains much variance.</a:t>
            </a:r>
          </a:p>
          <a:p>
            <a:r>
              <a:rPr lang="en-GB" sz="1400" b="1" dirty="0"/>
              <a:t>Explained Variance: </a:t>
            </a:r>
            <a:r>
              <a:rPr lang="en-GB" sz="1400" dirty="0"/>
              <a:t>SVR maintains its advantage in explained variance for power prediction. Unfortunately, both models fail to capture any variance in occupation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F948A-B51C-2759-2517-161E815F6E0D}"/>
              </a:ext>
            </a:extLst>
          </p:cNvPr>
          <p:cNvSpPr txBox="1"/>
          <p:nvPr/>
        </p:nvSpPr>
        <p:spPr>
          <a:xfrm>
            <a:off x="609600" y="4021394"/>
            <a:ext cx="61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SVR</a:t>
            </a:r>
            <a:r>
              <a:rPr lang="en-GB" dirty="0"/>
              <a:t> remains the better model overall, especially for power prediction.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A42E2-8383-3339-9EE9-A2BFCCEE3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70645"/>
              </p:ext>
            </p:extLst>
          </p:nvPr>
        </p:nvGraphicFramePr>
        <p:xfrm>
          <a:off x="906490" y="1808460"/>
          <a:ext cx="5828607" cy="1982145"/>
        </p:xfrm>
        <a:graphic>
          <a:graphicData uri="http://schemas.openxmlformats.org/drawingml/2006/table">
            <a:tbl>
              <a:tblPr/>
              <a:tblGrid>
                <a:gridCol w="1594893">
                  <a:extLst>
                    <a:ext uri="{9D8B030D-6E8A-4147-A177-3AD203B41FA5}">
                      <a16:colId xmlns:a16="http://schemas.microsoft.com/office/drawing/2014/main" val="2446069327"/>
                    </a:ext>
                  </a:extLst>
                </a:gridCol>
                <a:gridCol w="898939">
                  <a:extLst>
                    <a:ext uri="{9D8B030D-6E8A-4147-A177-3AD203B41FA5}">
                      <a16:colId xmlns:a16="http://schemas.microsoft.com/office/drawing/2014/main" val="1715338156"/>
                    </a:ext>
                  </a:extLst>
                </a:gridCol>
                <a:gridCol w="855442">
                  <a:extLst>
                    <a:ext uri="{9D8B030D-6E8A-4147-A177-3AD203B41FA5}">
                      <a16:colId xmlns:a16="http://schemas.microsoft.com/office/drawing/2014/main" val="4134796048"/>
                    </a:ext>
                  </a:extLst>
                </a:gridCol>
                <a:gridCol w="1261415">
                  <a:extLst>
                    <a:ext uri="{9D8B030D-6E8A-4147-A177-3AD203B41FA5}">
                      <a16:colId xmlns:a16="http://schemas.microsoft.com/office/drawing/2014/main" val="3105540874"/>
                    </a:ext>
                  </a:extLst>
                </a:gridCol>
                <a:gridCol w="1217918">
                  <a:extLst>
                    <a:ext uri="{9D8B030D-6E8A-4147-A177-3AD203B41FA5}">
                      <a16:colId xmlns:a16="http://schemas.microsoft.com/office/drawing/2014/main" val="815965348"/>
                    </a:ext>
                  </a:extLst>
                </a:gridCol>
              </a:tblGrid>
              <a:tr h="396429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 Power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Power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MLP Occupation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Occupation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385906"/>
                  </a:ext>
                </a:extLst>
              </a:tr>
              <a:tr h="396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Squared Error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826173"/>
                  </a:ext>
                </a:extLst>
              </a:tr>
              <a:tr h="396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806403"/>
                  </a:ext>
                </a:extLst>
              </a:tr>
              <a:tr h="396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534939"/>
                  </a:ext>
                </a:extLst>
              </a:tr>
              <a:tr h="396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Explained Variance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6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8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8345612" cy="1325563"/>
          </a:xfrm>
        </p:spPr>
        <p:txBody>
          <a:bodyPr rtlCol="0"/>
          <a:lstStyle/>
          <a:p>
            <a:pPr rtl="0"/>
            <a:r>
              <a:rPr lang="en-GB" dirty="0"/>
              <a:t>Graph comparison between MLP and SVM after tuning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3FD1A-0AA5-EB90-9C71-D8353716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8" y="1913313"/>
            <a:ext cx="5457365" cy="241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275D9-40E5-9B74-6C82-4B35095D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85" y="1913313"/>
            <a:ext cx="5524307" cy="24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1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GB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Ali Ahammad </a:t>
            </a:r>
          </a:p>
          <a:p>
            <a:pPr rtl="0">
              <a:spcBef>
                <a:spcPts val="3000"/>
              </a:spcBef>
            </a:pPr>
            <a:r>
              <a:rPr lang="en-GB" b="1" dirty="0"/>
              <a:t>Any Questions???</a:t>
            </a:r>
          </a:p>
          <a:p>
            <a:pPr rtl="0">
              <a:spcBef>
                <a:spcPts val="3000"/>
              </a:spcBef>
            </a:pPr>
            <a:endParaRPr lang="en-GB" sz="1800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Building a prediction model to predict power consumption in every 15 minutes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Algorithms used MLP and SVM models and hyper tuned parameters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Datasets used from load Algarve forecasting using HEM where the data are already compiled, and parameters are selected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49311" y="1681163"/>
            <a:ext cx="10306077" cy="823912"/>
          </a:xfrm>
        </p:spPr>
        <p:txBody>
          <a:bodyPr rtlCol="0"/>
          <a:lstStyle/>
          <a:p>
            <a:pPr rtl="0"/>
            <a:r>
              <a:rPr lang="en-GB" dirty="0"/>
              <a:t>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2505075"/>
            <a:ext cx="10518776" cy="3684588"/>
          </a:xfrm>
        </p:spPr>
        <p:txBody>
          <a:bodyPr rtlCol="0"/>
          <a:lstStyle/>
          <a:p>
            <a:pPr rtl="0"/>
            <a:r>
              <a:rPr lang="en-GB" dirty="0"/>
              <a:t>Separated into two </a:t>
            </a:r>
            <a:r>
              <a:rPr lang="en-GB" dirty="0" err="1"/>
              <a:t>dataframe</a:t>
            </a:r>
            <a:r>
              <a:rPr lang="en-GB" dirty="0"/>
              <a:t> depending on the suffix 1 and 2 and drop the nan rows from suffix 1 </a:t>
            </a:r>
            <a:r>
              <a:rPr lang="en-GB" dirty="0" err="1"/>
              <a:t>dataframe</a:t>
            </a:r>
            <a:endParaRPr lang="en-GB" dirty="0"/>
          </a:p>
          <a:p>
            <a:pPr rtl="0"/>
            <a:r>
              <a:rPr lang="en-GB" dirty="0"/>
              <a:t> Concatenated two </a:t>
            </a:r>
            <a:r>
              <a:rPr lang="en-GB" dirty="0" err="1"/>
              <a:t>dataframes</a:t>
            </a:r>
            <a:r>
              <a:rPr lang="en-GB" sz="2400" dirty="0"/>
              <a:t> 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Daycode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 err="1"/>
              <a:t>DayCode</a:t>
            </a:r>
            <a:r>
              <a:rPr lang="en-GB" dirty="0"/>
              <a:t> has column elements: 0.05, 0.15, 0.25, 0.3, 0.35, 0.5, 0.8, 0.7, 1.0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984D6F-C091-C33C-DD38-1C2486B13C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Renamed the column name: “</a:t>
            </a:r>
            <a:r>
              <a:rPr lang="en-GB" dirty="0" err="1"/>
              <a:t>DayCode</a:t>
            </a:r>
            <a:r>
              <a:rPr lang="en-GB" dirty="0"/>
              <a:t>”,”Occupation”, “Power”</a:t>
            </a:r>
          </a:p>
          <a:p>
            <a:r>
              <a:rPr lang="en-GB" dirty="0"/>
              <a:t>Then normality test</a:t>
            </a:r>
          </a:p>
          <a:p>
            <a:r>
              <a:rPr lang="en-GB" dirty="0"/>
              <a:t>Then supervised data for next 48 timestamps in 12 hours which would show every 15 minutes interval</a:t>
            </a:r>
          </a:p>
          <a:p>
            <a:r>
              <a:rPr lang="en-GB" dirty="0"/>
              <a:t>Then the dataset is </a:t>
            </a:r>
            <a:r>
              <a:rPr lang="en-GB" dirty="0" err="1"/>
              <a:t>splited</a:t>
            </a:r>
            <a:r>
              <a:rPr lang="en-GB" dirty="0"/>
              <a:t> to train and test</a:t>
            </a:r>
          </a:p>
        </p:txBody>
      </p:sp>
    </p:spTree>
    <p:extLst>
      <p:ext uri="{BB962C8B-B14F-4D97-AF65-F5344CB8AC3E}">
        <p14:creationId xmlns:p14="http://schemas.microsoft.com/office/powerpoint/2010/main" val="427426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 normality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For power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Skewness for Power is 1.046 and kurtosis is 1.701</a:t>
            </a:r>
          </a:p>
          <a:p>
            <a:pPr marL="0" indent="0" rtl="0">
              <a:buNone/>
            </a:pPr>
            <a:r>
              <a:rPr lang="en-GB" u="sng" dirty="0"/>
              <a:t>Performing Shapiro–Wilk test</a:t>
            </a:r>
          </a:p>
          <a:p>
            <a:pPr rtl="0"/>
            <a:r>
              <a:rPr lang="en-GB" dirty="0"/>
              <a:t>Shapiro Test Statistic 	 0.93622</a:t>
            </a:r>
          </a:p>
          <a:p>
            <a:pPr rtl="0"/>
            <a:r>
              <a:rPr lang="en-GB" dirty="0"/>
              <a:t>p-value 	 4.295927216204073e-34</a:t>
            </a:r>
          </a:p>
          <a:p>
            <a:pPr rtl="0"/>
            <a:endParaRPr lang="en-GB" dirty="0"/>
          </a:p>
          <a:p>
            <a:pPr marL="0" indent="0" rtl="0">
              <a:buNone/>
            </a:pPr>
            <a:r>
              <a:rPr lang="en-GB" u="sng" dirty="0"/>
              <a:t>Performing D'Agostino's K2 test</a:t>
            </a:r>
          </a:p>
          <a:p>
            <a:pPr rtl="0"/>
            <a:r>
              <a:rPr lang="en-GB" dirty="0"/>
              <a:t>D'Agostino's K2 Test Statistic 	 500.32654</a:t>
            </a:r>
          </a:p>
          <a:p>
            <a:pPr rtl="0"/>
            <a:r>
              <a:rPr lang="en-GB" dirty="0"/>
              <a:t>p-value 	 2.2671072101201093e-109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984D6F-C091-C33C-DD38-1C2486B13C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>
              <a:buNone/>
            </a:pPr>
            <a:r>
              <a:rPr lang="en-GB" u="sng" dirty="0"/>
              <a:t>Performing Anderson-Darling test</a:t>
            </a:r>
          </a:p>
          <a:p>
            <a:pPr rtl="0"/>
            <a:r>
              <a:rPr lang="en-GB" dirty="0"/>
              <a:t>Anderson-Darling Test Statistic 	 37.10178617295105</a:t>
            </a:r>
          </a:p>
          <a:p>
            <a:pPr rtl="0"/>
            <a:r>
              <a:rPr lang="en-GB" dirty="0"/>
              <a:t>At 15.0% significance level, critical value is 0.575</a:t>
            </a:r>
          </a:p>
          <a:p>
            <a:pPr rtl="0"/>
            <a:r>
              <a:rPr lang="en-GB" dirty="0"/>
              <a:t>At 10.0% significance level, critical value is 0.655</a:t>
            </a:r>
          </a:p>
          <a:p>
            <a:pPr rtl="0"/>
            <a:r>
              <a:rPr lang="en-GB" dirty="0"/>
              <a:t>At 5.0% significance level, critical value is 0.786</a:t>
            </a:r>
          </a:p>
          <a:p>
            <a:pPr rtl="0"/>
            <a:r>
              <a:rPr lang="en-GB" dirty="0"/>
              <a:t>At 2.5% significance level, critical value is 0.917</a:t>
            </a:r>
          </a:p>
          <a:p>
            <a:pPr rtl="0"/>
            <a:r>
              <a:rPr lang="en-GB" dirty="0"/>
              <a:t>At 1.0% significance level, critical value is 1.091</a:t>
            </a:r>
          </a:p>
        </p:txBody>
      </p:sp>
    </p:spTree>
    <p:extLst>
      <p:ext uri="{BB962C8B-B14F-4D97-AF65-F5344CB8AC3E}">
        <p14:creationId xmlns:p14="http://schemas.microsoft.com/office/powerpoint/2010/main" val="32892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 normality test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For power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We can reject the null hypothesis (D'Agostino's K²), so our series is not normally distributed.</a:t>
            </a:r>
          </a:p>
          <a:p>
            <a:pPr rtl="0"/>
            <a:r>
              <a:rPr lang="en-GB" dirty="0"/>
              <a:t>We can reject the null hypothesis (Anderson-Darling), so our series is not normally distributed.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984D6F-C091-C33C-DD38-1C2486B13C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rtl="0">
              <a:buNone/>
            </a:pPr>
            <a:r>
              <a:rPr lang="en-GB" dirty="0"/>
              <a:t>Overall normality result for 'Power': Not Normal</a:t>
            </a:r>
          </a:p>
          <a:p>
            <a:r>
              <a:rPr lang="en-GB" dirty="0"/>
              <a:t>Kurtosis of normal distribution: 1.6963600512675807</a:t>
            </a:r>
          </a:p>
          <a:p>
            <a:r>
              <a:rPr lang="en-GB" dirty="0"/>
              <a:t>Skewness of normal distribution: 1.04577179073994</a:t>
            </a:r>
          </a:p>
        </p:txBody>
      </p:sp>
    </p:spTree>
    <p:extLst>
      <p:ext uri="{BB962C8B-B14F-4D97-AF65-F5344CB8AC3E}">
        <p14:creationId xmlns:p14="http://schemas.microsoft.com/office/powerpoint/2010/main" val="274686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8345612" cy="1325563"/>
          </a:xfrm>
        </p:spPr>
        <p:txBody>
          <a:bodyPr rtlCol="0"/>
          <a:lstStyle/>
          <a:p>
            <a:pPr rtl="0"/>
            <a:r>
              <a:rPr lang="en-GB" dirty="0"/>
              <a:t>Statistics plots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A516CE66-AE98-BB74-F9D2-805B935B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282" y="1690688"/>
            <a:ext cx="4564126" cy="1976744"/>
          </a:xfrm>
        </p:spPr>
      </p:pic>
      <p:pic>
        <p:nvPicPr>
          <p:cNvPr id="17" name="Picture 16" descr="A graph showing a purple line&#10;&#10;Description automatically generated">
            <a:extLst>
              <a:ext uri="{FF2B5EF4-FFF2-40B4-BE49-F238E27FC236}">
                <a16:creationId xmlns:a16="http://schemas.microsoft.com/office/drawing/2014/main" id="{95334190-79FD-5D3E-3979-8EC7039E9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2" y="1184910"/>
            <a:ext cx="6324477" cy="2244090"/>
          </a:xfrm>
          <a:prstGeom prst="rect">
            <a:avLst/>
          </a:prstGeom>
        </p:spPr>
      </p:pic>
      <p:pic>
        <p:nvPicPr>
          <p:cNvPr id="19" name="Picture 18" descr="A graph of power distribution&#10;&#10;Description automatically generated">
            <a:extLst>
              <a:ext uri="{FF2B5EF4-FFF2-40B4-BE49-F238E27FC236}">
                <a16:creationId xmlns:a16="http://schemas.microsoft.com/office/drawing/2014/main" id="{76F36284-9135-85F3-3BFF-0E7846475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322" y="3306912"/>
            <a:ext cx="6324477" cy="2190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036863-16FD-CE02-E389-0B811E04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" y="3883743"/>
            <a:ext cx="4319312" cy="15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8961-B578-52BC-A74C-3EFE18C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7C74-A0A8-523A-3F71-C3AF175A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5" y="1911096"/>
            <a:ext cx="10325239" cy="385974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Used </a:t>
            </a:r>
            <a:r>
              <a:rPr lang="en-GB" dirty="0" err="1"/>
              <a:t>robustScaler</a:t>
            </a:r>
            <a:r>
              <a:rPr lang="en-GB" dirty="0"/>
              <a:t>() because it is robust to outliers in the sense that adding or removing outliers in the training set will yield approximately the same transformation</a:t>
            </a:r>
          </a:p>
          <a:p>
            <a:r>
              <a:rPr lang="en-GB" dirty="0"/>
              <a:t>Then we have sampled the dataset with lookback=380 and horizon 48</a:t>
            </a:r>
          </a:p>
          <a:p>
            <a:r>
              <a:rPr lang="en-GB" dirty="0"/>
              <a:t>For lookback, 24 hours * 4 (15-minute intervals per hour) the dataset is sampled every 15 minutes, so there are 4 samples per </a:t>
            </a:r>
            <a:r>
              <a:rPr lang="en-GB" dirty="0" err="1"/>
              <a:t>hour.For</a:t>
            </a:r>
            <a:r>
              <a:rPr lang="en-GB" dirty="0"/>
              <a:t> a 24-hour period, we need 24 hours * 4 samples/hour = 96 samples. By setting lookback = 380, we are considering a period of 380 / 4 ≈ 95 hours, which is approximately 4 days' worth of historical data.</a:t>
            </a:r>
          </a:p>
          <a:p>
            <a:r>
              <a:rPr lang="en-GB" dirty="0"/>
              <a:t>For horizon, The dataset is sampled every 15 minutes, so there are 4 samples per hour. To predict for the next 12 hours, we need 12 hours * 4 samples/hour = 48 samples. By setting horizon = 48, we are defining that the model should predict the next 48 samples, which corresponds to 12 hours ahead.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A8F2-062A-5128-748F-01E062F6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AAB3-8CE2-E2CE-203A-7D1807D6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0FB0-2EE2-7C94-8359-28E1EF9F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 1: Multi layered perceptron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Hidden layer sizes= 100,50 (the number of neurons)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Maximum iteration= 500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Random state=42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The activation function for hidden layer is by default </a:t>
            </a:r>
            <a:r>
              <a:rPr lang="en-GB" dirty="0" err="1"/>
              <a:t>relu</a:t>
            </a: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Solver for weight optimization is </a:t>
            </a:r>
            <a:r>
              <a:rPr lang="en-GB" dirty="0" err="1"/>
              <a:t>adam</a:t>
            </a: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 err="1"/>
              <a:t>Early_stopping</a:t>
            </a:r>
            <a:r>
              <a:rPr lang="en-GB" dirty="0"/>
              <a:t> is false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diagram of a function&#10;&#10;Description automatically generated">
            <a:extLst>
              <a:ext uri="{FF2B5EF4-FFF2-40B4-BE49-F238E27FC236}">
                <a16:creationId xmlns:a16="http://schemas.microsoft.com/office/drawing/2014/main" id="{664D7605-7506-C8D2-4754-1A3811FB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410200" cy="39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016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{4566DB7B-A8C8-4427-8453-E78857DE16CB}tf78504181_win32</Template>
  <TotalTime>540</TotalTime>
  <Words>1124</Words>
  <Application>Microsoft Office PowerPoint</Application>
  <PresentationFormat>Widescreen</PresentationFormat>
  <Paragraphs>195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Tw Cen MT</vt:lpstr>
      <vt:lpstr>ShapesVTI</vt:lpstr>
      <vt:lpstr>Home Electric Consumption forecasting</vt:lpstr>
      <vt:lpstr>Objective</vt:lpstr>
      <vt:lpstr>Datasets</vt:lpstr>
      <vt:lpstr>Datasets</vt:lpstr>
      <vt:lpstr>Dataset normality test</vt:lpstr>
      <vt:lpstr>Dataset normality test result</vt:lpstr>
      <vt:lpstr>Statistics plots </vt:lpstr>
      <vt:lpstr>Scaling and sampling</vt:lpstr>
      <vt:lpstr>Model 1: Multi layered perceptron</vt:lpstr>
      <vt:lpstr>Algorithm 2: Support Vector Machine Algorithm</vt:lpstr>
      <vt:lpstr>Output comparison between MLP and SVM</vt:lpstr>
      <vt:lpstr>Graph comparison between MLP and SVM</vt:lpstr>
      <vt:lpstr>Hyper-parameter tuning</vt:lpstr>
      <vt:lpstr>Output comparison between MLP and SVM after tuning</vt:lpstr>
      <vt:lpstr>Graph comparison between MLP and SVM after tuning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Electric Consumption forecasting</dc:title>
  <dc:creator>ALI AHAMMAD</dc:creator>
  <cp:lastModifiedBy>ALI AHAMMAD</cp:lastModifiedBy>
  <cp:revision>33</cp:revision>
  <dcterms:created xsi:type="dcterms:W3CDTF">2024-04-14T22:00:54Z</dcterms:created>
  <dcterms:modified xsi:type="dcterms:W3CDTF">2024-06-18T17:21:42Z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