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308" r:id="rId20"/>
    <p:sldId id="309" r:id="rId21"/>
    <p:sldId id="310" r:id="rId22"/>
    <p:sldId id="311" r:id="rId23"/>
    <p:sldId id="312" r:id="rId24"/>
    <p:sldId id="313" r:id="rId25"/>
    <p:sldId id="314" r:id="rId26"/>
    <p:sldId id="273" r:id="rId27"/>
    <p:sldId id="274" r:id="rId28"/>
    <p:sldId id="276" r:id="rId29"/>
    <p:sldId id="277" r:id="rId30"/>
    <p:sldId id="278" r:id="rId31"/>
    <p:sldId id="279" r:id="rId32"/>
    <p:sldId id="280" r:id="rId33"/>
    <p:sldId id="281" r:id="rId34"/>
    <p:sldId id="315" r:id="rId35"/>
    <p:sldId id="3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6410" y="2402205"/>
            <a:ext cx="2492375" cy="1160145"/>
          </a:xfrm>
        </p:spPr>
        <p:txBody>
          <a:bodyPr/>
          <a:lstStyle/>
          <a:p>
            <a:r>
              <a:rPr lang="en-US" sz="3600" dirty="0"/>
              <a:t>Introduce To</a:t>
            </a:r>
            <a:endParaRPr lang="en-US" sz="3600" dirty="0"/>
          </a:p>
        </p:txBody>
      </p:sp>
      <p:pic>
        <p:nvPicPr>
          <p:cNvPr id="4" name="Picture 3" descr="Git-Logo-2Color"/>
          <p:cNvPicPr>
            <a:picLocks noChangeAspect="1"/>
          </p:cNvPicPr>
          <p:nvPr/>
        </p:nvPicPr>
        <p:blipFill>
          <a:blip r:embed="rId1"/>
          <a:stretch>
            <a:fillRect/>
          </a:stretch>
        </p:blipFill>
        <p:spPr>
          <a:xfrm>
            <a:off x="4190365" y="3562350"/>
            <a:ext cx="3811270" cy="1591945"/>
          </a:xfrm>
          <a:prstGeom prst="rect">
            <a:avLst/>
          </a:prstGeom>
        </p:spPr>
      </p:pic>
      <p:sp>
        <p:nvSpPr>
          <p:cNvPr id="3" name="Title 1"/>
          <p:cNvSpPr>
            <a:spLocks noGrp="1"/>
          </p:cNvSpPr>
          <p:nvPr/>
        </p:nvSpPr>
        <p:spPr>
          <a:xfrm>
            <a:off x="1638935" y="636270"/>
            <a:ext cx="9144000" cy="11601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Fun Meeting InterActive</a:t>
            </a:r>
            <a:endParaRPr lang="en-US" dirty="0"/>
          </a:p>
        </p:txBody>
      </p:sp>
      <p:sp>
        <p:nvSpPr>
          <p:cNvPr id="5" name="Title 1"/>
          <p:cNvSpPr>
            <a:spLocks noGrp="1"/>
          </p:cNvSpPr>
          <p:nvPr/>
        </p:nvSpPr>
        <p:spPr>
          <a:xfrm>
            <a:off x="5156835" y="1640205"/>
            <a:ext cx="4784090" cy="6026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Friday, September 27 2019</a:t>
            </a:r>
            <a:endParaRPr lang="en-US" sz="3200"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brief history</a:t>
            </a:r>
            <a:endParaRPr lang="en-US"/>
          </a:p>
        </p:txBody>
      </p:sp>
      <p:sp>
        <p:nvSpPr>
          <p:cNvPr id="3" name="Content Placeholder 2"/>
          <p:cNvSpPr>
            <a:spLocks noGrp="1"/>
          </p:cNvSpPr>
          <p:nvPr>
            <p:ph idx="1"/>
          </p:nvPr>
        </p:nvSpPr>
        <p:spPr/>
        <p:txBody>
          <a:bodyPr/>
          <a:p>
            <a:r>
              <a:rPr lang="en-US" sz="3600"/>
              <a:t>In 2002, the Linux kernel project began using a DVCS called </a:t>
            </a:r>
            <a:r>
              <a:rPr lang="en-US" sz="3600">
                <a:solidFill>
                  <a:srgbClr val="FF0000"/>
                </a:solidFill>
              </a:rPr>
              <a:t>BitKeeper</a:t>
            </a:r>
            <a:endParaRPr lang="en-US" sz="3600"/>
          </a:p>
          <a:p>
            <a:r>
              <a:rPr lang="en-US" sz="3600"/>
              <a:t>In 2005, the commercial company that developed BitKeeper </a:t>
            </a:r>
            <a:r>
              <a:rPr lang="en-US" sz="3600">
                <a:solidFill>
                  <a:srgbClr val="FF0000"/>
                </a:solidFill>
              </a:rPr>
              <a:t>broke down</a:t>
            </a:r>
            <a:r>
              <a:rPr lang="en-US" sz="3600"/>
              <a:t>, and the tool’s</a:t>
            </a:r>
            <a:r>
              <a:rPr lang="en-US" sz="3600">
                <a:solidFill>
                  <a:srgbClr val="FF0000"/>
                </a:solidFill>
              </a:rPr>
              <a:t> free-of-charge</a:t>
            </a:r>
            <a:r>
              <a:rPr lang="en-US" sz="3600"/>
              <a:t> status </a:t>
            </a:r>
            <a:r>
              <a:rPr lang="en-US" sz="3600">
                <a:solidFill>
                  <a:srgbClr val="FF0000"/>
                </a:solidFill>
              </a:rPr>
              <a:t>was revoked </a:t>
            </a:r>
            <a:endParaRPr lang="en-US" sz="3600"/>
          </a:p>
          <a:p>
            <a:r>
              <a:rPr lang="en-US" sz="3600"/>
              <a:t>This prompted the Linux development community (and in particular Linus Torvalds, the creator of Linux) to develop their own tool - </a:t>
            </a:r>
            <a:r>
              <a:rPr lang="en-US" sz="3600">
                <a:solidFill>
                  <a:srgbClr val="C00000"/>
                </a:solidFill>
              </a:rPr>
              <a:t>git</a:t>
            </a:r>
            <a:endParaRPr lang="en-US" sz="3600">
              <a:solidFill>
                <a:srgbClr val="C00000"/>
              </a:solidFill>
            </a:endParaRPr>
          </a:p>
          <a:p>
            <a:endParaRPr lang="en-US" sz="360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p:cNvPicPr>
            <a:picLocks noChangeAspect="1"/>
          </p:cNvPicPr>
          <p:nvPr>
            <p:ph idx="1"/>
          </p:nvPr>
        </p:nvPicPr>
        <p:blipFill>
          <a:blip r:embed="rId1"/>
          <a:stretch>
            <a:fillRect/>
          </a:stretch>
        </p:blipFill>
        <p:spPr>
          <a:xfrm>
            <a:off x="2040255" y="151130"/>
            <a:ext cx="8454390" cy="6322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a:t>git</a:t>
            </a:r>
            <a:endParaRPr lang="en-US" sz="6600"/>
          </a:p>
        </p:txBody>
      </p:sp>
      <p:sp>
        <p:nvSpPr>
          <p:cNvPr id="3" name="Content Placeholder 2"/>
          <p:cNvSpPr>
            <a:spLocks noGrp="1"/>
          </p:cNvSpPr>
          <p:nvPr>
            <p:ph sz="half" idx="1"/>
          </p:nvPr>
        </p:nvSpPr>
        <p:spPr/>
        <p:txBody>
          <a:bodyPr/>
          <a:p>
            <a:r>
              <a:rPr lang="en-US"/>
              <a:t>You can imagine git as something that sits on top of your file system and manipulates files</a:t>
            </a:r>
            <a:endParaRPr lang="en-US"/>
          </a:p>
          <a:p>
            <a:r>
              <a:rPr lang="en-US"/>
              <a:t>This “something” is a tree structure where each commit creates a new node in that tree</a:t>
            </a:r>
            <a:endParaRPr lang="en-US"/>
          </a:p>
          <a:p>
            <a:r>
              <a:rPr lang="en-US"/>
              <a:t>Nearly all git commands actually serve to navigate on this tree and to manipulate it accordingly</a:t>
            </a:r>
            <a:endParaRPr lang="en-US"/>
          </a:p>
        </p:txBody>
      </p:sp>
      <p:pic>
        <p:nvPicPr>
          <p:cNvPr id="6" name="Content Placeholder 5"/>
          <p:cNvPicPr>
            <a:picLocks noChangeAspect="1"/>
          </p:cNvPicPr>
          <p:nvPr>
            <p:ph sz="half" idx="2"/>
          </p:nvPr>
        </p:nvPicPr>
        <p:blipFill>
          <a:blip r:embed="rId1"/>
          <a:stretch>
            <a:fillRect/>
          </a:stretch>
        </p:blipFill>
        <p:spPr>
          <a:xfrm>
            <a:off x="7611745" y="1691005"/>
            <a:ext cx="3545205" cy="4486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a:t>git repository</a:t>
            </a:r>
            <a:endParaRPr lang="en-US" sz="6600"/>
          </a:p>
        </p:txBody>
      </p:sp>
      <p:pic>
        <p:nvPicPr>
          <p:cNvPr id="5" name="Content Placeholder 4"/>
          <p:cNvPicPr>
            <a:picLocks noChangeAspect="1"/>
          </p:cNvPicPr>
          <p:nvPr>
            <p:ph idx="1"/>
          </p:nvPr>
        </p:nvPicPr>
        <p:blipFill>
          <a:blip r:embed="rId1"/>
          <a:stretch>
            <a:fillRect/>
          </a:stretch>
        </p:blipFill>
        <p:spPr>
          <a:xfrm>
            <a:off x="3849370" y="1691005"/>
            <a:ext cx="4493260" cy="4702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000"/>
              <a:t>git repository</a:t>
            </a:r>
            <a:endParaRPr lang="en-US" sz="6000"/>
          </a:p>
        </p:txBody>
      </p:sp>
      <p:sp>
        <p:nvSpPr>
          <p:cNvPr id="3" name="Content Placeholder 2"/>
          <p:cNvSpPr>
            <a:spLocks noGrp="1"/>
          </p:cNvSpPr>
          <p:nvPr>
            <p:ph sz="half" idx="1"/>
          </p:nvPr>
        </p:nvSpPr>
        <p:spPr/>
        <p:txBody>
          <a:bodyPr/>
          <a:p>
            <a:r>
              <a:rPr lang="en-US"/>
              <a:t>The purpose of git is to manage a project, or a set of files, as they change over time. Git stores this information in a data structure called a repository</a:t>
            </a:r>
            <a:endParaRPr lang="en-US"/>
          </a:p>
          <a:p>
            <a:r>
              <a:rPr lang="en-US"/>
              <a:t>A git repository contains, mainly:</a:t>
            </a:r>
            <a:endParaRPr lang="en-US"/>
          </a:p>
          <a:p>
            <a:pPr marL="484505" indent="-227965">
              <a:buFont typeface="Wingdings" panose="05000000000000000000" charset="0"/>
              <a:buChar char="Ø"/>
            </a:pPr>
            <a:r>
              <a:rPr lang="en-US"/>
              <a:t>A set of commits</a:t>
            </a:r>
            <a:endParaRPr lang="en-US"/>
          </a:p>
        </p:txBody>
      </p:sp>
      <p:pic>
        <p:nvPicPr>
          <p:cNvPr id="5" name="Content Placeholder 4"/>
          <p:cNvPicPr>
            <a:picLocks noChangeAspect="1"/>
          </p:cNvPicPr>
          <p:nvPr>
            <p:ph sz="half" idx="2"/>
          </p:nvPr>
        </p:nvPicPr>
        <p:blipFill>
          <a:blip r:embed="rId1"/>
          <a:stretch>
            <a:fillRect/>
          </a:stretch>
        </p:blipFill>
        <p:spPr>
          <a:xfrm>
            <a:off x="7510145" y="1825625"/>
            <a:ext cx="3519170" cy="368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Commit</a:t>
            </a:r>
            <a:endParaRPr lang="en-US"/>
          </a:p>
        </p:txBody>
      </p:sp>
      <p:sp>
        <p:nvSpPr>
          <p:cNvPr id="3" name="Content Placeholder 2"/>
          <p:cNvSpPr>
            <a:spLocks noGrp="1"/>
          </p:cNvSpPr>
          <p:nvPr>
            <p:ph sz="half" idx="1"/>
          </p:nvPr>
        </p:nvSpPr>
        <p:spPr>
          <a:xfrm>
            <a:off x="838200" y="1825625"/>
            <a:ext cx="10649585" cy="4351655"/>
          </a:xfrm>
        </p:spPr>
        <p:txBody>
          <a:bodyPr/>
          <a:p>
            <a:r>
              <a:rPr lang="en-US" sz="3600"/>
              <a:t>A commit object mainly contains three things:</a:t>
            </a:r>
            <a:endParaRPr lang="en-US" sz="3600"/>
          </a:p>
          <a:p>
            <a:pPr marL="834390" indent="-418465">
              <a:buFont typeface="Wingdings" panose="05000000000000000000" charset="0"/>
              <a:buChar char="Ø"/>
            </a:pPr>
            <a:r>
              <a:rPr lang="en-US" sz="3600"/>
              <a:t>A set of changes the commit introduces</a:t>
            </a:r>
            <a:endParaRPr lang="en-US" sz="3600"/>
          </a:p>
          <a:p>
            <a:pPr marL="834390" indent="-418465">
              <a:buFont typeface="Wingdings" panose="05000000000000000000" charset="0"/>
              <a:buChar char="Ø"/>
            </a:pPr>
            <a:r>
              <a:rPr lang="en-US" sz="3600"/>
              <a:t>Commit message describing the changes</a:t>
            </a:r>
            <a:endParaRPr lang="en-US" sz="3600"/>
          </a:p>
          <a:p>
            <a:pPr marL="834390" indent="-418465">
              <a:buFont typeface="Wingdings" panose="05000000000000000000" charset="0"/>
              <a:buChar char="Ø"/>
            </a:pPr>
            <a:r>
              <a:rPr lang="en-US" sz="3600"/>
              <a:t>A hash, a 40-character string that uniquely identifies</a:t>
            </a:r>
            <a:endParaRPr lang="en-US"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Commit</a:t>
            </a:r>
            <a:endParaRPr lang="en-US"/>
          </a:p>
        </p:txBody>
      </p:sp>
      <p:pic>
        <p:nvPicPr>
          <p:cNvPr id="5" name="Content Placeholder 4"/>
          <p:cNvPicPr>
            <a:picLocks noChangeAspect="1"/>
          </p:cNvPicPr>
          <p:nvPr>
            <p:ph sz="half" idx="1"/>
          </p:nvPr>
        </p:nvPicPr>
        <p:blipFill>
          <a:blip r:embed="rId1"/>
          <a:stretch>
            <a:fillRect/>
          </a:stretch>
        </p:blipFill>
        <p:spPr>
          <a:xfrm>
            <a:off x="1341755" y="1548130"/>
            <a:ext cx="9507855" cy="4718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800"/>
              <a:t>git workflow</a:t>
            </a:r>
            <a:endParaRPr lang="en-US" sz="4800"/>
          </a:p>
        </p:txBody>
      </p:sp>
      <p:sp>
        <p:nvSpPr>
          <p:cNvPr id="4" name="Content Placeholder 3"/>
          <p:cNvSpPr>
            <a:spLocks noGrp="1"/>
          </p:cNvSpPr>
          <p:nvPr>
            <p:ph sz="half" idx="1"/>
          </p:nvPr>
        </p:nvSpPr>
        <p:spPr/>
        <p:txBody>
          <a:bodyPr/>
          <a:p>
            <a:r>
              <a:rPr lang="en-US"/>
              <a:t>How commits are created?</a:t>
            </a:r>
            <a:endParaRPr lang="en-US"/>
          </a:p>
        </p:txBody>
      </p:sp>
      <p:pic>
        <p:nvPicPr>
          <p:cNvPr id="5" name="Content Placeholder 4"/>
          <p:cNvPicPr>
            <a:picLocks noChangeAspect="1"/>
          </p:cNvPicPr>
          <p:nvPr>
            <p:ph sz="half" idx="2"/>
          </p:nvPr>
        </p:nvPicPr>
        <p:blipFill>
          <a:blip r:embed="rId1"/>
          <a:stretch>
            <a:fillRect/>
          </a:stretch>
        </p:blipFill>
        <p:spPr>
          <a:xfrm>
            <a:off x="3088640" y="2665730"/>
            <a:ext cx="6612255" cy="38677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Three Step Of Commit</a:t>
            </a:r>
            <a:endParaRPr lang="en-US"/>
          </a:p>
        </p:txBody>
      </p:sp>
      <p:sp>
        <p:nvSpPr>
          <p:cNvPr id="3" name="Content Placeholder 2"/>
          <p:cNvSpPr>
            <a:spLocks noGrp="1"/>
          </p:cNvSpPr>
          <p:nvPr>
            <p:ph sz="half" idx="1"/>
          </p:nvPr>
        </p:nvSpPr>
        <p:spPr>
          <a:xfrm>
            <a:off x="838200" y="1825625"/>
            <a:ext cx="10369550" cy="4351655"/>
          </a:xfrm>
        </p:spPr>
        <p:txBody>
          <a:bodyPr/>
          <a:p>
            <a:r>
              <a:rPr lang="en-US">
                <a:solidFill>
                  <a:srgbClr val="FF0000"/>
                </a:solidFill>
              </a:rPr>
              <a:t>Introduce a change</a:t>
            </a:r>
            <a:r>
              <a:rPr lang="en-US"/>
              <a:t>: introduce a change to a file that is being tracked by git</a:t>
            </a:r>
            <a:endParaRPr lang="en-US"/>
          </a:p>
          <a:p>
            <a:pPr marL="709295" indent="-466090">
              <a:buFont typeface="Wingdings" panose="05000000000000000000" charset="0"/>
              <a:buChar char="ü"/>
            </a:pPr>
            <a:r>
              <a:rPr lang="en-US"/>
              <a:t>Three type of change are : add new file, edited file, and deleted file</a:t>
            </a:r>
            <a:endParaRPr lang="en-US"/>
          </a:p>
          <a:p>
            <a:r>
              <a:rPr lang="en-US">
                <a:solidFill>
                  <a:srgbClr val="FF0000"/>
                </a:solidFill>
              </a:rPr>
              <a:t>Add the actual change to staging area</a:t>
            </a:r>
            <a:r>
              <a:rPr lang="en-US"/>
              <a:t>: Add the change you actually want using “git add”</a:t>
            </a:r>
            <a:endParaRPr lang="en-US"/>
          </a:p>
          <a:p>
            <a:r>
              <a:rPr lang="en-US">
                <a:solidFill>
                  <a:srgbClr val="FF0000"/>
                </a:solidFill>
              </a:rPr>
              <a:t>Commit</a:t>
            </a:r>
            <a:r>
              <a:rPr lang="en-US"/>
              <a:t>: Commit the change that has been added using git commit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git init</a:t>
            </a:r>
            <a:endParaRPr lang="en-US"/>
          </a:p>
        </p:txBody>
      </p:sp>
      <p:sp>
        <p:nvSpPr>
          <p:cNvPr id="3" name="Content Placeholder 2"/>
          <p:cNvSpPr>
            <a:spLocks noGrp="1"/>
          </p:cNvSpPr>
          <p:nvPr>
            <p:ph sz="half" idx="1"/>
          </p:nvPr>
        </p:nvSpPr>
        <p:spPr/>
        <p:txBody>
          <a:bodyPr/>
          <a:p>
            <a:pPr>
              <a:lnSpc>
                <a:spcPct val="120000"/>
              </a:lnSpc>
            </a:pPr>
            <a:r>
              <a:rPr lang="en-US"/>
              <a:t>Creates a new git repository</a:t>
            </a:r>
            <a:endParaRPr lang="en-US"/>
          </a:p>
          <a:p>
            <a:pPr>
              <a:lnSpc>
                <a:spcPct val="120000"/>
              </a:lnSpc>
            </a:pPr>
            <a:r>
              <a:rPr lang="en-US"/>
              <a:t>Can be used to convert an existing, unversioned project to a git repository or initialize a new empty repository</a:t>
            </a:r>
            <a:endParaRPr lang="en-US">
              <a:solidFill>
                <a:schemeClr val="tx1"/>
              </a:solidFill>
            </a:endParaRPr>
          </a:p>
          <a:p>
            <a:pPr>
              <a:lnSpc>
                <a:spcPct val="120000"/>
              </a:lnSpc>
            </a:pPr>
            <a:endParaRPr lang="en-US">
              <a:solidFill>
                <a:schemeClr val="tx1"/>
              </a:solidFill>
            </a:endParaRPr>
          </a:p>
          <a:p>
            <a:pPr>
              <a:lnSpc>
                <a:spcPct val="120000"/>
              </a:lnSpc>
            </a:pPr>
            <a:endParaRPr lang="en-US"/>
          </a:p>
        </p:txBody>
      </p:sp>
      <p:pic>
        <p:nvPicPr>
          <p:cNvPr id="5" name="Content Placeholder 4"/>
          <p:cNvPicPr>
            <a:picLocks noChangeAspect="1"/>
          </p:cNvPicPr>
          <p:nvPr>
            <p:ph sz="half" idx="2"/>
          </p:nvPr>
        </p:nvPicPr>
        <p:blipFill>
          <a:blip r:embed="rId1"/>
          <a:stretch>
            <a:fillRect/>
          </a:stretch>
        </p:blipFill>
        <p:spPr>
          <a:xfrm>
            <a:off x="6225540" y="1630680"/>
            <a:ext cx="5462270" cy="5008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38530"/>
            <a:ext cx="10515600" cy="1325563"/>
          </a:xfrm>
        </p:spPr>
        <p:txBody>
          <a:bodyPr/>
          <a:p>
            <a:pPr algn="ctr"/>
            <a:r>
              <a:rPr lang="en-US" sz="6000" b="1"/>
              <a:t>Why GIT is Useful</a:t>
            </a:r>
            <a:endParaRPr lang="en-US" sz="6000" b="1"/>
          </a:p>
        </p:txBody>
      </p:sp>
      <p:sp>
        <p:nvSpPr>
          <p:cNvPr id="4" name="Rectangle 3"/>
          <p:cNvSpPr/>
          <p:nvPr/>
        </p:nvSpPr>
        <p:spPr>
          <a:xfrm>
            <a:off x="4794250" y="1623060"/>
            <a:ext cx="2216785" cy="3153410"/>
          </a:xfrm>
          <a:prstGeom prst="rect">
            <a:avLst/>
          </a:prstGeom>
          <a:noFill/>
          <a:ln>
            <a:noFill/>
          </a:ln>
        </p:spPr>
        <p:txBody>
          <a:bodyPr wrap="square" rtlCol="0" anchor="t">
            <a:spAutoFit/>
          </a:bodyPr>
          <a:p>
            <a:pPr algn="ctr"/>
            <a:r>
              <a:rPr lang="en-US" altLang="zh-CN" sz="19900" b="1">
                <a:solidFill>
                  <a:srgbClr val="C00000"/>
                </a:solidFill>
                <a:effectLst>
                  <a:outerShdw blurRad="38100" dist="19050" dir="2700000" algn="tl" rotWithShape="0">
                    <a:schemeClr val="dk1">
                      <a:alpha val="40000"/>
                    </a:schemeClr>
                  </a:outerShdw>
                </a:effectLst>
              </a:rPr>
              <a:t>?</a:t>
            </a:r>
            <a:endParaRPr lang="en-US" altLang="zh-CN" sz="19900" b="1">
              <a:solidFill>
                <a:srgbClr val="C00000"/>
              </a:solidFill>
              <a:effectLst>
                <a:outerShdw blurRad="38100" dist="19050" dir="2700000" algn="tl" rotWithShape="0">
                  <a:schemeClr val="dk1">
                    <a:alpha val="40000"/>
                  </a:scheme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chemeClr val="tx1"/>
                </a:solidFill>
                <a:sym typeface="+mn-ea"/>
              </a:rPr>
              <a:t>git clone</a:t>
            </a:r>
            <a:endParaRPr lang="en-US">
              <a:solidFill>
                <a:schemeClr val="tx1"/>
              </a:solidFill>
              <a:sym typeface="+mn-ea"/>
            </a:endParaRPr>
          </a:p>
        </p:txBody>
      </p:sp>
      <p:sp>
        <p:nvSpPr>
          <p:cNvPr id="3" name="Content Placeholder 2"/>
          <p:cNvSpPr>
            <a:spLocks noGrp="1"/>
          </p:cNvSpPr>
          <p:nvPr>
            <p:ph sz="half" idx="1"/>
          </p:nvPr>
        </p:nvSpPr>
        <p:spPr/>
        <p:txBody>
          <a:bodyPr/>
          <a:p>
            <a:r>
              <a:rPr lang="en-US">
                <a:sym typeface="+mn-ea"/>
              </a:rPr>
              <a:t>Copies an existing git repository, usually from cloud to client</a:t>
            </a:r>
            <a:endParaRPr lang="en-US">
              <a:sym typeface="+mn-ea"/>
            </a:endParaRPr>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3848735" y="2821305"/>
            <a:ext cx="7195820" cy="35788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chemeClr val="tx1"/>
                </a:solidFill>
                <a:sym typeface="+mn-ea"/>
              </a:rPr>
              <a:t>git log</a:t>
            </a:r>
            <a:endParaRPr lang="en-US">
              <a:solidFill>
                <a:schemeClr val="tx1"/>
              </a:solidFill>
              <a:sym typeface="+mn-ea"/>
            </a:endParaRPr>
          </a:p>
        </p:txBody>
      </p:sp>
      <p:sp>
        <p:nvSpPr>
          <p:cNvPr id="3" name="Content Placeholder 2"/>
          <p:cNvSpPr>
            <a:spLocks noGrp="1"/>
          </p:cNvSpPr>
          <p:nvPr>
            <p:ph sz="half" idx="1"/>
          </p:nvPr>
        </p:nvSpPr>
        <p:spPr/>
        <p:txBody>
          <a:bodyPr/>
          <a:p>
            <a:r>
              <a:rPr lang="en-US">
                <a:solidFill>
                  <a:srgbClr val="FF0000"/>
                </a:solidFill>
                <a:sym typeface="+mn-ea"/>
              </a:rPr>
              <a:t> </a:t>
            </a:r>
            <a:r>
              <a:rPr lang="en-US">
                <a:sym typeface="+mn-ea"/>
              </a:rPr>
              <a:t>Shows the commit logs</a:t>
            </a:r>
            <a:endParaRPr lang="en-US"/>
          </a:p>
        </p:txBody>
      </p:sp>
      <p:pic>
        <p:nvPicPr>
          <p:cNvPr id="5" name="Content Placeholder 4"/>
          <p:cNvPicPr>
            <a:picLocks noChangeAspect="1"/>
          </p:cNvPicPr>
          <p:nvPr>
            <p:ph sz="half" idx="2"/>
          </p:nvPr>
        </p:nvPicPr>
        <p:blipFill>
          <a:blip r:embed="rId1"/>
          <a:stretch>
            <a:fillRect/>
          </a:stretch>
        </p:blipFill>
        <p:spPr>
          <a:xfrm>
            <a:off x="7495540" y="699135"/>
            <a:ext cx="4064635" cy="60032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33375"/>
            <a:ext cx="10515600" cy="1325563"/>
          </a:xfrm>
        </p:spPr>
        <p:txBody>
          <a:bodyPr/>
          <a:p>
            <a:r>
              <a:rPr lang="en-US"/>
              <a:t>Branch</a:t>
            </a:r>
            <a:endParaRPr lang="en-US"/>
          </a:p>
        </p:txBody>
      </p:sp>
      <p:sp>
        <p:nvSpPr>
          <p:cNvPr id="3" name="Content Placeholder 2"/>
          <p:cNvSpPr>
            <a:spLocks noGrp="1"/>
          </p:cNvSpPr>
          <p:nvPr>
            <p:ph sz="half" idx="1"/>
          </p:nvPr>
        </p:nvSpPr>
        <p:spPr/>
        <p:txBody>
          <a:bodyPr>
            <a:noAutofit/>
          </a:bodyPr>
          <a:p>
            <a:pPr marL="0" indent="0">
              <a:lnSpc>
                <a:spcPct val="110000"/>
              </a:lnSpc>
              <a:buNone/>
            </a:pPr>
            <a:r>
              <a:rPr lang="en-US" sz="3200"/>
              <a:t>A branch in </a:t>
            </a:r>
            <a:r>
              <a:rPr lang="en-US" sz="3200">
                <a:solidFill>
                  <a:srgbClr val="C00000"/>
                </a:solidFill>
              </a:rPr>
              <a:t>Git</a:t>
            </a:r>
            <a:r>
              <a:rPr lang="en-US" sz="3200"/>
              <a:t> is simply a lightweight movable pointer to one of these commits. The default branch name in Git is master . </a:t>
            </a:r>
            <a:endParaRPr lang="en-US" sz="3200"/>
          </a:p>
        </p:txBody>
      </p:sp>
      <p:pic>
        <p:nvPicPr>
          <p:cNvPr id="5" name="Content Placeholder 4" descr="1-RTgn1s0GY8r0rSPsAzf8NQ"/>
          <p:cNvPicPr>
            <a:picLocks noChangeAspect="1"/>
          </p:cNvPicPr>
          <p:nvPr>
            <p:ph sz="half" idx="2"/>
          </p:nvPr>
        </p:nvPicPr>
        <p:blipFill>
          <a:blip r:embed="rId1"/>
          <a:stretch>
            <a:fillRect/>
          </a:stretch>
        </p:blipFill>
        <p:spPr>
          <a:xfrm>
            <a:off x="5424805" y="2172335"/>
            <a:ext cx="6995160" cy="3658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Git Fork</a:t>
            </a:r>
            <a:endParaRPr lang="en-US"/>
          </a:p>
        </p:txBody>
      </p:sp>
      <p:sp>
        <p:nvSpPr>
          <p:cNvPr id="6" name="Text Box 5"/>
          <p:cNvSpPr txBox="1"/>
          <p:nvPr/>
        </p:nvSpPr>
        <p:spPr>
          <a:xfrm>
            <a:off x="588645" y="1868170"/>
            <a:ext cx="5001895" cy="2861310"/>
          </a:xfrm>
          <a:prstGeom prst="rect">
            <a:avLst/>
          </a:prstGeom>
          <a:noFill/>
        </p:spPr>
        <p:txBody>
          <a:bodyPr wrap="square" rtlCol="0">
            <a:spAutoFit/>
          </a:bodyPr>
          <a:p>
            <a:pPr algn="l"/>
            <a:r>
              <a:rPr lang="en-US" sz="3600"/>
              <a:t>Fork means copying a project, changing its name, and creating a project and community with copies.</a:t>
            </a:r>
            <a:endParaRPr lang="en-US" sz="3600"/>
          </a:p>
        </p:txBody>
      </p:sp>
      <p:pic>
        <p:nvPicPr>
          <p:cNvPr id="8" name="Content Placeholder 7" descr="forkclone1_preview"/>
          <p:cNvPicPr>
            <a:picLocks noChangeAspect="1"/>
          </p:cNvPicPr>
          <p:nvPr>
            <p:ph idx="1"/>
          </p:nvPr>
        </p:nvPicPr>
        <p:blipFill>
          <a:blip r:embed="rId1"/>
          <a:stretch>
            <a:fillRect/>
          </a:stretch>
        </p:blipFill>
        <p:spPr>
          <a:xfrm>
            <a:off x="5279390" y="1627505"/>
            <a:ext cx="6614160" cy="35934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git fork</a:t>
            </a:r>
            <a:endParaRPr lang="en-US"/>
          </a:p>
        </p:txBody>
      </p:sp>
      <p:sp>
        <p:nvSpPr>
          <p:cNvPr id="3" name="Content Placeholder 2"/>
          <p:cNvSpPr>
            <a:spLocks noGrp="1"/>
          </p:cNvSpPr>
          <p:nvPr>
            <p:ph sz="half" idx="1"/>
          </p:nvPr>
        </p:nvSpPr>
        <p:spPr/>
        <p:txBody>
          <a:bodyPr>
            <a:noAutofit/>
          </a:bodyPr>
          <a:p>
            <a:pPr>
              <a:lnSpc>
                <a:spcPct val="120000"/>
              </a:lnSpc>
            </a:pPr>
            <a:r>
              <a:rPr lang="en-US"/>
              <a:t>There have been many forks that have taken place in the history of free and open source software. Some of the biggest ones are forking MariaDB from MySQL, NextCloud from OwnCloud, and Jenkins from Hudson.</a:t>
            </a:r>
            <a:endParaRPr lang="en-US"/>
          </a:p>
        </p:txBody>
      </p:sp>
      <p:pic>
        <p:nvPicPr>
          <p:cNvPr id="4" name="Content Placeholder 3"/>
          <p:cNvPicPr>
            <a:picLocks noChangeAspect="1"/>
          </p:cNvPicPr>
          <p:nvPr>
            <p:ph sz="half" idx="2"/>
          </p:nvPr>
        </p:nvPicPr>
        <p:blipFill>
          <a:blip r:embed="rId1"/>
          <a:stretch>
            <a:fillRect/>
          </a:stretch>
        </p:blipFill>
        <p:spPr>
          <a:xfrm>
            <a:off x="6763385" y="2382520"/>
            <a:ext cx="1405890" cy="723265"/>
          </a:xfrm>
          <a:prstGeom prst="rect">
            <a:avLst/>
          </a:prstGeom>
        </p:spPr>
      </p:pic>
      <p:pic>
        <p:nvPicPr>
          <p:cNvPr id="5" name="Picture 4"/>
          <p:cNvPicPr>
            <a:picLocks noChangeAspect="1"/>
          </p:cNvPicPr>
          <p:nvPr/>
        </p:nvPicPr>
        <p:blipFill>
          <a:blip r:embed="rId2"/>
          <a:stretch>
            <a:fillRect/>
          </a:stretch>
        </p:blipFill>
        <p:spPr>
          <a:xfrm>
            <a:off x="9268460" y="2382520"/>
            <a:ext cx="1414780" cy="727710"/>
          </a:xfrm>
          <a:prstGeom prst="rect">
            <a:avLst/>
          </a:prstGeom>
        </p:spPr>
      </p:pic>
      <p:pic>
        <p:nvPicPr>
          <p:cNvPr id="6" name="Picture 5" descr="1200px-OwnCloud_logo_and_wordmark.svg"/>
          <p:cNvPicPr>
            <a:picLocks noChangeAspect="1"/>
          </p:cNvPicPr>
          <p:nvPr/>
        </p:nvPicPr>
        <p:blipFill>
          <a:blip r:embed="rId3"/>
          <a:stretch>
            <a:fillRect/>
          </a:stretch>
        </p:blipFill>
        <p:spPr>
          <a:xfrm>
            <a:off x="6479540" y="3712210"/>
            <a:ext cx="1973580" cy="975360"/>
          </a:xfrm>
          <a:prstGeom prst="rect">
            <a:avLst/>
          </a:prstGeom>
        </p:spPr>
      </p:pic>
      <p:pic>
        <p:nvPicPr>
          <p:cNvPr id="7" name="Picture 6"/>
          <p:cNvPicPr>
            <a:picLocks noChangeAspect="1"/>
          </p:cNvPicPr>
          <p:nvPr/>
        </p:nvPicPr>
        <p:blipFill>
          <a:blip r:embed="rId4"/>
          <a:stretch>
            <a:fillRect/>
          </a:stretch>
        </p:blipFill>
        <p:spPr>
          <a:xfrm>
            <a:off x="9268460" y="3712210"/>
            <a:ext cx="1579245" cy="11182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7200"/>
              <a:t>github</a:t>
            </a:r>
            <a:endParaRPr lang="en-US" sz="7200"/>
          </a:p>
        </p:txBody>
      </p:sp>
      <p:pic>
        <p:nvPicPr>
          <p:cNvPr id="3" name="Content Placeholder 2" descr="github-octocat"/>
          <p:cNvPicPr>
            <a:picLocks noChangeAspect="1"/>
          </p:cNvPicPr>
          <p:nvPr>
            <p:ph idx="1"/>
          </p:nvPr>
        </p:nvPicPr>
        <p:blipFill>
          <a:blip r:embed="rId1"/>
          <a:srcRect l="23139" t="7056" r="24255"/>
          <a:stretch>
            <a:fillRect/>
          </a:stretch>
        </p:blipFill>
        <p:spPr>
          <a:xfrm>
            <a:off x="3264535" y="1709420"/>
            <a:ext cx="5536565" cy="5135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Github</a:t>
            </a:r>
            <a:endParaRPr lang="en-US"/>
          </a:p>
        </p:txBody>
      </p:sp>
      <p:sp>
        <p:nvSpPr>
          <p:cNvPr id="4" name="Content Placeholder 3"/>
          <p:cNvSpPr>
            <a:spLocks noGrp="1"/>
          </p:cNvSpPr>
          <p:nvPr>
            <p:ph sz="half" idx="2"/>
          </p:nvPr>
        </p:nvSpPr>
        <p:spPr>
          <a:xfrm>
            <a:off x="838200" y="1825625"/>
            <a:ext cx="10515600" cy="4351655"/>
          </a:xfrm>
        </p:spPr>
        <p:txBody>
          <a:bodyPr/>
          <a:p>
            <a:r>
              <a:rPr lang="en-US"/>
              <a:t>GitHub is a web-based Git repository hosting service</a:t>
            </a:r>
            <a:endParaRPr lang="en-US"/>
          </a:p>
        </p:txBody>
      </p:sp>
      <p:pic>
        <p:nvPicPr>
          <p:cNvPr id="5" name="Content Placeholder 4"/>
          <p:cNvPicPr>
            <a:picLocks noChangeAspect="1"/>
          </p:cNvPicPr>
          <p:nvPr>
            <p:ph sz="half" idx="1"/>
          </p:nvPr>
        </p:nvPicPr>
        <p:blipFill>
          <a:blip r:embed="rId1"/>
          <a:stretch>
            <a:fillRect/>
          </a:stretch>
        </p:blipFill>
        <p:spPr>
          <a:xfrm>
            <a:off x="1903730" y="2573020"/>
            <a:ext cx="8171180" cy="3951605"/>
          </a:xfrm>
          <a:prstGeom prst="rect">
            <a:avLst/>
          </a:prstGeom>
        </p:spPr>
      </p:pic>
      <p:pic>
        <p:nvPicPr>
          <p:cNvPr id="3" name="Content Placeholder 2" descr="github-octocat"/>
          <p:cNvPicPr>
            <a:picLocks noChangeAspect="1"/>
          </p:cNvPicPr>
          <p:nvPr/>
        </p:nvPicPr>
        <p:blipFill>
          <a:blip r:embed="rId2"/>
          <a:srcRect l="23139" t="7056" r="24255"/>
          <a:stretch>
            <a:fillRect/>
          </a:stretch>
        </p:blipFill>
        <p:spPr>
          <a:xfrm>
            <a:off x="9328785" y="4340860"/>
            <a:ext cx="2713990" cy="2517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github workflow</a:t>
            </a:r>
            <a:endParaRPr lang="en-US"/>
          </a:p>
        </p:txBody>
      </p:sp>
      <p:pic>
        <p:nvPicPr>
          <p:cNvPr id="5" name="Content Placeholder 4"/>
          <p:cNvPicPr>
            <a:picLocks noChangeAspect="1"/>
          </p:cNvPicPr>
          <p:nvPr>
            <p:ph sz="half" idx="1"/>
          </p:nvPr>
        </p:nvPicPr>
        <p:blipFill>
          <a:blip r:embed="rId1"/>
          <a:stretch>
            <a:fillRect/>
          </a:stretch>
        </p:blipFill>
        <p:spPr>
          <a:xfrm>
            <a:off x="838200" y="1433830"/>
            <a:ext cx="10677525" cy="48577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sym typeface="+mn-ea"/>
              </a:rPr>
              <a:t>github workflow</a:t>
            </a:r>
            <a:endParaRPr lang="en-US"/>
          </a:p>
        </p:txBody>
      </p:sp>
      <p:pic>
        <p:nvPicPr>
          <p:cNvPr id="5" name="Content Placeholder 4"/>
          <p:cNvPicPr>
            <a:picLocks noChangeAspect="1"/>
          </p:cNvPicPr>
          <p:nvPr>
            <p:ph idx="1"/>
          </p:nvPr>
        </p:nvPicPr>
        <p:blipFill>
          <a:blip r:embed="rId1"/>
          <a:srcRect b="3710"/>
          <a:stretch>
            <a:fillRect/>
          </a:stretch>
        </p:blipFill>
        <p:spPr>
          <a:xfrm>
            <a:off x="1619250" y="1821180"/>
            <a:ext cx="9734550" cy="41363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ctr"/>
            <a:r>
              <a:rPr lang="en-US">
                <a:sym typeface="+mn-ea"/>
              </a:rPr>
              <a:t>github workflow</a:t>
            </a:r>
            <a:endParaRPr lang="en-US"/>
          </a:p>
        </p:txBody>
      </p:sp>
      <p:pic>
        <p:nvPicPr>
          <p:cNvPr id="4" name="Content Placeholder 3"/>
          <p:cNvPicPr>
            <a:picLocks noChangeAspect="1"/>
          </p:cNvPicPr>
          <p:nvPr>
            <p:ph idx="1"/>
          </p:nvPr>
        </p:nvPicPr>
        <p:blipFill>
          <a:blip r:embed="rId1"/>
          <a:stretch>
            <a:fillRect/>
          </a:stretch>
        </p:blipFill>
        <p:spPr>
          <a:xfrm>
            <a:off x="1390015" y="1896110"/>
            <a:ext cx="9410700" cy="4210050"/>
          </a:xfrm>
          <a:prstGeom prst="rect">
            <a:avLst/>
          </a:prstGeom>
        </p:spPr>
      </p:pic>
      <p:sp>
        <p:nvSpPr>
          <p:cNvPr id="2" name="Text Box 1"/>
          <p:cNvSpPr txBox="1"/>
          <p:nvPr/>
        </p:nvSpPr>
        <p:spPr>
          <a:xfrm>
            <a:off x="8009255" y="5737860"/>
            <a:ext cx="2791460" cy="368300"/>
          </a:xfrm>
          <a:prstGeom prst="rect">
            <a:avLst/>
          </a:prstGeom>
          <a:noFill/>
        </p:spPr>
        <p:txBody>
          <a:bodyPr wrap="square" rtlCol="0" anchor="t">
            <a:spAutoFit/>
          </a:bodyPr>
          <a:p>
            <a:r>
              <a:rPr lang="en-US">
                <a:sym typeface="+mn-ea"/>
              </a:rPr>
              <a:t>https://guides.github.com/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Use Cases</a:t>
            </a:r>
            <a:endParaRPr lang="en-US"/>
          </a:p>
        </p:txBody>
      </p:sp>
      <p:pic>
        <p:nvPicPr>
          <p:cNvPr id="4" name="Content Placeholder 3"/>
          <p:cNvPicPr>
            <a:picLocks noChangeAspect="1"/>
          </p:cNvPicPr>
          <p:nvPr>
            <p:ph idx="1"/>
          </p:nvPr>
        </p:nvPicPr>
        <p:blipFill>
          <a:blip r:embed="rId1"/>
          <a:stretch>
            <a:fillRect/>
          </a:stretch>
        </p:blipFill>
        <p:spPr>
          <a:xfrm>
            <a:off x="838200" y="2365375"/>
            <a:ext cx="10885170" cy="2517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ctr"/>
            <a:r>
              <a:rPr lang="en-US">
                <a:sym typeface="+mn-ea"/>
              </a:rPr>
              <a:t>github workflow</a:t>
            </a:r>
            <a:endParaRPr lang="en-US"/>
          </a:p>
        </p:txBody>
      </p:sp>
      <p:pic>
        <p:nvPicPr>
          <p:cNvPr id="4" name="Content Placeholder 3"/>
          <p:cNvPicPr>
            <a:picLocks noChangeAspect="1"/>
          </p:cNvPicPr>
          <p:nvPr>
            <p:ph idx="1"/>
          </p:nvPr>
        </p:nvPicPr>
        <p:blipFill>
          <a:blip r:embed="rId1"/>
          <a:stretch>
            <a:fillRect/>
          </a:stretch>
        </p:blipFill>
        <p:spPr>
          <a:xfrm>
            <a:off x="1342390" y="1858010"/>
            <a:ext cx="9505950" cy="4286250"/>
          </a:xfrm>
          <a:prstGeom prst="rect">
            <a:avLst/>
          </a:prstGeom>
        </p:spPr>
      </p:pic>
      <p:sp>
        <p:nvSpPr>
          <p:cNvPr id="2" name="Text Box 1"/>
          <p:cNvSpPr txBox="1"/>
          <p:nvPr/>
        </p:nvSpPr>
        <p:spPr>
          <a:xfrm>
            <a:off x="8056880" y="5960745"/>
            <a:ext cx="2791460" cy="368300"/>
          </a:xfrm>
          <a:prstGeom prst="rect">
            <a:avLst/>
          </a:prstGeom>
          <a:noFill/>
        </p:spPr>
        <p:txBody>
          <a:bodyPr wrap="square" rtlCol="0" anchor="t">
            <a:spAutoFit/>
          </a:bodyPr>
          <a:p>
            <a:r>
              <a:rPr lang="en-US">
                <a:sym typeface="+mn-ea"/>
              </a:rPr>
              <a:t>https://guides.github.com/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ctr"/>
            <a:r>
              <a:rPr lang="en-US">
                <a:sym typeface="+mn-ea"/>
              </a:rPr>
              <a:t>github workflow</a:t>
            </a:r>
            <a:endParaRPr lang="en-US"/>
          </a:p>
        </p:txBody>
      </p:sp>
      <p:pic>
        <p:nvPicPr>
          <p:cNvPr id="4" name="Content Placeholder 3"/>
          <p:cNvPicPr>
            <a:picLocks noChangeAspect="1"/>
          </p:cNvPicPr>
          <p:nvPr>
            <p:ph idx="1"/>
          </p:nvPr>
        </p:nvPicPr>
        <p:blipFill>
          <a:blip r:embed="rId1"/>
          <a:stretch>
            <a:fillRect/>
          </a:stretch>
        </p:blipFill>
        <p:spPr>
          <a:xfrm>
            <a:off x="1290320" y="1858010"/>
            <a:ext cx="9610725" cy="4286250"/>
          </a:xfrm>
          <a:prstGeom prst="rect">
            <a:avLst/>
          </a:prstGeom>
        </p:spPr>
      </p:pic>
      <p:sp>
        <p:nvSpPr>
          <p:cNvPr id="2" name="Text Box 1"/>
          <p:cNvSpPr txBox="1"/>
          <p:nvPr/>
        </p:nvSpPr>
        <p:spPr>
          <a:xfrm>
            <a:off x="8232140" y="5897245"/>
            <a:ext cx="2791460" cy="368300"/>
          </a:xfrm>
          <a:prstGeom prst="rect">
            <a:avLst/>
          </a:prstGeom>
          <a:noFill/>
        </p:spPr>
        <p:txBody>
          <a:bodyPr wrap="square" rtlCol="0" anchor="t">
            <a:spAutoFit/>
          </a:bodyPr>
          <a:p>
            <a:r>
              <a:rPr lang="en-US">
                <a:sym typeface="+mn-ea"/>
              </a:rPr>
              <a:t>https://guides.github.com/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a:bodyPr>
          <a:p>
            <a:pPr algn="ctr"/>
            <a:r>
              <a:rPr lang="en-US">
                <a:sym typeface="+mn-ea"/>
              </a:rPr>
              <a:t>github workflow</a:t>
            </a:r>
            <a:endParaRPr lang="en-US"/>
          </a:p>
        </p:txBody>
      </p:sp>
      <p:pic>
        <p:nvPicPr>
          <p:cNvPr id="4" name="Content Placeholder 3"/>
          <p:cNvPicPr>
            <a:picLocks noChangeAspect="1"/>
          </p:cNvPicPr>
          <p:nvPr>
            <p:ph idx="1"/>
          </p:nvPr>
        </p:nvPicPr>
        <p:blipFill>
          <a:blip r:embed="rId1"/>
          <a:stretch>
            <a:fillRect/>
          </a:stretch>
        </p:blipFill>
        <p:spPr>
          <a:xfrm>
            <a:off x="1166495" y="1838960"/>
            <a:ext cx="9858375" cy="4324350"/>
          </a:xfrm>
          <a:prstGeom prst="rect">
            <a:avLst/>
          </a:prstGeom>
        </p:spPr>
      </p:pic>
      <p:sp>
        <p:nvSpPr>
          <p:cNvPr id="2" name="Text Box 1"/>
          <p:cNvSpPr txBox="1"/>
          <p:nvPr/>
        </p:nvSpPr>
        <p:spPr>
          <a:xfrm>
            <a:off x="7992745" y="5913120"/>
            <a:ext cx="2791460" cy="368300"/>
          </a:xfrm>
          <a:prstGeom prst="rect">
            <a:avLst/>
          </a:prstGeom>
          <a:noFill/>
        </p:spPr>
        <p:txBody>
          <a:bodyPr wrap="square" rtlCol="0" anchor="t">
            <a:spAutoFit/>
          </a:bodyPr>
          <a:p>
            <a:r>
              <a:rPr lang="en-US">
                <a:sym typeface="+mn-ea"/>
              </a:rPr>
              <a:t>https://guides.github.com/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43225"/>
            <a:ext cx="10515600" cy="1325563"/>
          </a:xfrm>
        </p:spPr>
        <p:txBody>
          <a:bodyPr/>
          <a:p>
            <a:pPr algn="ctr"/>
            <a:r>
              <a:rPr lang="en-US"/>
              <a:t>DEMO</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4085" y="2766060"/>
            <a:ext cx="10515600" cy="1325563"/>
          </a:xfrm>
        </p:spPr>
        <p:txBody>
          <a:bodyPr/>
          <a:p>
            <a:pPr algn="ctr"/>
            <a:r>
              <a:rPr lang="en-US"/>
              <a:t>THANK YOU FOR WATCHING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Use Cases</a:t>
            </a:r>
            <a:endParaRPr lang="en-US"/>
          </a:p>
        </p:txBody>
      </p:sp>
      <p:sp>
        <p:nvSpPr>
          <p:cNvPr id="3" name="Content Placeholder 2"/>
          <p:cNvSpPr>
            <a:spLocks noGrp="1"/>
          </p:cNvSpPr>
          <p:nvPr>
            <p:ph idx="1"/>
          </p:nvPr>
        </p:nvSpPr>
        <p:spPr/>
        <p:txBody>
          <a:bodyPr/>
          <a:p>
            <a:pPr marL="0" indent="0">
              <a:buNone/>
            </a:pPr>
            <a:r>
              <a:rPr lang="en-US" sz="3600"/>
              <a:t>Consider this scenario:</a:t>
            </a:r>
            <a:endParaRPr lang="en-US" sz="3600"/>
          </a:p>
          <a:p>
            <a:r>
              <a:rPr lang="en-US" sz="3600"/>
              <a:t>You have a homework submission in Matam for today and the assignment is ready for submission</a:t>
            </a:r>
            <a:endParaRPr lang="en-US" sz="3600"/>
          </a:p>
          <a:p>
            <a:r>
              <a:rPr lang="en-US" sz="3600"/>
              <a:t>While testing it you discovered a minor bug and decided to fix it</a:t>
            </a: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a:t>
            </a:r>
            <a:endParaRPr lang="en-US"/>
          </a:p>
        </p:txBody>
      </p:sp>
      <p:sp>
        <p:nvSpPr>
          <p:cNvPr id="3" name="Content Placeholder 2"/>
          <p:cNvSpPr>
            <a:spLocks noGrp="1"/>
          </p:cNvSpPr>
          <p:nvPr>
            <p:ph idx="1"/>
          </p:nvPr>
        </p:nvSpPr>
        <p:spPr/>
        <p:txBody>
          <a:bodyPr/>
          <a:p>
            <a:r>
              <a:rPr lang="en-US" sz="3600"/>
              <a:t>After attempting to do so, you accidentally changed a working code and got yourself in a big mess</a:t>
            </a:r>
            <a:endParaRPr lang="en-US" sz="3600"/>
          </a:p>
          <a:p>
            <a:r>
              <a:rPr lang="en-US" sz="3600"/>
              <a:t>You no longer remember what was and what wasn’t there</a:t>
            </a:r>
            <a:endParaRPr lang="en-US" sz="3600"/>
          </a:p>
          <a:p>
            <a:r>
              <a:rPr lang="en-US" sz="3600"/>
              <a:t>It is 23:58 PM</a:t>
            </a:r>
            <a:endParaRPr 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338705" y="608965"/>
            <a:ext cx="7513955" cy="5640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a:t>What is git?</a:t>
            </a:r>
            <a:endParaRPr lang="en-US" sz="6600"/>
          </a:p>
        </p:txBody>
      </p:sp>
      <p:pic>
        <p:nvPicPr>
          <p:cNvPr id="4" name="Content Placeholder 3" descr="Git-Logo-2Color"/>
          <p:cNvPicPr>
            <a:picLocks noChangeAspect="1"/>
          </p:cNvPicPr>
          <p:nvPr>
            <p:ph idx="1"/>
          </p:nvPr>
        </p:nvPicPr>
        <p:blipFill>
          <a:blip r:embed="rId1"/>
          <a:srcRect r="57949"/>
          <a:stretch>
            <a:fillRect/>
          </a:stretch>
        </p:blipFill>
        <p:spPr>
          <a:xfrm>
            <a:off x="4273550" y="1691005"/>
            <a:ext cx="3644900" cy="3619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6600"/>
              <a:t>What is git?</a:t>
            </a:r>
            <a:endParaRPr lang="en-US" sz="6600"/>
          </a:p>
        </p:txBody>
      </p:sp>
      <p:sp>
        <p:nvSpPr>
          <p:cNvPr id="3" name="Content Placeholder 2"/>
          <p:cNvSpPr>
            <a:spLocks noGrp="1"/>
          </p:cNvSpPr>
          <p:nvPr>
            <p:ph idx="1"/>
          </p:nvPr>
        </p:nvSpPr>
        <p:spPr/>
        <p:txBody>
          <a:bodyPr/>
          <a:p>
            <a:r>
              <a:rPr lang="en-US"/>
              <a:t>Open source project originally developed in 2005 by </a:t>
            </a:r>
            <a:r>
              <a:rPr lang="en-US">
                <a:solidFill>
                  <a:srgbClr val="FF0000"/>
                </a:solidFill>
              </a:rPr>
              <a:t>Linus Torvalds</a:t>
            </a:r>
            <a:endParaRPr lang="en-US"/>
          </a:p>
          <a:p>
            <a:r>
              <a:rPr lang="en-US"/>
              <a:t>A </a:t>
            </a:r>
            <a:r>
              <a:rPr lang="en-US">
                <a:solidFill>
                  <a:srgbClr val="FF0000"/>
                </a:solidFill>
              </a:rPr>
              <a:t>command line</a:t>
            </a:r>
            <a:r>
              <a:rPr lang="en-US"/>
              <a:t> utility</a:t>
            </a:r>
            <a:endParaRPr lang="en-US"/>
          </a:p>
          <a:p>
            <a:r>
              <a:rPr lang="en-US"/>
              <a:t>You can imagine </a:t>
            </a:r>
            <a:r>
              <a:rPr lang="en-US">
                <a:solidFill>
                  <a:srgbClr val="FF0000"/>
                </a:solidFill>
              </a:rPr>
              <a:t>git</a:t>
            </a:r>
            <a:r>
              <a:rPr lang="en-US"/>
              <a:t> as something that sits on top of your file system and manipulates files</a:t>
            </a:r>
            <a:endParaRPr lang="en-US"/>
          </a:p>
          <a:p>
            <a:r>
              <a:rPr lang="en-US"/>
              <a:t>A distributed version control system - </a:t>
            </a:r>
            <a:r>
              <a:rPr lang="en-US">
                <a:solidFill>
                  <a:srgbClr val="C00000"/>
                </a:solidFill>
              </a:rPr>
              <a:t>DCVS</a:t>
            </a:r>
            <a:endParaRPr lang="en-US">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What is “distributed version control system” ?</a:t>
            </a:r>
            <a:endParaRPr lang="en-US"/>
          </a:p>
        </p:txBody>
      </p:sp>
      <p:sp>
        <p:nvSpPr>
          <p:cNvPr id="3" name="Content Placeholder 2"/>
          <p:cNvSpPr>
            <a:spLocks noGrp="1"/>
          </p:cNvSpPr>
          <p:nvPr>
            <p:ph idx="1"/>
          </p:nvPr>
        </p:nvSpPr>
        <p:spPr/>
        <p:txBody>
          <a:bodyPr/>
          <a:p>
            <a:r>
              <a:rPr lang="en-US" sz="3600"/>
              <a:t>Version control system is a </a:t>
            </a:r>
            <a:r>
              <a:rPr lang="en-US" sz="3600">
                <a:solidFill>
                  <a:srgbClr val="FF0000"/>
                </a:solidFill>
              </a:rPr>
              <a:t>system that records changes to a file or set of files over time so</a:t>
            </a:r>
            <a:r>
              <a:rPr lang="en-US" sz="3600"/>
              <a:t> that you can recall specific versions later</a:t>
            </a:r>
            <a:endParaRPr lang="en-US" sz="3600"/>
          </a:p>
          <a:p>
            <a:r>
              <a:rPr lang="en-US" sz="3600">
                <a:solidFill>
                  <a:srgbClr val="FF0000"/>
                </a:solidFill>
              </a:rPr>
              <a:t>Distributed means</a:t>
            </a:r>
            <a:r>
              <a:rPr lang="en-US" sz="3600"/>
              <a:t> that there is </a:t>
            </a:r>
            <a:r>
              <a:rPr lang="en-US" sz="3600">
                <a:solidFill>
                  <a:srgbClr val="FF0000"/>
                </a:solidFill>
              </a:rPr>
              <a:t>no main server</a:t>
            </a:r>
            <a:r>
              <a:rPr lang="en-US" sz="3600"/>
              <a:t> and all of the full history of the project is available once you cloned the project</a:t>
            </a:r>
            <a:endParaRPr lang="en-US" sz="36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Presentation</Application>
  <PresentationFormat>Widescreen</PresentationFormat>
  <Paragraphs>137</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Calibri Light</vt:lpstr>
      <vt:lpstr>Microsoft YaHei</vt:lpstr>
      <vt:lpstr>Arial Unicode MS</vt:lpstr>
      <vt:lpstr>Calibri</vt:lpstr>
      <vt:lpstr>Wingdings</vt:lpstr>
      <vt:lpstr>Office Theme</vt:lpstr>
      <vt:lpstr>Introduce To</vt:lpstr>
      <vt:lpstr>Why GIT is Useful</vt:lpstr>
      <vt:lpstr>Use Cases</vt:lpstr>
      <vt:lpstr>Use Cases</vt:lpstr>
      <vt:lpstr>Use cases</vt:lpstr>
      <vt:lpstr>PowerPoint 演示文稿</vt:lpstr>
      <vt:lpstr>What is git?</vt:lpstr>
      <vt:lpstr>What is git?</vt:lpstr>
      <vt:lpstr>What is “distributed version control system” ?</vt:lpstr>
      <vt:lpstr>A brief history</vt:lpstr>
      <vt:lpstr>Demo</vt:lpstr>
      <vt:lpstr>git</vt:lpstr>
      <vt:lpstr>git repository</vt:lpstr>
      <vt:lpstr>git repository</vt:lpstr>
      <vt:lpstr>Commit</vt:lpstr>
      <vt:lpstr>Commit</vt:lpstr>
      <vt:lpstr>git workflow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github</vt:lpstr>
      <vt:lpstr>PowerPoint 演示文稿</vt:lpstr>
      <vt:lpstr>github workflow</vt:lpstr>
      <vt:lpstr>github workflow</vt:lpstr>
      <vt:lpstr>github workflow</vt:lpstr>
      <vt:lpstr>github workflow</vt:lpstr>
      <vt:lpstr>github workflow</vt:lpstr>
      <vt:lpstr>github workflow</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dc:title>
  <dc:creator/>
  <cp:lastModifiedBy>programmer4</cp:lastModifiedBy>
  <cp:revision>36</cp:revision>
  <dcterms:created xsi:type="dcterms:W3CDTF">2019-09-24T09:30:00Z</dcterms:created>
  <dcterms:modified xsi:type="dcterms:W3CDTF">2019-09-27T04:04:35Z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