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1864-65EA-2FAB-513E-E0D6A6C1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E3CED-405A-7B7D-9445-52380D61E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23B5-7B97-88C0-7470-80792FFF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F8848-7B74-B454-6C79-4C0E0D6D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AA8A-363D-D51E-21F4-C700CC5E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626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D455-27F2-D841-6ED3-F619B336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4C94D-5339-AAE3-F2DC-5DB350AD6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47CE-CC76-2443-69DE-F60770D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71C9-A80D-A370-177E-2E58BE90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563A-3550-FCEA-5B27-84FB72D5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45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01A12-9C72-ED19-4CB5-78A40C43F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7DEDD-48D6-9D10-B310-01C052B4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0CC34-EA30-0A2A-EBE2-1E63F330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A241-324D-8C19-7B4D-4632C4DB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525B-20E9-D2EA-EC5A-560D09C6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605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473E-46B4-F130-1D64-6DE4B989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15EF-924B-669A-7075-ED0ACDC5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9435-C0D0-A64A-25C4-0DDF17FA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FE53-2DF4-AFF1-C2E0-3937C2E3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ADEA-3FAB-0673-6728-FEB151C4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6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974A-A711-5204-9A91-52892BA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45BF8-ADDF-D4B8-F366-BA220EFC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3E57-729A-CB47-EB86-6C730BFB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4289-1C56-71BC-3587-9D1B3ECA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1B57-488E-CB25-5B5F-B160D8E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024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6201-7779-FCED-BEF9-21231C86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47BC-F8B6-98EF-7200-ADC2FDA13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C4E1-A16D-E6A4-6E39-72A8432A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8035-5A85-ECB1-4B4D-6F3A88C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03C67-DEF7-956B-9518-1FB2F829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4E17A-92C0-C3AF-F70E-05D64533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81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74C8-E2BD-D17D-FBA3-2FEDD2DB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914F-4114-F2A9-0219-776BE6AB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07593-A4C7-E5E5-EB69-122C4C682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0ED61-B111-E71C-F85E-A17FE7438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65A7E-8703-D994-7252-430BBED6E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85862-3A82-68B8-A804-CE2B414B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50F8C-E87F-57BB-CB7F-2E27DF97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B2A64-3C63-EB67-B643-B3D9577E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987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E117-82E7-9AFA-6F34-95E9FBDE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E4B4C-E96B-DF7C-284B-0EA29D61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7A4F6-A2C9-17EF-2468-FFD3FEF8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F9B6D-7B2E-B30E-00F4-16689FE5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82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E5093-86A1-2668-CDAE-98352C4E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94873-39A2-F971-0C47-0E4569D8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3E1D-3CA8-138A-6D2F-6572A352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924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F8AB-BFD5-FC07-A4CD-AFD0425F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84C7-DD1F-EA6A-86BE-0E8A80D1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C22C5-97EE-8C68-DCB0-F265A8806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06B75-88E8-3B35-4C25-57CD68DA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EE4A-2C0F-D965-30C3-2E3589B4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7DE5-4D7E-8D4B-FBD5-65211C4E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28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3070-2577-5337-5036-C590DDFF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E42DF-C31B-DCC2-B6B8-5BEA37312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D3A76-5D77-73E1-6130-822E57921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77C30-FC47-DB18-1E51-70FB199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4685-0C28-7CEB-5548-A2DAA12F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5538D-0CFE-9163-2A36-5D3F5D7F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0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7E256-2E74-91FB-7A7B-92123B26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23B0E-40F3-2756-BFA3-DD183680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0F3B-F6B8-DFEB-6165-05C909ACD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F62F-2282-473C-8C5D-A46C842456D6}" type="datetimeFigureOut">
              <a:rPr lang="en-ZA" smtClean="0"/>
              <a:t>2022/10/11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B9E9-31D6-3257-5A64-0D3B527F4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0AB0-B3AD-9EEC-6931-BD2626AB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AA85-314F-4962-B575-F0149646157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370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F897-274D-9BFF-8D62-AABE44258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ALICE 3 Prospects for </a:t>
            </a:r>
            <a:br>
              <a:rPr lang="en-GB" dirty="0"/>
            </a:br>
            <a:r>
              <a:rPr lang="en-GB" dirty="0" err="1"/>
              <a:t>iThemba</a:t>
            </a:r>
            <a:r>
              <a:rPr lang="en-GB" dirty="0"/>
              <a:t> LABS/SA-ALICE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88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AE1D-5C3C-C54B-9824-A47746DE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Possible ALICE 3 projects</a:t>
            </a:r>
            <a:endParaRPr lang="en-Z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2159-F607-5B93-B968-9C22D201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1" y="1981865"/>
            <a:ext cx="7162801" cy="34810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b="1" dirty="0"/>
              <a:t>TOF - LGAD</a:t>
            </a:r>
            <a:endParaRPr lang="en-GB" sz="1400" b="1" dirty="0"/>
          </a:p>
          <a:p>
            <a:r>
              <a:rPr lang="en-GB" sz="2400" b="1" dirty="0"/>
              <a:t>Possible Contributions:</a:t>
            </a:r>
          </a:p>
          <a:p>
            <a:pPr lvl="2"/>
            <a:r>
              <a:rPr lang="en-GB" sz="1200" b="1" dirty="0">
                <a:solidFill>
                  <a:srgbClr val="0070C0"/>
                </a:solidFill>
                <a:sym typeface="Wingdings" panose="05000000000000000000" pitchFamily="2" charset="2"/>
              </a:rPr>
              <a:t>Parallel test bench setup to investigate time resolution</a:t>
            </a:r>
          </a:p>
          <a:p>
            <a:pPr lvl="3"/>
            <a:r>
              <a:rPr lang="en-GB" sz="1000" b="1" dirty="0">
                <a:solidFill>
                  <a:srgbClr val="0070C0"/>
                </a:solidFill>
                <a:sym typeface="Wingdings" panose="05000000000000000000" pitchFamily="2" charset="2"/>
              </a:rPr>
              <a:t>Cost for test bench :  </a:t>
            </a:r>
            <a:r>
              <a:rPr lang="en-GB" sz="1000" b="1" dirty="0"/>
              <a:t>  ̴̴̴ </a:t>
            </a:r>
            <a:r>
              <a:rPr lang="en-GB" sz="1000" b="1" dirty="0">
                <a:solidFill>
                  <a:srgbClr val="0070C0"/>
                </a:solidFill>
                <a:sym typeface="Wingdings" panose="05000000000000000000" pitchFamily="2" charset="2"/>
              </a:rPr>
              <a:t>1M rands</a:t>
            </a:r>
          </a:p>
          <a:p>
            <a:pPr lvl="2"/>
            <a:r>
              <a:rPr lang="en-GB" sz="1200" b="1" dirty="0">
                <a:solidFill>
                  <a:srgbClr val="0070C0"/>
                </a:solidFill>
                <a:sym typeface="Wingdings" panose="05000000000000000000" pitchFamily="2" charset="2"/>
              </a:rPr>
              <a:t>Improvement and production of the existing LGAD PCB </a:t>
            </a:r>
            <a:r>
              <a:rPr lang="en-GB" sz="1200" b="1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(???)</a:t>
            </a:r>
          </a:p>
          <a:p>
            <a:pPr lvl="2"/>
            <a:r>
              <a:rPr lang="en-GB" sz="1200" b="1" dirty="0">
                <a:solidFill>
                  <a:srgbClr val="0070C0"/>
                </a:solidFill>
                <a:sym typeface="Wingdings" panose="05000000000000000000" pitchFamily="2" charset="2"/>
              </a:rPr>
              <a:t>Readout test bench (Aria 10  FPGA + LGAD prototype) </a:t>
            </a:r>
          </a:p>
          <a:p>
            <a:pPr lvl="2"/>
            <a:endParaRPr lang="en-GB" sz="1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3200" b="1" dirty="0"/>
              <a:t>TOF –  </a:t>
            </a:r>
            <a:r>
              <a:rPr lang="en-GB" sz="3200" b="1" dirty="0" err="1"/>
              <a:t>Monolithical</a:t>
            </a:r>
            <a:r>
              <a:rPr lang="en-GB" sz="3200" b="1" dirty="0"/>
              <a:t> CMOS </a:t>
            </a:r>
            <a:endParaRPr lang="en-GB" sz="1400" b="1" dirty="0"/>
          </a:p>
          <a:p>
            <a:r>
              <a:rPr lang="en-GB" sz="2400" b="1" dirty="0"/>
              <a:t>Possible Contributions:</a:t>
            </a:r>
          </a:p>
          <a:p>
            <a:pPr lvl="2"/>
            <a:r>
              <a:rPr lang="en-GB" sz="1200" b="1" dirty="0">
                <a:solidFill>
                  <a:schemeClr val="accent1"/>
                </a:solidFill>
                <a:latin typeface="NimbusSanL-Bold"/>
              </a:rPr>
              <a:t>Parallel testbench to validate the CMOS technology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/>
                </a:solidFill>
                <a:latin typeface="NimbusSanL-Bold"/>
                <a:sym typeface="Wingdings" panose="05000000000000000000" pitchFamily="2" charset="2"/>
              </a:rPr>
              <a:t>Understanding the chip functionality and providing simulation tests for improvements</a:t>
            </a:r>
          </a:p>
          <a:p>
            <a:pPr lvl="2"/>
            <a:r>
              <a:rPr lang="en-GB" sz="1200" b="1" dirty="0">
                <a:solidFill>
                  <a:srgbClr val="0070C0"/>
                </a:solidFill>
                <a:sym typeface="Wingdings" panose="05000000000000000000" pitchFamily="2" charset="2"/>
              </a:rPr>
              <a:t>Readout test bench (Aria 10  FPGA + CMOS prototype) </a:t>
            </a:r>
            <a:endParaRPr lang="en-GB" sz="1200" b="1" dirty="0">
              <a:solidFill>
                <a:schemeClr val="accent1"/>
              </a:solidFill>
              <a:latin typeface="NimbusSanL-Bold"/>
              <a:sym typeface="Wingdings" panose="05000000000000000000" pitchFamily="2" charset="2"/>
            </a:endParaRPr>
          </a:p>
          <a:p>
            <a:pPr lvl="2"/>
            <a:endParaRPr lang="en-GB" sz="800" b="1" dirty="0">
              <a:solidFill>
                <a:srgbClr val="E9692C"/>
              </a:solidFill>
              <a:latin typeface="NimbusSanL-Bold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0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200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Plotting a course to ALICE 3 – CERN Courier">
            <a:extLst>
              <a:ext uri="{FF2B5EF4-FFF2-40B4-BE49-F238E27FC236}">
                <a16:creationId xmlns:a16="http://schemas.microsoft.com/office/drawing/2014/main" id="{5634E8D9-E115-75B2-E863-5E89DD4B8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59" y="504368"/>
            <a:ext cx="3915825" cy="292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C7206A-DEF7-697B-18B3-146F7821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343" y="3890468"/>
            <a:ext cx="4435492" cy="22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AE1D-5C3C-C54B-9824-A47746DE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Possible ALICE 3 project Resources</a:t>
            </a:r>
            <a:endParaRPr lang="en-Z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2159-F607-5B93-B968-9C22D201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619"/>
            <a:ext cx="10515600" cy="5420412"/>
          </a:xfrm>
        </p:spPr>
        <p:txBody>
          <a:bodyPr>
            <a:normAutofit/>
          </a:bodyPr>
          <a:lstStyle/>
          <a:p>
            <a:r>
              <a:rPr lang="en-ZA" sz="1800" b="1" dirty="0"/>
              <a:t>What tools we need for the test bench? </a:t>
            </a:r>
          </a:p>
          <a:p>
            <a:pPr lvl="1"/>
            <a:r>
              <a:rPr lang="en-ZA" sz="1400" dirty="0"/>
              <a:t>List of test bench equipment list mentioned in next slide</a:t>
            </a:r>
          </a:p>
          <a:p>
            <a:r>
              <a:rPr lang="en-ZA" sz="1800" dirty="0"/>
              <a:t>What are our resources for this?</a:t>
            </a:r>
          </a:p>
          <a:p>
            <a:pPr lvl="1"/>
            <a:r>
              <a:rPr lang="en-ZA" sz="1400" dirty="0"/>
              <a:t>RDTS understaffed </a:t>
            </a:r>
            <a:r>
              <a:rPr lang="en-ZA" sz="1400" dirty="0">
                <a:sym typeface="Wingdings" panose="05000000000000000000" pitchFamily="2" charset="2"/>
              </a:rPr>
              <a:t> I can contribute to the training and overseeing of the work project to a certain percentage (if approved)</a:t>
            </a:r>
            <a:endParaRPr lang="en-ZA" sz="1400" dirty="0"/>
          </a:p>
          <a:p>
            <a:pPr lvl="1"/>
            <a:r>
              <a:rPr lang="en-ZA" sz="1400" dirty="0"/>
              <a:t>We therefore need students (SUN,CPUT,UCT) to contribute 100% </a:t>
            </a:r>
            <a:r>
              <a:rPr lang="en-ZA" sz="1400" dirty="0">
                <a:sym typeface="Wingdings" panose="05000000000000000000" pitchFamily="2" charset="2"/>
              </a:rPr>
              <a:t> potential MEng project</a:t>
            </a:r>
            <a:endParaRPr lang="en-ZA" sz="1400" dirty="0"/>
          </a:p>
          <a:p>
            <a:pPr lvl="1"/>
            <a:r>
              <a:rPr lang="en-ZA" sz="1400" dirty="0"/>
              <a:t>Interns</a:t>
            </a:r>
          </a:p>
          <a:p>
            <a:pPr lvl="1"/>
            <a:r>
              <a:rPr lang="en-ZA" sz="1400" dirty="0"/>
              <a:t>Local Recourses if we go the PCB production route as well </a:t>
            </a:r>
            <a:r>
              <a:rPr lang="en-ZA" sz="1400" dirty="0">
                <a:sym typeface="Wingdings" panose="05000000000000000000" pitchFamily="2" charset="2"/>
              </a:rPr>
              <a:t> </a:t>
            </a:r>
            <a:r>
              <a:rPr lang="en-ZA" sz="1400" dirty="0">
                <a:solidFill>
                  <a:srgbClr val="FF0000"/>
                </a:solidFill>
                <a:sym typeface="Wingdings" panose="05000000000000000000" pitchFamily="2" charset="2"/>
              </a:rPr>
              <a:t>PCB manufactures established</a:t>
            </a:r>
          </a:p>
          <a:p>
            <a:pPr lvl="2"/>
            <a:r>
              <a:rPr lang="en-ZA" sz="1000" b="1" dirty="0" err="1">
                <a:sym typeface="Wingdings" panose="05000000000000000000" pitchFamily="2" charset="2"/>
              </a:rPr>
              <a:t>Jemstech</a:t>
            </a:r>
            <a:r>
              <a:rPr lang="en-ZA" sz="1000" b="1" dirty="0">
                <a:sym typeface="Wingdings" panose="05000000000000000000" pitchFamily="2" charset="2"/>
              </a:rPr>
              <a:t> (Information still to be gathered but used by ATLAS based in </a:t>
            </a:r>
            <a:r>
              <a:rPr lang="en-ZA" sz="1000" b="1" dirty="0" err="1">
                <a:sym typeface="Wingdings" panose="05000000000000000000" pitchFamily="2" charset="2"/>
              </a:rPr>
              <a:t>Centurian</a:t>
            </a:r>
            <a:r>
              <a:rPr lang="en-ZA" sz="1000" b="1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ZA" sz="1000" b="1" dirty="0">
                <a:sym typeface="Wingdings" panose="05000000000000000000" pitchFamily="2" charset="2"/>
              </a:rPr>
              <a:t>EDA Technologies (</a:t>
            </a:r>
            <a:r>
              <a:rPr lang="en-ZA" sz="1000" b="1">
                <a:sym typeface="Wingdings" panose="05000000000000000000" pitchFamily="2" charset="2"/>
              </a:rPr>
              <a:t>based in Centurian</a:t>
            </a:r>
            <a:r>
              <a:rPr lang="en-ZA" sz="1000" b="1" dirty="0">
                <a:sym typeface="Wingdings" panose="05000000000000000000" pitchFamily="2" charset="2"/>
              </a:rPr>
              <a:t>):</a:t>
            </a:r>
            <a:endParaRPr lang="en-ZA" sz="1000" b="1" dirty="0"/>
          </a:p>
          <a:p>
            <a:pPr lvl="1"/>
            <a:endParaRPr lang="en-ZA" sz="1800" dirty="0">
              <a:highlight>
                <a:srgbClr val="FFFF00"/>
              </a:highlight>
            </a:endParaRPr>
          </a:p>
          <a:p>
            <a:endParaRPr lang="en-GB" sz="18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7BB9-F32A-06AF-B15F-2242E204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8" y="3621178"/>
            <a:ext cx="4669873" cy="2777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FBE10-D8E7-A095-D0B3-B3B2FB9B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976" y="3637795"/>
            <a:ext cx="4370449" cy="2761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DAC27-E482-13C9-AD4C-0E54E878D739}"/>
              </a:ext>
            </a:extLst>
          </p:cNvPr>
          <p:cNvSpPr txBox="1"/>
          <p:nvPr/>
        </p:nvSpPr>
        <p:spPr>
          <a:xfrm>
            <a:off x="4813577" y="6323699"/>
            <a:ext cx="589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EDA technologies capabilities and resources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0B96C-DA97-5643-2719-93D4B5474A8C}"/>
              </a:ext>
            </a:extLst>
          </p:cNvPr>
          <p:cNvSpPr/>
          <p:nvPr/>
        </p:nvSpPr>
        <p:spPr>
          <a:xfrm>
            <a:off x="2458976" y="3711388"/>
            <a:ext cx="9168248" cy="2590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0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AE1D-5C3C-C54B-9824-A47746DE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Possible ALICE 3 project test bench</a:t>
            </a:r>
            <a:endParaRPr lang="en-Z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F3457-D7C7-DBB0-84E4-161612E2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69" y="1299882"/>
            <a:ext cx="5928874" cy="492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A32FF-50E4-ABC1-55E8-F1F63B9A9B6B}"/>
              </a:ext>
            </a:extLst>
          </p:cNvPr>
          <p:cNvSpPr txBox="1"/>
          <p:nvPr/>
        </p:nvSpPr>
        <p:spPr>
          <a:xfrm>
            <a:off x="8364071" y="3003176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Cost:  ̴̴̴̴1M rands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7960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AE1D-5C3C-C54B-9824-A47746DE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Possible ALICE 3 project test bench estimates</a:t>
            </a:r>
            <a:endParaRPr lang="en-Z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03B5B-1A69-5494-5C99-A5962EDCDF5A}"/>
              </a:ext>
            </a:extLst>
          </p:cNvPr>
          <p:cNvSpPr txBox="1"/>
          <p:nvPr/>
        </p:nvSpPr>
        <p:spPr>
          <a:xfrm>
            <a:off x="636494" y="1492859"/>
            <a:ext cx="112686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b="1" i="0" u="none" strike="noStrike" baseline="0" dirty="0">
                <a:solidFill>
                  <a:srgbClr val="FF0000"/>
                </a:solidFill>
                <a:latin typeface="DevanagariSangamMN-Bold"/>
              </a:rPr>
              <a:t>Probe Station</a:t>
            </a:r>
            <a:r>
              <a:rPr lang="en-ZA" sz="1800" b="0" i="0" u="none" strike="noStrike" baseline="0" dirty="0">
                <a:solidFill>
                  <a:srgbClr val="FF0000"/>
                </a:solidFill>
                <a:latin typeface="DevanagariSangamMN"/>
              </a:rPr>
              <a:t>: TS200 (No price found </a:t>
            </a:r>
            <a:r>
              <a:rPr lang="en-ZA" sz="1800" b="0" i="0" u="none" strike="noStrike" baseline="0" dirty="0">
                <a:solidFill>
                  <a:srgbClr val="FF0000"/>
                </a:solidFill>
                <a:latin typeface="DevanagariSangamMN"/>
                <a:sym typeface="Wingdings" panose="05000000000000000000" pitchFamily="2" charset="2"/>
              </a:rPr>
              <a:t> quote requested)</a:t>
            </a:r>
            <a:r>
              <a:rPr lang="en-ZA" sz="1800" b="0" i="0" u="none" strike="noStrike" baseline="0" dirty="0">
                <a:solidFill>
                  <a:srgbClr val="FF0000"/>
                </a:solidFill>
                <a:latin typeface="DevanagariSangamMN"/>
              </a:rPr>
              <a:t>                                                                       </a:t>
            </a:r>
          </a:p>
          <a:p>
            <a:r>
              <a:rPr lang="en-ZA" sz="1800" b="0" i="0" u="none" strike="noStrike" baseline="0" dirty="0">
                <a:latin typeface="DevanagariSangamMN"/>
              </a:rPr>
              <a:t>Keithley 6487					</a:t>
            </a:r>
            <a:endParaRPr lang="en-ZA" dirty="0">
              <a:latin typeface="DevanagariSangamMN"/>
            </a:endParaRPr>
          </a:p>
          <a:p>
            <a:r>
              <a:rPr lang="en-ZA" sz="1800" b="0" i="0" u="none" strike="noStrike" baseline="0" dirty="0">
                <a:latin typeface="DevanagariSangamMN"/>
              </a:rPr>
              <a:t>E4990A Keysight 					     </a:t>
            </a:r>
            <a:r>
              <a:rPr lang="en-GB" dirty="0"/>
              <a:t>$33000</a:t>
            </a:r>
            <a:endParaRPr lang="en-ZA" sz="1800" b="0" i="0" u="none" strike="noStrike" baseline="0" dirty="0">
              <a:latin typeface="DevanagariSangamMN"/>
            </a:endParaRPr>
          </a:p>
          <a:p>
            <a:r>
              <a:rPr lang="en-ZA" sz="1800" b="1" i="0" u="none" strike="noStrike" baseline="0" dirty="0" err="1">
                <a:latin typeface="DevanagariSangamMN-Bold"/>
              </a:rPr>
              <a:t>multimeter</a:t>
            </a:r>
            <a:r>
              <a:rPr lang="en-ZA" sz="1800" b="1" i="0" u="none" strike="noStrike" baseline="0" dirty="0">
                <a:latin typeface="DevanagariSangamMN-Bold"/>
              </a:rPr>
              <a:t> </a:t>
            </a:r>
            <a:r>
              <a:rPr lang="en-ZA" sz="1800" b="0" i="0" u="none" strike="noStrike" baseline="0" dirty="0">
                <a:latin typeface="DevanagariSangamMN"/>
              </a:rPr>
              <a:t>Keithley 2110 				    </a:t>
            </a:r>
            <a:r>
              <a:rPr lang="en-GB" dirty="0"/>
              <a:t>$</a:t>
            </a:r>
            <a:r>
              <a:rPr lang="en-ZA" dirty="0"/>
              <a:t>1000</a:t>
            </a:r>
            <a:endParaRPr lang="en-ZA" dirty="0">
              <a:latin typeface="DevanagariSangamMN"/>
            </a:endParaRPr>
          </a:p>
          <a:p>
            <a:r>
              <a:rPr lang="en-ZA" sz="1800" b="0" i="0" u="none" strike="noStrike" baseline="0" dirty="0">
                <a:latin typeface="DevanagariSangamMN"/>
              </a:rPr>
              <a:t>TDK-Lambda Z100-2				    </a:t>
            </a:r>
            <a:r>
              <a:rPr lang="en-ZA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$1500</a:t>
            </a:r>
            <a:endParaRPr lang="en-ZA" sz="1800" b="0" i="0" u="none" strike="noStrike" baseline="0" dirty="0">
              <a:latin typeface="DevanagariSangamMN"/>
            </a:endParaRPr>
          </a:p>
          <a:p>
            <a:r>
              <a:rPr lang="en-ZA" sz="1800" b="0" i="0" u="none" strike="noStrike" baseline="0" dirty="0">
                <a:solidFill>
                  <a:srgbClr val="FF0000"/>
                </a:solidFill>
                <a:latin typeface="DevanagariSangamMN"/>
              </a:rPr>
              <a:t>N1470 CAEN power supply</a:t>
            </a:r>
            <a:endParaRPr lang="en-ZA" dirty="0">
              <a:solidFill>
                <a:srgbClr val="FF0000"/>
              </a:solidFill>
              <a:latin typeface="DevanagariSangamMN"/>
            </a:endParaRPr>
          </a:p>
          <a:p>
            <a:r>
              <a:rPr lang="en-ZA" sz="1800" b="1" i="0" u="none" strike="noStrike" baseline="0" dirty="0">
                <a:latin typeface="DevanagariSangamMN-Bold"/>
              </a:rPr>
              <a:t>Computer 					   $5 000 – $10 000 </a:t>
            </a:r>
            <a:r>
              <a:rPr lang="en-ZA" sz="1200" b="1" i="0" u="none" strike="noStrike" baseline="0" dirty="0">
                <a:latin typeface="DevanagariSangamMN-Bold"/>
              </a:rPr>
              <a:t>(depending on what kind of machine specs is needed)	</a:t>
            </a:r>
            <a:endParaRPr lang="en-ZA" sz="1200" i="0" u="none" strike="noStrike" baseline="0" dirty="0">
              <a:latin typeface="DevanagariSangamMN"/>
            </a:endParaRPr>
          </a:p>
          <a:p>
            <a:r>
              <a:rPr lang="en-ZA" b="1" dirty="0">
                <a:latin typeface="DevanagariSangamMN"/>
              </a:rPr>
              <a:t>Cables</a:t>
            </a:r>
          </a:p>
          <a:p>
            <a:r>
              <a:rPr lang="en-ZA" sz="1800" b="0" i="0" u="none" strike="noStrike" baseline="0" dirty="0" err="1">
                <a:solidFill>
                  <a:srgbClr val="FF0000"/>
                </a:solidFill>
                <a:latin typeface="DevanagariSangamMN"/>
              </a:rPr>
              <a:t>PiLas</a:t>
            </a:r>
            <a:r>
              <a:rPr lang="en-ZA" sz="1800" b="0" i="0" u="none" strike="noStrike" baseline="0" dirty="0">
                <a:solidFill>
                  <a:srgbClr val="FF0000"/>
                </a:solidFill>
                <a:latin typeface="DevanagariSangamMN"/>
              </a:rPr>
              <a:t> PiL106X head (no price </a:t>
            </a:r>
            <a:r>
              <a:rPr lang="en-ZA" sz="1800" b="0" i="0" u="none" strike="noStrike" baseline="0" dirty="0">
                <a:solidFill>
                  <a:srgbClr val="FF0000"/>
                </a:solidFill>
                <a:latin typeface="DevanagariSangamMN"/>
                <a:sym typeface="Wingdings" panose="05000000000000000000" pitchFamily="2" charset="2"/>
              </a:rPr>
              <a:t> quote requested</a:t>
            </a:r>
            <a:endParaRPr lang="en-ZA" sz="1800" b="1" i="0" u="none" strike="noStrike" baseline="0" dirty="0">
              <a:solidFill>
                <a:srgbClr val="FF0000"/>
              </a:solidFill>
              <a:latin typeface="DevanagariSangamMN"/>
            </a:endParaRPr>
          </a:p>
          <a:p>
            <a:r>
              <a:rPr lang="en-ZA" sz="1800" b="0" i="0" u="none" strike="noStrike" baseline="0" dirty="0">
                <a:latin typeface="DevanagariSangamMN"/>
              </a:rPr>
              <a:t>EIG2000DX controller</a:t>
            </a:r>
          </a:p>
          <a:p>
            <a:r>
              <a:rPr lang="de-DE" sz="18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DevanagariSangamMN"/>
              </a:rPr>
              <a:t>LeCroy WaveRunner 9404M-MS (4 GHz – 4x20 Gs)</a:t>
            </a:r>
          </a:p>
          <a:p>
            <a:r>
              <a:rPr lang="en-ZA" sz="1800" b="0" i="0" u="none" strike="noStrike" baseline="0" dirty="0" err="1">
                <a:latin typeface="DevanagariSangamMN"/>
              </a:rPr>
              <a:t>Standa</a:t>
            </a:r>
            <a:r>
              <a:rPr lang="en-ZA" sz="1800" b="0" i="0" u="none" strike="noStrike" baseline="0" dirty="0">
                <a:latin typeface="DevanagariSangamMN"/>
              </a:rPr>
              <a:t> 8MT167-25LS				</a:t>
            </a:r>
            <a:r>
              <a:rPr lang="en-GB" sz="1800" b="0" i="0" u="none" strike="noStrike" baseline="0" dirty="0">
                <a:latin typeface="DevanagariSangamMN"/>
              </a:rPr>
              <a:t>592euro</a:t>
            </a:r>
            <a:endParaRPr lang="de-DE" dirty="0">
              <a:latin typeface="DevanagariSangamMN"/>
            </a:endParaRPr>
          </a:p>
          <a:p>
            <a:r>
              <a:rPr lang="en-ZA" sz="1800" b="0" i="0" u="none" strike="noStrike" baseline="0" dirty="0">
                <a:latin typeface="DevanagariSangamMN"/>
              </a:rPr>
              <a:t>Thorlabs P3-980A-FC-1				364euro</a:t>
            </a:r>
            <a:endParaRPr lang="de-DE" sz="1800" b="0" i="0" u="none" strike="noStrike" baseline="0" dirty="0">
              <a:latin typeface="DevanagariSangamMN"/>
            </a:endParaRPr>
          </a:p>
          <a:p>
            <a:r>
              <a:rPr lang="en-ZA" sz="1800" b="0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DevanagariSangamMN"/>
              </a:rPr>
              <a:t>Schafter+Kirchhof</a:t>
            </a:r>
            <a:r>
              <a:rPr lang="en-ZA" sz="18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DevanagariSangamMN"/>
              </a:rPr>
              <a:t> 60FC-T-4-M40-54</a:t>
            </a:r>
            <a:endParaRPr lang="de-DE" dirty="0">
              <a:solidFill>
                <a:schemeClr val="accent1">
                  <a:lumMod val="75000"/>
                </a:schemeClr>
              </a:solidFill>
              <a:latin typeface="DevanagariSangamMN"/>
            </a:endParaRPr>
          </a:p>
          <a:p>
            <a:r>
              <a:rPr lang="en-ZA" sz="1800" b="0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DevanagariSangamMN"/>
              </a:rPr>
              <a:t>Schafter+Kirchhof</a:t>
            </a:r>
            <a:r>
              <a:rPr lang="en-ZA" sz="18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DevanagariSangamMN"/>
              </a:rPr>
              <a:t> 13M-M40-54-S</a:t>
            </a:r>
          </a:p>
          <a:p>
            <a:r>
              <a:rPr lang="en-ZA" sz="1800" b="1" i="0" u="none" strike="noStrike" baseline="0" dirty="0">
                <a:latin typeface="DevanagariSangamMN-Bold"/>
              </a:rPr>
              <a:t>Black box (need to get more information)</a:t>
            </a:r>
            <a:endParaRPr lang="en-ZA" dirty="0">
              <a:latin typeface="DevanagariSangamMN"/>
            </a:endParaRPr>
          </a:p>
          <a:p>
            <a:r>
              <a:rPr lang="en-ZA" sz="1800" b="0" i="0" u="none" strike="noStrike" baseline="0" dirty="0">
                <a:latin typeface="DevanagariSangamMN"/>
              </a:rPr>
              <a:t>Dino-Lite premier 2 digital microscope AD4113T-I2V             R20000</a:t>
            </a:r>
          </a:p>
          <a:p>
            <a:r>
              <a:rPr lang="en-ZA" sz="1800" b="1" i="0" u="none" strike="noStrike" baseline="0" dirty="0">
                <a:latin typeface="DevanagariSangamMN-Bold"/>
              </a:rPr>
              <a:t>Amplifiers: LEE-39 </a:t>
            </a:r>
            <a:r>
              <a:rPr lang="en-ZA" sz="1800" b="1" i="0" u="none" strike="noStrike" baseline="0" dirty="0" err="1">
                <a:latin typeface="DevanagariSangamMN-Bold"/>
              </a:rPr>
              <a:t>Miny</a:t>
            </a:r>
            <a:r>
              <a:rPr lang="en-ZA" sz="1800" b="1" i="0" u="none" strike="noStrike" baseline="0" dirty="0">
                <a:latin typeface="DevanagariSangamMN-Bold"/>
              </a:rPr>
              <a:t>-circuits TB-413-39+</a:t>
            </a:r>
            <a:r>
              <a:rPr lang="en-ZA" dirty="0">
                <a:latin typeface="DevanagariSangamMN"/>
              </a:rPr>
              <a:t>		$227x39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CA524-F049-E111-8587-5EB8FE437159}"/>
              </a:ext>
            </a:extLst>
          </p:cNvPr>
          <p:cNvSpPr txBox="1"/>
          <p:nvPr/>
        </p:nvSpPr>
        <p:spPr>
          <a:xfrm>
            <a:off x="3588124" y="2810595"/>
            <a:ext cx="260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Future linear power supply 250V</a:t>
            </a:r>
            <a:endParaRPr lang="en-ZA" sz="14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C5B5A74-6287-2F7E-8440-70D34A46FDB2}"/>
              </a:ext>
            </a:extLst>
          </p:cNvPr>
          <p:cNvSpPr/>
          <p:nvPr/>
        </p:nvSpPr>
        <p:spPr>
          <a:xfrm>
            <a:off x="3328148" y="2771743"/>
            <a:ext cx="259976" cy="3854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902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377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DevanagariSangamMN</vt:lpstr>
      <vt:lpstr>DevanagariSangamMN-Bold</vt:lpstr>
      <vt:lpstr>NimbusSanL-Bold</vt:lpstr>
      <vt:lpstr>Wingdings</vt:lpstr>
      <vt:lpstr>Office Theme</vt:lpstr>
      <vt:lpstr>ALICE 3 Prospects for  iThemba LABS/SA-ALICE</vt:lpstr>
      <vt:lpstr>Possible ALICE 3 projects</vt:lpstr>
      <vt:lpstr>Possible ALICE 3 project Resources</vt:lpstr>
      <vt:lpstr>Possible ALICE 3 project test bench</vt:lpstr>
      <vt:lpstr>Possible ALICE 3 project test bench 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Rony Kuriakose</dc:creator>
  <cp:lastModifiedBy>Rony Kuriakose</cp:lastModifiedBy>
  <cp:revision>58</cp:revision>
  <dcterms:created xsi:type="dcterms:W3CDTF">2022-09-13T18:02:25Z</dcterms:created>
  <dcterms:modified xsi:type="dcterms:W3CDTF">2022-10-12T08:19:33Z</dcterms:modified>
</cp:coreProperties>
</file>