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3" r:id="rId24"/>
    <p:sldId id="290" r:id="rId25"/>
    <p:sldId id="284" r:id="rId26"/>
    <p:sldId id="291" r:id="rId27"/>
    <p:sldId id="285" r:id="rId28"/>
    <p:sldId id="286" r:id="rId29"/>
    <p:sldId id="287" r:id="rId30"/>
    <p:sldId id="289" r:id="rId31"/>
    <p:sldId id="278" r:id="rId32"/>
    <p:sldId id="279" r:id="rId33"/>
    <p:sldId id="280" r:id="rId34"/>
    <p:sldId id="288" r:id="rId35"/>
    <p:sldId id="281" r:id="rId36"/>
    <p:sldId id="28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YgyHduUEgf/z8ppnr0ERRg==" hashData="kE0XjQv3QjQxrXPu63+t62hMhTY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7717-C28F-435F-931D-0AFD767C2D4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5AC98-98B0-4A20-8A04-77A8945C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33400"/>
            <a:ext cx="8991600" cy="5638800"/>
          </a:xfrm>
        </p:spPr>
        <p:txBody>
          <a:bodyPr>
            <a:normAutofit fontScale="70000" lnSpcReduction="20000"/>
          </a:bodyPr>
          <a:lstStyle/>
          <a:p>
            <a:pPr marR="0" algn="ctr"/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Introduction and Basic Laws </a:t>
            </a:r>
          </a:p>
          <a:p>
            <a:pPr marR="0" algn="ctr"/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of </a:t>
            </a:r>
          </a:p>
          <a:p>
            <a:pPr marR="0" algn="ctr"/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Electrical Engineering</a:t>
            </a:r>
          </a:p>
          <a:p>
            <a:pPr marR="0"/>
            <a:endParaRPr lang="en-US" sz="3500" dirty="0" smtClean="0">
              <a:latin typeface="Times New Roman" pitchFamily="18" charset="0"/>
              <a:cs typeface="Times New Roman" pitchFamily="18" charset="0"/>
            </a:endParaRPr>
          </a:p>
          <a:p>
            <a:pPr marR="0" algn="ctr"/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marR="0" algn="ctr"/>
            <a:endParaRPr lang="en-US" sz="3500" dirty="0" smtClean="0">
              <a:latin typeface="Times New Roman" pitchFamily="18" charset="0"/>
              <a:cs typeface="Times New Roman" pitchFamily="18" charset="0"/>
            </a:endParaRPr>
          </a:p>
          <a:p>
            <a:pPr marR="0"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Md.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Feroz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Ali</a:t>
            </a:r>
          </a:p>
          <a:p>
            <a:pPr marR="0" algn="ctr"/>
            <a:endParaRPr lang="en-US" sz="3500" dirty="0" smtClean="0">
              <a:latin typeface="Times New Roman" pitchFamily="18" charset="0"/>
              <a:cs typeface="Times New Roman" pitchFamily="18" charset="0"/>
            </a:endParaRPr>
          </a:p>
          <a:p>
            <a:pPr marR="0" algn="ctr"/>
            <a:r>
              <a:rPr lang="en-US" sz="3400" smtClean="0">
                <a:latin typeface="Times New Roman" pitchFamily="18" charset="0"/>
                <a:cs typeface="Times New Roman" pitchFamily="18" charset="0"/>
              </a:rPr>
              <a:t>Assistant Professor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 marR="0" algn="ctr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Dept. of Electrical and Electronic Engineering (EEE)</a:t>
            </a:r>
          </a:p>
          <a:p>
            <a:pPr marR="0" algn="ctr"/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Pabna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University of Science and Technology (PUST)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algn="ctr"/>
            <a:r>
              <a:rPr lang="en-US" dirty="0" smtClean="0"/>
              <a:t>Short circuit and Open circuit 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62131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819400"/>
            <a:ext cx="8458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-v characteristic of Ohm’s law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066801"/>
            <a:ext cx="322634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Conductance and power dissipated by a resistor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8686800" cy="141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3075071"/>
            <a:ext cx="2209800" cy="119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057400"/>
            <a:ext cx="8229600" cy="428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0"/>
            <a:ext cx="8915400" cy="213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457200"/>
            <a:ext cx="6248400" cy="563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23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NODES, BRANCHES, AND LOOPS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6613" y="1143000"/>
            <a:ext cx="88449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399" y="2362200"/>
            <a:ext cx="876300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505200"/>
            <a:ext cx="868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52600" y="2057400"/>
            <a:ext cx="6070501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algn="ctr"/>
            <a:r>
              <a:rPr lang="en-US" dirty="0" smtClean="0"/>
              <a:t>Series and Parallel connection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71939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057400"/>
            <a:ext cx="6070501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0688"/>
            <a:ext cx="8610600" cy="8961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KIRCHHOFF’S CURRENT LAWS (KCL)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599" y="1143000"/>
            <a:ext cx="876723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667000"/>
            <a:ext cx="816781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514600"/>
            <a:ext cx="91440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819400"/>
            <a:ext cx="8638442" cy="13716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KIRCHHOFF’S VOLTAGE LAWS (KVL)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1371" y="1219200"/>
            <a:ext cx="860782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667000"/>
            <a:ext cx="8458200" cy="2752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19400"/>
            <a:ext cx="9144000" cy="3143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0"/>
            <a:ext cx="8686801" cy="4090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0"/>
            <a:ext cx="4724400" cy="3846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810000"/>
            <a:ext cx="6486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4343400"/>
            <a:ext cx="57721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72312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An electric circuit is an interconnection of electrical elements that make a close path.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514600"/>
            <a:ext cx="4572000" cy="392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485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SERIES RESISTORS AND VOLTAGE DIVISION</a:t>
            </a:r>
            <a:endParaRPr lang="en-US" sz="4000" b="1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3733800" cy="307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2693" y="1143000"/>
            <a:ext cx="418170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0327" y="1905000"/>
            <a:ext cx="426027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7800" y="3505200"/>
            <a:ext cx="1828800" cy="814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67200" y="2667000"/>
            <a:ext cx="441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" y="4648199"/>
            <a:ext cx="2133600" cy="6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0" y="990600"/>
            <a:ext cx="8491008" cy="541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Oval Callout 12"/>
          <p:cNvSpPr/>
          <p:nvPr/>
        </p:nvSpPr>
        <p:spPr>
          <a:xfrm>
            <a:off x="2133600" y="2133600"/>
            <a:ext cx="6400800" cy="2895600"/>
          </a:xfrm>
          <a:prstGeom prst="wedgeEllipseCallout">
            <a:avLst>
              <a:gd name="adj1" fmla="val -17976"/>
              <a:gd name="adj2" fmla="val 6541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Voltage divider rules</a:t>
            </a:r>
            <a:endParaRPr lang="en-US" sz="4000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PARALLEL RESISTORS AND CURRENT DIVISION</a:t>
            </a:r>
            <a:endParaRPr lang="en-US" sz="40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457200"/>
            <a:ext cx="3505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7892" y="1143000"/>
            <a:ext cx="307730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199" y="2514600"/>
            <a:ext cx="836451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483892"/>
            <a:ext cx="8458200" cy="6297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0" y="533400"/>
            <a:ext cx="9144000" cy="632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57200"/>
            <a:ext cx="870352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200" y="2209800"/>
            <a:ext cx="8915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4038600"/>
            <a:ext cx="776097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ounded Rectangular Callout 11"/>
          <p:cNvSpPr/>
          <p:nvPr/>
        </p:nvSpPr>
        <p:spPr>
          <a:xfrm>
            <a:off x="1295400" y="685800"/>
            <a:ext cx="5638800" cy="2590800"/>
          </a:xfrm>
          <a:prstGeom prst="wedgeRoundRectCallout">
            <a:avLst>
              <a:gd name="adj1" fmla="val 13013"/>
              <a:gd name="adj2" fmla="val 13091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Current divider rule</a:t>
            </a:r>
            <a:endParaRPr lang="en-US" sz="4400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21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71340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0"/>
            <a:ext cx="428828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399" y="1752600"/>
            <a:ext cx="39374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3429000"/>
            <a:ext cx="355146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447153"/>
            <a:ext cx="6077815" cy="5877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22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51421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23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867400" y="4876800"/>
            <a:ext cx="22860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11.2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Ω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3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"/>
            <a:ext cx="7086600" cy="6028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24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77000" y="5230504"/>
            <a:ext cx="22860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11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Ω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143000"/>
            <a:ext cx="687794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25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70528" y="4876800"/>
            <a:ext cx="22860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10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1873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7200"/>
            <a:ext cx="6685058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26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5029200"/>
            <a:ext cx="610125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172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658059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19600"/>
            <a:ext cx="816077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27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5334000"/>
            <a:ext cx="77724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=1.33 Amp; V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=4 V 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=5.33 W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63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"/>
            <a:ext cx="4343400" cy="380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97" y="4309779"/>
            <a:ext cx="8373703" cy="178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28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4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510857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29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Charge and current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666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819400"/>
            <a:ext cx="8534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057400"/>
            <a:ext cx="7315200" cy="4324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30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96170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50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23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WYE-DELTA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Delta to Wye Conversion: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485849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990599"/>
            <a:ext cx="3048000" cy="5087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276600"/>
            <a:ext cx="7010400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3276600"/>
            <a:ext cx="5505450" cy="3381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31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61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WYE-DELTA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Wye to Delta Conversion: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523999"/>
            <a:ext cx="4572000" cy="506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1" y="1524000"/>
            <a:ext cx="6096000" cy="533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600200"/>
            <a:ext cx="8215086" cy="4267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32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907868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9200"/>
            <a:ext cx="3352800" cy="2734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399" y="1447800"/>
            <a:ext cx="529712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1371600"/>
            <a:ext cx="3429000" cy="4504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33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62000"/>
            <a:ext cx="4572000" cy="3615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95800"/>
            <a:ext cx="7010401" cy="1138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34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8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60878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35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9600" dirty="0" smtClean="0">
                <a:solidFill>
                  <a:srgbClr val="7030A0"/>
                </a:solidFill>
                <a:latin typeface="Blackadder ITC" pitchFamily="82" charset="0"/>
              </a:rPr>
              <a:t>Thanks to all</a:t>
            </a:r>
            <a:endParaRPr lang="en-US" sz="9600" dirty="0">
              <a:solidFill>
                <a:srgbClr val="7030A0"/>
              </a:solidFill>
              <a:latin typeface="Blackadder IT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3088"/>
            <a:ext cx="8229600" cy="1048512"/>
          </a:xfrm>
        </p:spPr>
        <p:txBody>
          <a:bodyPr/>
          <a:lstStyle/>
          <a:p>
            <a:pPr algn="ctr"/>
            <a:r>
              <a:rPr lang="en-US" dirty="0" smtClean="0"/>
              <a:t>DC and AC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599" y="1524000"/>
            <a:ext cx="857488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66700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84749" y="1319048"/>
            <a:ext cx="3335051" cy="5157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888"/>
            <a:ext cx="8229600" cy="819912"/>
          </a:xfrm>
        </p:spPr>
        <p:txBody>
          <a:bodyPr/>
          <a:lstStyle/>
          <a:p>
            <a:pPr algn="ctr"/>
            <a:r>
              <a:rPr lang="en-US" dirty="0" smtClean="0"/>
              <a:t>Voltage, Power and Energy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876548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2743200"/>
            <a:ext cx="1828800" cy="991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886200"/>
            <a:ext cx="86058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5105400"/>
            <a:ext cx="861059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8200" y="2743200"/>
            <a:ext cx="7725571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3088"/>
            <a:ext cx="89154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Independent Source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382000" cy="134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199" y="2819400"/>
            <a:ext cx="484994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2819400"/>
            <a:ext cx="2667000" cy="307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96112"/>
          </a:xfrm>
        </p:spPr>
        <p:txBody>
          <a:bodyPr/>
          <a:lstStyle/>
          <a:p>
            <a:pPr algn="ctr"/>
            <a:r>
              <a:rPr lang="en-US" dirty="0" smtClean="0"/>
              <a:t>Dependent Source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458200" cy="140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667000"/>
            <a:ext cx="336554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962400"/>
            <a:ext cx="7601179" cy="22098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OHM’S LAW</a:t>
            </a:r>
            <a:endParaRPr lang="en-US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8458200" cy="133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667000"/>
            <a:ext cx="792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4572000"/>
            <a:ext cx="7391400" cy="133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6112"/>
          </a:xfrm>
        </p:spPr>
        <p:txBody>
          <a:bodyPr/>
          <a:lstStyle/>
          <a:p>
            <a:pPr algn="ctr"/>
            <a:r>
              <a:rPr lang="en-US" dirty="0" smtClean="0"/>
              <a:t>Resistance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827689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63159"/>
            <a:ext cx="4419600" cy="3424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Md. Feroz Ali, Assistant Prof., Dept. of EEE, PUST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427</TotalTime>
  <Words>670</Words>
  <Application>Microsoft Office PowerPoint</Application>
  <PresentationFormat>On-screen Show (4:3)</PresentationFormat>
  <Paragraphs>109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Flow</vt:lpstr>
      <vt:lpstr>PowerPoint Presentation</vt:lpstr>
      <vt:lpstr>Introduction</vt:lpstr>
      <vt:lpstr>Charge and current</vt:lpstr>
      <vt:lpstr>DC and AC</vt:lpstr>
      <vt:lpstr>Voltage, Power and Energy</vt:lpstr>
      <vt:lpstr>Independent Source</vt:lpstr>
      <vt:lpstr>Dependent Source</vt:lpstr>
      <vt:lpstr>OHM’S LAW</vt:lpstr>
      <vt:lpstr>Resistance</vt:lpstr>
      <vt:lpstr>Short circuit and Open circuit </vt:lpstr>
      <vt:lpstr>i-v characteristic of Ohm’s law</vt:lpstr>
      <vt:lpstr>Conductance and power dissipated by a resistor </vt:lpstr>
      <vt:lpstr>PowerPoint Presentation</vt:lpstr>
      <vt:lpstr>NODES, BRANCHES, AND LOOPS</vt:lpstr>
      <vt:lpstr>Series and Parallel connection</vt:lpstr>
      <vt:lpstr>KIRCHHOFF’S CURRENT LAWS (KCL)</vt:lpstr>
      <vt:lpstr>KIRCHHOFF’S VOLTAGE LAWS (KVL)</vt:lpstr>
      <vt:lpstr>PowerPoint Presentation</vt:lpstr>
      <vt:lpstr>PowerPoint Presentation</vt:lpstr>
      <vt:lpstr>SERIES RESISTORS AND VOLTAGE DIVISION</vt:lpstr>
      <vt:lpstr>PARALLEL RESISTORS AND CURRENT DIVISION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</vt:lpstr>
      <vt:lpstr>WYE-DELTA TRANSFORMATIONS</vt:lpstr>
      <vt:lpstr>WYE-DELTA TRANSFORMATIONS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User</cp:lastModifiedBy>
  <cp:revision>153</cp:revision>
  <dcterms:created xsi:type="dcterms:W3CDTF">2006-08-16T00:00:00Z</dcterms:created>
  <dcterms:modified xsi:type="dcterms:W3CDTF">2019-01-07T04:19:00Z</dcterms:modified>
</cp:coreProperties>
</file>