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64" r:id="rId3"/>
    <p:sldId id="258" r:id="rId4"/>
    <p:sldId id="267" r:id="rId5"/>
    <p:sldId id="268" r:id="rId6"/>
    <p:sldId id="269" r:id="rId7"/>
    <p:sldId id="270" r:id="rId8"/>
    <p:sldId id="272" r:id="rId9"/>
    <p:sldId id="271" r:id="rId10"/>
    <p:sldId id="274" r:id="rId11"/>
    <p:sldId id="282" r:id="rId12"/>
    <p:sldId id="279" r:id="rId13"/>
    <p:sldId id="278" r:id="rId14"/>
    <p:sldId id="281" r:id="rId15"/>
    <p:sldId id="265" r:id="rId16"/>
    <p:sldId id="277"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DD8AC6-D135-4127-B8FE-17F6BF2A2E1B}" v="1" dt="2023-07-27T18:07:52.1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4" autoAdjust="0"/>
    <p:restoredTop sz="94660"/>
  </p:normalViewPr>
  <p:slideViewPr>
    <p:cSldViewPr snapToGrid="0">
      <p:cViewPr varScale="1">
        <p:scale>
          <a:sx n="94" d="100"/>
          <a:sy n="94" d="100"/>
        </p:scale>
        <p:origin x="114"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Reynolds" userId="2858f4c311c921ca" providerId="LiveId" clId="{43DD8AC6-D135-4127-B8FE-17F6BF2A2E1B}"/>
    <pc:docChg chg="undo custSel addSld delSld modSld sldOrd">
      <pc:chgData name="John Reynolds" userId="2858f4c311c921ca" providerId="LiveId" clId="{43DD8AC6-D135-4127-B8FE-17F6BF2A2E1B}" dt="2023-07-27T18:10:50.292" v="254" actId="20577"/>
      <pc:docMkLst>
        <pc:docMk/>
      </pc:docMkLst>
      <pc:sldChg chg="addSp delSp modSp mod">
        <pc:chgData name="John Reynolds" userId="2858f4c311c921ca" providerId="LiveId" clId="{43DD8AC6-D135-4127-B8FE-17F6BF2A2E1B}" dt="2023-07-22T18:49:06.308" v="99" actId="1037"/>
        <pc:sldMkLst>
          <pc:docMk/>
          <pc:sldMk cId="4118901844" sldId="267"/>
        </pc:sldMkLst>
        <pc:spChg chg="del">
          <ac:chgData name="John Reynolds" userId="2858f4c311c921ca" providerId="LiveId" clId="{43DD8AC6-D135-4127-B8FE-17F6BF2A2E1B}" dt="2023-07-22T18:48:39.649" v="0" actId="478"/>
          <ac:spMkLst>
            <pc:docMk/>
            <pc:sldMk cId="4118901844" sldId="267"/>
            <ac:spMk id="2" creationId="{5CE332D7-1B42-CBD1-0D76-502EBF25FCFA}"/>
          </ac:spMkLst>
        </pc:spChg>
        <pc:spChg chg="mod">
          <ac:chgData name="John Reynolds" userId="2858f4c311c921ca" providerId="LiveId" clId="{43DD8AC6-D135-4127-B8FE-17F6BF2A2E1B}" dt="2023-07-22T18:49:01.132" v="84" actId="1036"/>
          <ac:spMkLst>
            <pc:docMk/>
            <pc:sldMk cId="4118901844" sldId="267"/>
            <ac:spMk id="3" creationId="{24EC3D39-AF9A-CD00-4D45-AA3BDEAECA03}"/>
          </ac:spMkLst>
        </pc:spChg>
        <pc:spChg chg="add del mod">
          <ac:chgData name="John Reynolds" userId="2858f4c311c921ca" providerId="LiveId" clId="{43DD8AC6-D135-4127-B8FE-17F6BF2A2E1B}" dt="2023-07-22T18:48:46.446" v="3" actId="478"/>
          <ac:spMkLst>
            <pc:docMk/>
            <pc:sldMk cId="4118901844" sldId="267"/>
            <ac:spMk id="5" creationId="{400CEF33-0CED-0AF5-5E98-8EFF1DEBC9EE}"/>
          </ac:spMkLst>
        </pc:spChg>
        <pc:spChg chg="mod">
          <ac:chgData name="John Reynolds" userId="2858f4c311c921ca" providerId="LiveId" clId="{43DD8AC6-D135-4127-B8FE-17F6BF2A2E1B}" dt="2023-07-22T18:49:06.308" v="99" actId="1037"/>
          <ac:spMkLst>
            <pc:docMk/>
            <pc:sldMk cId="4118901844" sldId="267"/>
            <ac:spMk id="26" creationId="{27ED0F80-138B-4A4E-B34B-8C68CC474DC4}"/>
          </ac:spMkLst>
        </pc:spChg>
        <pc:spChg chg="del">
          <ac:chgData name="John Reynolds" userId="2858f4c311c921ca" providerId="LiveId" clId="{43DD8AC6-D135-4127-B8FE-17F6BF2A2E1B}" dt="2023-07-22T18:48:41.451" v="1" actId="478"/>
          <ac:spMkLst>
            <pc:docMk/>
            <pc:sldMk cId="4118901844" sldId="267"/>
            <ac:spMk id="27" creationId="{3AFAB89C-2CD9-4C64-8509-75920527BE13}"/>
          </ac:spMkLst>
        </pc:spChg>
      </pc:sldChg>
      <pc:sldChg chg="modSp del mod">
        <pc:chgData name="John Reynolds" userId="2858f4c311c921ca" providerId="LiveId" clId="{43DD8AC6-D135-4127-B8FE-17F6BF2A2E1B}" dt="2023-07-27T18:10:26.841" v="246" actId="47"/>
        <pc:sldMkLst>
          <pc:docMk/>
          <pc:sldMk cId="812677070" sldId="275"/>
        </pc:sldMkLst>
        <pc:spChg chg="mod">
          <ac:chgData name="John Reynolds" userId="2858f4c311c921ca" providerId="LiveId" clId="{43DD8AC6-D135-4127-B8FE-17F6BF2A2E1B}" dt="2023-07-27T18:06:51.056" v="163" actId="20577"/>
          <ac:spMkLst>
            <pc:docMk/>
            <pc:sldMk cId="812677070" sldId="275"/>
            <ac:spMk id="3" creationId="{24EC3D39-AF9A-CD00-4D45-AA3BDEAECA03}"/>
          </ac:spMkLst>
        </pc:spChg>
      </pc:sldChg>
      <pc:sldChg chg="del">
        <pc:chgData name="John Reynolds" userId="2858f4c311c921ca" providerId="LiveId" clId="{43DD8AC6-D135-4127-B8FE-17F6BF2A2E1B}" dt="2023-07-27T18:10:07.355" v="245" actId="47"/>
        <pc:sldMkLst>
          <pc:docMk/>
          <pc:sldMk cId="2074738818" sldId="276"/>
        </pc:sldMkLst>
      </pc:sldChg>
      <pc:sldChg chg="mod ord modShow">
        <pc:chgData name="John Reynolds" userId="2858f4c311c921ca" providerId="LiveId" clId="{43DD8AC6-D135-4127-B8FE-17F6BF2A2E1B}" dt="2023-07-27T18:09:41.287" v="244"/>
        <pc:sldMkLst>
          <pc:docMk/>
          <pc:sldMk cId="1710391779" sldId="277"/>
        </pc:sldMkLst>
      </pc:sldChg>
      <pc:sldChg chg="add del ord">
        <pc:chgData name="John Reynolds" userId="2858f4c311c921ca" providerId="LiveId" clId="{43DD8AC6-D135-4127-B8FE-17F6BF2A2E1B}" dt="2023-07-27T18:05:21.398" v="103"/>
        <pc:sldMkLst>
          <pc:docMk/>
          <pc:sldMk cId="3562029006" sldId="278"/>
        </pc:sldMkLst>
      </pc:sldChg>
      <pc:sldChg chg="mod ord modShow">
        <pc:chgData name="John Reynolds" userId="2858f4c311c921ca" providerId="LiveId" clId="{43DD8AC6-D135-4127-B8FE-17F6BF2A2E1B}" dt="2023-07-27T18:09:41.287" v="244"/>
        <pc:sldMkLst>
          <pc:docMk/>
          <pc:sldMk cId="3894222963" sldId="280"/>
        </pc:sldMkLst>
      </pc:sldChg>
      <pc:sldChg chg="addSp delSp modSp add mod">
        <pc:chgData name="John Reynolds" userId="2858f4c311c921ca" providerId="LiveId" clId="{43DD8AC6-D135-4127-B8FE-17F6BF2A2E1B}" dt="2023-07-27T18:10:50.292" v="254" actId="20577"/>
        <pc:sldMkLst>
          <pc:docMk/>
          <pc:sldMk cId="1544203326" sldId="282"/>
        </pc:sldMkLst>
        <pc:spChg chg="del">
          <ac:chgData name="John Reynolds" userId="2858f4c311c921ca" providerId="LiveId" clId="{43DD8AC6-D135-4127-B8FE-17F6BF2A2E1B}" dt="2023-07-27T18:07:51.326" v="170" actId="478"/>
          <ac:spMkLst>
            <pc:docMk/>
            <pc:sldMk cId="1544203326" sldId="282"/>
            <ac:spMk id="3" creationId="{24EC3D39-AF9A-CD00-4D45-AA3BDEAECA03}"/>
          </ac:spMkLst>
        </pc:spChg>
        <pc:spChg chg="add del mod">
          <ac:chgData name="John Reynolds" userId="2858f4c311c921ca" providerId="LiveId" clId="{43DD8AC6-D135-4127-B8FE-17F6BF2A2E1B}" dt="2023-07-27T18:07:45.920" v="167" actId="478"/>
          <ac:spMkLst>
            <pc:docMk/>
            <pc:sldMk cId="1544203326" sldId="282"/>
            <ac:spMk id="4" creationId="{BBA59953-229F-CC9D-E8F0-671EBC2F395B}"/>
          </ac:spMkLst>
        </pc:spChg>
        <pc:spChg chg="add mod">
          <ac:chgData name="John Reynolds" userId="2858f4c311c921ca" providerId="LiveId" clId="{43DD8AC6-D135-4127-B8FE-17F6BF2A2E1B}" dt="2023-07-27T18:07:59.426" v="172" actId="2711"/>
          <ac:spMkLst>
            <pc:docMk/>
            <pc:sldMk cId="1544203326" sldId="282"/>
            <ac:spMk id="5" creationId="{61FEC40D-8DF2-8EC4-EE92-39E102115AFB}"/>
          </ac:spMkLst>
        </pc:spChg>
        <pc:spChg chg="add mod">
          <ac:chgData name="John Reynolds" userId="2858f4c311c921ca" providerId="LiveId" clId="{43DD8AC6-D135-4127-B8FE-17F6BF2A2E1B}" dt="2023-07-27T18:10:44.488" v="248" actId="20577"/>
          <ac:spMkLst>
            <pc:docMk/>
            <pc:sldMk cId="1544203326" sldId="282"/>
            <ac:spMk id="7" creationId="{99F24854-E700-B8DE-FE09-E50D88B5961E}"/>
          </ac:spMkLst>
        </pc:spChg>
        <pc:spChg chg="add mod">
          <ac:chgData name="John Reynolds" userId="2858f4c311c921ca" providerId="LiveId" clId="{43DD8AC6-D135-4127-B8FE-17F6BF2A2E1B}" dt="2023-07-27T18:10:46.770" v="250" actId="20577"/>
          <ac:spMkLst>
            <pc:docMk/>
            <pc:sldMk cId="1544203326" sldId="282"/>
            <ac:spMk id="9" creationId="{8C1DE816-789C-53B6-87C1-6178DCF3A063}"/>
          </ac:spMkLst>
        </pc:spChg>
        <pc:spChg chg="add mod">
          <ac:chgData name="John Reynolds" userId="2858f4c311c921ca" providerId="LiveId" clId="{43DD8AC6-D135-4127-B8FE-17F6BF2A2E1B}" dt="2023-07-27T18:10:50.292" v="254" actId="20577"/>
          <ac:spMkLst>
            <pc:docMk/>
            <pc:sldMk cId="1544203326" sldId="282"/>
            <ac:spMk id="10" creationId="{B6AB01C9-BEE1-FA1C-F43C-BC9D8A33327B}"/>
          </ac:spMkLst>
        </pc:spChg>
        <pc:spChg chg="del">
          <ac:chgData name="John Reynolds" userId="2858f4c311c921ca" providerId="LiveId" clId="{43DD8AC6-D135-4127-B8FE-17F6BF2A2E1B}" dt="2023-07-27T18:07:43.969" v="166" actId="478"/>
          <ac:spMkLst>
            <pc:docMk/>
            <pc:sldMk cId="1544203326" sldId="282"/>
            <ac:spMk id="26" creationId="{27ED0F80-138B-4A4E-B34B-8C68CC474DC4}"/>
          </ac:spMkLst>
        </pc:spChg>
        <pc:picChg chg="del">
          <ac:chgData name="John Reynolds" userId="2858f4c311c921ca" providerId="LiveId" clId="{43DD8AC6-D135-4127-B8FE-17F6BF2A2E1B}" dt="2023-07-27T18:07:47.062" v="168" actId="478"/>
          <ac:picMkLst>
            <pc:docMk/>
            <pc:sldMk cId="1544203326" sldId="282"/>
            <ac:picMk id="6" creationId="{C609E3A5-AA9B-7914-A208-0239671F507D}"/>
          </ac:picMkLst>
        </pc:picChg>
        <pc:picChg chg="del">
          <ac:chgData name="John Reynolds" userId="2858f4c311c921ca" providerId="LiveId" clId="{43DD8AC6-D135-4127-B8FE-17F6BF2A2E1B}" dt="2023-07-27T18:07:48.577" v="169" actId="478"/>
          <ac:picMkLst>
            <pc:docMk/>
            <pc:sldMk cId="1544203326" sldId="282"/>
            <ac:picMk id="8" creationId="{CE541C8A-F81C-68A3-D4EC-40A5F1D23F7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47088C-F4A7-4A3F-BB8E-1865206E7261}" type="datetimeFigureOut">
              <a:rPr lang="en-US" smtClean="0"/>
              <a:t>7/27/2023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B3B444-B14D-4EEB-8B85-161F96B8CC98}" type="slidenum">
              <a:rPr lang="en-US" smtClean="0"/>
              <a:t>‹#›</a:t>
            </a:fld>
            <a:endParaRPr lang="en-US"/>
          </a:p>
        </p:txBody>
      </p:sp>
    </p:spTree>
    <p:extLst>
      <p:ext uri="{BB962C8B-B14F-4D97-AF65-F5344CB8AC3E}">
        <p14:creationId xmlns:p14="http://schemas.microsoft.com/office/powerpoint/2010/main" val="4135696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66105-84DE-D7D4-45A8-1AF9BC5BAA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AA5942-8EA7-54C8-F0D4-582FD93B1D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8E9A4C-F72B-324B-C32E-A76094CE8F67}"/>
              </a:ext>
            </a:extLst>
          </p:cNvPr>
          <p:cNvSpPr>
            <a:spLocks noGrp="1"/>
          </p:cNvSpPr>
          <p:nvPr>
            <p:ph type="dt" sz="half" idx="10"/>
          </p:nvPr>
        </p:nvSpPr>
        <p:spPr/>
        <p:txBody>
          <a:bodyPr/>
          <a:lstStyle/>
          <a:p>
            <a:fld id="{1EF44048-03F3-40F0-BB0C-BE8A840A2D31}" type="datetimeFigureOut">
              <a:rPr lang="en-US" smtClean="0"/>
              <a:t>7/27/2023</a:t>
            </a:fld>
            <a:endParaRPr lang="en-US"/>
          </a:p>
        </p:txBody>
      </p:sp>
      <p:sp>
        <p:nvSpPr>
          <p:cNvPr id="5" name="Footer Placeholder 4">
            <a:extLst>
              <a:ext uri="{FF2B5EF4-FFF2-40B4-BE49-F238E27FC236}">
                <a16:creationId xmlns:a16="http://schemas.microsoft.com/office/drawing/2014/main" id="{FE73C428-1194-F72A-8D67-09FB307F92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82A7D8-593C-C543-36B6-F1004DCB1229}"/>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2756959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63257-28A9-7FE4-6729-77AB22C69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4F5EE4-48D7-9708-1ECB-CB26F2D1B6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60F79E-C8D3-1DCB-61CF-10A95C56C4AB}"/>
              </a:ext>
            </a:extLst>
          </p:cNvPr>
          <p:cNvSpPr>
            <a:spLocks noGrp="1"/>
          </p:cNvSpPr>
          <p:nvPr>
            <p:ph type="dt" sz="half" idx="10"/>
          </p:nvPr>
        </p:nvSpPr>
        <p:spPr/>
        <p:txBody>
          <a:bodyPr/>
          <a:lstStyle/>
          <a:p>
            <a:fld id="{1EF44048-03F3-40F0-BB0C-BE8A840A2D31}" type="datetimeFigureOut">
              <a:rPr lang="en-US" smtClean="0"/>
              <a:t>7/27/2023</a:t>
            </a:fld>
            <a:endParaRPr lang="en-US"/>
          </a:p>
        </p:txBody>
      </p:sp>
      <p:sp>
        <p:nvSpPr>
          <p:cNvPr id="5" name="Footer Placeholder 4">
            <a:extLst>
              <a:ext uri="{FF2B5EF4-FFF2-40B4-BE49-F238E27FC236}">
                <a16:creationId xmlns:a16="http://schemas.microsoft.com/office/drawing/2014/main" id="{30418534-A31F-FCFB-AC23-69524D5FF8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A52E0F-A002-C994-3A76-284803BAFE48}"/>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2871027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144C2C-3787-23EC-256B-2C06F98D4A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00ACB5-F2EB-349C-FD60-B2B69B4F7A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AFE43D-D5A0-2E46-C477-370B3B86C2B4}"/>
              </a:ext>
            </a:extLst>
          </p:cNvPr>
          <p:cNvSpPr>
            <a:spLocks noGrp="1"/>
          </p:cNvSpPr>
          <p:nvPr>
            <p:ph type="dt" sz="half" idx="10"/>
          </p:nvPr>
        </p:nvSpPr>
        <p:spPr/>
        <p:txBody>
          <a:bodyPr/>
          <a:lstStyle/>
          <a:p>
            <a:fld id="{1EF44048-03F3-40F0-BB0C-BE8A840A2D31}" type="datetimeFigureOut">
              <a:rPr lang="en-US" smtClean="0"/>
              <a:t>7/27/2023</a:t>
            </a:fld>
            <a:endParaRPr lang="en-US"/>
          </a:p>
        </p:txBody>
      </p:sp>
      <p:sp>
        <p:nvSpPr>
          <p:cNvPr id="5" name="Footer Placeholder 4">
            <a:extLst>
              <a:ext uri="{FF2B5EF4-FFF2-40B4-BE49-F238E27FC236}">
                <a16:creationId xmlns:a16="http://schemas.microsoft.com/office/drawing/2014/main" id="{01113CA0-6C36-C9DE-42C2-BF303861B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3CD6B4-E781-4451-CDFE-322F36ABB539}"/>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2949957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terim Slide">
    <p:spTree>
      <p:nvGrpSpPr>
        <p:cNvPr id="1" name=""/>
        <p:cNvGrpSpPr/>
        <p:nvPr/>
      </p:nvGrpSpPr>
      <p:grpSpPr>
        <a:xfrm>
          <a:off x="0" y="0"/>
          <a:ext cx="0" cy="0"/>
          <a:chOff x="0" y="0"/>
          <a:chExt cx="0" cy="0"/>
        </a:xfrm>
      </p:grpSpPr>
      <p:pic>
        <p:nvPicPr>
          <p:cNvPr id="14" name="Picture 13" descr="A blue rectangle with a white background&#10;&#10;Description automatically generated with low confidence">
            <a:extLst>
              <a:ext uri="{FF2B5EF4-FFF2-40B4-BE49-F238E27FC236}">
                <a16:creationId xmlns:a16="http://schemas.microsoft.com/office/drawing/2014/main" id="{171E9132-3A86-4DCE-BD93-7897A21CA0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72"/>
            <a:ext cx="12192000" cy="6871744"/>
          </a:xfrm>
          <a:prstGeom prst="rect">
            <a:avLst/>
          </a:prstGeom>
        </p:spPr>
      </p:pic>
      <p:sp>
        <p:nvSpPr>
          <p:cNvPr id="3" name="Date Placeholder 2">
            <a:extLst>
              <a:ext uri="{FF2B5EF4-FFF2-40B4-BE49-F238E27FC236}">
                <a16:creationId xmlns:a16="http://schemas.microsoft.com/office/drawing/2014/main" id="{3E202F7A-1DFE-4A40-B47F-0F735F093476}"/>
              </a:ext>
            </a:extLst>
          </p:cNvPr>
          <p:cNvSpPr>
            <a:spLocks noGrp="1"/>
          </p:cNvSpPr>
          <p:nvPr>
            <p:ph type="dt" sz="half" idx="10"/>
          </p:nvPr>
        </p:nvSpPr>
        <p:spPr>
          <a:xfrm>
            <a:off x="510810" y="5913465"/>
            <a:ext cx="2743200" cy="365125"/>
          </a:xfrm>
        </p:spPr>
        <p:txBody>
          <a:bodyPr/>
          <a:lstStyle/>
          <a:p>
            <a:fld id="{516E5C65-A6A4-4D7E-A8A9-35240D7FED8F}" type="datetimeFigureOut">
              <a:rPr lang="en-US" smtClean="0"/>
              <a:t>7/27/2023</a:t>
            </a:fld>
            <a:endParaRPr lang="en-US"/>
          </a:p>
        </p:txBody>
      </p:sp>
      <p:sp>
        <p:nvSpPr>
          <p:cNvPr id="4" name="Footer Placeholder 3">
            <a:extLst>
              <a:ext uri="{FF2B5EF4-FFF2-40B4-BE49-F238E27FC236}">
                <a16:creationId xmlns:a16="http://schemas.microsoft.com/office/drawing/2014/main" id="{42DEA5E1-DA1F-463C-BEC4-30B88F8D728D}"/>
              </a:ext>
            </a:extLst>
          </p:cNvPr>
          <p:cNvSpPr>
            <a:spLocks noGrp="1"/>
          </p:cNvSpPr>
          <p:nvPr>
            <p:ph type="ftr" sz="quarter" idx="11"/>
          </p:nvPr>
        </p:nvSpPr>
        <p:spPr>
          <a:xfrm>
            <a:off x="4038600" y="5913465"/>
            <a:ext cx="4114800" cy="365125"/>
          </a:xfrm>
        </p:spPr>
        <p:txBody>
          <a:bodyPr/>
          <a:lstStyle/>
          <a:p>
            <a:endParaRPr lang="en-US"/>
          </a:p>
        </p:txBody>
      </p:sp>
      <p:sp>
        <p:nvSpPr>
          <p:cNvPr id="2" name="Title 1">
            <a:extLst>
              <a:ext uri="{FF2B5EF4-FFF2-40B4-BE49-F238E27FC236}">
                <a16:creationId xmlns:a16="http://schemas.microsoft.com/office/drawing/2014/main" id="{1ABE1159-3199-4E54-B6F1-014DC1FAF65F}"/>
              </a:ext>
            </a:extLst>
          </p:cNvPr>
          <p:cNvSpPr>
            <a:spLocks noGrp="1"/>
          </p:cNvSpPr>
          <p:nvPr>
            <p:ph type="title"/>
          </p:nvPr>
        </p:nvSpPr>
        <p:spPr>
          <a:xfrm>
            <a:off x="510810" y="2684611"/>
            <a:ext cx="10515600" cy="1325563"/>
          </a:xfrm>
        </p:spPr>
        <p:txBody>
          <a:bodyPr>
            <a:normAutofit/>
          </a:bodyPr>
          <a:lstStyle>
            <a:lvl1pPr>
              <a:defRPr sz="4400" b="1" baseline="0">
                <a:solidFill>
                  <a:schemeClr val="bg1"/>
                </a:solidFill>
                <a:latin typeface="Arial Narrow" panose="020B0606020202030204" pitchFamily="34" charset="0"/>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B9EDF238-211C-4E9E-8F11-594CC522AD4A}"/>
              </a:ext>
            </a:extLst>
          </p:cNvPr>
          <p:cNvSpPr>
            <a:spLocks noGrp="1"/>
          </p:cNvSpPr>
          <p:nvPr>
            <p:ph type="sldNum" sz="quarter" idx="12"/>
          </p:nvPr>
        </p:nvSpPr>
        <p:spPr>
          <a:xfrm>
            <a:off x="9004365" y="5913465"/>
            <a:ext cx="2743200" cy="365125"/>
          </a:xfrm>
        </p:spPr>
        <p:txBody>
          <a:bodyPr/>
          <a:lstStyle/>
          <a:p>
            <a:fld id="{7F7FEF7F-D85A-4201-B820-A0FEA3130C3A}" type="slidenum">
              <a:rPr lang="en-US" smtClean="0"/>
              <a:t>‹#›</a:t>
            </a:fld>
            <a:endParaRPr lang="en-US"/>
          </a:p>
        </p:txBody>
      </p:sp>
      <p:grpSp>
        <p:nvGrpSpPr>
          <p:cNvPr id="19" name="Group 18">
            <a:extLst>
              <a:ext uri="{FF2B5EF4-FFF2-40B4-BE49-F238E27FC236}">
                <a16:creationId xmlns:a16="http://schemas.microsoft.com/office/drawing/2014/main" id="{B8A6DFD0-B0F1-46F8-B111-0429DF5E089B}"/>
              </a:ext>
            </a:extLst>
          </p:cNvPr>
          <p:cNvGrpSpPr/>
          <p:nvPr userDrawn="1"/>
        </p:nvGrpSpPr>
        <p:grpSpPr>
          <a:xfrm>
            <a:off x="376730" y="6299850"/>
            <a:ext cx="10528875" cy="434026"/>
            <a:chOff x="376730" y="6299850"/>
            <a:chExt cx="10528875" cy="434026"/>
          </a:xfrm>
        </p:grpSpPr>
        <p:cxnSp>
          <p:nvCxnSpPr>
            <p:cNvPr id="20" name="Straight Connector 19">
              <a:extLst>
                <a:ext uri="{FF2B5EF4-FFF2-40B4-BE49-F238E27FC236}">
                  <a16:creationId xmlns:a16="http://schemas.microsoft.com/office/drawing/2014/main" id="{04964CAE-6E73-4396-8F41-AC04B1828D6A}"/>
                </a:ext>
              </a:extLst>
            </p:cNvPr>
            <p:cNvCxnSpPr>
              <a:cxnSpLocks/>
            </p:cNvCxnSpPr>
            <p:nvPr/>
          </p:nvCxnSpPr>
          <p:spPr>
            <a:xfrm>
              <a:off x="3161712" y="6544331"/>
              <a:ext cx="752812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91EC60A-503B-4070-AB46-0EC601BED577}"/>
                </a:ext>
              </a:extLst>
            </p:cNvPr>
            <p:cNvSpPr txBox="1"/>
            <p:nvPr/>
          </p:nvSpPr>
          <p:spPr>
            <a:xfrm>
              <a:off x="376730" y="6405832"/>
              <a:ext cx="2863733" cy="276999"/>
            </a:xfrm>
            <a:prstGeom prst="rect">
              <a:avLst/>
            </a:prstGeom>
            <a:noFill/>
            <a:ln>
              <a:noFill/>
            </a:ln>
          </p:spPr>
          <p:txBody>
            <a:bodyPr wrap="none" rtlCol="0">
              <a:spAutoFit/>
            </a:bodyPr>
            <a:lstStyle/>
            <a:p>
              <a:r>
                <a:rPr lang="en-IN" sz="1200" b="0" i="0" kern="1200" dirty="0">
                  <a:solidFill>
                    <a:schemeClr val="bg1"/>
                  </a:solidFill>
                  <a:effectLst/>
                  <a:latin typeface="+mn-lt"/>
                  <a:ea typeface="+mn-ea"/>
                  <a:cs typeface="+mn-cs"/>
                </a:rPr>
                <a:t>© 2021 Jigsaw Academy Education Pvt Ltd.</a:t>
              </a:r>
            </a:p>
          </p:txBody>
        </p:sp>
        <p:cxnSp>
          <p:nvCxnSpPr>
            <p:cNvPr id="31" name="Straight Connector 30">
              <a:extLst>
                <a:ext uri="{FF2B5EF4-FFF2-40B4-BE49-F238E27FC236}">
                  <a16:creationId xmlns:a16="http://schemas.microsoft.com/office/drawing/2014/main" id="{C4C8F102-259F-4446-8F61-B99123C29279}"/>
                </a:ext>
              </a:extLst>
            </p:cNvPr>
            <p:cNvCxnSpPr>
              <a:cxnSpLocks/>
            </p:cNvCxnSpPr>
            <p:nvPr/>
          </p:nvCxnSpPr>
          <p:spPr>
            <a:xfrm>
              <a:off x="10905605" y="6299850"/>
              <a:ext cx="0" cy="43402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pic>
        <p:nvPicPr>
          <p:cNvPr id="2050" name="Picture 2" descr="Indian Institute of Management Indore - Wikipedia">
            <a:extLst>
              <a:ext uri="{FF2B5EF4-FFF2-40B4-BE49-F238E27FC236}">
                <a16:creationId xmlns:a16="http://schemas.microsoft.com/office/drawing/2014/main" id="{32E45ADA-F678-479B-AE5B-55AE81AF789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Logo&#10;&#10;Description automatically generated with medium confidence">
            <a:extLst>
              <a:ext uri="{FF2B5EF4-FFF2-40B4-BE49-F238E27FC236}">
                <a16:creationId xmlns:a16="http://schemas.microsoft.com/office/drawing/2014/main" id="{ED16CE4B-9AE8-4761-AEFA-89B3B0D1411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spTree>
    <p:extLst>
      <p:ext uri="{BB962C8B-B14F-4D97-AF65-F5344CB8AC3E}">
        <p14:creationId xmlns:p14="http://schemas.microsoft.com/office/powerpoint/2010/main" val="2442840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FBC2AF-F421-41AD-B2C0-A9D358C34ECF}"/>
              </a:ext>
            </a:extLst>
          </p:cNvPr>
          <p:cNvSpPr>
            <a:spLocks noGrp="1"/>
          </p:cNvSpPr>
          <p:nvPr>
            <p:ph type="dt" sz="half" idx="10"/>
          </p:nvPr>
        </p:nvSpPr>
        <p:spPr>
          <a:xfrm>
            <a:off x="464120" y="5850651"/>
            <a:ext cx="2743200" cy="365125"/>
          </a:xfrm>
        </p:spPr>
        <p:txBody>
          <a:bodyPr/>
          <a:lstStyle/>
          <a:p>
            <a:fld id="{516E5C65-A6A4-4D7E-A8A9-35240D7FED8F}" type="datetimeFigureOut">
              <a:rPr lang="en-US" smtClean="0"/>
              <a:t>7/27/2023</a:t>
            </a:fld>
            <a:endParaRPr lang="en-US"/>
          </a:p>
        </p:txBody>
      </p:sp>
      <p:sp>
        <p:nvSpPr>
          <p:cNvPr id="4" name="Footer Placeholder 3">
            <a:extLst>
              <a:ext uri="{FF2B5EF4-FFF2-40B4-BE49-F238E27FC236}">
                <a16:creationId xmlns:a16="http://schemas.microsoft.com/office/drawing/2014/main" id="{4287F15D-2428-4868-B036-374F9E03CB11}"/>
              </a:ext>
            </a:extLst>
          </p:cNvPr>
          <p:cNvSpPr>
            <a:spLocks noGrp="1"/>
          </p:cNvSpPr>
          <p:nvPr>
            <p:ph type="ftr" sz="quarter" idx="11"/>
          </p:nvPr>
        </p:nvSpPr>
        <p:spPr>
          <a:xfrm>
            <a:off x="4048442" y="5881608"/>
            <a:ext cx="4114800" cy="365125"/>
          </a:xfrm>
        </p:spPr>
        <p:txBody>
          <a:bodyPr/>
          <a:lstStyle/>
          <a:p>
            <a:endParaRPr lang="en-US"/>
          </a:p>
        </p:txBody>
      </p:sp>
      <p:sp>
        <p:nvSpPr>
          <p:cNvPr id="5" name="Slide Number Placeholder 4">
            <a:extLst>
              <a:ext uri="{FF2B5EF4-FFF2-40B4-BE49-F238E27FC236}">
                <a16:creationId xmlns:a16="http://schemas.microsoft.com/office/drawing/2014/main" id="{5D32654B-D2B8-4A24-92DD-6E0B36525A36}"/>
              </a:ext>
            </a:extLst>
          </p:cNvPr>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a:p>
        </p:txBody>
      </p:sp>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3576431"/>
          </a:xfrm>
        </p:spPr>
        <p:txBody>
          <a:bodyPr/>
          <a:lstStyle>
            <a:lvl1pPr marL="228600" indent="-228600">
              <a:buFontTx/>
              <a:buBlip>
                <a:blip r:embed="rId2"/>
              </a:buBlip>
              <a:defRPr sz="1600">
                <a:solidFill>
                  <a:schemeClr val="tx1">
                    <a:lumMod val="85000"/>
                    <a:lumOff val="15000"/>
                  </a:schemeClr>
                </a:solidFill>
              </a:defRPr>
            </a:lvl1pPr>
            <a:lvl2pPr marL="685800" indent="-228600">
              <a:buFontTx/>
              <a:buBlip>
                <a:blip r:embed="rId3"/>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6" name="Text Placeholder 14">
            <a:extLst>
              <a:ext uri="{FF2B5EF4-FFF2-40B4-BE49-F238E27FC236}">
                <a16:creationId xmlns:a16="http://schemas.microsoft.com/office/drawing/2014/main" id="{BD0A9F68-1EDB-4A8A-BCDB-E1F4A0CE16C6}"/>
              </a:ext>
            </a:extLst>
          </p:cNvPr>
          <p:cNvSpPr>
            <a:spLocks noGrp="1"/>
          </p:cNvSpPr>
          <p:nvPr>
            <p:ph type="body" sz="quarter" idx="14"/>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grpSp>
        <p:nvGrpSpPr>
          <p:cNvPr id="17" name="Group 16">
            <a:extLst>
              <a:ext uri="{FF2B5EF4-FFF2-40B4-BE49-F238E27FC236}">
                <a16:creationId xmlns:a16="http://schemas.microsoft.com/office/drawing/2014/main" id="{77F16A00-8564-4829-8BF4-CC08FE4C6AD7}"/>
              </a:ext>
            </a:extLst>
          </p:cNvPr>
          <p:cNvGrpSpPr/>
          <p:nvPr userDrawn="1"/>
        </p:nvGrpSpPr>
        <p:grpSpPr>
          <a:xfrm>
            <a:off x="376730" y="6405832"/>
            <a:ext cx="10131613" cy="276999"/>
            <a:chOff x="376730" y="6405832"/>
            <a:chExt cx="10131613" cy="276999"/>
          </a:xfrm>
        </p:grpSpPr>
        <p:cxnSp>
          <p:nvCxnSpPr>
            <p:cNvPr id="20" name="Straight Connector 19">
              <a:extLst>
                <a:ext uri="{FF2B5EF4-FFF2-40B4-BE49-F238E27FC236}">
                  <a16:creationId xmlns:a16="http://schemas.microsoft.com/office/drawing/2014/main" id="{0C836338-7547-4FF7-93AD-CC57B7CDDCFD}"/>
                </a:ext>
              </a:extLst>
            </p:cNvPr>
            <p:cNvCxnSpPr>
              <a:cxnSpLocks/>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D4D5EBB-2351-420C-A6A5-7B67473BAB0B}"/>
                </a:ext>
              </a:extLst>
            </p:cNvPr>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
        <p:nvSpPr>
          <p:cNvPr id="23" name="Title 1">
            <a:extLst>
              <a:ext uri="{FF2B5EF4-FFF2-40B4-BE49-F238E27FC236}">
                <a16:creationId xmlns:a16="http://schemas.microsoft.com/office/drawing/2014/main" id="{8EDC4C89-481A-451D-B06A-F0999A8D3E79}"/>
              </a:ext>
            </a:extLst>
          </p:cNvPr>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4" name="Picture 2" descr="Indian Institute of Management Indore - Wikipedia">
            <a:extLst>
              <a:ext uri="{FF2B5EF4-FFF2-40B4-BE49-F238E27FC236}">
                <a16:creationId xmlns:a16="http://schemas.microsoft.com/office/drawing/2014/main" id="{FABB3963-8978-400C-ABB8-A623893CDB7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10;&#10;Description automatically generated with medium confidence">
            <a:extLst>
              <a:ext uri="{FF2B5EF4-FFF2-40B4-BE49-F238E27FC236}">
                <a16:creationId xmlns:a16="http://schemas.microsoft.com/office/drawing/2014/main" id="{C1FAB4A3-0BD2-491A-BFA5-E22B0B0EDAE6}"/>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spTree>
    <p:extLst>
      <p:ext uri="{BB962C8B-B14F-4D97-AF65-F5344CB8AC3E}">
        <p14:creationId xmlns:p14="http://schemas.microsoft.com/office/powerpoint/2010/main" val="880473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D5FBF-1150-4A3E-0C6A-ADB791BFD3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54F197-FEC8-E22C-80DD-B7D2642233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33C5E6-05AD-6FC7-851B-5712CB2B26F8}"/>
              </a:ext>
            </a:extLst>
          </p:cNvPr>
          <p:cNvSpPr>
            <a:spLocks noGrp="1"/>
          </p:cNvSpPr>
          <p:nvPr>
            <p:ph type="dt" sz="half" idx="10"/>
          </p:nvPr>
        </p:nvSpPr>
        <p:spPr/>
        <p:txBody>
          <a:bodyPr/>
          <a:lstStyle/>
          <a:p>
            <a:fld id="{1EF44048-03F3-40F0-BB0C-BE8A840A2D31}" type="datetimeFigureOut">
              <a:rPr lang="en-US" smtClean="0"/>
              <a:t>7/27/2023</a:t>
            </a:fld>
            <a:endParaRPr lang="en-US"/>
          </a:p>
        </p:txBody>
      </p:sp>
      <p:sp>
        <p:nvSpPr>
          <p:cNvPr id="5" name="Footer Placeholder 4">
            <a:extLst>
              <a:ext uri="{FF2B5EF4-FFF2-40B4-BE49-F238E27FC236}">
                <a16:creationId xmlns:a16="http://schemas.microsoft.com/office/drawing/2014/main" id="{CE8479D7-84D2-642B-2AA5-317D6AF784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4CDDDD-7B6C-8D03-0C47-2AA64C61CA3C}"/>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2492207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E4CD6-4003-094E-5800-046519EF33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1E1DB7-E5DE-D7E6-7646-89BB8F1F12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B647E5-7E9B-CD9C-DB04-923A04CD6509}"/>
              </a:ext>
            </a:extLst>
          </p:cNvPr>
          <p:cNvSpPr>
            <a:spLocks noGrp="1"/>
          </p:cNvSpPr>
          <p:nvPr>
            <p:ph type="dt" sz="half" idx="10"/>
          </p:nvPr>
        </p:nvSpPr>
        <p:spPr/>
        <p:txBody>
          <a:bodyPr/>
          <a:lstStyle/>
          <a:p>
            <a:fld id="{1EF44048-03F3-40F0-BB0C-BE8A840A2D31}" type="datetimeFigureOut">
              <a:rPr lang="en-US" smtClean="0"/>
              <a:t>7/27/2023</a:t>
            </a:fld>
            <a:endParaRPr lang="en-US"/>
          </a:p>
        </p:txBody>
      </p:sp>
      <p:sp>
        <p:nvSpPr>
          <p:cNvPr id="5" name="Footer Placeholder 4">
            <a:extLst>
              <a:ext uri="{FF2B5EF4-FFF2-40B4-BE49-F238E27FC236}">
                <a16:creationId xmlns:a16="http://schemas.microsoft.com/office/drawing/2014/main" id="{B8C48B00-B25E-FE1D-9D43-654953CA96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086093-4739-49CC-0E93-570C06BF380F}"/>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2921082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2F926-DBEB-7948-0772-C18677522F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D26CC4-051C-F916-BA3D-C96C3B01E7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0A631D-488A-2794-B5C0-07F3798439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6AB112-801F-7FE6-7F6B-E7B4B51AE060}"/>
              </a:ext>
            </a:extLst>
          </p:cNvPr>
          <p:cNvSpPr>
            <a:spLocks noGrp="1"/>
          </p:cNvSpPr>
          <p:nvPr>
            <p:ph type="dt" sz="half" idx="10"/>
          </p:nvPr>
        </p:nvSpPr>
        <p:spPr/>
        <p:txBody>
          <a:bodyPr/>
          <a:lstStyle/>
          <a:p>
            <a:fld id="{1EF44048-03F3-40F0-BB0C-BE8A840A2D31}" type="datetimeFigureOut">
              <a:rPr lang="en-US" smtClean="0"/>
              <a:t>7/27/2023</a:t>
            </a:fld>
            <a:endParaRPr lang="en-US"/>
          </a:p>
        </p:txBody>
      </p:sp>
      <p:sp>
        <p:nvSpPr>
          <p:cNvPr id="6" name="Footer Placeholder 5">
            <a:extLst>
              <a:ext uri="{FF2B5EF4-FFF2-40B4-BE49-F238E27FC236}">
                <a16:creationId xmlns:a16="http://schemas.microsoft.com/office/drawing/2014/main" id="{C89CB86A-5383-B63C-8498-09712B5BC9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7738A6-5F22-4BE5-C6E9-A6DB3924D5A5}"/>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208742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60BF9-68F4-A404-2EF4-09D7B5E1EE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5DFE45-2044-39C9-0D88-0135521E9A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180661-75A3-BAF4-02EF-8B85780116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20D59F-3F67-5982-B02E-319A80F0F9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319597-6974-B3DC-1F1C-C7DFEC5893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5E6885-E456-AD2F-4294-2165DFF9C253}"/>
              </a:ext>
            </a:extLst>
          </p:cNvPr>
          <p:cNvSpPr>
            <a:spLocks noGrp="1"/>
          </p:cNvSpPr>
          <p:nvPr>
            <p:ph type="dt" sz="half" idx="10"/>
          </p:nvPr>
        </p:nvSpPr>
        <p:spPr/>
        <p:txBody>
          <a:bodyPr/>
          <a:lstStyle/>
          <a:p>
            <a:fld id="{1EF44048-03F3-40F0-BB0C-BE8A840A2D31}" type="datetimeFigureOut">
              <a:rPr lang="en-US" smtClean="0"/>
              <a:t>7/27/2023</a:t>
            </a:fld>
            <a:endParaRPr lang="en-US"/>
          </a:p>
        </p:txBody>
      </p:sp>
      <p:sp>
        <p:nvSpPr>
          <p:cNvPr id="8" name="Footer Placeholder 7">
            <a:extLst>
              <a:ext uri="{FF2B5EF4-FFF2-40B4-BE49-F238E27FC236}">
                <a16:creationId xmlns:a16="http://schemas.microsoft.com/office/drawing/2014/main" id="{0C06297D-0C33-8941-2BD2-68ADCF169F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4A203E-602D-0B10-E688-9965952AE13F}"/>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3443825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962DD-10C9-32DD-8A5B-DA5D2D7DFE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13E512-665E-74F9-FEC2-C5A5A0477659}"/>
              </a:ext>
            </a:extLst>
          </p:cNvPr>
          <p:cNvSpPr>
            <a:spLocks noGrp="1"/>
          </p:cNvSpPr>
          <p:nvPr>
            <p:ph type="dt" sz="half" idx="10"/>
          </p:nvPr>
        </p:nvSpPr>
        <p:spPr/>
        <p:txBody>
          <a:bodyPr/>
          <a:lstStyle/>
          <a:p>
            <a:fld id="{1EF44048-03F3-40F0-BB0C-BE8A840A2D31}" type="datetimeFigureOut">
              <a:rPr lang="en-US" smtClean="0"/>
              <a:t>7/27/2023</a:t>
            </a:fld>
            <a:endParaRPr lang="en-US"/>
          </a:p>
        </p:txBody>
      </p:sp>
      <p:sp>
        <p:nvSpPr>
          <p:cNvPr id="4" name="Footer Placeholder 3">
            <a:extLst>
              <a:ext uri="{FF2B5EF4-FFF2-40B4-BE49-F238E27FC236}">
                <a16:creationId xmlns:a16="http://schemas.microsoft.com/office/drawing/2014/main" id="{9F8F123A-9D8E-D933-95B9-CBAFB9B982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95A457-45D5-EA2E-6E83-F268DB592D6E}"/>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269467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D02EC9-D0D9-BCE6-A325-3FF6209F5076}"/>
              </a:ext>
            </a:extLst>
          </p:cNvPr>
          <p:cNvSpPr>
            <a:spLocks noGrp="1"/>
          </p:cNvSpPr>
          <p:nvPr>
            <p:ph type="dt" sz="half" idx="10"/>
          </p:nvPr>
        </p:nvSpPr>
        <p:spPr/>
        <p:txBody>
          <a:bodyPr/>
          <a:lstStyle/>
          <a:p>
            <a:fld id="{1EF44048-03F3-40F0-BB0C-BE8A840A2D31}" type="datetimeFigureOut">
              <a:rPr lang="en-US" smtClean="0"/>
              <a:t>7/27/2023</a:t>
            </a:fld>
            <a:endParaRPr lang="en-US"/>
          </a:p>
        </p:txBody>
      </p:sp>
      <p:sp>
        <p:nvSpPr>
          <p:cNvPr id="3" name="Footer Placeholder 2">
            <a:extLst>
              <a:ext uri="{FF2B5EF4-FFF2-40B4-BE49-F238E27FC236}">
                <a16:creationId xmlns:a16="http://schemas.microsoft.com/office/drawing/2014/main" id="{80585CCE-5302-898E-37EB-5BF16359C3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2B206D-E610-A10A-5390-D8425DBA74CB}"/>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3841736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CFED9-665C-9FCF-3947-7D66A5C1D5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AF35F2-1F77-4FDD-7C48-15741B7373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3DDA8-0580-EAF7-E69D-96D7601A9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D41E27-EC49-8EF6-80DC-B6B31B43F910}"/>
              </a:ext>
            </a:extLst>
          </p:cNvPr>
          <p:cNvSpPr>
            <a:spLocks noGrp="1"/>
          </p:cNvSpPr>
          <p:nvPr>
            <p:ph type="dt" sz="half" idx="10"/>
          </p:nvPr>
        </p:nvSpPr>
        <p:spPr/>
        <p:txBody>
          <a:bodyPr/>
          <a:lstStyle/>
          <a:p>
            <a:fld id="{1EF44048-03F3-40F0-BB0C-BE8A840A2D31}" type="datetimeFigureOut">
              <a:rPr lang="en-US" smtClean="0"/>
              <a:t>7/27/2023</a:t>
            </a:fld>
            <a:endParaRPr lang="en-US"/>
          </a:p>
        </p:txBody>
      </p:sp>
      <p:sp>
        <p:nvSpPr>
          <p:cNvPr id="6" name="Footer Placeholder 5">
            <a:extLst>
              <a:ext uri="{FF2B5EF4-FFF2-40B4-BE49-F238E27FC236}">
                <a16:creationId xmlns:a16="http://schemas.microsoft.com/office/drawing/2014/main" id="{311B813F-C791-9D56-49C6-63DC473393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CABDBB-34B3-B6E8-2E49-36BAC59DCB57}"/>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3940278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F6DEE-AA5A-9D27-5033-B4B5CA71C4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FFA424-4160-9856-AD48-5079852B78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EF97DE-7AF1-F9AF-6D62-F3A01F50C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AFD92B-3C3F-DFBE-D984-6C612DC032A1}"/>
              </a:ext>
            </a:extLst>
          </p:cNvPr>
          <p:cNvSpPr>
            <a:spLocks noGrp="1"/>
          </p:cNvSpPr>
          <p:nvPr>
            <p:ph type="dt" sz="half" idx="10"/>
          </p:nvPr>
        </p:nvSpPr>
        <p:spPr/>
        <p:txBody>
          <a:bodyPr/>
          <a:lstStyle/>
          <a:p>
            <a:fld id="{1EF44048-03F3-40F0-BB0C-BE8A840A2D31}" type="datetimeFigureOut">
              <a:rPr lang="en-US" smtClean="0"/>
              <a:t>7/27/2023</a:t>
            </a:fld>
            <a:endParaRPr lang="en-US"/>
          </a:p>
        </p:txBody>
      </p:sp>
      <p:sp>
        <p:nvSpPr>
          <p:cNvPr id="6" name="Footer Placeholder 5">
            <a:extLst>
              <a:ext uri="{FF2B5EF4-FFF2-40B4-BE49-F238E27FC236}">
                <a16:creationId xmlns:a16="http://schemas.microsoft.com/office/drawing/2014/main" id="{96B596CA-E9C2-6313-4519-A4F2670D68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F37724-639A-4C21-B495-F1577542D203}"/>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355965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5576E2-2D17-E7D2-0DE3-C8592D15DA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ED1ED8-5B9E-BB7D-E433-1F019C658D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F39BB-7D1C-3E2D-86F4-DB29071D78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44048-03F3-40F0-BB0C-BE8A840A2D31}" type="datetimeFigureOut">
              <a:rPr lang="en-US" smtClean="0"/>
              <a:t>7/27/2023</a:t>
            </a:fld>
            <a:endParaRPr lang="en-US"/>
          </a:p>
        </p:txBody>
      </p:sp>
      <p:sp>
        <p:nvSpPr>
          <p:cNvPr id="5" name="Footer Placeholder 4">
            <a:extLst>
              <a:ext uri="{FF2B5EF4-FFF2-40B4-BE49-F238E27FC236}">
                <a16:creationId xmlns:a16="http://schemas.microsoft.com/office/drawing/2014/main" id="{5E0EDD13-D7A6-46E1-A2EC-C3B4AE8438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97624B-8F4B-6032-9AA7-1127C5E7D6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C8AB34-56CB-4F8F-B8CD-D5E130F3B6DB}" type="slidenum">
              <a:rPr lang="en-US" smtClean="0"/>
              <a:t>‹#›</a:t>
            </a:fld>
            <a:endParaRPr lang="en-US"/>
          </a:p>
        </p:txBody>
      </p:sp>
    </p:spTree>
    <p:extLst>
      <p:ext uri="{BB962C8B-B14F-4D97-AF65-F5344CB8AC3E}">
        <p14:creationId xmlns:p14="http://schemas.microsoft.com/office/powerpoint/2010/main" val="1021153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A picture containing graphical user interface&#10;&#10;Description automatically generated">
            <a:extLst>
              <a:ext uri="{FF2B5EF4-FFF2-40B4-BE49-F238E27FC236}">
                <a16:creationId xmlns:a16="http://schemas.microsoft.com/office/drawing/2014/main" id="{D2A62DE0-6FFB-41DC-9E37-2A5CE86735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2" y="-9448"/>
            <a:ext cx="12201142" cy="6876896"/>
          </a:xfrm>
          <a:prstGeom prst="rect">
            <a:avLst/>
          </a:prstGeom>
        </p:spPr>
      </p:pic>
      <p:sp>
        <p:nvSpPr>
          <p:cNvPr id="13" name="Text Placeholder 4">
            <a:extLst>
              <a:ext uri="{FF2B5EF4-FFF2-40B4-BE49-F238E27FC236}">
                <a16:creationId xmlns:a16="http://schemas.microsoft.com/office/drawing/2014/main" id="{52A1DF0E-35EC-457B-BF14-F960C4621AB4}"/>
              </a:ext>
            </a:extLst>
          </p:cNvPr>
          <p:cNvSpPr txBox="1">
            <a:spLocks/>
          </p:cNvSpPr>
          <p:nvPr/>
        </p:nvSpPr>
        <p:spPr>
          <a:xfrm>
            <a:off x="188294" y="4246154"/>
            <a:ext cx="6600341" cy="13688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000" dirty="0">
                <a:solidFill>
                  <a:schemeClr val="bg1"/>
                </a:solidFill>
                <a:latin typeface="Century Gothic" panose="020B0502020202020204" pitchFamily="34" charset="0"/>
                <a:cs typeface="Arial" panose="020B0604020202020204" pitchFamily="34" charset="0"/>
              </a:rPr>
              <a:t>Adidas US Sales Clustering</a:t>
            </a:r>
          </a:p>
        </p:txBody>
      </p:sp>
      <p:sp>
        <p:nvSpPr>
          <p:cNvPr id="16" name="Text Placeholder 4">
            <a:extLst>
              <a:ext uri="{FF2B5EF4-FFF2-40B4-BE49-F238E27FC236}">
                <a16:creationId xmlns:a16="http://schemas.microsoft.com/office/drawing/2014/main" id="{E39410E1-F7AA-4843-B17F-7B86893FAFB6}"/>
              </a:ext>
            </a:extLst>
          </p:cNvPr>
          <p:cNvSpPr txBox="1">
            <a:spLocks/>
          </p:cNvSpPr>
          <p:nvPr/>
        </p:nvSpPr>
        <p:spPr>
          <a:xfrm>
            <a:off x="188294" y="5763922"/>
            <a:ext cx="4501663" cy="746055"/>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en-US" sz="4800" b="1" kern="1200" dirty="0" smtClean="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a:solidFill>
                  <a:schemeClr val="bg1"/>
                </a:solidFill>
                <a:latin typeface="Century Gothic" panose="020B0502020202020204" pitchFamily="34" charset="0"/>
              </a:rPr>
              <a:t>Group A – Batch 13</a:t>
            </a:r>
          </a:p>
        </p:txBody>
      </p:sp>
      <p:pic>
        <p:nvPicPr>
          <p:cNvPr id="20" name="Picture 2" descr="Indian Institute of Management Indore - Wikipedia">
            <a:extLst>
              <a:ext uri="{FF2B5EF4-FFF2-40B4-BE49-F238E27FC236}">
                <a16:creationId xmlns:a16="http://schemas.microsoft.com/office/drawing/2014/main" id="{F33144D2-2922-4F38-9F93-4C4F530160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sp>
        <p:nvSpPr>
          <p:cNvPr id="23" name="Text Placeholder 5">
            <a:extLst>
              <a:ext uri="{FF2B5EF4-FFF2-40B4-BE49-F238E27FC236}">
                <a16:creationId xmlns:a16="http://schemas.microsoft.com/office/drawing/2014/main" id="{E2EBF116-2934-4E58-9118-E3AED44F609C}"/>
              </a:ext>
            </a:extLst>
          </p:cNvPr>
          <p:cNvSpPr txBox="1">
            <a:spLocks/>
          </p:cNvSpPr>
          <p:nvPr/>
        </p:nvSpPr>
        <p:spPr>
          <a:xfrm>
            <a:off x="696191" y="157715"/>
            <a:ext cx="5730009" cy="784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bg1"/>
                </a:solidFill>
                <a:latin typeface="Century Gothic" panose="020B0502020202020204" pitchFamily="34" charset="0"/>
              </a:rPr>
              <a:t>Integrated Program in Business Analytics</a:t>
            </a:r>
          </a:p>
        </p:txBody>
      </p:sp>
      <p:pic>
        <p:nvPicPr>
          <p:cNvPr id="4" name="Picture 3" descr="Logo&#10;&#10;Description automatically generated with medium confidence">
            <a:extLst>
              <a:ext uri="{FF2B5EF4-FFF2-40B4-BE49-F238E27FC236}">
                <a16:creationId xmlns:a16="http://schemas.microsoft.com/office/drawing/2014/main" id="{98903AF6-47ED-419F-AE18-C6296D19A5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10219" y="75842"/>
            <a:ext cx="1392824" cy="663913"/>
          </a:xfrm>
          <a:prstGeom prst="rect">
            <a:avLst/>
          </a:prstGeom>
        </p:spPr>
      </p:pic>
    </p:spTree>
    <p:extLst>
      <p:ext uri="{BB962C8B-B14F-4D97-AF65-F5344CB8AC3E}">
        <p14:creationId xmlns:p14="http://schemas.microsoft.com/office/powerpoint/2010/main" val="403083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1">
            <a:extLst>
              <a:ext uri="{FF2B5EF4-FFF2-40B4-BE49-F238E27FC236}">
                <a16:creationId xmlns:a16="http://schemas.microsoft.com/office/drawing/2014/main" id="{0AAD52C3-F510-4AD2-8B1D-7D8A574B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507997" y="509245"/>
            <a:ext cx="5171299" cy="933173"/>
          </a:xfrm>
        </p:spPr>
        <p:txBody>
          <a:bodyPr vert="horz" lIns="91440" tIns="45720" rIns="91440" bIns="45720" rtlCol="0" anchor="ctr">
            <a:normAutofit fontScale="90000"/>
          </a:bodyPr>
          <a:lstStyle/>
          <a:p>
            <a:r>
              <a:rPr lang="en-US" sz="3700" dirty="0">
                <a:solidFill>
                  <a:schemeClr val="tx1"/>
                </a:solidFill>
                <a:latin typeface="Avenir Next LT Pro" panose="020B0504020202020204" pitchFamily="34" charset="0"/>
              </a:rPr>
              <a:t>Business Insights in Clusters</a:t>
            </a:r>
          </a:p>
        </p:txBody>
      </p:sp>
      <p:sp>
        <p:nvSpPr>
          <p:cNvPr id="3" name="Text Placeholder 26">
            <a:extLst>
              <a:ext uri="{FF2B5EF4-FFF2-40B4-BE49-F238E27FC236}">
                <a16:creationId xmlns:a16="http://schemas.microsoft.com/office/drawing/2014/main" id="{24EC3D39-AF9A-CD00-4D45-AA3BDEAECA03}"/>
              </a:ext>
            </a:extLst>
          </p:cNvPr>
          <p:cNvSpPr txBox="1">
            <a:spLocks/>
          </p:cNvSpPr>
          <p:nvPr/>
        </p:nvSpPr>
        <p:spPr>
          <a:xfrm>
            <a:off x="210589" y="822960"/>
            <a:ext cx="6313893" cy="596392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Tx/>
              <a:buBlip>
                <a:blip r:embed="rId2"/>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300"/>
              </a:spcBef>
              <a:spcAft>
                <a:spcPts val="300"/>
              </a:spcAft>
              <a:buNone/>
            </a:pPr>
            <a:r>
              <a:rPr lang="en-US" sz="1500" dirty="0">
                <a:solidFill>
                  <a:schemeClr val="tx1"/>
                </a:solidFill>
                <a:latin typeface="Avenir Next LT Pro" panose="020B0504020202020204" pitchFamily="34" charset="0"/>
                <a:cs typeface="Levenim MT" panose="020B0604020202020204" pitchFamily="2" charset="-79"/>
              </a:rPr>
              <a:t>Cluster 1 (Low operating margin and high averages of other features) </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Sales methods are almost evenly distributed</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Women’s apparel is the least occurring item </a:t>
            </a:r>
            <a:br>
              <a:rPr lang="en-US" sz="1500" dirty="0">
                <a:solidFill>
                  <a:schemeClr val="tx1"/>
                </a:solidFill>
                <a:latin typeface="Avenir Next LT Pro" panose="020B0504020202020204" pitchFamily="34" charset="0"/>
                <a:cs typeface="Levenim MT" panose="020B0604020202020204" pitchFamily="2" charset="-79"/>
              </a:rPr>
            </a:br>
            <a:br>
              <a:rPr lang="en-US" sz="1500" dirty="0">
                <a:solidFill>
                  <a:schemeClr val="tx1"/>
                </a:solidFill>
                <a:latin typeface="Avenir Next LT Pro" panose="020B0504020202020204" pitchFamily="34" charset="0"/>
                <a:cs typeface="Levenim MT" panose="020B0604020202020204" pitchFamily="2" charset="-79"/>
              </a:rPr>
            </a:br>
            <a:br>
              <a:rPr lang="en-US" sz="1500" dirty="0">
                <a:solidFill>
                  <a:schemeClr val="tx1"/>
                </a:solidFill>
                <a:latin typeface="Avenir Next LT Pro" panose="020B0504020202020204" pitchFamily="34" charset="0"/>
                <a:cs typeface="Levenim MT" panose="020B0604020202020204" pitchFamily="2" charset="-79"/>
              </a:rPr>
            </a:br>
            <a:endParaRPr lang="en-US" sz="1500" dirty="0">
              <a:solidFill>
                <a:schemeClr val="tx1"/>
              </a:solidFill>
              <a:latin typeface="Avenir Next LT Pro" panose="020B0504020202020204" pitchFamily="34" charset="0"/>
              <a:cs typeface="Levenim MT" panose="020B0604020202020204" pitchFamily="2" charset="-79"/>
            </a:endParaRPr>
          </a:p>
          <a:p>
            <a:pPr marL="0" indent="0" algn="ctr">
              <a:spcBef>
                <a:spcPts val="300"/>
              </a:spcBef>
              <a:spcAft>
                <a:spcPts val="300"/>
              </a:spcAft>
              <a:buNone/>
            </a:pPr>
            <a:r>
              <a:rPr lang="en-US" sz="1500" dirty="0">
                <a:solidFill>
                  <a:schemeClr val="tx1"/>
                </a:solidFill>
                <a:latin typeface="Avenir Next LT Pro" panose="020B0504020202020204" pitchFamily="34" charset="0"/>
                <a:cs typeface="Levenim MT" panose="020B0604020202020204" pitchFamily="2" charset="-79"/>
              </a:rPr>
              <a:t>Cluster 2 (Low operating margin and low averages of other features)</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Outlet sales are higher than the in-store sales</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Women’s apparel is the least occurring item</a:t>
            </a:r>
            <a:br>
              <a:rPr lang="en-US" sz="1500" dirty="0">
                <a:solidFill>
                  <a:schemeClr val="tx1"/>
                </a:solidFill>
                <a:latin typeface="Avenir Next LT Pro" panose="020B0504020202020204" pitchFamily="34" charset="0"/>
                <a:cs typeface="Levenim MT" panose="020B0604020202020204" pitchFamily="2" charset="-79"/>
              </a:rPr>
            </a:br>
            <a:br>
              <a:rPr lang="en-US" sz="1500" dirty="0">
                <a:solidFill>
                  <a:schemeClr val="tx1"/>
                </a:solidFill>
                <a:latin typeface="Avenir Next LT Pro" panose="020B0504020202020204" pitchFamily="34" charset="0"/>
                <a:cs typeface="Levenim MT" panose="020B0604020202020204" pitchFamily="2" charset="-79"/>
              </a:rPr>
            </a:br>
            <a:br>
              <a:rPr lang="en-US" sz="1500" dirty="0">
                <a:solidFill>
                  <a:schemeClr val="tx1"/>
                </a:solidFill>
                <a:latin typeface="Avenir Next LT Pro" panose="020B0504020202020204" pitchFamily="34" charset="0"/>
                <a:cs typeface="Levenim MT" panose="020B0604020202020204" pitchFamily="2" charset="-79"/>
              </a:rPr>
            </a:br>
            <a:endParaRPr lang="en-US" sz="1500" dirty="0">
              <a:solidFill>
                <a:schemeClr val="tx1"/>
              </a:solidFill>
              <a:latin typeface="Avenir Next LT Pro" panose="020B0504020202020204" pitchFamily="34" charset="0"/>
              <a:cs typeface="Levenim MT" panose="020B0604020202020204" pitchFamily="2" charset="-79"/>
            </a:endParaRPr>
          </a:p>
          <a:p>
            <a:pPr marL="0" indent="0" algn="ctr">
              <a:spcBef>
                <a:spcPts val="300"/>
              </a:spcBef>
              <a:spcAft>
                <a:spcPts val="300"/>
              </a:spcAft>
              <a:buNone/>
            </a:pPr>
            <a:r>
              <a:rPr lang="en-US" sz="1500" dirty="0">
                <a:solidFill>
                  <a:schemeClr val="tx1"/>
                </a:solidFill>
                <a:latin typeface="Avenir Next LT Pro" panose="020B0504020202020204" pitchFamily="34" charset="0"/>
                <a:cs typeface="Levenim MT" panose="020B0604020202020204" pitchFamily="2" charset="-79"/>
              </a:rPr>
              <a:t>Cluster 3 (High operating margin and low averages of other features)</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Online sales are significantly higher</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Women’s apparel is the most frequently occurring item</a:t>
            </a:r>
          </a:p>
        </p:txBody>
      </p:sp>
      <p:pic>
        <p:nvPicPr>
          <p:cNvPr id="19" name="Picture 18" descr="Icon&#10;&#10;Description automatically generated">
            <a:extLst>
              <a:ext uri="{FF2B5EF4-FFF2-40B4-BE49-F238E27FC236}">
                <a16:creationId xmlns:a16="http://schemas.microsoft.com/office/drawing/2014/main" id="{9989E397-FF21-B942-5EF6-3991B96E0A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89880" y="78600"/>
            <a:ext cx="3105602" cy="6858000"/>
          </a:xfrm>
          <a:prstGeom prst="rect">
            <a:avLst/>
          </a:prstGeom>
        </p:spPr>
      </p:pic>
      <p:pic>
        <p:nvPicPr>
          <p:cNvPr id="21" name="Picture 20" descr="A picture containing icon&#10;&#10;Description automatically generated">
            <a:extLst>
              <a:ext uri="{FF2B5EF4-FFF2-40B4-BE49-F238E27FC236}">
                <a16:creationId xmlns:a16="http://schemas.microsoft.com/office/drawing/2014/main" id="{DBBC4996-EDA3-C907-E2B0-99D2575793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9156" y="88900"/>
            <a:ext cx="2108255" cy="6858000"/>
          </a:xfrm>
          <a:prstGeom prst="rect">
            <a:avLst/>
          </a:prstGeom>
        </p:spPr>
      </p:pic>
    </p:spTree>
    <p:extLst>
      <p:ext uri="{BB962C8B-B14F-4D97-AF65-F5344CB8AC3E}">
        <p14:creationId xmlns:p14="http://schemas.microsoft.com/office/powerpoint/2010/main" val="1135084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1">
            <a:extLst>
              <a:ext uri="{FF2B5EF4-FFF2-40B4-BE49-F238E27FC236}">
                <a16:creationId xmlns:a16="http://schemas.microsoft.com/office/drawing/2014/main" id="{0AAD52C3-F510-4AD2-8B1D-7D8A574B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2">
            <a:extLst>
              <a:ext uri="{FF2B5EF4-FFF2-40B4-BE49-F238E27FC236}">
                <a16:creationId xmlns:a16="http://schemas.microsoft.com/office/drawing/2014/main" id="{61FEC40D-8DF2-8EC4-EE92-39E102115AFB}"/>
              </a:ext>
            </a:extLst>
          </p:cNvPr>
          <p:cNvSpPr>
            <a:spLocks noGrp="1"/>
          </p:cNvSpPr>
          <p:nvPr>
            <p:ph type="title"/>
          </p:nvPr>
        </p:nvSpPr>
        <p:spPr>
          <a:xfrm>
            <a:off x="616226" y="180532"/>
            <a:ext cx="10942983" cy="713216"/>
          </a:xfrm>
        </p:spPr>
        <p:txBody>
          <a:bodyPr>
            <a:normAutofit/>
          </a:bodyPr>
          <a:lstStyle/>
          <a:p>
            <a:r>
              <a:rPr lang="en-IN" sz="2800" b="1" dirty="0">
                <a:latin typeface="Avenir Next LT Pro" panose="020B0504020202020204" pitchFamily="34" charset="0"/>
                <a:cs typeface="Arial" panose="020B0604020202020204" pitchFamily="34" charset="0"/>
              </a:rPr>
              <a:t>Recommendations</a:t>
            </a:r>
          </a:p>
        </p:txBody>
      </p:sp>
      <p:sp>
        <p:nvSpPr>
          <p:cNvPr id="7" name="Rectangle: Rounded Corners 6">
            <a:extLst>
              <a:ext uri="{FF2B5EF4-FFF2-40B4-BE49-F238E27FC236}">
                <a16:creationId xmlns:a16="http://schemas.microsoft.com/office/drawing/2014/main" id="{99F24854-E700-B8DE-FE09-E50D88B5961E}"/>
              </a:ext>
            </a:extLst>
          </p:cNvPr>
          <p:cNvSpPr/>
          <p:nvPr/>
        </p:nvSpPr>
        <p:spPr>
          <a:xfrm>
            <a:off x="1424763" y="1534160"/>
            <a:ext cx="4752517" cy="1605280"/>
          </a:xfrm>
          <a:prstGeom prst="roundRect">
            <a:avLst/>
          </a:prstGeom>
          <a:solidFill>
            <a:schemeClr val="accent6">
              <a:lumMod val="20000"/>
              <a:lumOff val="80000"/>
            </a:schemeClr>
          </a:solidFill>
          <a:ln>
            <a:solidFill>
              <a:srgbClr val="EAED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70C0"/>
                </a:solidFill>
                <a:latin typeface="Avenir Next LT Pro" panose="020B0504020202020204" pitchFamily="34" charset="0"/>
              </a:rPr>
              <a:t>Cluster Number : 1</a:t>
            </a:r>
          </a:p>
          <a:p>
            <a:pPr marL="285750" indent="-285750">
              <a:buFontTx/>
              <a:buChar char="-"/>
            </a:pPr>
            <a:r>
              <a:rPr lang="en-US" sz="1600" dirty="0">
                <a:solidFill>
                  <a:srgbClr val="000000"/>
                </a:solidFill>
                <a:latin typeface="Avenir Next LT Pro" panose="020B0504020202020204" pitchFamily="34" charset="0"/>
                <a:cs typeface="Arial" panose="020B0604020202020204" pitchFamily="34" charset="0"/>
              </a:rPr>
              <a:t>Target premium/limited products</a:t>
            </a:r>
          </a:p>
          <a:p>
            <a:pPr marL="285750" indent="-285750">
              <a:buFontTx/>
              <a:buChar char="-"/>
            </a:pPr>
            <a:r>
              <a:rPr lang="en-US" sz="1600" dirty="0">
                <a:solidFill>
                  <a:srgbClr val="000000"/>
                </a:solidFill>
                <a:latin typeface="Avenir Next LT Pro" panose="020B0504020202020204" pitchFamily="34" charset="0"/>
                <a:cs typeface="Arial" panose="020B0604020202020204" pitchFamily="34" charset="0"/>
              </a:rPr>
              <a:t>Ideal customer for ‘Walmart‘</a:t>
            </a:r>
          </a:p>
          <a:p>
            <a:pPr marL="285750" indent="-285750">
              <a:buFontTx/>
              <a:buChar char="-"/>
            </a:pPr>
            <a:r>
              <a:rPr lang="en-US" sz="1600" dirty="0">
                <a:solidFill>
                  <a:srgbClr val="000000"/>
                </a:solidFill>
                <a:latin typeface="Avenir Next LT Pro" panose="020B0504020202020204" pitchFamily="34" charset="0"/>
                <a:cs typeface="Arial" panose="020B0604020202020204" pitchFamily="34" charset="0"/>
              </a:rPr>
              <a:t>Explore online channel for the ‘North East’ region  </a:t>
            </a:r>
            <a:endParaRPr lang="en-IN" sz="1600" dirty="0">
              <a:solidFill>
                <a:schemeClr val="tx1"/>
              </a:solidFill>
              <a:latin typeface="Avenir Next LT Pro" panose="020B0504020202020204" pitchFamily="34" charset="0"/>
            </a:endParaRPr>
          </a:p>
        </p:txBody>
      </p:sp>
      <p:sp>
        <p:nvSpPr>
          <p:cNvPr id="9" name="Rectangle: Rounded Corners 8">
            <a:extLst>
              <a:ext uri="{FF2B5EF4-FFF2-40B4-BE49-F238E27FC236}">
                <a16:creationId xmlns:a16="http://schemas.microsoft.com/office/drawing/2014/main" id="{8C1DE816-789C-53B6-87C1-6178DCF3A063}"/>
              </a:ext>
            </a:extLst>
          </p:cNvPr>
          <p:cNvSpPr/>
          <p:nvPr/>
        </p:nvSpPr>
        <p:spPr>
          <a:xfrm>
            <a:off x="6045200" y="2814320"/>
            <a:ext cx="4480560" cy="1605280"/>
          </a:xfrm>
          <a:prstGeom prst="roundRect">
            <a:avLst/>
          </a:prstGeom>
          <a:solidFill>
            <a:schemeClr val="bg1">
              <a:lumMod val="95000"/>
            </a:schemeClr>
          </a:solidFill>
          <a:ln>
            <a:solidFill>
              <a:srgbClr val="EAED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70C0"/>
                </a:solidFill>
                <a:latin typeface="Avenir Next LT Pro" panose="020B0504020202020204" pitchFamily="34" charset="0"/>
              </a:rPr>
              <a:t>Cluster Number : 2</a:t>
            </a:r>
          </a:p>
          <a:p>
            <a:pPr marL="285750" indent="-285750">
              <a:buFontTx/>
              <a:buChar char="-"/>
            </a:pPr>
            <a:r>
              <a:rPr lang="en-IN" sz="1600" dirty="0">
                <a:solidFill>
                  <a:schemeClr val="tx1"/>
                </a:solidFill>
                <a:latin typeface="Avenir Next LT Pro" panose="020B0504020202020204" pitchFamily="34" charset="0"/>
              </a:rPr>
              <a:t>Explore online channel with focus on lower price &amp; higher margin products</a:t>
            </a:r>
          </a:p>
        </p:txBody>
      </p:sp>
      <p:sp>
        <p:nvSpPr>
          <p:cNvPr id="10" name="Rectangle: Rounded Corners 9">
            <a:extLst>
              <a:ext uri="{FF2B5EF4-FFF2-40B4-BE49-F238E27FC236}">
                <a16:creationId xmlns:a16="http://schemas.microsoft.com/office/drawing/2014/main" id="{B6AB01C9-BEE1-FA1C-F43C-BC9D8A33327B}"/>
              </a:ext>
            </a:extLst>
          </p:cNvPr>
          <p:cNvSpPr/>
          <p:nvPr/>
        </p:nvSpPr>
        <p:spPr>
          <a:xfrm>
            <a:off x="1587323" y="4316581"/>
            <a:ext cx="4752517" cy="1605280"/>
          </a:xfrm>
          <a:prstGeom prst="roundRect">
            <a:avLst/>
          </a:prstGeom>
          <a:solidFill>
            <a:schemeClr val="bg1">
              <a:lumMod val="95000"/>
            </a:schemeClr>
          </a:solidFill>
          <a:ln>
            <a:solidFill>
              <a:srgbClr val="EAED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70C0"/>
                </a:solidFill>
                <a:latin typeface="Avenir Next LT Pro" panose="020B0504020202020204" pitchFamily="34" charset="0"/>
              </a:rPr>
              <a:t>Cluster Number : 3</a:t>
            </a:r>
          </a:p>
          <a:p>
            <a:pPr marL="285750" indent="-285750">
              <a:buFontTx/>
              <a:buChar char="-"/>
            </a:pPr>
            <a:r>
              <a:rPr lang="en-US" sz="1600" dirty="0">
                <a:solidFill>
                  <a:srgbClr val="000000"/>
                </a:solidFill>
                <a:latin typeface="Avenir Next LT Pro" panose="020B0504020202020204" pitchFamily="34" charset="0"/>
                <a:cs typeface="Arial" panose="020B0604020202020204" pitchFamily="34" charset="0"/>
              </a:rPr>
              <a:t>Continue to focus on ‘online’ in line with changing consumer behavior</a:t>
            </a:r>
          </a:p>
          <a:p>
            <a:pPr marL="285750" indent="-285750">
              <a:buFontTx/>
              <a:buChar char="-"/>
            </a:pPr>
            <a:r>
              <a:rPr lang="en-IN" sz="1600" dirty="0">
                <a:solidFill>
                  <a:schemeClr val="tx1"/>
                </a:solidFill>
                <a:latin typeface="Avenir Next LT Pro" panose="020B0504020202020204" pitchFamily="34" charset="0"/>
              </a:rPr>
              <a:t>Footwear category an ‘opportunity’</a:t>
            </a:r>
          </a:p>
          <a:p>
            <a:pPr marL="285750" indent="-285750">
              <a:buFontTx/>
              <a:buChar char="-"/>
            </a:pPr>
            <a:r>
              <a:rPr lang="en-IN" sz="1600" dirty="0">
                <a:solidFill>
                  <a:schemeClr val="tx1"/>
                </a:solidFill>
                <a:latin typeface="Avenir Next LT Pro" panose="020B0504020202020204" pitchFamily="34" charset="0"/>
              </a:rPr>
              <a:t>Explore possibility of entering physical stores especially the ‘South East’</a:t>
            </a:r>
          </a:p>
        </p:txBody>
      </p:sp>
    </p:spTree>
    <p:extLst>
      <p:ext uri="{BB962C8B-B14F-4D97-AF65-F5344CB8AC3E}">
        <p14:creationId xmlns:p14="http://schemas.microsoft.com/office/powerpoint/2010/main" val="15442033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1">
            <a:extLst>
              <a:ext uri="{FF2B5EF4-FFF2-40B4-BE49-F238E27FC236}">
                <a16:creationId xmlns:a16="http://schemas.microsoft.com/office/drawing/2014/main" id="{0AAD52C3-F510-4AD2-8B1D-7D8A574B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497539" y="1595120"/>
            <a:ext cx="8311181" cy="3647440"/>
          </a:xfrm>
        </p:spPr>
        <p:txBody>
          <a:bodyPr vert="horz" lIns="91440" tIns="45720" rIns="91440" bIns="45720" rtlCol="0" anchor="ctr">
            <a:normAutofit/>
          </a:bodyPr>
          <a:lstStyle/>
          <a:p>
            <a:r>
              <a:rPr lang="en-US" sz="4000" b="1" dirty="0">
                <a:solidFill>
                  <a:schemeClr val="tx1"/>
                </a:solidFill>
                <a:latin typeface="Microsoft GothicNeo" panose="020B0503020000020004" pitchFamily="34" charset="-127"/>
                <a:ea typeface="Microsoft GothicNeo" panose="020B0503020000020004" pitchFamily="34" charset="-127"/>
                <a:cs typeface="Microsoft GothicNeo" panose="020B0503020000020004" pitchFamily="34" charset="-127"/>
              </a:rPr>
              <a:t>Clustering</a:t>
            </a:r>
            <a:br>
              <a:rPr lang="en-US" sz="4000" b="1" dirty="0">
                <a:solidFill>
                  <a:schemeClr val="tx1"/>
                </a:solidFill>
                <a:latin typeface="Microsoft GothicNeo" panose="020B0503020000020004" pitchFamily="34" charset="-127"/>
                <a:ea typeface="Microsoft GothicNeo" panose="020B0503020000020004" pitchFamily="34" charset="-127"/>
                <a:cs typeface="Microsoft GothicNeo" panose="020B0503020000020004" pitchFamily="34" charset="-127"/>
              </a:rPr>
            </a:br>
            <a:r>
              <a:rPr lang="en-US" sz="4000" b="1" dirty="0">
                <a:solidFill>
                  <a:schemeClr val="tx1"/>
                </a:solidFill>
                <a:latin typeface="Microsoft GothicNeo" panose="020B0503020000020004" pitchFamily="34" charset="-127"/>
                <a:ea typeface="Microsoft GothicNeo" panose="020B0503020000020004" pitchFamily="34" charset="-127"/>
                <a:cs typeface="Microsoft GothicNeo" panose="020B0503020000020004" pitchFamily="34" charset="-127"/>
              </a:rPr>
              <a:t>(Only 2 Clusters)</a:t>
            </a:r>
          </a:p>
        </p:txBody>
      </p:sp>
      <p:sp>
        <p:nvSpPr>
          <p:cNvPr id="3" name="Text Placeholder 26">
            <a:extLst>
              <a:ext uri="{FF2B5EF4-FFF2-40B4-BE49-F238E27FC236}">
                <a16:creationId xmlns:a16="http://schemas.microsoft.com/office/drawing/2014/main" id="{24EC3D39-AF9A-CD00-4D45-AA3BDEAECA03}"/>
              </a:ext>
            </a:extLst>
          </p:cNvPr>
          <p:cNvSpPr txBox="1">
            <a:spLocks/>
          </p:cNvSpPr>
          <p:nvPr/>
        </p:nvSpPr>
        <p:spPr>
          <a:xfrm>
            <a:off x="395939" y="833120"/>
            <a:ext cx="5669581" cy="51308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Tx/>
              <a:buBlip>
                <a:blip r:embed="rId2"/>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300"/>
              </a:spcBef>
              <a:spcAft>
                <a:spcPts val="300"/>
              </a:spcAft>
              <a:buNone/>
            </a:pPr>
            <a:endParaRPr lang="en-US" sz="1500" dirty="0">
              <a:solidFill>
                <a:schemeClr val="tx1"/>
              </a:solidFill>
              <a:latin typeface="Avenir Next LT Pro" panose="020B0504020202020204" pitchFamily="34" charset="0"/>
              <a:cs typeface="Levenim MT" panose="020B0604020202020204" pitchFamily="2" charset="-79"/>
            </a:endParaRPr>
          </a:p>
        </p:txBody>
      </p:sp>
    </p:spTree>
    <p:extLst>
      <p:ext uri="{BB962C8B-B14F-4D97-AF65-F5344CB8AC3E}">
        <p14:creationId xmlns:p14="http://schemas.microsoft.com/office/powerpoint/2010/main" val="396273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1">
            <a:extLst>
              <a:ext uri="{FF2B5EF4-FFF2-40B4-BE49-F238E27FC236}">
                <a16:creationId xmlns:a16="http://schemas.microsoft.com/office/drawing/2014/main" id="{0AAD52C3-F510-4AD2-8B1D-7D8A574B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8809118" y="2327885"/>
            <a:ext cx="3166799" cy="933173"/>
          </a:xfrm>
        </p:spPr>
        <p:txBody>
          <a:bodyPr vert="horz" lIns="91440" tIns="45720" rIns="91440" bIns="45720" rtlCol="0" anchor="ctr">
            <a:normAutofit/>
          </a:bodyPr>
          <a:lstStyle/>
          <a:p>
            <a:pPr algn="ctr"/>
            <a:r>
              <a:rPr lang="en-US" sz="2000" dirty="0">
                <a:solidFill>
                  <a:schemeClr val="tx1"/>
                </a:solidFill>
                <a:latin typeface="Avenir Next LT Pro" panose="020B0504020202020204" pitchFamily="34" charset="0"/>
              </a:rPr>
              <a:t>K- Prototype</a:t>
            </a:r>
            <a:br>
              <a:rPr lang="en-US" sz="2000" dirty="0">
                <a:solidFill>
                  <a:schemeClr val="tx1"/>
                </a:solidFill>
                <a:latin typeface="Avenir Next LT Pro" panose="020B0504020202020204" pitchFamily="34" charset="0"/>
              </a:rPr>
            </a:br>
            <a:r>
              <a:rPr lang="en-US" sz="2000" dirty="0">
                <a:solidFill>
                  <a:schemeClr val="tx1"/>
                </a:solidFill>
                <a:latin typeface="Avenir Next LT Pro" panose="020B0504020202020204" pitchFamily="34" charset="0"/>
              </a:rPr>
              <a:t>Clustering</a:t>
            </a:r>
          </a:p>
        </p:txBody>
      </p:sp>
      <p:sp>
        <p:nvSpPr>
          <p:cNvPr id="6" name="Title 25">
            <a:extLst>
              <a:ext uri="{FF2B5EF4-FFF2-40B4-BE49-F238E27FC236}">
                <a16:creationId xmlns:a16="http://schemas.microsoft.com/office/drawing/2014/main" id="{E3E1CC66-826A-4CA8-2736-C4567DFA42E6}"/>
              </a:ext>
            </a:extLst>
          </p:cNvPr>
          <p:cNvSpPr txBox="1">
            <a:spLocks/>
          </p:cNvSpPr>
          <p:nvPr/>
        </p:nvSpPr>
        <p:spPr>
          <a:xfrm>
            <a:off x="734292" y="2327885"/>
            <a:ext cx="2767818" cy="9331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lumMod val="85000"/>
                    <a:lumOff val="15000"/>
                  </a:schemeClr>
                </a:solidFill>
                <a:latin typeface="Arial Narrow" panose="020B0606020202030204" pitchFamily="34" charset="0"/>
                <a:ea typeface="+mj-ea"/>
                <a:cs typeface="+mj-cs"/>
              </a:defRPr>
            </a:lvl1pPr>
          </a:lstStyle>
          <a:p>
            <a:pPr algn="ctr"/>
            <a:r>
              <a:rPr lang="en-US" sz="2000" dirty="0">
                <a:solidFill>
                  <a:schemeClr val="tx1"/>
                </a:solidFill>
                <a:latin typeface="Avenir Next LT Pro" panose="020B0504020202020204" pitchFamily="34" charset="0"/>
              </a:rPr>
              <a:t>Hierarchal</a:t>
            </a:r>
          </a:p>
          <a:p>
            <a:pPr algn="ctr"/>
            <a:r>
              <a:rPr lang="en-US" sz="2000" dirty="0">
                <a:solidFill>
                  <a:schemeClr val="tx1"/>
                </a:solidFill>
                <a:latin typeface="Avenir Next LT Pro" panose="020B0504020202020204" pitchFamily="34" charset="0"/>
              </a:rPr>
              <a:t>Clustering</a:t>
            </a:r>
          </a:p>
        </p:txBody>
      </p:sp>
      <p:sp>
        <p:nvSpPr>
          <p:cNvPr id="11" name="Title 25">
            <a:extLst>
              <a:ext uri="{FF2B5EF4-FFF2-40B4-BE49-F238E27FC236}">
                <a16:creationId xmlns:a16="http://schemas.microsoft.com/office/drawing/2014/main" id="{EB66A8A1-BD18-01A2-ECAC-7BCE5FDF3598}"/>
              </a:ext>
            </a:extLst>
          </p:cNvPr>
          <p:cNvSpPr txBox="1">
            <a:spLocks/>
          </p:cNvSpPr>
          <p:nvPr/>
        </p:nvSpPr>
        <p:spPr>
          <a:xfrm>
            <a:off x="4772547" y="2317356"/>
            <a:ext cx="2767818" cy="9331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lumMod val="85000"/>
                    <a:lumOff val="15000"/>
                  </a:schemeClr>
                </a:solidFill>
                <a:latin typeface="Arial Narrow" panose="020B0606020202030204" pitchFamily="34" charset="0"/>
                <a:ea typeface="+mj-ea"/>
                <a:cs typeface="+mj-cs"/>
              </a:defRPr>
            </a:lvl1pPr>
          </a:lstStyle>
          <a:p>
            <a:pPr algn="ctr"/>
            <a:r>
              <a:rPr lang="en-US" sz="2000" dirty="0">
                <a:solidFill>
                  <a:schemeClr val="tx1"/>
                </a:solidFill>
                <a:latin typeface="Avenir Next LT Pro" panose="020B0504020202020204" pitchFamily="34" charset="0"/>
              </a:rPr>
              <a:t>K- means</a:t>
            </a:r>
          </a:p>
          <a:p>
            <a:pPr algn="ctr"/>
            <a:r>
              <a:rPr lang="en-US" sz="2000" dirty="0">
                <a:solidFill>
                  <a:schemeClr val="tx1"/>
                </a:solidFill>
                <a:latin typeface="Avenir Next LT Pro" panose="020B0504020202020204" pitchFamily="34" charset="0"/>
              </a:rPr>
              <a:t>Clustering</a:t>
            </a:r>
          </a:p>
        </p:txBody>
      </p:sp>
      <p:sp>
        <p:nvSpPr>
          <p:cNvPr id="14" name="Title 25">
            <a:extLst>
              <a:ext uri="{FF2B5EF4-FFF2-40B4-BE49-F238E27FC236}">
                <a16:creationId xmlns:a16="http://schemas.microsoft.com/office/drawing/2014/main" id="{44435DC4-5E12-5313-2442-AFECDC02ED20}"/>
              </a:ext>
            </a:extLst>
          </p:cNvPr>
          <p:cNvSpPr txBox="1">
            <a:spLocks/>
          </p:cNvSpPr>
          <p:nvPr/>
        </p:nvSpPr>
        <p:spPr>
          <a:xfrm>
            <a:off x="756921" y="498522"/>
            <a:ext cx="2504440" cy="16459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lumMod val="85000"/>
                    <a:lumOff val="15000"/>
                  </a:schemeClr>
                </a:solidFill>
                <a:latin typeface="Arial Narrow" panose="020B0606020202030204" pitchFamily="34" charset="0"/>
                <a:ea typeface="+mj-ea"/>
                <a:cs typeface="+mj-cs"/>
              </a:defRPr>
            </a:lvl1pPr>
          </a:lstStyle>
          <a:p>
            <a:pPr algn="ctr"/>
            <a:r>
              <a:rPr lang="en-US" sz="2800" b="1" dirty="0">
                <a:solidFill>
                  <a:schemeClr val="tx1"/>
                </a:solidFill>
                <a:latin typeface="Avenir Next LT Pro" panose="020B0504020202020204" pitchFamily="34" charset="0"/>
              </a:rPr>
              <a:t>Clustering technique Selection </a:t>
            </a:r>
          </a:p>
        </p:txBody>
      </p:sp>
      <p:sp>
        <p:nvSpPr>
          <p:cNvPr id="15" name="Text Placeholder 26">
            <a:extLst>
              <a:ext uri="{FF2B5EF4-FFF2-40B4-BE49-F238E27FC236}">
                <a16:creationId xmlns:a16="http://schemas.microsoft.com/office/drawing/2014/main" id="{DC47BF33-00A6-B2DF-9357-236C69D12A01}"/>
              </a:ext>
            </a:extLst>
          </p:cNvPr>
          <p:cNvSpPr txBox="1">
            <a:spLocks/>
          </p:cNvSpPr>
          <p:nvPr/>
        </p:nvSpPr>
        <p:spPr>
          <a:xfrm>
            <a:off x="3209409" y="498522"/>
            <a:ext cx="8360528" cy="164592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Tx/>
              <a:buBlip>
                <a:blip r:embed="rId2"/>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400"/>
              </a:spcBef>
              <a:spcAft>
                <a:spcPts val="400"/>
              </a:spcAft>
              <a:buFont typeface="Arial" panose="020B0604020202020204" pitchFamily="34" charset="0"/>
              <a:buChar char="•"/>
            </a:pPr>
            <a:r>
              <a:rPr lang="en-US" sz="1500" dirty="0">
                <a:solidFill>
                  <a:schemeClr val="tx1"/>
                </a:solidFill>
                <a:latin typeface="Avenir Next LT Pro" panose="020B0504020202020204" pitchFamily="34" charset="0"/>
              </a:rPr>
              <a:t>K – means clustering was initially performed as the base level clustering to compare the results based on the mean</a:t>
            </a:r>
          </a:p>
          <a:p>
            <a:pPr>
              <a:spcBef>
                <a:spcPts val="400"/>
              </a:spcBef>
              <a:spcAft>
                <a:spcPts val="400"/>
              </a:spcAft>
              <a:buFont typeface="Arial" panose="020B0604020202020204" pitchFamily="34" charset="0"/>
              <a:buChar char="•"/>
            </a:pPr>
            <a:r>
              <a:rPr lang="en-US" sz="1500" dirty="0">
                <a:solidFill>
                  <a:schemeClr val="tx1"/>
                </a:solidFill>
                <a:latin typeface="Avenir Next LT Pro" panose="020B0504020202020204" pitchFamily="34" charset="0"/>
              </a:rPr>
              <a:t>Hierarchal and K-prototype clustering was done going forward. However, all three techniques resulted in clusters with similar characteristics</a:t>
            </a:r>
          </a:p>
          <a:p>
            <a:pPr>
              <a:spcBef>
                <a:spcPts val="400"/>
              </a:spcBef>
              <a:spcAft>
                <a:spcPts val="400"/>
              </a:spcAft>
              <a:buFont typeface="Arial" panose="020B0604020202020204" pitchFamily="34" charset="0"/>
              <a:buChar char="•"/>
            </a:pPr>
            <a:r>
              <a:rPr lang="en-US" sz="1500" dirty="0">
                <a:solidFill>
                  <a:schemeClr val="tx1"/>
                </a:solidFill>
                <a:latin typeface="Avenir Next LT Pro" panose="020B0504020202020204" pitchFamily="34" charset="0"/>
              </a:rPr>
              <a:t>As K-prototype had the ability to cluster categorical features based on the mode, it was chosen to better interpret the clusters </a:t>
            </a:r>
          </a:p>
        </p:txBody>
      </p:sp>
      <p:pic>
        <p:nvPicPr>
          <p:cNvPr id="5" name="Picture 4" descr="Graphical user interface, text, application&#10;&#10;Description automatically generated">
            <a:extLst>
              <a:ext uri="{FF2B5EF4-FFF2-40B4-BE49-F238E27FC236}">
                <a16:creationId xmlns:a16="http://schemas.microsoft.com/office/drawing/2014/main" id="{057C0A57-93E7-A4F5-D825-1B96C3568448}"/>
              </a:ext>
            </a:extLst>
          </p:cNvPr>
          <p:cNvPicPr>
            <a:picLocks noChangeAspect="1"/>
          </p:cNvPicPr>
          <p:nvPr/>
        </p:nvPicPr>
        <p:blipFill rotWithShape="1">
          <a:blip r:embed="rId4">
            <a:extLst>
              <a:ext uri="{28A0092B-C50C-407E-A947-70E740481C1C}">
                <a14:useLocalDpi xmlns:a14="http://schemas.microsoft.com/office/drawing/2010/main" val="0"/>
              </a:ext>
            </a:extLst>
          </a:blip>
          <a:srcRect l="33924" t="45629" r="30224" b="12445"/>
          <a:stretch/>
        </p:blipFill>
        <p:spPr>
          <a:xfrm>
            <a:off x="4452375" y="3423443"/>
            <a:ext cx="3688080" cy="2875280"/>
          </a:xfrm>
          <a:prstGeom prst="rect">
            <a:avLst/>
          </a:prstGeom>
        </p:spPr>
      </p:pic>
      <p:pic>
        <p:nvPicPr>
          <p:cNvPr id="12" name="Picture 11" descr="Graphical user interface, text, application&#10;&#10;Description automatically generated">
            <a:extLst>
              <a:ext uri="{FF2B5EF4-FFF2-40B4-BE49-F238E27FC236}">
                <a16:creationId xmlns:a16="http://schemas.microsoft.com/office/drawing/2014/main" id="{11E8C2DA-E496-8A8B-1298-39B80BAA8AB6}"/>
              </a:ext>
            </a:extLst>
          </p:cNvPr>
          <p:cNvPicPr>
            <a:picLocks noChangeAspect="1"/>
          </p:cNvPicPr>
          <p:nvPr/>
        </p:nvPicPr>
        <p:blipFill rotWithShape="1">
          <a:blip r:embed="rId5">
            <a:extLst>
              <a:ext uri="{28A0092B-C50C-407E-A947-70E740481C1C}">
                <a14:useLocalDpi xmlns:a14="http://schemas.microsoft.com/office/drawing/2010/main" val="0"/>
              </a:ext>
            </a:extLst>
          </a:blip>
          <a:srcRect l="34265" t="43477" r="29883" b="14597"/>
          <a:stretch/>
        </p:blipFill>
        <p:spPr>
          <a:xfrm>
            <a:off x="8253685" y="3413586"/>
            <a:ext cx="3688080" cy="2875280"/>
          </a:xfrm>
          <a:prstGeom prst="rect">
            <a:avLst/>
          </a:prstGeom>
        </p:spPr>
      </p:pic>
      <p:pic>
        <p:nvPicPr>
          <p:cNvPr id="16" name="Picture 15" descr="A screenshot of a computer&#10;&#10;Description automatically generated">
            <a:extLst>
              <a:ext uri="{FF2B5EF4-FFF2-40B4-BE49-F238E27FC236}">
                <a16:creationId xmlns:a16="http://schemas.microsoft.com/office/drawing/2014/main" id="{10329E48-FCFE-F96C-F56E-2BD4115BB3EA}"/>
              </a:ext>
            </a:extLst>
          </p:cNvPr>
          <p:cNvPicPr>
            <a:picLocks noChangeAspect="1"/>
          </p:cNvPicPr>
          <p:nvPr/>
        </p:nvPicPr>
        <p:blipFill rotWithShape="1">
          <a:blip r:embed="rId6">
            <a:extLst>
              <a:ext uri="{28A0092B-C50C-407E-A947-70E740481C1C}">
                <a14:useLocalDpi xmlns:a14="http://schemas.microsoft.com/office/drawing/2010/main" val="0"/>
              </a:ext>
            </a:extLst>
          </a:blip>
          <a:srcRect l="34202" t="41700" r="28613" b="13411"/>
          <a:stretch/>
        </p:blipFill>
        <p:spPr>
          <a:xfrm>
            <a:off x="403879" y="3413586"/>
            <a:ext cx="3825222" cy="3078480"/>
          </a:xfrm>
          <a:prstGeom prst="rect">
            <a:avLst/>
          </a:prstGeom>
        </p:spPr>
      </p:pic>
    </p:spTree>
    <p:extLst>
      <p:ext uri="{BB962C8B-B14F-4D97-AF65-F5344CB8AC3E}">
        <p14:creationId xmlns:p14="http://schemas.microsoft.com/office/powerpoint/2010/main" val="3562029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1">
            <a:extLst>
              <a:ext uri="{FF2B5EF4-FFF2-40B4-BE49-F238E27FC236}">
                <a16:creationId xmlns:a16="http://schemas.microsoft.com/office/drawing/2014/main" id="{0AAD52C3-F510-4AD2-8B1D-7D8A574B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497539" y="1076960"/>
            <a:ext cx="5171299" cy="933173"/>
          </a:xfrm>
        </p:spPr>
        <p:txBody>
          <a:bodyPr vert="horz" lIns="91440" tIns="45720" rIns="91440" bIns="45720" rtlCol="0" anchor="ctr">
            <a:normAutofit/>
          </a:bodyPr>
          <a:lstStyle/>
          <a:p>
            <a:r>
              <a:rPr lang="en-US" sz="3700" b="1" dirty="0">
                <a:solidFill>
                  <a:schemeClr val="tx1"/>
                </a:solidFill>
                <a:latin typeface="+mj-lt"/>
              </a:rPr>
              <a:t>Clustering</a:t>
            </a:r>
            <a:br>
              <a:rPr lang="en-US" sz="3700" b="1" dirty="0">
                <a:solidFill>
                  <a:schemeClr val="tx1"/>
                </a:solidFill>
                <a:latin typeface="+mj-lt"/>
              </a:rPr>
            </a:br>
            <a:r>
              <a:rPr lang="en-US" sz="1500" b="1" dirty="0">
                <a:solidFill>
                  <a:schemeClr val="tx1"/>
                </a:solidFill>
                <a:latin typeface="+mj-lt"/>
              </a:rPr>
              <a:t>(K- means Method)</a:t>
            </a:r>
            <a:endParaRPr lang="en-US" sz="3700" b="1" dirty="0">
              <a:solidFill>
                <a:schemeClr val="tx1"/>
              </a:solidFill>
              <a:latin typeface="+mj-lt"/>
            </a:endParaRPr>
          </a:p>
        </p:txBody>
      </p:sp>
      <p:sp>
        <p:nvSpPr>
          <p:cNvPr id="3" name="Text Placeholder 26">
            <a:extLst>
              <a:ext uri="{FF2B5EF4-FFF2-40B4-BE49-F238E27FC236}">
                <a16:creationId xmlns:a16="http://schemas.microsoft.com/office/drawing/2014/main" id="{24EC3D39-AF9A-CD00-4D45-AA3BDEAECA03}"/>
              </a:ext>
            </a:extLst>
          </p:cNvPr>
          <p:cNvSpPr txBox="1">
            <a:spLocks/>
          </p:cNvSpPr>
          <p:nvPr/>
        </p:nvSpPr>
        <p:spPr>
          <a:xfrm>
            <a:off x="395939" y="833120"/>
            <a:ext cx="5669581" cy="51308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Tx/>
              <a:buBlip>
                <a:blip r:embed="rId2"/>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300"/>
              </a:spcBef>
              <a:spcAft>
                <a:spcPts val="300"/>
              </a:spcAft>
              <a:buFont typeface="Arial" panose="020B0604020202020204" pitchFamily="34" charset="0"/>
              <a:buChar char="•"/>
            </a:pPr>
            <a:r>
              <a:rPr lang="en-US" sz="1700" dirty="0">
                <a:solidFill>
                  <a:schemeClr val="tx1"/>
                </a:solidFill>
                <a:latin typeface="Avenir Next LT Pro" panose="020B0504020202020204" pitchFamily="34" charset="0"/>
                <a:cs typeface="Levenim MT" panose="020B0604020202020204" pitchFamily="2" charset="-79"/>
              </a:rPr>
              <a:t>2 clusters have been passed as the parameter as per the elbow graph and testing the cluster characteristics with higher numbers</a:t>
            </a:r>
            <a:br>
              <a:rPr lang="en-US" sz="1700" dirty="0">
                <a:solidFill>
                  <a:schemeClr val="tx1"/>
                </a:solidFill>
                <a:latin typeface="Avenir Next LT Pro" panose="020B0504020202020204" pitchFamily="34" charset="0"/>
                <a:cs typeface="Levenim MT" panose="020B0604020202020204" pitchFamily="2" charset="-79"/>
              </a:rPr>
            </a:br>
            <a:endParaRPr lang="en-US" sz="1700" dirty="0">
              <a:solidFill>
                <a:schemeClr val="tx1"/>
              </a:solidFill>
              <a:latin typeface="Avenir Next LT Pro" panose="020B0504020202020204" pitchFamily="34" charset="0"/>
              <a:cs typeface="Levenim MT" panose="020B0604020202020204" pitchFamily="2" charset="-79"/>
            </a:endParaRPr>
          </a:p>
          <a:p>
            <a:pPr>
              <a:spcBef>
                <a:spcPts val="300"/>
              </a:spcBef>
              <a:spcAft>
                <a:spcPts val="300"/>
              </a:spcAft>
              <a:buFont typeface="Arial" panose="020B0604020202020204" pitchFamily="34" charset="0"/>
              <a:buChar char="•"/>
            </a:pPr>
            <a:r>
              <a:rPr lang="en-US" sz="1700" dirty="0">
                <a:solidFill>
                  <a:schemeClr val="tx1"/>
                </a:solidFill>
                <a:latin typeface="Avenir Next LT Pro" panose="020B0504020202020204" pitchFamily="34" charset="0"/>
                <a:cs typeface="Levenim MT" panose="020B0604020202020204" pitchFamily="2" charset="-79"/>
              </a:rPr>
              <a:t>The clusters formed distinctly had the following features</a:t>
            </a:r>
          </a:p>
          <a:p>
            <a:pPr lvl="1">
              <a:spcBef>
                <a:spcPts val="300"/>
              </a:spcBef>
              <a:spcAft>
                <a:spcPts val="300"/>
              </a:spcAft>
              <a:buFont typeface="Wingdings" panose="05000000000000000000" pitchFamily="2" charset="2"/>
              <a:buChar char="§"/>
            </a:pPr>
            <a:r>
              <a:rPr lang="en-US" sz="1500" dirty="0">
                <a:solidFill>
                  <a:schemeClr val="tx1"/>
                </a:solidFill>
                <a:latin typeface="Avenir Next LT Pro" panose="020B0504020202020204" pitchFamily="34" charset="0"/>
                <a:cs typeface="Levenim MT" panose="020B0604020202020204" pitchFamily="2" charset="-79"/>
              </a:rPr>
              <a:t>Cluster 1 (red): Low operating margin but the other features are trending high </a:t>
            </a:r>
          </a:p>
          <a:p>
            <a:pPr lvl="1">
              <a:spcBef>
                <a:spcPts val="300"/>
              </a:spcBef>
              <a:spcAft>
                <a:spcPts val="300"/>
              </a:spcAft>
              <a:buFont typeface="Wingdings" panose="05000000000000000000" pitchFamily="2" charset="2"/>
              <a:buChar char="§"/>
            </a:pPr>
            <a:r>
              <a:rPr lang="en-US" sz="1500" dirty="0">
                <a:solidFill>
                  <a:schemeClr val="tx1"/>
                </a:solidFill>
                <a:latin typeface="Avenir Next LT Pro" panose="020B0504020202020204" pitchFamily="34" charset="0"/>
                <a:cs typeface="Levenim MT" panose="020B0604020202020204" pitchFamily="2" charset="-79"/>
              </a:rPr>
              <a:t>Cluster 2 (blue): High operating margin but other features are performing low</a:t>
            </a:r>
          </a:p>
        </p:txBody>
      </p:sp>
      <p:pic>
        <p:nvPicPr>
          <p:cNvPr id="5" name="Picture 4" descr="Chart, line chart&#10;&#10;Description automatically generated">
            <a:extLst>
              <a:ext uri="{FF2B5EF4-FFF2-40B4-BE49-F238E27FC236}">
                <a16:creationId xmlns:a16="http://schemas.microsoft.com/office/drawing/2014/main" id="{B244F6DA-1498-DAE9-3D93-82AB35AB05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0823" y="346383"/>
            <a:ext cx="4092472" cy="2615806"/>
          </a:xfrm>
          <a:prstGeom prst="rect">
            <a:avLst/>
          </a:prstGeom>
        </p:spPr>
      </p:pic>
      <p:pic>
        <p:nvPicPr>
          <p:cNvPr id="2" name="Picture 1" descr="Graphical user interface, text, application&#10;&#10;Description automatically generated">
            <a:extLst>
              <a:ext uri="{FF2B5EF4-FFF2-40B4-BE49-F238E27FC236}">
                <a16:creationId xmlns:a16="http://schemas.microsoft.com/office/drawing/2014/main" id="{DAE8F4E5-7A92-89EB-1165-F0AAE372702C}"/>
              </a:ext>
            </a:extLst>
          </p:cNvPr>
          <p:cNvPicPr>
            <a:picLocks noChangeAspect="1"/>
          </p:cNvPicPr>
          <p:nvPr/>
        </p:nvPicPr>
        <p:blipFill rotWithShape="1">
          <a:blip r:embed="rId5">
            <a:extLst>
              <a:ext uri="{28A0092B-C50C-407E-A947-70E740481C1C}">
                <a14:useLocalDpi xmlns:a14="http://schemas.microsoft.com/office/drawing/2010/main" val="0"/>
              </a:ext>
            </a:extLst>
          </a:blip>
          <a:srcRect l="34265" t="43477" r="29883" b="14597"/>
          <a:stretch/>
        </p:blipFill>
        <p:spPr>
          <a:xfrm>
            <a:off x="7898085" y="3472454"/>
            <a:ext cx="3688080" cy="2875280"/>
          </a:xfrm>
          <a:prstGeom prst="rect">
            <a:avLst/>
          </a:prstGeom>
        </p:spPr>
      </p:pic>
    </p:spTree>
    <p:extLst>
      <p:ext uri="{BB962C8B-B14F-4D97-AF65-F5344CB8AC3E}">
        <p14:creationId xmlns:p14="http://schemas.microsoft.com/office/powerpoint/2010/main" val="1310404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47633-EFB1-4416-8011-1147D195B44D}"/>
              </a:ext>
            </a:extLst>
          </p:cNvPr>
          <p:cNvSpPr>
            <a:spLocks noGrp="1"/>
          </p:cNvSpPr>
          <p:nvPr>
            <p:ph type="title"/>
          </p:nvPr>
        </p:nvSpPr>
        <p:spPr>
          <a:xfrm>
            <a:off x="1493520" y="2684611"/>
            <a:ext cx="9532890" cy="1325563"/>
          </a:xfrm>
        </p:spPr>
        <p:txBody>
          <a:bodyPr/>
          <a:lstStyle/>
          <a:p>
            <a:r>
              <a:rPr lang="en-US" dirty="0">
                <a:latin typeface="Century Gothic" panose="020B0502020202020204" pitchFamily="34" charset="0"/>
              </a:rPr>
              <a:t>Thank You </a:t>
            </a:r>
          </a:p>
        </p:txBody>
      </p:sp>
    </p:spTree>
    <p:extLst>
      <p:ext uri="{BB962C8B-B14F-4D97-AF65-F5344CB8AC3E}">
        <p14:creationId xmlns:p14="http://schemas.microsoft.com/office/powerpoint/2010/main" val="1155406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54" name="Rectangle 51">
            <a:extLst>
              <a:ext uri="{FF2B5EF4-FFF2-40B4-BE49-F238E27FC236}">
                <a16:creationId xmlns:a16="http://schemas.microsoft.com/office/drawing/2014/main" id="{0AAD52C3-F510-4AD2-8B1D-7D8A574B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507997" y="509245"/>
            <a:ext cx="5171299" cy="933173"/>
          </a:xfrm>
        </p:spPr>
        <p:txBody>
          <a:bodyPr vert="horz" lIns="91440" tIns="45720" rIns="91440" bIns="45720" rtlCol="0" anchor="ctr">
            <a:normAutofit fontScale="90000"/>
          </a:bodyPr>
          <a:lstStyle/>
          <a:p>
            <a:r>
              <a:rPr lang="en-US" sz="3700" dirty="0">
                <a:solidFill>
                  <a:schemeClr val="tx1"/>
                </a:solidFill>
                <a:latin typeface="Avenir Next LT Pro" panose="020B0504020202020204" pitchFamily="34" charset="0"/>
              </a:rPr>
              <a:t>Business Insights in Clusters (Sales method and Product)</a:t>
            </a:r>
          </a:p>
        </p:txBody>
      </p:sp>
      <p:sp>
        <p:nvSpPr>
          <p:cNvPr id="3" name="Text Placeholder 26">
            <a:extLst>
              <a:ext uri="{FF2B5EF4-FFF2-40B4-BE49-F238E27FC236}">
                <a16:creationId xmlns:a16="http://schemas.microsoft.com/office/drawing/2014/main" id="{24EC3D39-AF9A-CD00-4D45-AA3BDEAECA03}"/>
              </a:ext>
            </a:extLst>
          </p:cNvPr>
          <p:cNvSpPr txBox="1">
            <a:spLocks/>
          </p:cNvSpPr>
          <p:nvPr/>
        </p:nvSpPr>
        <p:spPr>
          <a:xfrm>
            <a:off x="210589" y="822960"/>
            <a:ext cx="5607559" cy="596392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Tx/>
              <a:buBlip>
                <a:blip r:embed="rId2"/>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300"/>
              </a:spcBef>
              <a:spcAft>
                <a:spcPts val="300"/>
              </a:spcAft>
              <a:buNone/>
            </a:pPr>
            <a:r>
              <a:rPr lang="en-US" sz="1500" b="1" dirty="0">
                <a:solidFill>
                  <a:schemeClr val="tx1"/>
                </a:solidFill>
                <a:latin typeface="Avenir Next LT Pro" panose="020B0504020202020204" pitchFamily="34" charset="0"/>
                <a:cs typeface="Levenim MT" panose="020B0604020202020204" pitchFamily="2" charset="-79"/>
              </a:rPr>
              <a:t>Cluster 1 (Low operating margin and high averages of other features) </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Highest Online Sales</a:t>
            </a:r>
            <a:br>
              <a:rPr lang="en-US" sz="1500" dirty="0">
                <a:solidFill>
                  <a:schemeClr val="tx1"/>
                </a:solidFill>
                <a:latin typeface="Avenir Next LT Pro" panose="020B0504020202020204" pitchFamily="34" charset="0"/>
                <a:cs typeface="Levenim MT" panose="020B0604020202020204" pitchFamily="2" charset="-79"/>
              </a:rPr>
            </a:br>
            <a:br>
              <a:rPr lang="en-US" sz="1500" dirty="0">
                <a:solidFill>
                  <a:schemeClr val="tx1"/>
                </a:solidFill>
                <a:latin typeface="Avenir Next LT Pro" panose="020B0504020202020204" pitchFamily="34" charset="0"/>
                <a:cs typeface="Levenim MT" panose="020B0604020202020204" pitchFamily="2" charset="-79"/>
              </a:rPr>
            </a:br>
            <a:br>
              <a:rPr lang="en-US" sz="1500" dirty="0">
                <a:solidFill>
                  <a:schemeClr val="tx1"/>
                </a:solidFill>
                <a:latin typeface="Avenir Next LT Pro" panose="020B0504020202020204" pitchFamily="34" charset="0"/>
                <a:cs typeface="Levenim MT" panose="020B0604020202020204" pitchFamily="2" charset="-79"/>
              </a:rPr>
            </a:br>
            <a:endParaRPr lang="en-US" sz="1500" dirty="0">
              <a:solidFill>
                <a:schemeClr val="tx1"/>
              </a:solidFill>
              <a:latin typeface="Avenir Next LT Pro" panose="020B0504020202020204" pitchFamily="34" charset="0"/>
              <a:cs typeface="Levenim MT" panose="020B0604020202020204" pitchFamily="2" charset="-79"/>
            </a:endParaRPr>
          </a:p>
          <a:p>
            <a:pPr marL="0" indent="0" algn="ctr">
              <a:spcBef>
                <a:spcPts val="300"/>
              </a:spcBef>
              <a:spcAft>
                <a:spcPts val="300"/>
              </a:spcAft>
              <a:buNone/>
            </a:pPr>
            <a:r>
              <a:rPr lang="en-US" sz="1500" b="1" dirty="0">
                <a:solidFill>
                  <a:schemeClr val="tx1"/>
                </a:solidFill>
                <a:latin typeface="Avenir Next LT Pro" panose="020B0504020202020204" pitchFamily="34" charset="0"/>
                <a:cs typeface="Levenim MT" panose="020B0604020202020204" pitchFamily="2" charset="-79"/>
              </a:rPr>
              <a:t>Cluster 2 (High operating margin and low averages of other features)</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Lowest in online sales</a:t>
            </a:r>
            <a:br>
              <a:rPr lang="en-US" sz="1500" dirty="0">
                <a:solidFill>
                  <a:schemeClr val="tx1"/>
                </a:solidFill>
                <a:latin typeface="Avenir Next LT Pro" panose="020B0504020202020204" pitchFamily="34" charset="0"/>
                <a:cs typeface="Levenim MT" panose="020B0604020202020204" pitchFamily="2" charset="-79"/>
              </a:rPr>
            </a:br>
            <a:br>
              <a:rPr lang="en-US" sz="1500" dirty="0">
                <a:solidFill>
                  <a:schemeClr val="tx1"/>
                </a:solidFill>
                <a:latin typeface="Avenir Next LT Pro" panose="020B0504020202020204" pitchFamily="34" charset="0"/>
                <a:cs typeface="Levenim MT" panose="020B0604020202020204" pitchFamily="2" charset="-79"/>
              </a:rPr>
            </a:br>
            <a:endParaRPr lang="en-US" sz="1500" dirty="0">
              <a:solidFill>
                <a:schemeClr val="tx1"/>
              </a:solidFill>
              <a:latin typeface="Avenir Next LT Pro" panose="020B0504020202020204" pitchFamily="34" charset="0"/>
              <a:cs typeface="Levenim MT" panose="020B0604020202020204" pitchFamily="2" charset="-79"/>
            </a:endParaRPr>
          </a:p>
        </p:txBody>
      </p:sp>
      <p:pic>
        <p:nvPicPr>
          <p:cNvPr id="4" name="Picture 3" descr="Logo&#10;&#10;Description automatically generated with low confidence">
            <a:extLst>
              <a:ext uri="{FF2B5EF4-FFF2-40B4-BE49-F238E27FC236}">
                <a16:creationId xmlns:a16="http://schemas.microsoft.com/office/drawing/2014/main" id="{9ACAEF93-E427-66A9-C3F7-5F1D62099B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9053" y="4049969"/>
            <a:ext cx="5926301" cy="2843591"/>
          </a:xfrm>
          <a:prstGeom prst="rect">
            <a:avLst/>
          </a:prstGeom>
        </p:spPr>
      </p:pic>
      <p:pic>
        <p:nvPicPr>
          <p:cNvPr id="7" name="Picture 6" descr="Logo&#10;&#10;Description automatically generated with medium confidence">
            <a:extLst>
              <a:ext uri="{FF2B5EF4-FFF2-40B4-BE49-F238E27FC236}">
                <a16:creationId xmlns:a16="http://schemas.microsoft.com/office/drawing/2014/main" id="{56AF4624-2521-20D9-64CF-E5AEC9BA67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3978" y="822960"/>
            <a:ext cx="6204973" cy="2491047"/>
          </a:xfrm>
          <a:prstGeom prst="rect">
            <a:avLst/>
          </a:prstGeom>
        </p:spPr>
      </p:pic>
    </p:spTree>
    <p:extLst>
      <p:ext uri="{BB962C8B-B14F-4D97-AF65-F5344CB8AC3E}">
        <p14:creationId xmlns:p14="http://schemas.microsoft.com/office/powerpoint/2010/main" val="17103917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54" name="Rectangle 51">
            <a:extLst>
              <a:ext uri="{FF2B5EF4-FFF2-40B4-BE49-F238E27FC236}">
                <a16:creationId xmlns:a16="http://schemas.microsoft.com/office/drawing/2014/main" id="{0AAD52C3-F510-4AD2-8B1D-7D8A574B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507997" y="925805"/>
            <a:ext cx="5171299" cy="933173"/>
          </a:xfrm>
        </p:spPr>
        <p:txBody>
          <a:bodyPr vert="horz" lIns="91440" tIns="45720" rIns="91440" bIns="45720" rtlCol="0" anchor="ctr">
            <a:normAutofit fontScale="90000"/>
          </a:bodyPr>
          <a:lstStyle/>
          <a:p>
            <a:r>
              <a:rPr lang="en-US" sz="3700" dirty="0">
                <a:solidFill>
                  <a:schemeClr val="tx1"/>
                </a:solidFill>
                <a:latin typeface="Avenir Next LT Pro" panose="020B0504020202020204" pitchFamily="34" charset="0"/>
              </a:rPr>
              <a:t>Business Insights in Clusters (Region and Retailer)</a:t>
            </a:r>
          </a:p>
        </p:txBody>
      </p:sp>
      <p:sp>
        <p:nvSpPr>
          <p:cNvPr id="3" name="Text Placeholder 26">
            <a:extLst>
              <a:ext uri="{FF2B5EF4-FFF2-40B4-BE49-F238E27FC236}">
                <a16:creationId xmlns:a16="http://schemas.microsoft.com/office/drawing/2014/main" id="{24EC3D39-AF9A-CD00-4D45-AA3BDEAECA03}"/>
              </a:ext>
            </a:extLst>
          </p:cNvPr>
          <p:cNvSpPr txBox="1">
            <a:spLocks/>
          </p:cNvSpPr>
          <p:nvPr/>
        </p:nvSpPr>
        <p:spPr>
          <a:xfrm>
            <a:off x="210589" y="822960"/>
            <a:ext cx="5607559" cy="596392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Tx/>
              <a:buBlip>
                <a:blip r:embed="rId2"/>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300"/>
              </a:spcBef>
              <a:spcAft>
                <a:spcPts val="300"/>
              </a:spcAft>
              <a:buNone/>
            </a:pPr>
            <a:r>
              <a:rPr lang="en-US" sz="1500" b="1" dirty="0">
                <a:solidFill>
                  <a:schemeClr val="tx1"/>
                </a:solidFill>
                <a:latin typeface="Avenir Next LT Pro" panose="020B0504020202020204" pitchFamily="34" charset="0"/>
                <a:cs typeface="Levenim MT" panose="020B0604020202020204" pitchFamily="2" charset="-79"/>
              </a:rPr>
              <a:t>Cluster 1 (Low operating margin and high averages of other features) </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Highest Online Sales</a:t>
            </a:r>
            <a:br>
              <a:rPr lang="en-US" sz="1500" dirty="0">
                <a:solidFill>
                  <a:schemeClr val="tx1"/>
                </a:solidFill>
                <a:latin typeface="Avenir Next LT Pro" panose="020B0504020202020204" pitchFamily="34" charset="0"/>
                <a:cs typeface="Levenim MT" panose="020B0604020202020204" pitchFamily="2" charset="-79"/>
              </a:rPr>
            </a:br>
            <a:br>
              <a:rPr lang="en-US" sz="1500" dirty="0">
                <a:solidFill>
                  <a:schemeClr val="tx1"/>
                </a:solidFill>
                <a:latin typeface="Avenir Next LT Pro" panose="020B0504020202020204" pitchFamily="34" charset="0"/>
                <a:cs typeface="Levenim MT" panose="020B0604020202020204" pitchFamily="2" charset="-79"/>
              </a:rPr>
            </a:br>
            <a:br>
              <a:rPr lang="en-US" sz="1500" dirty="0">
                <a:solidFill>
                  <a:schemeClr val="tx1"/>
                </a:solidFill>
                <a:latin typeface="Avenir Next LT Pro" panose="020B0504020202020204" pitchFamily="34" charset="0"/>
                <a:cs typeface="Levenim MT" panose="020B0604020202020204" pitchFamily="2" charset="-79"/>
              </a:rPr>
            </a:br>
            <a:endParaRPr lang="en-US" sz="1500" dirty="0">
              <a:solidFill>
                <a:schemeClr val="tx1"/>
              </a:solidFill>
              <a:latin typeface="Avenir Next LT Pro" panose="020B0504020202020204" pitchFamily="34" charset="0"/>
              <a:cs typeface="Levenim MT" panose="020B0604020202020204" pitchFamily="2" charset="-79"/>
            </a:endParaRPr>
          </a:p>
          <a:p>
            <a:pPr marL="0" indent="0" algn="ctr">
              <a:spcBef>
                <a:spcPts val="300"/>
              </a:spcBef>
              <a:spcAft>
                <a:spcPts val="300"/>
              </a:spcAft>
              <a:buNone/>
            </a:pPr>
            <a:r>
              <a:rPr lang="en-US" sz="1500" b="1" dirty="0">
                <a:solidFill>
                  <a:schemeClr val="tx1"/>
                </a:solidFill>
                <a:latin typeface="Avenir Next LT Pro" panose="020B0504020202020204" pitchFamily="34" charset="0"/>
                <a:cs typeface="Levenim MT" panose="020B0604020202020204" pitchFamily="2" charset="-79"/>
              </a:rPr>
              <a:t>Cluster 2 (High operating margin and low averages of other features)</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Lowest in online sales</a:t>
            </a:r>
            <a:br>
              <a:rPr lang="en-US" sz="1500" dirty="0">
                <a:solidFill>
                  <a:schemeClr val="tx1"/>
                </a:solidFill>
                <a:latin typeface="Avenir Next LT Pro" panose="020B0504020202020204" pitchFamily="34" charset="0"/>
                <a:cs typeface="Levenim MT" panose="020B0604020202020204" pitchFamily="2" charset="-79"/>
              </a:rPr>
            </a:br>
            <a:br>
              <a:rPr lang="en-US" sz="1500" dirty="0">
                <a:solidFill>
                  <a:schemeClr val="tx1"/>
                </a:solidFill>
                <a:latin typeface="Avenir Next LT Pro" panose="020B0504020202020204" pitchFamily="34" charset="0"/>
                <a:cs typeface="Levenim MT" panose="020B0604020202020204" pitchFamily="2" charset="-79"/>
              </a:rPr>
            </a:br>
            <a:endParaRPr lang="en-US" sz="1500" dirty="0">
              <a:solidFill>
                <a:schemeClr val="tx1"/>
              </a:solidFill>
              <a:latin typeface="Avenir Next LT Pro" panose="020B0504020202020204" pitchFamily="34" charset="0"/>
              <a:cs typeface="Levenim MT" panose="020B0604020202020204" pitchFamily="2" charset="-79"/>
            </a:endParaRPr>
          </a:p>
        </p:txBody>
      </p:sp>
      <p:pic>
        <p:nvPicPr>
          <p:cNvPr id="5" name="Picture 4" descr="Chart, logo, pie chart&#10;&#10;Description automatically generated">
            <a:extLst>
              <a:ext uri="{FF2B5EF4-FFF2-40B4-BE49-F238E27FC236}">
                <a16:creationId xmlns:a16="http://schemas.microsoft.com/office/drawing/2014/main" id="{B9F79FD7-E4F0-79DB-712A-01620AB3C0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0613" y="751840"/>
            <a:ext cx="5903870" cy="2826663"/>
          </a:xfrm>
          <a:prstGeom prst="rect">
            <a:avLst/>
          </a:prstGeom>
        </p:spPr>
      </p:pic>
      <p:pic>
        <p:nvPicPr>
          <p:cNvPr id="8" name="Picture 7" descr="Chart, logo, pie chart&#10;&#10;Description automatically generated">
            <a:extLst>
              <a:ext uri="{FF2B5EF4-FFF2-40B4-BE49-F238E27FC236}">
                <a16:creationId xmlns:a16="http://schemas.microsoft.com/office/drawing/2014/main" id="{61D75EE0-EB45-4431-B979-5BF842C5EA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0613" y="3804920"/>
            <a:ext cx="5955264" cy="2826663"/>
          </a:xfrm>
          <a:prstGeom prst="rect">
            <a:avLst/>
          </a:prstGeom>
        </p:spPr>
      </p:pic>
    </p:spTree>
    <p:extLst>
      <p:ext uri="{BB962C8B-B14F-4D97-AF65-F5344CB8AC3E}">
        <p14:creationId xmlns:p14="http://schemas.microsoft.com/office/powerpoint/2010/main" val="38942229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47633-EFB1-4416-8011-1147D195B44D}"/>
              </a:ext>
            </a:extLst>
          </p:cNvPr>
          <p:cNvSpPr>
            <a:spLocks noGrp="1"/>
          </p:cNvSpPr>
          <p:nvPr>
            <p:ph type="title"/>
          </p:nvPr>
        </p:nvSpPr>
        <p:spPr>
          <a:xfrm>
            <a:off x="838200" y="98475"/>
            <a:ext cx="10515600" cy="717452"/>
          </a:xfrm>
        </p:spPr>
        <p:txBody>
          <a:bodyPr>
            <a:normAutofit/>
          </a:bodyPr>
          <a:lstStyle/>
          <a:p>
            <a:r>
              <a:rPr lang="en-US" sz="2800" dirty="0"/>
              <a:t>Agenda</a:t>
            </a:r>
          </a:p>
        </p:txBody>
      </p:sp>
      <p:sp>
        <p:nvSpPr>
          <p:cNvPr id="6" name="TextBox 5">
            <a:extLst>
              <a:ext uri="{FF2B5EF4-FFF2-40B4-BE49-F238E27FC236}">
                <a16:creationId xmlns:a16="http://schemas.microsoft.com/office/drawing/2014/main" id="{8AD3D6BF-4257-4C28-AE98-B97CEE27C8F2}"/>
              </a:ext>
            </a:extLst>
          </p:cNvPr>
          <p:cNvSpPr txBox="1"/>
          <p:nvPr/>
        </p:nvSpPr>
        <p:spPr>
          <a:xfrm>
            <a:off x="838200" y="984739"/>
            <a:ext cx="11119338" cy="4647426"/>
          </a:xfrm>
          <a:prstGeom prst="rect">
            <a:avLst/>
          </a:prstGeom>
          <a:noFill/>
        </p:spPr>
        <p:txBody>
          <a:bodyPr wrap="square" rtlCol="0">
            <a:spAutoFit/>
          </a:bodyPr>
          <a:lstStyle/>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schemeClr val="bg1"/>
                </a:solidFill>
                <a:effectLst/>
                <a:uLnTx/>
                <a:uFillTx/>
                <a:latin typeface="Open Sans" panose="020B0606030504020204" pitchFamily="34" charset="0"/>
                <a:ea typeface="+mn-ea"/>
                <a:cs typeface="+mn-cs"/>
              </a:rPr>
              <a:t>Business Problem and Objectives</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schemeClr val="bg1"/>
                </a:solidFill>
                <a:effectLst/>
                <a:uLnTx/>
                <a:uFillTx/>
                <a:latin typeface="Open Sans" panose="020B0606030504020204" pitchFamily="34" charset="0"/>
                <a:ea typeface="+mn-ea"/>
                <a:cs typeface="+mn-cs"/>
              </a:rPr>
              <a:t>Executive Summary</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lang="en-US" sz="1600" dirty="0">
                <a:solidFill>
                  <a:schemeClr val="bg1"/>
                </a:solidFill>
                <a:latin typeface="Open Sans" panose="020B0606030504020204" pitchFamily="34" charset="0"/>
              </a:rPr>
              <a:t>Data Overview and Key Business Assumptions (if any)</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lang="en-US" sz="1600" dirty="0">
                <a:solidFill>
                  <a:schemeClr val="bg1"/>
                </a:solidFill>
                <a:latin typeface="Open Sans" panose="020B0606030504020204" pitchFamily="34" charset="0"/>
              </a:rPr>
              <a:t>Data Preparation and Pre-processing</a:t>
            </a:r>
          </a:p>
          <a:p>
            <a:pPr marL="1082675" lvl="1" indent="-280988">
              <a:spcBef>
                <a:spcPts val="1000"/>
              </a:spcBef>
              <a:buFont typeface="Open Sans" panose="020B0606030504020204" pitchFamily="34" charset="0"/>
              <a:buChar char="−"/>
              <a:tabLst>
                <a:tab pos="984250" algn="l"/>
              </a:tabLst>
              <a:defRPr/>
            </a:pPr>
            <a:r>
              <a:rPr lang="en-US" sz="1200" dirty="0">
                <a:solidFill>
                  <a:schemeClr val="bg1"/>
                </a:solidFill>
                <a:latin typeface="Open Sans" panose="020B0606030504020204" pitchFamily="34" charset="0"/>
              </a:rPr>
              <a:t>Sanity checks, treatment and transformations for analytical dataset preparation</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Exploratory Data Analysis</a:t>
            </a:r>
          </a:p>
          <a:p>
            <a:pPr marL="1082675" marR="0" lvl="1" indent="-280988" algn="l" defTabSz="914400" rtl="0" eaLnBrk="1" fontAlgn="auto" latinLnBrk="0" hangingPunct="1">
              <a:spcBef>
                <a:spcPts val="1000"/>
              </a:spcBef>
              <a:spcAft>
                <a:spcPts val="0"/>
              </a:spcAft>
              <a:buClrTx/>
              <a:buSzTx/>
              <a:buFont typeface="Open Sans" panose="020B0606030504020204" pitchFamily="34" charset="0"/>
              <a:buChar char="−"/>
              <a:tabLst>
                <a:tab pos="984250" algn="l"/>
              </a:tabLst>
              <a:defRPr/>
            </a:pPr>
            <a: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Key Business Findings and Insights</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Model Development and Validations</a:t>
            </a:r>
          </a:p>
          <a:p>
            <a:pPr marL="1082675" marR="0" lvl="1" indent="-280988" algn="l" defTabSz="914400" rtl="0" eaLnBrk="1" fontAlgn="auto" latinLnBrk="0" hangingPunct="1">
              <a:spcBef>
                <a:spcPts val="1000"/>
              </a:spcBef>
              <a:spcAft>
                <a:spcPts val="0"/>
              </a:spcAft>
              <a:buClrTx/>
              <a:buSzTx/>
              <a:buFont typeface="Open Sans" panose="020B0606030504020204" pitchFamily="34" charset="0"/>
              <a:buChar char="−"/>
              <a:tabLst>
                <a:tab pos="984250" algn="l"/>
              </a:tabLst>
              <a:defRPr/>
            </a:pPr>
            <a: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Model comparisons on key scoring metrics and model finalization</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Dashboarding (required only</a:t>
            </a:r>
            <a:r>
              <a:rPr lang="en-US" sz="1600" dirty="0">
                <a:solidFill>
                  <a:prstClr val="white"/>
                </a:solidFill>
                <a:latin typeface="Open Sans" panose="020B0606030504020204" pitchFamily="34" charset="0"/>
              </a:rPr>
              <a:t> when it is in scope of analysis)</a:t>
            </a:r>
            <a:endParaRPr kumimoji="0" lang="en-US" sz="16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endParaRP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Business</a:t>
            </a:r>
            <a:r>
              <a:rPr lang="en-US" sz="1600" dirty="0">
                <a:solidFill>
                  <a:prstClr val="white"/>
                </a:solidFill>
                <a:latin typeface="Open Sans" panose="020B0606030504020204" pitchFamily="34" charset="0"/>
              </a:rPr>
              <a:t>s Recommendations and Potential Business Impact</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Next Steps</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lang="en-US" sz="1600" dirty="0">
                <a:solidFill>
                  <a:prstClr val="white"/>
                </a:solidFill>
                <a:latin typeface="Open Sans" panose="020B0606030504020204" pitchFamily="34" charset="0"/>
              </a:rPr>
              <a:t>Appendix</a:t>
            </a:r>
            <a:endParaRPr kumimoji="0" lang="en-US" b="0" i="1" u="none" strike="noStrike" kern="1200" cap="none" spc="0" normalizeH="0" baseline="0" noProof="0" dirty="0">
              <a:ln>
                <a:noFill/>
              </a:ln>
              <a:solidFill>
                <a:schemeClr val="bg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078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AEDF2"/>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463551" y="1184288"/>
            <a:ext cx="4585969" cy="713216"/>
          </a:xfrm>
        </p:spPr>
        <p:txBody>
          <a:bodyPr/>
          <a:lstStyle/>
          <a:p>
            <a:r>
              <a:rPr lang="en-US" b="1" dirty="0">
                <a:latin typeface="Century Gothic" panose="020B0502020202020204" pitchFamily="34" charset="0"/>
              </a:rPr>
              <a:t>Problem Statement</a:t>
            </a:r>
          </a:p>
        </p:txBody>
      </p:sp>
      <p:sp>
        <p:nvSpPr>
          <p:cNvPr id="27" name="Text Placeholder 26">
            <a:extLst>
              <a:ext uri="{FF2B5EF4-FFF2-40B4-BE49-F238E27FC236}">
                <a16:creationId xmlns:a16="http://schemas.microsoft.com/office/drawing/2014/main" id="{3AFAB89C-2CD9-4C64-8509-75920527BE13}"/>
              </a:ext>
            </a:extLst>
          </p:cNvPr>
          <p:cNvSpPr>
            <a:spLocks noGrp="1"/>
          </p:cNvSpPr>
          <p:nvPr>
            <p:ph type="body" sz="quarter" idx="13"/>
          </p:nvPr>
        </p:nvSpPr>
        <p:spPr>
          <a:xfrm>
            <a:off x="6295391" y="4114801"/>
            <a:ext cx="4443729" cy="1715782"/>
          </a:xfrm>
        </p:spPr>
        <p:txBody>
          <a:bodyPr>
            <a:normAutofit/>
          </a:bodyPr>
          <a:lstStyle/>
          <a:p>
            <a:pPr algn="r" rtl="0" fontAlgn="base">
              <a:spcBef>
                <a:spcPts val="0"/>
              </a:spcBef>
              <a:spcAft>
                <a:spcPts val="0"/>
              </a:spcAft>
              <a:buFont typeface="+mj-lt"/>
              <a:buAutoNum type="arabicPeriod"/>
            </a:pPr>
            <a:r>
              <a:rPr lang="en-US" b="0" i="0" u="none" strike="noStrike" dirty="0">
                <a:solidFill>
                  <a:srgbClr val="000000"/>
                </a:solidFill>
                <a:effectLst/>
                <a:latin typeface="Century Gothic" panose="020B0502020202020204" pitchFamily="34" charset="0"/>
              </a:rPr>
              <a:t>Higher Revenue</a:t>
            </a:r>
            <a:br>
              <a:rPr lang="en-US" b="0" i="0" u="none" strike="noStrike" dirty="0">
                <a:solidFill>
                  <a:srgbClr val="000000"/>
                </a:solidFill>
                <a:effectLst/>
                <a:latin typeface="Century Gothic" panose="020B0502020202020204" pitchFamily="34" charset="0"/>
              </a:rPr>
            </a:br>
            <a:endParaRPr lang="en-US" b="0" i="0" u="none" strike="noStrike" dirty="0">
              <a:solidFill>
                <a:srgbClr val="000000"/>
              </a:solidFill>
              <a:effectLst/>
              <a:latin typeface="Century Gothic" panose="020B0502020202020204" pitchFamily="34" charset="0"/>
            </a:endParaRPr>
          </a:p>
          <a:p>
            <a:pPr algn="r" rtl="0" fontAlgn="base">
              <a:spcBef>
                <a:spcPts val="0"/>
              </a:spcBef>
              <a:spcAft>
                <a:spcPts val="0"/>
              </a:spcAft>
              <a:buFont typeface="+mj-lt"/>
              <a:buAutoNum type="arabicPeriod"/>
            </a:pPr>
            <a:r>
              <a:rPr lang="en-US" b="0" i="0" u="none" strike="noStrike" dirty="0">
                <a:solidFill>
                  <a:srgbClr val="000000"/>
                </a:solidFill>
                <a:effectLst/>
                <a:latin typeface="Century Gothic" panose="020B0502020202020204" pitchFamily="34" charset="0"/>
              </a:rPr>
              <a:t>Customer Understanding</a:t>
            </a:r>
            <a:br>
              <a:rPr lang="en-US" b="0" i="0" u="none" strike="noStrike" dirty="0">
                <a:solidFill>
                  <a:srgbClr val="000000"/>
                </a:solidFill>
                <a:effectLst/>
                <a:latin typeface="Century Gothic" panose="020B0502020202020204" pitchFamily="34" charset="0"/>
              </a:rPr>
            </a:br>
            <a:endParaRPr lang="en-US" b="0" i="0" u="none" strike="noStrike" dirty="0">
              <a:solidFill>
                <a:srgbClr val="000000"/>
              </a:solidFill>
              <a:effectLst/>
              <a:latin typeface="Century Gothic" panose="020B0502020202020204" pitchFamily="34" charset="0"/>
            </a:endParaRPr>
          </a:p>
          <a:p>
            <a:pPr algn="r" rtl="0" fontAlgn="base">
              <a:spcBef>
                <a:spcPts val="0"/>
              </a:spcBef>
              <a:spcAft>
                <a:spcPts val="0"/>
              </a:spcAft>
              <a:buFont typeface="+mj-lt"/>
              <a:buAutoNum type="arabicPeriod"/>
            </a:pPr>
            <a:r>
              <a:rPr lang="en-US" b="0" i="0" u="none" strike="noStrike" dirty="0">
                <a:solidFill>
                  <a:srgbClr val="000000"/>
                </a:solidFill>
                <a:effectLst/>
                <a:latin typeface="Century Gothic" panose="020B0502020202020204" pitchFamily="34" charset="0"/>
              </a:rPr>
              <a:t>Target Marketing</a:t>
            </a:r>
          </a:p>
          <a:p>
            <a:pPr marL="0" indent="0" algn="r">
              <a:lnSpc>
                <a:spcPct val="100000"/>
              </a:lnSpc>
              <a:spcBef>
                <a:spcPts val="1800"/>
              </a:spcBef>
              <a:spcAft>
                <a:spcPts val="1200"/>
              </a:spcAft>
              <a:buNone/>
            </a:pPr>
            <a:endParaRPr lang="en-US" dirty="0">
              <a:latin typeface="Century Gothic" panose="020B0502020202020204" pitchFamily="34" charset="0"/>
            </a:endParaRPr>
          </a:p>
        </p:txBody>
      </p:sp>
      <p:sp>
        <p:nvSpPr>
          <p:cNvPr id="2" name="Title 25">
            <a:extLst>
              <a:ext uri="{FF2B5EF4-FFF2-40B4-BE49-F238E27FC236}">
                <a16:creationId xmlns:a16="http://schemas.microsoft.com/office/drawing/2014/main" id="{5CE332D7-1B42-CBD1-0D76-502EBF25FCFA}"/>
              </a:ext>
            </a:extLst>
          </p:cNvPr>
          <p:cNvSpPr txBox="1">
            <a:spLocks/>
          </p:cNvSpPr>
          <p:nvPr/>
        </p:nvSpPr>
        <p:spPr>
          <a:xfrm>
            <a:off x="6640831" y="3376185"/>
            <a:ext cx="4585969" cy="7132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lumMod val="85000"/>
                    <a:lumOff val="15000"/>
                  </a:schemeClr>
                </a:solidFill>
                <a:latin typeface="Arial Narrow" panose="020B0606020202030204" pitchFamily="34" charset="0"/>
                <a:ea typeface="+mj-ea"/>
                <a:cs typeface="+mj-cs"/>
              </a:defRPr>
            </a:lvl1pPr>
          </a:lstStyle>
          <a:p>
            <a:r>
              <a:rPr lang="en-US" b="1" dirty="0">
                <a:latin typeface="Century Gothic" panose="020B0502020202020204" pitchFamily="34" charset="0"/>
              </a:rPr>
              <a:t>Primary Objectives</a:t>
            </a:r>
          </a:p>
        </p:txBody>
      </p:sp>
      <p:sp>
        <p:nvSpPr>
          <p:cNvPr id="3" name="Text Placeholder 26">
            <a:extLst>
              <a:ext uri="{FF2B5EF4-FFF2-40B4-BE49-F238E27FC236}">
                <a16:creationId xmlns:a16="http://schemas.microsoft.com/office/drawing/2014/main" id="{24EC3D39-AF9A-CD00-4D45-AA3BDEAECA03}"/>
              </a:ext>
            </a:extLst>
          </p:cNvPr>
          <p:cNvSpPr txBox="1">
            <a:spLocks/>
          </p:cNvSpPr>
          <p:nvPr/>
        </p:nvSpPr>
        <p:spPr>
          <a:xfrm>
            <a:off x="544831" y="1987539"/>
            <a:ext cx="5297169" cy="17157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Tx/>
              <a:buBlip>
                <a:blip r:embed="rId2"/>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800"/>
              </a:spcBef>
              <a:spcAft>
                <a:spcPts val="1200"/>
              </a:spcAft>
              <a:buFontTx/>
              <a:buNone/>
            </a:pPr>
            <a:r>
              <a:rPr lang="en-US" dirty="0">
                <a:solidFill>
                  <a:srgbClr val="000000"/>
                </a:solidFill>
                <a:latin typeface="Century Gothic" panose="020B0502020202020204" pitchFamily="34" charset="0"/>
              </a:rPr>
              <a:t>Segment the retailers based on various attributes such as type of product purchases, profit, total sales, sales method in order to better facilitate and improve the processes wherever necessary </a:t>
            </a:r>
            <a:endParaRPr lang="en-US" dirty="0">
              <a:latin typeface="Century Gothic" panose="020B0502020202020204" pitchFamily="34" charset="0"/>
            </a:endParaRPr>
          </a:p>
        </p:txBody>
      </p:sp>
    </p:spTree>
    <p:extLst>
      <p:ext uri="{BB962C8B-B14F-4D97-AF65-F5344CB8AC3E}">
        <p14:creationId xmlns:p14="http://schemas.microsoft.com/office/powerpoint/2010/main" val="362289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AEDF2"/>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3491231" y="1245248"/>
            <a:ext cx="4585969" cy="713216"/>
          </a:xfrm>
        </p:spPr>
        <p:txBody>
          <a:bodyPr/>
          <a:lstStyle/>
          <a:p>
            <a:r>
              <a:rPr lang="en-US" b="1" dirty="0">
                <a:latin typeface="Century Gothic" panose="020B0502020202020204" pitchFamily="34" charset="0"/>
              </a:rPr>
              <a:t>About the Dataset</a:t>
            </a:r>
          </a:p>
        </p:txBody>
      </p:sp>
      <p:sp>
        <p:nvSpPr>
          <p:cNvPr id="3" name="Text Placeholder 26">
            <a:extLst>
              <a:ext uri="{FF2B5EF4-FFF2-40B4-BE49-F238E27FC236}">
                <a16:creationId xmlns:a16="http://schemas.microsoft.com/office/drawing/2014/main" id="{24EC3D39-AF9A-CD00-4D45-AA3BDEAECA03}"/>
              </a:ext>
            </a:extLst>
          </p:cNvPr>
          <p:cNvSpPr txBox="1">
            <a:spLocks/>
          </p:cNvSpPr>
          <p:nvPr/>
        </p:nvSpPr>
        <p:spPr>
          <a:xfrm>
            <a:off x="3064511" y="2048498"/>
            <a:ext cx="5693409" cy="23609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Tx/>
              <a:buBlip>
                <a:blip r:embed="rId2"/>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1800"/>
              </a:spcBef>
              <a:spcAft>
                <a:spcPts val="1200"/>
              </a:spcAft>
              <a:buFontTx/>
              <a:buNone/>
            </a:pPr>
            <a:r>
              <a:rPr lang="en-US" dirty="0">
                <a:solidFill>
                  <a:srgbClr val="000000"/>
                </a:solidFill>
                <a:latin typeface="Century Gothic" panose="020B0502020202020204" pitchFamily="34" charset="0"/>
              </a:rPr>
              <a:t>Adidas US sales dataset is a collection of data that includes information on the sales of Adidas products. This type of dataset may include details such as the number of units sold, the total sales revenue, the location of the sales, the type of product sold, and any other relevant information. The general invoice timestamps range from </a:t>
            </a:r>
            <a:r>
              <a:rPr lang="en-US" i="1" dirty="0">
                <a:solidFill>
                  <a:srgbClr val="000000"/>
                </a:solidFill>
                <a:latin typeface="Century Gothic" panose="020B0502020202020204" pitchFamily="34" charset="0"/>
              </a:rPr>
              <a:t>1/1/2020 to 31/12/2021</a:t>
            </a:r>
          </a:p>
          <a:p>
            <a:pPr marL="0" indent="0">
              <a:lnSpc>
                <a:spcPct val="120000"/>
              </a:lnSpc>
              <a:spcBef>
                <a:spcPts val="1800"/>
              </a:spcBef>
              <a:spcAft>
                <a:spcPts val="1200"/>
              </a:spcAft>
              <a:buFontTx/>
              <a:buNone/>
            </a:pPr>
            <a:endParaRPr lang="en-US" dirty="0">
              <a:solidFill>
                <a:srgbClr val="000000"/>
              </a:solidFill>
              <a:latin typeface="Century Gothic" panose="020B0502020202020204" pitchFamily="34" charset="0"/>
            </a:endParaRPr>
          </a:p>
          <a:p>
            <a:pPr marL="0" indent="0">
              <a:lnSpc>
                <a:spcPct val="120000"/>
              </a:lnSpc>
              <a:spcBef>
                <a:spcPts val="1800"/>
              </a:spcBef>
              <a:spcAft>
                <a:spcPts val="1200"/>
              </a:spcAft>
              <a:buFontTx/>
              <a:buNone/>
            </a:pPr>
            <a:endParaRPr lang="en-US"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4118901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600" b="1" kern="1200" dirty="0">
                <a:solidFill>
                  <a:schemeClr val="tx1"/>
                </a:solidFill>
                <a:latin typeface="+mj-lt"/>
                <a:ea typeface="+mj-ea"/>
                <a:cs typeface="+mj-cs"/>
              </a:rPr>
              <a:t>Exploratory Data Analysis</a:t>
            </a:r>
          </a:p>
        </p:txBody>
      </p:sp>
      <p:sp>
        <p:nvSpPr>
          <p:cNvPr id="3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6">
            <a:extLst>
              <a:ext uri="{FF2B5EF4-FFF2-40B4-BE49-F238E27FC236}">
                <a16:creationId xmlns:a16="http://schemas.microsoft.com/office/drawing/2014/main" id="{24EC3D39-AF9A-CD00-4D45-AA3BDEAECA03}"/>
              </a:ext>
            </a:extLst>
          </p:cNvPr>
          <p:cNvSpPr txBox="1">
            <a:spLocks/>
          </p:cNvSpPr>
          <p:nvPr/>
        </p:nvSpPr>
        <p:spPr>
          <a:xfrm>
            <a:off x="295656" y="2807208"/>
            <a:ext cx="4306824" cy="341071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Tx/>
              <a:buBlip>
                <a:blip r:embed="rId2"/>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rPr>
              <a:t>Footlocker is the most frequent occurring retailer in the dataset</a:t>
            </a:r>
            <a:br>
              <a:rPr lang="en-US" sz="1500" dirty="0">
                <a:solidFill>
                  <a:schemeClr val="tx1"/>
                </a:solidFill>
                <a:latin typeface="Avenir Next LT Pro" panose="020B0504020202020204" pitchFamily="34" charset="0"/>
              </a:rPr>
            </a:br>
            <a:endParaRPr lang="en-US" sz="1500" dirty="0">
              <a:solidFill>
                <a:schemeClr val="tx1"/>
              </a:solidFill>
              <a:latin typeface="Avenir Next LT Pro" panose="020B0504020202020204" pitchFamily="34" charset="0"/>
            </a:endParaRPr>
          </a:p>
          <a:p>
            <a:pPr>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rPr>
              <a:t>Total Sales, Operating profit and Units Sold are interrelated and are </a:t>
            </a:r>
            <a:r>
              <a:rPr lang="en-US" sz="1500" b="1" i="1" dirty="0">
                <a:solidFill>
                  <a:schemeClr val="tx1"/>
                </a:solidFill>
                <a:latin typeface="Avenir Next LT Pro" panose="020B0504020202020204" pitchFamily="34" charset="0"/>
              </a:rPr>
              <a:t>right skewed</a:t>
            </a:r>
            <a:br>
              <a:rPr lang="en-US" sz="1500" dirty="0">
                <a:solidFill>
                  <a:schemeClr val="tx1"/>
                </a:solidFill>
                <a:latin typeface="Avenir Next LT Pro" panose="020B0504020202020204" pitchFamily="34" charset="0"/>
              </a:rPr>
            </a:br>
            <a:endParaRPr lang="en-US" sz="1500" dirty="0">
              <a:solidFill>
                <a:schemeClr val="tx1"/>
              </a:solidFill>
              <a:latin typeface="Avenir Next LT Pro" panose="020B0504020202020204" pitchFamily="34" charset="0"/>
            </a:endParaRPr>
          </a:p>
          <a:p>
            <a:pPr>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rPr>
              <a:t>'Price Per unit' is normally distributed. 'Operating Margin' almost takes the shape of a bell</a:t>
            </a:r>
            <a:br>
              <a:rPr lang="en-US" sz="1500" dirty="0">
                <a:solidFill>
                  <a:schemeClr val="tx1"/>
                </a:solidFill>
                <a:latin typeface="Avenir Next LT Pro" panose="020B0504020202020204" pitchFamily="34" charset="0"/>
              </a:rPr>
            </a:br>
            <a:endParaRPr lang="en-US" sz="1500" dirty="0">
              <a:solidFill>
                <a:schemeClr val="tx1"/>
              </a:solidFill>
              <a:latin typeface="Avenir Next LT Pro" panose="020B0504020202020204" pitchFamily="34" charset="0"/>
            </a:endParaRPr>
          </a:p>
          <a:p>
            <a:pPr>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rPr>
              <a:t>Online sales are the highest</a:t>
            </a:r>
            <a:br>
              <a:rPr lang="en-US" sz="1500" dirty="0">
                <a:solidFill>
                  <a:schemeClr val="tx1"/>
                </a:solidFill>
                <a:latin typeface="Avenir Next LT Pro" panose="020B0504020202020204" pitchFamily="34" charset="0"/>
              </a:rPr>
            </a:br>
            <a:endParaRPr lang="en-US" sz="1500" dirty="0">
              <a:solidFill>
                <a:schemeClr val="tx1"/>
              </a:solidFill>
              <a:latin typeface="Avenir Next LT Pro" panose="020B0504020202020204" pitchFamily="34" charset="0"/>
            </a:endParaRPr>
          </a:p>
          <a:p>
            <a:pPr>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rPr>
              <a:t>All products are almost equally distributed</a:t>
            </a:r>
            <a:br>
              <a:rPr lang="en-US" sz="1500" dirty="0">
                <a:solidFill>
                  <a:schemeClr val="tx1"/>
                </a:solidFill>
                <a:latin typeface="Avenir Next LT Pro" panose="020B0504020202020204" pitchFamily="34" charset="0"/>
              </a:rPr>
            </a:br>
            <a:endParaRPr lang="en-US" sz="1500" dirty="0">
              <a:solidFill>
                <a:schemeClr val="tx1"/>
              </a:solidFill>
              <a:latin typeface="Avenir Next LT Pro" panose="020B0504020202020204" pitchFamily="34" charset="0"/>
            </a:endParaRPr>
          </a:p>
          <a:p>
            <a:pPr>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rPr>
              <a:t>North-east and West contribute to the most observed regions throughout the dataset</a:t>
            </a:r>
          </a:p>
        </p:txBody>
      </p:sp>
      <p:pic>
        <p:nvPicPr>
          <p:cNvPr id="7" name="Picture 6" descr="Graphical user interface&#10;&#10;Description automatically generated with low confidence">
            <a:extLst>
              <a:ext uri="{FF2B5EF4-FFF2-40B4-BE49-F238E27FC236}">
                <a16:creationId xmlns:a16="http://schemas.microsoft.com/office/drawing/2014/main" id="{59EF4242-B91D-4C92-3AA1-734CCAE806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4296" y="1573626"/>
            <a:ext cx="6903720" cy="3710748"/>
          </a:xfrm>
          <a:prstGeom prst="rect">
            <a:avLst/>
          </a:prstGeom>
        </p:spPr>
      </p:pic>
    </p:spTree>
    <p:extLst>
      <p:ext uri="{BB962C8B-B14F-4D97-AF65-F5344CB8AC3E}">
        <p14:creationId xmlns:p14="http://schemas.microsoft.com/office/powerpoint/2010/main" val="4235645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5BA49487-3FDB-4FB7-9D50-2B4F9454D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42">
            <a:extLst>
              <a:ext uri="{FF2B5EF4-FFF2-40B4-BE49-F238E27FC236}">
                <a16:creationId xmlns:a16="http://schemas.microsoft.com/office/drawing/2014/main" id="{1C938212-FA12-4FF1-87C8-ACDE99D06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838200" y="4440602"/>
            <a:ext cx="3300663" cy="1645920"/>
          </a:xfrm>
        </p:spPr>
        <p:txBody>
          <a:bodyPr vert="horz" lIns="91440" tIns="45720" rIns="91440" bIns="45720" rtlCol="0" anchor="ctr">
            <a:normAutofit/>
          </a:bodyPr>
          <a:lstStyle/>
          <a:p>
            <a:r>
              <a:rPr lang="en-US" sz="2800" b="1" dirty="0">
                <a:solidFill>
                  <a:schemeClr val="tx1"/>
                </a:solidFill>
                <a:latin typeface="+mj-lt"/>
              </a:rPr>
              <a:t>Exploratory Data Analysis</a:t>
            </a:r>
            <a:br>
              <a:rPr lang="en-US" sz="2800" b="1" dirty="0">
                <a:solidFill>
                  <a:schemeClr val="tx1"/>
                </a:solidFill>
                <a:latin typeface="+mj-lt"/>
              </a:rPr>
            </a:br>
            <a:r>
              <a:rPr lang="en-US" sz="2800" b="1" dirty="0">
                <a:solidFill>
                  <a:schemeClr val="tx1"/>
                </a:solidFill>
                <a:latin typeface="+mj-lt"/>
              </a:rPr>
              <a:t>(Bi-variate)</a:t>
            </a:r>
          </a:p>
        </p:txBody>
      </p:sp>
      <p:pic>
        <p:nvPicPr>
          <p:cNvPr id="6" name="Picture 5" descr="Chart, histogram&#10;&#10;Description automatically generated">
            <a:extLst>
              <a:ext uri="{FF2B5EF4-FFF2-40B4-BE49-F238E27FC236}">
                <a16:creationId xmlns:a16="http://schemas.microsoft.com/office/drawing/2014/main" id="{8E58E7D0-1CB1-CB21-CA22-0B085DAA8F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419" y="265466"/>
            <a:ext cx="5192292" cy="3985084"/>
          </a:xfrm>
          <a:prstGeom prst="rect">
            <a:avLst/>
          </a:prstGeom>
        </p:spPr>
      </p:pic>
      <p:pic>
        <p:nvPicPr>
          <p:cNvPr id="9" name="Picture 8" descr="Chart, box and whisker chart">
            <a:extLst>
              <a:ext uri="{FF2B5EF4-FFF2-40B4-BE49-F238E27FC236}">
                <a16:creationId xmlns:a16="http://schemas.microsoft.com/office/drawing/2014/main" id="{C7B7B2E8-D9AB-8439-4C84-E456408877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7130" y="937773"/>
            <a:ext cx="3584448" cy="2602538"/>
          </a:xfrm>
          <a:prstGeom prst="rect">
            <a:avLst/>
          </a:prstGeom>
        </p:spPr>
      </p:pic>
      <p:sp>
        <p:nvSpPr>
          <p:cNvPr id="45" name="Rectangle 44">
            <a:extLst>
              <a:ext uri="{FF2B5EF4-FFF2-40B4-BE49-F238E27FC236}">
                <a16:creationId xmlns:a16="http://schemas.microsoft.com/office/drawing/2014/main" id="{369F152D-E540-4B48-BA11-2ADF043C6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0C059F7E-04C4-4C46-9B3E-E5CE267E3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2098"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 Placeholder 26">
            <a:extLst>
              <a:ext uri="{FF2B5EF4-FFF2-40B4-BE49-F238E27FC236}">
                <a16:creationId xmlns:a16="http://schemas.microsoft.com/office/drawing/2014/main" id="{24EC3D39-AF9A-CD00-4D45-AA3BDEAECA03}"/>
              </a:ext>
            </a:extLst>
          </p:cNvPr>
          <p:cNvSpPr txBox="1">
            <a:spLocks/>
          </p:cNvSpPr>
          <p:nvPr/>
        </p:nvSpPr>
        <p:spPr>
          <a:xfrm>
            <a:off x="4578824" y="4440602"/>
            <a:ext cx="6860184" cy="164592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Tx/>
              <a:buBlip>
                <a:blip r:embed="rId4"/>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5"/>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800"/>
              </a:spcBef>
              <a:spcAft>
                <a:spcPts val="1200"/>
              </a:spcAft>
              <a:buFont typeface="Arial" panose="020B0604020202020204" pitchFamily="34" charset="0"/>
              <a:buChar char="•"/>
            </a:pPr>
            <a:r>
              <a:rPr lang="en-US" sz="1500" dirty="0">
                <a:solidFill>
                  <a:schemeClr val="tx1"/>
                </a:solidFill>
                <a:latin typeface="Century Gothic" panose="020B0502020202020204" pitchFamily="34" charset="0"/>
              </a:rPr>
              <a:t>Significant improvement in sales as compared to 2020 in 2021</a:t>
            </a:r>
          </a:p>
          <a:p>
            <a:pPr>
              <a:spcBef>
                <a:spcPts val="1800"/>
              </a:spcBef>
              <a:spcAft>
                <a:spcPts val="1200"/>
              </a:spcAft>
              <a:buFont typeface="Arial" panose="020B0604020202020204" pitchFamily="34" charset="0"/>
              <a:buChar char="•"/>
            </a:pPr>
            <a:r>
              <a:rPr lang="en-US" sz="1500" dirty="0">
                <a:solidFill>
                  <a:schemeClr val="tx1"/>
                </a:solidFill>
                <a:latin typeface="Century Gothic" panose="020B0502020202020204" pitchFamily="34" charset="0"/>
              </a:rPr>
              <a:t>Online sales have surfaced in the year 2021 which can suggest the possible jump in the overall sales</a:t>
            </a:r>
          </a:p>
        </p:txBody>
      </p:sp>
    </p:spTree>
    <p:extLst>
      <p:ext uri="{BB962C8B-B14F-4D97-AF65-F5344CB8AC3E}">
        <p14:creationId xmlns:p14="http://schemas.microsoft.com/office/powerpoint/2010/main" val="2134524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1">
            <a:extLst>
              <a:ext uri="{FF2B5EF4-FFF2-40B4-BE49-F238E27FC236}">
                <a16:creationId xmlns:a16="http://schemas.microsoft.com/office/drawing/2014/main" id="{0AAD52C3-F510-4AD2-8B1D-7D8A574B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838197" y="4451009"/>
            <a:ext cx="5171299" cy="1659925"/>
          </a:xfrm>
        </p:spPr>
        <p:txBody>
          <a:bodyPr vert="horz" lIns="91440" tIns="45720" rIns="91440" bIns="45720" rtlCol="0" anchor="ctr">
            <a:normAutofit/>
          </a:bodyPr>
          <a:lstStyle/>
          <a:p>
            <a:r>
              <a:rPr lang="en-US" sz="3700" b="1">
                <a:solidFill>
                  <a:schemeClr val="tx1"/>
                </a:solidFill>
                <a:latin typeface="+mj-lt"/>
              </a:rPr>
              <a:t>Exploratory Data Analysis</a:t>
            </a:r>
            <a:br>
              <a:rPr lang="en-US" sz="3700" b="1">
                <a:solidFill>
                  <a:schemeClr val="tx1"/>
                </a:solidFill>
                <a:latin typeface="+mj-lt"/>
              </a:rPr>
            </a:br>
            <a:r>
              <a:rPr lang="en-US" sz="3700" b="1">
                <a:solidFill>
                  <a:schemeClr val="tx1"/>
                </a:solidFill>
                <a:latin typeface="+mj-lt"/>
              </a:rPr>
              <a:t>(Bi-variate)</a:t>
            </a:r>
          </a:p>
        </p:txBody>
      </p:sp>
      <p:pic>
        <p:nvPicPr>
          <p:cNvPr id="4" name="Picture 3" descr="Chart, bar chart&#10;&#10;Description automatically generated">
            <a:extLst>
              <a:ext uri="{FF2B5EF4-FFF2-40B4-BE49-F238E27FC236}">
                <a16:creationId xmlns:a16="http://schemas.microsoft.com/office/drawing/2014/main" id="{4F8CBDD6-B85B-8331-37D9-2B63C78BD1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141" y="549947"/>
            <a:ext cx="4952864" cy="3528916"/>
          </a:xfrm>
          <a:prstGeom prst="rect">
            <a:avLst/>
          </a:prstGeom>
        </p:spPr>
      </p:pic>
      <p:sp>
        <p:nvSpPr>
          <p:cNvPr id="3" name="Text Placeholder 26">
            <a:extLst>
              <a:ext uri="{FF2B5EF4-FFF2-40B4-BE49-F238E27FC236}">
                <a16:creationId xmlns:a16="http://schemas.microsoft.com/office/drawing/2014/main" id="{24EC3D39-AF9A-CD00-4D45-AA3BDEAECA03}"/>
              </a:ext>
            </a:extLst>
          </p:cNvPr>
          <p:cNvSpPr txBox="1">
            <a:spLocks/>
          </p:cNvSpPr>
          <p:nvPr/>
        </p:nvSpPr>
        <p:spPr>
          <a:xfrm>
            <a:off x="6182500" y="4460789"/>
            <a:ext cx="5130957" cy="16599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Tx/>
              <a:buBlip>
                <a:blip r:embed="rId3"/>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4"/>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800"/>
              </a:spcBef>
              <a:spcAft>
                <a:spcPts val="1200"/>
              </a:spcAft>
              <a:buFont typeface="Arial" panose="020B0604020202020204" pitchFamily="34" charset="0"/>
              <a:buChar char="•"/>
            </a:pPr>
            <a:r>
              <a:rPr lang="en-US" sz="1700" dirty="0">
                <a:solidFill>
                  <a:schemeClr val="tx1"/>
                </a:solidFill>
              </a:rPr>
              <a:t>Influx of South region in the year 2021 </a:t>
            </a:r>
          </a:p>
          <a:p>
            <a:pPr>
              <a:spcBef>
                <a:spcPts val="1800"/>
              </a:spcBef>
              <a:spcAft>
                <a:spcPts val="1200"/>
              </a:spcAft>
              <a:buFont typeface="Arial" panose="020B0604020202020204" pitchFamily="34" charset="0"/>
              <a:buChar char="•"/>
            </a:pPr>
            <a:r>
              <a:rPr lang="en-US" sz="1700" dirty="0">
                <a:solidFill>
                  <a:schemeClr val="tx1"/>
                </a:solidFill>
              </a:rPr>
              <a:t>Various other cities have picked up on sales the coming year</a:t>
            </a:r>
          </a:p>
        </p:txBody>
      </p:sp>
      <p:pic>
        <p:nvPicPr>
          <p:cNvPr id="10" name="Picture 9" descr="Histogram&#10;&#10;Description automatically generated with medium confidence">
            <a:extLst>
              <a:ext uri="{FF2B5EF4-FFF2-40B4-BE49-F238E27FC236}">
                <a16:creationId xmlns:a16="http://schemas.microsoft.com/office/drawing/2014/main" id="{AD85EE8F-09F2-C64C-9B03-A8F36581E9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1444" y="461047"/>
            <a:ext cx="6693068" cy="6273800"/>
          </a:xfrm>
          <a:prstGeom prst="rect">
            <a:avLst/>
          </a:prstGeom>
        </p:spPr>
      </p:pic>
    </p:spTree>
    <p:extLst>
      <p:ext uri="{BB962C8B-B14F-4D97-AF65-F5344CB8AC3E}">
        <p14:creationId xmlns:p14="http://schemas.microsoft.com/office/powerpoint/2010/main" val="2748576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1">
            <a:extLst>
              <a:ext uri="{FF2B5EF4-FFF2-40B4-BE49-F238E27FC236}">
                <a16:creationId xmlns:a16="http://schemas.microsoft.com/office/drawing/2014/main" id="{0AAD52C3-F510-4AD2-8B1D-7D8A574B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8809118" y="2327885"/>
            <a:ext cx="3166799" cy="933173"/>
          </a:xfrm>
        </p:spPr>
        <p:txBody>
          <a:bodyPr vert="horz" lIns="91440" tIns="45720" rIns="91440" bIns="45720" rtlCol="0" anchor="ctr">
            <a:normAutofit/>
          </a:bodyPr>
          <a:lstStyle/>
          <a:p>
            <a:pPr algn="ctr"/>
            <a:r>
              <a:rPr lang="en-US" sz="2000" dirty="0">
                <a:solidFill>
                  <a:schemeClr val="tx1"/>
                </a:solidFill>
                <a:latin typeface="Avenir Next LT Pro" panose="020B0504020202020204" pitchFamily="34" charset="0"/>
              </a:rPr>
              <a:t>K- Prototype</a:t>
            </a:r>
            <a:br>
              <a:rPr lang="en-US" sz="2000" dirty="0">
                <a:solidFill>
                  <a:schemeClr val="tx1"/>
                </a:solidFill>
                <a:latin typeface="Avenir Next LT Pro" panose="020B0504020202020204" pitchFamily="34" charset="0"/>
              </a:rPr>
            </a:br>
            <a:r>
              <a:rPr lang="en-US" sz="2000" dirty="0">
                <a:solidFill>
                  <a:schemeClr val="tx1"/>
                </a:solidFill>
                <a:latin typeface="Avenir Next LT Pro" panose="020B0504020202020204" pitchFamily="34" charset="0"/>
              </a:rPr>
              <a:t>Clustering</a:t>
            </a:r>
          </a:p>
        </p:txBody>
      </p:sp>
      <p:pic>
        <p:nvPicPr>
          <p:cNvPr id="9" name="Picture 8" descr="A screenshot of a computer&#10;&#10;Description automatically generated">
            <a:extLst>
              <a:ext uri="{FF2B5EF4-FFF2-40B4-BE49-F238E27FC236}">
                <a16:creationId xmlns:a16="http://schemas.microsoft.com/office/drawing/2014/main" id="{13D8ECA4-3D22-A556-3847-B5F00A2FBD4C}"/>
              </a:ext>
            </a:extLst>
          </p:cNvPr>
          <p:cNvPicPr>
            <a:picLocks noChangeAspect="1"/>
          </p:cNvPicPr>
          <p:nvPr/>
        </p:nvPicPr>
        <p:blipFill rotWithShape="1">
          <a:blip r:embed="rId2">
            <a:extLst>
              <a:ext uri="{28A0092B-C50C-407E-A947-70E740481C1C}">
                <a14:useLocalDpi xmlns:a14="http://schemas.microsoft.com/office/drawing/2010/main" val="0"/>
              </a:ext>
            </a:extLst>
          </a:blip>
          <a:srcRect l="34197" t="35926" r="29507" b="19444"/>
          <a:stretch/>
        </p:blipFill>
        <p:spPr>
          <a:xfrm>
            <a:off x="8276606" y="3118283"/>
            <a:ext cx="3771668" cy="3091740"/>
          </a:xfrm>
          <a:prstGeom prst="rect">
            <a:avLst/>
          </a:prstGeom>
        </p:spPr>
      </p:pic>
      <p:sp>
        <p:nvSpPr>
          <p:cNvPr id="6" name="Title 25">
            <a:extLst>
              <a:ext uri="{FF2B5EF4-FFF2-40B4-BE49-F238E27FC236}">
                <a16:creationId xmlns:a16="http://schemas.microsoft.com/office/drawing/2014/main" id="{E3E1CC66-826A-4CA8-2736-C4567DFA42E6}"/>
              </a:ext>
            </a:extLst>
          </p:cNvPr>
          <p:cNvSpPr txBox="1">
            <a:spLocks/>
          </p:cNvSpPr>
          <p:nvPr/>
        </p:nvSpPr>
        <p:spPr>
          <a:xfrm>
            <a:off x="734292" y="2327885"/>
            <a:ext cx="2767818" cy="9331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lumMod val="85000"/>
                    <a:lumOff val="15000"/>
                  </a:schemeClr>
                </a:solidFill>
                <a:latin typeface="Arial Narrow" panose="020B0606020202030204" pitchFamily="34" charset="0"/>
                <a:ea typeface="+mj-ea"/>
                <a:cs typeface="+mj-cs"/>
              </a:defRPr>
            </a:lvl1pPr>
          </a:lstStyle>
          <a:p>
            <a:pPr algn="ctr"/>
            <a:r>
              <a:rPr lang="en-US" sz="2000" dirty="0">
                <a:solidFill>
                  <a:schemeClr val="tx1"/>
                </a:solidFill>
                <a:latin typeface="Avenir Next LT Pro" panose="020B0504020202020204" pitchFamily="34" charset="0"/>
              </a:rPr>
              <a:t>Hierarchal</a:t>
            </a:r>
          </a:p>
          <a:p>
            <a:pPr algn="ctr"/>
            <a:r>
              <a:rPr lang="en-US" sz="2000" dirty="0">
                <a:solidFill>
                  <a:schemeClr val="tx1"/>
                </a:solidFill>
                <a:latin typeface="Avenir Next LT Pro" panose="020B0504020202020204" pitchFamily="34" charset="0"/>
              </a:rPr>
              <a:t>Clustering</a:t>
            </a:r>
          </a:p>
        </p:txBody>
      </p:sp>
      <p:pic>
        <p:nvPicPr>
          <p:cNvPr id="8" name="Picture 7" descr="A screenshot of a computer&#10;&#10;Description automatically generated">
            <a:extLst>
              <a:ext uri="{FF2B5EF4-FFF2-40B4-BE49-F238E27FC236}">
                <a16:creationId xmlns:a16="http://schemas.microsoft.com/office/drawing/2014/main" id="{151F8FBF-49AF-A2D7-6E80-3462F419E5AF}"/>
              </a:ext>
            </a:extLst>
          </p:cNvPr>
          <p:cNvPicPr>
            <a:picLocks noChangeAspect="1"/>
          </p:cNvPicPr>
          <p:nvPr/>
        </p:nvPicPr>
        <p:blipFill rotWithShape="1">
          <a:blip r:embed="rId3">
            <a:extLst>
              <a:ext uri="{28A0092B-C50C-407E-A947-70E740481C1C}">
                <a14:useLocalDpi xmlns:a14="http://schemas.microsoft.com/office/drawing/2010/main" val="0"/>
              </a:ext>
            </a:extLst>
          </a:blip>
          <a:srcRect l="33533" t="38333" r="29159" b="17037"/>
          <a:stretch/>
        </p:blipFill>
        <p:spPr>
          <a:xfrm>
            <a:off x="36202" y="3124855"/>
            <a:ext cx="3855680" cy="3075008"/>
          </a:xfrm>
          <a:prstGeom prst="rect">
            <a:avLst/>
          </a:prstGeom>
        </p:spPr>
      </p:pic>
      <p:pic>
        <p:nvPicPr>
          <p:cNvPr id="10" name="Picture 9" descr="A screenshot of a computer&#10;&#10;Description automatically generated with medium confidence">
            <a:extLst>
              <a:ext uri="{FF2B5EF4-FFF2-40B4-BE49-F238E27FC236}">
                <a16:creationId xmlns:a16="http://schemas.microsoft.com/office/drawing/2014/main" id="{B4A80756-F8EE-742B-4DD4-04AD77BB6027}"/>
              </a:ext>
            </a:extLst>
          </p:cNvPr>
          <p:cNvPicPr>
            <a:picLocks noChangeAspect="1"/>
          </p:cNvPicPr>
          <p:nvPr/>
        </p:nvPicPr>
        <p:blipFill rotWithShape="1">
          <a:blip r:embed="rId4">
            <a:extLst>
              <a:ext uri="{28A0092B-C50C-407E-A947-70E740481C1C}">
                <a14:useLocalDpi xmlns:a14="http://schemas.microsoft.com/office/drawing/2010/main" val="0"/>
              </a:ext>
            </a:extLst>
          </a:blip>
          <a:srcRect l="33185" t="32292" r="29508" b="23437"/>
          <a:stretch/>
        </p:blipFill>
        <p:spPr>
          <a:xfrm>
            <a:off x="4002697" y="3002280"/>
            <a:ext cx="4041792" cy="3197583"/>
          </a:xfrm>
          <a:prstGeom prst="rect">
            <a:avLst/>
          </a:prstGeom>
        </p:spPr>
      </p:pic>
      <p:sp>
        <p:nvSpPr>
          <p:cNvPr id="11" name="Title 25">
            <a:extLst>
              <a:ext uri="{FF2B5EF4-FFF2-40B4-BE49-F238E27FC236}">
                <a16:creationId xmlns:a16="http://schemas.microsoft.com/office/drawing/2014/main" id="{EB66A8A1-BD18-01A2-ECAC-7BCE5FDF3598}"/>
              </a:ext>
            </a:extLst>
          </p:cNvPr>
          <p:cNvSpPr txBox="1">
            <a:spLocks/>
          </p:cNvSpPr>
          <p:nvPr/>
        </p:nvSpPr>
        <p:spPr>
          <a:xfrm>
            <a:off x="4772547" y="2317356"/>
            <a:ext cx="2767818" cy="9331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lumMod val="85000"/>
                    <a:lumOff val="15000"/>
                  </a:schemeClr>
                </a:solidFill>
                <a:latin typeface="Arial Narrow" panose="020B0606020202030204" pitchFamily="34" charset="0"/>
                <a:ea typeface="+mj-ea"/>
                <a:cs typeface="+mj-cs"/>
              </a:defRPr>
            </a:lvl1pPr>
          </a:lstStyle>
          <a:p>
            <a:pPr algn="ctr"/>
            <a:r>
              <a:rPr lang="en-US" sz="2000" dirty="0">
                <a:solidFill>
                  <a:schemeClr val="tx1"/>
                </a:solidFill>
                <a:latin typeface="Avenir Next LT Pro" panose="020B0504020202020204" pitchFamily="34" charset="0"/>
              </a:rPr>
              <a:t>K- means</a:t>
            </a:r>
          </a:p>
          <a:p>
            <a:pPr algn="ctr"/>
            <a:r>
              <a:rPr lang="en-US" sz="2000" dirty="0">
                <a:solidFill>
                  <a:schemeClr val="tx1"/>
                </a:solidFill>
                <a:latin typeface="Avenir Next LT Pro" panose="020B0504020202020204" pitchFamily="34" charset="0"/>
              </a:rPr>
              <a:t>Clustering</a:t>
            </a:r>
          </a:p>
        </p:txBody>
      </p:sp>
      <p:sp>
        <p:nvSpPr>
          <p:cNvPr id="14" name="Title 25">
            <a:extLst>
              <a:ext uri="{FF2B5EF4-FFF2-40B4-BE49-F238E27FC236}">
                <a16:creationId xmlns:a16="http://schemas.microsoft.com/office/drawing/2014/main" id="{44435DC4-5E12-5313-2442-AFECDC02ED20}"/>
              </a:ext>
            </a:extLst>
          </p:cNvPr>
          <p:cNvSpPr txBox="1">
            <a:spLocks/>
          </p:cNvSpPr>
          <p:nvPr/>
        </p:nvSpPr>
        <p:spPr>
          <a:xfrm>
            <a:off x="756921" y="498522"/>
            <a:ext cx="2504440" cy="16459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lumMod val="85000"/>
                    <a:lumOff val="15000"/>
                  </a:schemeClr>
                </a:solidFill>
                <a:latin typeface="Arial Narrow" panose="020B0606020202030204" pitchFamily="34" charset="0"/>
                <a:ea typeface="+mj-ea"/>
                <a:cs typeface="+mj-cs"/>
              </a:defRPr>
            </a:lvl1pPr>
          </a:lstStyle>
          <a:p>
            <a:pPr algn="ctr"/>
            <a:r>
              <a:rPr lang="en-US" sz="2800" b="1" dirty="0">
                <a:solidFill>
                  <a:schemeClr val="tx1"/>
                </a:solidFill>
                <a:latin typeface="Avenir Next LT Pro" panose="020B0504020202020204" pitchFamily="34" charset="0"/>
              </a:rPr>
              <a:t>Clustering technique Selection </a:t>
            </a:r>
          </a:p>
        </p:txBody>
      </p:sp>
      <p:sp>
        <p:nvSpPr>
          <p:cNvPr id="15" name="Text Placeholder 26">
            <a:extLst>
              <a:ext uri="{FF2B5EF4-FFF2-40B4-BE49-F238E27FC236}">
                <a16:creationId xmlns:a16="http://schemas.microsoft.com/office/drawing/2014/main" id="{DC47BF33-00A6-B2DF-9357-236C69D12A01}"/>
              </a:ext>
            </a:extLst>
          </p:cNvPr>
          <p:cNvSpPr txBox="1">
            <a:spLocks/>
          </p:cNvSpPr>
          <p:nvPr/>
        </p:nvSpPr>
        <p:spPr>
          <a:xfrm>
            <a:off x="3149600" y="498522"/>
            <a:ext cx="8360528" cy="164592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Tx/>
              <a:buBlip>
                <a:blip r:embed="rId5"/>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6"/>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400"/>
              </a:spcBef>
              <a:spcAft>
                <a:spcPts val="400"/>
              </a:spcAft>
              <a:buFont typeface="Arial" panose="020B0604020202020204" pitchFamily="34" charset="0"/>
              <a:buChar char="•"/>
            </a:pPr>
            <a:r>
              <a:rPr lang="en-US" sz="1500" dirty="0">
                <a:solidFill>
                  <a:schemeClr val="tx1"/>
                </a:solidFill>
                <a:latin typeface="Avenir Next LT Pro" panose="020B0504020202020204" pitchFamily="34" charset="0"/>
              </a:rPr>
              <a:t>K – means clustering was initially performed as the base level clustering to compare the results based on the mean</a:t>
            </a:r>
          </a:p>
          <a:p>
            <a:pPr>
              <a:spcBef>
                <a:spcPts val="400"/>
              </a:spcBef>
              <a:spcAft>
                <a:spcPts val="400"/>
              </a:spcAft>
              <a:buFont typeface="Arial" panose="020B0604020202020204" pitchFamily="34" charset="0"/>
              <a:buChar char="•"/>
            </a:pPr>
            <a:r>
              <a:rPr lang="en-US" sz="1500" dirty="0">
                <a:solidFill>
                  <a:schemeClr val="tx1"/>
                </a:solidFill>
                <a:latin typeface="Avenir Next LT Pro" panose="020B0504020202020204" pitchFamily="34" charset="0"/>
              </a:rPr>
              <a:t>Hierarchal and K-prototype clustering was done going forward. However, all three techniques resulted in clusters with similar characteristics</a:t>
            </a:r>
          </a:p>
          <a:p>
            <a:pPr>
              <a:spcBef>
                <a:spcPts val="400"/>
              </a:spcBef>
              <a:spcAft>
                <a:spcPts val="400"/>
              </a:spcAft>
              <a:buFont typeface="Arial" panose="020B0604020202020204" pitchFamily="34" charset="0"/>
              <a:buChar char="•"/>
            </a:pPr>
            <a:r>
              <a:rPr lang="en-US" sz="1500" dirty="0">
                <a:solidFill>
                  <a:schemeClr val="tx1"/>
                </a:solidFill>
                <a:latin typeface="Avenir Next LT Pro" panose="020B0504020202020204" pitchFamily="34" charset="0"/>
              </a:rPr>
              <a:t>As K-prototype had the ability to cluster categorical features based on the mode, it was chosen to better interpret the clusters </a:t>
            </a:r>
          </a:p>
        </p:txBody>
      </p:sp>
    </p:spTree>
    <p:extLst>
      <p:ext uri="{BB962C8B-B14F-4D97-AF65-F5344CB8AC3E}">
        <p14:creationId xmlns:p14="http://schemas.microsoft.com/office/powerpoint/2010/main" val="3520342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1">
            <a:extLst>
              <a:ext uri="{FF2B5EF4-FFF2-40B4-BE49-F238E27FC236}">
                <a16:creationId xmlns:a16="http://schemas.microsoft.com/office/drawing/2014/main" id="{0AAD52C3-F510-4AD2-8B1D-7D8A574B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507997" y="580365"/>
            <a:ext cx="5171299" cy="933173"/>
          </a:xfrm>
        </p:spPr>
        <p:txBody>
          <a:bodyPr vert="horz" lIns="91440" tIns="45720" rIns="91440" bIns="45720" rtlCol="0" anchor="ctr">
            <a:normAutofit/>
          </a:bodyPr>
          <a:lstStyle/>
          <a:p>
            <a:r>
              <a:rPr lang="en-US" sz="3700" b="1" dirty="0">
                <a:solidFill>
                  <a:schemeClr val="tx1"/>
                </a:solidFill>
                <a:latin typeface="+mj-lt"/>
              </a:rPr>
              <a:t>Clustering</a:t>
            </a:r>
            <a:br>
              <a:rPr lang="en-US" sz="3700" b="1" dirty="0">
                <a:solidFill>
                  <a:schemeClr val="tx1"/>
                </a:solidFill>
                <a:latin typeface="+mj-lt"/>
              </a:rPr>
            </a:br>
            <a:r>
              <a:rPr lang="en-US" sz="1500" b="1" dirty="0">
                <a:solidFill>
                  <a:schemeClr val="tx1"/>
                </a:solidFill>
                <a:latin typeface="+mj-lt"/>
              </a:rPr>
              <a:t>(K- Prototype Method)</a:t>
            </a:r>
            <a:endParaRPr lang="en-US" sz="3700" b="1" dirty="0">
              <a:solidFill>
                <a:schemeClr val="tx1"/>
              </a:solidFill>
              <a:latin typeface="+mj-lt"/>
            </a:endParaRPr>
          </a:p>
        </p:txBody>
      </p:sp>
      <p:sp>
        <p:nvSpPr>
          <p:cNvPr id="3" name="Text Placeholder 26">
            <a:extLst>
              <a:ext uri="{FF2B5EF4-FFF2-40B4-BE49-F238E27FC236}">
                <a16:creationId xmlns:a16="http://schemas.microsoft.com/office/drawing/2014/main" id="{24EC3D39-AF9A-CD00-4D45-AA3BDEAECA03}"/>
              </a:ext>
            </a:extLst>
          </p:cNvPr>
          <p:cNvSpPr txBox="1">
            <a:spLocks/>
          </p:cNvSpPr>
          <p:nvPr/>
        </p:nvSpPr>
        <p:spPr>
          <a:xfrm>
            <a:off x="497539" y="1117600"/>
            <a:ext cx="5669581" cy="51308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Tx/>
              <a:buBlip>
                <a:blip r:embed="rId2"/>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300"/>
              </a:spcBef>
              <a:spcAft>
                <a:spcPts val="300"/>
              </a:spcAft>
              <a:buFont typeface="Arial" panose="020B0604020202020204" pitchFamily="34" charset="0"/>
              <a:buChar char="•"/>
            </a:pPr>
            <a:r>
              <a:rPr lang="en-US" sz="1700" dirty="0">
                <a:solidFill>
                  <a:schemeClr val="tx1"/>
                </a:solidFill>
                <a:latin typeface="Avenir Next LT Pro" panose="020B0504020202020204" pitchFamily="34" charset="0"/>
                <a:cs typeface="Levenim MT" panose="020B0604020202020204" pitchFamily="2" charset="-79"/>
              </a:rPr>
              <a:t>K Prototype which has the ability to cluster categorical features has been selected as it has shown similar clusters when compared to the other clustering methods</a:t>
            </a:r>
            <a:br>
              <a:rPr lang="en-US" sz="1700" dirty="0">
                <a:solidFill>
                  <a:schemeClr val="tx1"/>
                </a:solidFill>
                <a:latin typeface="Avenir Next LT Pro" panose="020B0504020202020204" pitchFamily="34" charset="0"/>
                <a:cs typeface="Levenim MT" panose="020B0604020202020204" pitchFamily="2" charset="-79"/>
              </a:rPr>
            </a:br>
            <a:endParaRPr lang="en-US" sz="1700" dirty="0">
              <a:solidFill>
                <a:schemeClr val="tx1"/>
              </a:solidFill>
              <a:latin typeface="Avenir Next LT Pro" panose="020B0504020202020204" pitchFamily="34" charset="0"/>
              <a:cs typeface="Levenim MT" panose="020B0604020202020204" pitchFamily="2" charset="-79"/>
            </a:endParaRPr>
          </a:p>
          <a:p>
            <a:pPr>
              <a:spcBef>
                <a:spcPts val="300"/>
              </a:spcBef>
              <a:spcAft>
                <a:spcPts val="300"/>
              </a:spcAft>
              <a:buFont typeface="Arial" panose="020B0604020202020204" pitchFamily="34" charset="0"/>
              <a:buChar char="•"/>
            </a:pPr>
            <a:r>
              <a:rPr lang="en-US" sz="1700" dirty="0">
                <a:solidFill>
                  <a:schemeClr val="tx1"/>
                </a:solidFill>
                <a:latin typeface="Avenir Next LT Pro" panose="020B0504020202020204" pitchFamily="34" charset="0"/>
                <a:cs typeface="Levenim MT" panose="020B0604020202020204" pitchFamily="2" charset="-79"/>
              </a:rPr>
              <a:t>3 clusters have been passed as the parameter as per the elbow graph and testing the cluster characteristics with higher numbers</a:t>
            </a:r>
            <a:br>
              <a:rPr lang="en-US" sz="1700" dirty="0">
                <a:solidFill>
                  <a:schemeClr val="tx1"/>
                </a:solidFill>
                <a:latin typeface="Avenir Next LT Pro" panose="020B0504020202020204" pitchFamily="34" charset="0"/>
                <a:cs typeface="Levenim MT" panose="020B0604020202020204" pitchFamily="2" charset="-79"/>
              </a:rPr>
            </a:br>
            <a:endParaRPr lang="en-US" sz="1700" dirty="0">
              <a:solidFill>
                <a:schemeClr val="tx1"/>
              </a:solidFill>
              <a:latin typeface="Avenir Next LT Pro" panose="020B0504020202020204" pitchFamily="34" charset="0"/>
              <a:cs typeface="Levenim MT" panose="020B0604020202020204" pitchFamily="2" charset="-79"/>
            </a:endParaRPr>
          </a:p>
          <a:p>
            <a:pPr>
              <a:spcBef>
                <a:spcPts val="300"/>
              </a:spcBef>
              <a:spcAft>
                <a:spcPts val="300"/>
              </a:spcAft>
              <a:buFont typeface="Arial" panose="020B0604020202020204" pitchFamily="34" charset="0"/>
              <a:buChar char="•"/>
            </a:pPr>
            <a:r>
              <a:rPr lang="en-US" sz="1700" dirty="0">
                <a:solidFill>
                  <a:schemeClr val="tx1"/>
                </a:solidFill>
                <a:latin typeface="Avenir Next LT Pro" panose="020B0504020202020204" pitchFamily="34" charset="0"/>
                <a:cs typeface="Levenim MT" panose="020B0604020202020204" pitchFamily="2" charset="-79"/>
              </a:rPr>
              <a:t>The clusters formed distinctly had the following features</a:t>
            </a:r>
          </a:p>
          <a:p>
            <a:pPr lvl="1">
              <a:spcBef>
                <a:spcPts val="300"/>
              </a:spcBef>
              <a:spcAft>
                <a:spcPts val="300"/>
              </a:spcAft>
              <a:buFont typeface="Wingdings" panose="05000000000000000000" pitchFamily="2" charset="2"/>
              <a:buChar char="§"/>
            </a:pPr>
            <a:r>
              <a:rPr lang="en-US" sz="1500" dirty="0">
                <a:solidFill>
                  <a:schemeClr val="tx1"/>
                </a:solidFill>
                <a:latin typeface="Avenir Next LT Pro" panose="020B0504020202020204" pitchFamily="34" charset="0"/>
                <a:cs typeface="Levenim MT" panose="020B0604020202020204" pitchFamily="2" charset="-79"/>
              </a:rPr>
              <a:t>Cluster 1 (blue): Low operating margin but the other features are trending high </a:t>
            </a:r>
          </a:p>
          <a:p>
            <a:pPr lvl="1">
              <a:spcBef>
                <a:spcPts val="300"/>
              </a:spcBef>
              <a:spcAft>
                <a:spcPts val="300"/>
              </a:spcAft>
              <a:buFont typeface="Wingdings" panose="05000000000000000000" pitchFamily="2" charset="2"/>
              <a:buChar char="§"/>
            </a:pPr>
            <a:r>
              <a:rPr lang="en-US" sz="1500" dirty="0">
                <a:solidFill>
                  <a:schemeClr val="tx1"/>
                </a:solidFill>
                <a:latin typeface="Avenir Next LT Pro" panose="020B0504020202020204" pitchFamily="34" charset="0"/>
                <a:cs typeface="Levenim MT" panose="020B0604020202020204" pitchFamily="2" charset="-79"/>
              </a:rPr>
              <a:t>Cluster 2 (red): Similar characteristics as cluster 1 but the averages for the features are significantly low</a:t>
            </a:r>
          </a:p>
          <a:p>
            <a:pPr lvl="1">
              <a:spcBef>
                <a:spcPts val="300"/>
              </a:spcBef>
              <a:spcAft>
                <a:spcPts val="300"/>
              </a:spcAft>
              <a:buFont typeface="Wingdings" panose="05000000000000000000" pitchFamily="2" charset="2"/>
              <a:buChar char="§"/>
            </a:pPr>
            <a:r>
              <a:rPr lang="en-US" sz="1500" dirty="0">
                <a:solidFill>
                  <a:schemeClr val="tx1"/>
                </a:solidFill>
                <a:latin typeface="Avenir Next LT Pro" panose="020B0504020202020204" pitchFamily="34" charset="0"/>
                <a:cs typeface="Levenim MT" panose="020B0604020202020204" pitchFamily="2" charset="-79"/>
              </a:rPr>
              <a:t>Cluster 3 (green): High operating margin whereas the other features are trending comparatively low</a:t>
            </a:r>
          </a:p>
        </p:txBody>
      </p:sp>
      <p:pic>
        <p:nvPicPr>
          <p:cNvPr id="5" name="Picture 4" descr="Chart, line chart&#10;&#10;Description automatically generated">
            <a:extLst>
              <a:ext uri="{FF2B5EF4-FFF2-40B4-BE49-F238E27FC236}">
                <a16:creationId xmlns:a16="http://schemas.microsoft.com/office/drawing/2014/main" id="{B244F6DA-1498-DAE9-3D93-82AB35AB05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0823" y="346383"/>
            <a:ext cx="4092472" cy="2615806"/>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13D8ECA4-3D22-A556-3847-B5F00A2FBD4C}"/>
              </a:ext>
            </a:extLst>
          </p:cNvPr>
          <p:cNvPicPr>
            <a:picLocks noChangeAspect="1"/>
          </p:cNvPicPr>
          <p:nvPr/>
        </p:nvPicPr>
        <p:blipFill rotWithShape="1">
          <a:blip r:embed="rId5">
            <a:extLst>
              <a:ext uri="{28A0092B-C50C-407E-A947-70E740481C1C}">
                <a14:useLocalDpi xmlns:a14="http://schemas.microsoft.com/office/drawing/2010/main" val="0"/>
              </a:ext>
            </a:extLst>
          </a:blip>
          <a:srcRect l="34197" t="35926" r="29507" b="19444"/>
          <a:stretch/>
        </p:blipFill>
        <p:spPr>
          <a:xfrm>
            <a:off x="8041439" y="3308572"/>
            <a:ext cx="3733800" cy="3060700"/>
          </a:xfrm>
          <a:prstGeom prst="rect">
            <a:avLst/>
          </a:prstGeom>
        </p:spPr>
      </p:pic>
    </p:spTree>
    <p:extLst>
      <p:ext uri="{BB962C8B-B14F-4D97-AF65-F5344CB8AC3E}">
        <p14:creationId xmlns:p14="http://schemas.microsoft.com/office/powerpoint/2010/main" val="3772805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933</Words>
  <Application>Microsoft Office PowerPoint</Application>
  <PresentationFormat>Widescreen</PresentationFormat>
  <Paragraphs>101</Paragraphs>
  <Slides>17</Slides>
  <Notes>0</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Microsoft GothicNeo</vt:lpstr>
      <vt:lpstr>Arial</vt:lpstr>
      <vt:lpstr>Arial Narrow</vt:lpstr>
      <vt:lpstr>Avenir Next LT Pro</vt:lpstr>
      <vt:lpstr>Calibri</vt:lpstr>
      <vt:lpstr>Calibri Light</vt:lpstr>
      <vt:lpstr>Century Gothic</vt:lpstr>
      <vt:lpstr>Open Sans</vt:lpstr>
      <vt:lpstr>Wingdings</vt:lpstr>
      <vt:lpstr>Office Theme</vt:lpstr>
      <vt:lpstr>PowerPoint Presentation</vt:lpstr>
      <vt:lpstr>Agenda</vt:lpstr>
      <vt:lpstr>Problem Statement</vt:lpstr>
      <vt:lpstr>About the Dataset</vt:lpstr>
      <vt:lpstr>Exploratory Data Analysis</vt:lpstr>
      <vt:lpstr>Exploratory Data Analysis (Bi-variate)</vt:lpstr>
      <vt:lpstr>Exploratory Data Analysis (Bi-variate)</vt:lpstr>
      <vt:lpstr>K- Prototype Clustering</vt:lpstr>
      <vt:lpstr>Clustering (K- Prototype Method)</vt:lpstr>
      <vt:lpstr>Business Insights in Clusters</vt:lpstr>
      <vt:lpstr>Recommendations</vt:lpstr>
      <vt:lpstr>Clustering (Only 2 Clusters)</vt:lpstr>
      <vt:lpstr>K- Prototype Clustering</vt:lpstr>
      <vt:lpstr>Clustering (K- means Method)</vt:lpstr>
      <vt:lpstr>Thank You </vt:lpstr>
      <vt:lpstr>Business Insights in Clusters (Sales method and Product)</vt:lpstr>
      <vt:lpstr>Business Insights in Clusters (Region and Retailer)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Reynolds</dc:creator>
  <cp:lastModifiedBy>John Reynolds</cp:lastModifiedBy>
  <cp:revision>3</cp:revision>
  <dcterms:created xsi:type="dcterms:W3CDTF">2023-04-13T09:12:38Z</dcterms:created>
  <dcterms:modified xsi:type="dcterms:W3CDTF">2023-07-27T18:10:55Z</dcterms:modified>
</cp:coreProperties>
</file>