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452" r:id="rId2"/>
    <p:sldId id="454" r:id="rId3"/>
    <p:sldId id="453" r:id="rId4"/>
    <p:sldId id="456" r:id="rId5"/>
    <p:sldId id="457" r:id="rId6"/>
    <p:sldId id="455" r:id="rId7"/>
    <p:sldId id="458" r:id="rId8"/>
    <p:sldId id="459" r:id="rId9"/>
    <p:sldId id="460" r:id="rId10"/>
    <p:sldId id="4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8FC2"/>
    <a:srgbClr val="092C63"/>
    <a:srgbClr val="BF2DC0"/>
    <a:srgbClr val="DE84A2"/>
    <a:srgbClr val="C3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3"/>
    <p:restoredTop sz="70476"/>
  </p:normalViewPr>
  <p:slideViewPr>
    <p:cSldViewPr snapToGrid="0" snapToObjects="1">
      <p:cViewPr varScale="1">
        <p:scale>
          <a:sx n="88" d="100"/>
          <a:sy n="88" d="100"/>
        </p:scale>
        <p:origin x="1696" y="184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2" d="100"/>
          <a:sy n="92" d="100"/>
        </p:scale>
        <p:origin x="36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010D5-81C9-C448-82E8-71177EBFEC32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6DF27-AD16-B741-919E-EA3A35DE9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0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Issue: computationally costly and learning algorithm stores information about workload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survey of techniques for internet traffic classification using machine learning: </a:t>
            </a:r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/document/4738466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74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9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6DF27-AD16-B741-919E-EA3A35DE9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5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189" indent="0" algn="ctr">
              <a:buNone/>
              <a:defRPr sz="2000">
                <a:uFillTx/>
              </a:defRPr>
            </a:lvl2pPr>
            <a:lvl3pPr marL="914377" indent="0" algn="ctr">
              <a:buNone/>
              <a:defRPr sz="1800">
                <a:uFillTx/>
              </a:defRPr>
            </a:lvl3pPr>
            <a:lvl4pPr marL="1371566" indent="0" algn="ctr">
              <a:buNone/>
              <a:defRPr sz="1600">
                <a:uFillTx/>
              </a:defRPr>
            </a:lvl4pPr>
            <a:lvl5pPr marL="1828754" indent="0" algn="ctr">
              <a:buNone/>
              <a:defRPr sz="1600">
                <a:uFillTx/>
              </a:defRPr>
            </a:lvl5pPr>
            <a:lvl6pPr marL="2285943" indent="0" algn="ctr">
              <a:buNone/>
              <a:defRPr sz="1600">
                <a:uFillTx/>
              </a:defRPr>
            </a:lvl6pPr>
            <a:lvl7pPr marL="2743131" indent="0" algn="ctr">
              <a:buNone/>
              <a:defRPr sz="1600">
                <a:uFillTx/>
              </a:defRPr>
            </a:lvl7pPr>
            <a:lvl8pPr marL="3200320" indent="0" algn="ctr">
              <a:buNone/>
              <a:defRPr sz="1600">
                <a:uFillTx/>
              </a:defRPr>
            </a:lvl8pPr>
            <a:lvl9pPr marL="3657509" indent="0" algn="ctr">
              <a:buNone/>
              <a:defRPr sz="1600">
                <a:uFillTx/>
              </a:defRPr>
            </a:lvl9pPr>
          </a:lstStyle>
          <a:p>
            <a:r>
              <a:rPr lang="en-US" dirty="0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67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3/7/22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55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393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189" indent="0">
              <a:buNone/>
              <a:defRPr sz="2000" b="1">
                <a:uFillTx/>
              </a:defRPr>
            </a:lvl2pPr>
            <a:lvl3pPr marL="914377" indent="0">
              <a:buNone/>
              <a:defRPr sz="1800" b="1">
                <a:uFillTx/>
              </a:defRPr>
            </a:lvl3pPr>
            <a:lvl4pPr marL="1371566" indent="0">
              <a:buNone/>
              <a:defRPr sz="1600" b="1">
                <a:uFillTx/>
              </a:defRPr>
            </a:lvl4pPr>
            <a:lvl5pPr marL="1828754" indent="0">
              <a:buNone/>
              <a:defRPr sz="1600" b="1">
                <a:uFillTx/>
              </a:defRPr>
            </a:lvl5pPr>
            <a:lvl6pPr marL="2285943" indent="0">
              <a:buNone/>
              <a:defRPr sz="1600" b="1">
                <a:uFillTx/>
              </a:defRPr>
            </a:lvl6pPr>
            <a:lvl7pPr marL="2743131" indent="0">
              <a:buNone/>
              <a:defRPr sz="1600" b="1">
                <a:uFillTx/>
              </a:defRPr>
            </a:lvl7pPr>
            <a:lvl8pPr marL="3200320" indent="0">
              <a:buNone/>
              <a:defRPr sz="1600" b="1">
                <a:uFillTx/>
              </a:defRPr>
            </a:lvl8pPr>
            <a:lvl9pPr marL="3657509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0807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3514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51013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061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189" indent="0">
              <a:buNone/>
              <a:defRPr sz="2800">
                <a:uFillTx/>
              </a:defRPr>
            </a:lvl2pPr>
            <a:lvl3pPr marL="914377" indent="0">
              <a:buNone/>
              <a:defRPr sz="2400">
                <a:uFillTx/>
              </a:defRPr>
            </a:lvl3pPr>
            <a:lvl4pPr marL="1371566" indent="0">
              <a:buNone/>
              <a:defRPr sz="2000">
                <a:uFillTx/>
              </a:defRPr>
            </a:lvl4pPr>
            <a:lvl5pPr marL="1828754" indent="0">
              <a:buNone/>
              <a:defRPr sz="2000">
                <a:uFillTx/>
              </a:defRPr>
            </a:lvl5pPr>
            <a:lvl6pPr marL="2285943" indent="0">
              <a:buNone/>
              <a:defRPr sz="2000">
                <a:uFillTx/>
              </a:defRPr>
            </a:lvl6pPr>
            <a:lvl7pPr marL="2743131" indent="0">
              <a:buNone/>
              <a:defRPr sz="2000">
                <a:uFillTx/>
              </a:defRPr>
            </a:lvl7pPr>
            <a:lvl8pPr marL="3200320" indent="0">
              <a:buNone/>
              <a:defRPr sz="2000">
                <a:uFillTx/>
              </a:defRPr>
            </a:lvl8pPr>
            <a:lvl9pPr marL="3657509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189" indent="0">
              <a:buNone/>
              <a:defRPr sz="1400">
                <a:uFillTx/>
              </a:defRPr>
            </a:lvl2pPr>
            <a:lvl3pPr marL="914377" indent="0">
              <a:buNone/>
              <a:defRPr sz="1200">
                <a:uFillTx/>
              </a:defRPr>
            </a:lvl3pPr>
            <a:lvl4pPr marL="1371566" indent="0">
              <a:buNone/>
              <a:defRPr sz="1000">
                <a:uFillTx/>
              </a:defRPr>
            </a:lvl4pPr>
            <a:lvl5pPr marL="1828754" indent="0">
              <a:buNone/>
              <a:defRPr sz="1000">
                <a:uFillTx/>
              </a:defRPr>
            </a:lvl5pPr>
            <a:lvl6pPr marL="2285943" indent="0">
              <a:buNone/>
              <a:defRPr sz="1000">
                <a:uFillTx/>
              </a:defRPr>
            </a:lvl6pPr>
            <a:lvl7pPr marL="2743131" indent="0">
              <a:buNone/>
              <a:defRPr sz="1000">
                <a:uFillTx/>
              </a:defRPr>
            </a:lvl7pPr>
            <a:lvl8pPr marL="3200320" indent="0">
              <a:buNone/>
              <a:defRPr sz="1000">
                <a:uFillTx/>
              </a:defRPr>
            </a:lvl8pPr>
            <a:lvl9pPr marL="3657509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9569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756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193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257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6578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" y="1915566"/>
            <a:ext cx="12191999" cy="1996034"/>
          </a:xfrm>
        </p:spPr>
        <p:txBody>
          <a:bodyPr/>
          <a:lstStyle>
            <a:lvl1pPr algn="ctr">
              <a:defRPr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i="0">
                <a:solidFill>
                  <a:schemeClr val="tx1"/>
                </a:solidFill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b="0" i="0">
                <a:uFillTx/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0707532D-10C1-AA49-B4A4-A871B8E03AF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09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025"/>
            <a:ext cx="10515600" cy="4150940"/>
          </a:xfrm>
        </p:spPr>
        <p:txBody>
          <a:bodyPr/>
          <a:lstStyle>
            <a:lvl1pPr marL="457200" indent="-442913">
              <a:buClr>
                <a:schemeClr val="tx1"/>
              </a:buClr>
              <a:buSzPct val="100000"/>
              <a:buFont typeface="Wingdings" charset="2"/>
              <a:buChar char="Ø"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 userDrawn="1"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uFillTx/>
              </a:rPr>
              <a:t>Todo</a:t>
            </a:r>
            <a:r>
              <a:rPr lang="en-US" dirty="0">
                <a:uFillTx/>
              </a:rPr>
              <a:t> Slide</a:t>
            </a:r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 rot="2080315">
            <a:off x="8030560" y="740354"/>
            <a:ext cx="5319706" cy="461665"/>
          </a:xfrm>
          <a:prstGeom prst="rect">
            <a:avLst/>
          </a:prstGeom>
          <a:pattFill prst="wdUpDiag">
            <a:fgClr>
              <a:schemeClr val="accent2">
                <a:lumMod val="50000"/>
              </a:schemeClr>
            </a:fgClr>
            <a:bgClr>
              <a:srgbClr val="FFC000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effectLst>
                  <a:glow rad="368300">
                    <a:srgbClr val="FFC000">
                      <a:alpha val="76000"/>
                    </a:srgbClr>
                  </a:glow>
                </a:effectLst>
                <a:uFillTx/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6951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</a:defRPr>
            </a:lvl1pPr>
            <a:lvl2pPr marL="914400" indent="-457200">
              <a:defRPr>
                <a:uFillTx/>
              </a:defRPr>
            </a:lvl2pPr>
            <a:lvl3pPr marL="1373188" indent="-311150">
              <a:defRPr>
                <a:uFillTx/>
              </a:defRPr>
            </a:lvl3pPr>
            <a:lvl4pPr marL="1830388" indent="-236538">
              <a:defRPr>
                <a:uFillTx/>
              </a:defRPr>
            </a:lvl4pPr>
            <a:lvl5pPr marL="2287588" indent="-234950">
              <a:defRPr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33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287" indent="0">
              <a:buClr>
                <a:schemeClr val="tx1"/>
              </a:buClr>
              <a:buSzPct val="100000"/>
              <a:buFont typeface="Wingdings" charset="2"/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1pPr>
            <a:lvl2pPr marL="45720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2pPr>
            <a:lvl3pPr marL="10620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3pPr>
            <a:lvl4pPr marL="1593850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4pPr>
            <a:lvl5pPr marL="2052638" indent="0">
              <a:buNone/>
              <a:defRPr>
                <a:uFillTx/>
                <a:latin typeface="Monaco" charset="0"/>
                <a:ea typeface="Monaco" charset="0"/>
                <a:cs typeface="Monaco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840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3/7/22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12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42913">
              <a:buClr>
                <a:schemeClr val="bg1"/>
              </a:buClr>
              <a:buSzPct val="100000"/>
              <a:buFont typeface="Wingdings" charset="2"/>
              <a:buChar char="Ø"/>
              <a:defRPr>
                <a:solidFill>
                  <a:schemeClr val="bg1"/>
                </a:solidFill>
                <a:uFillTx/>
              </a:defRPr>
            </a:lvl1pPr>
            <a:lvl2pPr marL="914400" indent="-457200">
              <a:defRPr>
                <a:solidFill>
                  <a:schemeClr val="bg1"/>
                </a:solidFill>
                <a:uFillTx/>
              </a:defRPr>
            </a:lvl2pPr>
            <a:lvl3pPr marL="1373188" indent="-311150">
              <a:defRPr>
                <a:solidFill>
                  <a:schemeClr val="bg1"/>
                </a:solidFill>
                <a:uFillTx/>
              </a:defRPr>
            </a:lvl3pPr>
            <a:lvl4pPr marL="1830388" indent="-236538">
              <a:defRPr>
                <a:solidFill>
                  <a:schemeClr val="bg1"/>
                </a:solidFill>
                <a:uFillTx/>
              </a:defRPr>
            </a:lvl4pPr>
            <a:lvl5pPr marL="2287588" indent="-234950">
              <a:defRPr>
                <a:solidFill>
                  <a:schemeClr val="bg1"/>
                </a:solidFill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3/7/22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4354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408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uFillTx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F51376BE-D49D-E946-9484-81A0C482C8D7}" type="datetimeFigureOut">
              <a:rPr lang="en-US" smtClean="0">
                <a:uFillTx/>
              </a:rPr>
              <a:pPr/>
              <a:t>3/7/22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uFillTx/>
              </a:defRPr>
            </a:lvl1pPr>
          </a:lstStyle>
          <a:p>
            <a:fld id="{DC2A921A-EC74-6F4D-8465-D463C43FF01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210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F51376BE-D49D-E946-9484-81A0C482C8D7}" type="datetimeFigureOut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3/7/22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defTabSz="914377"/>
            <a:fld id="{DC2A921A-EC74-6F4D-8465-D463C43FF014}" type="slidenum">
              <a:rPr lang="en-US" smtClean="0">
                <a:solidFill>
                  <a:srgbClr val="000000">
                    <a:tint val="75000"/>
                  </a:srgbClr>
                </a:solidFill>
                <a:uFillTx/>
              </a:rPr>
              <a:pPr defTabSz="914377"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76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Helvetica Neue" charset="0"/>
          <a:cs typeface="Helvetica Neue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200"/>
        </a:spcBef>
        <a:buFont typeface="Wingdings" charset="2"/>
        <a:buNone/>
        <a:defRPr sz="2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0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1800" b="0" i="0" kern="1200">
          <a:solidFill>
            <a:schemeClr val="tx1"/>
          </a:solidFill>
          <a:uFillTx/>
          <a:latin typeface="+mn-lt"/>
          <a:ea typeface="Helvetica Neue Light" charset="0"/>
          <a:cs typeface="Helvetica Neue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1589489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5.08898.pdf" TargetMode="External"/><Relationship Id="rId4" Type="http://schemas.openxmlformats.org/officeDocument/2006/relationships/hyperlink" Target="https://dawn.cs.stanford.edu/2018/01/11/index-baselin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2E258B90-0F12-634D-B10B-BF94645DDE0A}"/>
              </a:ext>
            </a:extLst>
          </p:cNvPr>
          <p:cNvSpPr txBox="1">
            <a:spLocks/>
          </p:cNvSpPr>
          <p:nvPr/>
        </p:nvSpPr>
        <p:spPr bwMode="auto">
          <a:xfrm>
            <a:off x="2307771" y="5017567"/>
            <a:ext cx="9211409" cy="127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marL="342900" lvl="0" indent="-342900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Tahoma"/>
                <a:ea typeface="Helvetica Neue Light" charset="0"/>
                <a:cs typeface="Tahoma"/>
              </a:defRPr>
            </a:lvl1pPr>
            <a:lvl2pPr marL="628650" lvl="1" indent="-171450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lvl="2" indent="-174625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ucida Grande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lvl="3" indent="-169863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lvl="4" indent="-173038" algn="ctr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ucida Grande" charset="0"/>
              <a:buNone/>
              <a:defRPr sz="28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lvl="5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anose="020B0502020202020204" pitchFamily="34" charset="0"/>
                <a:cs typeface="Calibri" panose="020F0502020204030204" pitchFamily="34" charset="0"/>
              </a:rPr>
              <a:t>Joseph E. Gonzalez</a:t>
            </a:r>
          </a:p>
          <a:p>
            <a:pPr marL="342900" marR="0" lvl="0" indent="-342900" algn="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 panose="020B0502020202020204" pitchFamily="34" charset="0"/>
                <a:cs typeface="Calibri" panose="020F0502020204030204" pitchFamily="34" charset="0"/>
              </a:rPr>
              <a:t>jegonzal@Berkeley.edu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B2976-31A7-0C41-A48C-33994F729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680" y="1102514"/>
            <a:ext cx="10477500" cy="4053794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Machine Learning </a:t>
            </a:r>
            <a:br>
              <a:rPr lang="en-US" sz="8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8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applied to Systems</a:t>
            </a:r>
            <a:b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88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(294-162)</a:t>
            </a:r>
          </a:p>
        </p:txBody>
      </p:sp>
    </p:spTree>
    <p:extLst>
      <p:ext uri="{BB962C8B-B14F-4D97-AF65-F5344CB8AC3E}">
        <p14:creationId xmlns:p14="http://schemas.microsoft.com/office/powerpoint/2010/main" val="3654878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704">
        <p159:morph option="byObject"/>
      </p:transition>
    </mc:Choice>
    <mc:Fallback xmlns="">
      <p:transition spd="slow" advTm="197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707A-F500-8644-A6C6-8F10E32A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My Experience with </a:t>
            </a:r>
            <a:br>
              <a:rPr lang="en-US" dirty="0"/>
            </a:br>
            <a:r>
              <a:rPr lang="en-US" dirty="0"/>
              <a:t>ML Applied to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2B7F-ACA8-E84C-BED7-00704C98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2200" cy="4836432"/>
          </a:xfrm>
        </p:spPr>
        <p:txBody>
          <a:bodyPr>
            <a:normAutofit fontScale="92500"/>
          </a:bodyPr>
          <a:lstStyle/>
          <a:p>
            <a:r>
              <a:rPr lang="en-US" dirty="0"/>
              <a:t>Wireless Link Quality Estimation using GP Models: </a:t>
            </a:r>
            <a:r>
              <a:rPr lang="en-US" b="1" dirty="0"/>
              <a:t>Failed</a:t>
            </a:r>
          </a:p>
          <a:p>
            <a:pPr lvl="1"/>
            <a:r>
              <a:rPr lang="en-US" b="1" dirty="0"/>
              <a:t>Hope:</a:t>
            </a:r>
            <a:r>
              <a:rPr lang="en-US" dirty="0"/>
              <a:t> Learn how radio waves propagate through environment using only pair-wise observation</a:t>
            </a:r>
            <a:endParaRPr lang="en-US" b="1" dirty="0"/>
          </a:p>
          <a:p>
            <a:pPr lvl="1"/>
            <a:r>
              <a:rPr lang="en-US" b="1" dirty="0"/>
              <a:t>Problem: </a:t>
            </a:r>
            <a:r>
              <a:rPr lang="en-US" dirty="0"/>
              <a:t>insufficient learnable structure</a:t>
            </a:r>
          </a:p>
          <a:p>
            <a:pPr lvl="2"/>
            <a:r>
              <a:rPr lang="en-US" dirty="0"/>
              <a:t>Baseline distance model reasonable strong</a:t>
            </a:r>
          </a:p>
          <a:p>
            <a:pPr lvl="2"/>
            <a:r>
              <a:rPr lang="en-US" dirty="0"/>
              <a:t>Deviation from baseline distance model is governed by complex interference that changes over cm distances.</a:t>
            </a:r>
          </a:p>
          <a:p>
            <a:r>
              <a:rPr lang="en-US" dirty="0"/>
              <a:t>VM Selection for Workloads: </a:t>
            </a:r>
            <a:r>
              <a:rPr lang="en-US" b="1" dirty="0"/>
              <a:t>Success</a:t>
            </a:r>
          </a:p>
          <a:p>
            <a:pPr lvl="1"/>
            <a:r>
              <a:rPr lang="en-US" b="1" dirty="0"/>
              <a:t>Hope: </a:t>
            </a:r>
            <a:r>
              <a:rPr lang="en-US" dirty="0"/>
              <a:t>Knowledge of the details of a workload and VM characteristics should determine performance</a:t>
            </a:r>
          </a:p>
          <a:p>
            <a:pPr lvl="1"/>
            <a:r>
              <a:rPr lang="en-US" b="1" dirty="0"/>
              <a:t>Idea:</a:t>
            </a:r>
            <a:r>
              <a:rPr lang="en-US" dirty="0"/>
              <a:t> Similar workloads should perform similarly across different VM Types</a:t>
            </a:r>
          </a:p>
          <a:p>
            <a:pPr lvl="1"/>
            <a:r>
              <a:rPr lang="en-US" b="1" dirty="0"/>
              <a:t>Solutions: </a:t>
            </a:r>
            <a:r>
              <a:rPr lang="en-US" dirty="0"/>
              <a:t>Collaborative filtering, modeling workload characteristics as a function of VM performance profiles.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4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3FE8-8949-864F-977E-FE4C0D85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914525"/>
          </a:xfrm>
        </p:spPr>
        <p:txBody>
          <a:bodyPr/>
          <a:lstStyle/>
          <a:p>
            <a:r>
              <a:rPr lang="en-US" dirty="0"/>
              <a:t>Why Apply Machine Learning to Systems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8A02-3DF2-8A43-9C78-7D39A9C9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5829"/>
            <a:ext cx="10515600" cy="3811135"/>
          </a:xfrm>
        </p:spPr>
        <p:txBody>
          <a:bodyPr/>
          <a:lstStyle/>
          <a:p>
            <a:r>
              <a:rPr lang="en-US" dirty="0"/>
              <a:t>Optimal system policies or configuration may </a:t>
            </a:r>
            <a:r>
              <a:rPr lang="en-US" b="1" dirty="0"/>
              <a:t>depend on input distribution</a:t>
            </a:r>
            <a:r>
              <a:rPr lang="en-US" dirty="0"/>
              <a:t> or </a:t>
            </a:r>
            <a:r>
              <a:rPr lang="en-US" b="1" dirty="0"/>
              <a:t>future state</a:t>
            </a:r>
          </a:p>
          <a:p>
            <a:r>
              <a:rPr lang="en-US" b="1" dirty="0"/>
              <a:t>System state </a:t>
            </a:r>
            <a:r>
              <a:rPr lang="en-US" dirty="0"/>
              <a:t>can be </a:t>
            </a:r>
            <a:r>
              <a:rPr lang="en-US" b="1" dirty="0"/>
              <a:t>difficult to model</a:t>
            </a:r>
            <a:r>
              <a:rPr lang="en-US" dirty="0"/>
              <a:t> or </a:t>
            </a:r>
            <a:r>
              <a:rPr lang="en-US" b="1" dirty="0"/>
              <a:t>partially observed</a:t>
            </a:r>
          </a:p>
          <a:p>
            <a:r>
              <a:rPr lang="en-US" dirty="0"/>
              <a:t>User’s</a:t>
            </a:r>
            <a:r>
              <a:rPr lang="en-US" b="1" dirty="0"/>
              <a:t> objectives (utilities)</a:t>
            </a:r>
            <a:r>
              <a:rPr lang="en-US" dirty="0"/>
              <a:t> may be unknown but </a:t>
            </a:r>
            <a:r>
              <a:rPr lang="en-US" b="1" dirty="0"/>
              <a:t>indirectly observed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605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F6E3-A7E8-5846-9EA2-25BF75C1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841954"/>
          </a:xfrm>
        </p:spPr>
        <p:txBody>
          <a:bodyPr/>
          <a:lstStyle/>
          <a:p>
            <a:r>
              <a:rPr lang="en-US" dirty="0"/>
              <a:t>Early Success of “Machine Learning” in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6132-D7FD-8E47-9D85-485B9E61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62629"/>
            <a:ext cx="10801349" cy="4374696"/>
          </a:xfrm>
        </p:spPr>
        <p:txBody>
          <a:bodyPr>
            <a:normAutofit/>
          </a:bodyPr>
          <a:lstStyle/>
          <a:p>
            <a:r>
              <a:rPr lang="en-US" dirty="0"/>
              <a:t>Expert systems for </a:t>
            </a:r>
            <a:r>
              <a:rPr lang="en-US" b="1" dirty="0"/>
              <a:t>hardware configuration</a:t>
            </a:r>
            <a:r>
              <a:rPr lang="en-US" dirty="0"/>
              <a:t> selection</a:t>
            </a:r>
          </a:p>
          <a:p>
            <a:pPr lvl="1"/>
            <a:r>
              <a:rPr lang="en-US" dirty="0"/>
              <a:t>XCON (late 1970s) – Rule based system to chose optimal DEC VAX configuration</a:t>
            </a:r>
          </a:p>
          <a:p>
            <a:r>
              <a:rPr lang="en-US" b="1" dirty="0"/>
              <a:t>Branch Prediction</a:t>
            </a:r>
          </a:p>
          <a:p>
            <a:pPr lvl="1"/>
            <a:r>
              <a:rPr lang="en-US" dirty="0"/>
              <a:t>In general a “learning based” technique</a:t>
            </a:r>
          </a:p>
          <a:p>
            <a:pPr lvl="1"/>
            <a:r>
              <a:rPr lang="en-US" dirty="0"/>
              <a:t>Perceptron branch prediction AMD Chips (2012)</a:t>
            </a:r>
          </a:p>
          <a:p>
            <a:pPr lvl="1"/>
            <a:r>
              <a:rPr lang="en-US" dirty="0"/>
              <a:t>Downsides/issues?</a:t>
            </a:r>
          </a:p>
          <a:p>
            <a:r>
              <a:rPr lang="en-US" b="1" dirty="0"/>
              <a:t>Learned cost models </a:t>
            </a:r>
            <a:r>
              <a:rPr lang="en-US" dirty="0"/>
              <a:t>for query planning(early 2000s)</a:t>
            </a:r>
          </a:p>
          <a:p>
            <a:r>
              <a:rPr lang="en-US" b="1" dirty="0"/>
              <a:t>Packet Classification</a:t>
            </a:r>
            <a:r>
              <a:rPr lang="en-US" dirty="0"/>
              <a:t> without deep inspection (early 2000s)</a:t>
            </a:r>
          </a:p>
          <a:p>
            <a:pPr marL="14287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3747-9FD7-624D-8BB4-0949DFFD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Issues Applying ML to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CEF0-31B1-7C4A-9A00-BA44DAD7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ML techniques were </a:t>
            </a:r>
            <a:r>
              <a:rPr lang="en-US" b="1" dirty="0"/>
              <a:t>brittle</a:t>
            </a:r>
            <a:r>
              <a:rPr lang="en-US" dirty="0"/>
              <a:t> and </a:t>
            </a:r>
            <a:r>
              <a:rPr lang="en-US" b="1" dirty="0"/>
              <a:t>difficult to tune</a:t>
            </a:r>
          </a:p>
          <a:p>
            <a:pPr lvl="1"/>
            <a:r>
              <a:rPr lang="en-US" b="1" dirty="0"/>
              <a:t>Still are?</a:t>
            </a:r>
          </a:p>
          <a:p>
            <a:r>
              <a:rPr lang="en-US" dirty="0"/>
              <a:t>Difficult to reason about </a:t>
            </a:r>
            <a:r>
              <a:rPr lang="en-US" b="1" dirty="0"/>
              <a:t>“failure-modes”</a:t>
            </a:r>
          </a:p>
          <a:p>
            <a:r>
              <a:rPr lang="en-US" dirty="0"/>
              <a:t>Heavy </a:t>
            </a:r>
            <a:r>
              <a:rPr lang="en-US" b="1" dirty="0"/>
              <a:t>computational costs </a:t>
            </a:r>
            <a:r>
              <a:rPr lang="en-US" dirty="0"/>
              <a:t>associated with ML</a:t>
            </a:r>
          </a:p>
          <a:p>
            <a:pPr marL="14287" indent="0">
              <a:buNone/>
            </a:pPr>
            <a:endParaRPr lang="en-US" b="1" dirty="0"/>
          </a:p>
          <a:p>
            <a:pPr marL="14287" indent="0">
              <a:buNone/>
            </a:pPr>
            <a:r>
              <a:rPr lang="en-US" b="1" dirty="0"/>
              <a:t>Simple heuristics often “good enough”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55AA-0705-AA41-9628-7EB7AD99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320675"/>
            <a:ext cx="10801350" cy="1827439"/>
          </a:xfrm>
        </p:spPr>
        <p:txBody>
          <a:bodyPr/>
          <a:lstStyle/>
          <a:p>
            <a:r>
              <a:rPr lang="en-US" dirty="0"/>
              <a:t>Recent resurgence of interest in </a:t>
            </a:r>
            <a:br>
              <a:rPr lang="en-US" dirty="0"/>
            </a:br>
            <a:r>
              <a:rPr lang="en-US" dirty="0"/>
              <a:t>ML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A828-E7DF-D246-A770-B09EC310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1"/>
            <a:ext cx="10515600" cy="4351339"/>
          </a:xfrm>
        </p:spPr>
        <p:txBody>
          <a:bodyPr/>
          <a:lstStyle/>
          <a:p>
            <a:r>
              <a:rPr lang="en-US" b="1" dirty="0"/>
              <a:t>Large-scale systems</a:t>
            </a:r>
            <a:r>
              <a:rPr lang="en-US" dirty="0"/>
              <a:t> have elevated the need for learning based approaches</a:t>
            </a:r>
          </a:p>
          <a:p>
            <a:r>
              <a:rPr lang="en-US" b="1" dirty="0"/>
              <a:t>Recent progress in deep learning</a:t>
            </a:r>
            <a:r>
              <a:rPr lang="en-US" dirty="0"/>
              <a:t> and its applications to ”hard problems” has generated renewed interests</a:t>
            </a:r>
          </a:p>
          <a:p>
            <a:r>
              <a:rPr lang="en-US" dirty="0"/>
              <a:t>Several </a:t>
            </a:r>
            <a:r>
              <a:rPr lang="en-US" b="1" dirty="0"/>
              <a:t>recent efforts </a:t>
            </a:r>
            <a:r>
              <a:rPr lang="en-US" dirty="0"/>
              <a:t>have demonstrated potential</a:t>
            </a:r>
          </a:p>
          <a:p>
            <a:pPr lvl="1"/>
            <a:r>
              <a:rPr lang="en-US" dirty="0"/>
              <a:t>From this week’s readings highlights 3 such papers</a:t>
            </a:r>
          </a:p>
          <a:p>
            <a:pPr marL="14287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F271-7D15-F243-AAA6-C888F12F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Learned Index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AE36-74F3-9F4E-8D40-226DF4CC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Explores the </a:t>
            </a:r>
            <a:r>
              <a:rPr lang="en-US" b="1" dirty="0"/>
              <a:t>idea of leveraging “over-fitting” </a:t>
            </a:r>
            <a:r>
              <a:rPr lang="en-US" dirty="0"/>
              <a:t>to replace memory intensive data structures with </a:t>
            </a:r>
            <a:r>
              <a:rPr lang="en-US" b="1" dirty="0"/>
              <a:t>compute intensive models</a:t>
            </a:r>
            <a:r>
              <a:rPr lang="en-US" dirty="0"/>
              <a:t>.</a:t>
            </a:r>
          </a:p>
          <a:p>
            <a:r>
              <a:rPr lang="en-US" dirty="0"/>
              <a:t>Generated a lot of interests when first published</a:t>
            </a:r>
          </a:p>
          <a:p>
            <a:pPr lvl="1"/>
            <a:r>
              <a:rPr lang="en-US" dirty="0">
                <a:hlinkClick r:id="rId3"/>
              </a:rPr>
              <a:t>Hacker News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Stanford </a:t>
            </a:r>
            <a:r>
              <a:rPr lang="en-US" dirty="0">
                <a:hlinkClick r:id="rId4"/>
              </a:rPr>
              <a:t>Response</a:t>
            </a:r>
            <a:endParaRPr lang="en-US" dirty="0"/>
          </a:p>
          <a:p>
            <a:r>
              <a:rPr lang="en-US" dirty="0"/>
              <a:t>Big issue -- </a:t>
            </a:r>
            <a:r>
              <a:rPr lang="en-US" b="1" dirty="0"/>
              <a:t>updates </a:t>
            </a:r>
            <a:r>
              <a:rPr lang="en-US" dirty="0"/>
              <a:t>-- is addressed in follow-up paper: </a:t>
            </a:r>
            <a:r>
              <a:rPr lang="en-US" dirty="0">
                <a:hlinkClick r:id="rId5"/>
              </a:rPr>
              <a:t>ALEX: An Updatable Adaptive Learned Index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376F-EE0E-934C-A5B4-5D526788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80332"/>
            <a:ext cx="10801350" cy="1325563"/>
          </a:xfrm>
        </p:spPr>
        <p:txBody>
          <a:bodyPr/>
          <a:lstStyle/>
          <a:p>
            <a:r>
              <a:rPr lang="en-US" dirty="0"/>
              <a:t>Device Placement Optimization with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7EE3-2D82-3149-B2BC-8B9A5974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74"/>
            <a:ext cx="10515600" cy="3985307"/>
          </a:xfrm>
        </p:spPr>
        <p:txBody>
          <a:bodyPr/>
          <a:lstStyle/>
          <a:p>
            <a:r>
              <a:rPr lang="en-US" dirty="0"/>
              <a:t>High profile project at Google </a:t>
            </a:r>
            <a:r>
              <a:rPr lang="en-US" dirty="0">
                <a:sym typeface="Wingdings" pitchFamily="2" charset="2"/>
              </a:rPr>
              <a:t>that generated a lot of interest in </a:t>
            </a:r>
            <a:r>
              <a:rPr lang="en-US" b="1" dirty="0">
                <a:sym typeface="Wingdings" pitchFamily="2" charset="2"/>
              </a:rPr>
              <a:t>RL applied to systems problems</a:t>
            </a:r>
          </a:p>
          <a:p>
            <a:r>
              <a:rPr lang="en-US" dirty="0">
                <a:sym typeface="Wingdings" pitchFamily="2" charset="2"/>
              </a:rPr>
              <a:t>Precursor to more recent </a:t>
            </a:r>
            <a:r>
              <a:rPr lang="en-US" b="1" dirty="0">
                <a:sym typeface="Wingdings" pitchFamily="2" charset="2"/>
              </a:rPr>
              <a:t>high-profile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chip design work</a:t>
            </a:r>
            <a:r>
              <a:rPr lang="en-US" dirty="0">
                <a:sym typeface="Wingdings" pitchFamily="2" charset="2"/>
              </a:rPr>
              <a:t>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by the same group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8E827-050F-EA43-A116-881EFFF4639E}"/>
              </a:ext>
            </a:extLst>
          </p:cNvPr>
          <p:cNvGrpSpPr/>
          <p:nvPr/>
        </p:nvGrpSpPr>
        <p:grpSpPr>
          <a:xfrm>
            <a:off x="6770912" y="4035857"/>
            <a:ext cx="6558643" cy="4683622"/>
            <a:chOff x="552450" y="4125477"/>
            <a:chExt cx="6558643" cy="46836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91A30F-ACC4-A04C-86E9-10FBC3871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450" y="4405704"/>
              <a:ext cx="6558643" cy="44033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003015-8815-1845-ADD7-C09D0A5B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714" y="4125477"/>
              <a:ext cx="1533071" cy="52915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DA32B9F-686B-C247-A031-4275A8549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80" y="4079397"/>
            <a:ext cx="5888264" cy="329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F97C-9213-1C40-93CD-B7A82676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Adaptive Video Streaming 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Pensieve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5427-D947-634F-B699-EDF0C8CD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Widely cited paper </a:t>
            </a:r>
            <a:r>
              <a:rPr lang="en-US" dirty="0"/>
              <a:t>applying RL techniques to address adaptive </a:t>
            </a:r>
            <a:r>
              <a:rPr lang="en-US" b="1" dirty="0"/>
              <a:t>quality selection of streaming video</a:t>
            </a:r>
            <a:r>
              <a:rPr lang="en-US" dirty="0"/>
              <a:t>.</a:t>
            </a:r>
          </a:p>
          <a:p>
            <a:r>
              <a:rPr lang="en-US" dirty="0"/>
              <a:t>Addresses trends in earlier work that focused heavily on</a:t>
            </a:r>
          </a:p>
          <a:p>
            <a:pPr lvl="1"/>
            <a:r>
              <a:rPr lang="en-US" dirty="0"/>
              <a:t>Throughput modeling</a:t>
            </a:r>
          </a:p>
          <a:p>
            <a:pPr lvl="1"/>
            <a:r>
              <a:rPr lang="en-US" dirty="0"/>
              <a:t>Model predictive control</a:t>
            </a:r>
          </a:p>
          <a:p>
            <a:r>
              <a:rPr lang="en-US" dirty="0"/>
              <a:t>Future Opportunities: this addresses an </a:t>
            </a:r>
            <a:br>
              <a:rPr lang="en-US" dirty="0"/>
            </a:br>
            <a:r>
              <a:rPr lang="en-US" dirty="0"/>
              <a:t>area of likely increased interests</a:t>
            </a:r>
          </a:p>
          <a:p>
            <a:pPr lvl="1"/>
            <a:r>
              <a:rPr lang="en-US" dirty="0"/>
              <a:t>AR/VR Video Playback</a:t>
            </a:r>
          </a:p>
        </p:txBody>
      </p:sp>
      <p:pic>
        <p:nvPicPr>
          <p:cNvPr id="1026" name="Picture 2" descr="Insta360 Titan 11K Cinematic 360/VR Camera">
            <a:extLst>
              <a:ext uri="{FF2B5EF4-FFF2-40B4-BE49-F238E27FC236}">
                <a16:creationId xmlns:a16="http://schemas.microsoft.com/office/drawing/2014/main" id="{8EBB4CDB-2442-6340-88D3-AEEB55B2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56" y="3577771"/>
            <a:ext cx="3280229" cy="32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6551-6959-D747-9F5E-1D4DD212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Ask when Applying </a:t>
            </a:r>
            <a:br>
              <a:rPr lang="en-US" dirty="0"/>
            </a:br>
            <a:r>
              <a:rPr lang="en-US" dirty="0"/>
              <a:t>ML to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D0AC-8B8E-6348-A9B0-12FE1557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1700"/>
          </a:xfrm>
        </p:spPr>
        <p:txBody>
          <a:bodyPr>
            <a:normAutofit fontScale="92500" lnSpcReduction="10000"/>
          </a:bodyPr>
          <a:lstStyle/>
          <a:p>
            <a:pPr marL="14287" indent="0">
              <a:buNone/>
            </a:pPr>
            <a:r>
              <a:rPr lang="en-US" u="sng" dirty="0"/>
              <a:t>Before you start:</a:t>
            </a:r>
          </a:p>
          <a:p>
            <a:r>
              <a:rPr lang="en-US" dirty="0"/>
              <a:t>Is there </a:t>
            </a:r>
            <a:r>
              <a:rPr lang="en-US" b="1" dirty="0"/>
              <a:t>“structure”</a:t>
            </a:r>
            <a:r>
              <a:rPr lang="en-US" dirty="0"/>
              <a:t> in the problem being solved?</a:t>
            </a:r>
          </a:p>
          <a:p>
            <a:pPr lvl="1"/>
            <a:r>
              <a:rPr lang="en-US" dirty="0"/>
              <a:t>Can an “expert” given enough time and experience with the system “solve the problem”?</a:t>
            </a:r>
          </a:p>
          <a:p>
            <a:r>
              <a:rPr lang="en-US" dirty="0"/>
              <a:t>Is the </a:t>
            </a:r>
            <a:r>
              <a:rPr lang="en-US" b="1" dirty="0"/>
              <a:t>problem input dependent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there patterns in the input that can be modeled.</a:t>
            </a:r>
          </a:p>
          <a:p>
            <a:pPr marL="14287" indent="0">
              <a:buNone/>
            </a:pPr>
            <a:r>
              <a:rPr lang="en-US" u="sng" dirty="0"/>
              <a:t>Once you succeed, you should ask:</a:t>
            </a:r>
          </a:p>
          <a:p>
            <a:r>
              <a:rPr lang="en-US" b="1" dirty="0"/>
              <a:t>What is being learned </a:t>
            </a:r>
            <a:r>
              <a:rPr lang="en-US" dirty="0"/>
              <a:t>and in what way does your </a:t>
            </a:r>
            <a:r>
              <a:rPr lang="en-US" b="1" dirty="0"/>
              <a:t>technique generalize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Did you just run weeks of random search to find a model that finds a good solution to a single problem. (overfitting?)</a:t>
            </a:r>
          </a:p>
        </p:txBody>
      </p:sp>
    </p:spTree>
    <p:extLst>
      <p:ext uri="{BB962C8B-B14F-4D97-AF65-F5344CB8AC3E}">
        <p14:creationId xmlns:p14="http://schemas.microsoft.com/office/powerpoint/2010/main" val="33016806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35870</TotalTime>
  <Words>615</Words>
  <Application>Microsoft Macintosh PowerPoint</Application>
  <PresentationFormat>Widescreen</PresentationFormat>
  <Paragraphs>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Calibri</vt:lpstr>
      <vt:lpstr>Century Gothic</vt:lpstr>
      <vt:lpstr>Helvetica Neue</vt:lpstr>
      <vt:lpstr>Helvetica Neue Light</vt:lpstr>
      <vt:lpstr>Monaco</vt:lpstr>
      <vt:lpstr>Wingdings</vt:lpstr>
      <vt:lpstr>2_Office Theme</vt:lpstr>
      <vt:lpstr>Machine Learning  applied to Systems (294-162)</vt:lpstr>
      <vt:lpstr>Why Apply Machine Learning to Systems Problems?</vt:lpstr>
      <vt:lpstr>Early Success of “Machine Learning” in Systems</vt:lpstr>
      <vt:lpstr>Early Issues Applying ML to Systems</vt:lpstr>
      <vt:lpstr>Recent resurgence of interest in  ML for Systems</vt:lpstr>
      <vt:lpstr>The Case for Learned Index Structures</vt:lpstr>
      <vt:lpstr>Device Placement Optimization with Reinforcement Learning</vt:lpstr>
      <vt:lpstr>Neural Adaptive Video Streaming  with Pensieve</vt:lpstr>
      <vt:lpstr>Things to Ask when Applying  ML to Systems</vt:lpstr>
      <vt:lpstr>Some of My Experience with  ML Applied to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Low-Latency Online Prediction Serving System</dc:title>
  <dc:creator>Joseph Gonzalez</dc:creator>
  <cp:lastModifiedBy>Joseph Gonzalez</cp:lastModifiedBy>
  <cp:revision>731</cp:revision>
  <cp:lastPrinted>2016-09-15T22:35:52Z</cp:lastPrinted>
  <dcterms:created xsi:type="dcterms:W3CDTF">2016-06-11T00:34:45Z</dcterms:created>
  <dcterms:modified xsi:type="dcterms:W3CDTF">2022-03-07T20:12:06Z</dcterms:modified>
</cp:coreProperties>
</file>