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pPr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17344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=""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255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229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4284617"/>
            <a:ext cx="7245199" cy="2510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457347" y="4399313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=""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=""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=""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=""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=""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=""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=""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=""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=""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=""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=""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=""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=""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=""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=""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=""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=""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=""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=""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=""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=""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=""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=""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=""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=""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=""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=""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=""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=""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=""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=""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=""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=""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=""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=""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=""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=""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=""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=""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=""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=""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=""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=""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=""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=""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=""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=""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=""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=""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=""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=""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46" y="4373084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=""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err="1" smtClean="0"/>
              <a:t>Ронжин</a:t>
            </a:r>
            <a:r>
              <a:rPr lang="ru-RU" sz="1000" dirty="0" smtClean="0"/>
              <a:t> Илья  - всё </a:t>
            </a:r>
          </a:p>
          <a:p>
            <a:r>
              <a:rPr lang="ru-RU" sz="1000" dirty="0" smtClean="0"/>
              <a:t>Ссылка на </a:t>
            </a:r>
            <a:r>
              <a:rPr lang="ru-RU" sz="1000" dirty="0" err="1" smtClean="0"/>
              <a:t>дашборд</a:t>
            </a:r>
            <a:r>
              <a:rPr lang="ru-RU" sz="1000" dirty="0" smtClean="0"/>
              <a:t>: </a:t>
            </a:r>
            <a:r>
              <a:rPr lang="en-US" sz="1000" smtClean="0"/>
              <a:t>https://public.tableau.com/app/profile/ronzhin.ilya/viz/Project_16865711467470/DashboardDesktop?publish=yes</a:t>
            </a:r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9"/>
            <a:ext cx="2246038" cy="27323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base"/>
            <a:r>
              <a:rPr lang="ru-RU" sz="1000" dirty="0" smtClean="0"/>
              <a:t>В целях борьбы </a:t>
            </a:r>
            <a:r>
              <a:rPr lang="ru-RU" sz="1000" dirty="0" smtClean="0"/>
              <a:t>с выгоранием сотрудников </a:t>
            </a:r>
            <a:r>
              <a:rPr lang="ru-RU" sz="1000" dirty="0" smtClean="0"/>
              <a:t>предприятия среди них проведен соцопрос. Предполагается что периодически опрос будет  проводиться повторно. </a:t>
            </a:r>
            <a:r>
              <a:rPr lang="ru-RU" sz="1000" dirty="0" smtClean="0"/>
              <a:t>Требуется визуализировать эти данные в виде </a:t>
            </a:r>
            <a:r>
              <a:rPr lang="ru-RU" sz="1000" dirty="0" err="1" smtClean="0"/>
              <a:t>дашборда</a:t>
            </a:r>
            <a:r>
              <a:rPr lang="ru-RU" sz="1000" dirty="0" smtClean="0"/>
              <a:t>. </a:t>
            </a:r>
            <a:r>
              <a:rPr lang="ru-RU" sz="1000" dirty="0" err="1" smtClean="0"/>
              <a:t>Дашборд</a:t>
            </a:r>
            <a:r>
              <a:rPr lang="ru-RU" sz="1000" dirty="0" smtClean="0"/>
              <a:t> </a:t>
            </a:r>
            <a:r>
              <a:rPr lang="ru-RU" sz="1000" dirty="0" smtClean="0"/>
              <a:t>нужен для анализа уровня удовлетворенности сотрудников по следующим 4 критериям: 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ru-RU" sz="1000" dirty="0" smtClean="0"/>
              <a:t>удовлетворенность работой, 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ru-RU" sz="1000" dirty="0" smtClean="0"/>
              <a:t>удовлетворенность обстановкой на работе/рабочей средой 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ru-RU" sz="1000" dirty="0" smtClean="0"/>
              <a:t>отношениями с коллегами /внутри компании</a:t>
            </a:r>
          </a:p>
          <a:p>
            <a:pPr marL="228600" lvl="0" indent="-228600" fontAlgn="base">
              <a:buFont typeface="+mj-lt"/>
              <a:buAutoNum type="arabicPeriod"/>
            </a:pPr>
            <a:r>
              <a:rPr lang="ru-RU" sz="1000" dirty="0" smtClean="0"/>
              <a:t>баланс работы и личной жизни. </a:t>
            </a:r>
            <a:endParaRPr lang="ru-RU" sz="10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smtClean="0"/>
              <a:t>Руководитель отдела </a:t>
            </a:r>
            <a:r>
              <a:rPr lang="en-US" sz="1000" dirty="0" smtClean="0"/>
              <a:t>HR</a:t>
            </a:r>
            <a:r>
              <a:rPr lang="ru-RU" sz="1000" dirty="0" smtClean="0"/>
              <a:t> и сотрудники отдела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447211" y="4441372"/>
            <a:ext cx="6479177" cy="22206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000" dirty="0" smtClean="0"/>
          </a:p>
          <a:p>
            <a:r>
              <a:rPr lang="ru-RU" sz="1000" dirty="0" smtClean="0"/>
              <a:t>Какой общий уровень удовлетворенности  в компании? По каждому из критериев? В разрезе департаментов и   должностей? </a:t>
            </a:r>
            <a:endParaRPr lang="ru-RU" sz="1000" dirty="0" smtClean="0"/>
          </a:p>
          <a:p>
            <a:endParaRPr lang="ru-RU" sz="1000" dirty="0" smtClean="0"/>
          </a:p>
          <a:p>
            <a:r>
              <a:rPr lang="ru-RU" sz="1000" dirty="0" smtClean="0"/>
              <a:t>В каком департаменте </a:t>
            </a:r>
            <a:r>
              <a:rPr lang="ru-RU" sz="1000" dirty="0" smtClean="0"/>
              <a:t>самый низкий уровень удовлетворенности? </a:t>
            </a:r>
          </a:p>
          <a:p>
            <a:endParaRPr lang="ru-RU" sz="1000" dirty="0" smtClean="0"/>
          </a:p>
          <a:p>
            <a:r>
              <a:rPr lang="ru-RU" sz="1000" dirty="0" smtClean="0"/>
              <a:t>Как соотносятся ответы конкретного сотрудника со </a:t>
            </a:r>
            <a:r>
              <a:rPr lang="ru-RU" sz="1000" dirty="0" smtClean="0"/>
              <a:t>средними </a:t>
            </a:r>
            <a:r>
              <a:rPr lang="ru-RU" sz="1000" dirty="0" smtClean="0"/>
              <a:t>показателями по департаменту/должности</a:t>
            </a:r>
            <a:r>
              <a:rPr lang="ru-RU" sz="1000" dirty="0" smtClean="0"/>
              <a:t>?</a:t>
            </a:r>
          </a:p>
          <a:p>
            <a:endParaRPr lang="ru-RU" sz="1000" dirty="0" smtClean="0"/>
          </a:p>
          <a:p>
            <a:r>
              <a:rPr lang="ru-RU" sz="1000" dirty="0" smtClean="0"/>
              <a:t>Как </a:t>
            </a:r>
            <a:r>
              <a:rPr lang="ru-RU" sz="1000" dirty="0" smtClean="0"/>
              <a:t>соотносятся разные типы </a:t>
            </a:r>
            <a:r>
              <a:rPr lang="ru-RU" sz="1000" dirty="0" smtClean="0"/>
              <a:t> удовлетворенности друг </a:t>
            </a:r>
            <a:r>
              <a:rPr lang="ru-RU" sz="1000" dirty="0" smtClean="0"/>
              <a:t>с другом? </a:t>
            </a:r>
            <a:endParaRPr lang="ru-RU" sz="1000" dirty="0" smtClean="0"/>
          </a:p>
          <a:p>
            <a:endParaRPr lang="ru-RU" sz="1000" dirty="0" smtClean="0"/>
          </a:p>
          <a:p>
            <a:r>
              <a:rPr lang="ru-RU" sz="1000" dirty="0" smtClean="0"/>
              <a:t>Какие ответы у конкретного сотрудника?</a:t>
            </a:r>
          </a:p>
          <a:p>
            <a:endParaRPr lang="ru-RU" sz="1000" dirty="0" smtClean="0">
              <a:solidFill>
                <a:sysClr val="windowText" lastClr="000000"/>
              </a:solidFill>
            </a:endParaRPr>
          </a:p>
          <a:p>
            <a:r>
              <a:rPr lang="ru-RU" sz="1000" dirty="0" smtClean="0"/>
              <a:t>Есть </a:t>
            </a:r>
            <a:r>
              <a:rPr lang="ru-RU" sz="1000" dirty="0" smtClean="0"/>
              <a:t>ли зависимость между уровнем удовлетворенности и уровнем «застоя» (количество лет в текущей позиции, с текущим менеджером или с последнего повышения или уровнем ЗП? </a:t>
            </a:r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smtClean="0"/>
              <a:t>На рабочем месте или на совещаниях. Через ПК и через мобильный телефон.</a:t>
            </a:r>
          </a:p>
          <a:p>
            <a:endParaRPr lang="ru-RU" sz="1000" dirty="0" smtClean="0"/>
          </a:p>
          <a:p>
            <a:r>
              <a:rPr lang="ru-RU" sz="1000" dirty="0" smtClean="0"/>
              <a:t>Нужна возможность переносить весь </a:t>
            </a:r>
            <a:r>
              <a:rPr lang="ru-RU" sz="1000" dirty="0" err="1" smtClean="0"/>
              <a:t>дашборд</a:t>
            </a:r>
            <a:r>
              <a:rPr lang="ru-RU" sz="1000" dirty="0" smtClean="0"/>
              <a:t> или отдельные графики в картинку для презентации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2232103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smtClean="0"/>
              <a:t>Данные собираются через опрос сотрудников. Таблица </a:t>
            </a:r>
            <a:r>
              <a:rPr lang="en-US" sz="1000" dirty="0" err="1" smtClean="0"/>
              <a:t>Exel</a:t>
            </a:r>
            <a:r>
              <a:rPr lang="ru-RU" sz="1000" dirty="0" smtClean="0"/>
              <a:t> в разрезе по </a:t>
            </a:r>
            <a:r>
              <a:rPr lang="ru-RU" sz="1000" dirty="0" err="1" smtClean="0"/>
              <a:t>сотруднкам</a:t>
            </a:r>
            <a:r>
              <a:rPr lang="ru-RU" sz="1000" dirty="0" smtClean="0"/>
              <a:t>. Обновляются несколько раз в год</a:t>
            </a:r>
            <a:endParaRPr lang="en-US" sz="10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8"/>
            <a:ext cx="2330016" cy="30676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smtClean="0"/>
              <a:t>1й Блок</a:t>
            </a:r>
          </a:p>
          <a:p>
            <a:r>
              <a:rPr lang="ru-RU" sz="1000" dirty="0" smtClean="0"/>
              <a:t>1. </a:t>
            </a:r>
            <a:r>
              <a:rPr lang="ru-RU" sz="1000" dirty="0" err="1" smtClean="0"/>
              <a:t>Фактойды</a:t>
            </a:r>
            <a:r>
              <a:rPr lang="ru-RU" sz="1000" dirty="0" smtClean="0"/>
              <a:t> со средними показателями  удовлетворенности по предприятию</a:t>
            </a:r>
          </a:p>
          <a:p>
            <a:endParaRPr lang="ru-RU" sz="1000" dirty="0" smtClean="0"/>
          </a:p>
          <a:p>
            <a:r>
              <a:rPr lang="ru-RU" sz="1000" dirty="0" smtClean="0"/>
              <a:t>2,3. </a:t>
            </a:r>
            <a:r>
              <a:rPr lang="ru-RU" sz="1000" dirty="0" err="1" smtClean="0"/>
              <a:t>Барчаты</a:t>
            </a:r>
            <a:r>
              <a:rPr lang="ru-RU" sz="1000" dirty="0" smtClean="0"/>
              <a:t> по 4 критериям удовлетворенности в разрезе по </a:t>
            </a:r>
            <a:r>
              <a:rPr lang="ru-RU" sz="1000" dirty="0" err="1" smtClean="0"/>
              <a:t>депаратментам</a:t>
            </a:r>
            <a:r>
              <a:rPr lang="ru-RU" sz="1000" dirty="0" smtClean="0"/>
              <a:t> и  по  должностям.</a:t>
            </a:r>
          </a:p>
          <a:p>
            <a:endParaRPr lang="ru-RU" sz="1000" dirty="0" smtClean="0"/>
          </a:p>
          <a:p>
            <a:r>
              <a:rPr lang="ru-RU" sz="1000" dirty="0" smtClean="0"/>
              <a:t>4. Таблица с ответами  сотрудников с </a:t>
            </a:r>
            <a:r>
              <a:rPr lang="en-US" sz="1000" dirty="0" smtClean="0"/>
              <a:t>id</a:t>
            </a:r>
            <a:r>
              <a:rPr lang="ru-RU" sz="1000" dirty="0" smtClean="0"/>
              <a:t> сотрудника и ответами по 4 критериям. + ссылка на страницу сотрудника</a:t>
            </a:r>
          </a:p>
          <a:p>
            <a:endParaRPr lang="ru-RU" sz="1000" dirty="0" smtClean="0"/>
          </a:p>
          <a:p>
            <a:r>
              <a:rPr lang="ru-RU" sz="1000" dirty="0" smtClean="0"/>
              <a:t>2-4 – с фильтрами, чтобы можно было видеть и сравнивать их данные на уровне конкретного </a:t>
            </a:r>
            <a:r>
              <a:rPr lang="ru-RU" sz="1000" dirty="0" err="1" smtClean="0"/>
              <a:t>депаратамента</a:t>
            </a:r>
            <a:r>
              <a:rPr lang="ru-RU" sz="1000" dirty="0" smtClean="0"/>
              <a:t>, должности, сотрудника.</a:t>
            </a:r>
          </a:p>
          <a:p>
            <a:r>
              <a:rPr lang="ru-RU" sz="1000" dirty="0" smtClean="0"/>
              <a:t>5. Множественные линейные графики с проверкой гипотез по 4 критериям удовлетворенности</a:t>
            </a:r>
          </a:p>
          <a:p>
            <a:endParaRPr lang="ru-RU" sz="1000" dirty="0"/>
          </a:p>
        </p:txBody>
      </p:sp>
      <p:grpSp>
        <p:nvGrpSpPr>
          <p:cNvPr id="1117" name="Рисунок 1115">
            <a:extLst>
              <a:ext uri="{FF2B5EF4-FFF2-40B4-BE49-F238E27FC236}">
                <a16:creationId xmlns=""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=""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=""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=""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=""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=""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=""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=""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=""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=""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=""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=""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=""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=""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=""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=""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=""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=""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=""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=""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=""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=""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/>
              <a:t>Как мы поймем, что достигли цели?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ru-RU" dirty="0"/>
              <a:t>Как мы будем поддерживать </a:t>
            </a:r>
            <a:r>
              <a:rPr lang="ru-RU" dirty="0" err="1"/>
              <a:t>дашборд</a:t>
            </a:r>
            <a:r>
              <a:rPr lang="ru-RU" dirty="0"/>
              <a:t> и его пользователей?</a:t>
            </a:r>
          </a:p>
          <a:p>
            <a:endParaRPr lang="ru-RU" dirty="0"/>
          </a:p>
          <a:p>
            <a:r>
              <a:rPr lang="ru-RU" dirty="0"/>
              <a:t>Насколько получилось удачным решение?</a:t>
            </a:r>
            <a:endParaRPr lang="en-US" dirty="0"/>
          </a:p>
        </p:txBody>
      </p:sp>
      <p:pic>
        <p:nvPicPr>
          <p:cNvPr id="107" name="Рисунок 106" descr="Табло проект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104" y="3832255"/>
            <a:ext cx="4279965" cy="2816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294</Words>
  <Application>Microsoft Office PowerPoint</Application>
  <PresentationFormat>Произвольный</PresentationFormat>
  <Paragraphs>48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Yandex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User Windows</cp:lastModifiedBy>
  <cp:revision>19</cp:revision>
  <dcterms:created xsi:type="dcterms:W3CDTF">2020-07-15T16:28:51Z</dcterms:created>
  <dcterms:modified xsi:type="dcterms:W3CDTF">2023-10-02T20:55:45Z</dcterms:modified>
</cp:coreProperties>
</file>