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9" r:id="rId5"/>
    <p:sldId id="273" r:id="rId6"/>
    <p:sldId id="261" r:id="rId7"/>
    <p:sldId id="274" r:id="rId8"/>
    <p:sldId id="263" r:id="rId9"/>
    <p:sldId id="264" r:id="rId10"/>
    <p:sldId id="265" r:id="rId11"/>
    <p:sldId id="266" r:id="rId12"/>
    <p:sldId id="262" r:id="rId13"/>
    <p:sldId id="270" r:id="rId14"/>
    <p:sldId id="271" r:id="rId15"/>
    <p:sldId id="260" r:id="rId16"/>
    <p:sldId id="269" r:id="rId17"/>
    <p:sldId id="25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43240-A32E-46A3-A577-12FD6B01FDEF}" v="1" dt="2024-09-08T12:08:05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Yongkun" userId="9f03f4a5-7e7a-4a26-ba55-64643d70ff11" providerId="ADAL" clId="{5D543240-A32E-46A3-A577-12FD6B01FDEF}"/>
    <pc:docChg chg="undo custSel addSld modSld sldOrd">
      <pc:chgData name="WU Yongkun" userId="9f03f4a5-7e7a-4a26-ba55-64643d70ff11" providerId="ADAL" clId="{5D543240-A32E-46A3-A577-12FD6B01FDEF}" dt="2024-09-08T12:15:27.283" v="20" actId="20577"/>
      <pc:docMkLst>
        <pc:docMk/>
      </pc:docMkLst>
      <pc:sldChg chg="modSp add mod">
        <pc:chgData name="WU Yongkun" userId="9f03f4a5-7e7a-4a26-ba55-64643d70ff11" providerId="ADAL" clId="{5D543240-A32E-46A3-A577-12FD6B01FDEF}" dt="2024-09-08T12:09:12.214" v="6" actId="20577"/>
        <pc:sldMkLst>
          <pc:docMk/>
          <pc:sldMk cId="0" sldId="256"/>
        </pc:sldMkLst>
        <pc:spChg chg="mod">
          <ac:chgData name="WU Yongkun" userId="9f03f4a5-7e7a-4a26-ba55-64643d70ff11" providerId="ADAL" clId="{5D543240-A32E-46A3-A577-12FD6B01FDEF}" dt="2024-09-08T12:09:12.214" v="6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add mod">
        <pc:chgData name="WU Yongkun" userId="9f03f4a5-7e7a-4a26-ba55-64643d70ff11" providerId="ADAL" clId="{5D543240-A32E-46A3-A577-12FD6B01FDEF}" dt="2024-09-08T12:11:23.266" v="8"/>
        <pc:sldMkLst>
          <pc:docMk/>
          <pc:sldMk cId="0" sldId="257"/>
        </pc:sldMkLst>
        <pc:spChg chg="mod">
          <ac:chgData name="WU Yongkun" userId="9f03f4a5-7e7a-4a26-ba55-64643d70ff11" providerId="ADAL" clId="{5D543240-A32E-46A3-A577-12FD6B01FDEF}" dt="2024-09-08T12:11:23.266" v="8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WU Yongkun" userId="9f03f4a5-7e7a-4a26-ba55-64643d70ff11" providerId="ADAL" clId="{5D543240-A32E-46A3-A577-12FD6B01FDEF}" dt="2024-09-08T12:15:27.283" v="20" actId="20577"/>
        <pc:sldMkLst>
          <pc:docMk/>
          <pc:sldMk cId="2719486824" sldId="258"/>
        </pc:sldMkLst>
        <pc:spChg chg="mod">
          <ac:chgData name="WU Yongkun" userId="9f03f4a5-7e7a-4a26-ba55-64643d70ff11" providerId="ADAL" clId="{5D543240-A32E-46A3-A577-12FD6B01FDEF}" dt="2024-09-08T12:15:27.283" v="20" actId="20577"/>
          <ac:spMkLst>
            <pc:docMk/>
            <pc:sldMk cId="2719486824" sldId="258"/>
            <ac:spMk id="3" creationId="{76E02B29-433D-45B2-BB98-3CA37F0EEFFC}"/>
          </ac:spMkLst>
        </pc:spChg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59"/>
        </pc:sldMkLst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61"/>
        </pc:sldMkLst>
      </pc:sldChg>
      <pc:sldChg chg="modSp mod ord">
        <pc:chgData name="WU Yongkun" userId="9f03f4a5-7e7a-4a26-ba55-64643d70ff11" providerId="ADAL" clId="{5D543240-A32E-46A3-A577-12FD6B01FDEF}" dt="2024-09-08T12:08:33.604" v="5" actId="20577"/>
        <pc:sldMkLst>
          <pc:docMk/>
          <pc:sldMk cId="1818427535" sldId="262"/>
        </pc:sldMkLst>
        <pc:spChg chg="mod">
          <ac:chgData name="WU Yongkun" userId="9f03f4a5-7e7a-4a26-ba55-64643d70ff11" providerId="ADAL" clId="{5D543240-A32E-46A3-A577-12FD6B01FDEF}" dt="2024-09-08T12:08:33.604" v="5" actId="20577"/>
          <ac:spMkLst>
            <pc:docMk/>
            <pc:sldMk cId="1818427535" sldId="262"/>
            <ac:spMk id="2" creationId="{E5196EFB-D5F4-440A-823A-1F9318670E8E}"/>
          </ac:spMkLst>
        </pc:spChg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63"/>
        </pc:sldMkLst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64"/>
        </pc:sldMkLst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65"/>
        </pc:sldMkLst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66"/>
        </pc:sldMkLst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72"/>
        </pc:sldMkLst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73"/>
        </pc:sldMkLst>
      </pc:sldChg>
      <pc:sldChg chg="add">
        <pc:chgData name="WU Yongkun" userId="9f03f4a5-7e7a-4a26-ba55-64643d70ff11" providerId="ADAL" clId="{5D543240-A32E-46A3-A577-12FD6B01FDEF}" dt="2024-09-08T12:08:05.124" v="0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D9C56-3A51-4F82-8147-AAD3EA2D9CC4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3B61-B2E5-43D8-B4BB-5E19FE926E6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0491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b5bf7f49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b5bf7f49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b5bf7f49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b5bf7f49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5bf7f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5bf7f4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5bf7f4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5bf7f4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b5bf7f49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b5bf7f49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b5bf7f49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b5bf7f49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b5bf7f49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b5bf7f49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5bf7f49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b5bf7f49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b5bf7f49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b5bf7f49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b5bf7f49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b5bf7f49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AthhqlIutsZ43j4bx8yGtALSd0lrbU91ZgXG7jO7w34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_KWWsHzoB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tree/main/lab-exmem_fi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SOC Design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Lab4-1 Excute Code in User Memory 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73179" y="5417712"/>
            <a:ext cx="11518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https://docs.google.com/presentation/d/1AthhqlIutsZ43j4bx8yGtALSd0lrbU91ZgXG7jO7w34/edit?usp=sharing</a:t>
            </a:r>
            <a:endParaRPr lang="en-US" sz="1600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rgbClr val="1155CC"/>
                </a:solidFill>
                <a:latin typeface="-apple-system"/>
                <a:hlinkClick r:id="rId4"/>
              </a:rPr>
              <a:t>Introduce UART, Interrupt, User BRAM by Willy, Josh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Compilation</a:t>
            </a:r>
            <a:endParaRPr sz="2133"/>
          </a:p>
        </p:txBody>
      </p:sp>
      <p:sp>
        <p:nvSpPr>
          <p:cNvPr id="133" name="Google Shape;133;p22"/>
          <p:cNvSpPr txBox="1"/>
          <p:nvPr/>
        </p:nvSpPr>
        <p:spPr>
          <a:xfrm>
            <a:off x="719367" y="1194834"/>
            <a:ext cx="8778400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Simulate by xsim after compiling C code</a:t>
            </a:r>
            <a:endParaRPr sz="240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Note that .hex is directly written on testbench</a:t>
            </a:r>
            <a:endParaRPr sz="240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endParaRPr sz="24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367" y="2157601"/>
            <a:ext cx="67437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In this Lab you need to …</a:t>
            </a:r>
            <a:endParaRPr sz="2133"/>
          </a:p>
        </p:txBody>
      </p:sp>
      <p:sp>
        <p:nvSpPr>
          <p:cNvPr id="140" name="Google Shape;140;p23"/>
          <p:cNvSpPr txBox="1"/>
          <p:nvPr/>
        </p:nvSpPr>
        <p:spPr>
          <a:xfrm>
            <a:off x="719367" y="1194833"/>
            <a:ext cx="87784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 dirty="0"/>
              <a:t>Write FIR C code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dirty="0"/>
              <a:t>fir.c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dirty="0"/>
              <a:t>fir.h</a:t>
            </a:r>
            <a:endParaRPr sz="2400" dirty="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 dirty="0"/>
              <a:t>Write RTL in user_project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/>
              <a:t>Controller for delayed response and communication between BRAM and wishbone bus (wishbone timing -&gt; SRAM timing)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dirty="0"/>
              <a:t>Define suitable size of BRAM</a:t>
            </a:r>
            <a:endParaRPr sz="2400" strike="sngStrik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Submission Guideline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360EB-8731-4A79-9D00-A98A8AF3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of the 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7E64-0542-4B5F-A3C2-ACEEECCE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are required to apply the design of lab3.</a:t>
            </a:r>
          </a:p>
          <a:p>
            <a:r>
              <a:rPr lang="en-US" altLang="zh-TW" dirty="0"/>
              <a:t>Add Wishbone (WB) interface to communicate with RISCV.</a:t>
            </a:r>
          </a:p>
          <a:p>
            <a:r>
              <a:rPr lang="en-US" altLang="zh-TW" dirty="0"/>
              <a:t>All the input data (</a:t>
            </a:r>
            <a:r>
              <a:rPr lang="en-US" altLang="zh-TW" dirty="0" err="1"/>
              <a:t>coef</a:t>
            </a:r>
            <a:r>
              <a:rPr lang="en-US" altLang="zh-TW" dirty="0"/>
              <a:t> and x[n]) are listed in and coef.dat samples_triangular_wave.dat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EA8EE2-E940-4188-9429-81316859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3801862"/>
            <a:ext cx="341995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8F906-CAA7-44F4-9F55-26C8F1C5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RISCV-FIR Handshake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77FF4-C2D6-4E24-AB80-82EAA215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RISCV Program </a:t>
            </a:r>
            <a:r>
              <a:rPr lang="en-US" altLang="zh-TW" dirty="0" err="1"/>
              <a:t>coeff</a:t>
            </a:r>
            <a:r>
              <a:rPr lang="en-US" altLang="zh-TW" dirty="0"/>
              <a:t> memory by WB.</a:t>
            </a:r>
          </a:p>
          <a:p>
            <a:r>
              <a:rPr lang="en-US" altLang="zh-TW" dirty="0"/>
              <a:t>RISCV WB write x[n] input.</a:t>
            </a:r>
          </a:p>
          <a:p>
            <a:pPr lvl="1"/>
            <a:r>
              <a:rPr lang="en-US" altLang="zh-TW" dirty="0"/>
              <a:t>(note: you should make sure FIR is ready accept the data)</a:t>
            </a:r>
          </a:p>
          <a:p>
            <a:r>
              <a:rPr lang="en-US" altLang="zh-TW" dirty="0"/>
              <a:t>RISCV check if y[n] is ready, if yes: read y[n], otherwise wait.</a:t>
            </a:r>
          </a:p>
          <a:p>
            <a:pPr lvl="1"/>
            <a:r>
              <a:rPr lang="en-US" altLang="zh-TW" dirty="0"/>
              <a:t>(note: you need to have flag to indicate y[n] is ready)</a:t>
            </a:r>
          </a:p>
          <a:p>
            <a:r>
              <a:rPr lang="en-US" altLang="zh-TW" dirty="0"/>
              <a:t>When finish, write final Y (lower 16-bit) through </a:t>
            </a:r>
            <a:r>
              <a:rPr lang="en-US" altLang="zh-TW" dirty="0" err="1"/>
              <a:t>mprj</a:t>
            </a:r>
            <a:r>
              <a:rPr lang="en-US" altLang="zh-TW" dirty="0"/>
              <a:t> pin.</a:t>
            </a:r>
          </a:p>
          <a:p>
            <a:r>
              <a:rPr lang="en-US" altLang="zh-TW" dirty="0"/>
              <a:t>Testbench check correctness, use one </a:t>
            </a:r>
            <a:r>
              <a:rPr lang="en-US" altLang="zh-TW" dirty="0" err="1"/>
              <a:t>mprj</a:t>
            </a:r>
            <a:r>
              <a:rPr lang="en-US" altLang="zh-TW" dirty="0"/>
              <a:t> pin to indicate the output result is ready.</a:t>
            </a:r>
          </a:p>
          <a:p>
            <a:pPr lvl="1"/>
            <a:r>
              <a:rPr lang="en-US" altLang="zh-TW"/>
              <a:t>(note: </a:t>
            </a:r>
            <a:r>
              <a:rPr lang="en-US" altLang="zh-TW" dirty="0"/>
              <a:t>initially, the ready pin should be </a:t>
            </a:r>
            <a:r>
              <a:rPr lang="en-US" altLang="zh-TW" dirty="0" err="1"/>
              <a:t>deasserted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Golden data is listed in out_gold.dat</a:t>
            </a:r>
          </a:p>
        </p:txBody>
      </p:sp>
    </p:spTree>
    <p:extLst>
      <p:ext uri="{BB962C8B-B14F-4D97-AF65-F5344CB8AC3E}">
        <p14:creationId xmlns:p14="http://schemas.microsoft.com/office/powerpoint/2010/main" val="82927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472"/>
          </a:xfrm>
        </p:spPr>
        <p:txBody>
          <a:bodyPr>
            <a:noAutofit/>
          </a:bodyPr>
          <a:lstStyle/>
          <a:p>
            <a:r>
              <a:rPr lang="en-US" altLang="zh-TW" dirty="0"/>
              <a:t>Hierarchy:</a:t>
            </a:r>
          </a:p>
          <a:p>
            <a:pPr lvl="1"/>
            <a:r>
              <a:rPr lang="en-US" altLang="zh-TW" sz="2800" dirty="0"/>
              <a:t>StudentID_lab4/</a:t>
            </a:r>
          </a:p>
          <a:p>
            <a:pPr lvl="2"/>
            <a:r>
              <a:rPr lang="en-US" altLang="zh-TW" sz="2800" dirty="0"/>
              <a:t>Report.pdf</a:t>
            </a:r>
          </a:p>
          <a:p>
            <a:pPr lvl="2"/>
            <a:r>
              <a:rPr lang="en-US" altLang="zh-TW" sz="2800" dirty="0" err="1"/>
              <a:t>Github</a:t>
            </a:r>
            <a:r>
              <a:rPr lang="en-US" altLang="zh-TW" sz="2800" dirty="0"/>
              <a:t> link</a:t>
            </a:r>
          </a:p>
          <a:p>
            <a:r>
              <a:rPr lang="en-US" altLang="zh-TW" dirty="0"/>
              <a:t>Your </a:t>
            </a:r>
            <a:r>
              <a:rPr lang="en-US" altLang="zh-TW" dirty="0" err="1"/>
              <a:t>Github</a:t>
            </a:r>
            <a:r>
              <a:rPr lang="en-US" altLang="zh-TW" dirty="0"/>
              <a:t> link should attach the file:</a:t>
            </a:r>
          </a:p>
          <a:p>
            <a:pPr lvl="1"/>
            <a:r>
              <a:rPr lang="en-US" altLang="zh-TW" dirty="0"/>
              <a:t>Design</a:t>
            </a:r>
          </a:p>
          <a:p>
            <a:pPr lvl="1"/>
            <a:r>
              <a:rPr lang="en-US" altLang="zh-TW" dirty="0"/>
              <a:t>WB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</a:p>
          <a:p>
            <a:pPr lvl="1"/>
            <a:r>
              <a:rPr lang="en-US" altLang="zh-TW" dirty="0"/>
              <a:t>RISC-V</a:t>
            </a:r>
          </a:p>
          <a:p>
            <a:pPr lvl="1"/>
            <a:r>
              <a:rPr lang="en-US" altLang="zh-TW" dirty="0"/>
              <a:t>Report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programming interface between RISCV and user project.</a:t>
            </a:r>
          </a:p>
          <a:p>
            <a:r>
              <a:rPr lang="en-US" dirty="0"/>
              <a:t>What is the throughput?</a:t>
            </a:r>
          </a:p>
          <a:p>
            <a:r>
              <a:rPr lang="en-US" dirty="0"/>
              <a:t>Suggest performance improvement based on the observation. </a:t>
            </a:r>
          </a:p>
          <a:p>
            <a:pPr lvl="1"/>
            <a:r>
              <a:rPr lang="en-US" dirty="0"/>
              <a:t>e.g. Speed up the FIR processing speed</a:t>
            </a:r>
          </a:p>
          <a:p>
            <a:r>
              <a:rPr lang="en-US" dirty="0"/>
              <a:t>Reduce the RISCV overhead in moving data.</a:t>
            </a:r>
          </a:p>
          <a:p>
            <a:pPr lvl="1"/>
            <a:r>
              <a:rPr lang="en-US" dirty="0"/>
              <a:t>e.g. enlarge </a:t>
            </a:r>
            <a:r>
              <a:rPr lang="en-US" dirty="0" err="1"/>
              <a:t>Shift_RAM</a:t>
            </a:r>
            <a:r>
              <a:rPr lang="en-US" dirty="0"/>
              <a:t> size = 12 DW (one more than </a:t>
            </a:r>
            <a:r>
              <a:rPr lang="en-US" dirty="0" err="1"/>
              <a:t>TapeRAM</a:t>
            </a:r>
            <a:r>
              <a:rPr lang="en-US" dirty="0"/>
              <a:t> size) – what is the effect ?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StudentID_lab4.zip (e.g., 111061545_lab4.zip)</a:t>
            </a:r>
            <a:endParaRPr lang="zh-TW" altLang="en-US" dirty="0"/>
          </a:p>
          <a:p>
            <a:r>
              <a:rPr lang="en-US" altLang="zh-TW" dirty="0"/>
              <a:t>Submit to </a:t>
            </a:r>
            <a:r>
              <a:rPr lang="en-US" altLang="zh-TW"/>
              <a:t>HKUST Canvas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Content</a:t>
            </a:r>
            <a:endParaRPr sz="2133"/>
          </a:p>
        </p:txBody>
      </p:sp>
      <p:sp>
        <p:nvSpPr>
          <p:cNvPr id="61" name="Google Shape;61;p14"/>
          <p:cNvSpPr txBox="1"/>
          <p:nvPr/>
        </p:nvSpPr>
        <p:spPr>
          <a:xfrm>
            <a:off x="719367" y="1179567"/>
            <a:ext cx="9921200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 dirty="0"/>
              <a:t>Prepare firmware code &amp; RTL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dirty="0"/>
              <a:t>FIR in C code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dirty="0"/>
              <a:t>Firmware management in main()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dirty="0"/>
              <a:t>Linker for address arrangement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dirty="0"/>
              <a:t>Design your BRAM in user_project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dirty="0"/>
              <a:t>Compilation</a:t>
            </a:r>
            <a:endParaRPr sz="2400" dirty="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 dirty="0"/>
              <a:t>Synthesis &amp; Verification</a:t>
            </a:r>
            <a:endParaRPr sz="2400" dirty="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 dirty="0"/>
              <a:t>Reference</a:t>
            </a:r>
            <a:endParaRPr sz="2400" dirty="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https://github.com/bol-edu/caravel-soc_fpga-lab/tree/main/lab-exmem_fir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FIR in C code</a:t>
            </a:r>
            <a:endParaRPr sz="2133"/>
          </a:p>
        </p:txBody>
      </p:sp>
      <p:sp>
        <p:nvSpPr>
          <p:cNvPr id="67" name="Google Shape;67;p15"/>
          <p:cNvSpPr txBox="1"/>
          <p:nvPr/>
        </p:nvSpPr>
        <p:spPr>
          <a:xfrm>
            <a:off x="719367" y="1194834"/>
            <a:ext cx="8778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Generate data in header file</a:t>
            </a:r>
            <a:endParaRPr sz="240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In  lab-exmem_fir/testbench/fir.h</a:t>
            </a:r>
            <a:endParaRPr sz="2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67" y="2408167"/>
            <a:ext cx="6464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2990100" y="3968500"/>
            <a:ext cx="3932000" cy="47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0" name="Google Shape;70;p15"/>
          <p:cNvSpPr/>
          <p:nvPr/>
        </p:nvSpPr>
        <p:spPr>
          <a:xfrm>
            <a:off x="2990100" y="4598433"/>
            <a:ext cx="3932000" cy="47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7272500" y="4303767"/>
            <a:ext cx="4614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rgbClr val="FF0000"/>
                </a:solidFill>
              </a:rPr>
              <a:t>Defined by yourself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FIR in C code</a:t>
            </a:r>
            <a:endParaRPr sz="2133"/>
          </a:p>
        </p:txBody>
      </p:sp>
      <p:sp>
        <p:nvSpPr>
          <p:cNvPr id="77" name="Google Shape;77;p16"/>
          <p:cNvSpPr txBox="1"/>
          <p:nvPr/>
        </p:nvSpPr>
        <p:spPr>
          <a:xfrm>
            <a:off x="719367" y="1194834"/>
            <a:ext cx="8778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In lab-exmem_fir/testbench/fir.c</a:t>
            </a:r>
            <a:endParaRPr sz="2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67" y="1728434"/>
            <a:ext cx="7645400" cy="38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4011167" y="2261600"/>
            <a:ext cx="2987200" cy="47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80" name="Google Shape;80;p16"/>
          <p:cNvSpPr txBox="1"/>
          <p:nvPr/>
        </p:nvSpPr>
        <p:spPr>
          <a:xfrm>
            <a:off x="4971267" y="1728434"/>
            <a:ext cx="658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rgbClr val="FF0000"/>
                </a:solidFill>
              </a:rPr>
              <a:t>The function is located at section “mprjram”. Don’t modify it.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Firmware management in main() </a:t>
            </a:r>
            <a:endParaRPr sz="2133"/>
          </a:p>
        </p:txBody>
      </p:sp>
      <p:sp>
        <p:nvSpPr>
          <p:cNvPr id="86" name="Google Shape;86;p17"/>
          <p:cNvSpPr txBox="1"/>
          <p:nvPr/>
        </p:nvSpPr>
        <p:spPr>
          <a:xfrm>
            <a:off x="719367" y="1194834"/>
            <a:ext cx="8778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In lab-exmem_fir/testbench/counter_la_fir.c</a:t>
            </a:r>
            <a:endParaRPr sz="2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67" y="1809001"/>
            <a:ext cx="4787235" cy="391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368" y="5878800"/>
            <a:ext cx="4678633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867" y="1809000"/>
            <a:ext cx="5476899" cy="48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 rot="-3147336">
            <a:off x="6322004" y="3745274"/>
            <a:ext cx="3003728" cy="3157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91" name="Google Shape;91;p17"/>
          <p:cNvSpPr txBox="1"/>
          <p:nvPr/>
        </p:nvSpPr>
        <p:spPr>
          <a:xfrm>
            <a:off x="6541000" y="768068"/>
            <a:ext cx="5483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rgbClr val="FF0000"/>
                </a:solidFill>
              </a:rPr>
              <a:t>Setting IO pad. CPU will keep idle until reg_mprj_xfer = 0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Linker for address arrangement  </a:t>
            </a:r>
            <a:endParaRPr sz="2133"/>
          </a:p>
        </p:txBody>
      </p:sp>
      <p:sp>
        <p:nvSpPr>
          <p:cNvPr id="97" name="Google Shape;97;p18"/>
          <p:cNvSpPr txBox="1"/>
          <p:nvPr/>
        </p:nvSpPr>
        <p:spPr>
          <a:xfrm>
            <a:off x="719367" y="1194834"/>
            <a:ext cx="8778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In lab-exmem_fir/firmware/section.lds</a:t>
            </a:r>
            <a:endParaRPr sz="24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67" y="1809000"/>
            <a:ext cx="7937500" cy="3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2197600" y="3663667"/>
            <a:ext cx="5730400" cy="47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0" name="Google Shape;100;p18"/>
          <p:cNvSpPr txBox="1"/>
          <p:nvPr/>
        </p:nvSpPr>
        <p:spPr>
          <a:xfrm>
            <a:off x="7394400" y="4136067"/>
            <a:ext cx="4541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rgbClr val="FF0000"/>
                </a:solidFill>
              </a:rPr>
              <a:t>Allocate 4MB memory for mapping but notice that the size of BRAM in user_project is limited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Design your BRAM in user_project  </a:t>
            </a:r>
            <a:endParaRPr sz="2133"/>
          </a:p>
        </p:txBody>
      </p:sp>
      <p:sp>
        <p:nvSpPr>
          <p:cNvPr id="106" name="Google Shape;106;p19"/>
          <p:cNvSpPr txBox="1"/>
          <p:nvPr/>
        </p:nvSpPr>
        <p:spPr>
          <a:xfrm>
            <a:off x="719367" y="1194834"/>
            <a:ext cx="8778400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In lab-exmem_fir/rtl/user_proj_example.counter.v</a:t>
            </a:r>
            <a:endParaRPr sz="240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/>
              <a:t>Design the controller connected with wishbone bus</a:t>
            </a:r>
            <a:endParaRPr sz="240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/>
              <a:t>Response after the parameter Delay</a:t>
            </a:r>
            <a:endParaRPr sz="24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68" y="3029152"/>
            <a:ext cx="4054633" cy="3269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967" y="3349401"/>
            <a:ext cx="7011600" cy="2629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>
            <a:off x="6403833" y="4105667"/>
            <a:ext cx="4282400" cy="147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7318267" y="3877033"/>
            <a:ext cx="499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rgbClr val="FF0000"/>
                </a:solidFill>
              </a:rPr>
              <a:t>Delay = 10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562000" y="6056367"/>
            <a:ext cx="463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Read BRAM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Design your BRAM in user_project  </a:t>
            </a:r>
            <a:endParaRPr sz="2133"/>
          </a:p>
        </p:txBody>
      </p:sp>
      <p:sp>
        <p:nvSpPr>
          <p:cNvPr id="117" name="Google Shape;117;p20"/>
          <p:cNvSpPr txBox="1"/>
          <p:nvPr/>
        </p:nvSpPr>
        <p:spPr>
          <a:xfrm>
            <a:off x="719367" y="1194834"/>
            <a:ext cx="8778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In lab-exmem_fir/rtl/bram.v</a:t>
            </a:r>
            <a:endParaRPr sz="240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/>
              <a:t>Estimate the required size of BRAM</a:t>
            </a:r>
            <a:endParaRPr sz="24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33" y="2159234"/>
            <a:ext cx="6631592" cy="4292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719367" y="539467"/>
            <a:ext cx="87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/>
              <a:t>Compilation</a:t>
            </a:r>
            <a:endParaRPr sz="2133"/>
          </a:p>
        </p:txBody>
      </p:sp>
      <p:sp>
        <p:nvSpPr>
          <p:cNvPr id="124" name="Google Shape;124;p21"/>
          <p:cNvSpPr txBox="1"/>
          <p:nvPr/>
        </p:nvSpPr>
        <p:spPr>
          <a:xfrm>
            <a:off x="719367" y="1194834"/>
            <a:ext cx="87784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Given script to compile</a:t>
            </a:r>
            <a:endParaRPr sz="240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/>
              <a:t>.</a:t>
            </a:r>
            <a:endParaRPr sz="240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Transform .elf to .hex</a:t>
            </a:r>
            <a:endParaRPr sz="240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/>
              <a:t>.</a:t>
            </a:r>
            <a:endParaRPr sz="240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en" sz="2400"/>
              <a:t>Export assembly code for debugging</a:t>
            </a:r>
            <a:endParaRPr sz="2400"/>
          </a:p>
          <a:p>
            <a:pPr marL="1219170" lvl="1" indent="-423323">
              <a:lnSpc>
                <a:spcPct val="150000"/>
              </a:lnSpc>
              <a:buSzPts val="1400"/>
              <a:buChar char="○"/>
            </a:pPr>
            <a:r>
              <a:rPr lang="en" sz="2400"/>
              <a:t>.</a:t>
            </a:r>
            <a:endParaRPr sz="2400"/>
          </a:p>
        </p:txBody>
      </p:sp>
      <p:sp>
        <p:nvSpPr>
          <p:cNvPr id="125" name="Google Shape;125;p21"/>
          <p:cNvSpPr txBox="1"/>
          <p:nvPr/>
        </p:nvSpPr>
        <p:spPr>
          <a:xfrm>
            <a:off x="1968933" y="1666233"/>
            <a:ext cx="8778400" cy="4528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8F8F2"/>
                </a:solidFill>
                <a:latin typeface="Ubuntu Mono"/>
                <a:ea typeface="Ubuntu Mono"/>
                <a:cs typeface="Ubuntu Mono"/>
                <a:sym typeface="Ubuntu Mono"/>
              </a:rPr>
              <a:t>riscv32-unknown-elf-gcc -I../../firmware -o counter_la_fir.elf ..</a:t>
            </a:r>
            <a:endParaRPr sz="2400">
              <a:solidFill>
                <a:srgbClr val="F8F8F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968933" y="2479033"/>
            <a:ext cx="9570800" cy="4528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8F8F2"/>
                </a:solidFill>
                <a:latin typeface="Ubuntu Mono"/>
                <a:ea typeface="Ubuntu Mono"/>
                <a:cs typeface="Ubuntu Mono"/>
                <a:sym typeface="Ubuntu Mono"/>
              </a:rPr>
              <a:t>riscv32-unknown-elf-objcopy -O verilog counter_la_fir.elf counter_la_fir.hex</a:t>
            </a:r>
            <a:endParaRPr sz="2400">
              <a:solidFill>
                <a:srgbClr val="F8F8F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968933" y="3429000"/>
            <a:ext cx="8778400" cy="4528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8F8F2"/>
                </a:solidFill>
                <a:latin typeface="Ubuntu Mono"/>
                <a:ea typeface="Ubuntu Mono"/>
                <a:cs typeface="Ubuntu Mono"/>
                <a:sym typeface="Ubuntu Mono"/>
              </a:rPr>
              <a:t>riscv32-unknown-elf-objdump -D counter_la_fir.elf &gt; counter_la_fir.out</a:t>
            </a:r>
            <a:endParaRPr sz="2400">
              <a:solidFill>
                <a:srgbClr val="F8F8F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724</Words>
  <Application>Microsoft Office PowerPoint</Application>
  <PresentationFormat>Widescreen</PresentationFormat>
  <Paragraphs>95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Aptos</vt:lpstr>
      <vt:lpstr>Arial</vt:lpstr>
      <vt:lpstr>Calibri</vt:lpstr>
      <vt:lpstr>Calibri Light</vt:lpstr>
      <vt:lpstr>Ubuntu Mono</vt:lpstr>
      <vt:lpstr>Office 佈景主題</vt:lpstr>
      <vt:lpstr>SOC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 Guideline</vt:lpstr>
      <vt:lpstr>Design of the lab</vt:lpstr>
      <vt:lpstr>RISCV-FIR Handshake Specification</vt:lpstr>
      <vt:lpstr>Submission (1/2)</vt:lpstr>
      <vt:lpstr>What is included in the report</vt:lpstr>
      <vt:lpstr>Submission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WU Yongkun</cp:lastModifiedBy>
  <cp:revision>220</cp:revision>
  <dcterms:created xsi:type="dcterms:W3CDTF">2023-08-15T13:07:35Z</dcterms:created>
  <dcterms:modified xsi:type="dcterms:W3CDTF">2024-09-08T12:15:28Z</dcterms:modified>
</cp:coreProperties>
</file>