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60" r:id="rId4"/>
    <p:sldId id="282" r:id="rId5"/>
    <p:sldId id="287" r:id="rId6"/>
    <p:sldId id="288" r:id="rId7"/>
    <p:sldId id="289" r:id="rId8"/>
    <p:sldId id="290" r:id="rId9"/>
    <p:sldId id="291" r:id="rId10"/>
    <p:sldId id="292" r:id="rId11"/>
    <p:sldId id="293" r:id="rId12"/>
    <p:sldId id="294" r:id="rId13"/>
    <p:sldId id="295" r:id="rId14"/>
    <p:sldId id="296" r:id="rId15"/>
    <p:sldId id="297" r:id="rId16"/>
    <p:sldId id="298" r:id="rId17"/>
    <p:sldId id="261" r:id="rId18"/>
    <p:sldId id="262" r:id="rId19"/>
    <p:sldId id="283" r:id="rId20"/>
    <p:sldId id="285" r:id="rId21"/>
    <p:sldId id="284" r:id="rId22"/>
    <p:sldId id="286" r:id="rId23"/>
    <p:sldId id="280"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3439" autoAdjust="0"/>
  </p:normalViewPr>
  <p:slideViewPr>
    <p:cSldViewPr snapToGrid="0">
      <p:cViewPr>
        <p:scale>
          <a:sx n="64" d="100"/>
          <a:sy n="64" d="100"/>
        </p:scale>
        <p:origin x="96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B96AA-DB0F-42B2-8CB2-8B37BEDE21CD}" type="datetimeFigureOut">
              <a:rPr lang="zh-TW" altLang="en-US" smtClean="0"/>
              <a:t>2019/1/13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8DEEF-ECD3-41B2-B38C-153F9D61E784}" type="slidenum">
              <a:rPr lang="zh-TW" altLang="en-US" smtClean="0"/>
              <a:t>‹#›</a:t>
            </a:fld>
            <a:endParaRPr lang="zh-TW" altLang="en-US"/>
          </a:p>
        </p:txBody>
      </p:sp>
    </p:spTree>
    <p:extLst>
      <p:ext uri="{BB962C8B-B14F-4D97-AF65-F5344CB8AC3E}">
        <p14:creationId xmlns:p14="http://schemas.microsoft.com/office/powerpoint/2010/main" val="148179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8DEEF-ECD3-41B2-B38C-153F9D61E784}" type="slidenum">
              <a:rPr lang="zh-TW" altLang="en-US" smtClean="0"/>
              <a:t>5</a:t>
            </a:fld>
            <a:endParaRPr lang="zh-TW" altLang="en-US"/>
          </a:p>
        </p:txBody>
      </p:sp>
    </p:spTree>
    <p:extLst>
      <p:ext uri="{BB962C8B-B14F-4D97-AF65-F5344CB8AC3E}">
        <p14:creationId xmlns:p14="http://schemas.microsoft.com/office/powerpoint/2010/main" val="185451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8DEEF-ECD3-41B2-B38C-153F9D61E784}" type="slidenum">
              <a:rPr lang="zh-TW" altLang="en-US" smtClean="0"/>
              <a:t>6</a:t>
            </a:fld>
            <a:endParaRPr lang="zh-TW" altLang="en-US"/>
          </a:p>
        </p:txBody>
      </p:sp>
    </p:spTree>
    <p:extLst>
      <p:ext uri="{BB962C8B-B14F-4D97-AF65-F5344CB8AC3E}">
        <p14:creationId xmlns:p14="http://schemas.microsoft.com/office/powerpoint/2010/main" val="2568939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8DEEF-ECD3-41B2-B38C-153F9D61E784}" type="slidenum">
              <a:rPr lang="zh-TW" altLang="en-US" smtClean="0"/>
              <a:t>7</a:t>
            </a:fld>
            <a:endParaRPr lang="zh-TW" altLang="en-US"/>
          </a:p>
        </p:txBody>
      </p:sp>
    </p:spTree>
    <p:extLst>
      <p:ext uri="{BB962C8B-B14F-4D97-AF65-F5344CB8AC3E}">
        <p14:creationId xmlns:p14="http://schemas.microsoft.com/office/powerpoint/2010/main" val="327846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8DEEF-ECD3-41B2-B38C-153F9D61E784}" type="slidenum">
              <a:rPr lang="zh-TW" altLang="en-US" smtClean="0"/>
              <a:t>10</a:t>
            </a:fld>
            <a:endParaRPr lang="zh-TW" altLang="en-US"/>
          </a:p>
        </p:txBody>
      </p:sp>
    </p:spTree>
    <p:extLst>
      <p:ext uri="{BB962C8B-B14F-4D97-AF65-F5344CB8AC3E}">
        <p14:creationId xmlns:p14="http://schemas.microsoft.com/office/powerpoint/2010/main" val="4228784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8D3A23B1-8646-42DF-814E-A7E9B9B068A2}" type="datetimeFigureOut">
              <a:rPr lang="zh-TW" altLang="en-US" smtClean="0"/>
              <a:t>2019/1/13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132720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D3A23B1-8646-42DF-814E-A7E9B9B068A2}" type="datetimeFigureOut">
              <a:rPr lang="zh-TW" altLang="en-US" smtClean="0"/>
              <a:t>2019/1/13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341787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D3A23B1-8646-42DF-814E-A7E9B9B068A2}" type="datetimeFigureOut">
              <a:rPr lang="zh-TW" altLang="en-US" smtClean="0"/>
              <a:t>2019/1/13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1330190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93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D3A23B1-8646-42DF-814E-A7E9B9B068A2}" type="datetimeFigureOut">
              <a:rPr lang="zh-TW" altLang="en-US" smtClean="0"/>
              <a:t>2019/1/13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131993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8D3A23B1-8646-42DF-814E-A7E9B9B068A2}" type="datetimeFigureOut">
              <a:rPr lang="zh-TW" altLang="en-US" smtClean="0"/>
              <a:t>2019/1/13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124094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8D3A23B1-8646-42DF-814E-A7E9B9B068A2}" type="datetimeFigureOut">
              <a:rPr lang="zh-TW" altLang="en-US" smtClean="0"/>
              <a:t>2019/1/13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298014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8D3A23B1-8646-42DF-814E-A7E9B9B068A2}" type="datetimeFigureOut">
              <a:rPr lang="zh-TW" altLang="en-US" smtClean="0"/>
              <a:t>2019/1/13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360410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D3A23B1-8646-42DF-814E-A7E9B9B068A2}" type="datetimeFigureOut">
              <a:rPr lang="zh-TW" altLang="en-US" smtClean="0"/>
              <a:t>2019/1/13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102012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D3A23B1-8646-42DF-814E-A7E9B9B068A2}" type="datetimeFigureOut">
              <a:rPr lang="zh-TW" altLang="en-US" smtClean="0"/>
              <a:t>2019/1/13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217890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8D3A23B1-8646-42DF-814E-A7E9B9B068A2}" type="datetimeFigureOut">
              <a:rPr lang="zh-TW" altLang="en-US" smtClean="0"/>
              <a:t>2019/1/13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137119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8D3A23B1-8646-42DF-814E-A7E9B9B068A2}" type="datetimeFigureOut">
              <a:rPr lang="zh-TW" altLang="en-US" smtClean="0"/>
              <a:t>2019/1/13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324896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23B1-8646-42DF-814E-A7E9B9B068A2}" type="datetimeFigureOut">
              <a:rPr lang="zh-TW" altLang="en-US" smtClean="0"/>
              <a:t>2019/1/13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E0892-B7AC-45D6-B2CE-37A32C9E272B}" type="slidenum">
              <a:rPr lang="zh-TW" altLang="en-US" smtClean="0"/>
              <a:t>‹#›</a:t>
            </a:fld>
            <a:endParaRPr lang="zh-TW" altLang="en-US"/>
          </a:p>
        </p:txBody>
      </p:sp>
    </p:spTree>
    <p:extLst>
      <p:ext uri="{BB962C8B-B14F-4D97-AF65-F5344CB8AC3E}">
        <p14:creationId xmlns:p14="http://schemas.microsoft.com/office/powerpoint/2010/main" val="406333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2351882" y="3513138"/>
            <a:ext cx="7488237" cy="1147763"/>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308610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3"/>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3" name="PA_组合 12"/>
          <p:cNvGrpSpPr/>
          <p:nvPr>
            <p:custDataLst>
              <p:tags r:id="rId4"/>
            </p:custDataLst>
          </p:nvPr>
        </p:nvGrpSpPr>
        <p:grpSpPr>
          <a:xfrm>
            <a:off x="3791744" y="4321176"/>
            <a:ext cx="4608513" cy="679450"/>
            <a:chOff x="3791744" y="4321176"/>
            <a:chExt cx="4608513" cy="679450"/>
          </a:xfrm>
        </p:grpSpPr>
        <p:sp>
          <p:nvSpPr>
            <p:cNvPr id="7" name="PA_圆角矩形 6"/>
            <p:cNvSpPr/>
            <p:nvPr>
              <p:custDataLst>
                <p:tags r:id="rId7"/>
              </p:custDataLst>
            </p:nvPr>
          </p:nvSpPr>
          <p:spPr bwMode="auto">
            <a:xfrm>
              <a:off x="3791744" y="4321176"/>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PA_文本框 8"/>
            <p:cNvSpPr txBox="1">
              <a:spLocks noChangeArrowheads="1"/>
            </p:cNvSpPr>
            <p:nvPr>
              <p:custDataLst>
                <p:tags r:id="rId8"/>
              </p:custDataLst>
            </p:nvPr>
          </p:nvSpPr>
          <p:spPr bwMode="auto">
            <a:xfrm>
              <a:off x="4190669" y="4390164"/>
              <a:ext cx="3911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400" dirty="0">
                  <a:solidFill>
                    <a:srgbClr val="F2F2F2"/>
                  </a:solidFill>
                  <a:latin typeface="Lucida Sans" panose="020B0602030504020204" pitchFamily="34" charset="0"/>
                  <a:ea typeface="微软雅黑" panose="020B0503020204020204" pitchFamily="34" charset="-122"/>
                </a:rPr>
                <a:t>Fast</a:t>
              </a:r>
              <a:r>
                <a:rPr lang="en-US" altLang="zh-CN" sz="2000" dirty="0">
                  <a:solidFill>
                    <a:srgbClr val="F2F2F2"/>
                  </a:solidFill>
                  <a:latin typeface="Lucida Sans" panose="020B0602030504020204" pitchFamily="34" charset="0"/>
                  <a:ea typeface="微软雅黑" panose="020B0503020204020204" pitchFamily="34" charset="-122"/>
                </a:rPr>
                <a:t> </a:t>
              </a:r>
              <a:r>
                <a:rPr lang="en-US" altLang="zh-CN" sz="2400" dirty="0">
                  <a:solidFill>
                    <a:srgbClr val="F2F2F2"/>
                  </a:solidFill>
                  <a:latin typeface="Lucida Sans" panose="020B0602030504020204" pitchFamily="34" charset="0"/>
                  <a:ea typeface="微软雅黑" panose="020B0503020204020204" pitchFamily="34" charset="-122"/>
                </a:rPr>
                <a:t>Fourier</a:t>
              </a:r>
              <a:r>
                <a:rPr lang="en-US" altLang="zh-CN" sz="2000" dirty="0">
                  <a:solidFill>
                    <a:srgbClr val="F2F2F2"/>
                  </a:solidFill>
                  <a:latin typeface="Lucida Sans" panose="020B0602030504020204" pitchFamily="34" charset="0"/>
                  <a:ea typeface="微软雅黑" panose="020B0503020204020204" pitchFamily="34" charset="-122"/>
                </a:rPr>
                <a:t> Transform(FFT)</a:t>
              </a:r>
              <a:endParaRPr lang="zh-CN" altLang="en-US" sz="2000" dirty="0">
                <a:solidFill>
                  <a:srgbClr val="F2F2F2"/>
                </a:solidFill>
                <a:latin typeface="Lucida Sans" panose="020B0602030504020204" pitchFamily="34" charset="0"/>
                <a:ea typeface="微软雅黑" panose="020B0503020204020204" pitchFamily="34" charset="-122"/>
              </a:endParaRPr>
            </a:p>
          </p:txBody>
        </p:sp>
      </p:grpSp>
      <p:grpSp>
        <p:nvGrpSpPr>
          <p:cNvPr id="10" name="PA_组合 14"/>
          <p:cNvGrpSpPr>
            <a:grpSpLocks/>
          </p:cNvGrpSpPr>
          <p:nvPr>
            <p:custDataLst>
              <p:tags r:id="rId5"/>
            </p:custDataLst>
          </p:nvPr>
        </p:nvGrpSpPr>
        <p:grpSpPr bwMode="auto">
          <a:xfrm>
            <a:off x="5535218" y="1693863"/>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6"/>
            </p:custDataLst>
          </p:nvPr>
        </p:nvSpPr>
        <p:spPr>
          <a:xfrm>
            <a:off x="3849230" y="3243263"/>
            <a:ext cx="4493539" cy="830997"/>
          </a:xfrm>
          <a:prstGeom prst="rect">
            <a:avLst/>
          </a:prstGeom>
          <a:noFill/>
        </p:spPr>
        <p:txBody>
          <a:bodyPr wrap="none" rtlCol="0">
            <a:spAutoFit/>
          </a:bodyPr>
          <a:lstStyle/>
          <a:p>
            <a:pPr algn="ctr"/>
            <a:r>
              <a:rPr lang="zh-TW" altLang="en-US" sz="4800" b="1" dirty="0">
                <a:latin typeface="微軟正黑體" panose="020B0604030504040204" pitchFamily="34" charset="-120"/>
                <a:ea typeface="微軟正黑體" panose="020B0604030504040204" pitchFamily="34" charset="-120"/>
              </a:rPr>
              <a:t>快速傅立葉轉換</a:t>
            </a:r>
            <a:endParaRPr lang="zh-CN" altLang="en-US" sz="4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11952454"/>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6" presetClass="entr" presetSubtype="37"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1000"/>
                                        <p:tgtEl>
                                          <p:spTgt spid="3"/>
                                        </p:tgtEl>
                                      </p:cBhvr>
                                    </p:animEffect>
                                  </p:childTnLst>
                                </p:cTn>
                              </p:par>
                              <p:par>
                                <p:cTn id="11" presetID="23" presetClass="entr" presetSubtype="288" fill="hold" grpId="0" nodeType="withEffect">
                                  <p:stCondLst>
                                    <p:cond delay="150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strVal val="4/3*#ppt_w"/>
                                          </p:val>
                                        </p:tav>
                                        <p:tav tm="100000">
                                          <p:val>
                                            <p:strVal val="#ppt_w"/>
                                          </p:val>
                                        </p:tav>
                                      </p:tavLst>
                                    </p:anim>
                                    <p:anim calcmode="lin" valueType="num">
                                      <p:cBhvr>
                                        <p:cTn id="14" dur="500" fill="hold"/>
                                        <p:tgtEl>
                                          <p:spTgt spid="2"/>
                                        </p:tgtEl>
                                        <p:attrNameLst>
                                          <p:attrName>ppt_h</p:attrName>
                                        </p:attrNameLst>
                                      </p:cBhvr>
                                      <p:tavLst>
                                        <p:tav tm="0">
                                          <p:val>
                                            <p:strVal val="4/3*#ppt_h"/>
                                          </p:val>
                                        </p:tav>
                                        <p:tav tm="100000">
                                          <p:val>
                                            <p:strVal val="#ppt_h"/>
                                          </p:val>
                                        </p:tav>
                                      </p:tavLst>
                                    </p:anim>
                                  </p:childTnLst>
                                </p:cTn>
                              </p:par>
                              <p:par>
                                <p:cTn id="15" presetID="0" presetClass="entr" presetSubtype="0" fill="hold" nodeType="withEffect">
                                  <p:stCondLst>
                                    <p:cond delay="1500"/>
                                  </p:stCondLst>
                                  <p:childTnLst>
                                    <p:set>
                                      <p:cBhvr>
                                        <p:cTn id="16" dur="1" fill="hold">
                                          <p:stCondLst>
                                            <p:cond delay="0"/>
                                          </p:stCondLst>
                                        </p:cTn>
                                        <p:tgtEl>
                                          <p:spTgt spid="10"/>
                                        </p:tgtEl>
                                        <p:attrNameLst>
                                          <p:attrName>style.visibility</p:attrName>
                                        </p:attrNameLst>
                                      </p:cBhvr>
                                      <p:to>
                                        <p:strVal val="visible"/>
                                      </p:to>
                                    </p:set>
                                    <p:animScale>
                                      <p:cBhvr>
                                        <p:cTn id="17" dur="333" fill="hold">
                                          <p:stCondLst>
                                            <p:cond delay="0"/>
                                          </p:stCondLst>
                                        </p:cTn>
                                        <p:tgtEl>
                                          <p:spTgt spid="10"/>
                                        </p:tgtEl>
                                      </p:cBhvr>
                                      <p:from x="0" y="0"/>
                                      <p:to x="120000" y="120000"/>
                                    </p:animScale>
                                    <p:animScale>
                                      <p:cBhvr>
                                        <p:cTn id="18" dur="167" fill="hold">
                                          <p:stCondLst>
                                            <p:cond delay="333"/>
                                          </p:stCondLst>
                                        </p:cTn>
                                        <p:tgtEl>
                                          <p:spTgt spid="10"/>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201B58-2413-475D-B78A-686065056BCA}"/>
              </a:ext>
            </a:extLst>
          </p:cNvPr>
          <p:cNvPicPr>
            <a:picLocks noChangeAspect="1"/>
          </p:cNvPicPr>
          <p:nvPr/>
        </p:nvPicPr>
        <p:blipFill>
          <a:blip r:embed="rId3"/>
          <a:stretch>
            <a:fillRect/>
          </a:stretch>
        </p:blipFill>
        <p:spPr>
          <a:xfrm>
            <a:off x="2795881" y="5410311"/>
            <a:ext cx="4658678" cy="1111065"/>
          </a:xfrm>
          <a:prstGeom prst="rect">
            <a:avLst/>
          </a:prstGeom>
        </p:spPr>
      </p:pic>
      <p:pic>
        <p:nvPicPr>
          <p:cNvPr id="3" name="Picture 2">
            <a:extLst>
              <a:ext uri="{FF2B5EF4-FFF2-40B4-BE49-F238E27FC236}">
                <a16:creationId xmlns:a16="http://schemas.microsoft.com/office/drawing/2014/main" id="{356CAA92-42EE-421C-8C35-F68C9223C967}"/>
              </a:ext>
            </a:extLst>
          </p:cNvPr>
          <p:cNvPicPr>
            <a:picLocks noChangeAspect="1"/>
          </p:cNvPicPr>
          <p:nvPr/>
        </p:nvPicPr>
        <p:blipFill>
          <a:blip r:embed="rId4"/>
          <a:stretch>
            <a:fillRect/>
          </a:stretch>
        </p:blipFill>
        <p:spPr>
          <a:xfrm>
            <a:off x="6840585" y="1539240"/>
            <a:ext cx="5351415" cy="3356946"/>
          </a:xfrm>
          <a:prstGeom prst="rect">
            <a:avLst/>
          </a:prstGeom>
        </p:spPr>
      </p:pic>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43AF23CE-2468-48F7-859F-4B2FC466478B}"/>
                  </a:ext>
                </a:extLst>
              </p:cNvPr>
              <p:cNvSpPr/>
              <p:nvPr/>
            </p:nvSpPr>
            <p:spPr>
              <a:xfrm>
                <a:off x="385810" y="1004054"/>
                <a:ext cx="11928109" cy="5238742"/>
              </a:xfrm>
              <a:prstGeom prst="rect">
                <a:avLst/>
              </a:prstGeom>
            </p:spPr>
            <p:txBody>
              <a:bodyPr wrap="square">
                <a:spAutoFit/>
              </a:bodyPr>
              <a:lstStyle/>
              <a:p>
                <a:pPr marL="285750" indent="-285750">
                  <a:buFont typeface="Arial" panose="020B0604020202020204" pitchFamily="34" charset="0"/>
                  <a:buChar char="•"/>
                </a:pPr>
                <a:r>
                  <a:rPr lang="zh-CN" altLang="en-US" sz="2800" dirty="0">
                    <a:latin typeface="Microsoft JhengHei" panose="020B0604030504040204" pitchFamily="34" charset="-120"/>
                    <a:ea typeface="Microsoft JhengHei" panose="020B0604030504040204" pitchFamily="34" charset="-120"/>
                  </a:rPr>
                  <a:t>快速傅立葉轉換分析</a:t>
                </a:r>
                <a:endParaRPr lang="en-US" altLang="zh-CN" sz="2800" dirty="0">
                  <a:latin typeface="Microsoft JhengHei" panose="020B0604030504040204" pitchFamily="34" charset="-120"/>
                  <a:ea typeface="Microsoft JhengHei" panose="020B0604030504040204" pitchFamily="34" charset="-120"/>
                </a:endParaRPr>
              </a:p>
              <a:p>
                <a:pPr marL="742950" lvl="1" indent="-28575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右圖為一複數平面之示意圖：</a:t>
                </a:r>
                <a:endParaRPr lang="en-US" altLang="zh-CN" sz="2400" dirty="0">
                  <a:latin typeface="DFKai-SB" panose="03000509000000000000" pitchFamily="65" charset="-120"/>
                  <a:ea typeface="DFKai-SB" panose="03000509000000000000" pitchFamily="65" charset="-120"/>
                </a:endParaRPr>
              </a:p>
              <a:p>
                <a:pPr marL="742950" lvl="1" indent="-285750">
                  <a:buFont typeface="Wingdings" panose="05000000000000000000" pitchFamily="2" charset="2"/>
                  <a:buChar char="§"/>
                </a:pPr>
                <a:endParaRPr lang="en-US" altLang="zh-CN" sz="2400" dirty="0">
                  <a:latin typeface="DFKai-SB" panose="03000509000000000000" pitchFamily="65" charset="-120"/>
                  <a:ea typeface="DFKai-SB" panose="03000509000000000000" pitchFamily="65" charset="-120"/>
                </a:endParaRPr>
              </a:p>
              <a:p>
                <a:pPr marL="742950" lvl="1" indent="-28575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以原點為中心，畫一個半徑為</a:t>
                </a:r>
                <a:r>
                  <a:rPr lang="en-US" altLang="zh-CN" sz="2400" dirty="0">
                    <a:latin typeface="Times New Roman" panose="02020603050405020304" pitchFamily="18" charset="0"/>
                    <a:ea typeface="DFKai-SB" panose="03000509000000000000" pitchFamily="65" charset="-120"/>
                    <a:cs typeface="Times New Roman" panose="02020603050405020304" pitchFamily="18" charset="0"/>
                  </a:rPr>
                  <a:t>1</a:t>
                </a:r>
                <a:r>
                  <a:rPr lang="zh-CN" altLang="en-US" sz="2400" dirty="0">
                    <a:latin typeface="DFKai-SB" panose="03000509000000000000" pitchFamily="65" charset="-120"/>
                    <a:ea typeface="DFKai-SB" panose="03000509000000000000" pitchFamily="65" charset="-120"/>
                  </a:rPr>
                  <a:t>的圓</a:t>
                </a:r>
                <a:endParaRPr lang="en-US" altLang="zh-CN" sz="2400" dirty="0">
                  <a:latin typeface="DFKai-SB" panose="03000509000000000000" pitchFamily="65" charset="-120"/>
                  <a:ea typeface="DFKai-SB" panose="03000509000000000000" pitchFamily="65" charset="-120"/>
                </a:endParaRPr>
              </a:p>
              <a:p>
                <a:pPr marL="742950" lvl="1" indent="-285750">
                  <a:buFont typeface="Wingdings" panose="05000000000000000000" pitchFamily="2" charset="2"/>
                  <a:buChar char="§"/>
                </a:pPr>
                <a:endParaRPr lang="en-US" altLang="zh-CN" sz="2400" dirty="0">
                  <a:latin typeface="DFKai-SB" panose="03000509000000000000" pitchFamily="65" charset="-120"/>
                  <a:ea typeface="DFKai-SB" panose="03000509000000000000" pitchFamily="65" charset="-120"/>
                </a:endParaRPr>
              </a:p>
              <a:p>
                <a:pPr marL="742950" lvl="1" indent="-28575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把它分成</a:t>
                </a:r>
                <a:r>
                  <a:rPr lang="en-US" altLang="zh-CN" sz="2400" i="1" dirty="0">
                    <a:latin typeface="Times New Roman" panose="02020603050405020304" pitchFamily="18" charset="0"/>
                    <a:ea typeface="DFKai-SB" panose="03000509000000000000" pitchFamily="65" charset="-120"/>
                    <a:cs typeface="Times New Roman" panose="02020603050405020304" pitchFamily="18" charset="0"/>
                  </a:rPr>
                  <a:t>n</a:t>
                </a:r>
                <a:r>
                  <a:rPr lang="zh-CN" altLang="en-US" sz="2400" dirty="0">
                    <a:latin typeface="DFKai-SB" panose="03000509000000000000" pitchFamily="65" charset="-120"/>
                    <a:ea typeface="DFKai-SB" panose="03000509000000000000" pitchFamily="65" charset="-120"/>
                  </a:rPr>
                  <a:t>等分，例如右圖為</a:t>
                </a:r>
                <a:r>
                  <a:rPr lang="en-US" altLang="zh-CN" sz="2400" i="1" dirty="0">
                    <a:latin typeface="Times New Roman" panose="02020603050405020304" pitchFamily="18" charset="0"/>
                    <a:ea typeface="DFKai-SB" panose="03000509000000000000" pitchFamily="65" charset="-120"/>
                    <a:cs typeface="Times New Roman" panose="02020603050405020304" pitchFamily="18" charset="0"/>
                  </a:rPr>
                  <a:t>n=</a:t>
                </a:r>
                <a:r>
                  <a:rPr lang="en-US" altLang="zh-CN" sz="2400" dirty="0">
                    <a:latin typeface="Times New Roman" panose="02020603050405020304" pitchFamily="18" charset="0"/>
                    <a:ea typeface="DFKai-SB" panose="03000509000000000000" pitchFamily="65" charset="-120"/>
                    <a:cs typeface="Times New Roman" panose="02020603050405020304" pitchFamily="18" charset="0"/>
                  </a:rPr>
                  <a:t>8</a:t>
                </a:r>
                <a:r>
                  <a:rPr lang="zh-CN" altLang="en-US" sz="2400" dirty="0">
                    <a:latin typeface="DFKai-SB" panose="03000509000000000000" pitchFamily="65" charset="-120"/>
                    <a:ea typeface="DFKai-SB" panose="03000509000000000000" pitchFamily="65" charset="-120"/>
                  </a:rPr>
                  <a:t>，</a:t>
                </a:r>
                <a:endParaRPr lang="en-US" altLang="zh-CN" sz="2400" dirty="0">
                  <a:latin typeface="DFKai-SB" panose="03000509000000000000" pitchFamily="65" charset="-120"/>
                  <a:ea typeface="DFKai-SB" panose="03000509000000000000" pitchFamily="65" charset="-120"/>
                </a:endParaRPr>
              </a:p>
              <a:p>
                <a:pPr lvl="1"/>
                <a:r>
                  <a:rPr lang="en-US" altLang="zh-CN" sz="2400" dirty="0">
                    <a:latin typeface="DFKai-SB" panose="03000509000000000000" pitchFamily="65" charset="-120"/>
                    <a:ea typeface="DFKai-SB" panose="03000509000000000000" pitchFamily="65" charset="-120"/>
                  </a:rPr>
                  <a:t>  </a:t>
                </a:r>
                <a:r>
                  <a:rPr lang="zh-CN" altLang="en-US" sz="2400" dirty="0">
                    <a:latin typeface="DFKai-SB" panose="03000509000000000000" pitchFamily="65" charset="-120"/>
                    <a:ea typeface="DFKai-SB" panose="03000509000000000000" pitchFamily="65" charset="-120"/>
                  </a:rPr>
                  <a:t>橘色點是</a:t>
                </a:r>
                <a:r>
                  <a:rPr lang="en-US" altLang="zh-CN" sz="2400" i="1" dirty="0">
                    <a:latin typeface="Times New Roman" panose="02020603050405020304" pitchFamily="18" charset="0"/>
                    <a:ea typeface="DFKai-SB" panose="03000509000000000000" pitchFamily="65" charset="-120"/>
                    <a:cs typeface="Times New Roman" panose="02020603050405020304" pitchFamily="18" charset="0"/>
                  </a:rPr>
                  <a:t>n</a:t>
                </a:r>
                <a:r>
                  <a:rPr lang="en-US" altLang="zh-CN" sz="2400" dirty="0">
                    <a:latin typeface="Times New Roman" panose="02020603050405020304" pitchFamily="18" charset="0"/>
                    <a:ea typeface="DFKai-SB" panose="03000509000000000000" pitchFamily="65" charset="-120"/>
                    <a:cs typeface="Times New Roman" panose="02020603050405020304" pitchFamily="18" charset="0"/>
                  </a:rPr>
                  <a:t>=8</a:t>
                </a:r>
                <a:r>
                  <a:rPr lang="zh-CN" altLang="en-US" sz="2400" dirty="0">
                    <a:latin typeface="DFKai-SB" panose="03000509000000000000" pitchFamily="65" charset="-120"/>
                    <a:ea typeface="DFKai-SB" panose="03000509000000000000" pitchFamily="65" charset="-120"/>
                  </a:rPr>
                  <a:t>要取的點</a:t>
                </a:r>
                <a:endParaRPr lang="en-US" altLang="zh-CN" sz="2400" dirty="0">
                  <a:latin typeface="DFKai-SB" panose="03000509000000000000" pitchFamily="65" charset="-120"/>
                  <a:ea typeface="DFKai-SB" panose="03000509000000000000" pitchFamily="65" charset="-120"/>
                </a:endParaRPr>
              </a:p>
              <a:p>
                <a:pPr lvl="1"/>
                <a:endParaRPr lang="en-US" altLang="zh-CN" sz="2400" dirty="0">
                  <a:latin typeface="DFKai-SB" panose="03000509000000000000" pitchFamily="65" charset="-120"/>
                  <a:ea typeface="DFKai-SB" panose="03000509000000000000" pitchFamily="65" charset="-120"/>
                </a:endParaRPr>
              </a:p>
              <a:p>
                <a:pPr marL="742950" lvl="1" indent="-28575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從</a:t>
                </a:r>
                <a:r>
                  <a:rPr lang="en-US" altLang="zh-CN" sz="2400" dirty="0">
                    <a:latin typeface="Times New Roman" panose="02020603050405020304" pitchFamily="18" charset="0"/>
                    <a:ea typeface="DFKai-SB" panose="03000509000000000000" pitchFamily="65" charset="-120"/>
                    <a:cs typeface="Times New Roman" panose="02020603050405020304" pitchFamily="18" charset="0"/>
                  </a:rPr>
                  <a:t>(1,0)</a:t>
                </a:r>
                <a:r>
                  <a:rPr lang="zh-CN" altLang="en-US" sz="2400" dirty="0">
                    <a:latin typeface="DFKai-SB" panose="03000509000000000000" pitchFamily="65" charset="-120"/>
                    <a:ea typeface="DFKai-SB" panose="03000509000000000000" pitchFamily="65" charset="-120"/>
                  </a:rPr>
                  <a:t>開始，逆時針從</a:t>
                </a:r>
                <a:r>
                  <a:rPr lang="en-US" altLang="zh-CN" sz="2400" dirty="0">
                    <a:latin typeface="Times New Roman" panose="02020603050405020304" pitchFamily="18" charset="0"/>
                    <a:ea typeface="DFKai-SB" panose="03000509000000000000" pitchFamily="65" charset="-120"/>
                    <a:cs typeface="Times New Roman" panose="02020603050405020304" pitchFamily="18" charset="0"/>
                  </a:rPr>
                  <a:t>0</a:t>
                </a:r>
                <a:r>
                  <a:rPr lang="zh-CN" altLang="en-US" sz="2400" dirty="0">
                    <a:latin typeface="DFKai-SB" panose="03000509000000000000" pitchFamily="65" charset="-120"/>
                    <a:ea typeface="DFKai-SB" panose="03000509000000000000" pitchFamily="65" charset="-120"/>
                  </a:rPr>
                  <a:t>開始標記，標到</a:t>
                </a:r>
                <a:r>
                  <a:rPr lang="en-US" altLang="zh-CN" sz="2400" dirty="0">
                    <a:latin typeface="Times New Roman" panose="02020603050405020304" pitchFamily="18" charset="0"/>
                    <a:ea typeface="DFKai-SB" panose="03000509000000000000" pitchFamily="65" charset="-120"/>
                    <a:cs typeface="Times New Roman" panose="02020603050405020304" pitchFamily="18" charset="0"/>
                  </a:rPr>
                  <a:t>7</a:t>
                </a:r>
                <a:r>
                  <a:rPr lang="zh-CN" altLang="en-US" sz="2400" dirty="0">
                    <a:latin typeface="DFKai-SB" panose="03000509000000000000" pitchFamily="65" charset="-120"/>
                    <a:ea typeface="DFKai-SB" panose="03000509000000000000" pitchFamily="65" charset="-120"/>
                  </a:rPr>
                  <a:t>號</a:t>
                </a:r>
                <a:endParaRPr lang="en-US" altLang="zh-CN" sz="2400" dirty="0">
                  <a:latin typeface="DFKai-SB" panose="03000509000000000000" pitchFamily="65" charset="-120"/>
                  <a:ea typeface="DFKai-SB" panose="03000509000000000000" pitchFamily="65" charset="-120"/>
                </a:endParaRPr>
              </a:p>
              <a:p>
                <a:pPr marL="742950" lvl="1" indent="-285750">
                  <a:buFont typeface="Wingdings" panose="05000000000000000000" pitchFamily="2" charset="2"/>
                  <a:buChar char="§"/>
                </a:pPr>
                <a:endParaRPr lang="en-US" altLang="zh-CN" sz="2400" dirty="0">
                  <a:latin typeface="DFKai-SB" panose="03000509000000000000" pitchFamily="65" charset="-120"/>
                  <a:ea typeface="DFKai-SB" panose="03000509000000000000" pitchFamily="65" charset="-120"/>
                </a:endParaRPr>
              </a:p>
              <a:p>
                <a:pPr marL="742950" lvl="1" indent="-28575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編號為</a:t>
                </a:r>
                <a:r>
                  <a:rPr lang="en-US" altLang="zh-CN" sz="2400" i="1" dirty="0">
                    <a:latin typeface="Times New Roman" panose="02020603050405020304" pitchFamily="18" charset="0"/>
                    <a:ea typeface="DFKai-SB" panose="03000509000000000000" pitchFamily="65" charset="-120"/>
                    <a:cs typeface="Times New Roman" panose="02020603050405020304" pitchFamily="18" charset="0"/>
                  </a:rPr>
                  <a:t>k</a:t>
                </a:r>
                <a:r>
                  <a:rPr lang="zh-CN" altLang="en-US" sz="2400" dirty="0">
                    <a:latin typeface="DFKai-SB" panose="03000509000000000000" pitchFamily="65" charset="-120"/>
                    <a:ea typeface="DFKai-SB" panose="03000509000000000000" pitchFamily="65" charset="-120"/>
                  </a:rPr>
                  <a:t>的點代表複數值為</a:t>
                </a:r>
                <a14:m>
                  <m:oMath xmlns:m="http://schemas.openxmlformats.org/officeDocument/2006/math">
                    <m:sSubSup>
                      <m:sSubSupPr>
                        <m:ctrlPr>
                          <a:rPr lang="en-US" altLang="zh-CN" sz="2400" i="1" smtClean="0">
                            <a:latin typeface="Cambria Math" panose="02040503050406030204" pitchFamily="18" charset="0"/>
                            <a:ea typeface="DFKai-SB" panose="03000509000000000000" pitchFamily="65" charset="-120"/>
                          </a:rPr>
                        </m:ctrlPr>
                      </m:sSubSupPr>
                      <m:e>
                        <m:r>
                          <a:rPr lang="zh-CN" altLang="en-US" sz="2400" i="1" smtClean="0">
                            <a:latin typeface="Cambria Math" panose="02040503050406030204" pitchFamily="18" charset="0"/>
                            <a:ea typeface="DFKai-SB" panose="03000509000000000000" pitchFamily="65" charset="-120"/>
                          </a:rPr>
                          <m:t>𝜔</m:t>
                        </m:r>
                      </m:e>
                      <m:sub>
                        <m:r>
                          <a:rPr lang="en-US" altLang="zh-CN" sz="2400" b="0" i="1" smtClean="0">
                            <a:latin typeface="Cambria Math" panose="02040503050406030204" pitchFamily="18" charset="0"/>
                            <a:ea typeface="DFKai-SB" panose="03000509000000000000" pitchFamily="65" charset="-120"/>
                          </a:rPr>
                          <m:t>𝑛</m:t>
                        </m:r>
                      </m:sub>
                      <m:sup>
                        <m:r>
                          <a:rPr lang="en-US" altLang="zh-CN" sz="2400" b="0" i="1" smtClean="0">
                            <a:latin typeface="Cambria Math" panose="02040503050406030204" pitchFamily="18" charset="0"/>
                            <a:ea typeface="DFKai-SB" panose="03000509000000000000" pitchFamily="65" charset="-120"/>
                          </a:rPr>
                          <m:t>𝑘</m:t>
                        </m:r>
                      </m:sup>
                    </m:sSubSup>
                  </m:oMath>
                </a14:m>
                <a:endParaRPr lang="en-US" altLang="zh-CN" sz="2400" dirty="0">
                  <a:latin typeface="DFKai-SB" panose="03000509000000000000" pitchFamily="65" charset="-120"/>
                  <a:ea typeface="DFKai-SB" panose="03000509000000000000" pitchFamily="65" charset="-120"/>
                </a:endParaRPr>
              </a:p>
              <a:p>
                <a:pPr marL="742950" lvl="1" indent="-285750">
                  <a:buFont typeface="Wingdings" panose="05000000000000000000" pitchFamily="2" charset="2"/>
                  <a:buChar char="§"/>
                </a:pPr>
                <a:endParaRPr lang="en-US" altLang="zh-CN" sz="2400" dirty="0">
                  <a:latin typeface="DFKai-SB" panose="03000509000000000000" pitchFamily="65" charset="-120"/>
                  <a:ea typeface="DFKai-SB" panose="03000509000000000000" pitchFamily="65" charset="-120"/>
                </a:endParaRPr>
              </a:p>
              <a:p>
                <a:pPr marL="742950" lvl="1" indent="-28575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其中：</a:t>
                </a:r>
                <a:endParaRPr lang="en-US" altLang="zh-CN" sz="2400" dirty="0">
                  <a:latin typeface="DFKai-SB" panose="03000509000000000000" pitchFamily="65" charset="-120"/>
                  <a:ea typeface="DFKai-SB" panose="03000509000000000000" pitchFamily="65" charset="-120"/>
                </a:endParaRPr>
              </a:p>
              <a:p>
                <a:pPr marL="742950" lvl="1" indent="-285750">
                  <a:buFont typeface="Arial" panose="020B0604020202020204" pitchFamily="34" charset="0"/>
                  <a:buChar char="•"/>
                </a:pPr>
                <a:endParaRPr lang="en-US" altLang="zh-CN" dirty="0">
                  <a:latin typeface="DFKai-SB" panose="03000509000000000000" pitchFamily="65" charset="-120"/>
                  <a:ea typeface="DFKai-SB" panose="03000509000000000000" pitchFamily="65" charset="-120"/>
                </a:endParaRPr>
              </a:p>
            </p:txBody>
          </p:sp>
        </mc:Choice>
        <mc:Fallback>
          <p:sp>
            <p:nvSpPr>
              <p:cNvPr id="2" name="Rectangle 1">
                <a:extLst>
                  <a:ext uri="{FF2B5EF4-FFF2-40B4-BE49-F238E27FC236}">
                    <a16:creationId xmlns:a16="http://schemas.microsoft.com/office/drawing/2014/main" id="{43AF23CE-2468-48F7-859F-4B2FC466478B}"/>
                  </a:ext>
                </a:extLst>
              </p:cNvPr>
              <p:cNvSpPr>
                <a:spLocks noRot="1" noChangeAspect="1" noMove="1" noResize="1" noEditPoints="1" noAdjustHandles="1" noChangeArrowheads="1" noChangeShapeType="1" noTextEdit="1"/>
              </p:cNvSpPr>
              <p:nvPr/>
            </p:nvSpPr>
            <p:spPr>
              <a:xfrm>
                <a:off x="385810" y="1004054"/>
                <a:ext cx="11928109" cy="5238742"/>
              </a:xfrm>
              <a:prstGeom prst="rect">
                <a:avLst/>
              </a:prstGeom>
              <a:blipFill>
                <a:blip r:embed="rId5"/>
                <a:stretch>
                  <a:fillRect l="-920" t="-1164"/>
                </a:stretch>
              </a:blipFill>
            </p:spPr>
            <p:txBody>
              <a:bodyPr/>
              <a:lstStyle/>
              <a:p>
                <a:r>
                  <a:rPr lang="en-US">
                    <a:noFill/>
                  </a:rPr>
                  <a:t> </a:t>
                </a:r>
              </a:p>
            </p:txBody>
          </p:sp>
        </mc:Fallback>
      </mc:AlternateContent>
    </p:spTree>
    <p:extLst>
      <p:ext uri="{BB962C8B-B14F-4D97-AF65-F5344CB8AC3E}">
        <p14:creationId xmlns:p14="http://schemas.microsoft.com/office/powerpoint/2010/main" val="411242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88498-6E29-4955-B332-423837B2262A}"/>
              </a:ext>
            </a:extLst>
          </p:cNvPr>
          <p:cNvSpPr txBox="1"/>
          <p:nvPr/>
        </p:nvSpPr>
        <p:spPr>
          <a:xfrm>
            <a:off x="441960" y="944880"/>
            <a:ext cx="10683240" cy="1169551"/>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icrosoft JhengHei" panose="020B0604030504040204" pitchFamily="34" charset="-120"/>
                <a:ea typeface="Microsoft JhengHei" panose="020B0604030504040204" pitchFamily="34" charset="-120"/>
              </a:rPr>
              <a:t>複變函數基礎性質</a:t>
            </a:r>
            <a:endParaRPr lang="en-US" altLang="zh-CN" sz="2800" dirty="0">
              <a:latin typeface="Microsoft JhengHei" panose="020B0604030504040204" pitchFamily="34" charset="-120"/>
              <a:ea typeface="Microsoft JhengHei" panose="020B0604030504040204" pitchFamily="34" charset="-120"/>
            </a:endParaRPr>
          </a:p>
          <a:p>
            <a:pPr lvl="1"/>
            <a:r>
              <a:rPr lang="en-US" altLang="zh-CN" sz="2400" dirty="0">
                <a:latin typeface="Times New Roman" panose="02020603050405020304" pitchFamily="18" charset="0"/>
                <a:ea typeface="DFKai-SB" panose="03000509000000000000" pitchFamily="65" charset="-120"/>
                <a:cs typeface="Times New Roman" panose="02020603050405020304" pitchFamily="18" charset="0"/>
              </a:rPr>
              <a:t>1</a:t>
            </a:r>
            <a:r>
              <a:rPr lang="en-US" altLang="zh-CN" sz="2400" dirty="0">
                <a:latin typeface="DFKai-SB" panose="03000509000000000000" pitchFamily="65" charset="-120"/>
                <a:ea typeface="DFKai-SB" panose="03000509000000000000" pitchFamily="65" charset="-120"/>
              </a:rPr>
              <a:t>.</a:t>
            </a:r>
            <a:r>
              <a:rPr lang="zh-CN" altLang="en-US" sz="2400" dirty="0">
                <a:latin typeface="DFKai-SB" panose="03000509000000000000" pitchFamily="65" charset="-120"/>
                <a:ea typeface="DFKai-SB" panose="03000509000000000000" pitchFamily="65" charset="-120"/>
              </a:rPr>
              <a:t>從幾何意義來看，兩者表示的向量終點是一樣的</a:t>
            </a:r>
            <a:endParaRPr lang="en-US" altLang="zh-CN" sz="2400" dirty="0">
              <a:latin typeface="DFKai-SB" panose="03000509000000000000" pitchFamily="65" charset="-120"/>
              <a:ea typeface="DFKai-SB" panose="03000509000000000000" pitchFamily="65" charset="-120"/>
            </a:endParaRPr>
          </a:p>
          <a:p>
            <a:endParaRPr lang="en-US" dirty="0"/>
          </a:p>
        </p:txBody>
      </p:sp>
      <p:pic>
        <p:nvPicPr>
          <p:cNvPr id="3" name="Picture 2">
            <a:extLst>
              <a:ext uri="{FF2B5EF4-FFF2-40B4-BE49-F238E27FC236}">
                <a16:creationId xmlns:a16="http://schemas.microsoft.com/office/drawing/2014/main" id="{2571D84F-01BA-4A94-9331-6162B8C5D774}"/>
              </a:ext>
            </a:extLst>
          </p:cNvPr>
          <p:cNvPicPr>
            <a:picLocks noChangeAspect="1"/>
          </p:cNvPicPr>
          <p:nvPr/>
        </p:nvPicPr>
        <p:blipFill rotWithShape="1">
          <a:blip r:embed="rId2"/>
          <a:srcRect r="28220"/>
          <a:stretch/>
        </p:blipFill>
        <p:spPr>
          <a:xfrm>
            <a:off x="4363403" y="2029742"/>
            <a:ext cx="2205037" cy="1399258"/>
          </a:xfrm>
          <a:prstGeom prst="rect">
            <a:avLst/>
          </a:prstGeom>
        </p:spPr>
      </p:pic>
      <p:sp>
        <p:nvSpPr>
          <p:cNvPr id="5" name="TextBox 4">
            <a:extLst>
              <a:ext uri="{FF2B5EF4-FFF2-40B4-BE49-F238E27FC236}">
                <a16:creationId xmlns:a16="http://schemas.microsoft.com/office/drawing/2014/main" id="{7133827C-10DB-48F0-AB3F-798B470AFD02}"/>
              </a:ext>
            </a:extLst>
          </p:cNvPr>
          <p:cNvSpPr txBox="1"/>
          <p:nvPr/>
        </p:nvSpPr>
        <p:spPr>
          <a:xfrm>
            <a:off x="655320" y="3901440"/>
            <a:ext cx="10881360" cy="461665"/>
          </a:xfrm>
          <a:prstGeom prst="rect">
            <a:avLst/>
          </a:prstGeom>
          <a:noFill/>
        </p:spPr>
        <p:txBody>
          <a:bodyPr wrap="square" rtlCol="0">
            <a:spAutoFit/>
          </a:bodyPr>
          <a:lstStyle/>
          <a:p>
            <a:r>
              <a:rPr lang="en-US" altLang="zh-CN" sz="2400" dirty="0">
                <a:latin typeface="DFKai-SB" panose="03000509000000000000" pitchFamily="65" charset="-120"/>
                <a:ea typeface="DFKai-SB" panose="03000509000000000000" pitchFamily="65" charset="-120"/>
              </a:rPr>
              <a:t>  </a:t>
            </a:r>
            <a:r>
              <a:rPr lang="en-US" altLang="zh-CN" sz="2400" dirty="0">
                <a:latin typeface="Times New Roman" panose="02020603050405020304" pitchFamily="18" charset="0"/>
                <a:ea typeface="DFKai-SB" panose="03000509000000000000" pitchFamily="65" charset="-120"/>
                <a:cs typeface="Times New Roman" panose="02020603050405020304" pitchFamily="18" charset="0"/>
              </a:rPr>
              <a:t>2</a:t>
            </a:r>
            <a:r>
              <a:rPr lang="en-US" altLang="zh-CN" sz="2400" dirty="0">
                <a:latin typeface="DFKai-SB" panose="03000509000000000000" pitchFamily="65" charset="-120"/>
                <a:ea typeface="DFKai-SB" panose="03000509000000000000" pitchFamily="65" charset="-120"/>
              </a:rPr>
              <a:t>.</a:t>
            </a:r>
            <a:r>
              <a:rPr lang="zh-CN" altLang="en-US" sz="2400" dirty="0">
                <a:latin typeface="DFKai-SB" panose="03000509000000000000" pitchFamily="65" charset="-120"/>
                <a:ea typeface="DFKai-SB" panose="03000509000000000000" pitchFamily="65" charset="-120"/>
              </a:rPr>
              <a:t>它們表示原點對稱，向量終點是相反的，左邊比右邊在單位圓上多轉了半圈</a:t>
            </a:r>
            <a:endParaRPr lang="en-US" sz="2400" dirty="0">
              <a:latin typeface="DFKai-SB" panose="03000509000000000000" pitchFamily="65" charset="-120"/>
              <a:ea typeface="DFKai-SB" panose="03000509000000000000" pitchFamily="65" charset="-120"/>
            </a:endParaRPr>
          </a:p>
        </p:txBody>
      </p:sp>
      <p:pic>
        <p:nvPicPr>
          <p:cNvPr id="6" name="Picture 5">
            <a:extLst>
              <a:ext uri="{FF2B5EF4-FFF2-40B4-BE49-F238E27FC236}">
                <a16:creationId xmlns:a16="http://schemas.microsoft.com/office/drawing/2014/main" id="{F6D30E75-5E19-4A3B-A89D-8B2E6E357EFF}"/>
              </a:ext>
            </a:extLst>
          </p:cNvPr>
          <p:cNvPicPr>
            <a:picLocks noChangeAspect="1"/>
          </p:cNvPicPr>
          <p:nvPr/>
        </p:nvPicPr>
        <p:blipFill>
          <a:blip r:embed="rId3"/>
          <a:stretch>
            <a:fillRect/>
          </a:stretch>
        </p:blipFill>
        <p:spPr>
          <a:xfrm>
            <a:off x="4209522" y="4472071"/>
            <a:ext cx="3041384" cy="1622071"/>
          </a:xfrm>
          <a:prstGeom prst="rect">
            <a:avLst/>
          </a:prstGeom>
        </p:spPr>
      </p:pic>
    </p:spTree>
    <p:extLst>
      <p:ext uri="{BB962C8B-B14F-4D97-AF65-F5344CB8AC3E}">
        <p14:creationId xmlns:p14="http://schemas.microsoft.com/office/powerpoint/2010/main" val="32794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97608F-78CA-4FBC-A724-CE5432D34F6C}"/>
              </a:ext>
            </a:extLst>
          </p:cNvPr>
          <p:cNvPicPr>
            <a:picLocks noChangeAspect="1"/>
          </p:cNvPicPr>
          <p:nvPr/>
        </p:nvPicPr>
        <p:blipFill>
          <a:blip r:embed="rId2"/>
          <a:stretch>
            <a:fillRect/>
          </a:stretch>
        </p:blipFill>
        <p:spPr>
          <a:xfrm>
            <a:off x="2637645" y="2655812"/>
            <a:ext cx="5919701" cy="1172218"/>
          </a:xfrm>
          <a:prstGeom prst="rect">
            <a:avLst/>
          </a:prstGeom>
        </p:spPr>
      </p:pic>
      <p:pic>
        <p:nvPicPr>
          <p:cNvPr id="8" name="Picture 7">
            <a:extLst>
              <a:ext uri="{FF2B5EF4-FFF2-40B4-BE49-F238E27FC236}">
                <a16:creationId xmlns:a16="http://schemas.microsoft.com/office/drawing/2014/main" id="{B92A439F-E2D8-4962-91E6-9DFE21946AFD}"/>
              </a:ext>
            </a:extLst>
          </p:cNvPr>
          <p:cNvPicPr>
            <a:picLocks noChangeAspect="1"/>
          </p:cNvPicPr>
          <p:nvPr/>
        </p:nvPicPr>
        <p:blipFill>
          <a:blip r:embed="rId3"/>
          <a:stretch>
            <a:fillRect/>
          </a:stretch>
        </p:blipFill>
        <p:spPr>
          <a:xfrm>
            <a:off x="2756674" y="4576072"/>
            <a:ext cx="6297652" cy="2132614"/>
          </a:xfrm>
          <a:prstGeom prst="rect">
            <a:avLst/>
          </a:prstGeom>
        </p:spPr>
      </p:pic>
      <p:pic>
        <p:nvPicPr>
          <p:cNvPr id="3" name="Picture 2">
            <a:extLst>
              <a:ext uri="{FF2B5EF4-FFF2-40B4-BE49-F238E27FC236}">
                <a16:creationId xmlns:a16="http://schemas.microsoft.com/office/drawing/2014/main" id="{4E8D86CD-C9FA-46F7-AFD4-73733D658D3A}"/>
              </a:ext>
            </a:extLst>
          </p:cNvPr>
          <p:cNvPicPr>
            <a:picLocks noChangeAspect="1"/>
          </p:cNvPicPr>
          <p:nvPr/>
        </p:nvPicPr>
        <p:blipFill>
          <a:blip r:embed="rId4"/>
          <a:stretch>
            <a:fillRect/>
          </a:stretch>
        </p:blipFill>
        <p:spPr>
          <a:xfrm>
            <a:off x="2065298" y="1305082"/>
            <a:ext cx="3383002" cy="668415"/>
          </a:xfrm>
          <a:prstGeom prst="rect">
            <a:avLst/>
          </a:prstGeom>
        </p:spPr>
      </p:pic>
      <p:sp>
        <p:nvSpPr>
          <p:cNvPr id="2" name="TextBox 1">
            <a:extLst>
              <a:ext uri="{FF2B5EF4-FFF2-40B4-BE49-F238E27FC236}">
                <a16:creationId xmlns:a16="http://schemas.microsoft.com/office/drawing/2014/main" id="{6E0E5DDD-6C88-4F30-83D1-22A6D4BB3EF5}"/>
              </a:ext>
            </a:extLst>
          </p:cNvPr>
          <p:cNvSpPr txBox="1"/>
          <p:nvPr/>
        </p:nvSpPr>
        <p:spPr>
          <a:xfrm>
            <a:off x="213360" y="944880"/>
            <a:ext cx="11384280" cy="1169551"/>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icrosoft JhengHei" panose="020B0604030504040204" pitchFamily="34" charset="-120"/>
                <a:ea typeface="Microsoft JhengHei" panose="020B0604030504040204" pitchFamily="34" charset="-120"/>
              </a:rPr>
              <a:t>快速傅立葉轉換分析</a:t>
            </a:r>
            <a:endParaRPr lang="en-US" altLang="zh-CN" sz="2800" dirty="0">
              <a:latin typeface="Microsoft JhengHei" panose="020B0604030504040204" pitchFamily="34" charset="-120"/>
              <a:ea typeface="Microsoft JhengHei" panose="020B0604030504040204" pitchFamily="34" charset="-120"/>
            </a:endParaRPr>
          </a:p>
          <a:p>
            <a:pPr marL="914400" lvl="1" indent="-45720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將式子</a:t>
            </a:r>
            <a:endParaRPr lang="en-US" altLang="zh-CN" sz="2400" dirty="0">
              <a:latin typeface="DFKai-SB" panose="03000509000000000000" pitchFamily="65" charset="-120"/>
              <a:ea typeface="DFKai-SB" panose="03000509000000000000" pitchFamily="65" charset="-120"/>
            </a:endParaRPr>
          </a:p>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26732DD-3FEB-4943-B1B2-60CE5C093205}"/>
                  </a:ext>
                </a:extLst>
              </p:cNvPr>
              <p:cNvSpPr txBox="1"/>
              <p:nvPr/>
            </p:nvSpPr>
            <p:spPr>
              <a:xfrm>
                <a:off x="5273040" y="1407561"/>
                <a:ext cx="5760720" cy="468205"/>
              </a:xfrm>
              <a:prstGeom prst="rect">
                <a:avLst/>
              </a:prstGeom>
              <a:noFill/>
            </p:spPr>
            <p:txBody>
              <a:bodyPr wrap="square" rtlCol="0">
                <a:spAutoFit/>
              </a:bodyPr>
              <a:lstStyle/>
              <a:p>
                <a:r>
                  <a:rPr lang="zh-CN" altLang="en-US" sz="2400" dirty="0">
                    <a:latin typeface="DFKai-SB" panose="03000509000000000000" pitchFamily="65" charset="-120"/>
                    <a:ea typeface="DFKai-SB" panose="03000509000000000000" pitchFamily="65" charset="-120"/>
                  </a:rPr>
                  <a:t>的</a:t>
                </a:r>
                <a:r>
                  <a:rPr lang="en-US" altLang="zh-CN" sz="2400" i="1" dirty="0">
                    <a:latin typeface="Times New Roman" panose="02020603050405020304" pitchFamily="18" charset="0"/>
                    <a:ea typeface="DFKai-SB" panose="03000509000000000000" pitchFamily="65" charset="-120"/>
                    <a:cs typeface="Times New Roman" panose="02020603050405020304" pitchFamily="18" charset="0"/>
                  </a:rPr>
                  <a:t>x</a:t>
                </a:r>
                <a:r>
                  <a:rPr lang="zh-CN" altLang="en-US" sz="2400" dirty="0">
                    <a:latin typeface="DFKai-SB" panose="03000509000000000000" pitchFamily="65" charset="-120"/>
                    <a:ea typeface="DFKai-SB" panose="03000509000000000000" pitchFamily="65" charset="-120"/>
                  </a:rPr>
                  <a:t>以</a:t>
                </a:r>
                <a14:m>
                  <m:oMath xmlns:m="http://schemas.openxmlformats.org/officeDocument/2006/math">
                    <m:sSubSup>
                      <m:sSubSupPr>
                        <m:ctrlPr>
                          <a:rPr lang="en-US" altLang="zh-CN" sz="2400" i="1">
                            <a:latin typeface="Cambria Math" panose="02040503050406030204" pitchFamily="18" charset="0"/>
                            <a:ea typeface="DFKai-SB" panose="03000509000000000000" pitchFamily="65" charset="-120"/>
                          </a:rPr>
                        </m:ctrlPr>
                      </m:sSubSupPr>
                      <m:e>
                        <m:r>
                          <a:rPr lang="zh-CN" altLang="en-US" sz="2400" i="1">
                            <a:latin typeface="Cambria Math" panose="02040503050406030204" pitchFamily="18" charset="0"/>
                            <a:ea typeface="DFKai-SB" panose="03000509000000000000" pitchFamily="65" charset="-120"/>
                          </a:rPr>
                          <m:t>𝜔</m:t>
                        </m:r>
                      </m:e>
                      <m:sub>
                        <m:r>
                          <a:rPr lang="en-US" altLang="zh-CN" sz="2400" i="1">
                            <a:latin typeface="Cambria Math" panose="02040503050406030204" pitchFamily="18" charset="0"/>
                            <a:ea typeface="DFKai-SB" panose="03000509000000000000" pitchFamily="65" charset="-120"/>
                          </a:rPr>
                          <m:t>𝑛</m:t>
                        </m:r>
                      </m:sub>
                      <m:sup>
                        <m:r>
                          <a:rPr lang="en-US" altLang="zh-CN" sz="2400" i="1">
                            <a:latin typeface="Cambria Math" panose="02040503050406030204" pitchFamily="18" charset="0"/>
                            <a:ea typeface="DFKai-SB" panose="03000509000000000000" pitchFamily="65" charset="-120"/>
                          </a:rPr>
                          <m:t>𝑘</m:t>
                        </m:r>
                      </m:sup>
                    </m:sSubSup>
                  </m:oMath>
                </a14:m>
                <a:r>
                  <a:rPr lang="zh-CN" altLang="en-US" sz="2400" dirty="0">
                    <a:latin typeface="DFKai-SB" panose="03000509000000000000" pitchFamily="65" charset="-120"/>
                    <a:ea typeface="DFKai-SB" panose="03000509000000000000" pitchFamily="65" charset="-120"/>
                  </a:rPr>
                  <a:t>取代</a:t>
                </a:r>
                <a:endParaRPr lang="en-US" sz="2400" dirty="0">
                  <a:latin typeface="DFKai-SB" panose="03000509000000000000" pitchFamily="65" charset="-120"/>
                  <a:ea typeface="DFKai-SB" panose="03000509000000000000" pitchFamily="65" charset="-120"/>
                </a:endParaRPr>
              </a:p>
            </p:txBody>
          </p:sp>
        </mc:Choice>
        <mc:Fallback>
          <p:sp>
            <p:nvSpPr>
              <p:cNvPr id="4" name="TextBox 3">
                <a:extLst>
                  <a:ext uri="{FF2B5EF4-FFF2-40B4-BE49-F238E27FC236}">
                    <a16:creationId xmlns:a16="http://schemas.microsoft.com/office/drawing/2014/main" id="{326732DD-3FEB-4943-B1B2-60CE5C093205}"/>
                  </a:ext>
                </a:extLst>
              </p:cNvPr>
              <p:cNvSpPr txBox="1">
                <a:spLocks noRot="1" noChangeAspect="1" noMove="1" noResize="1" noEditPoints="1" noAdjustHandles="1" noChangeArrowheads="1" noChangeShapeType="1" noTextEdit="1"/>
              </p:cNvSpPr>
              <p:nvPr/>
            </p:nvSpPr>
            <p:spPr>
              <a:xfrm>
                <a:off x="5273040" y="1407561"/>
                <a:ext cx="5760720" cy="468205"/>
              </a:xfrm>
              <a:prstGeom prst="rect">
                <a:avLst/>
              </a:prstGeom>
              <a:blipFill>
                <a:blip r:embed="rId5"/>
                <a:stretch>
                  <a:fillRect l="-1587" t="-9091" b="-2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578F7E4-1C57-4B7A-9377-543BBA13BF7D}"/>
                  </a:ext>
                </a:extLst>
              </p:cNvPr>
              <p:cNvSpPr txBox="1"/>
              <p:nvPr/>
            </p:nvSpPr>
            <p:spPr>
              <a:xfrm>
                <a:off x="213360" y="1973497"/>
                <a:ext cx="11384280" cy="584584"/>
              </a:xfrm>
              <a:prstGeom prst="rect">
                <a:avLst/>
              </a:prstGeom>
              <a:noFill/>
            </p:spPr>
            <p:txBody>
              <a:bodyPr wrap="square" rtlCol="0">
                <a:spAutoFit/>
              </a:bodyPr>
              <a:lstStyle/>
              <a:p>
                <a:pPr marL="742950" lvl="1" indent="-28575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 設 </a:t>
                </a:r>
                <a14:m>
                  <m:oMath xmlns:m="http://schemas.openxmlformats.org/officeDocument/2006/math">
                    <m:r>
                      <a:rPr lang="en-US" altLang="zh-CN" sz="2400" b="0" i="0" smtClean="0">
                        <a:latin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𝑘</m:t>
                    </m:r>
                    <m:r>
                      <a:rPr lang="en-US" altLang="zh-CN" sz="2400" i="1">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𝑛</m:t>
                        </m:r>
                      </m:num>
                      <m:den>
                        <m:r>
                          <a:rPr lang="en-US" altLang="zh-CN" sz="2400" b="0" i="1" smtClean="0">
                            <a:latin typeface="Cambria Math" panose="02040503050406030204" pitchFamily="18" charset="0"/>
                            <a:ea typeface="Cambria Math" panose="02040503050406030204" pitchFamily="18" charset="0"/>
                          </a:rPr>
                          <m:t>2</m:t>
                        </m:r>
                      </m:den>
                    </m:f>
                  </m:oMath>
                </a14:m>
                <a:endParaRPr lang="en-US" sz="2400" dirty="0"/>
              </a:p>
            </p:txBody>
          </p:sp>
        </mc:Choice>
        <mc:Fallback>
          <p:sp>
            <p:nvSpPr>
              <p:cNvPr id="5" name="TextBox 4">
                <a:extLst>
                  <a:ext uri="{FF2B5EF4-FFF2-40B4-BE49-F238E27FC236}">
                    <a16:creationId xmlns:a16="http://schemas.microsoft.com/office/drawing/2014/main" id="{9578F7E4-1C57-4B7A-9377-543BBA13BF7D}"/>
                  </a:ext>
                </a:extLst>
              </p:cNvPr>
              <p:cNvSpPr txBox="1">
                <a:spLocks noRot="1" noChangeAspect="1" noMove="1" noResize="1" noEditPoints="1" noAdjustHandles="1" noChangeArrowheads="1" noChangeShapeType="1" noTextEdit="1"/>
              </p:cNvSpPr>
              <p:nvPr/>
            </p:nvSpPr>
            <p:spPr>
              <a:xfrm>
                <a:off x="213360" y="1973497"/>
                <a:ext cx="11384280" cy="584584"/>
              </a:xfrm>
              <a:prstGeom prst="rect">
                <a:avLst/>
              </a:prstGeom>
              <a:blipFill>
                <a:blip r:embed="rId6"/>
                <a:stretch>
                  <a:fillRect t="-1042" b="-9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C9106C5-D626-42AD-9D76-32469E59B59D}"/>
                  </a:ext>
                </a:extLst>
              </p:cNvPr>
              <p:cNvSpPr txBox="1"/>
              <p:nvPr/>
            </p:nvSpPr>
            <p:spPr>
              <a:xfrm>
                <a:off x="739418" y="3991488"/>
                <a:ext cx="10927080" cy="584584"/>
              </a:xfrm>
              <a:prstGeom prst="rect">
                <a:avLst/>
              </a:prstGeom>
              <a:noFill/>
            </p:spPr>
            <p:txBody>
              <a:bodyPr wrap="square" rtlCol="0">
                <a:spAutoFit/>
              </a:bodyPr>
              <a:lstStyle/>
              <a:p>
                <a:pPr marL="285750" indent="-28575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 對於 </a:t>
                </a:r>
                <a14:m>
                  <m:oMath xmlns:m="http://schemas.openxmlformats.org/officeDocument/2006/math">
                    <m:f>
                      <m:fPr>
                        <m:ctrlPr>
                          <a:rPr lang="en-US" altLang="zh-CN" sz="2400" i="1" smtClean="0">
                            <a:latin typeface="Cambria Math" panose="02040503050406030204" pitchFamily="18" charset="0"/>
                            <a:ea typeface="DFKai-SB" panose="03000509000000000000" pitchFamily="65" charset="-120"/>
                          </a:rPr>
                        </m:ctrlPr>
                      </m:fPr>
                      <m:num>
                        <m:r>
                          <a:rPr lang="en-US" altLang="zh-CN" sz="2400" b="0" i="1" smtClean="0">
                            <a:latin typeface="Cambria Math" panose="02040503050406030204" pitchFamily="18" charset="0"/>
                            <a:ea typeface="DFKai-SB" panose="03000509000000000000" pitchFamily="65" charset="-120"/>
                          </a:rPr>
                          <m:t>𝑛</m:t>
                        </m:r>
                      </m:num>
                      <m:den>
                        <m:r>
                          <a:rPr lang="en-US" altLang="zh-CN" sz="2400" b="0" i="1" smtClean="0">
                            <a:latin typeface="Cambria Math" panose="02040503050406030204" pitchFamily="18" charset="0"/>
                            <a:ea typeface="DFKai-SB" panose="03000509000000000000" pitchFamily="65" charset="-120"/>
                          </a:rPr>
                          <m:t>2</m:t>
                        </m:r>
                      </m:den>
                    </m:f>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𝑛</m:t>
                        </m:r>
                      </m:num>
                      <m:den>
                        <m:r>
                          <a:rPr lang="en-US" altLang="zh-CN" sz="2400" b="0" i="1" smtClean="0">
                            <a:latin typeface="Cambria Math" panose="02040503050406030204" pitchFamily="18" charset="0"/>
                            <a:ea typeface="Cambria Math" panose="02040503050406030204" pitchFamily="18" charset="0"/>
                          </a:rPr>
                          <m:t>2</m:t>
                        </m:r>
                      </m:den>
                    </m:f>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−1</m:t>
                    </m:r>
                  </m:oMath>
                </a14:m>
                <a:endParaRPr lang="en-US" sz="2400" dirty="0">
                  <a:latin typeface="DFKai-SB" panose="03000509000000000000" pitchFamily="65" charset="-120"/>
                  <a:ea typeface="DFKai-SB" panose="03000509000000000000" pitchFamily="65" charset="-120"/>
                </a:endParaRPr>
              </a:p>
            </p:txBody>
          </p:sp>
        </mc:Choice>
        <mc:Fallback>
          <p:sp>
            <p:nvSpPr>
              <p:cNvPr id="7" name="TextBox 6">
                <a:extLst>
                  <a:ext uri="{FF2B5EF4-FFF2-40B4-BE49-F238E27FC236}">
                    <a16:creationId xmlns:a16="http://schemas.microsoft.com/office/drawing/2014/main" id="{8C9106C5-D626-42AD-9D76-32469E59B59D}"/>
                  </a:ext>
                </a:extLst>
              </p:cNvPr>
              <p:cNvSpPr txBox="1">
                <a:spLocks noRot="1" noChangeAspect="1" noMove="1" noResize="1" noEditPoints="1" noAdjustHandles="1" noChangeArrowheads="1" noChangeShapeType="1" noTextEdit="1"/>
              </p:cNvSpPr>
              <p:nvPr/>
            </p:nvSpPr>
            <p:spPr>
              <a:xfrm>
                <a:off x="739418" y="3991488"/>
                <a:ext cx="10927080" cy="584584"/>
              </a:xfrm>
              <a:prstGeom prst="rect">
                <a:avLst/>
              </a:prstGeom>
              <a:blipFill>
                <a:blip r:embed="rId7"/>
                <a:stretch>
                  <a:fillRect l="-725" t="-1042" b="-9375"/>
                </a:stretch>
              </a:blipFill>
            </p:spPr>
            <p:txBody>
              <a:bodyPr/>
              <a:lstStyle/>
              <a:p>
                <a:r>
                  <a:rPr lang="en-US">
                    <a:noFill/>
                  </a:rPr>
                  <a:t> </a:t>
                </a:r>
              </a:p>
            </p:txBody>
          </p:sp>
        </mc:Fallback>
      </mc:AlternateContent>
    </p:spTree>
    <p:extLst>
      <p:ext uri="{BB962C8B-B14F-4D97-AF65-F5344CB8AC3E}">
        <p14:creationId xmlns:p14="http://schemas.microsoft.com/office/powerpoint/2010/main" val="1899181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D12DF2-365F-49F0-BAD4-34D929CE81B4}"/>
              </a:ext>
            </a:extLst>
          </p:cNvPr>
          <p:cNvPicPr>
            <a:picLocks noChangeAspect="1"/>
          </p:cNvPicPr>
          <p:nvPr/>
        </p:nvPicPr>
        <p:blipFill>
          <a:blip r:embed="rId2"/>
          <a:stretch>
            <a:fillRect/>
          </a:stretch>
        </p:blipFill>
        <p:spPr>
          <a:xfrm>
            <a:off x="992063" y="2699745"/>
            <a:ext cx="10207873" cy="2131695"/>
          </a:xfrm>
          <a:prstGeom prst="rect">
            <a:avLst/>
          </a:prstGeom>
        </p:spPr>
      </p:pic>
      <p:sp>
        <p:nvSpPr>
          <p:cNvPr id="3" name="Rectangle 2">
            <a:extLst>
              <a:ext uri="{FF2B5EF4-FFF2-40B4-BE49-F238E27FC236}">
                <a16:creationId xmlns:a16="http://schemas.microsoft.com/office/drawing/2014/main" id="{30139441-DEDB-4E0F-8E20-655EE55BF1D2}"/>
              </a:ext>
            </a:extLst>
          </p:cNvPr>
          <p:cNvSpPr/>
          <p:nvPr/>
        </p:nvSpPr>
        <p:spPr>
          <a:xfrm>
            <a:off x="553450" y="988814"/>
            <a:ext cx="11928109" cy="954107"/>
          </a:xfrm>
          <a:prstGeom prst="rect">
            <a:avLst/>
          </a:prstGeom>
        </p:spPr>
        <p:txBody>
          <a:bodyPr wrap="square">
            <a:spAutoFit/>
          </a:bodyPr>
          <a:lstStyle/>
          <a:p>
            <a:pPr marL="285750" indent="-285750">
              <a:buFont typeface="Arial" panose="020B0604020202020204" pitchFamily="34" charset="0"/>
              <a:buChar char="•"/>
            </a:pPr>
            <a:r>
              <a:rPr lang="zh-CN" altLang="en-US" sz="2800" dirty="0">
                <a:latin typeface="Microsoft JhengHei" panose="020B0604030504040204" pitchFamily="34" charset="-120"/>
                <a:ea typeface="Microsoft JhengHei" panose="020B0604030504040204" pitchFamily="34" charset="-120"/>
              </a:rPr>
              <a:t>快速傅立葉轉換分析</a:t>
            </a:r>
            <a:endParaRPr lang="en-US" altLang="zh-CN" sz="2800" dirty="0">
              <a:latin typeface="Microsoft JhengHei" panose="020B0604030504040204" pitchFamily="34" charset="-120"/>
              <a:ea typeface="Microsoft JhengHei" panose="020B0604030504040204" pitchFamily="34" charset="-120"/>
            </a:endParaRPr>
          </a:p>
          <a:p>
            <a:pPr marL="914400" lvl="1" indent="-457200">
              <a:buFont typeface="Wingdings" panose="05000000000000000000" pitchFamily="2" charset="2"/>
              <a:buChar char="§"/>
            </a:pPr>
            <a:r>
              <a:rPr lang="en-US" altLang="zh-CN" sz="2800" dirty="0">
                <a:latin typeface="Times New Roman" panose="02020603050405020304" pitchFamily="18" charset="0"/>
                <a:ea typeface="Microsoft JhengHei" panose="020B0604030504040204" pitchFamily="34" charset="-120"/>
                <a:cs typeface="Times New Roman" panose="02020603050405020304" pitchFamily="18" charset="0"/>
              </a:rPr>
              <a:t>Cooley-Tukey</a:t>
            </a:r>
            <a:r>
              <a:rPr lang="zh-CN" altLang="en-US" sz="2800" dirty="0">
                <a:latin typeface="DFKai-SB" panose="03000509000000000000" pitchFamily="65" charset="-120"/>
                <a:ea typeface="DFKai-SB" panose="03000509000000000000" pitchFamily="65" charset="-120"/>
              </a:rPr>
              <a:t>算法（蝴蝶結構）</a:t>
            </a:r>
            <a:endParaRPr lang="en-US" altLang="zh-CN" sz="2800" dirty="0">
              <a:latin typeface="DFKai-SB" panose="03000509000000000000" pitchFamily="65" charset="-120"/>
              <a:ea typeface="DFKai-SB" panose="03000509000000000000" pitchFamily="65" charset="-120"/>
            </a:endParaRPr>
          </a:p>
        </p:txBody>
      </p:sp>
      <p:sp>
        <p:nvSpPr>
          <p:cNvPr id="4" name="TextBox 3">
            <a:extLst>
              <a:ext uri="{FF2B5EF4-FFF2-40B4-BE49-F238E27FC236}">
                <a16:creationId xmlns:a16="http://schemas.microsoft.com/office/drawing/2014/main" id="{ABDA2804-231B-4448-BEA6-4162C1BD4471}"/>
              </a:ext>
            </a:extLst>
          </p:cNvPr>
          <p:cNvSpPr txBox="1"/>
          <p:nvPr/>
        </p:nvSpPr>
        <p:spPr>
          <a:xfrm>
            <a:off x="1141964" y="5326654"/>
            <a:ext cx="10207873" cy="523220"/>
          </a:xfrm>
          <a:prstGeom prst="rect">
            <a:avLst/>
          </a:prstGeom>
          <a:noFill/>
        </p:spPr>
        <p:txBody>
          <a:bodyPr wrap="square" rtlCol="0">
            <a:spAutoFit/>
          </a:bodyPr>
          <a:lstStyle/>
          <a:p>
            <a:pPr marL="285750" indent="-285750">
              <a:buFont typeface="Wingdings" panose="05000000000000000000" pitchFamily="2" charset="2"/>
              <a:buChar char="§"/>
            </a:pPr>
            <a:r>
              <a:rPr lang="zh-CN" altLang="en-US" sz="2800" dirty="0"/>
              <a:t> </a:t>
            </a:r>
            <a:r>
              <a:rPr lang="zh-CN" altLang="en-US" sz="2800" dirty="0">
                <a:latin typeface="DFKai-SB" panose="03000509000000000000" pitchFamily="65" charset="-120"/>
                <a:ea typeface="DFKai-SB" panose="03000509000000000000" pitchFamily="65" charset="-120"/>
              </a:rPr>
              <a:t>一個蝴蝶結構需要</a:t>
            </a:r>
            <a:r>
              <a:rPr lang="en-US" altLang="zh-CN" sz="28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1</a:t>
            </a:r>
            <a:r>
              <a:rPr lang="zh-CN" altLang="en-US" sz="2800" dirty="0">
                <a:latin typeface="DFKai-SB" panose="03000509000000000000" pitchFamily="65" charset="-120"/>
                <a:ea typeface="DFKai-SB" panose="03000509000000000000" pitchFamily="65" charset="-120"/>
              </a:rPr>
              <a:t>個乘法器</a:t>
            </a:r>
            <a:r>
              <a:rPr lang="en-US" altLang="zh-CN" sz="28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2</a:t>
            </a:r>
            <a:r>
              <a:rPr lang="zh-CN" altLang="en-US" sz="2800" dirty="0">
                <a:latin typeface="DFKai-SB" panose="03000509000000000000" pitchFamily="65" charset="-120"/>
                <a:ea typeface="DFKai-SB" panose="03000509000000000000" pitchFamily="65" charset="-120"/>
              </a:rPr>
              <a:t>個加法器</a:t>
            </a:r>
            <a:endParaRPr lang="en-US" sz="2800" dirty="0"/>
          </a:p>
        </p:txBody>
      </p:sp>
    </p:spTree>
    <p:extLst>
      <p:ext uri="{BB962C8B-B14F-4D97-AF65-F5344CB8AC3E}">
        <p14:creationId xmlns:p14="http://schemas.microsoft.com/office/powerpoint/2010/main" val="288056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09F51A-BB67-4242-BE02-A132007D7D75}"/>
              </a:ext>
            </a:extLst>
          </p:cNvPr>
          <p:cNvSpPr txBox="1"/>
          <p:nvPr/>
        </p:nvSpPr>
        <p:spPr>
          <a:xfrm>
            <a:off x="243840" y="838200"/>
            <a:ext cx="11704320" cy="1661993"/>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icrosoft JhengHei" panose="020B0604030504040204" pitchFamily="34" charset="-120"/>
                <a:ea typeface="Microsoft JhengHei" panose="020B0604030504040204" pitchFamily="34" charset="-120"/>
              </a:rPr>
              <a:t>快速傅立葉轉換分析</a:t>
            </a:r>
            <a:endParaRPr lang="en-US" altLang="zh-CN" sz="2800" dirty="0">
              <a:latin typeface="Microsoft JhengHei" panose="020B0604030504040204" pitchFamily="34" charset="-120"/>
              <a:ea typeface="Microsoft JhengHei" panose="020B0604030504040204" pitchFamily="34" charset="-120"/>
            </a:endParaRPr>
          </a:p>
          <a:p>
            <a:pPr marL="914400" lvl="1" indent="-457200">
              <a:buFont typeface="Wingdings" panose="05000000000000000000" pitchFamily="2" charset="2"/>
              <a:buChar char="§"/>
            </a:pPr>
            <a:r>
              <a:rPr lang="en-US" altLang="zh-CN" sz="2400" dirty="0">
                <a:latin typeface="Times New Roman" panose="02020603050405020304" pitchFamily="18" charset="0"/>
                <a:ea typeface="Microsoft JhengHei" panose="020B0604030504040204" pitchFamily="34" charset="-120"/>
                <a:cs typeface="Times New Roman" panose="02020603050405020304" pitchFamily="18" charset="0"/>
              </a:rPr>
              <a:t>8</a:t>
            </a:r>
            <a:r>
              <a:rPr lang="zh-CN" altLang="en-US" sz="2400" dirty="0">
                <a:latin typeface="DFKai-SB" panose="03000509000000000000" pitchFamily="65" charset="-120"/>
                <a:ea typeface="DFKai-SB" panose="03000509000000000000" pitchFamily="65" charset="-120"/>
              </a:rPr>
              <a:t>點</a:t>
            </a:r>
            <a:r>
              <a:rPr lang="en-US" altLang="zh-CN" sz="2400" dirty="0">
                <a:latin typeface="Times New Roman" panose="02020603050405020304" pitchFamily="18" charset="0"/>
                <a:ea typeface="Microsoft JhengHei" panose="020B0604030504040204" pitchFamily="34" charset="-120"/>
                <a:cs typeface="Times New Roman" panose="02020603050405020304" pitchFamily="18" charset="0"/>
              </a:rPr>
              <a:t>FFT</a:t>
            </a:r>
          </a:p>
          <a:p>
            <a:pPr marL="914400" lvl="1" indent="-457200">
              <a:buFont typeface="Wingdings" panose="05000000000000000000" pitchFamily="2" charset="2"/>
              <a:buChar char="§"/>
            </a:pPr>
            <a:endParaRPr lang="en-US" altLang="zh-CN" sz="2800" dirty="0">
              <a:latin typeface="Microsoft JhengHei" panose="020B0604030504040204" pitchFamily="34" charset="-120"/>
              <a:ea typeface="Microsoft JhengHei" panose="020B0604030504040204" pitchFamily="34" charset="-120"/>
            </a:endParaRPr>
          </a:p>
          <a:p>
            <a:endParaRPr lang="en-US" dirty="0"/>
          </a:p>
        </p:txBody>
      </p:sp>
      <p:pic>
        <p:nvPicPr>
          <p:cNvPr id="2050" name="Picture 2" descr="https://i.ytimg.com/vi/1mVbZLHLaf0/hqdefault.jpg">
            <a:extLst>
              <a:ext uri="{FF2B5EF4-FFF2-40B4-BE49-F238E27FC236}">
                <a16:creationId xmlns:a16="http://schemas.microsoft.com/office/drawing/2014/main" id="{70DEBCB1-54BF-4887-A444-8C719523DE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68" b="8666"/>
          <a:stretch/>
        </p:blipFill>
        <p:spPr bwMode="auto">
          <a:xfrm>
            <a:off x="2495427" y="1669196"/>
            <a:ext cx="7201146" cy="446471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2C9DA595-CAA9-42AD-B51E-1D02141DB61C}"/>
              </a:ext>
            </a:extLst>
          </p:cNvPr>
          <p:cNvSpPr/>
          <p:nvPr/>
        </p:nvSpPr>
        <p:spPr>
          <a:xfrm>
            <a:off x="3886200" y="1889760"/>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8877C99-261D-4BD1-8BDE-80782E7DFE74}"/>
              </a:ext>
            </a:extLst>
          </p:cNvPr>
          <p:cNvSpPr/>
          <p:nvPr/>
        </p:nvSpPr>
        <p:spPr>
          <a:xfrm>
            <a:off x="5011993" y="1877365"/>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B13747C-AFA2-4AAA-851C-85A0C9553BD1}"/>
              </a:ext>
            </a:extLst>
          </p:cNvPr>
          <p:cNvSpPr/>
          <p:nvPr/>
        </p:nvSpPr>
        <p:spPr>
          <a:xfrm>
            <a:off x="3886200" y="2439649"/>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55749E5-F678-4C5C-AD40-1E05B2897FED}"/>
              </a:ext>
            </a:extLst>
          </p:cNvPr>
          <p:cNvSpPr/>
          <p:nvPr/>
        </p:nvSpPr>
        <p:spPr>
          <a:xfrm>
            <a:off x="5011993" y="2437303"/>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A7843BE-3350-40CD-98C7-C276458F30D0}"/>
              </a:ext>
            </a:extLst>
          </p:cNvPr>
          <p:cNvSpPr/>
          <p:nvPr/>
        </p:nvSpPr>
        <p:spPr>
          <a:xfrm>
            <a:off x="5566533" y="1889760"/>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EBAB38F-DB87-48E7-99AF-BC0CE5BE1A9E}"/>
              </a:ext>
            </a:extLst>
          </p:cNvPr>
          <p:cNvSpPr/>
          <p:nvPr/>
        </p:nvSpPr>
        <p:spPr>
          <a:xfrm>
            <a:off x="6787453" y="1889760"/>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7C42CD6-066C-4902-B72F-590819B30E0D}"/>
              </a:ext>
            </a:extLst>
          </p:cNvPr>
          <p:cNvSpPr/>
          <p:nvPr/>
        </p:nvSpPr>
        <p:spPr>
          <a:xfrm>
            <a:off x="5566533" y="2964596"/>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46BC1FF-FDF7-4B52-B630-8CF029CC2DAF}"/>
              </a:ext>
            </a:extLst>
          </p:cNvPr>
          <p:cNvSpPr/>
          <p:nvPr/>
        </p:nvSpPr>
        <p:spPr>
          <a:xfrm>
            <a:off x="6787453" y="2964596"/>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E547017-12BE-412E-A491-A66E38916788}"/>
              </a:ext>
            </a:extLst>
          </p:cNvPr>
          <p:cNvSpPr/>
          <p:nvPr/>
        </p:nvSpPr>
        <p:spPr>
          <a:xfrm>
            <a:off x="7354283" y="1889760"/>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42E0A0-E457-4CF1-9FAE-8B1EAD1656F3}"/>
              </a:ext>
            </a:extLst>
          </p:cNvPr>
          <p:cNvSpPr/>
          <p:nvPr/>
        </p:nvSpPr>
        <p:spPr>
          <a:xfrm>
            <a:off x="8480076" y="1889760"/>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EAF001A-86E2-4855-8EDC-E72A93A7F599}"/>
              </a:ext>
            </a:extLst>
          </p:cNvPr>
          <p:cNvSpPr/>
          <p:nvPr/>
        </p:nvSpPr>
        <p:spPr>
          <a:xfrm>
            <a:off x="7354283" y="4073209"/>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EF5646-587F-4856-8521-1B2538425E64}"/>
              </a:ext>
            </a:extLst>
          </p:cNvPr>
          <p:cNvSpPr/>
          <p:nvPr/>
        </p:nvSpPr>
        <p:spPr>
          <a:xfrm>
            <a:off x="8480076" y="4050766"/>
            <a:ext cx="28956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29B13F8-B019-4CD0-A3C6-20515AA01C8C}"/>
              </a:ext>
            </a:extLst>
          </p:cNvPr>
          <p:cNvSpPr/>
          <p:nvPr/>
        </p:nvSpPr>
        <p:spPr>
          <a:xfrm>
            <a:off x="3886200" y="2964596"/>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D1B972F-A3AB-40E6-AF9D-69EB89EF1B59}"/>
              </a:ext>
            </a:extLst>
          </p:cNvPr>
          <p:cNvSpPr/>
          <p:nvPr/>
        </p:nvSpPr>
        <p:spPr>
          <a:xfrm>
            <a:off x="5051200" y="2972298"/>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A0CC5E-31DF-49C1-BB84-6D829F33259C}"/>
              </a:ext>
            </a:extLst>
          </p:cNvPr>
          <p:cNvSpPr/>
          <p:nvPr/>
        </p:nvSpPr>
        <p:spPr>
          <a:xfrm>
            <a:off x="3914880" y="3513295"/>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C61E49-26A2-4DA6-953C-5B926E624805}"/>
              </a:ext>
            </a:extLst>
          </p:cNvPr>
          <p:cNvSpPr/>
          <p:nvPr/>
        </p:nvSpPr>
        <p:spPr>
          <a:xfrm>
            <a:off x="5051200" y="3481826"/>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9523CF2-2DCB-4BE3-BF6B-B34227B3A552}"/>
              </a:ext>
            </a:extLst>
          </p:cNvPr>
          <p:cNvSpPr/>
          <p:nvPr/>
        </p:nvSpPr>
        <p:spPr>
          <a:xfrm>
            <a:off x="5566533" y="2427178"/>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A45C74E-F530-453C-BDB7-B257BA98148F}"/>
              </a:ext>
            </a:extLst>
          </p:cNvPr>
          <p:cNvSpPr/>
          <p:nvPr/>
        </p:nvSpPr>
        <p:spPr>
          <a:xfrm>
            <a:off x="6762393" y="2427178"/>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81EBA6F-2D84-4DF9-B458-1FD46D1E3292}"/>
              </a:ext>
            </a:extLst>
          </p:cNvPr>
          <p:cNvSpPr/>
          <p:nvPr/>
        </p:nvSpPr>
        <p:spPr>
          <a:xfrm>
            <a:off x="5623893" y="3527645"/>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A880CB4-2FB4-4D14-8F47-26DF77D1BF3B}"/>
              </a:ext>
            </a:extLst>
          </p:cNvPr>
          <p:cNvSpPr/>
          <p:nvPr/>
        </p:nvSpPr>
        <p:spPr>
          <a:xfrm>
            <a:off x="6787453" y="3473466"/>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4CC32D-F01D-46A0-BBA6-93E590B67A53}"/>
              </a:ext>
            </a:extLst>
          </p:cNvPr>
          <p:cNvSpPr/>
          <p:nvPr/>
        </p:nvSpPr>
        <p:spPr>
          <a:xfrm>
            <a:off x="7354283" y="2419980"/>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D7049A0-2B44-4A89-B8DA-4C7910A17E01}"/>
              </a:ext>
            </a:extLst>
          </p:cNvPr>
          <p:cNvSpPr/>
          <p:nvPr/>
        </p:nvSpPr>
        <p:spPr>
          <a:xfrm>
            <a:off x="8468562" y="4521419"/>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8332453-927C-41E0-91DB-47FB484B1869}"/>
              </a:ext>
            </a:extLst>
          </p:cNvPr>
          <p:cNvSpPr/>
          <p:nvPr/>
        </p:nvSpPr>
        <p:spPr>
          <a:xfrm>
            <a:off x="8480076" y="2460173"/>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2139E53-D208-4281-96DF-CCD21C5C1614}"/>
              </a:ext>
            </a:extLst>
          </p:cNvPr>
          <p:cNvSpPr/>
          <p:nvPr/>
        </p:nvSpPr>
        <p:spPr>
          <a:xfrm>
            <a:off x="7354283" y="4521419"/>
            <a:ext cx="289560" cy="24384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3C2E52A-D890-4389-97D1-3BF86ABB4A9F}"/>
              </a:ext>
            </a:extLst>
          </p:cNvPr>
          <p:cNvSpPr/>
          <p:nvPr/>
        </p:nvSpPr>
        <p:spPr>
          <a:xfrm>
            <a:off x="3881237" y="4004321"/>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11D64E-9B79-4ABE-A5E4-9DF816FF891C}"/>
              </a:ext>
            </a:extLst>
          </p:cNvPr>
          <p:cNvSpPr/>
          <p:nvPr/>
        </p:nvSpPr>
        <p:spPr>
          <a:xfrm>
            <a:off x="5052917" y="4023358"/>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BD6C952-0E8A-48DE-8851-6478F6955B73}"/>
              </a:ext>
            </a:extLst>
          </p:cNvPr>
          <p:cNvSpPr/>
          <p:nvPr/>
        </p:nvSpPr>
        <p:spPr>
          <a:xfrm>
            <a:off x="3911256" y="4568430"/>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692D5E4-005C-454D-BE9E-187ECD2AC45A}"/>
              </a:ext>
            </a:extLst>
          </p:cNvPr>
          <p:cNvSpPr/>
          <p:nvPr/>
        </p:nvSpPr>
        <p:spPr>
          <a:xfrm>
            <a:off x="5061979" y="4526908"/>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BF0AF6E-1FEA-4012-9335-6C9D5C621799}"/>
              </a:ext>
            </a:extLst>
          </p:cNvPr>
          <p:cNvSpPr/>
          <p:nvPr/>
        </p:nvSpPr>
        <p:spPr>
          <a:xfrm>
            <a:off x="5623893" y="4039432"/>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2AA1D4-9971-49BD-8A0E-C22C38701086}"/>
              </a:ext>
            </a:extLst>
          </p:cNvPr>
          <p:cNvSpPr/>
          <p:nvPr/>
        </p:nvSpPr>
        <p:spPr>
          <a:xfrm>
            <a:off x="6799697" y="4013479"/>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9E804D5-3292-45DB-B2F4-61172378AC01}"/>
              </a:ext>
            </a:extLst>
          </p:cNvPr>
          <p:cNvSpPr/>
          <p:nvPr/>
        </p:nvSpPr>
        <p:spPr>
          <a:xfrm>
            <a:off x="5623893" y="5114268"/>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7286189-0CD3-49CA-ABD0-55DA0BCD95F0}"/>
              </a:ext>
            </a:extLst>
          </p:cNvPr>
          <p:cNvSpPr/>
          <p:nvPr/>
        </p:nvSpPr>
        <p:spPr>
          <a:xfrm>
            <a:off x="6762393" y="5088315"/>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0CA5E7A-E1BC-4DE8-840B-2CA1F5EAF132}"/>
              </a:ext>
            </a:extLst>
          </p:cNvPr>
          <p:cNvSpPr/>
          <p:nvPr/>
        </p:nvSpPr>
        <p:spPr>
          <a:xfrm>
            <a:off x="7354283" y="2930099"/>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7E5AC7C-A315-4257-AD90-A5783279DFA9}"/>
              </a:ext>
            </a:extLst>
          </p:cNvPr>
          <p:cNvSpPr/>
          <p:nvPr/>
        </p:nvSpPr>
        <p:spPr>
          <a:xfrm>
            <a:off x="8471511" y="2972298"/>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CFA5F9A-4061-491A-A992-4486293D05D4}"/>
              </a:ext>
            </a:extLst>
          </p:cNvPr>
          <p:cNvSpPr/>
          <p:nvPr/>
        </p:nvSpPr>
        <p:spPr>
          <a:xfrm>
            <a:off x="7346953" y="5066884"/>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CF0E847-9D1D-43E5-8C0A-A0D67ED9CD59}"/>
              </a:ext>
            </a:extLst>
          </p:cNvPr>
          <p:cNvSpPr/>
          <p:nvPr/>
        </p:nvSpPr>
        <p:spPr>
          <a:xfrm>
            <a:off x="8478588" y="5066884"/>
            <a:ext cx="289560" cy="24384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B59B25B-552D-482F-AC7E-FEE8B0216D15}"/>
              </a:ext>
            </a:extLst>
          </p:cNvPr>
          <p:cNvSpPr/>
          <p:nvPr/>
        </p:nvSpPr>
        <p:spPr>
          <a:xfrm>
            <a:off x="3911256" y="5082310"/>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9D92CF7-460E-4B47-B255-339FCB427645}"/>
              </a:ext>
            </a:extLst>
          </p:cNvPr>
          <p:cNvSpPr/>
          <p:nvPr/>
        </p:nvSpPr>
        <p:spPr>
          <a:xfrm>
            <a:off x="5058076" y="5074418"/>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B0DA18-5651-4822-BC41-ACAC3A658564}"/>
              </a:ext>
            </a:extLst>
          </p:cNvPr>
          <p:cNvSpPr/>
          <p:nvPr/>
        </p:nvSpPr>
        <p:spPr>
          <a:xfrm>
            <a:off x="3876930" y="5596190"/>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17DA4B0-9DE9-4F9E-9057-6DB8B365241C}"/>
              </a:ext>
            </a:extLst>
          </p:cNvPr>
          <p:cNvSpPr/>
          <p:nvPr/>
        </p:nvSpPr>
        <p:spPr>
          <a:xfrm>
            <a:off x="5051200" y="5596190"/>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BAA3201-EC36-4881-9BB2-E0EDB7EA22BA}"/>
              </a:ext>
            </a:extLst>
          </p:cNvPr>
          <p:cNvSpPr/>
          <p:nvPr/>
        </p:nvSpPr>
        <p:spPr>
          <a:xfrm>
            <a:off x="7350707" y="3494816"/>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4493AA1D-912E-439C-9D05-0761FC9A5B76}"/>
              </a:ext>
            </a:extLst>
          </p:cNvPr>
          <p:cNvSpPr/>
          <p:nvPr/>
        </p:nvSpPr>
        <p:spPr>
          <a:xfrm>
            <a:off x="8485060" y="3473466"/>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9F853F9-16C6-492E-BCCF-2B1F5A302BF4}"/>
              </a:ext>
            </a:extLst>
          </p:cNvPr>
          <p:cNvSpPr/>
          <p:nvPr/>
        </p:nvSpPr>
        <p:spPr>
          <a:xfrm>
            <a:off x="7346953" y="5596190"/>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5208EB5-9841-4670-87A8-9F3E64AC32E4}"/>
              </a:ext>
            </a:extLst>
          </p:cNvPr>
          <p:cNvSpPr/>
          <p:nvPr/>
        </p:nvSpPr>
        <p:spPr>
          <a:xfrm>
            <a:off x="8521763" y="5596190"/>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25D9AD0-BDE8-4CCB-A527-E203D5E65128}"/>
                  </a:ext>
                </a:extLst>
              </p:cNvPr>
              <p:cNvSpPr txBox="1"/>
              <p:nvPr/>
            </p:nvSpPr>
            <p:spPr>
              <a:xfrm>
                <a:off x="473112" y="2918486"/>
                <a:ext cx="2022269" cy="2308324"/>
              </a:xfrm>
              <a:prstGeom prst="rect">
                <a:avLst/>
              </a:prstGeom>
              <a:noFill/>
            </p:spPr>
            <p:txBody>
              <a:bodyPr wrap="square" rtlCol="0">
                <a:spAutoFit/>
              </a:bodyPr>
              <a:lstStyle/>
              <a:p>
                <a:pPr marL="742950" lvl="1" indent="-285750">
                  <a:buFont typeface="Wingdings" panose="05000000000000000000" pitchFamily="2" charset="2"/>
                  <a:buChar char="§"/>
                </a:pPr>
                <a14:m>
                  <m:oMath xmlns:m="http://schemas.openxmlformats.org/officeDocument/2006/math">
                    <m:func>
                      <m:funcPr>
                        <m:ctrlPr>
                          <a:rPr lang="en-US" altLang="zh-CN" i="1" smtClean="0">
                            <a:latin typeface="Cambria Math" panose="02040503050406030204" pitchFamily="18" charset="0"/>
                          </a:rPr>
                        </m:ctrlPr>
                      </m:funcPr>
                      <m:fName>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8</m:t>
                        </m:r>
                      </m:e>
                    </m:func>
                    <m:r>
                      <a:rPr lang="en-US" altLang="zh-CN" b="0" i="1" smtClean="0">
                        <a:latin typeface="Cambria Math" panose="02040503050406030204" pitchFamily="18" charset="0"/>
                      </a:rPr>
                      <m:t>=</m:t>
                    </m:r>
                  </m:oMath>
                </a14:m>
                <a:r>
                  <a:rPr lang="en-US" altLang="zh-CN" dirty="0">
                    <a:solidFill>
                      <a:srgbClr val="FF0000"/>
                    </a:solidFill>
                    <a:latin typeface="Times New Roman" panose="02020603050405020304" pitchFamily="18" charset="0"/>
                    <a:cs typeface="Times New Roman" panose="02020603050405020304" pitchFamily="18" charset="0"/>
                  </a:rPr>
                  <a:t>3 stages</a:t>
                </a:r>
              </a:p>
              <a:p>
                <a:pPr marL="742950" lvl="1" indent="-285750">
                  <a:buFont typeface="Wingdings" panose="05000000000000000000" pitchFamily="2" charset="2"/>
                  <a:buChar char="§"/>
                </a:pP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altLang="zh-CN" dirty="0">
                    <a:latin typeface="Times New Roman" panose="02020603050405020304" pitchFamily="18" charset="0"/>
                    <a:cs typeface="Times New Roman" panose="02020603050405020304" pitchFamily="18" charset="0"/>
                  </a:rPr>
                  <a:t>Each stages</a:t>
                </a:r>
              </a:p>
              <a:p>
                <a:pPr lvl="1"/>
                <a:r>
                  <a:rPr lang="en-US" altLang="zh-CN" dirty="0">
                    <a:latin typeface="Times New Roman" panose="02020603050405020304" pitchFamily="18" charset="0"/>
                    <a:cs typeface="Times New Roman" panose="02020603050405020304" pitchFamily="18" charset="0"/>
                  </a:rPr>
                  <a:t>     have </a:t>
                </a:r>
                <a:r>
                  <a:rPr lang="en-US" altLang="zh-CN" dirty="0">
                    <a:solidFill>
                      <a:srgbClr val="FF0000"/>
                    </a:solidFill>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a:t>
                </a:r>
              </a:p>
              <a:p>
                <a:pPr lvl="1"/>
                <a:r>
                  <a:rPr lang="en-US" altLang="zh-CN" dirty="0">
                    <a:latin typeface="Times New Roman" panose="02020603050405020304" pitchFamily="18" charset="0"/>
                    <a:cs typeface="Times New Roman" panose="02020603050405020304" pitchFamily="18" charset="0"/>
                  </a:rPr>
                  <a:t>     butterfly</a:t>
                </a:r>
              </a:p>
              <a:p>
                <a:pPr lvl="1"/>
                <a:r>
                  <a:rPr lang="en-US" altLang="zh-CN" dirty="0">
                    <a:latin typeface="Times New Roman" panose="02020603050405020304" pitchFamily="18" charset="0"/>
                    <a:cs typeface="Times New Roman" panose="02020603050405020304" pitchFamily="18" charset="0"/>
                  </a:rPr>
                  <a:t>     structure</a:t>
                </a:r>
              </a:p>
              <a:p>
                <a:pPr marL="742950" lvl="1" indent="-285750">
                  <a:buFont typeface="Wingdings" panose="05000000000000000000" pitchFamily="2" charset="2"/>
                  <a:buChar char="§"/>
                </a:pPr>
                <a:endParaRPr lang="en-US" dirty="0"/>
              </a:p>
            </p:txBody>
          </p:sp>
        </mc:Choice>
        <mc:Fallback>
          <p:sp>
            <p:nvSpPr>
              <p:cNvPr id="4" name="TextBox 3">
                <a:extLst>
                  <a:ext uri="{FF2B5EF4-FFF2-40B4-BE49-F238E27FC236}">
                    <a16:creationId xmlns:a16="http://schemas.microsoft.com/office/drawing/2014/main" id="{325D9AD0-BDE8-4CCB-A527-E203D5E65128}"/>
                  </a:ext>
                </a:extLst>
              </p:cNvPr>
              <p:cNvSpPr txBox="1">
                <a:spLocks noRot="1" noChangeAspect="1" noMove="1" noResize="1" noEditPoints="1" noAdjustHandles="1" noChangeArrowheads="1" noChangeShapeType="1" noTextEdit="1"/>
              </p:cNvSpPr>
              <p:nvPr/>
            </p:nvSpPr>
            <p:spPr>
              <a:xfrm>
                <a:off x="473112" y="2918486"/>
                <a:ext cx="2022269" cy="2308324"/>
              </a:xfrm>
              <a:prstGeom prst="rect">
                <a:avLst/>
              </a:prstGeom>
              <a:blipFill>
                <a:blip r:embed="rId3"/>
                <a:stretch>
                  <a:fillRect t="-1587" r="-1813"/>
                </a:stretch>
              </a:blipFill>
            </p:spPr>
            <p:txBody>
              <a:bodyPr/>
              <a:lstStyle/>
              <a:p>
                <a:r>
                  <a:rPr lang="en-US">
                    <a:noFill/>
                  </a:rPr>
                  <a:t> </a:t>
                </a:r>
              </a:p>
            </p:txBody>
          </p:sp>
        </mc:Fallback>
      </mc:AlternateContent>
      <p:sp>
        <p:nvSpPr>
          <p:cNvPr id="51" name="Oval 50">
            <a:extLst>
              <a:ext uri="{FF2B5EF4-FFF2-40B4-BE49-F238E27FC236}">
                <a16:creationId xmlns:a16="http://schemas.microsoft.com/office/drawing/2014/main" id="{A10C12A2-E646-4429-80A0-D2F636A116D0}"/>
              </a:ext>
            </a:extLst>
          </p:cNvPr>
          <p:cNvSpPr/>
          <p:nvPr/>
        </p:nvSpPr>
        <p:spPr>
          <a:xfrm>
            <a:off x="5613633" y="4549251"/>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D2C0A73-19CC-4BCD-B2A0-7CF08E8B6BA2}"/>
              </a:ext>
            </a:extLst>
          </p:cNvPr>
          <p:cNvSpPr/>
          <p:nvPr/>
        </p:nvSpPr>
        <p:spPr>
          <a:xfrm>
            <a:off x="6808174" y="4529468"/>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5339E0-F023-4ED5-AA4C-AFAE60D1E1E3}"/>
              </a:ext>
            </a:extLst>
          </p:cNvPr>
          <p:cNvSpPr/>
          <p:nvPr/>
        </p:nvSpPr>
        <p:spPr>
          <a:xfrm>
            <a:off x="5613633" y="5625292"/>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160A5E74-B641-44EB-B8AA-7D97B1702BA6}"/>
              </a:ext>
            </a:extLst>
          </p:cNvPr>
          <p:cNvSpPr/>
          <p:nvPr/>
        </p:nvSpPr>
        <p:spPr>
          <a:xfrm>
            <a:off x="6787453" y="5625292"/>
            <a:ext cx="289560" cy="243840"/>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063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7FD1B30-D466-487E-99A0-A9AD3E8033BA}"/>
                  </a:ext>
                </a:extLst>
              </p:cNvPr>
              <p:cNvSpPr txBox="1"/>
              <p:nvPr/>
            </p:nvSpPr>
            <p:spPr>
              <a:xfrm>
                <a:off x="559633" y="974361"/>
                <a:ext cx="11632367" cy="6482031"/>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DFKai-SB" panose="03000509000000000000" pitchFamily="65" charset="-120"/>
                    <a:ea typeface="DFKai-SB" panose="03000509000000000000" pitchFamily="65" charset="-120"/>
                  </a:rPr>
                  <a:t>結論</a:t>
                </a:r>
                <a:endParaRPr lang="en-US" altLang="zh-CN" sz="2800" dirty="0">
                  <a:latin typeface="DFKai-SB" panose="03000509000000000000" pitchFamily="65" charset="-120"/>
                  <a:ea typeface="DFKai-SB" panose="03000509000000000000" pitchFamily="65" charset="-120"/>
                </a:endParaRPr>
              </a:p>
              <a:p>
                <a:pPr marL="914400" lvl="1" indent="-457200">
                  <a:buFont typeface="Wingdings" panose="05000000000000000000" pitchFamily="2" charset="2"/>
                  <a:buChar char="§"/>
                </a:pPr>
                <a:r>
                  <a:rPr lang="en-US" altLang="zh-CN" sz="2800" dirty="0">
                    <a:latin typeface="Times New Roman" panose="02020603050405020304" pitchFamily="18" charset="0"/>
                    <a:ea typeface="DFKai-SB" panose="03000509000000000000" pitchFamily="65" charset="-120"/>
                    <a:cs typeface="Times New Roman" panose="02020603050405020304" pitchFamily="18" charset="0"/>
                  </a:rPr>
                  <a:t>N</a:t>
                </a:r>
                <a:r>
                  <a:rPr lang="zh-CN" altLang="en-US" sz="2800" dirty="0">
                    <a:latin typeface="DFKai-SB" panose="03000509000000000000" pitchFamily="65" charset="-120"/>
                    <a:ea typeface="DFKai-SB" panose="03000509000000000000" pitchFamily="65" charset="-120"/>
                  </a:rPr>
                  <a:t>點</a:t>
                </a:r>
                <a:r>
                  <a:rPr lang="en-US" altLang="zh-CN" sz="2800" dirty="0">
                    <a:latin typeface="Times New Roman" panose="02020603050405020304" pitchFamily="18" charset="0"/>
                    <a:ea typeface="DFKai-SB" panose="03000509000000000000" pitchFamily="65" charset="-120"/>
                    <a:cs typeface="Times New Roman" panose="02020603050405020304" pitchFamily="18" charset="0"/>
                  </a:rPr>
                  <a:t>FFT</a:t>
                </a:r>
                <a:r>
                  <a:rPr lang="zh-CN" altLang="en-US" sz="2800" dirty="0">
                    <a:latin typeface="DFKai-SB" panose="03000509000000000000" pitchFamily="65" charset="-120"/>
                    <a:ea typeface="DFKai-SB" panose="03000509000000000000" pitchFamily="65" charset="-120"/>
                  </a:rPr>
                  <a:t>有</a:t>
                </a:r>
                <a14:m>
                  <m:oMath xmlns:m="http://schemas.openxmlformats.org/officeDocument/2006/math">
                    <m:func>
                      <m:funcPr>
                        <m:ctrlPr>
                          <a:rPr lang="en-US" altLang="zh-CN" sz="2800" i="1" smtClean="0">
                            <a:solidFill>
                              <a:srgbClr val="FF0000"/>
                            </a:solidFill>
                            <a:latin typeface="Cambria Math" panose="02040503050406030204" pitchFamily="18" charset="0"/>
                            <a:ea typeface="DFKai-SB" panose="03000509000000000000" pitchFamily="65" charset="-120"/>
                          </a:rPr>
                        </m:ctrlPr>
                      </m:funcPr>
                      <m:fName>
                        <m:sSub>
                          <m:sSubPr>
                            <m:ctrlPr>
                              <a:rPr lang="en-US" altLang="zh-CN" sz="2800" i="1" smtClean="0">
                                <a:solidFill>
                                  <a:srgbClr val="FF0000"/>
                                </a:solidFill>
                                <a:latin typeface="Cambria Math" panose="02040503050406030204" pitchFamily="18" charset="0"/>
                                <a:ea typeface="DFKai-SB" panose="03000509000000000000" pitchFamily="65" charset="-120"/>
                              </a:rPr>
                            </m:ctrlPr>
                          </m:sSubPr>
                          <m:e>
                            <m:r>
                              <m:rPr>
                                <m:sty m:val="p"/>
                              </m:rPr>
                              <a:rPr lang="en-US" altLang="zh-CN" sz="2800" i="0" smtClean="0">
                                <a:solidFill>
                                  <a:srgbClr val="FF0000"/>
                                </a:solidFill>
                                <a:latin typeface="Cambria Math" panose="02040503050406030204" pitchFamily="18" charset="0"/>
                                <a:ea typeface="DFKai-SB" panose="03000509000000000000" pitchFamily="65" charset="-120"/>
                              </a:rPr>
                              <m:t>log</m:t>
                            </m:r>
                          </m:e>
                          <m:sub>
                            <m:r>
                              <a:rPr lang="en-US" altLang="zh-CN" sz="2800" b="0" i="1" smtClean="0">
                                <a:solidFill>
                                  <a:srgbClr val="FF0000"/>
                                </a:solidFill>
                                <a:latin typeface="Cambria Math" panose="02040503050406030204" pitchFamily="18" charset="0"/>
                                <a:ea typeface="DFKai-SB" panose="03000509000000000000" pitchFamily="65" charset="-120"/>
                              </a:rPr>
                              <m:t>2</m:t>
                            </m:r>
                          </m:sub>
                        </m:sSub>
                      </m:fName>
                      <m:e>
                        <m:r>
                          <a:rPr lang="en-US" altLang="zh-CN" sz="2800" b="0" i="1" smtClean="0">
                            <a:solidFill>
                              <a:srgbClr val="FF0000"/>
                            </a:solidFill>
                            <a:latin typeface="Cambria Math" panose="02040503050406030204" pitchFamily="18" charset="0"/>
                            <a:ea typeface="DFKai-SB" panose="03000509000000000000" pitchFamily="65" charset="-120"/>
                          </a:rPr>
                          <m:t>𝑁</m:t>
                        </m:r>
                      </m:e>
                    </m:func>
                  </m:oMath>
                </a14:m>
                <a:r>
                  <a:rPr lang="en-US" sz="2800" dirty="0">
                    <a:solidFill>
                      <a:srgbClr val="FF0000"/>
                    </a:solidFill>
                    <a:latin typeface="DFKai-SB" panose="03000509000000000000" pitchFamily="65" charset="-120"/>
                    <a:ea typeface="DFKai-SB" panose="03000509000000000000" pitchFamily="65" charset="-120"/>
                  </a:rPr>
                  <a:t> </a:t>
                </a:r>
                <a:r>
                  <a:rPr lang="en-US" sz="2800" dirty="0">
                    <a:latin typeface="Times New Roman" panose="02020603050405020304" pitchFamily="18" charset="0"/>
                    <a:ea typeface="DFKai-SB" panose="03000509000000000000" pitchFamily="65" charset="-120"/>
                    <a:cs typeface="Times New Roman" panose="02020603050405020304" pitchFamily="18" charset="0"/>
                  </a:rPr>
                  <a:t>Stages</a:t>
                </a:r>
              </a:p>
              <a:p>
                <a:pPr marL="914400" lvl="1" indent="-457200">
                  <a:buFont typeface="Wingdings" panose="05000000000000000000" pitchFamily="2" charset="2"/>
                  <a:buChar char="§"/>
                </a:pPr>
                <a:endParaRPr lang="en-US" sz="28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r>
                  <a:rPr lang="zh-CN" altLang="en-US" sz="2800" dirty="0">
                    <a:latin typeface="Times New Roman" panose="02020603050405020304" pitchFamily="18" charset="0"/>
                    <a:ea typeface="DFKai-SB" panose="03000509000000000000" pitchFamily="65" charset="-120"/>
                    <a:cs typeface="Times New Roman" panose="02020603050405020304" pitchFamily="18" charset="0"/>
                  </a:rPr>
                  <a:t>每個</a:t>
                </a:r>
                <a:r>
                  <a:rPr lang="en-US" altLang="zh-CN" sz="2800" dirty="0">
                    <a:latin typeface="Times New Roman" panose="02020603050405020304" pitchFamily="18" charset="0"/>
                    <a:ea typeface="DFKai-SB" panose="03000509000000000000" pitchFamily="65" charset="-120"/>
                    <a:cs typeface="Times New Roman" panose="02020603050405020304" pitchFamily="18" charset="0"/>
                  </a:rPr>
                  <a:t>Stage</a:t>
                </a:r>
                <a:r>
                  <a:rPr lang="zh-CN" altLang="en-US" sz="2800" dirty="0">
                    <a:latin typeface="Times New Roman" panose="02020603050405020304" pitchFamily="18" charset="0"/>
                    <a:ea typeface="DFKai-SB" panose="03000509000000000000" pitchFamily="65" charset="-120"/>
                    <a:cs typeface="Times New Roman" panose="02020603050405020304" pitchFamily="18" charset="0"/>
                  </a:rPr>
                  <a:t>有 </a:t>
                </a:r>
                <a14:m>
                  <m:oMath xmlns:m="http://schemas.openxmlformats.org/officeDocument/2006/math">
                    <m:f>
                      <m:fPr>
                        <m:ctrlPr>
                          <a:rPr lang="en-US" altLang="zh-CN" sz="280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ctrlPr>
                      </m:fPr>
                      <m:num>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𝑁</m:t>
                        </m:r>
                      </m:num>
                      <m:den>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2</m:t>
                        </m:r>
                      </m:den>
                    </m:f>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 </m:t>
                    </m:r>
                    <m:r>
                      <a:rPr lang="zh-CN" altLang="en-US" sz="2800" i="0">
                        <a:latin typeface="Cambria Math" panose="02040503050406030204" pitchFamily="18" charset="0"/>
                        <a:ea typeface="DFKai-SB" panose="03000509000000000000" pitchFamily="65" charset="-120"/>
                        <a:cs typeface="Times New Roman" panose="02020603050405020304" pitchFamily="18" charset="0"/>
                      </a:rPr>
                      <m:t>蝴蝶</m:t>
                    </m:r>
                    <m:r>
                      <a:rPr lang="zh-CN" altLang="en-US" sz="2800" i="0" smtClean="0">
                        <a:latin typeface="Cambria Math" panose="02040503050406030204" pitchFamily="18" charset="0"/>
                        <a:ea typeface="DFKai-SB" panose="03000509000000000000" pitchFamily="65" charset="-120"/>
                        <a:cs typeface="Times New Roman" panose="02020603050405020304" pitchFamily="18" charset="0"/>
                      </a:rPr>
                      <m:t>結構</m:t>
                    </m:r>
                  </m:oMath>
                </a14:m>
                <a:endParaRPr lang="en-US" altLang="zh-CN" sz="28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endParaRPr lang="en-US" altLang="zh-CN" sz="28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r>
                  <a:rPr lang="en-US" altLang="zh-CN" sz="2800" dirty="0">
                    <a:latin typeface="Times New Roman" panose="02020603050405020304" pitchFamily="18" charset="0"/>
                    <a:ea typeface="DFKai-SB" panose="03000509000000000000" pitchFamily="65" charset="-120"/>
                    <a:cs typeface="Times New Roman" panose="02020603050405020304" pitchFamily="18" charset="0"/>
                  </a:rPr>
                  <a:t>N</a:t>
                </a:r>
                <a:r>
                  <a:rPr lang="zh-CN" altLang="en-US" sz="2800" dirty="0">
                    <a:latin typeface="DFKai-SB" panose="03000509000000000000" pitchFamily="65" charset="-120"/>
                    <a:ea typeface="DFKai-SB" panose="03000509000000000000" pitchFamily="65" charset="-120"/>
                  </a:rPr>
                  <a:t>點</a:t>
                </a:r>
                <a:r>
                  <a:rPr lang="en-US" altLang="zh-CN" sz="2800" dirty="0">
                    <a:latin typeface="Times New Roman" panose="02020603050405020304" pitchFamily="18" charset="0"/>
                    <a:ea typeface="DFKai-SB" panose="03000509000000000000" pitchFamily="65" charset="-120"/>
                    <a:cs typeface="Times New Roman" panose="02020603050405020304" pitchFamily="18" charset="0"/>
                  </a:rPr>
                  <a:t>FFT</a:t>
                </a:r>
                <a:r>
                  <a:rPr lang="zh-CN" altLang="en-US" sz="2800" dirty="0">
                    <a:latin typeface="Times New Roman" panose="02020603050405020304" pitchFamily="18" charset="0"/>
                    <a:ea typeface="DFKai-SB" panose="03000509000000000000" pitchFamily="65" charset="-120"/>
                    <a:cs typeface="Times New Roman" panose="02020603050405020304" pitchFamily="18" charset="0"/>
                  </a:rPr>
                  <a:t>共有 </a:t>
                </a:r>
                <a14:m>
                  <m:oMath xmlns:m="http://schemas.openxmlformats.org/officeDocument/2006/math">
                    <m:f>
                      <m:fPr>
                        <m:ctrlPr>
                          <a:rPr lang="en-US" altLang="zh-CN" sz="280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ctrlPr>
                      </m:fPr>
                      <m:num>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𝑁</m:t>
                        </m:r>
                      </m:num>
                      <m:den>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2</m:t>
                        </m:r>
                      </m:den>
                    </m:f>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func>
                      <m:funcPr>
                        <m:ctrlPr>
                          <a:rPr lang="en-US" altLang="zh-C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en-US" altLang="zh-C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8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log</m:t>
                            </m:r>
                          </m:e>
                          <m:sub>
                            <m:r>
                              <a:rPr lang="en-US" altLang="zh-C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b>
                        </m:sSub>
                      </m:fName>
                      <m:e>
                        <m:r>
                          <a:rPr lang="en-US" altLang="zh-C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𝑁</m:t>
                        </m:r>
                      </m:e>
                    </m:func>
                  </m:oMath>
                </a14:m>
                <a:r>
                  <a:rPr lang="zh-CN" altLang="en-US" sz="2800" dirty="0">
                    <a:latin typeface="Times New Roman" panose="02020603050405020304" pitchFamily="18" charset="0"/>
                    <a:ea typeface="DFKai-SB" panose="03000509000000000000" pitchFamily="65" charset="-120"/>
                    <a:cs typeface="Times New Roman" panose="02020603050405020304" pitchFamily="18" charset="0"/>
                  </a:rPr>
                  <a:t>個乘法器</a:t>
                </a:r>
                <a:endParaRPr lang="en-US" altLang="zh-CN" sz="28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endParaRPr lang="en-US" altLang="zh-CN" sz="28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r>
                  <a:rPr lang="en-US" altLang="zh-CN" sz="2800" dirty="0">
                    <a:latin typeface="Times New Roman" panose="02020603050405020304" pitchFamily="18" charset="0"/>
                    <a:ea typeface="DFKai-SB" panose="03000509000000000000" pitchFamily="65" charset="-120"/>
                    <a:cs typeface="Times New Roman" panose="02020603050405020304" pitchFamily="18" charset="0"/>
                  </a:rPr>
                  <a:t>N</a:t>
                </a:r>
                <a:r>
                  <a:rPr lang="zh-CN" altLang="en-US" sz="2800" dirty="0">
                    <a:latin typeface="DFKai-SB" panose="03000509000000000000" pitchFamily="65" charset="-120"/>
                    <a:ea typeface="DFKai-SB" panose="03000509000000000000" pitchFamily="65" charset="-120"/>
                  </a:rPr>
                  <a:t>點</a:t>
                </a:r>
                <a:r>
                  <a:rPr lang="en-US" altLang="zh-CN" sz="2800" dirty="0">
                    <a:latin typeface="Times New Roman" panose="02020603050405020304" pitchFamily="18" charset="0"/>
                    <a:ea typeface="DFKai-SB" panose="03000509000000000000" pitchFamily="65" charset="-120"/>
                    <a:cs typeface="Times New Roman" panose="02020603050405020304" pitchFamily="18" charset="0"/>
                  </a:rPr>
                  <a:t>FFT</a:t>
                </a:r>
                <a:r>
                  <a:rPr lang="zh-CN" altLang="en-US" sz="2800" dirty="0">
                    <a:latin typeface="Times New Roman" panose="02020603050405020304" pitchFamily="18" charset="0"/>
                    <a:ea typeface="DFKai-SB" panose="03000509000000000000" pitchFamily="65" charset="-120"/>
                    <a:cs typeface="Times New Roman" panose="02020603050405020304" pitchFamily="18" charset="0"/>
                  </a:rPr>
                  <a:t>共有</a:t>
                </a:r>
                <a14:m>
                  <m:oMath xmlns:m="http://schemas.openxmlformats.org/officeDocument/2006/math">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𝑁</m:t>
                    </m:r>
                    <m:r>
                      <a:rPr lang="en-US" altLang="zh-C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altLang="zh-C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en-US" altLang="zh-C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8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log</m:t>
                            </m:r>
                          </m:e>
                          <m:sub>
                            <m:r>
                              <a:rPr lang="en-US" altLang="zh-C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b>
                        </m:sSub>
                      </m:fName>
                      <m:e>
                        <m:r>
                          <a:rPr lang="en-US" altLang="zh-C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𝑁</m:t>
                        </m:r>
                      </m:e>
                    </m:func>
                  </m:oMath>
                </a14:m>
                <a:r>
                  <a:rPr lang="zh-CN" altLang="en-US" sz="2800" dirty="0">
                    <a:latin typeface="Times New Roman" panose="02020603050405020304" pitchFamily="18" charset="0"/>
                    <a:ea typeface="DFKai-SB" panose="03000509000000000000" pitchFamily="65" charset="-120"/>
                    <a:cs typeface="Times New Roman" panose="02020603050405020304" pitchFamily="18" charset="0"/>
                  </a:rPr>
                  <a:t>個加法器</a:t>
                </a:r>
                <a:endParaRPr lang="en-US" altLang="zh-CN" sz="28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endParaRPr lang="en-US" altLang="zh-CN" sz="28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r>
                  <a:rPr lang="zh-CN" altLang="en-US" sz="2800" dirty="0">
                    <a:latin typeface="Times New Roman" panose="02020603050405020304" pitchFamily="18" charset="0"/>
                    <a:ea typeface="DFKai-SB" panose="03000509000000000000" pitchFamily="65" charset="-120"/>
                    <a:cs typeface="Times New Roman" panose="02020603050405020304" pitchFamily="18" charset="0"/>
                  </a:rPr>
                  <a:t>時間複雜度</a:t>
                </a:r>
                <a:r>
                  <a:rPr lang="en-US" altLang="zh-CN" sz="2800" dirty="0">
                    <a:latin typeface="Times New Roman" panose="02020603050405020304" pitchFamily="18" charset="0"/>
                    <a:ea typeface="DFKai-SB" panose="03000509000000000000" pitchFamily="65" charset="-120"/>
                    <a:cs typeface="Times New Roman" panose="02020603050405020304" pitchFamily="18" charset="0"/>
                  </a:rPr>
                  <a:t>(Time complexity) </a:t>
                </a:r>
                <a:r>
                  <a:rPr lang="zh-CN" altLang="en-US" sz="2800" dirty="0">
                    <a:latin typeface="Times New Roman" panose="02020603050405020304" pitchFamily="18" charset="0"/>
                    <a:ea typeface="DFKai-SB" panose="03000509000000000000" pitchFamily="65" charset="-120"/>
                    <a:cs typeface="Times New Roman" panose="02020603050405020304" pitchFamily="18" charset="0"/>
                  </a:rPr>
                  <a:t>是</a:t>
                </a:r>
                <a14:m>
                  <m:oMath xmlns:m="http://schemas.openxmlformats.org/officeDocument/2006/math">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𝑂</m:t>
                    </m:r>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m:t>
                    </m:r>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𝑛</m:t>
                    </m:r>
                    <m:func>
                      <m:funcPr>
                        <m:ctrlP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ctrlPr>
                      </m:funcPr>
                      <m:fName>
                        <m:sSub>
                          <m:sSubPr>
                            <m:ctrlP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ctrlPr>
                          </m:sSubPr>
                          <m:e>
                            <m:r>
                              <m:rPr>
                                <m:sty m:val="p"/>
                              </m:rPr>
                              <a:rPr lang="en-US" altLang="zh-CN" sz="2800" b="0" i="0"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log</m:t>
                            </m:r>
                          </m:e>
                          <m:sub>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2</m:t>
                            </m:r>
                          </m:sub>
                        </m:sSub>
                      </m:fName>
                      <m:e>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𝑁</m:t>
                        </m:r>
                      </m:e>
                    </m:func>
                    <m:r>
                      <a:rPr lang="en-US" altLang="zh-CN" sz="2800" b="0" i="1" smtClean="0">
                        <a:solidFill>
                          <a:srgbClr val="FF0000"/>
                        </a:solidFill>
                        <a:latin typeface="Cambria Math" panose="02040503050406030204" pitchFamily="18" charset="0"/>
                        <a:ea typeface="DFKai-SB" panose="03000509000000000000" pitchFamily="65" charset="-120"/>
                        <a:cs typeface="Times New Roman" panose="02020603050405020304" pitchFamily="18" charset="0"/>
                      </a:rPr>
                      <m:t>)</m:t>
                    </m:r>
                  </m:oMath>
                </a14:m>
                <a:endParaRPr lang="en-US" altLang="zh-CN" sz="28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endParaRPr lang="en-US" altLang="zh-CN" sz="28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endParaRPr lang="en-US" altLang="zh-CN" sz="28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endParaRPr lang="en-US" sz="28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endParaRPr lang="en-US" sz="2800" dirty="0">
                  <a:latin typeface="Times New Roman" panose="02020603050405020304" pitchFamily="18" charset="0"/>
                  <a:ea typeface="DFKai-SB" panose="03000509000000000000" pitchFamily="65" charset="-12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F7FD1B30-D466-487E-99A0-A9AD3E8033BA}"/>
                  </a:ext>
                </a:extLst>
              </p:cNvPr>
              <p:cNvSpPr txBox="1">
                <a:spLocks noRot="1" noChangeAspect="1" noMove="1" noResize="1" noEditPoints="1" noAdjustHandles="1" noChangeArrowheads="1" noChangeShapeType="1" noTextEdit="1"/>
              </p:cNvSpPr>
              <p:nvPr/>
            </p:nvSpPr>
            <p:spPr>
              <a:xfrm>
                <a:off x="559633" y="974361"/>
                <a:ext cx="11632367" cy="6482031"/>
              </a:xfrm>
              <a:prstGeom prst="rect">
                <a:avLst/>
              </a:prstGeom>
              <a:blipFill>
                <a:blip r:embed="rId2"/>
                <a:stretch>
                  <a:fillRect l="-943" t="-1035"/>
                </a:stretch>
              </a:blipFill>
            </p:spPr>
            <p:txBody>
              <a:bodyPr/>
              <a:lstStyle/>
              <a:p>
                <a:r>
                  <a:rPr lang="en-US">
                    <a:noFill/>
                  </a:rPr>
                  <a:t> </a:t>
                </a:r>
              </a:p>
            </p:txBody>
          </p:sp>
        </mc:Fallback>
      </mc:AlternateContent>
    </p:spTree>
    <p:extLst>
      <p:ext uri="{BB962C8B-B14F-4D97-AF65-F5344CB8AC3E}">
        <p14:creationId xmlns:p14="http://schemas.microsoft.com/office/powerpoint/2010/main" val="123458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249217"/>
            <a:ext cx="12192000" cy="308610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3F3365CD-9D65-49CD-A746-0FC00C72E238}"/>
              </a:ext>
            </a:extLst>
          </p:cNvPr>
          <p:cNvSpPr/>
          <p:nvPr/>
        </p:nvSpPr>
        <p:spPr>
          <a:xfrm>
            <a:off x="3100825" y="2920730"/>
            <a:ext cx="5990350" cy="1743075"/>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spc="300" dirty="0">
                <a:latin typeface="微軟正黑體" panose="020B0604030504040204" pitchFamily="34" charset="-120"/>
                <a:ea typeface="微軟正黑體" panose="020B0604030504040204" pitchFamily="34" charset="-120"/>
              </a:rPr>
              <a:t>方法</a:t>
            </a:r>
          </a:p>
        </p:txBody>
      </p:sp>
    </p:spTree>
    <p:extLst>
      <p:ext uri="{BB962C8B-B14F-4D97-AF65-F5344CB8AC3E}">
        <p14:creationId xmlns:p14="http://schemas.microsoft.com/office/powerpoint/2010/main" val="3117432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微軟正黑體" panose="020B0604030504040204" pitchFamily="34" charset="-120"/>
              <a:ea typeface="微軟正黑體" panose="020B0604030504040204" pitchFamily="34" charset="-120"/>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2115874" y="1293779"/>
            <a:ext cx="2376035"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離散傅立葉轉換</a:t>
            </a:r>
            <a:r>
              <a:rPr lang="en-US" altLang="zh-TW" dirty="0">
                <a:latin typeface="微軟正黑體" panose="020B0604030504040204" pitchFamily="34" charset="-120"/>
                <a:ea typeface="微軟正黑體" panose="020B0604030504040204" pitchFamily="34" charset="-120"/>
              </a:rPr>
              <a:t>(DFT)</a:t>
            </a:r>
            <a:endParaRPr lang="zh-TW" altLang="en-US" dirty="0">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a:blip r:embed="rId2"/>
          <a:stretch>
            <a:fillRect/>
          </a:stretch>
        </p:blipFill>
        <p:spPr>
          <a:xfrm>
            <a:off x="898830" y="3282883"/>
            <a:ext cx="4810125" cy="895350"/>
          </a:xfrm>
          <a:prstGeom prst="rect">
            <a:avLst/>
          </a:prstGeom>
        </p:spPr>
      </p:pic>
      <p:pic>
        <p:nvPicPr>
          <p:cNvPr id="9" name="圖片 8"/>
          <p:cNvPicPr>
            <a:picLocks noChangeAspect="1"/>
          </p:cNvPicPr>
          <p:nvPr/>
        </p:nvPicPr>
        <p:blipFill>
          <a:blip r:embed="rId3"/>
          <a:stretch>
            <a:fillRect/>
          </a:stretch>
        </p:blipFill>
        <p:spPr>
          <a:xfrm>
            <a:off x="6484358" y="1838106"/>
            <a:ext cx="4667250" cy="4286250"/>
          </a:xfrm>
          <a:prstGeom prst="rect">
            <a:avLst/>
          </a:prstGeom>
        </p:spPr>
      </p:pic>
      <p:sp>
        <p:nvSpPr>
          <p:cNvPr id="10" name="文字方塊 9"/>
          <p:cNvSpPr txBox="1"/>
          <p:nvPr/>
        </p:nvSpPr>
        <p:spPr>
          <a:xfrm>
            <a:off x="7423934" y="1293779"/>
            <a:ext cx="232313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快速傅立葉轉換</a:t>
            </a:r>
            <a:r>
              <a:rPr lang="en-US" altLang="zh-TW" dirty="0">
                <a:latin typeface="微軟正黑體" panose="020B0604030504040204" pitchFamily="34" charset="-120"/>
                <a:ea typeface="微軟正黑體" panose="020B0604030504040204" pitchFamily="34" charset="-120"/>
              </a:rPr>
              <a:t>(FFT)</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316800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2558373" y="943947"/>
            <a:ext cx="697627" cy="400110"/>
          </a:xfrm>
          <a:prstGeom prst="rect">
            <a:avLst/>
          </a:prstGeom>
          <a:noFill/>
        </p:spPr>
        <p:txBody>
          <a:bodyPr wrap="none" rtlCol="0">
            <a:spAutoFit/>
          </a:bodyPr>
          <a:lstStyle/>
          <a:p>
            <a:r>
              <a:rPr lang="zh-TW" altLang="en-US" sz="2000" dirty="0">
                <a:latin typeface="微軟正黑體" panose="020B0604030504040204" pitchFamily="34" charset="-120"/>
                <a:ea typeface="微軟正黑體" panose="020B0604030504040204" pitchFamily="34" charset="-120"/>
              </a:rPr>
              <a:t>實數</a:t>
            </a:r>
          </a:p>
        </p:txBody>
      </p:sp>
      <p:sp>
        <p:nvSpPr>
          <p:cNvPr id="30" name="文字方塊 29"/>
          <p:cNvSpPr txBox="1"/>
          <p:nvPr/>
        </p:nvSpPr>
        <p:spPr>
          <a:xfrm>
            <a:off x="8579726" y="986549"/>
            <a:ext cx="697627" cy="400110"/>
          </a:xfrm>
          <a:prstGeom prst="rect">
            <a:avLst/>
          </a:prstGeom>
          <a:noFill/>
        </p:spPr>
        <p:txBody>
          <a:bodyPr wrap="none" rtlCol="0">
            <a:spAutoFit/>
          </a:bodyPr>
          <a:lstStyle/>
          <a:p>
            <a:r>
              <a:rPr lang="zh-TW" altLang="en-US" sz="2000" dirty="0">
                <a:latin typeface="微軟正黑體" panose="020B0604030504040204" pitchFamily="34" charset="-120"/>
                <a:ea typeface="微軟正黑體" panose="020B0604030504040204" pitchFamily="34" charset="-120"/>
              </a:rPr>
              <a:t>復數</a:t>
            </a:r>
          </a:p>
        </p:txBody>
      </p:sp>
      <p:pic>
        <p:nvPicPr>
          <p:cNvPr id="1032" name="Picture 8" descr="https://1.bp.blogspot.com/-ejlK41CVnAI/V0-qm8sfNiI/AAAAAAAABJo/UzsxYJaHpFkWpYyEJqmA9mkRjAALBJbLwCKgB/s400/di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873" y="1479282"/>
            <a:ext cx="6082666" cy="4911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439901"/>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376362" y="1102042"/>
            <a:ext cx="9439275" cy="4714875"/>
          </a:xfrm>
          <a:prstGeom prst="rect">
            <a:avLst/>
          </a:prstGeom>
        </p:spPr>
      </p:pic>
    </p:spTree>
    <p:extLst>
      <p:ext uri="{BB962C8B-B14F-4D97-AF65-F5344CB8AC3E}">
        <p14:creationId xmlns:p14="http://schemas.microsoft.com/office/powerpoint/2010/main" val="199472789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
          <p:cNvSpPr txBox="1">
            <a:spLocks noChangeArrowheads="1"/>
          </p:cNvSpPr>
          <p:nvPr/>
        </p:nvSpPr>
        <p:spPr bwMode="auto">
          <a:xfrm>
            <a:off x="5439410" y="386705"/>
            <a:ext cx="13131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TW" altLang="en-US" sz="4400" dirty="0">
                <a:solidFill>
                  <a:srgbClr val="545454"/>
                </a:solidFill>
                <a:latin typeface="微軟正黑體" panose="020B0604030504040204" pitchFamily="34" charset="-120"/>
                <a:ea typeface="微軟正黑體" panose="020B0604030504040204" pitchFamily="34" charset="-120"/>
              </a:rPr>
              <a:t>目錄</a:t>
            </a:r>
            <a:endParaRPr lang="zh-CN" altLang="en-US" sz="4400" dirty="0">
              <a:solidFill>
                <a:srgbClr val="545454"/>
              </a:solidFill>
              <a:latin typeface="微軟正黑體" panose="020B0604030504040204" pitchFamily="34" charset="-120"/>
              <a:ea typeface="微軟正黑體" panose="020B0604030504040204" pitchFamily="34" charset="-120"/>
            </a:endParaRPr>
          </a:p>
        </p:txBody>
      </p:sp>
      <p:cxnSp>
        <p:nvCxnSpPr>
          <p:cNvPr id="6" name="直接连接符 5"/>
          <p:cNvCxnSpPr/>
          <p:nvPr/>
        </p:nvCxnSpPr>
        <p:spPr>
          <a:xfrm>
            <a:off x="4196555" y="1113264"/>
            <a:ext cx="3798891" cy="0"/>
          </a:xfrm>
          <a:prstGeom prst="line">
            <a:avLst/>
          </a:prstGeom>
          <a:ln w="44450">
            <a:solidFill>
              <a:srgbClr val="24569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93295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0184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727073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PA_椭圆 15"/>
          <p:cNvSpPr/>
          <p:nvPr>
            <p:custDataLst>
              <p:tags r:id="rId1"/>
            </p:custDataLst>
          </p:nvPr>
        </p:nvSpPr>
        <p:spPr>
          <a:xfrm>
            <a:off x="1209789" y="4219349"/>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微軟正黑體" panose="020B0604030504040204" pitchFamily="34" charset="-120"/>
                <a:ea typeface="微軟正黑體" panose="020B0604030504040204" pitchFamily="34" charset="-120"/>
              </a:rPr>
              <a:t>01</a:t>
            </a:r>
            <a:endParaRPr lang="zh-CN" altLang="en-US" sz="48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
        <p:nvSpPr>
          <p:cNvPr id="17" name="PA_椭圆 16"/>
          <p:cNvSpPr/>
          <p:nvPr>
            <p:custDataLst>
              <p:tags r:id="rId2"/>
            </p:custDataLst>
          </p:nvPr>
        </p:nvSpPr>
        <p:spPr>
          <a:xfrm>
            <a:off x="3878679" y="1710531"/>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微軟正黑體" panose="020B0604030504040204" pitchFamily="34" charset="-120"/>
                <a:ea typeface="微軟正黑體" panose="020B0604030504040204" pitchFamily="34" charset="-120"/>
              </a:rPr>
              <a:t>02</a:t>
            </a:r>
            <a:endParaRPr lang="zh-CN" altLang="en-US" sz="48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
        <p:nvSpPr>
          <p:cNvPr id="18" name="PA_椭圆 17"/>
          <p:cNvSpPr/>
          <p:nvPr>
            <p:custDataLst>
              <p:tags r:id="rId3"/>
            </p:custDataLst>
          </p:nvPr>
        </p:nvSpPr>
        <p:spPr>
          <a:xfrm>
            <a:off x="6547569" y="4219349"/>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微軟正黑體" panose="020B0604030504040204" pitchFamily="34" charset="-120"/>
                <a:ea typeface="微軟正黑體" panose="020B0604030504040204" pitchFamily="34" charset="-120"/>
              </a:rPr>
              <a:t>03</a:t>
            </a:r>
            <a:endParaRPr lang="zh-CN" altLang="en-US" sz="48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
        <p:nvSpPr>
          <p:cNvPr id="19" name="PA_椭圆 18"/>
          <p:cNvSpPr/>
          <p:nvPr>
            <p:custDataLst>
              <p:tags r:id="rId4"/>
            </p:custDataLst>
          </p:nvPr>
        </p:nvSpPr>
        <p:spPr>
          <a:xfrm>
            <a:off x="9216459" y="1710531"/>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微軟正黑體" panose="020B0604030504040204" pitchFamily="34" charset="-120"/>
                <a:ea typeface="微軟正黑體" panose="020B0604030504040204" pitchFamily="34" charset="-120"/>
              </a:rPr>
              <a:t>04</a:t>
            </a:r>
            <a:endParaRPr lang="zh-CN" altLang="en-US" sz="48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sp>
        <p:nvSpPr>
          <p:cNvPr id="24" name="PA_文本框 23"/>
          <p:cNvSpPr txBox="1"/>
          <p:nvPr>
            <p:custDataLst>
              <p:tags r:id="rId5"/>
            </p:custDataLst>
          </p:nvPr>
        </p:nvSpPr>
        <p:spPr>
          <a:xfrm>
            <a:off x="1532842" y="5868872"/>
            <a:ext cx="800219" cy="461665"/>
          </a:xfrm>
          <a:prstGeom prst="rect">
            <a:avLst/>
          </a:prstGeom>
          <a:noFill/>
        </p:spPr>
        <p:txBody>
          <a:bodyPr wrap="none" rtlCol="0">
            <a:spAutoFit/>
          </a:bodyPr>
          <a:lstStyle/>
          <a:p>
            <a:r>
              <a:rPr lang="zh-TW" altLang="en-US" sz="2400" b="1" dirty="0">
                <a:solidFill>
                  <a:srgbClr val="24569D"/>
                </a:solidFill>
                <a:latin typeface="微軟正黑體" panose="020B0604030504040204" pitchFamily="34" charset="-120"/>
                <a:ea typeface="微軟正黑體" panose="020B0604030504040204" pitchFamily="34" charset="-120"/>
              </a:rPr>
              <a:t>動機</a:t>
            </a:r>
            <a:endParaRPr lang="zh-CN" altLang="en-US" sz="2400" b="1" dirty="0">
              <a:solidFill>
                <a:srgbClr val="24569D"/>
              </a:solidFill>
              <a:latin typeface="微軟正黑體" panose="020B0604030504040204" pitchFamily="34" charset="-120"/>
              <a:ea typeface="微軟正黑體" panose="020B0604030504040204" pitchFamily="34" charset="-120"/>
            </a:endParaRPr>
          </a:p>
        </p:txBody>
      </p:sp>
      <p:sp>
        <p:nvSpPr>
          <p:cNvPr id="28" name="PA_文本框 27"/>
          <p:cNvSpPr txBox="1"/>
          <p:nvPr>
            <p:custDataLst>
              <p:tags r:id="rId6"/>
            </p:custDataLst>
          </p:nvPr>
        </p:nvSpPr>
        <p:spPr>
          <a:xfrm>
            <a:off x="6562846" y="5868873"/>
            <a:ext cx="1415772" cy="461665"/>
          </a:xfrm>
          <a:prstGeom prst="rect">
            <a:avLst/>
          </a:prstGeom>
          <a:noFill/>
        </p:spPr>
        <p:txBody>
          <a:bodyPr wrap="none" rtlCol="0">
            <a:spAutoFit/>
          </a:bodyPr>
          <a:lstStyle/>
          <a:p>
            <a:r>
              <a:rPr lang="zh-TW" altLang="en-US" sz="2400" b="1" dirty="0">
                <a:solidFill>
                  <a:srgbClr val="24569D"/>
                </a:solidFill>
                <a:latin typeface="微軟正黑體" panose="020B0604030504040204" pitchFamily="34" charset="-120"/>
                <a:ea typeface="微軟正黑體" panose="020B0604030504040204" pitchFamily="34" charset="-120"/>
              </a:rPr>
              <a:t>實現</a:t>
            </a:r>
            <a:r>
              <a:rPr lang="zh-CN" altLang="en-US" sz="2400" b="1" dirty="0">
                <a:solidFill>
                  <a:srgbClr val="24569D"/>
                </a:solidFill>
                <a:latin typeface="微軟正黑體" panose="020B0604030504040204" pitchFamily="34" charset="-120"/>
                <a:ea typeface="微軟正黑體" panose="020B0604030504040204" pitchFamily="34" charset="-120"/>
              </a:rPr>
              <a:t>方法</a:t>
            </a:r>
          </a:p>
        </p:txBody>
      </p:sp>
      <p:sp>
        <p:nvSpPr>
          <p:cNvPr id="29" name="PA_文本框 28"/>
          <p:cNvSpPr txBox="1"/>
          <p:nvPr>
            <p:custDataLst>
              <p:tags r:id="rId7"/>
            </p:custDataLst>
          </p:nvPr>
        </p:nvSpPr>
        <p:spPr>
          <a:xfrm>
            <a:off x="3893956" y="3352301"/>
            <a:ext cx="1415772" cy="461665"/>
          </a:xfrm>
          <a:prstGeom prst="rect">
            <a:avLst/>
          </a:prstGeom>
          <a:noFill/>
        </p:spPr>
        <p:txBody>
          <a:bodyPr wrap="none" rtlCol="0">
            <a:spAutoFit/>
          </a:bodyPr>
          <a:lstStyle/>
          <a:p>
            <a:r>
              <a:rPr lang="zh-TW" altLang="en-US" sz="2400" b="1" dirty="0">
                <a:solidFill>
                  <a:srgbClr val="24569D"/>
                </a:solidFill>
                <a:latin typeface="微軟正黑體" panose="020B0604030504040204" pitchFamily="34" charset="-120"/>
                <a:ea typeface="微軟正黑體" panose="020B0604030504040204" pitchFamily="34" charset="-120"/>
              </a:rPr>
              <a:t>實作</a:t>
            </a:r>
            <a:r>
              <a:rPr lang="zh-CN" altLang="en-US" sz="2400" b="1" dirty="0">
                <a:solidFill>
                  <a:srgbClr val="24569D"/>
                </a:solidFill>
                <a:latin typeface="微軟正黑體" panose="020B0604030504040204" pitchFamily="34" charset="-120"/>
                <a:ea typeface="微軟正黑體" panose="020B0604030504040204" pitchFamily="34" charset="-120"/>
              </a:rPr>
              <a:t>内容</a:t>
            </a:r>
          </a:p>
        </p:txBody>
      </p:sp>
      <p:sp>
        <p:nvSpPr>
          <p:cNvPr id="30" name="PA_文本框 29"/>
          <p:cNvSpPr txBox="1"/>
          <p:nvPr>
            <p:custDataLst>
              <p:tags r:id="rId8"/>
            </p:custDataLst>
          </p:nvPr>
        </p:nvSpPr>
        <p:spPr>
          <a:xfrm>
            <a:off x="9539512" y="3352301"/>
            <a:ext cx="800219" cy="461665"/>
          </a:xfrm>
          <a:prstGeom prst="rect">
            <a:avLst/>
          </a:prstGeom>
          <a:noFill/>
        </p:spPr>
        <p:txBody>
          <a:bodyPr wrap="none" rtlCol="0">
            <a:spAutoFit/>
          </a:bodyPr>
          <a:lstStyle/>
          <a:p>
            <a:r>
              <a:rPr lang="zh-TW" altLang="en-US" sz="2400" b="1" dirty="0">
                <a:solidFill>
                  <a:srgbClr val="24569D"/>
                </a:solidFill>
                <a:latin typeface="微軟正黑體" panose="020B0604030504040204" pitchFamily="34" charset="-120"/>
                <a:ea typeface="微軟正黑體" panose="020B0604030504040204" pitchFamily="34" charset="-120"/>
              </a:rPr>
              <a:t>結論</a:t>
            </a:r>
            <a:endParaRPr lang="zh-CN" altLang="en-US" sz="2400" b="1" dirty="0">
              <a:solidFill>
                <a:srgbClr val="24569D"/>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59034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0" presetClass="entr" presetSubtype="0" fill="hold" grpId="0" nodeType="withEffect">
                                  <p:stCondLst>
                                    <p:cond delay="1000"/>
                                  </p:stCondLst>
                                  <p:childTnLst>
                                    <p:set>
                                      <p:cBhvr>
                                        <p:cTn id="14" dur="1" fill="hold">
                                          <p:stCondLst>
                                            <p:cond delay="0"/>
                                          </p:stCondLst>
                                        </p:cTn>
                                        <p:tgtEl>
                                          <p:spTgt spid="16"/>
                                        </p:tgtEl>
                                        <p:attrNameLst>
                                          <p:attrName>style.visibility</p:attrName>
                                        </p:attrNameLst>
                                      </p:cBhvr>
                                      <p:to>
                                        <p:strVal val="visible"/>
                                      </p:to>
                                    </p:set>
                                    <p:animScale>
                                      <p:cBhvr>
                                        <p:cTn id="15" dur="333" fill="hold">
                                          <p:stCondLst>
                                            <p:cond delay="0"/>
                                          </p:stCondLst>
                                        </p:cTn>
                                        <p:tgtEl>
                                          <p:spTgt spid="16"/>
                                        </p:tgtEl>
                                      </p:cBhvr>
                                      <p:from x="0" y="0"/>
                                      <p:to x="120000" y="120000"/>
                                    </p:animScale>
                                    <p:animScale>
                                      <p:cBhvr>
                                        <p:cTn id="16" dur="167" fill="hold">
                                          <p:stCondLst>
                                            <p:cond delay="333"/>
                                          </p:stCondLst>
                                        </p:cTn>
                                        <p:tgtEl>
                                          <p:spTgt spid="16"/>
                                        </p:tgtEl>
                                      </p:cBhvr>
                                      <p:from x="120000" y="120000"/>
                                      <p:to x="100000" y="100000"/>
                                    </p:animScale>
                                  </p:childTnLst>
                                </p:cTn>
                              </p:par>
                              <p:par>
                                <p:cTn id="17" presetID="0" presetClass="entr" presetSubtype="0" fill="hold" grpId="0" nodeType="withEffect">
                                  <p:stCondLst>
                                    <p:cond delay="1250"/>
                                  </p:stCondLst>
                                  <p:childTnLst>
                                    <p:set>
                                      <p:cBhvr>
                                        <p:cTn id="18" dur="1" fill="hold">
                                          <p:stCondLst>
                                            <p:cond delay="0"/>
                                          </p:stCondLst>
                                        </p:cTn>
                                        <p:tgtEl>
                                          <p:spTgt spid="17"/>
                                        </p:tgtEl>
                                        <p:attrNameLst>
                                          <p:attrName>style.visibility</p:attrName>
                                        </p:attrNameLst>
                                      </p:cBhvr>
                                      <p:to>
                                        <p:strVal val="visible"/>
                                      </p:to>
                                    </p:set>
                                    <p:animScale>
                                      <p:cBhvr>
                                        <p:cTn id="19" dur="333" fill="hold">
                                          <p:stCondLst>
                                            <p:cond delay="0"/>
                                          </p:stCondLst>
                                        </p:cTn>
                                        <p:tgtEl>
                                          <p:spTgt spid="17"/>
                                        </p:tgtEl>
                                      </p:cBhvr>
                                      <p:from x="0" y="0"/>
                                      <p:to x="120000" y="120000"/>
                                    </p:animScale>
                                    <p:animScale>
                                      <p:cBhvr>
                                        <p:cTn id="20" dur="167" fill="hold">
                                          <p:stCondLst>
                                            <p:cond delay="333"/>
                                          </p:stCondLst>
                                        </p:cTn>
                                        <p:tgtEl>
                                          <p:spTgt spid="17"/>
                                        </p:tgtEl>
                                      </p:cBhvr>
                                      <p:from x="120000" y="120000"/>
                                      <p:to x="100000" y="100000"/>
                                    </p:animScale>
                                  </p:childTnLst>
                                </p:cTn>
                              </p:par>
                              <p:par>
                                <p:cTn id="21" presetID="0" presetClass="entr" presetSubtype="0" fill="hold" grpId="0" nodeType="withEffect">
                                  <p:stCondLst>
                                    <p:cond delay="1500"/>
                                  </p:stCondLst>
                                  <p:childTnLst>
                                    <p:set>
                                      <p:cBhvr>
                                        <p:cTn id="22" dur="1" fill="hold">
                                          <p:stCondLst>
                                            <p:cond delay="0"/>
                                          </p:stCondLst>
                                        </p:cTn>
                                        <p:tgtEl>
                                          <p:spTgt spid="18"/>
                                        </p:tgtEl>
                                        <p:attrNameLst>
                                          <p:attrName>style.visibility</p:attrName>
                                        </p:attrNameLst>
                                      </p:cBhvr>
                                      <p:to>
                                        <p:strVal val="visible"/>
                                      </p:to>
                                    </p:set>
                                    <p:animScale>
                                      <p:cBhvr>
                                        <p:cTn id="23" dur="333" fill="hold">
                                          <p:stCondLst>
                                            <p:cond delay="0"/>
                                          </p:stCondLst>
                                        </p:cTn>
                                        <p:tgtEl>
                                          <p:spTgt spid="18"/>
                                        </p:tgtEl>
                                      </p:cBhvr>
                                      <p:from x="0" y="0"/>
                                      <p:to x="120000" y="120000"/>
                                    </p:animScale>
                                    <p:animScale>
                                      <p:cBhvr>
                                        <p:cTn id="24" dur="167" fill="hold">
                                          <p:stCondLst>
                                            <p:cond delay="333"/>
                                          </p:stCondLst>
                                        </p:cTn>
                                        <p:tgtEl>
                                          <p:spTgt spid="18"/>
                                        </p:tgtEl>
                                      </p:cBhvr>
                                      <p:from x="120000" y="120000"/>
                                      <p:to x="100000" y="100000"/>
                                    </p:animScale>
                                  </p:childTnLst>
                                </p:cTn>
                              </p:par>
                              <p:par>
                                <p:cTn id="25" presetID="0" presetClass="entr" presetSubtype="0" fill="hold" grpId="0" nodeType="withEffect">
                                  <p:stCondLst>
                                    <p:cond delay="1750"/>
                                  </p:stCondLst>
                                  <p:childTnLst>
                                    <p:set>
                                      <p:cBhvr>
                                        <p:cTn id="26" dur="1" fill="hold">
                                          <p:stCondLst>
                                            <p:cond delay="0"/>
                                          </p:stCondLst>
                                        </p:cTn>
                                        <p:tgtEl>
                                          <p:spTgt spid="19"/>
                                        </p:tgtEl>
                                        <p:attrNameLst>
                                          <p:attrName>style.visibility</p:attrName>
                                        </p:attrNameLst>
                                      </p:cBhvr>
                                      <p:to>
                                        <p:strVal val="visible"/>
                                      </p:to>
                                    </p:set>
                                    <p:animScale>
                                      <p:cBhvr>
                                        <p:cTn id="27" dur="333" fill="hold">
                                          <p:stCondLst>
                                            <p:cond delay="0"/>
                                          </p:stCondLst>
                                        </p:cTn>
                                        <p:tgtEl>
                                          <p:spTgt spid="19"/>
                                        </p:tgtEl>
                                      </p:cBhvr>
                                      <p:from x="0" y="0"/>
                                      <p:to x="120000" y="120000"/>
                                    </p:animScale>
                                    <p:animScale>
                                      <p:cBhvr>
                                        <p:cTn id="28" dur="167" fill="hold">
                                          <p:stCondLst>
                                            <p:cond delay="333"/>
                                          </p:stCondLst>
                                        </p:cTn>
                                        <p:tgtEl>
                                          <p:spTgt spid="19"/>
                                        </p:tgtEl>
                                      </p:cBhvr>
                                      <p:from x="120000" y="120000"/>
                                      <p:to x="100000" y="100000"/>
                                    </p:animScale>
                                  </p:childTnLst>
                                </p:cTn>
                              </p:par>
                              <p:par>
                                <p:cTn id="29" presetID="22" presetClass="entr" presetSubtype="8" fill="hold" nodeType="withEffect">
                                  <p:stCondLst>
                                    <p:cond delay="125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22" presetClass="entr" presetSubtype="8" fill="hold" nodeType="withEffect">
                                  <p:stCondLst>
                                    <p:cond delay="150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nodeType="withEffect">
                                  <p:stCondLst>
                                    <p:cond delay="175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par>
                                <p:cTn id="38" presetID="42" presetClass="entr" presetSubtype="0" fill="hold" grpId="0" nodeType="withEffect">
                                  <p:stCondLst>
                                    <p:cond delay="12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anim calcmode="lin" valueType="num">
                                      <p:cBhvr>
                                        <p:cTn id="41" dur="500" fill="hold"/>
                                        <p:tgtEl>
                                          <p:spTgt spid="24"/>
                                        </p:tgtEl>
                                        <p:attrNameLst>
                                          <p:attrName>ppt_x</p:attrName>
                                        </p:attrNameLst>
                                      </p:cBhvr>
                                      <p:tavLst>
                                        <p:tav tm="0">
                                          <p:val>
                                            <p:strVal val="#ppt_x"/>
                                          </p:val>
                                        </p:tav>
                                        <p:tav tm="100000">
                                          <p:val>
                                            <p:strVal val="#ppt_x"/>
                                          </p:val>
                                        </p:tav>
                                      </p:tavLst>
                                    </p:anim>
                                    <p:anim calcmode="lin" valueType="num">
                                      <p:cBhvr>
                                        <p:cTn id="42" dur="500" fill="hold"/>
                                        <p:tgtEl>
                                          <p:spTgt spid="2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145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anim calcmode="lin" valueType="num">
                                      <p:cBhvr>
                                        <p:cTn id="46" dur="500" fill="hold"/>
                                        <p:tgtEl>
                                          <p:spTgt spid="29"/>
                                        </p:tgtEl>
                                        <p:attrNameLst>
                                          <p:attrName>ppt_x</p:attrName>
                                        </p:attrNameLst>
                                      </p:cBhvr>
                                      <p:tavLst>
                                        <p:tav tm="0">
                                          <p:val>
                                            <p:strVal val="#ppt_x"/>
                                          </p:val>
                                        </p:tav>
                                        <p:tav tm="100000">
                                          <p:val>
                                            <p:strVal val="#ppt_x"/>
                                          </p:val>
                                        </p:tav>
                                      </p:tavLst>
                                    </p:anim>
                                    <p:anim calcmode="lin" valueType="num">
                                      <p:cBhvr>
                                        <p:cTn id="47" dur="500" fill="hold"/>
                                        <p:tgtEl>
                                          <p:spTgt spid="2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165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strVal val="#ppt_x"/>
                                          </p:val>
                                        </p:tav>
                                        <p:tav tm="100000">
                                          <p:val>
                                            <p:strVal val="#ppt_x"/>
                                          </p:val>
                                        </p:tav>
                                      </p:tavLst>
                                    </p:anim>
                                    <p:anim calcmode="lin" valueType="num">
                                      <p:cBhvr>
                                        <p:cTn id="52" dur="500" fill="hold"/>
                                        <p:tgtEl>
                                          <p:spTgt spid="2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185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anim calcmode="lin" valueType="num">
                                      <p:cBhvr>
                                        <p:cTn id="56" dur="500" fill="hold"/>
                                        <p:tgtEl>
                                          <p:spTgt spid="30"/>
                                        </p:tgtEl>
                                        <p:attrNameLst>
                                          <p:attrName>ppt_x</p:attrName>
                                        </p:attrNameLst>
                                      </p:cBhvr>
                                      <p:tavLst>
                                        <p:tav tm="0">
                                          <p:val>
                                            <p:strVal val="#ppt_x"/>
                                          </p:val>
                                        </p:tav>
                                        <p:tav tm="100000">
                                          <p:val>
                                            <p:strVal val="#ppt_x"/>
                                          </p:val>
                                        </p:tav>
                                      </p:tavLst>
                                    </p:anim>
                                    <p:anim calcmode="lin" valueType="num">
                                      <p:cBhvr>
                                        <p:cTn id="57"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17" grpId="0" animBg="1"/>
      <p:bldP spid="18" grpId="0" animBg="1"/>
      <p:bldP spid="19" grpId="0" animBg="1"/>
      <p:bldP spid="24" grpId="0"/>
      <p:bldP spid="28"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957666" y="1369167"/>
            <a:ext cx="6371159" cy="4181074"/>
          </a:xfrm>
          <a:prstGeom prst="rect">
            <a:avLst/>
          </a:prstGeom>
        </p:spPr>
      </p:pic>
    </p:spTree>
    <p:extLst>
      <p:ext uri="{BB962C8B-B14F-4D97-AF65-F5344CB8AC3E}">
        <p14:creationId xmlns:p14="http://schemas.microsoft.com/office/powerpoint/2010/main" val="229275253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809117" y="2570736"/>
            <a:ext cx="3667125" cy="2533650"/>
          </a:xfrm>
          <a:prstGeom prst="rect">
            <a:avLst/>
          </a:prstGeom>
        </p:spPr>
      </p:pic>
      <p:pic>
        <p:nvPicPr>
          <p:cNvPr id="4" name="圖片 3"/>
          <p:cNvPicPr>
            <a:picLocks noChangeAspect="1"/>
          </p:cNvPicPr>
          <p:nvPr/>
        </p:nvPicPr>
        <p:blipFill>
          <a:blip r:embed="rId3"/>
          <a:stretch>
            <a:fillRect/>
          </a:stretch>
        </p:blipFill>
        <p:spPr>
          <a:xfrm>
            <a:off x="5903879" y="1884430"/>
            <a:ext cx="5715000" cy="3400425"/>
          </a:xfrm>
          <a:prstGeom prst="rect">
            <a:avLst/>
          </a:prstGeom>
        </p:spPr>
      </p:pic>
    </p:spTree>
    <p:extLst>
      <p:ext uri="{BB962C8B-B14F-4D97-AF65-F5344CB8AC3E}">
        <p14:creationId xmlns:p14="http://schemas.microsoft.com/office/powerpoint/2010/main" val="1892849029"/>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050828" y="1693996"/>
            <a:ext cx="3264372" cy="3919544"/>
          </a:xfrm>
          <a:prstGeom prst="rect">
            <a:avLst/>
          </a:prstGeom>
        </p:spPr>
      </p:pic>
    </p:spTree>
    <p:extLst>
      <p:ext uri="{BB962C8B-B14F-4D97-AF65-F5344CB8AC3E}">
        <p14:creationId xmlns:p14="http://schemas.microsoft.com/office/powerpoint/2010/main" val="2245488999"/>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2378351">
            <a:off x="1906190" y="-1691873"/>
            <a:ext cx="9735986" cy="9248444"/>
            <a:chOff x="2975829" y="739198"/>
            <a:chExt cx="6590868" cy="6260822"/>
          </a:xfrm>
        </p:grpSpPr>
        <p:sp>
          <p:nvSpPr>
            <p:cNvPr id="7" name="等腰三角形 6"/>
            <p:cNvSpPr/>
            <p:nvPr/>
          </p:nvSpPr>
          <p:spPr>
            <a:xfrm>
              <a:off x="2975829" y="73919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3600000">
              <a:off x="3756724" y="119004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3256697" y="2206522"/>
            <a:ext cx="5678606" cy="2215991"/>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Tree>
    <p:extLst>
      <p:ext uri="{BB962C8B-B14F-4D97-AF65-F5344CB8AC3E}">
        <p14:creationId xmlns:p14="http://schemas.microsoft.com/office/powerpoint/2010/main" val="72811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1" presetClass="entr" presetSubtype="0"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par>
                                <p:cTn id="11" presetID="8" presetClass="emph" presetSubtype="0" fill="hold" nodeType="withEffect">
                                  <p:stCondLst>
                                    <p:cond delay="500"/>
                                  </p:stCondLst>
                                  <p:childTnLst>
                                    <p:animRot by="5400000">
                                      <p:cBhvr>
                                        <p:cTn id="12" dur="10" fill="hold"/>
                                        <p:tgtEl>
                                          <p:spTgt spid="6"/>
                                        </p:tgtEl>
                                        <p:attrNameLst>
                                          <p:attrName>r</p:attrName>
                                        </p:attrNameLst>
                                      </p:cBhvr>
                                    </p:animRot>
                                  </p:childTnLst>
                                </p:cTn>
                              </p:par>
                              <p:par>
                                <p:cTn id="13" presetID="8" presetClass="emph" presetSubtype="0" decel="100000" fill="hold" nodeType="withEffect">
                                  <p:stCondLst>
                                    <p:cond delay="500"/>
                                  </p:stCondLst>
                                  <p:childTnLst>
                                    <p:animRot by="-5400000">
                                      <p:cBhvr>
                                        <p:cTn id="14" dur="1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半闭框 8"/>
          <p:cNvSpPr/>
          <p:nvPr/>
        </p:nvSpPr>
        <p:spPr>
          <a:xfrm>
            <a:off x="1416100" y="4117889"/>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微軟正黑體" panose="020B0604030504040204" pitchFamily="34" charset="-120"/>
              <a:ea typeface="微軟正黑體" panose="020B0604030504040204" pitchFamily="34" charset="-120"/>
            </a:endParaRPr>
          </a:p>
        </p:txBody>
      </p:sp>
      <p:sp>
        <p:nvSpPr>
          <p:cNvPr id="11" name="半闭框 10"/>
          <p:cNvSpPr/>
          <p:nvPr/>
        </p:nvSpPr>
        <p:spPr>
          <a:xfrm flipH="1" flipV="1">
            <a:off x="9583916" y="5216010"/>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微軟正黑體" panose="020B0604030504040204" pitchFamily="34" charset="-120"/>
              <a:ea typeface="微軟正黑體" panose="020B0604030504040204" pitchFamily="34" charset="-120"/>
            </a:endParaRPr>
          </a:p>
        </p:txBody>
      </p:sp>
      <p:sp>
        <p:nvSpPr>
          <p:cNvPr id="5" name="矩形 4"/>
          <p:cNvSpPr/>
          <p:nvPr/>
        </p:nvSpPr>
        <p:spPr>
          <a:xfrm>
            <a:off x="0" y="0"/>
            <a:ext cx="12192000" cy="308610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3F3365CD-9D65-49CD-A746-0FC00C72E238}"/>
              </a:ext>
            </a:extLst>
          </p:cNvPr>
          <p:cNvSpPr/>
          <p:nvPr/>
        </p:nvSpPr>
        <p:spPr>
          <a:xfrm>
            <a:off x="3100825" y="671513"/>
            <a:ext cx="5990350" cy="1743075"/>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spc="300" dirty="0">
                <a:latin typeface="微軟正黑體" panose="020B0604030504040204" pitchFamily="34" charset="-120"/>
                <a:ea typeface="微軟正黑體" panose="020B0604030504040204" pitchFamily="34" charset="-120"/>
              </a:rPr>
              <a:t>動機</a:t>
            </a:r>
            <a:endParaRPr lang="zh-CN" altLang="en-US" sz="4800" b="1" spc="300" dirty="0">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2451370" y="4869003"/>
            <a:ext cx="7007046" cy="523220"/>
          </a:xfrm>
          <a:prstGeom prst="rect">
            <a:avLst/>
          </a:prstGeom>
          <a:noFill/>
        </p:spPr>
        <p:txBody>
          <a:bodyPr wrap="none" rtlCol="0">
            <a:spAutoFit/>
          </a:bodyPr>
          <a:lstStyle/>
          <a:p>
            <a:r>
              <a:rPr lang="zh-TW" altLang="en-US" sz="2800" dirty="0">
                <a:latin typeface="微軟正黑體" panose="020B0604030504040204" pitchFamily="34" charset="-120"/>
                <a:ea typeface="微軟正黑體" panose="020B0604030504040204" pitchFamily="34" charset="-120"/>
              </a:rPr>
              <a:t>用硬體實現上課時所學到的快速傅立葉轉換</a:t>
            </a:r>
          </a:p>
        </p:txBody>
      </p:sp>
    </p:spTree>
    <p:extLst>
      <p:ext uri="{BB962C8B-B14F-4D97-AF65-F5344CB8AC3E}">
        <p14:creationId xmlns:p14="http://schemas.microsoft.com/office/powerpoint/2010/main" val="660014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1" presetClass="entr" presetSubtype="0" fill="hold" grpId="0" nodeType="withEffect">
                                  <p:stCondLst>
                                    <p:cond delay="750"/>
                                  </p:stCondLst>
                                  <p:childTnLst>
                                    <p:set>
                                      <p:cBhvr>
                                        <p:cTn id="10" dur="1" fill="hold">
                                          <p:stCondLst>
                                            <p:cond delay="0"/>
                                          </p:stCondLst>
                                        </p:cTn>
                                        <p:tgtEl>
                                          <p:spTgt spid="9"/>
                                        </p:tgtEl>
                                        <p:attrNameLst>
                                          <p:attrName>style.visibility</p:attrName>
                                        </p:attrNameLst>
                                      </p:cBhvr>
                                      <p:to>
                                        <p:strVal val="visible"/>
                                      </p:to>
                                    </p:set>
                                  </p:childTnLst>
                                </p:cTn>
                              </p:par>
                              <p:par>
                                <p:cTn id="11" presetID="63" presetClass="path" presetSubtype="0" decel="100000" fill="hold" grpId="1" nodeType="withEffect">
                                  <p:stCondLst>
                                    <p:cond delay="750"/>
                                  </p:stCondLst>
                                  <p:childTnLst>
                                    <p:animMotion origin="layout" path="M -3.95833E-6 -2.59259E-6 L 0.30378 -2.59259E-6 " pathEditMode="relative" rAng="0" ptsTypes="AA">
                                      <p:cBhvr>
                                        <p:cTn id="12" dur="750" spd="-100000" fill="hold"/>
                                        <p:tgtEl>
                                          <p:spTgt spid="9"/>
                                        </p:tgtEl>
                                        <p:attrNameLst>
                                          <p:attrName>ppt_x</p:attrName>
                                          <p:attrName>ppt_y</p:attrName>
                                        </p:attrNameLst>
                                      </p:cBhvr>
                                      <p:rCtr x="15182" y="0"/>
                                    </p:animMotion>
                                  </p:childTnLst>
                                </p:cTn>
                              </p:par>
                              <p:par>
                                <p:cTn id="13" presetID="1" presetClass="entr" presetSubtype="0"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childTnLst>
                                </p:cTn>
                              </p:par>
                              <p:par>
                                <p:cTn id="15" presetID="35" presetClass="path" presetSubtype="0" decel="100000" fill="hold" grpId="1" nodeType="withEffect">
                                  <p:stCondLst>
                                    <p:cond delay="750"/>
                                  </p:stCondLst>
                                  <p:childTnLst>
                                    <p:animMotion origin="layout" path="M 4.16667E-6 2.22222E-6 L -0.37331 2.22222E-6 " pathEditMode="relative" rAng="0" ptsTypes="AA">
                                      <p:cBhvr>
                                        <p:cTn id="16" dur="750" spd="-100000" fill="hold"/>
                                        <p:tgtEl>
                                          <p:spTgt spid="11"/>
                                        </p:tgtEl>
                                        <p:attrNameLst>
                                          <p:attrName>ppt_x</p:attrName>
                                          <p:attrName>ppt_y</p:attrName>
                                        </p:attrNameLst>
                                      </p:cBhvr>
                                      <p:rCtr x="-1867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249217"/>
            <a:ext cx="12192000" cy="308610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3F3365CD-9D65-49CD-A746-0FC00C72E238}"/>
              </a:ext>
            </a:extLst>
          </p:cNvPr>
          <p:cNvSpPr/>
          <p:nvPr/>
        </p:nvSpPr>
        <p:spPr>
          <a:xfrm>
            <a:off x="3100825" y="2920730"/>
            <a:ext cx="5990350" cy="1743075"/>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spc="300" dirty="0">
                <a:latin typeface="微軟正黑體" panose="020B0604030504040204" pitchFamily="34" charset="-120"/>
                <a:ea typeface="微軟正黑體" panose="020B0604030504040204" pitchFamily="34" charset="-120"/>
              </a:rPr>
              <a:t>內容</a:t>
            </a:r>
            <a:endParaRPr lang="zh-CN" altLang="en-US" sz="4800" b="1" spc="3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19511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7E9CD-7A2B-42BF-A481-6117C5873D50}"/>
              </a:ext>
            </a:extLst>
          </p:cNvPr>
          <p:cNvSpPr txBox="1"/>
          <p:nvPr/>
        </p:nvSpPr>
        <p:spPr>
          <a:xfrm>
            <a:off x="487680" y="1082040"/>
            <a:ext cx="11018520" cy="1415772"/>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icrosoft JhengHei" panose="020B0604030504040204" pitchFamily="34" charset="-120"/>
                <a:ea typeface="Microsoft JhengHei" panose="020B0604030504040204" pitchFamily="34" charset="-120"/>
              </a:rPr>
              <a:t>傅立葉轉換</a:t>
            </a:r>
            <a:r>
              <a:rPr lang="zh-CN" altLang="en-US" sz="2800" dirty="0"/>
              <a:t> </a:t>
            </a:r>
            <a:r>
              <a:rPr lang="en-US" altLang="zh-CN" sz="2800" dirty="0">
                <a:latin typeface="Times New Roman" panose="02020603050405020304" pitchFamily="18" charset="0"/>
                <a:cs typeface="Times New Roman" panose="02020603050405020304" pitchFamily="18" charset="0"/>
              </a:rPr>
              <a:t>(Fourier Transform)</a:t>
            </a:r>
          </a:p>
          <a:p>
            <a:pPr marL="914400" lvl="1" indent="-457200">
              <a:buFont typeface="Wingdings" panose="05000000000000000000" pitchFamily="2" charset="2"/>
              <a:buChar char="§"/>
            </a:pPr>
            <a:r>
              <a:rPr lang="zh-TW" altLang="en-US" sz="2000" dirty="0">
                <a:latin typeface="DFKai-SB" panose="03000509000000000000" pitchFamily="65" charset="-120"/>
                <a:ea typeface="DFKai-SB" panose="03000509000000000000" pitchFamily="65" charset="-120"/>
              </a:rPr>
              <a:t>人是活在時間的世界</a:t>
            </a:r>
            <a:r>
              <a:rPr lang="en-US" altLang="zh-TW" sz="2000" dirty="0">
                <a:latin typeface="DFKai-SB" panose="03000509000000000000" pitchFamily="65" charset="-120"/>
                <a:ea typeface="DFKai-SB" panose="03000509000000000000" pitchFamily="65" charset="-120"/>
              </a:rPr>
              <a:t>,</a:t>
            </a:r>
            <a:r>
              <a:rPr lang="zh-CN" altLang="en-US" sz="2000" dirty="0">
                <a:latin typeface="DFKai-SB" panose="03000509000000000000" pitchFamily="65" charset="-120"/>
                <a:ea typeface="DFKai-SB" panose="03000509000000000000" pitchFamily="65" charset="-120"/>
              </a:rPr>
              <a:t> 許多事情是在時間域</a:t>
            </a:r>
            <a:r>
              <a:rPr lang="en-US" altLang="zh-CN" sz="2000"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Time Domain)</a:t>
            </a:r>
            <a:r>
              <a:rPr lang="zh-CN" altLang="en-US" sz="2000" dirty="0">
                <a:latin typeface="DFKai-SB" panose="03000509000000000000" pitchFamily="65" charset="-120"/>
                <a:ea typeface="DFKai-SB" panose="03000509000000000000" pitchFamily="65" charset="-120"/>
              </a:rPr>
              <a:t>來觀察</a:t>
            </a:r>
            <a:endParaRPr lang="en-US" altLang="zh-CN" sz="2000" dirty="0">
              <a:latin typeface="DFKai-SB" panose="03000509000000000000" pitchFamily="65" charset="-120"/>
              <a:ea typeface="DFKai-SB" panose="03000509000000000000" pitchFamily="65" charset="-120"/>
            </a:endParaRPr>
          </a:p>
          <a:p>
            <a:pPr marL="914400" lvl="1" indent="-457200">
              <a:buFont typeface="Wingdings" panose="05000000000000000000" pitchFamily="2" charset="2"/>
              <a:buChar char="§"/>
            </a:pPr>
            <a:r>
              <a:rPr lang="zh-TW" altLang="en-US" sz="2000" dirty="0">
                <a:latin typeface="DFKai-SB" panose="03000509000000000000" pitchFamily="65" charset="-120"/>
                <a:ea typeface="DFKai-SB" panose="03000509000000000000" pitchFamily="65" charset="-120"/>
                <a:cs typeface="Times New Roman" panose="02020603050405020304" pitchFamily="18" charset="0"/>
              </a:rPr>
              <a:t>將數學式子經過一系列的運算可以轉成以頻率的角度來看這個數學式</a:t>
            </a:r>
            <a:endParaRPr lang="en-US" altLang="zh-CN" sz="2000" dirty="0">
              <a:latin typeface="DFKai-SB" panose="03000509000000000000" pitchFamily="65" charset="-12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endParaRPr lang="en-US" dirty="0">
              <a:latin typeface="DFKai-SB" panose="03000509000000000000" pitchFamily="65" charset="-120"/>
              <a:ea typeface="DFKai-SB" panose="03000509000000000000" pitchFamily="65" charset="-120"/>
              <a:cs typeface="Times New Roman" panose="02020603050405020304" pitchFamily="18" charset="0"/>
            </a:endParaRPr>
          </a:p>
        </p:txBody>
      </p:sp>
      <p:pic>
        <p:nvPicPr>
          <p:cNvPr id="3" name="Picture 2">
            <a:extLst>
              <a:ext uri="{FF2B5EF4-FFF2-40B4-BE49-F238E27FC236}">
                <a16:creationId xmlns:a16="http://schemas.microsoft.com/office/drawing/2014/main" id="{64C2E0E7-A91D-45F7-873F-1824FF82BF43}"/>
              </a:ext>
            </a:extLst>
          </p:cNvPr>
          <p:cNvPicPr>
            <a:picLocks noChangeAspect="1"/>
          </p:cNvPicPr>
          <p:nvPr/>
        </p:nvPicPr>
        <p:blipFill>
          <a:blip r:embed="rId3"/>
          <a:stretch>
            <a:fillRect/>
          </a:stretch>
        </p:blipFill>
        <p:spPr>
          <a:xfrm>
            <a:off x="3351847" y="2497812"/>
            <a:ext cx="4374111" cy="2470428"/>
          </a:xfrm>
          <a:prstGeom prst="rect">
            <a:avLst/>
          </a:prstGeom>
        </p:spPr>
      </p:pic>
      <p:sp>
        <p:nvSpPr>
          <p:cNvPr id="4" name="TextBox 3">
            <a:extLst>
              <a:ext uri="{FF2B5EF4-FFF2-40B4-BE49-F238E27FC236}">
                <a16:creationId xmlns:a16="http://schemas.microsoft.com/office/drawing/2014/main" id="{203F208A-70BF-41F0-A628-E31F4D9D53EA}"/>
              </a:ext>
            </a:extLst>
          </p:cNvPr>
          <p:cNvSpPr txBox="1"/>
          <p:nvPr/>
        </p:nvSpPr>
        <p:spPr>
          <a:xfrm>
            <a:off x="1065962" y="5196840"/>
            <a:ext cx="8945880" cy="707886"/>
          </a:xfrm>
          <a:prstGeom prst="rect">
            <a:avLst/>
          </a:prstGeom>
          <a:noFill/>
        </p:spPr>
        <p:txBody>
          <a:bodyPr wrap="square" rtlCol="0">
            <a:spAutoFit/>
          </a:bodyPr>
          <a:lstStyle/>
          <a:p>
            <a:pPr marL="285750" indent="-285750">
              <a:buFont typeface="Wingdings" panose="05000000000000000000" pitchFamily="2" charset="2"/>
              <a:buChar char="§"/>
            </a:pPr>
            <a:r>
              <a:rPr lang="zh-TW" altLang="en-US" sz="2000" dirty="0">
                <a:latin typeface="DFKai-SB" panose="03000509000000000000" pitchFamily="65" charset="-120"/>
                <a:ea typeface="DFKai-SB" panose="03000509000000000000" pitchFamily="65" charset="-120"/>
              </a:rPr>
              <a:t>由於電腦的計算能力限制以及儲存空間之問題</a:t>
            </a:r>
            <a:r>
              <a:rPr lang="zh-CN" altLang="en-US" sz="2000" dirty="0">
                <a:latin typeface="DFKai-SB" panose="03000509000000000000" pitchFamily="65" charset="-120"/>
                <a:ea typeface="DFKai-SB" panose="03000509000000000000" pitchFamily="65" charset="-120"/>
              </a:rPr>
              <a:t>，</a:t>
            </a:r>
            <a:r>
              <a:rPr lang="zh-TW" altLang="en-US" sz="2000" dirty="0">
                <a:latin typeface="DFKai-SB" panose="03000509000000000000" pitchFamily="65" charset="-120"/>
                <a:ea typeface="DFKai-SB" panose="03000509000000000000" pitchFamily="65" charset="-120"/>
              </a:rPr>
              <a:t>無法真的將連續世界的東西分解到無限小</a:t>
            </a:r>
            <a:r>
              <a:rPr lang="zh-CN" altLang="en-US" sz="2000" dirty="0">
                <a:latin typeface="DFKai-SB" panose="03000509000000000000" pitchFamily="65" charset="-120"/>
                <a:ea typeface="DFKai-SB" panose="03000509000000000000" pitchFamily="65" charset="-120"/>
              </a:rPr>
              <a:t>，</a:t>
            </a:r>
            <a:r>
              <a:rPr lang="zh-TW" altLang="en-US" sz="2000" dirty="0">
                <a:latin typeface="DFKai-SB" panose="03000509000000000000" pitchFamily="65" charset="-120"/>
                <a:ea typeface="DFKai-SB" panose="03000509000000000000" pitchFamily="65" charset="-120"/>
              </a:rPr>
              <a:t>於是產生了離散傅立葉轉換</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(Discrete Fourier Transform, </a:t>
            </a:r>
            <a:r>
              <a:rPr lang="en-US" altLang="zh-CN" sz="2000" dirty="0">
                <a:latin typeface="Times New Roman" panose="02020603050405020304" pitchFamily="18" charset="0"/>
                <a:ea typeface="DFKai-SB" panose="03000509000000000000" pitchFamily="65" charset="-120"/>
                <a:cs typeface="Times New Roman" panose="02020603050405020304" pitchFamily="18" charset="0"/>
              </a:rPr>
              <a:t>DFT</a:t>
            </a:r>
            <a:r>
              <a:rPr lang="en-US" altLang="zh-TW" sz="2000" dirty="0">
                <a:latin typeface="Times New Roman" panose="02020603050405020304" pitchFamily="18" charset="0"/>
                <a:ea typeface="DFKai-SB" panose="03000509000000000000" pitchFamily="65" charset="-120"/>
                <a:cs typeface="Times New Roman" panose="02020603050405020304" pitchFamily="18" charset="0"/>
              </a:rPr>
              <a:t>)</a:t>
            </a:r>
            <a:endParaRPr lang="en-US" sz="2000" dirty="0">
              <a:latin typeface="Times New Roman" panose="02020603050405020304" pitchFamily="18" charset="0"/>
              <a:ea typeface="DFKai-SB"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2870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D85610-A980-486A-8821-7D8B85D936E2}"/>
              </a:ext>
            </a:extLst>
          </p:cNvPr>
          <p:cNvSpPr txBox="1"/>
          <p:nvPr/>
        </p:nvSpPr>
        <p:spPr>
          <a:xfrm>
            <a:off x="396240" y="1127760"/>
            <a:ext cx="1144524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386CE22C-08D4-4D95-89EA-E0997B338AB8}"/>
              </a:ext>
            </a:extLst>
          </p:cNvPr>
          <p:cNvSpPr txBox="1"/>
          <p:nvPr/>
        </p:nvSpPr>
        <p:spPr>
          <a:xfrm>
            <a:off x="624840" y="1127760"/>
            <a:ext cx="10972800" cy="1446550"/>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Microsoft JhengHei" panose="020B0604030504040204" pitchFamily="34" charset="-120"/>
                <a:ea typeface="Microsoft JhengHei" panose="020B0604030504040204" pitchFamily="34" charset="-120"/>
              </a:rPr>
              <a:t>離散傅立葉轉換</a:t>
            </a:r>
            <a:r>
              <a:rPr lang="en-US" altLang="zh-TW" sz="2800" dirty="0">
                <a:latin typeface="Times New Roman" panose="02020603050405020304" pitchFamily="18" charset="0"/>
                <a:ea typeface="DFKai-SB" panose="03000509000000000000" pitchFamily="65" charset="-120"/>
                <a:cs typeface="Times New Roman" panose="02020603050405020304" pitchFamily="18" charset="0"/>
              </a:rPr>
              <a:t>(Discrete Fourier Transform, </a:t>
            </a:r>
            <a:r>
              <a:rPr lang="en-US" altLang="zh-CN" sz="2800" dirty="0">
                <a:latin typeface="Times New Roman" panose="02020603050405020304" pitchFamily="18" charset="0"/>
                <a:ea typeface="DFKai-SB" panose="03000509000000000000" pitchFamily="65" charset="-120"/>
                <a:cs typeface="Times New Roman" panose="02020603050405020304" pitchFamily="18" charset="0"/>
              </a:rPr>
              <a:t>DFT</a:t>
            </a:r>
            <a:r>
              <a:rPr lang="en-US" altLang="zh-TW" sz="2800" dirty="0">
                <a:latin typeface="Times New Roman" panose="02020603050405020304" pitchFamily="18" charset="0"/>
                <a:ea typeface="DFKai-SB" panose="03000509000000000000" pitchFamily="65" charset="-120"/>
                <a:cs typeface="Times New Roman" panose="02020603050405020304" pitchFamily="18" charset="0"/>
              </a:rPr>
              <a:t>)</a:t>
            </a:r>
          </a:p>
          <a:p>
            <a:pPr marL="914400" lvl="1" indent="-457200">
              <a:buFont typeface="Wingdings" panose="05000000000000000000" pitchFamily="2" charset="2"/>
              <a:buChar char="§"/>
            </a:pPr>
            <a:r>
              <a:rPr lang="zh-CN" altLang="en-US" sz="2000" dirty="0">
                <a:latin typeface="Times New Roman" panose="02020603050405020304" pitchFamily="18" charset="0"/>
                <a:ea typeface="DFKai-SB" panose="03000509000000000000" pitchFamily="65" charset="-120"/>
                <a:cs typeface="Times New Roman" panose="02020603050405020304" pitchFamily="18" charset="0"/>
              </a:rPr>
              <a:t>對於電腦，只有離散和有限長度的資料才能被處理</a:t>
            </a:r>
            <a:endParaRPr lang="en-US" altLang="zh-CN" sz="20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r>
              <a:rPr lang="zh-CN" altLang="en-US" sz="2000" dirty="0">
                <a:latin typeface="Times New Roman" panose="02020603050405020304" pitchFamily="18" charset="0"/>
                <a:ea typeface="DFKai-SB" panose="03000509000000000000" pitchFamily="65" charset="-120"/>
                <a:cs typeface="Times New Roman" panose="02020603050405020304" pitchFamily="18" charset="0"/>
              </a:rPr>
              <a:t>離散傅立葉轉換</a:t>
            </a:r>
            <a:r>
              <a:rPr lang="en-US" altLang="zh-CN" sz="2000" dirty="0">
                <a:latin typeface="Times New Roman" panose="02020603050405020304" pitchFamily="18" charset="0"/>
                <a:ea typeface="DFKai-SB" panose="03000509000000000000" pitchFamily="65" charset="-120"/>
                <a:cs typeface="Times New Roman" panose="02020603050405020304" pitchFamily="18" charset="0"/>
              </a:rPr>
              <a:t>(Discrete Fourier Transform, DFT)</a:t>
            </a:r>
            <a:r>
              <a:rPr lang="zh-CN" altLang="en-US" sz="2000" dirty="0">
                <a:latin typeface="Times New Roman" panose="02020603050405020304" pitchFamily="18" charset="0"/>
                <a:ea typeface="DFKai-SB" panose="03000509000000000000" pitchFamily="65" charset="-120"/>
                <a:cs typeface="Times New Roman" panose="02020603050405020304" pitchFamily="18" charset="0"/>
              </a:rPr>
              <a:t>之公式：</a:t>
            </a:r>
            <a:endParaRPr lang="en-US" altLang="zh-CN" sz="2000" dirty="0">
              <a:latin typeface="Times New Roman" panose="02020603050405020304" pitchFamily="18" charset="0"/>
              <a:ea typeface="DFKai-SB" panose="03000509000000000000" pitchFamily="65" charset="-120"/>
              <a:cs typeface="Times New Roman" panose="02020603050405020304" pitchFamily="18" charset="0"/>
            </a:endParaRPr>
          </a:p>
          <a:p>
            <a:pPr marL="914400" lvl="1" indent="-457200">
              <a:buFont typeface="Wingdings" panose="05000000000000000000" pitchFamily="2" charset="2"/>
              <a:buChar char="§"/>
            </a:pPr>
            <a:endParaRPr lang="en-US" sz="2000" dirty="0"/>
          </a:p>
        </p:txBody>
      </p:sp>
      <p:pic>
        <p:nvPicPr>
          <p:cNvPr id="4" name="Picture 3">
            <a:extLst>
              <a:ext uri="{FF2B5EF4-FFF2-40B4-BE49-F238E27FC236}">
                <a16:creationId xmlns:a16="http://schemas.microsoft.com/office/drawing/2014/main" id="{6B6C51E3-FCC9-4675-9D9A-AEB63AB59D0F}"/>
              </a:ext>
            </a:extLst>
          </p:cNvPr>
          <p:cNvPicPr>
            <a:picLocks noChangeAspect="1"/>
          </p:cNvPicPr>
          <p:nvPr/>
        </p:nvPicPr>
        <p:blipFill>
          <a:blip r:embed="rId3"/>
          <a:stretch>
            <a:fillRect/>
          </a:stretch>
        </p:blipFill>
        <p:spPr>
          <a:xfrm>
            <a:off x="2841413" y="2330470"/>
            <a:ext cx="6204374" cy="1098530"/>
          </a:xfrm>
          <a:prstGeom prst="rect">
            <a:avLst/>
          </a:prstGeom>
        </p:spPr>
      </p:pic>
      <p:sp>
        <p:nvSpPr>
          <p:cNvPr id="6" name="TextBox 5">
            <a:extLst>
              <a:ext uri="{FF2B5EF4-FFF2-40B4-BE49-F238E27FC236}">
                <a16:creationId xmlns:a16="http://schemas.microsoft.com/office/drawing/2014/main" id="{8CFDB461-F7E7-4F28-9992-C2B59F6A5DEA}"/>
              </a:ext>
            </a:extLst>
          </p:cNvPr>
          <p:cNvSpPr txBox="1"/>
          <p:nvPr/>
        </p:nvSpPr>
        <p:spPr>
          <a:xfrm>
            <a:off x="1082040" y="3407688"/>
            <a:ext cx="9204960" cy="707886"/>
          </a:xfrm>
          <a:prstGeom prst="rect">
            <a:avLst/>
          </a:prstGeom>
          <a:noFill/>
        </p:spPr>
        <p:txBody>
          <a:bodyPr wrap="square" rtlCol="0">
            <a:spAutoFit/>
          </a:bodyPr>
          <a:lstStyle/>
          <a:p>
            <a:pPr marL="285750" indent="-285750">
              <a:buFont typeface="Wingdings" panose="05000000000000000000" pitchFamily="2" charset="2"/>
              <a:buChar char="§"/>
            </a:pPr>
            <a:r>
              <a:rPr lang="zh-CN" altLang="en-US" sz="2000" dirty="0">
                <a:latin typeface="DFKai-SB" panose="03000509000000000000" pitchFamily="65" charset="-120"/>
                <a:ea typeface="DFKai-SB" panose="03000509000000000000" pitchFamily="65" charset="-120"/>
              </a:rPr>
              <a:t>逆</a:t>
            </a:r>
            <a:r>
              <a:rPr lang="zh-CN" altLang="en-US" sz="2000" dirty="0">
                <a:latin typeface="Times New Roman" panose="02020603050405020304" pitchFamily="18" charset="0"/>
                <a:ea typeface="DFKai-SB" panose="03000509000000000000" pitchFamily="65" charset="-120"/>
                <a:cs typeface="Times New Roman" panose="02020603050405020304" pitchFamily="18" charset="0"/>
              </a:rPr>
              <a:t>離散傅立葉轉換</a:t>
            </a:r>
            <a:r>
              <a:rPr lang="en-US" altLang="zh-CN" sz="2000" dirty="0">
                <a:latin typeface="Times New Roman" panose="02020603050405020304" pitchFamily="18" charset="0"/>
                <a:ea typeface="DFKai-SB" panose="03000509000000000000" pitchFamily="65" charset="-120"/>
                <a:cs typeface="Times New Roman" panose="02020603050405020304" pitchFamily="18" charset="0"/>
              </a:rPr>
              <a:t>(Inverse Discrete Fourier Transform, IDFT)</a:t>
            </a:r>
            <a:r>
              <a:rPr lang="zh-CN" altLang="en-US" sz="2000" dirty="0">
                <a:latin typeface="Times New Roman" panose="02020603050405020304" pitchFamily="18" charset="0"/>
                <a:ea typeface="DFKai-SB" panose="03000509000000000000" pitchFamily="65" charset="-120"/>
                <a:cs typeface="Times New Roman" panose="02020603050405020304" pitchFamily="18" charset="0"/>
              </a:rPr>
              <a:t>之公式</a:t>
            </a:r>
            <a:r>
              <a:rPr lang="en-US" altLang="zh-CN" sz="2000" dirty="0">
                <a:latin typeface="Times New Roman" panose="02020603050405020304" pitchFamily="18" charset="0"/>
                <a:ea typeface="DFKai-SB" panose="03000509000000000000" pitchFamily="65" charset="-120"/>
                <a:cs typeface="Times New Roman" panose="02020603050405020304" pitchFamily="18" charset="0"/>
              </a:rPr>
              <a:t>:</a:t>
            </a:r>
          </a:p>
          <a:p>
            <a:pPr marL="285750" indent="-285750">
              <a:buFont typeface="Wingdings" panose="05000000000000000000" pitchFamily="2" charset="2"/>
              <a:buChar char="§"/>
            </a:pPr>
            <a:endParaRPr lang="en-US" sz="2000" dirty="0"/>
          </a:p>
        </p:txBody>
      </p:sp>
      <p:pic>
        <p:nvPicPr>
          <p:cNvPr id="7" name="Picture 6">
            <a:extLst>
              <a:ext uri="{FF2B5EF4-FFF2-40B4-BE49-F238E27FC236}">
                <a16:creationId xmlns:a16="http://schemas.microsoft.com/office/drawing/2014/main" id="{3A8984B0-B614-4479-B52D-498D4AE80913}"/>
              </a:ext>
            </a:extLst>
          </p:cNvPr>
          <p:cNvPicPr>
            <a:picLocks noChangeAspect="1"/>
          </p:cNvPicPr>
          <p:nvPr/>
        </p:nvPicPr>
        <p:blipFill>
          <a:blip r:embed="rId4"/>
          <a:stretch>
            <a:fillRect/>
          </a:stretch>
        </p:blipFill>
        <p:spPr>
          <a:xfrm>
            <a:off x="2523820" y="4034482"/>
            <a:ext cx="7144359" cy="1223802"/>
          </a:xfrm>
          <a:prstGeom prst="rect">
            <a:avLst/>
          </a:prstGeom>
        </p:spPr>
      </p:pic>
      <p:sp>
        <p:nvSpPr>
          <p:cNvPr id="8" name="TextBox 7">
            <a:extLst>
              <a:ext uri="{FF2B5EF4-FFF2-40B4-BE49-F238E27FC236}">
                <a16:creationId xmlns:a16="http://schemas.microsoft.com/office/drawing/2014/main" id="{CAA18D2C-4EB3-4669-B651-E0256F3AD99F}"/>
              </a:ext>
            </a:extLst>
          </p:cNvPr>
          <p:cNvSpPr txBox="1"/>
          <p:nvPr/>
        </p:nvSpPr>
        <p:spPr>
          <a:xfrm>
            <a:off x="731520" y="5684520"/>
            <a:ext cx="10378440"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DFKai-SB" panose="03000509000000000000" pitchFamily="65" charset="-120"/>
                <a:ea typeface="DFKai-SB" panose="03000509000000000000" pitchFamily="65" charset="-120"/>
              </a:rPr>
              <a:t>其時間複雜度</a:t>
            </a:r>
            <a:r>
              <a:rPr lang="en-US" altLang="zh-CN" sz="2800" dirty="0">
                <a:latin typeface="DFKai-SB" panose="03000509000000000000" pitchFamily="65" charset="-120"/>
                <a:ea typeface="DFKai-SB" panose="03000509000000000000" pitchFamily="65" charset="-120"/>
              </a:rPr>
              <a:t> </a:t>
            </a:r>
            <a:r>
              <a:rPr lang="en-US" altLang="zh-CN" sz="2800" dirty="0">
                <a:latin typeface="Times New Roman" panose="02020603050405020304" pitchFamily="18" charset="0"/>
                <a:ea typeface="DFKai-SB" panose="03000509000000000000" pitchFamily="65" charset="-120"/>
                <a:cs typeface="Times New Roman" panose="02020603050405020304" pitchFamily="18" charset="0"/>
              </a:rPr>
              <a:t>(Time complexity) </a:t>
            </a:r>
            <a:r>
              <a:rPr lang="zh-CN" altLang="en-US" sz="2800" dirty="0">
                <a:latin typeface="DFKai-SB" panose="03000509000000000000" pitchFamily="65" charset="-120"/>
                <a:ea typeface="DFKai-SB" panose="03000509000000000000" pitchFamily="65" charset="-120"/>
              </a:rPr>
              <a:t>比較大</a:t>
            </a:r>
            <a:endParaRPr lang="en-US" sz="2800"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202041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E875B4-E880-4143-9A9F-1D0A38EA2E56}"/>
              </a:ext>
            </a:extLst>
          </p:cNvPr>
          <p:cNvPicPr>
            <a:picLocks noChangeAspect="1"/>
          </p:cNvPicPr>
          <p:nvPr/>
        </p:nvPicPr>
        <p:blipFill rotWithShape="1">
          <a:blip r:embed="rId3"/>
          <a:srcRect r="29697"/>
          <a:stretch/>
        </p:blipFill>
        <p:spPr>
          <a:xfrm>
            <a:off x="6293259" y="2515174"/>
            <a:ext cx="5471161" cy="1827651"/>
          </a:xfrm>
          <a:prstGeom prst="rect">
            <a:avLst/>
          </a:prstGeom>
        </p:spPr>
      </p:pic>
      <p:pic>
        <p:nvPicPr>
          <p:cNvPr id="3" name="Picture 2">
            <a:extLst>
              <a:ext uri="{FF2B5EF4-FFF2-40B4-BE49-F238E27FC236}">
                <a16:creationId xmlns:a16="http://schemas.microsoft.com/office/drawing/2014/main" id="{F190058E-5EFD-4BD2-9D17-6CD81413BA6C}"/>
              </a:ext>
            </a:extLst>
          </p:cNvPr>
          <p:cNvPicPr>
            <a:picLocks noChangeAspect="1"/>
          </p:cNvPicPr>
          <p:nvPr/>
        </p:nvPicPr>
        <p:blipFill>
          <a:blip r:embed="rId4"/>
          <a:stretch>
            <a:fillRect/>
          </a:stretch>
        </p:blipFill>
        <p:spPr>
          <a:xfrm>
            <a:off x="201171" y="1363223"/>
            <a:ext cx="5697572" cy="3276600"/>
          </a:xfrm>
          <a:prstGeom prst="rect">
            <a:avLst/>
          </a:prstGeom>
        </p:spPr>
      </p:pic>
      <p:sp>
        <p:nvSpPr>
          <p:cNvPr id="5" name="TextBox 4">
            <a:extLst>
              <a:ext uri="{FF2B5EF4-FFF2-40B4-BE49-F238E27FC236}">
                <a16:creationId xmlns:a16="http://schemas.microsoft.com/office/drawing/2014/main" id="{05A53841-C8E3-42C9-8B73-21EFCDB15878}"/>
              </a:ext>
            </a:extLst>
          </p:cNvPr>
          <p:cNvSpPr txBox="1"/>
          <p:nvPr/>
        </p:nvSpPr>
        <p:spPr>
          <a:xfrm>
            <a:off x="365760" y="5044440"/>
            <a:ext cx="11398660" cy="1691640"/>
          </a:xfrm>
          <a:prstGeom prst="rect">
            <a:avLst/>
          </a:prstGeom>
          <a:noFill/>
        </p:spPr>
        <p:txBody>
          <a:bodyPr wrap="square" rtlCol="0">
            <a:spAutoFit/>
          </a:bodyPr>
          <a:lstStyle/>
          <a:p>
            <a:endParaRPr lang="en-US" dirty="0"/>
          </a:p>
        </p:txBody>
      </p:sp>
      <p:sp>
        <p:nvSpPr>
          <p:cNvPr id="7" name="Rectangle 6">
            <a:extLst>
              <a:ext uri="{FF2B5EF4-FFF2-40B4-BE49-F238E27FC236}">
                <a16:creationId xmlns:a16="http://schemas.microsoft.com/office/drawing/2014/main" id="{DB93AA6B-7370-42E2-8E5F-2A29B6A10C39}"/>
              </a:ext>
            </a:extLst>
          </p:cNvPr>
          <p:cNvSpPr/>
          <p:nvPr/>
        </p:nvSpPr>
        <p:spPr>
          <a:xfrm>
            <a:off x="323338" y="5486668"/>
            <a:ext cx="11150809" cy="584775"/>
          </a:xfrm>
          <a:prstGeom prst="rect">
            <a:avLst/>
          </a:prstGeom>
        </p:spPr>
        <p:txBody>
          <a:bodyPr wrap="none">
            <a:spAutoFit/>
          </a:bodyPr>
          <a:lstStyle/>
          <a:p>
            <a:pPr marL="457200" indent="-457200">
              <a:buFont typeface="Arial" panose="020B0604020202020204" pitchFamily="34" charset="0"/>
              <a:buChar char="•"/>
            </a:pPr>
            <a:r>
              <a:rPr lang="zh-CN" altLang="en-US" sz="3200" dirty="0">
                <a:latin typeface="DFKai-SB" panose="03000509000000000000" pitchFamily="65" charset="-120"/>
                <a:ea typeface="DFKai-SB" panose="03000509000000000000" pitchFamily="65" charset="-120"/>
              </a:rPr>
              <a:t>如果一個個去算 </a:t>
            </a:r>
            <a:r>
              <a:rPr lang="en-US" sz="3200" dirty="0">
                <a:latin typeface="Times New Roman" panose="02020603050405020304" pitchFamily="18" charset="0"/>
                <a:ea typeface="DFKai-SB" panose="03000509000000000000" pitchFamily="65" charset="-120"/>
                <a:cs typeface="Times New Roman" panose="02020603050405020304" pitchFamily="18" charset="0"/>
              </a:rPr>
              <a:t>c</a:t>
            </a:r>
            <a:r>
              <a:rPr lang="en-US" sz="3200" baseline="-25000" dirty="0">
                <a:latin typeface="Times New Roman" panose="02020603050405020304" pitchFamily="18" charset="0"/>
                <a:ea typeface="DFKai-SB" panose="03000509000000000000" pitchFamily="65" charset="-120"/>
                <a:cs typeface="Times New Roman" panose="02020603050405020304" pitchFamily="18" charset="0"/>
              </a:rPr>
              <a:t>i</a:t>
            </a:r>
            <a:r>
              <a:rPr lang="en-US" sz="3200" dirty="0">
                <a:latin typeface="DFKai-SB" panose="03000509000000000000" pitchFamily="65" charset="-120"/>
                <a:ea typeface="DFKai-SB" panose="03000509000000000000" pitchFamily="65" charset="-120"/>
              </a:rPr>
              <a:t> </a:t>
            </a:r>
            <a:r>
              <a:rPr lang="zh-CN" altLang="en-US" sz="3200" dirty="0">
                <a:latin typeface="DFKai-SB" panose="03000509000000000000" pitchFamily="65" charset="-120"/>
                <a:ea typeface="DFKai-SB" panose="03000509000000000000" pitchFamily="65" charset="-120"/>
              </a:rPr>
              <a:t>的話，要花费 </a:t>
            </a:r>
            <a:r>
              <a:rPr lang="en-US" sz="32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O(</a:t>
            </a:r>
            <a:r>
              <a:rPr lang="en-US" sz="3200" i="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n</a:t>
            </a:r>
            <a:r>
              <a:rPr lang="en-US" sz="3200" i="1" baseline="30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2</a:t>
            </a:r>
            <a:r>
              <a:rPr lang="en-US" sz="32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 </a:t>
            </a:r>
            <a:r>
              <a:rPr lang="zh-CN" altLang="en-US" sz="3200" dirty="0">
                <a:latin typeface="DFKai-SB" panose="03000509000000000000" pitchFamily="65" charset="-120"/>
                <a:ea typeface="DFKai-SB" panose="03000509000000000000" pitchFamily="65" charset="-120"/>
              </a:rPr>
              <a:t>的時間才可以完成</a:t>
            </a:r>
            <a:endParaRPr lang="en-US" sz="3200"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34250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727BA4-8F55-4FB3-A7C0-641DED6156DB}"/>
              </a:ext>
            </a:extLst>
          </p:cNvPr>
          <p:cNvSpPr txBox="1"/>
          <p:nvPr/>
        </p:nvSpPr>
        <p:spPr>
          <a:xfrm>
            <a:off x="487680" y="1125974"/>
            <a:ext cx="11216640" cy="1138773"/>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icrosoft JhengHei" panose="020B0604030504040204" pitchFamily="34" charset="-120"/>
                <a:ea typeface="Microsoft JhengHei" panose="020B0604030504040204" pitchFamily="34" charset="-120"/>
              </a:rPr>
              <a:t>快速傅立葉轉換</a:t>
            </a:r>
            <a:r>
              <a:rPr lang="zh-CN" altLang="en-US" sz="2800" dirty="0"/>
              <a:t> </a:t>
            </a:r>
            <a:r>
              <a:rPr lang="zh-CN" altLang="en-US"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Fast Fourier Transform, FFT</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zh-TW" altLang="en-US" sz="2000" dirty="0">
                <a:latin typeface="DFKai-SB" panose="03000509000000000000" pitchFamily="65" charset="-120"/>
                <a:ea typeface="DFKai-SB" panose="03000509000000000000" pitchFamily="65" charset="-120"/>
                <a:cs typeface="Times New Roman" panose="02020603050405020304" pitchFamily="18" charset="0"/>
              </a:rPr>
              <a:t>快速傅立葉轉換</a:t>
            </a:r>
            <a:r>
              <a:rPr lang="zh-CN" altLang="en-US" sz="2000" dirty="0">
                <a:latin typeface="DFKai-SB" panose="03000509000000000000" pitchFamily="65" charset="-120"/>
                <a:ea typeface="DFKai-SB" panose="03000509000000000000" pitchFamily="65" charset="-120"/>
                <a:cs typeface="Times New Roman" panose="02020603050405020304" pitchFamily="18" charset="0"/>
              </a:rPr>
              <a:t>有兩個部分，</a:t>
            </a:r>
            <a:r>
              <a:rPr lang="en-US" altLang="zh-CN" sz="2000" dirty="0">
                <a:latin typeface="Times New Roman" panose="02020603050405020304" pitchFamily="18" charset="0"/>
                <a:ea typeface="DFKai-SB" panose="03000509000000000000" pitchFamily="65" charset="-120"/>
                <a:cs typeface="Times New Roman" panose="02020603050405020304" pitchFamily="18" charset="0"/>
              </a:rPr>
              <a:t>DFT </a:t>
            </a:r>
            <a:r>
              <a:rPr lang="zh-CN" altLang="en-US" sz="2000" dirty="0">
                <a:latin typeface="DFKai-SB" panose="03000509000000000000" pitchFamily="65" charset="-120"/>
                <a:ea typeface="DFKai-SB" panose="03000509000000000000" pitchFamily="65" charset="-120"/>
                <a:cs typeface="Times New Roman" panose="02020603050405020304" pitchFamily="18" charset="0"/>
              </a:rPr>
              <a:t>和 </a:t>
            </a:r>
            <a:r>
              <a:rPr lang="en-US" altLang="zh-CN" sz="2000" dirty="0">
                <a:latin typeface="Times New Roman" panose="02020603050405020304" pitchFamily="18" charset="0"/>
                <a:ea typeface="DFKai-SB" panose="03000509000000000000" pitchFamily="65" charset="-120"/>
                <a:cs typeface="Times New Roman" panose="02020603050405020304" pitchFamily="18" charset="0"/>
              </a:rPr>
              <a:t>IDFT</a:t>
            </a:r>
            <a:r>
              <a:rPr lang="zh-CN" altLang="en-US" sz="2000" dirty="0">
                <a:latin typeface="DFKai-SB" panose="03000509000000000000" pitchFamily="65" charset="-120"/>
                <a:ea typeface="DFKai-SB" panose="03000509000000000000" pitchFamily="65" charset="-120"/>
                <a:cs typeface="Times New Roman" panose="02020603050405020304" pitchFamily="18" charset="0"/>
              </a:rPr>
              <a:t>，分别可以在 </a:t>
            </a:r>
            <a:r>
              <a:rPr lang="en-US" altLang="zh-CN" sz="2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O(</a:t>
            </a:r>
            <a:r>
              <a:rPr lang="en-US" altLang="zh-CN" sz="2000" i="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n </a:t>
            </a:r>
            <a:r>
              <a:rPr lang="en-US" altLang="zh-CN" sz="2000" i="1" dirty="0" err="1">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logn</a:t>
            </a:r>
            <a:r>
              <a:rPr lang="en-US" altLang="zh-CN" sz="2000"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 </a:t>
            </a:r>
            <a:r>
              <a:rPr lang="zh-CN" altLang="en-US" sz="2000" dirty="0">
                <a:latin typeface="DFKai-SB" panose="03000509000000000000" pitchFamily="65" charset="-120"/>
                <a:ea typeface="DFKai-SB" panose="03000509000000000000" pitchFamily="65" charset="-120"/>
                <a:cs typeface="Times New Roman" panose="02020603050405020304" pitchFamily="18" charset="0"/>
              </a:rPr>
              <a:t>的時間内將多項式的係數表示轉換成點值表示，并且轉回来：</a:t>
            </a:r>
            <a:endParaRPr lang="en-US" sz="2000" dirty="0">
              <a:latin typeface="DFKai-SB" panose="03000509000000000000" pitchFamily="65" charset="-120"/>
              <a:ea typeface="DFKai-SB" panose="03000509000000000000" pitchFamily="65" charset="-120"/>
              <a:cs typeface="Times New Roman" panose="02020603050405020304" pitchFamily="18" charset="0"/>
            </a:endParaRPr>
          </a:p>
        </p:txBody>
      </p:sp>
      <p:pic>
        <p:nvPicPr>
          <p:cNvPr id="3" name="Picture 2">
            <a:extLst>
              <a:ext uri="{FF2B5EF4-FFF2-40B4-BE49-F238E27FC236}">
                <a16:creationId xmlns:a16="http://schemas.microsoft.com/office/drawing/2014/main" id="{0C8CD8F3-57C2-47C3-9A56-A06158304260}"/>
              </a:ext>
            </a:extLst>
          </p:cNvPr>
          <p:cNvPicPr>
            <a:picLocks noChangeAspect="1"/>
          </p:cNvPicPr>
          <p:nvPr/>
        </p:nvPicPr>
        <p:blipFill>
          <a:blip r:embed="rId2"/>
          <a:stretch>
            <a:fillRect/>
          </a:stretch>
        </p:blipFill>
        <p:spPr>
          <a:xfrm>
            <a:off x="3291840" y="2481262"/>
            <a:ext cx="5882640" cy="3762933"/>
          </a:xfrm>
          <a:prstGeom prst="rect">
            <a:avLst/>
          </a:prstGeom>
        </p:spPr>
      </p:pic>
    </p:spTree>
    <p:extLst>
      <p:ext uri="{BB962C8B-B14F-4D97-AF65-F5344CB8AC3E}">
        <p14:creationId xmlns:p14="http://schemas.microsoft.com/office/powerpoint/2010/main" val="344036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871AAB-23A3-4C0D-9DEF-0565D36223BB}"/>
              </a:ext>
            </a:extLst>
          </p:cNvPr>
          <p:cNvPicPr>
            <a:picLocks noChangeAspect="1"/>
          </p:cNvPicPr>
          <p:nvPr/>
        </p:nvPicPr>
        <p:blipFill>
          <a:blip r:embed="rId2"/>
          <a:stretch>
            <a:fillRect/>
          </a:stretch>
        </p:blipFill>
        <p:spPr>
          <a:xfrm>
            <a:off x="2292667" y="1725334"/>
            <a:ext cx="6331755" cy="1202055"/>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FA11B26-F7CA-4311-B6DF-C29BAC95CFA1}"/>
                  </a:ext>
                </a:extLst>
              </p:cNvPr>
              <p:cNvSpPr txBox="1"/>
              <p:nvPr/>
            </p:nvSpPr>
            <p:spPr>
              <a:xfrm>
                <a:off x="487680" y="841950"/>
                <a:ext cx="11506200"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icrosoft JhengHei" panose="020B0604030504040204" pitchFamily="34" charset="-120"/>
                    <a:ea typeface="Microsoft JhengHei" panose="020B0604030504040204" pitchFamily="34" charset="-120"/>
                  </a:rPr>
                  <a:t>快速傅立葉轉換分析</a:t>
                </a:r>
                <a:endParaRPr lang="en-US" altLang="zh-CN" sz="2800" dirty="0">
                  <a:latin typeface="Microsoft JhengHei" panose="020B0604030504040204" pitchFamily="34" charset="-120"/>
                  <a:ea typeface="Microsoft JhengHei" panose="020B0604030504040204" pitchFamily="34" charset="-120"/>
                </a:endParaRPr>
              </a:p>
              <a:p>
                <a:pPr marL="914400" lvl="1" indent="-45720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設一個多項式</a:t>
                </a:r>
                <a14:m>
                  <m:oMath xmlns:m="http://schemas.openxmlformats.org/officeDocument/2006/math">
                    <m:r>
                      <a:rPr lang="en-US" altLang="zh-CN" sz="2400" b="0" i="1" smtClean="0">
                        <a:latin typeface="Cambria Math" panose="02040503050406030204" pitchFamily="18" charset="0"/>
                        <a:ea typeface="DFKai-SB" panose="03000509000000000000" pitchFamily="65" charset="-120"/>
                      </a:rPr>
                      <m:t>𝐴</m:t>
                    </m:r>
                    <m:d>
                      <m:dPr>
                        <m:ctrlPr>
                          <a:rPr lang="en-US" altLang="zh-CN" sz="2400" b="0" i="1" smtClean="0">
                            <a:latin typeface="Cambria Math" panose="02040503050406030204" pitchFamily="18" charset="0"/>
                            <a:ea typeface="DFKai-SB" panose="03000509000000000000" pitchFamily="65" charset="-120"/>
                          </a:rPr>
                        </m:ctrlPr>
                      </m:dPr>
                      <m:e>
                        <m:r>
                          <a:rPr lang="en-US" altLang="zh-CN" sz="2400" b="0" i="1" smtClean="0">
                            <a:latin typeface="Cambria Math" panose="02040503050406030204" pitchFamily="18" charset="0"/>
                            <a:ea typeface="DFKai-SB" panose="03000509000000000000" pitchFamily="65" charset="-120"/>
                          </a:rPr>
                          <m:t>𝑥</m:t>
                        </m:r>
                      </m:e>
                    </m:d>
                  </m:oMath>
                </a14:m>
                <a:endParaRPr lang="en-US" altLang="zh-CN" sz="2400" b="0" i="1" dirty="0">
                  <a:latin typeface="DFKai-SB" panose="03000509000000000000" pitchFamily="65" charset="-120"/>
                  <a:ea typeface="DFKai-SB" panose="03000509000000000000" pitchFamily="65" charset="-120"/>
                </a:endParaRPr>
              </a:p>
              <a:p>
                <a:pPr marL="914400" lvl="1" indent="-457200">
                  <a:buFont typeface="Wingdings" panose="05000000000000000000" pitchFamily="2" charset="2"/>
                  <a:buChar char="§"/>
                </a:pPr>
                <a:endParaRPr lang="en-US" sz="2800" dirty="0">
                  <a:latin typeface="DFKai-SB" panose="03000509000000000000" pitchFamily="65" charset="-120"/>
                  <a:ea typeface="DFKai-SB" panose="03000509000000000000" pitchFamily="65" charset="-120"/>
                </a:endParaRPr>
              </a:p>
            </p:txBody>
          </p:sp>
        </mc:Choice>
        <mc:Fallback>
          <p:sp>
            <p:nvSpPr>
              <p:cNvPr id="2" name="TextBox 1">
                <a:extLst>
                  <a:ext uri="{FF2B5EF4-FFF2-40B4-BE49-F238E27FC236}">
                    <a16:creationId xmlns:a16="http://schemas.microsoft.com/office/drawing/2014/main" id="{0FA11B26-F7CA-4311-B6DF-C29BAC95CFA1}"/>
                  </a:ext>
                </a:extLst>
              </p:cNvPr>
              <p:cNvSpPr txBox="1">
                <a:spLocks noRot="1" noChangeAspect="1" noMove="1" noResize="1" noEditPoints="1" noAdjustHandles="1" noChangeArrowheads="1" noChangeShapeType="1" noTextEdit="1"/>
              </p:cNvSpPr>
              <p:nvPr/>
            </p:nvSpPr>
            <p:spPr>
              <a:xfrm>
                <a:off x="487680" y="841950"/>
                <a:ext cx="11506200" cy="1323439"/>
              </a:xfrm>
              <a:prstGeom prst="rect">
                <a:avLst/>
              </a:prstGeom>
              <a:blipFill>
                <a:blip r:embed="rId3"/>
                <a:stretch>
                  <a:fillRect l="-953" t="-41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D541256-7808-455A-AD7B-70A1399785C0}"/>
                  </a:ext>
                </a:extLst>
              </p:cNvPr>
              <p:cNvSpPr txBox="1"/>
              <p:nvPr/>
            </p:nvSpPr>
            <p:spPr>
              <a:xfrm>
                <a:off x="487680" y="3002280"/>
                <a:ext cx="10942320" cy="461665"/>
              </a:xfrm>
              <a:prstGeom prst="rect">
                <a:avLst/>
              </a:prstGeom>
              <a:noFill/>
            </p:spPr>
            <p:txBody>
              <a:bodyPr wrap="square" rtlCol="0">
                <a:spAutoFit/>
              </a:bodyPr>
              <a:lstStyle/>
              <a:p>
                <a:pPr marL="742950" lvl="1" indent="-28575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按</a:t>
                </a:r>
                <a14:m>
                  <m:oMath xmlns:m="http://schemas.openxmlformats.org/officeDocument/2006/math">
                    <m:r>
                      <a:rPr lang="en-US" altLang="zh-CN" sz="2400" i="1">
                        <a:latin typeface="Cambria Math" panose="02040503050406030204" pitchFamily="18" charset="0"/>
                        <a:ea typeface="DFKai-SB" panose="03000509000000000000" pitchFamily="65" charset="-120"/>
                      </a:rPr>
                      <m:t>𝐴</m:t>
                    </m:r>
                    <m:d>
                      <m:dPr>
                        <m:ctrlPr>
                          <a:rPr lang="en-US" altLang="zh-CN" sz="2400" i="1">
                            <a:latin typeface="Cambria Math" panose="02040503050406030204" pitchFamily="18" charset="0"/>
                            <a:ea typeface="DFKai-SB" panose="03000509000000000000" pitchFamily="65" charset="-120"/>
                          </a:rPr>
                        </m:ctrlPr>
                      </m:dPr>
                      <m:e>
                        <m:r>
                          <a:rPr lang="en-US" altLang="zh-CN" sz="2400" i="1">
                            <a:latin typeface="Cambria Math" panose="02040503050406030204" pitchFamily="18" charset="0"/>
                            <a:ea typeface="DFKai-SB" panose="03000509000000000000" pitchFamily="65" charset="-120"/>
                          </a:rPr>
                          <m:t>𝑥</m:t>
                        </m:r>
                      </m:e>
                    </m:d>
                  </m:oMath>
                </a14:m>
                <a:r>
                  <a:rPr lang="zh-CN" altLang="en-US" sz="2400" dirty="0">
                    <a:latin typeface="DFKai-SB" panose="03000509000000000000" pitchFamily="65" charset="-120"/>
                    <a:ea typeface="DFKai-SB" panose="03000509000000000000" pitchFamily="65" charset="-120"/>
                  </a:rPr>
                  <a:t>下標奇偶性把其分為兩半，右邊再提一個</a:t>
                </a:r>
                <a14:m>
                  <m:oMath xmlns:m="http://schemas.openxmlformats.org/officeDocument/2006/math">
                    <m:r>
                      <a:rPr lang="en-US" altLang="zh-CN" sz="2400" i="1" dirty="0">
                        <a:latin typeface="Cambria Math" panose="02040503050406030204" pitchFamily="18" charset="0"/>
                        <a:ea typeface="DFKai-SB" panose="03000509000000000000" pitchFamily="65" charset="-120"/>
                      </a:rPr>
                      <m:t>𝑥</m:t>
                    </m:r>
                  </m:oMath>
                </a14:m>
                <a:endParaRPr lang="en-US" sz="2400" i="1" dirty="0">
                  <a:latin typeface="DFKai-SB" panose="03000509000000000000" pitchFamily="65" charset="-120"/>
                  <a:ea typeface="DFKai-SB" panose="03000509000000000000" pitchFamily="65" charset="-120"/>
                </a:endParaRPr>
              </a:p>
            </p:txBody>
          </p:sp>
        </mc:Choice>
        <mc:Fallback>
          <p:sp>
            <p:nvSpPr>
              <p:cNvPr id="4" name="TextBox 3">
                <a:extLst>
                  <a:ext uri="{FF2B5EF4-FFF2-40B4-BE49-F238E27FC236}">
                    <a16:creationId xmlns:a16="http://schemas.microsoft.com/office/drawing/2014/main" id="{2D541256-7808-455A-AD7B-70A1399785C0}"/>
                  </a:ext>
                </a:extLst>
              </p:cNvPr>
              <p:cNvSpPr txBox="1">
                <a:spLocks noRot="1" noChangeAspect="1" noMove="1" noResize="1" noEditPoints="1" noAdjustHandles="1" noChangeArrowheads="1" noChangeShapeType="1" noTextEdit="1"/>
              </p:cNvSpPr>
              <p:nvPr/>
            </p:nvSpPr>
            <p:spPr>
              <a:xfrm>
                <a:off x="487680" y="3002280"/>
                <a:ext cx="10942320" cy="461665"/>
              </a:xfrm>
              <a:prstGeom prst="rect">
                <a:avLst/>
              </a:prstGeom>
              <a:blipFill>
                <a:blip r:embed="rId4"/>
                <a:stretch>
                  <a:fillRect t="-10667" b="-2933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8BF0CB6-8AC2-4B78-B330-E85A133C62B5}"/>
              </a:ext>
            </a:extLst>
          </p:cNvPr>
          <p:cNvPicPr>
            <a:picLocks noChangeAspect="1"/>
          </p:cNvPicPr>
          <p:nvPr/>
        </p:nvPicPr>
        <p:blipFill>
          <a:blip r:embed="rId5"/>
          <a:stretch>
            <a:fillRect/>
          </a:stretch>
        </p:blipFill>
        <p:spPr>
          <a:xfrm>
            <a:off x="2065507" y="3608993"/>
            <a:ext cx="7795885" cy="1063644"/>
          </a:xfrm>
          <a:prstGeom prst="rect">
            <a:avLst/>
          </a:prstGeom>
        </p:spPr>
      </p:pic>
      <p:pic>
        <p:nvPicPr>
          <p:cNvPr id="6" name="Picture 5">
            <a:extLst>
              <a:ext uri="{FF2B5EF4-FFF2-40B4-BE49-F238E27FC236}">
                <a16:creationId xmlns:a16="http://schemas.microsoft.com/office/drawing/2014/main" id="{61C64F74-26DB-49DA-B721-9E2483867D9F}"/>
              </a:ext>
            </a:extLst>
          </p:cNvPr>
          <p:cNvPicPr>
            <a:picLocks noChangeAspect="1"/>
          </p:cNvPicPr>
          <p:nvPr/>
        </p:nvPicPr>
        <p:blipFill>
          <a:blip r:embed="rId6"/>
          <a:stretch>
            <a:fillRect/>
          </a:stretch>
        </p:blipFill>
        <p:spPr>
          <a:xfrm>
            <a:off x="3764280" y="4817685"/>
            <a:ext cx="3810000" cy="800100"/>
          </a:xfrm>
          <a:prstGeom prst="rect">
            <a:avLst/>
          </a:prstGeom>
        </p:spPr>
      </p:pic>
      <p:sp>
        <p:nvSpPr>
          <p:cNvPr id="7" name="TextBox 6">
            <a:extLst>
              <a:ext uri="{FF2B5EF4-FFF2-40B4-BE49-F238E27FC236}">
                <a16:creationId xmlns:a16="http://schemas.microsoft.com/office/drawing/2014/main" id="{C8391C37-104F-4B62-BED5-F2F600E7B041}"/>
              </a:ext>
            </a:extLst>
          </p:cNvPr>
          <p:cNvSpPr txBox="1"/>
          <p:nvPr/>
        </p:nvSpPr>
        <p:spPr>
          <a:xfrm>
            <a:off x="1112520" y="5852160"/>
            <a:ext cx="8748872" cy="461665"/>
          </a:xfrm>
          <a:prstGeom prst="rect">
            <a:avLst/>
          </a:prstGeom>
          <a:noFill/>
        </p:spPr>
        <p:txBody>
          <a:bodyPr wrap="square" rtlCol="0">
            <a:spAutoFit/>
          </a:bodyPr>
          <a:lstStyle/>
          <a:p>
            <a:pPr marL="285750" indent="-285750">
              <a:buFont typeface="Wingdings" panose="05000000000000000000" pitchFamily="2" charset="2"/>
              <a:buChar char="§"/>
            </a:pPr>
            <a:r>
              <a:rPr lang="zh-CN" altLang="en-US" sz="2400" dirty="0">
                <a:latin typeface="DFKai-SB" panose="03000509000000000000" pitchFamily="65" charset="-120"/>
                <a:ea typeface="DFKai-SB" panose="03000509000000000000" pitchFamily="65" charset="-120"/>
              </a:rPr>
              <a:t>最終可寫成</a:t>
            </a:r>
            <a:r>
              <a:rPr lang="zh-CN" altLang="en-US" sz="2400" dirty="0"/>
              <a:t>：</a:t>
            </a:r>
            <a:endParaRPr lang="en-US" sz="2400" dirty="0"/>
          </a:p>
        </p:txBody>
      </p:sp>
      <p:pic>
        <p:nvPicPr>
          <p:cNvPr id="8" name="Picture 7">
            <a:extLst>
              <a:ext uri="{FF2B5EF4-FFF2-40B4-BE49-F238E27FC236}">
                <a16:creationId xmlns:a16="http://schemas.microsoft.com/office/drawing/2014/main" id="{E345D861-47FA-45E8-B7CD-ACF32BF77725}"/>
              </a:ext>
            </a:extLst>
          </p:cNvPr>
          <p:cNvPicPr>
            <a:picLocks noChangeAspect="1"/>
          </p:cNvPicPr>
          <p:nvPr/>
        </p:nvPicPr>
        <p:blipFill>
          <a:blip r:embed="rId7"/>
          <a:stretch>
            <a:fillRect/>
          </a:stretch>
        </p:blipFill>
        <p:spPr>
          <a:xfrm>
            <a:off x="3581678" y="5909816"/>
            <a:ext cx="4175204" cy="824939"/>
          </a:xfrm>
          <a:prstGeom prst="rect">
            <a:avLst/>
          </a:prstGeom>
        </p:spPr>
      </p:pic>
    </p:spTree>
    <p:extLst>
      <p:ext uri="{BB962C8B-B14F-4D97-AF65-F5344CB8AC3E}">
        <p14:creationId xmlns:p14="http://schemas.microsoft.com/office/powerpoint/2010/main" val="1473876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761</Words>
  <Application>Microsoft Office PowerPoint</Application>
  <PresentationFormat>Widescreen</PresentationFormat>
  <Paragraphs>84</Paragraphs>
  <Slides>23</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DFKai-SB</vt:lpstr>
      <vt:lpstr>Microsoft JhengHei</vt:lpstr>
      <vt:lpstr>Microsoft JhengHei</vt:lpstr>
      <vt:lpstr>Arial</vt:lpstr>
      <vt:lpstr>Calibri</vt:lpstr>
      <vt:lpstr>Calibri Light</vt:lpstr>
      <vt:lpstr>Cambria Math</vt:lpstr>
      <vt:lpstr>Impact</vt:lpstr>
      <vt:lpstr>Lucida Sans</vt:lpstr>
      <vt:lpstr>Times New Roman</vt:lpstr>
      <vt:lpstr>Wingdings</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Neng Jian Sim</dc:creator>
  <cp:lastModifiedBy>Neng Jian Sim</cp:lastModifiedBy>
  <cp:revision>18</cp:revision>
  <dcterms:created xsi:type="dcterms:W3CDTF">2019-01-13T15:24:29Z</dcterms:created>
  <dcterms:modified xsi:type="dcterms:W3CDTF">2019-01-13T18:46:38Z</dcterms:modified>
</cp:coreProperties>
</file>