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3" name="內文層級一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線條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內文層級一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6" name="內文層級一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影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影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線條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說明框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內文層級一…"/>
          <p:cNvSpPr txBox="1"/>
          <p:nvPr>
            <p:ph type="body" sz="quarter" idx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="1" sz="9400">
                <a:solidFill>
                  <a:srgbClr val="FFFFFF"/>
                </a:solidFill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王大明"/>
          <p:cNvSpPr txBox="1"/>
          <p:nvPr>
            <p:ph type="body" sz="quarter" idx="13"/>
          </p:nvPr>
        </p:nvSpPr>
        <p:spPr>
          <a:xfrm>
            <a:off x="406400" y="7789333"/>
            <a:ext cx="12192000" cy="1168402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</a:defRPr>
            </a:pPr>
          </a:p>
        </p:txBody>
      </p:sp>
      <p:sp>
        <p:nvSpPr>
          <p:cNvPr id="128" name="文字"/>
          <p:cNvSpPr txBox="1"/>
          <p:nvPr>
            <p:ph type="body" sz="quarter" idx="14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言替用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內文層級一…"/>
          <p:cNvSpPr txBox="1"/>
          <p:nvPr>
            <p:ph type="body" sz="quarter" idx="1"/>
          </p:nvPr>
        </p:nvSpPr>
        <p:spPr>
          <a:xfrm>
            <a:off x="5892800" y="2641600"/>
            <a:ext cx="6705600" cy="3119122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="1" sz="9400">
                <a:solidFill>
                  <a:srgbClr val="FFFFFF"/>
                </a:solidFill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影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王大明"/>
          <p:cNvSpPr txBox="1"/>
          <p:nvPr>
            <p:ph type="body" sz="quarter" idx="14"/>
          </p:nvPr>
        </p:nvSpPr>
        <p:spPr>
          <a:xfrm>
            <a:off x="5892800" y="7636933"/>
            <a:ext cx="6705600" cy="1168402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cap="none" sz="6000">
                <a:solidFill>
                  <a:srgbClr val="232323"/>
                </a:solidFill>
              </a:defRPr>
            </a:pPr>
          </a:p>
        </p:txBody>
      </p:sp>
      <p:sp>
        <p:nvSpPr>
          <p:cNvPr id="139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替用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4" name="內文層級一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副標題替用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3" name="內文層級一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線條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影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大標題文字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2" name="內文層級一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上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線條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內文層級一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2" name="大標題文字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63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線條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內文層級一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大標題文字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替用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線條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內文層級一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大標題文字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84" name="內文層級一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線條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影像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大標題文字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96" name="內文層級一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ln>
            <a:noFill/>
          </a:ln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Embers : F94041034  裴翰祥     F84051053  蔡慶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3000">
                <a:solidFill>
                  <a:srgbClr val="D2DA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MEmbers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 : F94041034  裴翰祥     F84051053  蔡慶霖</a:t>
            </a:r>
          </a:p>
        </p:txBody>
      </p:sp>
      <p:sp>
        <p:nvSpPr>
          <p:cNvPr id="171" name="FPGA Final project…"/>
          <p:cNvSpPr txBox="1"/>
          <p:nvPr>
            <p:ph type="subTitle" sz="half" idx="1"/>
          </p:nvPr>
        </p:nvSpPr>
        <p:spPr>
          <a:xfrm>
            <a:off x="406400" y="3050182"/>
            <a:ext cx="12192000" cy="302041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b="1" sz="5000">
                <a:solidFill>
                  <a:srgbClr val="D5DAD6"/>
                </a:solidFill>
              </a:defRPr>
            </a:pPr>
            <a:r>
              <a:t>FPGA Final project</a:t>
            </a:r>
          </a:p>
          <a:p>
            <a:pPr>
              <a:spcBef>
                <a:spcPts val="0"/>
              </a:spcBef>
              <a:defRPr b="1" sz="8000">
                <a:solidFill>
                  <a:srgbClr val="D3DA7A"/>
                </a:solidFill>
              </a:defRPr>
            </a:pPr>
            <a:r>
              <a:t>終極密碼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終極密碼規則"/>
          <p:cNvSpPr txBox="1"/>
          <p:nvPr>
            <p:ph type="title"/>
          </p:nvPr>
        </p:nvSpPr>
        <p:spPr>
          <a:xfrm>
            <a:off x="406400" y="1367978"/>
            <a:ext cx="12192000" cy="1013368"/>
          </a:xfrm>
          <a:prstGeom prst="rect">
            <a:avLst/>
          </a:prstGeom>
        </p:spPr>
        <p:txBody>
          <a:bodyPr/>
          <a:lstStyle>
            <a:lvl1pPr defTabSz="373886">
              <a:spcBef>
                <a:spcPts val="0"/>
              </a:spcBef>
              <a:defRPr sz="5100">
                <a:solidFill>
                  <a:srgbClr val="D3DA7A"/>
                </a:solidFill>
              </a:defRPr>
            </a:lvl1pPr>
          </a:lstStyle>
          <a:p>
            <a:pPr/>
            <a:r>
              <a:t>終極密碼規則</a:t>
            </a:r>
          </a:p>
        </p:txBody>
      </p:sp>
      <p:sp>
        <p:nvSpPr>
          <p:cNvPr id="174" name="一人為莊家，給定一個數字範圍，再從中選出一個自然數，此數字為「終極密碼」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498" indent="-444498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一人為莊家，給定一個數字範圍，再從中選出一個自然數，此數字為「終極密碼」</a:t>
            </a:r>
          </a:p>
          <a:p>
            <a:pPr marL="444498" indent="-444498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其他參與遊戲者不能得知密碼，輪流猜測數字。</a:t>
            </a:r>
          </a:p>
          <a:p>
            <a:pPr marL="444498" indent="-444498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每猜一個數，莊家就要告知遊戲者該數字是大於或小於密碼，直至密碼被猜中。</a:t>
            </a:r>
          </a:p>
        </p:txBody>
      </p:sp>
      <p:pic>
        <p:nvPicPr>
          <p:cNvPr id="175" name="iconfinder_locked_1055033.png" descr="iconfinder_locked_10550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319" y="212080"/>
            <a:ext cx="701975" cy="701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終極密碼規則"/>
          <p:cNvSpPr txBox="1"/>
          <p:nvPr>
            <p:ph type="title"/>
          </p:nvPr>
        </p:nvSpPr>
        <p:spPr>
          <a:xfrm>
            <a:off x="406400" y="1366038"/>
            <a:ext cx="12192000" cy="1017247"/>
          </a:xfrm>
          <a:prstGeom prst="rect">
            <a:avLst/>
          </a:prstGeom>
        </p:spPr>
        <p:txBody>
          <a:bodyPr/>
          <a:lstStyle>
            <a:lvl1pPr defTabSz="373886">
              <a:spcBef>
                <a:spcPts val="0"/>
              </a:spcBef>
              <a:defRPr sz="5100">
                <a:solidFill>
                  <a:srgbClr val="D3DA7A"/>
                </a:solidFill>
              </a:defRPr>
            </a:lvl1pPr>
          </a:lstStyle>
          <a:p>
            <a:pPr/>
            <a:r>
              <a:t>終極密碼規則</a:t>
            </a:r>
          </a:p>
        </p:txBody>
      </p:sp>
      <p:sp>
        <p:nvSpPr>
          <p:cNvPr id="178" name="模式：…"/>
          <p:cNvSpPr txBox="1"/>
          <p:nvPr>
            <p:ph type="body" idx="1"/>
          </p:nvPr>
        </p:nvSpPr>
        <p:spPr>
          <a:xfrm>
            <a:off x="406400" y="26416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模式：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單人模式：一個人猜數字，在一定猜測次數內需猜中密碼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雙人模式：兩個人輪流猜數字，先猜中密碼者獲勝</a:t>
            </a:r>
          </a:p>
          <a:p>
            <a:pPr marL="444498" indent="-444498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數字範圍選擇：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0 ~ 255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由亂數產生終極密碼</a:t>
            </a:r>
          </a:p>
        </p:txBody>
      </p:sp>
      <p:pic>
        <p:nvPicPr>
          <p:cNvPr id="179" name="iconfinder_locked_1055033.png" descr="iconfinder_locked_10550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319" y="212080"/>
            <a:ext cx="701975" cy="701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終極密碼實現"/>
          <p:cNvSpPr txBox="1"/>
          <p:nvPr>
            <p:ph type="title"/>
          </p:nvPr>
        </p:nvSpPr>
        <p:spPr>
          <a:xfrm>
            <a:off x="406400" y="1366038"/>
            <a:ext cx="12192000" cy="1017247"/>
          </a:xfrm>
          <a:prstGeom prst="rect">
            <a:avLst/>
          </a:prstGeom>
        </p:spPr>
        <p:txBody>
          <a:bodyPr/>
          <a:lstStyle>
            <a:lvl1pPr defTabSz="373886">
              <a:spcBef>
                <a:spcPts val="0"/>
              </a:spcBef>
              <a:defRPr sz="5100">
                <a:solidFill>
                  <a:srgbClr val="D3DA7A"/>
                </a:solidFill>
              </a:defRPr>
            </a:lvl1pPr>
          </a:lstStyle>
          <a:p>
            <a:pPr/>
            <a:r>
              <a:t>終極密碼實現</a:t>
            </a:r>
          </a:p>
        </p:txBody>
      </p:sp>
      <p:sp>
        <p:nvSpPr>
          <p:cNvPr id="182" name="sw[0:1]…"/>
          <p:cNvSpPr txBox="1"/>
          <p:nvPr>
            <p:ph type="body" idx="1"/>
          </p:nvPr>
        </p:nvSpPr>
        <p:spPr>
          <a:xfrm>
            <a:off x="406400" y="2489200"/>
            <a:ext cx="12192000" cy="6901458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sw[0:1]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00 : 單人模式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11 : 雙人模式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led[0:3]：在單人模式下，計算玩家總猜測次數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led[4] : 玩家猜測數字大於密碼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led[5]：玩家猜測數字小於密碼</a:t>
            </a:r>
          </a:p>
        </p:txBody>
      </p:sp>
      <p:pic>
        <p:nvPicPr>
          <p:cNvPr id="183" name="iconfinder_locked_1055033.png" descr="iconfinder_locked_10550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319" y="212080"/>
            <a:ext cx="701975" cy="701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終極密碼實現"/>
          <p:cNvSpPr txBox="1"/>
          <p:nvPr>
            <p:ph type="title"/>
          </p:nvPr>
        </p:nvSpPr>
        <p:spPr>
          <a:xfrm>
            <a:off x="406400" y="1366038"/>
            <a:ext cx="12192000" cy="1017247"/>
          </a:xfrm>
          <a:prstGeom prst="rect">
            <a:avLst/>
          </a:prstGeom>
        </p:spPr>
        <p:txBody>
          <a:bodyPr/>
          <a:lstStyle>
            <a:lvl1pPr defTabSz="373886">
              <a:spcBef>
                <a:spcPts val="0"/>
              </a:spcBef>
              <a:defRPr sz="5100">
                <a:solidFill>
                  <a:srgbClr val="D3DA7A"/>
                </a:solidFill>
              </a:defRPr>
            </a:lvl1pPr>
          </a:lstStyle>
          <a:p>
            <a:pPr/>
            <a:r>
              <a:t>終極密碼實現</a:t>
            </a:r>
          </a:p>
        </p:txBody>
      </p:sp>
      <p:sp>
        <p:nvSpPr>
          <p:cNvPr id="186" name="led[4:5]…"/>
          <p:cNvSpPr txBox="1"/>
          <p:nvPr>
            <p:ph type="body" idx="1"/>
          </p:nvPr>
        </p:nvSpPr>
        <p:spPr>
          <a:xfrm>
            <a:off x="406400" y="26416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led[4:5]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單人模式</a:t>
            </a:r>
          </a:p>
          <a:p>
            <a:pPr lvl="2" marL="1333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2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全紅：總猜測次數&gt;8次，猜測失敗</a:t>
            </a:r>
          </a:p>
          <a:p>
            <a:pPr lvl="2" marL="1333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2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全綠：總猜測次數&lt;8次，猜測成功</a:t>
            </a:r>
          </a:p>
          <a:p>
            <a:pPr lvl="1" marL="8890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雙人模式</a:t>
            </a:r>
          </a:p>
          <a:p>
            <a:pPr lvl="2" marL="1333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2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綠紅：玩家A獲勝</a:t>
            </a:r>
          </a:p>
          <a:p>
            <a:pPr lvl="2" marL="1333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Font typeface="Avenir Next"/>
              <a:buChar char="▸"/>
              <a:defRPr b="0" cap="none" spc="0" sz="2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紅綠：玩家B獲勝</a:t>
            </a:r>
          </a:p>
        </p:txBody>
      </p:sp>
      <p:pic>
        <p:nvPicPr>
          <p:cNvPr id="187" name="iconfinder_locked_1055033.png" descr="iconfinder_locked_10550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319" y="212080"/>
            <a:ext cx="701975" cy="701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confinder_locked_1055033.png" descr="iconfinder_locked_10550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319" y="212080"/>
            <a:ext cx="701975" cy="70197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lock Diagram"/>
          <p:cNvSpPr txBox="1"/>
          <p:nvPr>
            <p:ph type="title"/>
          </p:nvPr>
        </p:nvSpPr>
        <p:spPr>
          <a:xfrm>
            <a:off x="406400" y="1366038"/>
            <a:ext cx="12192000" cy="1017247"/>
          </a:xfrm>
          <a:prstGeom prst="rect">
            <a:avLst/>
          </a:prstGeom>
        </p:spPr>
        <p:txBody>
          <a:bodyPr/>
          <a:lstStyle/>
          <a:p>
            <a:pPr defTabSz="455674">
              <a:spcBef>
                <a:spcPts val="0"/>
              </a:spcBef>
              <a:defRPr sz="6200">
                <a:solidFill>
                  <a:srgbClr val="D3DA7A"/>
                </a:solidFill>
              </a:defRPr>
            </a:pPr>
            <a:r>
              <a:t>B</a:t>
            </a:r>
            <a:r>
              <a:rPr cap="none"/>
              <a:t>lock Diagram</a:t>
            </a:r>
          </a:p>
        </p:txBody>
      </p:sp>
      <p:sp>
        <p:nvSpPr>
          <p:cNvPr id="191" name="矩形"/>
          <p:cNvSpPr/>
          <p:nvPr/>
        </p:nvSpPr>
        <p:spPr>
          <a:xfrm>
            <a:off x="1416371" y="3576563"/>
            <a:ext cx="1948945" cy="3752354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232323"/>
                </a:solidFill>
              </a:defRPr>
            </a:pPr>
          </a:p>
        </p:txBody>
      </p:sp>
      <p:sp>
        <p:nvSpPr>
          <p:cNvPr id="192" name="矩形"/>
          <p:cNvSpPr/>
          <p:nvPr/>
        </p:nvSpPr>
        <p:spPr>
          <a:xfrm>
            <a:off x="5183127" y="3245593"/>
            <a:ext cx="1270002" cy="4414294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93" name="矩形"/>
          <p:cNvSpPr/>
          <p:nvPr/>
        </p:nvSpPr>
        <p:spPr>
          <a:xfrm>
            <a:off x="6458272" y="3238996"/>
            <a:ext cx="5130157" cy="4427488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94" name="AXI"/>
          <p:cNvSpPr txBox="1"/>
          <p:nvPr/>
        </p:nvSpPr>
        <p:spPr>
          <a:xfrm>
            <a:off x="5446652" y="5141589"/>
            <a:ext cx="7429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AXI</a:t>
            </a:r>
          </a:p>
        </p:txBody>
      </p:sp>
      <p:sp>
        <p:nvSpPr>
          <p:cNvPr id="195" name="zynq processor"/>
          <p:cNvSpPr txBox="1"/>
          <p:nvPr/>
        </p:nvSpPr>
        <p:spPr>
          <a:xfrm>
            <a:off x="1451551" y="5230489"/>
            <a:ext cx="18785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zynq processor</a:t>
            </a:r>
          </a:p>
        </p:txBody>
      </p:sp>
      <p:sp>
        <p:nvSpPr>
          <p:cNvPr id="196" name="線條"/>
          <p:cNvSpPr/>
          <p:nvPr/>
        </p:nvSpPr>
        <p:spPr>
          <a:xfrm>
            <a:off x="3379537" y="5452739"/>
            <a:ext cx="1735139" cy="2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97" name="線條"/>
          <p:cNvSpPr/>
          <p:nvPr/>
        </p:nvSpPr>
        <p:spPr>
          <a:xfrm>
            <a:off x="6456367" y="5452739"/>
            <a:ext cx="921173" cy="2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98" name="Final code"/>
          <p:cNvSpPr txBox="1"/>
          <p:nvPr/>
        </p:nvSpPr>
        <p:spPr>
          <a:xfrm>
            <a:off x="7420440" y="5186039"/>
            <a:ext cx="1624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Final code</a:t>
            </a:r>
          </a:p>
        </p:txBody>
      </p:sp>
      <p:sp>
        <p:nvSpPr>
          <p:cNvPr id="199" name="線條"/>
          <p:cNvSpPr/>
          <p:nvPr/>
        </p:nvSpPr>
        <p:spPr>
          <a:xfrm>
            <a:off x="9156919" y="5452739"/>
            <a:ext cx="701974" cy="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00" name="矩形"/>
          <p:cNvSpPr/>
          <p:nvPr/>
        </p:nvSpPr>
        <p:spPr>
          <a:xfrm>
            <a:off x="7388293" y="5097362"/>
            <a:ext cx="1688308" cy="710755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01" name="RGB LED"/>
          <p:cNvSpPr txBox="1"/>
          <p:nvPr/>
        </p:nvSpPr>
        <p:spPr>
          <a:xfrm>
            <a:off x="10061674" y="5789289"/>
            <a:ext cx="117017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RGB LED</a:t>
            </a:r>
          </a:p>
        </p:txBody>
      </p:sp>
      <p:sp>
        <p:nvSpPr>
          <p:cNvPr id="202" name="矩形"/>
          <p:cNvSpPr/>
          <p:nvPr/>
        </p:nvSpPr>
        <p:spPr>
          <a:xfrm>
            <a:off x="10011764" y="5691811"/>
            <a:ext cx="1270002" cy="639457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03" name="LED"/>
          <p:cNvSpPr txBox="1"/>
          <p:nvPr/>
        </p:nvSpPr>
        <p:spPr>
          <a:xfrm>
            <a:off x="10351743" y="4715821"/>
            <a:ext cx="5900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LED</a:t>
            </a:r>
          </a:p>
        </p:txBody>
      </p:sp>
      <p:sp>
        <p:nvSpPr>
          <p:cNvPr id="204" name="矩形"/>
          <p:cNvSpPr/>
          <p:nvPr/>
        </p:nvSpPr>
        <p:spPr>
          <a:xfrm>
            <a:off x="10011764" y="4618344"/>
            <a:ext cx="1270002" cy="639456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confinder_locked_1055033.png" descr="iconfinder_locked_10550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319" y="212080"/>
            <a:ext cx="701975" cy="70197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Block Design"/>
          <p:cNvSpPr txBox="1"/>
          <p:nvPr>
            <p:ph type="title"/>
          </p:nvPr>
        </p:nvSpPr>
        <p:spPr>
          <a:xfrm>
            <a:off x="406400" y="1366038"/>
            <a:ext cx="12192000" cy="1017247"/>
          </a:xfrm>
          <a:prstGeom prst="rect">
            <a:avLst/>
          </a:prstGeom>
        </p:spPr>
        <p:txBody>
          <a:bodyPr/>
          <a:lstStyle/>
          <a:p>
            <a:pPr defTabSz="455674">
              <a:spcBef>
                <a:spcPts val="0"/>
              </a:spcBef>
              <a:defRPr sz="6200">
                <a:solidFill>
                  <a:srgbClr val="D3DA7A"/>
                </a:solidFill>
              </a:defRPr>
            </a:pPr>
            <a:r>
              <a:t>B</a:t>
            </a:r>
            <a:r>
              <a:rPr cap="none"/>
              <a:t>lock Design</a:t>
            </a:r>
          </a:p>
        </p:txBody>
      </p:sp>
      <p:pic>
        <p:nvPicPr>
          <p:cNvPr id="208" name="messageImage_1547525727848.jpg" descr="messageImage_154752572784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170" y="3199836"/>
            <a:ext cx="12054460" cy="4471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EMO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5000">
                <a:solidFill>
                  <a:srgbClr val="D4DAA6"/>
                </a:solidFill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