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6"/>
  </p:notesMasterIdLst>
  <p:sldIdLst>
    <p:sldId id="292" r:id="rId5"/>
    <p:sldId id="257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42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40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910"/>
    <a:srgbClr val="223366"/>
    <a:srgbClr val="0000FF"/>
    <a:srgbClr val="0000A8"/>
    <a:srgbClr val="FFD5D5"/>
    <a:srgbClr val="DD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DCBA2-FB65-446C-AE2B-3367868EA944}" v="12" dt="2024-03-21T14:32:29.097"/>
    <p1510:client id="{C9107EA1-D970-49D8-BC1C-69DA974CC763}" v="2428" dt="2024-03-21T07:23:51.848"/>
    <p1510:client id="{F66FF5D1-DB1B-4E55-B1DD-F963C5E6B31F}" v="242" dt="2024-03-21T05:31:28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540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944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14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4D797CE1-B3BC-05B3-7EFB-77E24CA99EC4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5890576" y="50164"/>
            <a:ext cx="1226897" cy="41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DEA9A-3289-7724-A041-81BA7412446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88173" y="44451"/>
            <a:ext cx="430886" cy="421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9B430-F1A6-D15F-5325-A6ECC80544A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448295" y="54435"/>
            <a:ext cx="606402" cy="40160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16F5E0-5700-9B75-900A-DACA5FE2B975}"/>
              </a:ext>
            </a:extLst>
          </p:cNvPr>
          <p:cNvCxnSpPr/>
          <p:nvPr userDrawn="1"/>
        </p:nvCxnSpPr>
        <p:spPr>
          <a:xfrm>
            <a:off x="7272997" y="44451"/>
            <a:ext cx="0" cy="4115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B73529-812D-C430-F6D0-F29A1FE550F2}"/>
              </a:ext>
            </a:extLst>
          </p:cNvPr>
          <p:cNvCxnSpPr/>
          <p:nvPr userDrawn="1"/>
        </p:nvCxnSpPr>
        <p:spPr>
          <a:xfrm>
            <a:off x="8328077" y="44451"/>
            <a:ext cx="0" cy="4115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52" r:id="rId3"/>
    <p:sldLayoutId id="2147483653" r:id="rId4"/>
    <p:sldLayoutId id="2147483654" r:id="rId5"/>
    <p:sldLayoutId id="2147483668" r:id="rId6"/>
    <p:sldLayoutId id="2147483669" r:id="rId7"/>
    <p:sldLayoutId id="2147483670" r:id="rId8"/>
    <p:sldLayoutId id="2147483656" r:id="rId9"/>
    <p:sldLayoutId id="2147483657" r:id="rId10"/>
    <p:sldLayoutId id="2147483659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07EE478-C686-BEE8-D55A-706CA7E747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62" r="5562"/>
          <a:stretch/>
        </p:blipFill>
        <p:spPr>
          <a:xfrm>
            <a:off x="1426" y="0"/>
            <a:ext cx="9142574" cy="5143500"/>
          </a:xfrm>
          <a:prstGeom prst="rect">
            <a:avLst/>
          </a:prstGeom>
        </p:spPr>
      </p:pic>
      <p:sp>
        <p:nvSpPr>
          <p:cNvPr id="10" name="TextShape 1">
            <a:extLst>
              <a:ext uri="{FF2B5EF4-FFF2-40B4-BE49-F238E27FC236}">
                <a16:creationId xmlns:a16="http://schemas.microsoft.com/office/drawing/2014/main" id="{813F2107-8C2D-9CA4-CD8E-ECCCD7EBECC8}"/>
              </a:ext>
            </a:extLst>
          </p:cNvPr>
          <p:cNvSpPr txBox="1"/>
          <p:nvPr/>
        </p:nvSpPr>
        <p:spPr>
          <a:xfrm>
            <a:off x="1140311" y="2730982"/>
            <a:ext cx="2303733" cy="771960"/>
          </a:xfrm>
          <a:prstGeom prst="rect">
            <a:avLst/>
          </a:prstGeom>
          <a:noFill/>
          <a:ln w="0">
            <a:noFill/>
          </a:ln>
        </p:spPr>
        <p:txBody>
          <a:bodyPr lIns="68580" tIns="34290" rIns="68580" bIns="3429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500" b="1" spc="-1" dirty="0">
                <a:solidFill>
                  <a:schemeClr val="bg1"/>
                </a:solidFill>
                <a:latin typeface="Calibri"/>
              </a:rPr>
              <a:t>AI Mouse</a:t>
            </a:r>
            <a:endParaRPr lang="en-US" sz="2500" spc="-1" dirty="0">
              <a:solidFill>
                <a:schemeClr val="bg1"/>
              </a:solidFill>
              <a:latin typeface="Calibri"/>
            </a:endParaRPr>
          </a:p>
          <a:p>
            <a:pPr algn="ctr">
              <a:lnSpc>
                <a:spcPct val="90000"/>
              </a:lnSpc>
            </a:pPr>
            <a:r>
              <a:rPr lang="en-US" sz="2000" spc="-1" dirty="0">
                <a:solidFill>
                  <a:schemeClr val="bg1"/>
                </a:solidFill>
                <a:latin typeface="Calibri"/>
              </a:rPr>
              <a:t>Team ID - 1508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60471F-132C-DC05-DF57-C57BF5F94F99}"/>
              </a:ext>
            </a:extLst>
          </p:cNvPr>
          <p:cNvSpPr/>
          <p:nvPr/>
        </p:nvSpPr>
        <p:spPr>
          <a:xfrm>
            <a:off x="743414" y="1640947"/>
            <a:ext cx="2988527" cy="8713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7F1DD211-B5CE-B07E-185D-B2D660A8824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783" y="1971178"/>
            <a:ext cx="1050529" cy="29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9B16EB-4021-3DAD-87D7-8AADDA33F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197" y="1843398"/>
            <a:ext cx="485958" cy="47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0553CE-6B63-17CC-854E-76FF40B12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5014" y="1919854"/>
            <a:ext cx="599270" cy="3968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E5AE47-CF4D-55BD-80ED-4ABE05325878}"/>
              </a:ext>
            </a:extLst>
          </p:cNvPr>
          <p:cNvCxnSpPr/>
          <p:nvPr/>
        </p:nvCxnSpPr>
        <p:spPr>
          <a:xfrm>
            <a:off x="1984914" y="1859664"/>
            <a:ext cx="0" cy="475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E501B5-345A-EB93-5880-D723D37DD07C}"/>
              </a:ext>
            </a:extLst>
          </p:cNvPr>
          <p:cNvCxnSpPr/>
          <p:nvPr/>
        </p:nvCxnSpPr>
        <p:spPr>
          <a:xfrm>
            <a:off x="2891880" y="1865133"/>
            <a:ext cx="0" cy="475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88EE61-2242-CA77-5668-E4432A881B62}"/>
              </a:ext>
            </a:extLst>
          </p:cNvPr>
          <p:cNvSpPr txBox="1"/>
          <p:nvPr/>
        </p:nvSpPr>
        <p:spPr>
          <a:xfrm>
            <a:off x="5353235" y="3389174"/>
            <a:ext cx="3524435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Team Leader Jadish </a:t>
            </a:r>
            <a:r>
              <a:rPr lang="en-IN" sz="1600" dirty="0" err="1">
                <a:solidFill>
                  <a:schemeClr val="bg1"/>
                </a:solidFill>
              </a:rPr>
              <a:t>Odedara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Sharma Amit</a:t>
            </a:r>
          </a:p>
          <a:p>
            <a:r>
              <a:rPr lang="en-IN" sz="1600" dirty="0">
                <a:solidFill>
                  <a:schemeClr val="bg1"/>
                </a:solidFill>
              </a:rPr>
              <a:t>Agrawal Dev</a:t>
            </a:r>
          </a:p>
          <a:p>
            <a:r>
              <a:rPr lang="en-IN" sz="1600" dirty="0">
                <a:solidFill>
                  <a:schemeClr val="bg1"/>
                </a:solidFill>
              </a:rPr>
              <a:t>Patel Mayur</a:t>
            </a:r>
          </a:p>
          <a:p>
            <a:r>
              <a:rPr lang="en-IN" sz="1600" dirty="0">
                <a:solidFill>
                  <a:schemeClr val="bg1"/>
                </a:solidFill>
              </a:rPr>
              <a:t>Solanki Tushar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8EAFC-3A57-AD7E-8CB9-F8A9F0B4D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EABD15-8138-43E4-DD67-E9ECE24A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Future Perspective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267DA-9586-929D-B193-86411B73CC83}"/>
              </a:ext>
            </a:extLst>
          </p:cNvPr>
          <p:cNvSpPr txBox="1"/>
          <p:nvPr/>
        </p:nvSpPr>
        <p:spPr>
          <a:xfrm>
            <a:off x="311700" y="1017725"/>
            <a:ext cx="8520600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Future Plans:</a:t>
            </a:r>
          </a:p>
          <a:p>
            <a:r>
              <a:rPr lang="en-US" dirty="0"/>
              <a:t>  - Improve and optimize AI virtual mouse system for low-end devices.</a:t>
            </a:r>
          </a:p>
          <a:p>
            <a:r>
              <a:rPr lang="en-US" dirty="0"/>
              <a:t>  - Expand gesture options for users:</a:t>
            </a:r>
          </a:p>
          <a:p>
            <a:r>
              <a:rPr lang="en-US" dirty="0"/>
              <a:t>    - Scrolling</a:t>
            </a:r>
          </a:p>
          <a:p>
            <a:r>
              <a:rPr lang="en-US" dirty="0"/>
              <a:t>    - Dragging</a:t>
            </a:r>
          </a:p>
          <a:p>
            <a:r>
              <a:rPr lang="en-US" dirty="0"/>
              <a:t>    - Selecting multiple files</a:t>
            </a:r>
          </a:p>
          <a:p>
            <a:r>
              <a:rPr lang="en-US" dirty="0"/>
              <a:t>    - Performing actions like cut, copy, and paste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- Tailor Specific Actions for Games:</a:t>
            </a:r>
          </a:p>
          <a:p>
            <a:r>
              <a:rPr lang="en-US" dirty="0"/>
              <a:t>  - Example: "Sky-Children of Life"</a:t>
            </a:r>
          </a:p>
          <a:p>
            <a:r>
              <a:rPr lang="en-US" dirty="0"/>
              <a:t>    - Open glide</a:t>
            </a:r>
          </a:p>
          <a:p>
            <a:r>
              <a:rPr lang="en-US" dirty="0"/>
              <a:t>    - Start story</a:t>
            </a:r>
          </a:p>
          <a:p>
            <a:r>
              <a:rPr lang="en-US" dirty="0"/>
              <a:t>    - Run</a:t>
            </a:r>
          </a:p>
          <a:p>
            <a:r>
              <a:rPr lang="en-US" dirty="0"/>
              <a:t>    - Drift</a:t>
            </a:r>
          </a:p>
          <a:p>
            <a:r>
              <a:rPr lang="en-US" dirty="0"/>
              <a:t>    - Jump</a:t>
            </a:r>
          </a:p>
          <a:p>
            <a:r>
              <a:rPr lang="en-US" dirty="0"/>
              <a:t>    - Skip dialogs</a:t>
            </a:r>
          </a:p>
          <a:p>
            <a:r>
              <a:rPr lang="en-US" dirty="0"/>
              <a:t>    - And more tailored actions.</a:t>
            </a:r>
          </a:p>
        </p:txBody>
      </p:sp>
    </p:spTree>
    <p:extLst>
      <p:ext uri="{BB962C8B-B14F-4D97-AF65-F5344CB8AC3E}">
        <p14:creationId xmlns:p14="http://schemas.microsoft.com/office/powerpoint/2010/main" val="273369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371653C-5A59-55AF-7592-1B7D2CA0BEA9}"/>
              </a:ext>
            </a:extLst>
          </p:cNvPr>
          <p:cNvSpPr txBox="1"/>
          <p:nvPr/>
        </p:nvSpPr>
        <p:spPr>
          <a:xfrm>
            <a:off x="3166669" y="2193074"/>
            <a:ext cx="2810662" cy="4664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kern="1200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you...!</a:t>
            </a:r>
          </a:p>
        </p:txBody>
      </p:sp>
    </p:spTree>
    <p:extLst>
      <p:ext uri="{BB962C8B-B14F-4D97-AF65-F5344CB8AC3E}">
        <p14:creationId xmlns:p14="http://schemas.microsoft.com/office/powerpoint/2010/main" val="325770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364821" y="484093"/>
            <a:ext cx="3009530" cy="46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b="1" dirty="0">
                <a:solidFill>
                  <a:srgbClr val="213163"/>
                </a:solidFill>
              </a:rPr>
              <a:t>Project Objectives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6ACA23-A691-BBFF-54D8-448548EFD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375" y="1228377"/>
            <a:ext cx="3194940" cy="31949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4A38E5-E8A6-1EEE-E3FE-D57994F99F57}"/>
              </a:ext>
            </a:extLst>
          </p:cNvPr>
          <p:cNvSpPr txBox="1"/>
          <p:nvPr/>
        </p:nvSpPr>
        <p:spPr>
          <a:xfrm>
            <a:off x="364821" y="1228378"/>
            <a:ext cx="420717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Problem Statement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Project Overview – Introduction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End Users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Wow Factor in Project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Modelling/Block Diagram/Flow of Project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Result/Outcomes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Conclusion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Future Perspective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F41F9-C8FA-A950-E4FB-D9A6B08F1841}"/>
              </a:ext>
            </a:extLst>
          </p:cNvPr>
          <p:cNvSpPr txBox="1"/>
          <p:nvPr/>
        </p:nvSpPr>
        <p:spPr>
          <a:xfrm>
            <a:off x="311700" y="1017725"/>
            <a:ext cx="852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Challenges:</a:t>
            </a:r>
          </a:p>
          <a:p>
            <a:r>
              <a:rPr lang="en-US" dirty="0"/>
              <a:t>  1. Limited functions</a:t>
            </a:r>
          </a:p>
          <a:p>
            <a:r>
              <a:rPr lang="en-US" dirty="0"/>
              <a:t>  2. Compatibility issues</a:t>
            </a:r>
          </a:p>
          <a:p>
            <a:r>
              <a:rPr lang="en-US" dirty="0"/>
              <a:t>  3. Reduced accuracy</a:t>
            </a:r>
          </a:p>
          <a:p>
            <a:r>
              <a:rPr lang="en-US" dirty="0"/>
              <a:t>  4. Adapting difficulties</a:t>
            </a:r>
          </a:p>
          <a:p>
            <a:endParaRPr lang="en-US" dirty="0"/>
          </a:p>
          <a:p>
            <a:r>
              <a:rPr lang="en-US" dirty="0"/>
              <a:t>- Solutions:</a:t>
            </a:r>
          </a:p>
          <a:p>
            <a:r>
              <a:rPr lang="en-US" dirty="0"/>
              <a:t>  1. Improved camera-driven design</a:t>
            </a:r>
          </a:p>
          <a:p>
            <a:r>
              <a:rPr lang="en-US" dirty="0"/>
              <a:t>  2. AI integration</a:t>
            </a:r>
          </a:p>
          <a:p>
            <a:endParaRPr lang="en-US" dirty="0"/>
          </a:p>
          <a:p>
            <a:r>
              <a:rPr lang="en-US" dirty="0"/>
              <a:t>- Importance in VR:</a:t>
            </a:r>
          </a:p>
          <a:p>
            <a:r>
              <a:rPr lang="en-US" dirty="0"/>
              <a:t>  1. VR gaming growth demands better controllers.</a:t>
            </a:r>
          </a:p>
          <a:p>
            <a:r>
              <a:rPr lang="en-US" dirty="0"/>
              <a:t>  2. AI mice offer simpler commands for immersive experiences.</a:t>
            </a:r>
          </a:p>
          <a:p>
            <a:endParaRPr lang="en-US" dirty="0"/>
          </a:p>
          <a:p>
            <a:r>
              <a:rPr lang="en-US" dirty="0"/>
              <a:t>- Environmental benefits:</a:t>
            </a:r>
          </a:p>
          <a:p>
            <a:r>
              <a:rPr lang="en-US" dirty="0"/>
              <a:t>  1. Reduced material use</a:t>
            </a:r>
          </a:p>
          <a:p>
            <a:r>
              <a:rPr lang="en-US" dirty="0"/>
              <a:t>  2. Decreased waste</a:t>
            </a:r>
          </a:p>
          <a:p>
            <a:r>
              <a:rPr lang="en-US" dirty="0"/>
              <a:t>  3. Environmental preservation.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799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Project overview -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39C12-AE2E-98B7-00F5-4232F0BEB130}"/>
              </a:ext>
            </a:extLst>
          </p:cNvPr>
          <p:cNvSpPr txBox="1"/>
          <p:nvPr/>
        </p:nvSpPr>
        <p:spPr>
          <a:xfrm>
            <a:off x="311700" y="1017725"/>
            <a:ext cx="8520600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Project Objective:</a:t>
            </a:r>
          </a:p>
          <a:p>
            <a:r>
              <a:rPr lang="en-US" dirty="0"/>
              <a:t>  - Control cursor and perform clicking actions using AI and camera.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- Preset Gestures:</a:t>
            </a:r>
          </a:p>
          <a:p>
            <a:r>
              <a:rPr lang="en-US" dirty="0"/>
              <a:t>  - Example: Index and first fingers close together for a single click.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- Gesture Display:</a:t>
            </a:r>
          </a:p>
          <a:p>
            <a:r>
              <a:rPr lang="en-US" dirty="0"/>
              <a:t>  - Shown in a small window.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- Hand Movement Tracking:</a:t>
            </a:r>
          </a:p>
          <a:p>
            <a:r>
              <a:rPr lang="en-US" dirty="0"/>
              <a:t>  - Captures hand movements.</a:t>
            </a:r>
          </a:p>
          <a:p>
            <a:endParaRPr lang="en-US" dirty="0"/>
          </a:p>
          <a:p>
            <a:r>
              <a:rPr lang="en-US" dirty="0"/>
              <a:t>- Additional Feature:</a:t>
            </a:r>
          </a:p>
          <a:p>
            <a:r>
              <a:rPr lang="en-US" dirty="0"/>
              <a:t>  - Captures frames per second (fps) in the video.</a:t>
            </a:r>
          </a:p>
        </p:txBody>
      </p:sp>
    </p:spTree>
    <p:extLst>
      <p:ext uri="{BB962C8B-B14F-4D97-AF65-F5344CB8AC3E}">
        <p14:creationId xmlns:p14="http://schemas.microsoft.com/office/powerpoint/2010/main" val="376441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End User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BBD09D-DACB-8BC2-9D3D-4FFD8E5D755F}"/>
              </a:ext>
            </a:extLst>
          </p:cNvPr>
          <p:cNvSpPr txBox="1"/>
          <p:nvPr/>
        </p:nvSpPr>
        <p:spPr>
          <a:xfrm>
            <a:off x="311700" y="1017725"/>
            <a:ext cx="85206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Target Users:</a:t>
            </a:r>
          </a:p>
          <a:p>
            <a:r>
              <a:rPr lang="en-US" dirty="0"/>
              <a:t>  - PC, laptop, or any device users requiring a mouse or controller.</a:t>
            </a:r>
          </a:p>
          <a:p>
            <a:endParaRPr lang="en-US" dirty="0"/>
          </a:p>
          <a:p>
            <a:r>
              <a:rPr lang="en-US" dirty="0"/>
              <a:t>- Potential Beneficiaries:</a:t>
            </a:r>
          </a:p>
          <a:p>
            <a:r>
              <a:rPr lang="en-US" dirty="0"/>
              <a:t>  - Entire gaming community.</a:t>
            </a:r>
          </a:p>
          <a:p>
            <a:r>
              <a:rPr lang="en-US" dirty="0"/>
              <a:t>  - Gamers.</a:t>
            </a:r>
          </a:p>
          <a:p>
            <a:r>
              <a:rPr lang="en-US" dirty="0"/>
              <a:t>  - Game developers.</a:t>
            </a:r>
          </a:p>
          <a:p>
            <a:r>
              <a:rPr lang="en-US" dirty="0"/>
              <a:t>  - Development companies.</a:t>
            </a:r>
          </a:p>
          <a:p>
            <a:r>
              <a:rPr lang="en-US" dirty="0"/>
              <a:t>  - Software developers.</a:t>
            </a:r>
          </a:p>
          <a:p>
            <a:r>
              <a:rPr lang="en-US" dirty="0"/>
              <a:t>  - VR developers.</a:t>
            </a:r>
          </a:p>
          <a:p>
            <a:r>
              <a:rPr lang="en-US" dirty="0"/>
              <a:t>  - Testers.</a:t>
            </a:r>
          </a:p>
          <a:p>
            <a:endParaRPr lang="en-US" dirty="0"/>
          </a:p>
          <a:p>
            <a:r>
              <a:rPr lang="en-US" dirty="0"/>
              <a:t>- Potential Impact:</a:t>
            </a:r>
          </a:p>
          <a:p>
            <a:r>
              <a:rPr lang="en-US" dirty="0"/>
              <a:t>  - Elevate user experience.</a:t>
            </a:r>
          </a:p>
          <a:p>
            <a:r>
              <a:rPr lang="en-US" dirty="0"/>
              <a:t>  - Enhance gaming capabilities.</a:t>
            </a:r>
          </a:p>
          <a:p>
            <a:r>
              <a:rPr lang="en-US" dirty="0"/>
              <a:t>  - Foster innovation and advancement.</a:t>
            </a:r>
          </a:p>
        </p:txBody>
      </p:sp>
    </p:spTree>
    <p:extLst>
      <p:ext uri="{BB962C8B-B14F-4D97-AF65-F5344CB8AC3E}">
        <p14:creationId xmlns:p14="http://schemas.microsoft.com/office/powerpoint/2010/main" val="111932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Wow Factor in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C46BCE-1E49-D4F4-31AC-0B55047E5428}"/>
              </a:ext>
            </a:extLst>
          </p:cNvPr>
          <p:cNvSpPr txBox="1"/>
          <p:nvPr/>
        </p:nvSpPr>
        <p:spPr>
          <a:xfrm>
            <a:off x="311700" y="1017725"/>
            <a:ext cx="852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Innovative Gesture Control: Replacing traditional mouse input with hand gestures using AI and camera technology.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- Seamless Interaction: Offering users a more intuitive and natural way to interact with their devices.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- Accessibility Enhancement: Providing a solution that caters to a broader range of users, including those with physical disabilities.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- Customizable Gestures: Allowing users to personalize their interaction experience by incorporating customizable gestures.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- Tailored Actions for Applications/Games: Implementing specific actions for certain applications or games, enhancing user immersion and engagement.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- Futuristic User Interface: Introducing a cutting-edge approach to human-computer interaction, paving the way for future advancements in technology.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30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Modelling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43D08-7A70-8CFC-4F94-F58F70673CDC}"/>
              </a:ext>
            </a:extLst>
          </p:cNvPr>
          <p:cNvSpPr txBox="1"/>
          <p:nvPr/>
        </p:nvSpPr>
        <p:spPr>
          <a:xfrm>
            <a:off x="514905" y="1642369"/>
            <a:ext cx="818521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IN" sz="1800" b="0" i="0">
              <a:solidFill>
                <a:srgbClr val="000000"/>
              </a:solidFill>
              <a:effectLst/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9C58C-72CD-6C0D-49DD-6326F76E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666" y="1017725"/>
            <a:ext cx="4324179" cy="363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0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Result / Outcomes</a:t>
            </a:r>
            <a:endParaRPr lang="en-US" b="1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C984937-DD7F-C56C-3C67-A8972820E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3" t="16689" r="3668" b="5011"/>
          <a:stretch/>
        </p:blipFill>
        <p:spPr>
          <a:xfrm>
            <a:off x="399647" y="1632701"/>
            <a:ext cx="4172353" cy="223375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C52CBF6-533D-CE9F-AA5E-3CF005BC2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201" b="75870"/>
          <a:stretch/>
        </p:blipFill>
        <p:spPr>
          <a:xfrm>
            <a:off x="4928962" y="1684226"/>
            <a:ext cx="2515847" cy="213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7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CFFE3A4E-BB7C-3B0E-6126-62615737D752}"/>
              </a:ext>
            </a:extLst>
          </p:cNvPr>
          <p:cNvSpPr txBox="1"/>
          <p:nvPr/>
        </p:nvSpPr>
        <p:spPr>
          <a:xfrm>
            <a:off x="311700" y="1017725"/>
            <a:ext cx="8520600" cy="22467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- Primary Goal:</a:t>
            </a:r>
          </a:p>
          <a:p>
            <a:pPr algn="l"/>
            <a:r>
              <a:rPr lang="en-US" dirty="0"/>
              <a:t>  - Replace traditional physical mouse.</a:t>
            </a:r>
          </a:p>
          <a:p>
            <a:pPr algn="l"/>
            <a:r>
              <a:rPr lang="en-US" dirty="0"/>
              <a:t>  - Utilize hand gestures for cursor control.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- Key Objective:</a:t>
            </a:r>
          </a:p>
          <a:p>
            <a:pPr algn="l"/>
            <a:r>
              <a:rPr lang="en-US" dirty="0"/>
              <a:t>  - Transition from physical input to gesture-based control.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- Focus:</a:t>
            </a:r>
          </a:p>
          <a:p>
            <a:pPr algn="l"/>
            <a:r>
              <a:rPr lang="en-US" dirty="0"/>
              <a:t>  - Enhance user experience.</a:t>
            </a:r>
          </a:p>
          <a:p>
            <a:pPr algn="l"/>
            <a:r>
              <a:rPr lang="en-US" dirty="0"/>
              <a:t>  - Improve accessibility and interaction.</a:t>
            </a:r>
          </a:p>
        </p:txBody>
      </p:sp>
    </p:spTree>
    <p:extLst>
      <p:ext uri="{BB962C8B-B14F-4D97-AF65-F5344CB8AC3E}">
        <p14:creationId xmlns:p14="http://schemas.microsoft.com/office/powerpoint/2010/main" val="17303882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581</Words>
  <Application>Microsoft Office PowerPoint</Application>
  <PresentationFormat>On-screen Show (16:9)</PresentationFormat>
  <Paragraphs>120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Simple Light</vt:lpstr>
      <vt:lpstr>PowerPoint Presentation</vt:lpstr>
      <vt:lpstr>Project Objectives</vt:lpstr>
      <vt:lpstr>Problem Statement</vt:lpstr>
      <vt:lpstr>Project overview - Introduction</vt:lpstr>
      <vt:lpstr>End User</vt:lpstr>
      <vt:lpstr>Wow Factor in Solution</vt:lpstr>
      <vt:lpstr>Modelling</vt:lpstr>
      <vt:lpstr>Result / Outcomes</vt:lpstr>
      <vt:lpstr>Conclusion</vt:lpstr>
      <vt:lpstr>Future Perspective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Bipin Sharma</cp:lastModifiedBy>
  <cp:revision>5</cp:revision>
  <dcterms:modified xsi:type="dcterms:W3CDTF">2024-03-21T15:37:19Z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