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  <p:sldMasterId id="2147483675" r:id="rId2"/>
  </p:sldMasterIdLst>
  <p:notesMasterIdLst>
    <p:notesMasterId r:id="rId6"/>
  </p:notesMasterIdLst>
  <p:handoutMasterIdLst>
    <p:handoutMasterId r:id="rId7"/>
  </p:handoutMasterIdLst>
  <p:sldIdLst>
    <p:sldId id="957" r:id="rId3"/>
    <p:sldId id="960" r:id="rId4"/>
    <p:sldId id="961" r:id="rId5"/>
  </p:sldIdLst>
  <p:sldSz cx="9144000" cy="6858000" type="screen4x3"/>
  <p:notesSz cx="700405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quiel Riquelme" initials="E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DDB"/>
    <a:srgbClr val="93B1F9"/>
    <a:srgbClr val="618BF6"/>
    <a:srgbClr val="8C6DA8"/>
    <a:srgbClr val="F3F3F3"/>
    <a:srgbClr val="E8E8E8"/>
    <a:srgbClr val="CDD9F2"/>
    <a:srgbClr val="73B34E"/>
    <a:srgbClr val="F06630"/>
    <a:srgbClr val="94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073" autoAdjust="0"/>
    <p:restoredTop sz="98805" autoAdjust="0"/>
  </p:normalViewPr>
  <p:slideViewPr>
    <p:cSldViewPr snapToGrid="0">
      <p:cViewPr>
        <p:scale>
          <a:sx n="80" d="100"/>
          <a:sy n="80" d="100"/>
        </p:scale>
        <p:origin x="-2040" y="40"/>
      </p:cViewPr>
      <p:guideLst>
        <p:guide orient="horz" pos="618"/>
        <p:guide orient="horz"/>
        <p:guide pos="288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8B1D-9EFF-164E-834E-CFE2BAB93AC4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9825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759825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522AB-0643-E145-9A53-16079B7D6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4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3035088" cy="461169"/>
          </a:xfrm>
          <a:prstGeom prst="rect">
            <a:avLst/>
          </a:prstGeom>
        </p:spPr>
        <p:txBody>
          <a:bodyPr vert="horz" lIns="92679" tIns="46341" rIns="92679" bIns="4634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6" y="6"/>
            <a:ext cx="3035088" cy="461169"/>
          </a:xfrm>
          <a:prstGeom prst="rect">
            <a:avLst/>
          </a:prstGeom>
        </p:spPr>
        <p:txBody>
          <a:bodyPr vert="horz" lIns="92679" tIns="46341" rIns="92679" bIns="46341" rtlCol="0"/>
          <a:lstStyle>
            <a:lvl1pPr algn="r">
              <a:defRPr sz="1200"/>
            </a:lvl1pPr>
          </a:lstStyle>
          <a:p>
            <a:fld id="{BA328DA9-E6CC-4B94-B4CA-3551E7D9969B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9" tIns="46341" rIns="92679" bIns="4634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9"/>
            <a:ext cx="5603240" cy="4150518"/>
          </a:xfrm>
          <a:prstGeom prst="rect">
            <a:avLst/>
          </a:prstGeom>
        </p:spPr>
        <p:txBody>
          <a:bodyPr vert="horz" lIns="92679" tIns="46341" rIns="92679" bIns="463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8760608"/>
            <a:ext cx="3035088" cy="461169"/>
          </a:xfrm>
          <a:prstGeom prst="rect">
            <a:avLst/>
          </a:prstGeom>
        </p:spPr>
        <p:txBody>
          <a:bodyPr vert="horz" lIns="92679" tIns="46341" rIns="92679" bIns="4634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6" y="8760608"/>
            <a:ext cx="3035088" cy="461169"/>
          </a:xfrm>
          <a:prstGeom prst="rect">
            <a:avLst/>
          </a:prstGeom>
        </p:spPr>
        <p:txBody>
          <a:bodyPr vert="horz" lIns="92679" tIns="46341" rIns="92679" bIns="46341" rtlCol="0" anchor="b"/>
          <a:lstStyle>
            <a:lvl1pPr algn="r">
              <a:defRPr sz="1200"/>
            </a:lvl1pPr>
          </a:lstStyle>
          <a:p>
            <a:fld id="{44F1B305-6CA3-4036-A5D7-53B6F2EED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5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</a:t>
            </a:r>
            <a:r>
              <a:rPr lang="en-US" baseline="0" dirty="0" smtClean="0"/>
              <a:t> 18</a:t>
            </a:r>
            <a:r>
              <a:rPr lang="en-US" baseline="30000" dirty="0" smtClean="0"/>
              <a:t>th</a:t>
            </a:r>
            <a:r>
              <a:rPr lang="en-US" baseline="0" dirty="0" smtClean="0"/>
              <a:t> month roadmap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1B305-6CA3-4036-A5D7-53B6F2EED3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</a:t>
            </a:r>
            <a:r>
              <a:rPr lang="en-US" baseline="0" dirty="0" smtClean="0"/>
              <a:t> 18</a:t>
            </a:r>
            <a:r>
              <a:rPr lang="en-US" baseline="30000" dirty="0" smtClean="0"/>
              <a:t>th</a:t>
            </a:r>
            <a:r>
              <a:rPr lang="en-US" baseline="0" dirty="0" smtClean="0"/>
              <a:t> month roadmap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1B305-6CA3-4036-A5D7-53B6F2EED3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457200" y="563563"/>
            <a:ext cx="824865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73038" y="3482975"/>
            <a:ext cx="607536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34" tIns="46018" rIns="92034" bIns="4601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73038" y="2286000"/>
            <a:ext cx="7772400" cy="1068388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3038" y="3524250"/>
            <a:ext cx="6399212" cy="627063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400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5"/>
          <p:cNvCxnSpPr/>
          <p:nvPr userDrawn="1"/>
        </p:nvCxnSpPr>
        <p:spPr>
          <a:xfrm flipH="1">
            <a:off x="427306" y="3286053"/>
            <a:ext cx="8354744" cy="0"/>
          </a:xfrm>
          <a:prstGeom prst="line">
            <a:avLst/>
          </a:prstGeom>
          <a:ln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KPhor_307pc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50" y="6411095"/>
            <a:ext cx="1948545" cy="2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31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14300"/>
            <a:ext cx="7575550" cy="517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150" y="838200"/>
            <a:ext cx="8710613" cy="5680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408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114300"/>
            <a:ext cx="2182813" cy="61182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14300"/>
            <a:ext cx="6397625" cy="6118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739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14300"/>
            <a:ext cx="7162800" cy="517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4150" y="957263"/>
            <a:ext cx="8710613" cy="5275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86569975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DD5CB4-56BA-4ED4-B361-F5C2D42996D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69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47663" y="6565900"/>
            <a:ext cx="4648200" cy="10772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dirty="0">
                <a:solidFill>
                  <a:schemeClr val="tx2"/>
                </a:solidFill>
                <a:ea typeface="Arial" pitchFamily="-65" charset="0"/>
                <a:cs typeface="Arial" pitchFamily="-65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  <a:ea typeface="Arial" pitchFamily="-65" charset="0"/>
                <a:cs typeface="Arial" pitchFamily="-65" charset="0"/>
              </a:rPr>
              <a:t>2014 </a:t>
            </a:r>
            <a:r>
              <a:rPr lang="en-US" sz="700" dirty="0">
                <a:solidFill>
                  <a:schemeClr val="tx2"/>
                </a:solidFill>
                <a:ea typeface="Arial" pitchFamily="-65" charset="0"/>
                <a:cs typeface="Arial" pitchFamily="-65" charset="0"/>
              </a:rPr>
              <a:t>Forrester Research, Inc. Reproduction Prohibited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6142982"/>
            <a:ext cx="7955280" cy="18466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94360"/>
            <a:ext cx="7955280" cy="59093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80160"/>
            <a:ext cx="7955280" cy="4754880"/>
          </a:xfrm>
          <a:prstGeom prst="rect">
            <a:avLst/>
          </a:prstGeom>
        </p:spPr>
        <p:txBody>
          <a:bodyPr/>
          <a:lstStyle>
            <a:lvl1pPr marL="274320" indent="-274320">
              <a:buFont typeface="Arial Black" pitchFamily="34" charset="0"/>
              <a:buChar char="›"/>
              <a:defRPr sz="2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2960" indent="-182880">
              <a:buClr>
                <a:schemeClr val="accent1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4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96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0" y="6568893"/>
            <a:ext cx="535410" cy="275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A7AC5C4-5646-9B48-A185-8F79906AE90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32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0" y="6568893"/>
            <a:ext cx="535410" cy="275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A7AC5C4-5646-9B48-A185-8F79906AE90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32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0" y="6568893"/>
            <a:ext cx="535410" cy="275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A7AC5C4-5646-9B48-A185-8F79906AE90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403369\Desktop\KaiserIT_PPT\KPLogos\JPG-PNG\KPstkd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21" y="1"/>
            <a:ext cx="1204420" cy="45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45720" y="422785"/>
            <a:ext cx="905256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250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1925" y="25565"/>
            <a:ext cx="7575550" cy="476864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1925" y="675029"/>
            <a:ext cx="8710613" cy="10002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400"/>
            </a:lvl1pPr>
            <a:lvl2pPr marL="176071" indent="-176071">
              <a:buClr>
                <a:schemeClr val="accent1"/>
              </a:buClr>
              <a:defRPr sz="1200"/>
            </a:lvl2pPr>
            <a:lvl3pPr marL="396560" indent="-220486">
              <a:buClr>
                <a:schemeClr val="accent1"/>
              </a:buClr>
              <a:defRPr sz="1100"/>
            </a:lvl3pPr>
            <a:lvl4pPr marL="572629" indent="-176071">
              <a:defRPr sz="11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8" name="Picture 2" descr="C:\Users\d403369\Desktop\KaiserIT_PPT\KPLogos\JPG-PNG\KPstkd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15" y="0"/>
            <a:ext cx="1469726" cy="5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45720" y="563881"/>
            <a:ext cx="905256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31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1925" y="25565"/>
            <a:ext cx="7575550" cy="476864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1925" y="675029"/>
            <a:ext cx="8710613" cy="10002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400"/>
            </a:lvl1pPr>
            <a:lvl2pPr marL="176071" indent="-176071">
              <a:buClr>
                <a:schemeClr val="accent1"/>
              </a:buClr>
              <a:defRPr sz="1200"/>
            </a:lvl2pPr>
            <a:lvl3pPr marL="396560" indent="-220486">
              <a:buClr>
                <a:schemeClr val="accent1"/>
              </a:buClr>
              <a:defRPr sz="1100"/>
            </a:lvl3pPr>
            <a:lvl4pPr marL="572629" indent="-176071">
              <a:defRPr sz="11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8" name="Picture 2" descr="C:\Users\d403369\Desktop\KaiserIT_PPT\KPLogos\JPG-PNG\KPstkd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15" y="0"/>
            <a:ext cx="1469726" cy="5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45720" y="563881"/>
            <a:ext cx="905256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31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1438"/>
            <a:ext cx="9067800" cy="538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216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0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16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49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6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36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9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775440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261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78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35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14300"/>
            <a:ext cx="7575550" cy="517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150" y="957263"/>
            <a:ext cx="4278313" cy="5275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957263"/>
            <a:ext cx="4279900" cy="5275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396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209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14300"/>
            <a:ext cx="7575550" cy="517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7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43356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2541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8267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737600" y="6607175"/>
            <a:ext cx="3413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902" tIns="45953" rIns="91902" bIns="45953">
            <a:spAutoFit/>
          </a:bodyPr>
          <a:lstStyle/>
          <a:p>
            <a:pPr algn="r"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3370C79-6F57-4953-8AB2-6C4EB5AFE10F}" type="slidenum">
              <a:rPr lang="en-US" sz="1000">
                <a:solidFill>
                  <a:srgbClr val="808080"/>
                </a:solidFill>
                <a:latin typeface="Calibri" pitchFamily="34" charset="0"/>
                <a:cs typeface="Calibri" pitchFamily="34" charset="0"/>
              </a:rPr>
              <a:pPr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80808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 userDrawn="1"/>
        </p:nvSpPr>
        <p:spPr bwMode="auto">
          <a:xfrm>
            <a:off x="3967" y="6602694"/>
            <a:ext cx="2032001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 eaLnBrk="1" hangingPunct="1">
              <a:spcBef>
                <a:spcPct val="20000"/>
              </a:spcBef>
              <a:buClr>
                <a:srgbClr val="FD923C"/>
              </a:buClr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Kaiser Permanente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09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87" r:id="rId14"/>
    <p:sldLayoutId id="2147483689" r:id="rId15"/>
    <p:sldLayoutId id="2147483692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accent5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600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228600" indent="-228600" algn="l" rtl="0" fontAlgn="base">
        <a:spcBef>
          <a:spcPct val="0"/>
        </a:spcBef>
        <a:spcAft>
          <a:spcPts val="600"/>
        </a:spcAft>
        <a:buClr>
          <a:srgbClr val="006699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514350" indent="-285750" algn="l" rtl="0" fontAlgn="base">
        <a:spcBef>
          <a:spcPct val="0"/>
        </a:spcBef>
        <a:spcAft>
          <a:spcPts val="600"/>
        </a:spcAft>
        <a:buClr>
          <a:srgbClr val="006699"/>
        </a:buClr>
        <a:buFont typeface="Arial" charset="0"/>
        <a:buChar char="–"/>
        <a:defRPr sz="1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742950" indent="-228600" algn="l" rtl="0" fontAlgn="base">
        <a:spcBef>
          <a:spcPct val="0"/>
        </a:spcBef>
        <a:spcAft>
          <a:spcPts val="600"/>
        </a:spcAft>
        <a:buClr>
          <a:srgbClr val="006699"/>
        </a:buClr>
        <a:buChar char="•"/>
        <a:defRPr sz="14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4FF4-2F94-4947-9FDA-92CDDC986B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4938336" y="1778814"/>
            <a:ext cx="3887604" cy="1267808"/>
            <a:chOff x="4938336" y="1422544"/>
            <a:chExt cx="3887604" cy="1267808"/>
          </a:xfrm>
          <a:solidFill>
            <a:srgbClr val="D9D9D9"/>
          </a:solidFill>
        </p:grpSpPr>
        <p:sp>
          <p:nvSpPr>
            <p:cNvPr id="174" name="Rectangle 173"/>
            <p:cNvSpPr/>
            <p:nvPr/>
          </p:nvSpPr>
          <p:spPr bwMode="auto">
            <a:xfrm>
              <a:off x="4938336" y="1422544"/>
              <a:ext cx="3887604" cy="1068780"/>
            </a:xfrm>
            <a:prstGeom prst="rect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5" name="Isosceles Triangle 174"/>
            <p:cNvSpPr/>
            <p:nvPr/>
          </p:nvSpPr>
          <p:spPr bwMode="auto">
            <a:xfrm rot="10800000">
              <a:off x="7124692" y="2473499"/>
              <a:ext cx="480142" cy="216853"/>
            </a:xfrm>
            <a:prstGeom prst="triangle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6" name="Isosceles Triangle 175"/>
            <p:cNvSpPr/>
            <p:nvPr/>
          </p:nvSpPr>
          <p:spPr bwMode="auto">
            <a:xfrm rot="10800000">
              <a:off x="6143507" y="2473499"/>
              <a:ext cx="480142" cy="216853"/>
            </a:xfrm>
            <a:prstGeom prst="triangle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7" name="Isosceles Triangle 176"/>
            <p:cNvSpPr/>
            <p:nvPr/>
          </p:nvSpPr>
          <p:spPr bwMode="auto">
            <a:xfrm rot="10800000">
              <a:off x="5168147" y="2473499"/>
              <a:ext cx="480142" cy="216853"/>
            </a:xfrm>
            <a:prstGeom prst="triangle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8" name="Isosceles Triangle 177"/>
            <p:cNvSpPr/>
            <p:nvPr/>
          </p:nvSpPr>
          <p:spPr bwMode="auto">
            <a:xfrm rot="10800000">
              <a:off x="8094227" y="2473499"/>
              <a:ext cx="480142" cy="216853"/>
            </a:xfrm>
            <a:prstGeom prst="triangle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402700" y="1781309"/>
            <a:ext cx="3887604" cy="1265313"/>
            <a:chOff x="402700" y="1425039"/>
            <a:chExt cx="3887604" cy="1265313"/>
          </a:xfrm>
          <a:solidFill>
            <a:schemeClr val="bg1">
              <a:lumMod val="85000"/>
            </a:schemeClr>
          </a:solidFill>
        </p:grpSpPr>
        <p:sp>
          <p:nvSpPr>
            <p:cNvPr id="173" name="Rectangle 172"/>
            <p:cNvSpPr/>
            <p:nvPr/>
          </p:nvSpPr>
          <p:spPr bwMode="auto">
            <a:xfrm>
              <a:off x="402700" y="1425039"/>
              <a:ext cx="3887604" cy="1068780"/>
            </a:xfrm>
            <a:prstGeom prst="rect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9" name="Isosceles Triangle 178"/>
            <p:cNvSpPr/>
            <p:nvPr/>
          </p:nvSpPr>
          <p:spPr bwMode="auto">
            <a:xfrm rot="10800000">
              <a:off x="2115812" y="2473499"/>
              <a:ext cx="480142" cy="216853"/>
            </a:xfrm>
            <a:prstGeom prst="triangle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0" name="Isosceles Triangle 179"/>
            <p:cNvSpPr/>
            <p:nvPr/>
          </p:nvSpPr>
          <p:spPr bwMode="auto">
            <a:xfrm rot="10800000">
              <a:off x="718067" y="2473499"/>
              <a:ext cx="480142" cy="216853"/>
            </a:xfrm>
            <a:prstGeom prst="triangle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1" name="Isosceles Triangle 180"/>
            <p:cNvSpPr/>
            <p:nvPr/>
          </p:nvSpPr>
          <p:spPr bwMode="auto">
            <a:xfrm rot="10800000">
              <a:off x="3471427" y="2473499"/>
              <a:ext cx="480142" cy="216853"/>
            </a:xfrm>
            <a:prstGeom prst="triangle">
              <a:avLst/>
            </a:prstGeom>
            <a:grpFill/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31216"/>
              </p:ext>
            </p:extLst>
          </p:nvPr>
        </p:nvGraphicFramePr>
        <p:xfrm>
          <a:off x="335114" y="1758347"/>
          <a:ext cx="39707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97"/>
                <a:gridCol w="1394956"/>
                <a:gridCol w="1278404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Universal Experiences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Accessing Care Anywhere, Anytime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Finding the Perfect Doctor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Managing My Coverage &amp; Costs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44374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31859C"/>
                </a:solidFill>
                <a:latin typeface="Calibri"/>
                <a:cs typeface="Calibri"/>
              </a:rPr>
              <a:t>Member Experiences Drive Feature and App Development</a:t>
            </a:r>
            <a:endParaRPr lang="en-US" sz="2000" b="1" i="1" dirty="0">
              <a:solidFill>
                <a:srgbClr val="31859C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27" y="516536"/>
            <a:ext cx="885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1400" i="0" dirty="0" smtClean="0"/>
              <a:t>Member experiences are at the core of designing the KP Hub Ecosystem – they will help identify what features and capabilities are required of the KP Hub App, Branded apps, and Integrated 3</a:t>
            </a:r>
            <a:r>
              <a:rPr lang="en-US" sz="1400" i="0" baseline="30000" dirty="0" smtClean="0"/>
              <a:t>rd</a:t>
            </a:r>
            <a:r>
              <a:rPr lang="en-US" sz="1400" i="0" dirty="0" smtClean="0"/>
              <a:t> party apps  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49208"/>
              </p:ext>
            </p:extLst>
          </p:nvPr>
        </p:nvGraphicFramePr>
        <p:xfrm>
          <a:off x="4902034" y="1749501"/>
          <a:ext cx="39191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87"/>
                <a:gridCol w="979785"/>
                <a:gridCol w="979785"/>
                <a:gridCol w="97978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Targeted Experiences</a:t>
                      </a:r>
                      <a:endParaRPr lang="en-US" sz="1400" dirty="0">
                        <a:solidFill>
                          <a:srgbClr val="1A1812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1A1812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1A1812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1A1812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Receiving Care at Home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Managing My Condition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Staying Healthy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1A1812"/>
                          </a:solidFill>
                          <a:latin typeface="Calibri"/>
                          <a:cs typeface="Calibri"/>
                        </a:rPr>
                        <a:t>Joining KP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7" name="Group 156"/>
          <p:cNvGrpSpPr>
            <a:grpSpLocks noChangeAspect="1"/>
          </p:cNvGrpSpPr>
          <p:nvPr/>
        </p:nvGrpSpPr>
        <p:grpSpPr>
          <a:xfrm>
            <a:off x="1265302" y="3800491"/>
            <a:ext cx="2194404" cy="1920239"/>
            <a:chOff x="882842" y="3020462"/>
            <a:chExt cx="2354246" cy="2060111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 bwMode="auto">
            <a:xfrm>
              <a:off x="882842" y="3020462"/>
              <a:ext cx="2354246" cy="2060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b="1" dirty="0" smtClean="0">
                  <a:solidFill>
                    <a:srgbClr val="F06630"/>
                  </a:solidFill>
                  <a:latin typeface="Calibri"/>
                  <a:cs typeface="Calibri"/>
                </a:rPr>
                <a:t>KP Hub Apps</a:t>
              </a:r>
              <a:endParaRPr lang="en-US" sz="1400" b="1" dirty="0">
                <a:solidFill>
                  <a:srgbClr val="F06630"/>
                </a:solidFill>
                <a:latin typeface="Calibri"/>
                <a:cs typeface="Calibri"/>
              </a:endParaRPr>
            </a:p>
            <a:p>
              <a:pPr marL="230188" indent="-230188">
                <a:buFont typeface="Arial"/>
                <a:buChar char="•"/>
                <a:tabLst>
                  <a:tab pos="288925" algn="l"/>
                </a:tabLst>
              </a:pPr>
              <a:r>
                <a:rPr lang="en-US" sz="1100" dirty="0">
                  <a:latin typeface="Calibri"/>
                  <a:cs typeface="Calibri"/>
                </a:rPr>
                <a:t>Features supporting universal member experiences</a:t>
              </a:r>
            </a:p>
            <a:p>
              <a:pPr marL="230188" indent="-230188">
                <a:buFont typeface="Arial"/>
                <a:buChar char="•"/>
                <a:tabLst>
                  <a:tab pos="288925" algn="l"/>
                </a:tabLst>
              </a:pPr>
              <a:r>
                <a:rPr lang="en-US" sz="1100" dirty="0">
                  <a:latin typeface="Calibri"/>
                  <a:cs typeface="Calibri"/>
                </a:rPr>
                <a:t>Default apps that are “pre-loaded” for all members and cannot be removed from the Hub ecosystem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165309" y="4556171"/>
              <a:ext cx="1735569" cy="402504"/>
              <a:chOff x="6621955" y="1763235"/>
              <a:chExt cx="2362753" cy="547956"/>
            </a:xfrm>
          </p:grpSpPr>
          <p:sp>
            <p:nvSpPr>
              <p:cNvPr id="153" name="Rounded Rectangle 152"/>
              <p:cNvSpPr/>
              <p:nvPr/>
            </p:nvSpPr>
            <p:spPr bwMode="auto">
              <a:xfrm>
                <a:off x="6621955" y="1764369"/>
                <a:ext cx="531768" cy="542754"/>
              </a:xfrm>
              <a:prstGeom prst="roundRect">
                <a:avLst/>
              </a:prstGeom>
              <a:solidFill>
                <a:schemeClr val="accent4"/>
              </a:solidFill>
              <a:ln w="19050" cap="flat" cmpd="sng" algn="ctr">
                <a:noFill/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54" name="Rounded Rectangle 153"/>
              <p:cNvSpPr/>
              <p:nvPr/>
            </p:nvSpPr>
            <p:spPr bwMode="auto">
              <a:xfrm>
                <a:off x="8452940" y="1766742"/>
                <a:ext cx="531768" cy="542754"/>
              </a:xfrm>
              <a:prstGeom prst="roundRect">
                <a:avLst/>
              </a:prstGeom>
              <a:solidFill>
                <a:srgbClr val="8C6DA8"/>
              </a:solidFill>
              <a:ln w="19050" cap="flat" cmpd="sng" algn="ctr">
                <a:noFill/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55" name="Rounded Rectangle 154"/>
              <p:cNvSpPr/>
              <p:nvPr/>
            </p:nvSpPr>
            <p:spPr bwMode="auto">
              <a:xfrm>
                <a:off x="7232283" y="1768437"/>
                <a:ext cx="531768" cy="542754"/>
              </a:xfrm>
              <a:prstGeom prst="roundRect">
                <a:avLst/>
              </a:prstGeom>
              <a:solidFill>
                <a:srgbClr val="8C6DA8"/>
              </a:solidFill>
              <a:ln w="19050" cap="flat" cmpd="sng" algn="ctr">
                <a:noFill/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56" name="Rounded Rectangle 155"/>
              <p:cNvSpPr/>
              <p:nvPr/>
            </p:nvSpPr>
            <p:spPr bwMode="auto">
              <a:xfrm>
                <a:off x="7842612" y="1763235"/>
                <a:ext cx="531768" cy="542754"/>
              </a:xfrm>
              <a:prstGeom prst="roundRect">
                <a:avLst/>
              </a:prstGeom>
              <a:solidFill>
                <a:srgbClr val="8C6DA8"/>
              </a:solidFill>
              <a:ln w="19050" cap="flat" cmpd="sng" algn="ctr">
                <a:noFill/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59" name="Rectangle 158"/>
          <p:cNvSpPr/>
          <p:nvPr/>
        </p:nvSpPr>
        <p:spPr bwMode="auto">
          <a:xfrm>
            <a:off x="4785899" y="3783261"/>
            <a:ext cx="2066544" cy="19202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solidFill>
                  <a:srgbClr val="F06630"/>
                </a:solidFill>
                <a:latin typeface="Calibri"/>
                <a:cs typeface="Calibri"/>
              </a:rPr>
              <a:t>Branded </a:t>
            </a:r>
            <a:r>
              <a:rPr lang="en-US" sz="1400" b="1" dirty="0">
                <a:solidFill>
                  <a:srgbClr val="F06630"/>
                </a:solidFill>
                <a:latin typeface="Calibri"/>
                <a:cs typeface="Calibri"/>
              </a:rPr>
              <a:t>Apps</a:t>
            </a:r>
          </a:p>
          <a:p>
            <a:pPr marL="230188" indent="-230188">
              <a:buFont typeface="Arial"/>
              <a:buChar char="•"/>
            </a:pPr>
            <a:r>
              <a:rPr lang="en-US" sz="1100" dirty="0" smtClean="0">
                <a:latin typeface="Calibri"/>
                <a:cs typeface="Calibri"/>
              </a:rPr>
              <a:t>Apps for targeted, high-value features </a:t>
            </a:r>
            <a:r>
              <a:rPr lang="en-US" sz="1100" dirty="0">
                <a:latin typeface="Calibri"/>
                <a:cs typeface="Calibri"/>
              </a:rPr>
              <a:t>are recommended at setup and can be added &amp; removed from the Hub at the user’s discretion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6950910" y="3794134"/>
            <a:ext cx="2066544" cy="19202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F06630"/>
                </a:solidFill>
                <a:latin typeface="Calibri"/>
                <a:cs typeface="Calibri"/>
              </a:rPr>
              <a:t>Integrated 3</a:t>
            </a:r>
            <a:r>
              <a:rPr lang="en-US" sz="1400" b="1" baseline="30000" dirty="0">
                <a:solidFill>
                  <a:srgbClr val="F06630"/>
                </a:solidFill>
                <a:latin typeface="Calibri"/>
                <a:cs typeface="Calibri"/>
              </a:rPr>
              <a:t>rd</a:t>
            </a:r>
            <a:r>
              <a:rPr lang="en-US" sz="1400" b="1" dirty="0">
                <a:solidFill>
                  <a:srgbClr val="F06630"/>
                </a:solidFill>
                <a:latin typeface="Calibri"/>
                <a:cs typeface="Calibri"/>
              </a:rPr>
              <a:t> Party Apps</a:t>
            </a:r>
          </a:p>
          <a:p>
            <a:pPr marL="230188" indent="-230188">
              <a:buFont typeface="Arial"/>
              <a:buChar char="•"/>
            </a:pPr>
            <a:r>
              <a:rPr lang="en-US" sz="1100" dirty="0">
                <a:latin typeface="Calibri"/>
                <a:cs typeface="Calibri"/>
              </a:rPr>
              <a:t>Data integration &amp; connected devices from best-in-class health &amp; fitness apps</a:t>
            </a:r>
          </a:p>
        </p:txBody>
      </p:sp>
      <p:sp>
        <p:nvSpPr>
          <p:cNvPr id="7" name="Isosceles Triangle 6"/>
          <p:cNvSpPr/>
          <p:nvPr/>
        </p:nvSpPr>
        <p:spPr bwMode="auto">
          <a:xfrm rot="10800000">
            <a:off x="414421" y="2834105"/>
            <a:ext cx="3890211" cy="7218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 rot="10800000">
            <a:off x="4924925" y="2847472"/>
            <a:ext cx="3890211" cy="74061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5009729" y="5197950"/>
            <a:ext cx="364091" cy="3716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6263370" y="5199575"/>
            <a:ext cx="364091" cy="3716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5427609" y="5200736"/>
            <a:ext cx="364091" cy="3716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845490" y="5197174"/>
            <a:ext cx="364091" cy="3716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154022" y="5189929"/>
            <a:ext cx="364091" cy="371614"/>
          </a:xfrm>
          <a:prstGeom prst="roundRect">
            <a:avLst/>
          </a:prstGeom>
          <a:solidFill>
            <a:srgbClr val="73B34E"/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407663" y="5191554"/>
            <a:ext cx="364091" cy="371614"/>
          </a:xfrm>
          <a:prstGeom prst="roundRect">
            <a:avLst/>
          </a:prstGeom>
          <a:solidFill>
            <a:srgbClr val="73B34E"/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7571902" y="5192715"/>
            <a:ext cx="364091" cy="371614"/>
          </a:xfrm>
          <a:prstGeom prst="roundRect">
            <a:avLst/>
          </a:prstGeom>
          <a:solidFill>
            <a:srgbClr val="73B34E"/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7989783" y="5189153"/>
            <a:ext cx="364091" cy="371614"/>
          </a:xfrm>
          <a:prstGeom prst="roundRect">
            <a:avLst/>
          </a:prstGeom>
          <a:solidFill>
            <a:srgbClr val="73B34E"/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893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44374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31859C"/>
                </a:solidFill>
                <a:latin typeface="Calibri"/>
                <a:cs typeface="Calibri"/>
              </a:rPr>
              <a:t>KP Hub App Ecosystem</a:t>
            </a:r>
            <a:endParaRPr lang="en-US" sz="2000" b="1" i="1" dirty="0">
              <a:solidFill>
                <a:srgbClr val="31859C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326" y="2322339"/>
            <a:ext cx="229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KP Hub Apps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1543" y="4313838"/>
            <a:ext cx="229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Branded Apps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5396" y="5925224"/>
            <a:ext cx="231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Integrated 3</a:t>
            </a:r>
            <a:r>
              <a:rPr lang="en-US" sz="1400" b="1" i="1" baseline="30000" dirty="0" smtClean="0">
                <a:solidFill>
                  <a:srgbClr val="F06630"/>
                </a:solidFill>
                <a:latin typeface="Calibri"/>
                <a:cs typeface="Calibri"/>
              </a:rPr>
              <a:t>rd</a:t>
            </a:r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 Party Apps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225433" y="949963"/>
            <a:ext cx="6664922" cy="5757174"/>
          </a:xfrm>
          <a:prstGeom prst="roundRect">
            <a:avLst/>
          </a:prstGeom>
          <a:solidFill>
            <a:srgbClr val="17375E"/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11842" y="1379635"/>
            <a:ext cx="1168549" cy="822960"/>
            <a:chOff x="3500710" y="1582062"/>
            <a:chExt cx="1217119" cy="822960"/>
          </a:xfrm>
        </p:grpSpPr>
        <p:sp>
          <p:nvSpPr>
            <p:cNvPr id="23" name="Rounded Rectangle 22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0710" y="1716543"/>
              <a:ext cx="12171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Appoint- 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ments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13466" y="1379635"/>
            <a:ext cx="1219356" cy="822960"/>
            <a:chOff x="3472762" y="1582062"/>
            <a:chExt cx="1270038" cy="822960"/>
          </a:xfrm>
        </p:grpSpPr>
        <p:sp>
          <p:nvSpPr>
            <p:cNvPr id="48" name="Rounded Rectangle 47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2762" y="1791224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Medications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5897" y="1379635"/>
            <a:ext cx="1219356" cy="822960"/>
            <a:chOff x="3472762" y="1582062"/>
            <a:chExt cx="1270038" cy="822960"/>
          </a:xfrm>
        </p:grpSpPr>
        <p:sp>
          <p:nvSpPr>
            <p:cNvPr id="51" name="Rounded Rectangle 50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Find &amp;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Review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Locations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18328" y="1379635"/>
            <a:ext cx="1219356" cy="822960"/>
            <a:chOff x="3455829" y="1582062"/>
            <a:chExt cx="1270038" cy="822960"/>
          </a:xfrm>
        </p:grpSpPr>
        <p:sp>
          <p:nvSpPr>
            <p:cNvPr id="54" name="Rounded Rectangle 53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55829" y="1635720"/>
              <a:ext cx="1270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Review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Medical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History/Lab Results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70759" y="1379635"/>
            <a:ext cx="1219356" cy="822960"/>
            <a:chOff x="3472762" y="1582062"/>
            <a:chExt cx="1270038" cy="822960"/>
          </a:xfrm>
        </p:grpSpPr>
        <p:sp>
          <p:nvSpPr>
            <p:cNvPr id="57" name="Rounded Rectangle 56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Pay for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542789" y="992970"/>
            <a:ext cx="1893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KP Hub App Ecosystem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502914" y="2378703"/>
            <a:ext cx="1219356" cy="822960"/>
            <a:chOff x="3472762" y="1582062"/>
            <a:chExt cx="1270038" cy="822960"/>
          </a:xfrm>
        </p:grpSpPr>
        <p:sp>
          <p:nvSpPr>
            <p:cNvPr id="63" name="Rounded Rectangle 62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72762" y="1637396"/>
              <a:ext cx="1270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Review &amp; Understand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Plan and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Benefits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33928" y="2378703"/>
            <a:ext cx="1219356" cy="822960"/>
            <a:chOff x="3472762" y="1582062"/>
            <a:chExt cx="1270038" cy="822960"/>
          </a:xfrm>
        </p:grpSpPr>
        <p:sp>
          <p:nvSpPr>
            <p:cNvPr id="66" name="Rounded Rectangle 65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72762" y="1791224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Documents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91103" y="3530168"/>
            <a:ext cx="1219356" cy="822960"/>
            <a:chOff x="3472762" y="1582062"/>
            <a:chExt cx="1270038" cy="822960"/>
          </a:xfrm>
        </p:grpSpPr>
        <p:sp>
          <p:nvSpPr>
            <p:cNvPr id="78" name="Rounded Rectangle 77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Set &amp; 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Track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Care Plan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22116" y="3530168"/>
            <a:ext cx="1219356" cy="822960"/>
            <a:chOff x="3472762" y="1582062"/>
            <a:chExt cx="1270038" cy="822960"/>
          </a:xfrm>
        </p:grpSpPr>
        <p:sp>
          <p:nvSpPr>
            <p:cNvPr id="81" name="Rounded Rectangle 80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31859C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2762" y="1733499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Track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Medication Adherence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53129" y="3530168"/>
            <a:ext cx="1219356" cy="822960"/>
            <a:chOff x="3472762" y="1582062"/>
            <a:chExt cx="1270038" cy="822960"/>
          </a:xfrm>
        </p:grpSpPr>
        <p:sp>
          <p:nvSpPr>
            <p:cNvPr id="84" name="Rounded Rectangle 83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31859C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72762" y="1797358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Diabetes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90054" y="3530168"/>
            <a:ext cx="1219356" cy="822960"/>
            <a:chOff x="3478919" y="1582062"/>
            <a:chExt cx="1270038" cy="822960"/>
          </a:xfrm>
        </p:grpSpPr>
        <p:sp>
          <p:nvSpPr>
            <p:cNvPr id="87" name="Rounded Rectangle 86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31859C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78919" y="1808895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Life Event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515154" y="3530168"/>
            <a:ext cx="1219356" cy="822960"/>
            <a:chOff x="3472762" y="1582062"/>
            <a:chExt cx="1270038" cy="822960"/>
          </a:xfrm>
        </p:grpSpPr>
        <p:sp>
          <p:nvSpPr>
            <p:cNvPr id="90" name="Rounded Rectangle 89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31859C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72762" y="1714259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Connect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with Social Communities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00256" y="4529236"/>
            <a:ext cx="1219356" cy="822960"/>
            <a:chOff x="3472762" y="1582062"/>
            <a:chExt cx="1270038" cy="822960"/>
          </a:xfrm>
        </p:grpSpPr>
        <p:sp>
          <p:nvSpPr>
            <p:cNvPr id="96" name="Rounded Rectangle 95"/>
            <p:cNvSpPr>
              <a:spLocks/>
            </p:cNvSpPr>
            <p:nvPr/>
          </p:nvSpPr>
          <p:spPr bwMode="auto">
            <a:xfrm>
              <a:off x="3687158" y="1582062"/>
              <a:ext cx="841248" cy="822960"/>
            </a:xfrm>
            <a:prstGeom prst="roundRect">
              <a:avLst/>
            </a:prstGeom>
            <a:solidFill>
              <a:srgbClr val="31859C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Earn 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&amp;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Redeem</a:t>
              </a: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Rewards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31269" y="4529236"/>
            <a:ext cx="1219356" cy="822960"/>
            <a:chOff x="3472762" y="1582062"/>
            <a:chExt cx="1270038" cy="822960"/>
          </a:xfrm>
        </p:grpSpPr>
        <p:sp>
          <p:nvSpPr>
            <p:cNvPr id="99" name="Rounded Rectangle 98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31859C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Additional Condition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506867" y="3530168"/>
            <a:ext cx="1219356" cy="822960"/>
            <a:chOff x="3472762" y="1582062"/>
            <a:chExt cx="1270038" cy="822960"/>
          </a:xfrm>
        </p:grpSpPr>
        <p:sp>
          <p:nvSpPr>
            <p:cNvPr id="114" name="Rounded Rectangle 113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31859C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Attend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Virtual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Classes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05872" y="5697636"/>
            <a:ext cx="1219356" cy="822960"/>
            <a:chOff x="3472762" y="1582062"/>
            <a:chExt cx="1270038" cy="822960"/>
          </a:xfrm>
        </p:grpSpPr>
        <p:sp>
          <p:nvSpPr>
            <p:cNvPr id="121" name="Rounded Rectangle 120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73B34E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72762" y="1723492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Biometric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Data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Tracking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736885" y="5707339"/>
            <a:ext cx="1219356" cy="822960"/>
            <a:chOff x="3472762" y="1591765"/>
            <a:chExt cx="1270038" cy="822960"/>
          </a:xfrm>
        </p:grpSpPr>
        <p:sp>
          <p:nvSpPr>
            <p:cNvPr id="124" name="Rounded Rectangle 123"/>
            <p:cNvSpPr>
              <a:spLocks/>
            </p:cNvSpPr>
            <p:nvPr/>
          </p:nvSpPr>
          <p:spPr bwMode="auto">
            <a:xfrm>
              <a:off x="3687157" y="1591765"/>
              <a:ext cx="841248" cy="822960"/>
            </a:xfrm>
            <a:prstGeom prst="roundRect">
              <a:avLst/>
            </a:prstGeom>
            <a:solidFill>
              <a:srgbClr val="73B34E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72762" y="1649302"/>
              <a:ext cx="1270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Weight,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Sleep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&amp; Activity</a:t>
              </a: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Tracking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67898" y="5697636"/>
            <a:ext cx="1219356" cy="822960"/>
            <a:chOff x="3472762" y="1582062"/>
            <a:chExt cx="1270038" cy="822960"/>
          </a:xfrm>
        </p:grpSpPr>
        <p:sp>
          <p:nvSpPr>
            <p:cNvPr id="127" name="Rounded Rectangle 126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73B34E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Nutrition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98911" y="5697636"/>
            <a:ext cx="1219356" cy="822960"/>
            <a:chOff x="3472762" y="1582062"/>
            <a:chExt cx="1270038" cy="822960"/>
          </a:xfrm>
        </p:grpSpPr>
        <p:sp>
          <p:nvSpPr>
            <p:cNvPr id="130" name="Rounded Rectangle 129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73B34E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/>
                  <a:cs typeface="Calibri"/>
                </a:rPr>
                <a:t>Receive Coaching &amp; Training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72762" y="1718229"/>
              <a:ext cx="12700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832140" y="5693787"/>
            <a:ext cx="1219356" cy="822960"/>
            <a:chOff x="3472762" y="1582062"/>
            <a:chExt cx="1270038" cy="822960"/>
          </a:xfrm>
        </p:grpSpPr>
        <p:sp>
          <p:nvSpPr>
            <p:cNvPr id="133" name="Rounded Rectangle 132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73B34E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Set &amp; Track Goals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3727" y="516536"/>
            <a:ext cx="885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1400" i="0" dirty="0"/>
              <a:t>The KP Hub App Strategy drives an highly customizable ecosystem delivering value to all member personas</a:t>
            </a:r>
          </a:p>
        </p:txBody>
      </p:sp>
      <p:cxnSp>
        <p:nvCxnSpPr>
          <p:cNvPr id="106" name="Straight Connector 105"/>
          <p:cNvCxnSpPr/>
          <p:nvPr/>
        </p:nvCxnSpPr>
        <p:spPr bwMode="auto">
          <a:xfrm flipV="1">
            <a:off x="121227" y="5518946"/>
            <a:ext cx="8901546" cy="37879"/>
          </a:xfrm>
          <a:prstGeom prst="line">
            <a:avLst/>
          </a:prstGeom>
          <a:noFill/>
          <a:ln w="19050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/>
          </a:ln>
        </p:spPr>
      </p:cxnSp>
      <p:cxnSp>
        <p:nvCxnSpPr>
          <p:cNvPr id="116" name="Straight Connector 115"/>
          <p:cNvCxnSpPr/>
          <p:nvPr/>
        </p:nvCxnSpPr>
        <p:spPr bwMode="auto">
          <a:xfrm flipV="1">
            <a:off x="123536" y="3350708"/>
            <a:ext cx="8901546" cy="37879"/>
          </a:xfrm>
          <a:prstGeom prst="line">
            <a:avLst/>
          </a:prstGeom>
          <a:noFill/>
          <a:ln w="19050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/>
          </a:ln>
        </p:spPr>
      </p:cxnSp>
      <p:grpSp>
        <p:nvGrpSpPr>
          <p:cNvPr id="8" name="Group 7"/>
          <p:cNvGrpSpPr/>
          <p:nvPr/>
        </p:nvGrpSpPr>
        <p:grpSpPr>
          <a:xfrm>
            <a:off x="2262734" y="1386929"/>
            <a:ext cx="1416033" cy="1839519"/>
            <a:chOff x="2175146" y="1386929"/>
            <a:chExt cx="1416033" cy="183951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270033" y="1386929"/>
              <a:ext cx="1226256" cy="1839519"/>
            </a:xfrm>
            <a:prstGeom prst="roundRect">
              <a:avLst/>
            </a:prstGeom>
            <a:solidFill>
              <a:srgbClr val="FFFFFF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331" y="1420860"/>
              <a:ext cx="737661" cy="808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75146" y="2219086"/>
              <a:ext cx="141603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Check Symptoms</a:t>
              </a:r>
            </a:p>
            <a:p>
              <a:pPr algn="ctr"/>
              <a:r>
                <a:rPr lang="en-US" sz="900" dirty="0" smtClean="0"/>
                <a:t>Get Advice</a:t>
              </a:r>
            </a:p>
            <a:p>
              <a:pPr algn="ctr"/>
              <a:r>
                <a:rPr lang="en-US" sz="900" dirty="0" smtClean="0"/>
                <a:t>Find a Pharmacy</a:t>
              </a:r>
            </a:p>
            <a:p>
              <a:pPr algn="ctr"/>
              <a:r>
                <a:rPr lang="en-US" sz="900" dirty="0" smtClean="0"/>
                <a:t>Schedule Appointment</a:t>
              </a:r>
            </a:p>
            <a:p>
              <a:pPr algn="ctr"/>
              <a:r>
                <a:rPr lang="en-US" sz="900" dirty="0" smtClean="0"/>
                <a:t>Find Urgent 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158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44374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31859C"/>
                </a:solidFill>
                <a:latin typeface="Calibri"/>
                <a:cs typeface="Calibri"/>
              </a:rPr>
              <a:t>Transformation POC: Phase 1 (Mid September)</a:t>
            </a:r>
            <a:endParaRPr lang="en-US" sz="2000" b="1" i="1" dirty="0">
              <a:solidFill>
                <a:srgbClr val="31859C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326" y="2322339"/>
            <a:ext cx="229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KP Hub Apps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1543" y="4313838"/>
            <a:ext cx="229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Branded Apps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5396" y="5925224"/>
            <a:ext cx="231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Integrated 3</a:t>
            </a:r>
            <a:r>
              <a:rPr lang="en-US" sz="1400" b="1" i="1" baseline="30000" dirty="0" smtClean="0">
                <a:solidFill>
                  <a:srgbClr val="F06630"/>
                </a:solidFill>
                <a:latin typeface="Calibri"/>
                <a:cs typeface="Calibri"/>
              </a:rPr>
              <a:t>rd</a:t>
            </a:r>
            <a:r>
              <a:rPr lang="en-US" sz="1400" b="1" i="1" dirty="0" smtClean="0">
                <a:solidFill>
                  <a:srgbClr val="F06630"/>
                </a:solidFill>
                <a:latin typeface="Calibri"/>
                <a:cs typeface="Calibri"/>
              </a:rPr>
              <a:t> Party Apps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225433" y="949963"/>
            <a:ext cx="6664922" cy="5757174"/>
          </a:xfrm>
          <a:prstGeom prst="roundRect">
            <a:avLst/>
          </a:prstGeom>
          <a:solidFill>
            <a:srgbClr val="17375E"/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11842" y="1379635"/>
            <a:ext cx="1168549" cy="822960"/>
            <a:chOff x="3500710" y="1582062"/>
            <a:chExt cx="1217119" cy="822960"/>
          </a:xfrm>
        </p:grpSpPr>
        <p:sp>
          <p:nvSpPr>
            <p:cNvPr id="23" name="Rounded Rectangle 22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0710" y="1716543"/>
              <a:ext cx="12171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Appoint- 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ments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13466" y="1379635"/>
            <a:ext cx="1219356" cy="822960"/>
            <a:chOff x="3472762" y="1582062"/>
            <a:chExt cx="1270038" cy="822960"/>
          </a:xfrm>
        </p:grpSpPr>
        <p:sp>
          <p:nvSpPr>
            <p:cNvPr id="48" name="Rounded Rectangle 47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2762" y="1791224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Medications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5897" y="1379635"/>
            <a:ext cx="1219356" cy="822960"/>
            <a:chOff x="3472762" y="1582062"/>
            <a:chExt cx="1270038" cy="822960"/>
          </a:xfrm>
        </p:grpSpPr>
        <p:sp>
          <p:nvSpPr>
            <p:cNvPr id="51" name="Rounded Rectangle 50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Find &amp;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Review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Locations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18328" y="1379635"/>
            <a:ext cx="1219356" cy="822960"/>
            <a:chOff x="3455829" y="1582062"/>
            <a:chExt cx="1270038" cy="822960"/>
          </a:xfrm>
        </p:grpSpPr>
        <p:sp>
          <p:nvSpPr>
            <p:cNvPr id="54" name="Rounded Rectangle 53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55829" y="1635720"/>
              <a:ext cx="1270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Review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Medical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History/Lab Results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70759" y="1379635"/>
            <a:ext cx="1219356" cy="822960"/>
            <a:chOff x="3472762" y="1582062"/>
            <a:chExt cx="1270038" cy="822960"/>
          </a:xfrm>
        </p:grpSpPr>
        <p:sp>
          <p:nvSpPr>
            <p:cNvPr id="57" name="Rounded Rectangle 56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Pay for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542789" y="992970"/>
            <a:ext cx="1893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KP Hub App Ecosystem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502914" y="2378703"/>
            <a:ext cx="1219356" cy="822960"/>
            <a:chOff x="3472762" y="1582062"/>
            <a:chExt cx="1270038" cy="822960"/>
          </a:xfrm>
        </p:grpSpPr>
        <p:sp>
          <p:nvSpPr>
            <p:cNvPr id="63" name="Rounded Rectangle 62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72762" y="1637396"/>
              <a:ext cx="1270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Review &amp; Understand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Plan and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Benefits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33928" y="2378703"/>
            <a:ext cx="1219356" cy="822960"/>
            <a:chOff x="3472762" y="1582062"/>
            <a:chExt cx="1270038" cy="822960"/>
          </a:xfrm>
        </p:grpSpPr>
        <p:sp>
          <p:nvSpPr>
            <p:cNvPr id="66" name="Rounded Rectangle 65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72762" y="1791224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Documents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91103" y="3530168"/>
            <a:ext cx="1219356" cy="822960"/>
            <a:chOff x="3472762" y="1582062"/>
            <a:chExt cx="1270038" cy="822960"/>
          </a:xfrm>
        </p:grpSpPr>
        <p:sp>
          <p:nvSpPr>
            <p:cNvPr id="78" name="Rounded Rectangle 77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Set &amp; 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Track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Care Plan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22116" y="3530168"/>
            <a:ext cx="1219356" cy="822960"/>
            <a:chOff x="3472762" y="1582062"/>
            <a:chExt cx="1270038" cy="822960"/>
          </a:xfrm>
        </p:grpSpPr>
        <p:sp>
          <p:nvSpPr>
            <p:cNvPr id="81" name="Rounded Rectangle 80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2762" y="1733499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Track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Medication Adherence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53129" y="3530168"/>
            <a:ext cx="1219356" cy="822960"/>
            <a:chOff x="3472762" y="1582062"/>
            <a:chExt cx="1270038" cy="822960"/>
          </a:xfrm>
        </p:grpSpPr>
        <p:sp>
          <p:nvSpPr>
            <p:cNvPr id="84" name="Rounded Rectangle 83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72762" y="1797358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Diabetes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90054" y="3530168"/>
            <a:ext cx="1219356" cy="822960"/>
            <a:chOff x="3478919" y="1582062"/>
            <a:chExt cx="1270038" cy="822960"/>
          </a:xfrm>
        </p:grpSpPr>
        <p:sp>
          <p:nvSpPr>
            <p:cNvPr id="87" name="Rounded Rectangle 86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78919" y="1808895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Life Event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515154" y="3530168"/>
            <a:ext cx="1219356" cy="822960"/>
            <a:chOff x="3472762" y="1582062"/>
            <a:chExt cx="1270038" cy="822960"/>
          </a:xfrm>
        </p:grpSpPr>
        <p:sp>
          <p:nvSpPr>
            <p:cNvPr id="90" name="Rounded Rectangle 89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72762" y="1714259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Connect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with Social Communities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00256" y="4529236"/>
            <a:ext cx="1219356" cy="822960"/>
            <a:chOff x="3472762" y="1582062"/>
            <a:chExt cx="1270038" cy="822960"/>
          </a:xfrm>
        </p:grpSpPr>
        <p:sp>
          <p:nvSpPr>
            <p:cNvPr id="96" name="Rounded Rectangle 95"/>
            <p:cNvSpPr>
              <a:spLocks/>
            </p:cNvSpPr>
            <p:nvPr/>
          </p:nvSpPr>
          <p:spPr bwMode="auto">
            <a:xfrm>
              <a:off x="3687158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Earn 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&amp;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Redeem</a:t>
              </a: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Rewards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31269" y="4529236"/>
            <a:ext cx="1219356" cy="822960"/>
            <a:chOff x="3472762" y="1582062"/>
            <a:chExt cx="1270038" cy="822960"/>
          </a:xfrm>
        </p:grpSpPr>
        <p:sp>
          <p:nvSpPr>
            <p:cNvPr id="99" name="Rounded Rectangle 98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Additional Condition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506867" y="3530168"/>
            <a:ext cx="1219356" cy="822960"/>
            <a:chOff x="3472762" y="1582062"/>
            <a:chExt cx="1270038" cy="822960"/>
          </a:xfrm>
        </p:grpSpPr>
        <p:sp>
          <p:nvSpPr>
            <p:cNvPr id="114" name="Rounded Rectangle 113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72762" y="1716543"/>
              <a:ext cx="1270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Attend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Virtual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Classes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05872" y="5665282"/>
            <a:ext cx="1219356" cy="861774"/>
            <a:chOff x="3472762" y="1549708"/>
            <a:chExt cx="1270038" cy="861774"/>
          </a:xfrm>
        </p:grpSpPr>
        <p:sp>
          <p:nvSpPr>
            <p:cNvPr id="121" name="Rounded Rectangle 120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73B34E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72762" y="1549708"/>
              <a:ext cx="12700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Biometric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Data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Tracking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(Blood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Glucose)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736885" y="5707339"/>
            <a:ext cx="1219356" cy="822960"/>
            <a:chOff x="3472762" y="1591765"/>
            <a:chExt cx="1270038" cy="822960"/>
          </a:xfrm>
        </p:grpSpPr>
        <p:sp>
          <p:nvSpPr>
            <p:cNvPr id="124" name="Rounded Rectangle 123"/>
            <p:cNvSpPr>
              <a:spLocks/>
            </p:cNvSpPr>
            <p:nvPr/>
          </p:nvSpPr>
          <p:spPr bwMode="auto">
            <a:xfrm>
              <a:off x="3687157" y="1591765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72762" y="1649302"/>
              <a:ext cx="1270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Weight,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Sleep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&amp; Activity</a:t>
              </a: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Tracking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67898" y="5697636"/>
            <a:ext cx="1219356" cy="822960"/>
            <a:chOff x="3472762" y="1582062"/>
            <a:chExt cx="1270038" cy="822960"/>
          </a:xfrm>
        </p:grpSpPr>
        <p:sp>
          <p:nvSpPr>
            <p:cNvPr id="127" name="Rounded Rectangle 126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Manage 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Nutrition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98911" y="5697636"/>
            <a:ext cx="1219356" cy="822960"/>
            <a:chOff x="3472762" y="1582062"/>
            <a:chExt cx="1270038" cy="822960"/>
          </a:xfrm>
        </p:grpSpPr>
        <p:sp>
          <p:nvSpPr>
            <p:cNvPr id="130" name="Rounded Rectangle 129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/>
                  <a:cs typeface="Calibri"/>
                </a:rPr>
                <a:t>Receive Coaching &amp; Training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72762" y="1718229"/>
              <a:ext cx="12700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832140" y="5693787"/>
            <a:ext cx="1219356" cy="822960"/>
            <a:chOff x="3472762" y="1582062"/>
            <a:chExt cx="1270038" cy="822960"/>
          </a:xfrm>
        </p:grpSpPr>
        <p:sp>
          <p:nvSpPr>
            <p:cNvPr id="133" name="Rounded Rectangle 132"/>
            <p:cNvSpPr>
              <a:spLocks/>
            </p:cNvSpPr>
            <p:nvPr/>
          </p:nvSpPr>
          <p:spPr bwMode="auto">
            <a:xfrm>
              <a:off x="3687157" y="1582062"/>
              <a:ext cx="841248" cy="822960"/>
            </a:xfrm>
            <a:prstGeom prst="roundRect">
              <a:avLst/>
            </a:prstGeom>
            <a:solidFill>
              <a:srgbClr val="A6A6A6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472762" y="1793487"/>
              <a:ext cx="127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Set &amp; Track Goals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3727" y="516536"/>
            <a:ext cx="885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1400" i="0" dirty="0"/>
              <a:t>The KP Hub App Strategy drives an highly customizable ecosystem delivering value to all member personas</a:t>
            </a:r>
          </a:p>
        </p:txBody>
      </p:sp>
      <p:cxnSp>
        <p:nvCxnSpPr>
          <p:cNvPr id="106" name="Straight Connector 105"/>
          <p:cNvCxnSpPr/>
          <p:nvPr/>
        </p:nvCxnSpPr>
        <p:spPr bwMode="auto">
          <a:xfrm flipV="1">
            <a:off x="121227" y="5518946"/>
            <a:ext cx="8901546" cy="37879"/>
          </a:xfrm>
          <a:prstGeom prst="line">
            <a:avLst/>
          </a:prstGeom>
          <a:noFill/>
          <a:ln w="19050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/>
          </a:ln>
        </p:spPr>
      </p:cxnSp>
      <p:cxnSp>
        <p:nvCxnSpPr>
          <p:cNvPr id="116" name="Straight Connector 115"/>
          <p:cNvCxnSpPr/>
          <p:nvPr/>
        </p:nvCxnSpPr>
        <p:spPr bwMode="auto">
          <a:xfrm flipV="1">
            <a:off x="123536" y="3350708"/>
            <a:ext cx="8901546" cy="37879"/>
          </a:xfrm>
          <a:prstGeom prst="line">
            <a:avLst/>
          </a:prstGeom>
          <a:noFill/>
          <a:ln w="19050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/>
          </a:ln>
        </p:spPr>
      </p:cxnSp>
      <p:grpSp>
        <p:nvGrpSpPr>
          <p:cNvPr id="8" name="Group 7"/>
          <p:cNvGrpSpPr/>
          <p:nvPr/>
        </p:nvGrpSpPr>
        <p:grpSpPr>
          <a:xfrm>
            <a:off x="2262734" y="1386929"/>
            <a:ext cx="1416033" cy="1839519"/>
            <a:chOff x="2175146" y="1386929"/>
            <a:chExt cx="1416033" cy="183951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270033" y="1386929"/>
              <a:ext cx="1226256" cy="1839519"/>
            </a:xfrm>
            <a:prstGeom prst="roundRect">
              <a:avLst/>
            </a:prstGeom>
            <a:solidFill>
              <a:srgbClr val="FFFFFF"/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331" y="1420860"/>
              <a:ext cx="737661" cy="808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75146" y="2219086"/>
              <a:ext cx="141603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Check Symptoms</a:t>
              </a:r>
            </a:p>
            <a:p>
              <a:pPr algn="ctr"/>
              <a:r>
                <a:rPr lang="en-US" sz="900" dirty="0" smtClean="0"/>
                <a:t>Get Advice</a:t>
              </a:r>
            </a:p>
            <a:p>
              <a:pPr algn="ctr"/>
              <a:r>
                <a:rPr lang="en-US" sz="900" dirty="0" smtClean="0"/>
                <a:t>Find a Pharmacy</a:t>
              </a:r>
            </a:p>
            <a:p>
              <a:pPr algn="ctr"/>
              <a:r>
                <a:rPr lang="en-US" sz="900" dirty="0" smtClean="0"/>
                <a:t>Schedule Appointment</a:t>
              </a:r>
            </a:p>
            <a:p>
              <a:pPr algn="ctr"/>
              <a:r>
                <a:rPr lang="en-US" sz="900" dirty="0" smtClean="0"/>
                <a:t>Find Urgent 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053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O_Template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Corp Plan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115695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55368</TotalTime>
  <Words>402</Words>
  <Application>Microsoft Macintosh PowerPoint</Application>
  <PresentationFormat>On-screen Show (4:3)</PresentationFormat>
  <Paragraphs>130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SIO_Template2011</vt:lpstr>
      <vt:lpstr>Custom Design</vt:lpstr>
      <vt:lpstr>PowerPoint Presentation</vt:lpstr>
      <vt:lpstr>PowerPoint Presentation</vt:lpstr>
      <vt:lpstr>PowerPoint Presentation</vt:lpstr>
    </vt:vector>
  </TitlesOfParts>
  <Company>Centric Digital for Kaiser Permanente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Concept Overview</dc:title>
  <dc:creator>Centric Digital</dc:creator>
  <cp:lastModifiedBy>Centric Digital</cp:lastModifiedBy>
  <cp:revision>3135</cp:revision>
  <cp:lastPrinted>2014-03-11T00:28:19Z</cp:lastPrinted>
  <dcterms:created xsi:type="dcterms:W3CDTF">2012-07-02T21:57:27Z</dcterms:created>
  <dcterms:modified xsi:type="dcterms:W3CDTF">2014-08-07T23:06:19Z</dcterms:modified>
</cp:coreProperties>
</file>