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57" r:id="rId4"/>
    <p:sldId id="258" r:id="rId5"/>
    <p:sldId id="259" r:id="rId6"/>
    <p:sldId id="260" r:id="rId7"/>
    <p:sldId id="265" r:id="rId8"/>
    <p:sldId id="271" r:id="rId9"/>
    <p:sldId id="273" r:id="rId10"/>
    <p:sldId id="274" r:id="rId11"/>
    <p:sldId id="284" r:id="rId12"/>
    <p:sldId id="272" r:id="rId13"/>
    <p:sldId id="275" r:id="rId14"/>
    <p:sldId id="276" r:id="rId15"/>
    <p:sldId id="277" r:id="rId16"/>
    <p:sldId id="278" r:id="rId17"/>
    <p:sldId id="269" r:id="rId18"/>
    <p:sldId id="279" r:id="rId19"/>
    <p:sldId id="283" r:id="rId20"/>
    <p:sldId id="280" r:id="rId21"/>
    <p:sldId id="281" r:id="rId22"/>
    <p:sldId id="261" r:id="rId23"/>
    <p:sldId id="262" r:id="rId24"/>
    <p:sldId id="26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A6B312-596D-453E-A293-4F57906EEDA1}" type="datetimeFigureOut">
              <a:rPr lang="en-US" smtClean="0"/>
              <a:pPr/>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312D8-6F0F-45F2-9DE6-C924BC00F4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A6B312-596D-453E-A293-4F57906EEDA1}" type="datetimeFigureOut">
              <a:rPr lang="en-US" smtClean="0"/>
              <a:pPr/>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312D8-6F0F-45F2-9DE6-C924BC00F4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A6B312-596D-453E-A293-4F57906EEDA1}" type="datetimeFigureOut">
              <a:rPr lang="en-US" smtClean="0"/>
              <a:pPr/>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312D8-6F0F-45F2-9DE6-C924BC00F4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A6B312-596D-453E-A293-4F57906EEDA1}" type="datetimeFigureOut">
              <a:rPr lang="en-US" smtClean="0"/>
              <a:pPr/>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312D8-6F0F-45F2-9DE6-C924BC00F4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A6B312-596D-453E-A293-4F57906EEDA1}" type="datetimeFigureOut">
              <a:rPr lang="en-US" smtClean="0"/>
              <a:pPr/>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312D8-6F0F-45F2-9DE6-C924BC00F4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A6B312-596D-453E-A293-4F57906EEDA1}" type="datetimeFigureOut">
              <a:rPr lang="en-US" smtClean="0"/>
              <a:pPr/>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9312D8-6F0F-45F2-9DE6-C924BC00F4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A6B312-596D-453E-A293-4F57906EEDA1}" type="datetimeFigureOut">
              <a:rPr lang="en-US" smtClean="0"/>
              <a:pPr/>
              <a:t>10/18/2018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9312D8-6F0F-45F2-9DE6-C924BC00F4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A6B312-596D-453E-A293-4F57906EEDA1}" type="datetimeFigureOut">
              <a:rPr lang="en-US" smtClean="0"/>
              <a:pPr/>
              <a:t>10/18/2018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9312D8-6F0F-45F2-9DE6-C924BC00F4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A6B312-596D-453E-A293-4F57906EEDA1}" type="datetimeFigureOut">
              <a:rPr lang="en-US" smtClean="0"/>
              <a:pPr/>
              <a:t>10/18/2018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9312D8-6F0F-45F2-9DE6-C924BC00F4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A6B312-596D-453E-A293-4F57906EEDA1}" type="datetimeFigureOut">
              <a:rPr lang="en-US" smtClean="0"/>
              <a:pPr/>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9312D8-6F0F-45F2-9DE6-C924BC00F4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A6B312-596D-453E-A293-4F57906EEDA1}" type="datetimeFigureOut">
              <a:rPr lang="en-US" smtClean="0"/>
              <a:pPr/>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9312D8-6F0F-45F2-9DE6-C924BC00F4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6B312-596D-453E-A293-4F57906EEDA1}" type="datetimeFigureOut">
              <a:rPr lang="en-US" smtClean="0"/>
              <a:pPr/>
              <a:t>10/18/2018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312D8-6F0F-45F2-9DE6-C924BC00F4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a:t>
            </a:r>
            <a:r>
              <a:rPr lang="en-US" dirty="0" smtClean="0"/>
              <a:t>Crimes</a:t>
            </a:r>
            <a:endParaRPr lang="en-US" dirty="0"/>
          </a:p>
        </p:txBody>
      </p:sp>
      <p:sp>
        <p:nvSpPr>
          <p:cNvPr id="3" name="Subtitle 2"/>
          <p:cNvSpPr>
            <a:spLocks noGrp="1"/>
          </p:cNvSpPr>
          <p:nvPr>
            <p:ph type="subTitle" idx="1"/>
          </p:nvPr>
        </p:nvSpPr>
        <p:spPr/>
        <p:txBody>
          <a:bodyPr/>
          <a:lstStyle/>
          <a:p>
            <a:r>
              <a:rPr lang="en-US" smtClean="0"/>
              <a:t>Hacking/CFAA</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The Design of the Worm</a:t>
            </a:r>
          </a:p>
        </p:txBody>
      </p:sp>
      <p:sp>
        <p:nvSpPr>
          <p:cNvPr id="16387" name="Rectangle 3"/>
          <p:cNvSpPr>
            <a:spLocks noGrp="1" noChangeArrowheads="1"/>
          </p:cNvSpPr>
          <p:nvPr>
            <p:ph type="body" idx="1"/>
          </p:nvPr>
        </p:nvSpPr>
        <p:spPr/>
        <p:txBody>
          <a:bodyPr/>
          <a:lstStyle/>
          <a:p>
            <a:pPr>
              <a:lnSpc>
                <a:spcPct val="90000"/>
              </a:lnSpc>
            </a:pPr>
            <a:r>
              <a:rPr lang="en-US"/>
              <a:t>The worm did not copy itself if it got a “yes” answer.  </a:t>
            </a:r>
          </a:p>
          <a:p>
            <a:pPr>
              <a:lnSpc>
                <a:spcPct val="90000"/>
              </a:lnSpc>
            </a:pPr>
            <a:r>
              <a:rPr lang="en-US"/>
              <a:t>However, Morris also worried that system owners who became aware of the worm would stop its spread by programming their computers to answer “yes.”</a:t>
            </a:r>
          </a:p>
          <a:p>
            <a:pPr>
              <a:lnSpc>
                <a:spcPct val="90000"/>
              </a:lnSpc>
            </a:pPr>
            <a:r>
              <a:rPr lang="en-US"/>
              <a:t>So he programmed the worm to copy itself every seventh time it received a “yes” from the same computer.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996" y="836712"/>
            <a:ext cx="8015436" cy="5877987"/>
          </a:xfrm>
        </p:spPr>
      </p:pic>
    </p:spTree>
    <p:extLst>
      <p:ext uri="{BB962C8B-B14F-4D97-AF65-F5344CB8AC3E}">
        <p14:creationId xmlns:p14="http://schemas.microsoft.com/office/powerpoint/2010/main" val="1824939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Purpose of the Morris Worm</a:t>
            </a:r>
          </a:p>
        </p:txBody>
      </p:sp>
      <p:sp>
        <p:nvSpPr>
          <p:cNvPr id="14339" name="Rectangle 3"/>
          <p:cNvSpPr>
            <a:spLocks noGrp="1" noChangeArrowheads="1"/>
          </p:cNvSpPr>
          <p:nvPr>
            <p:ph type="body" idx="1"/>
          </p:nvPr>
        </p:nvSpPr>
        <p:spPr/>
        <p:txBody>
          <a:bodyPr/>
          <a:lstStyle/>
          <a:p>
            <a:pPr>
              <a:lnSpc>
                <a:spcPct val="90000"/>
              </a:lnSpc>
            </a:pPr>
            <a:r>
              <a:rPr lang="en-US" dirty="0"/>
              <a:t>Morris </a:t>
            </a:r>
            <a:r>
              <a:rPr lang="en-US" dirty="0">
                <a:solidFill>
                  <a:srgbClr val="FF0000"/>
                </a:solidFill>
              </a:rPr>
              <a:t>did not intend </a:t>
            </a:r>
            <a:r>
              <a:rPr lang="en-US" dirty="0"/>
              <a:t>his worm to cause any harm.  </a:t>
            </a:r>
          </a:p>
          <a:p>
            <a:pPr>
              <a:lnSpc>
                <a:spcPct val="90000"/>
              </a:lnSpc>
            </a:pPr>
            <a:r>
              <a:rPr lang="en-US" dirty="0"/>
              <a:t>As the court notes, “The goal of this program was to demonstrate the inadequacies of current security measures on computer networks by exploiting the security defects that Morris had discovered. The tactic he selected was release of a worm into network computers.”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The Error</a:t>
            </a:r>
          </a:p>
        </p:txBody>
      </p:sp>
      <p:sp>
        <p:nvSpPr>
          <p:cNvPr id="17411" name="Rectangle 3"/>
          <p:cNvSpPr>
            <a:spLocks noGrp="1" noChangeArrowheads="1"/>
          </p:cNvSpPr>
          <p:nvPr>
            <p:ph type="body" idx="1"/>
          </p:nvPr>
        </p:nvSpPr>
        <p:spPr/>
        <p:txBody>
          <a:bodyPr>
            <a:normAutofit fontScale="92500" lnSpcReduction="20000"/>
          </a:bodyPr>
          <a:lstStyle/>
          <a:p>
            <a:r>
              <a:rPr lang="en-US" dirty="0"/>
              <a:t>Morris greatly underestimated the number of times a computer would be asked if it had the worm.  </a:t>
            </a:r>
          </a:p>
          <a:p>
            <a:r>
              <a:rPr lang="en-US" dirty="0"/>
              <a:t>The worm spread with great rapidity over the Internet causing computer slowdowns and shutdowns and imposing on system owners the cost of removing the worm.  </a:t>
            </a:r>
            <a:endParaRPr lang="en-US" dirty="0" smtClean="0"/>
          </a:p>
          <a:p>
            <a:pPr lvl="1"/>
            <a:r>
              <a:rPr lang="en-US" dirty="0" smtClean="0"/>
              <a:t>It infected about 10% all internet-connected computers (about 6,000)</a:t>
            </a:r>
          </a:p>
          <a:p>
            <a:pPr lvl="1"/>
            <a:r>
              <a:rPr lang="en-US" dirty="0" smtClean="0"/>
              <a:t>The internet had to be partitioned in order to remove the worm.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Computer Fraud and Abuse Act </a:t>
            </a:r>
          </a:p>
        </p:txBody>
      </p:sp>
      <p:sp>
        <p:nvSpPr>
          <p:cNvPr id="18435" name="Rectangle 3"/>
          <p:cNvSpPr>
            <a:spLocks noGrp="1" noChangeArrowheads="1"/>
          </p:cNvSpPr>
          <p:nvPr>
            <p:ph type="body" idx="1"/>
          </p:nvPr>
        </p:nvSpPr>
        <p:spPr/>
        <p:txBody>
          <a:bodyPr/>
          <a:lstStyle/>
          <a:p>
            <a:r>
              <a:rPr lang="en-US" dirty="0"/>
              <a:t>Morris was prosecuted criminally under the Computer Fraud and Abuse Act. </a:t>
            </a:r>
            <a:endParaRPr lang="en-US" dirty="0" smtClean="0"/>
          </a:p>
          <a:p>
            <a:pPr lvl="1"/>
            <a:r>
              <a:rPr lang="en-US" dirty="0" smtClean="0"/>
              <a:t>In fact, he was the very first person to be so prosecuted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The Issues</a:t>
            </a:r>
          </a:p>
        </p:txBody>
      </p:sp>
      <p:sp>
        <p:nvSpPr>
          <p:cNvPr id="19459" name="Rectangle 3"/>
          <p:cNvSpPr>
            <a:spLocks noGrp="1" noChangeArrowheads="1"/>
          </p:cNvSpPr>
          <p:nvPr>
            <p:ph type="body" idx="1"/>
          </p:nvPr>
        </p:nvSpPr>
        <p:spPr/>
        <p:txBody>
          <a:bodyPr/>
          <a:lstStyle/>
          <a:p>
            <a:r>
              <a:rPr lang="en-US" dirty="0"/>
              <a:t>The court:  “The issues raised are (1) whether the Government must prove not only that the defendant intended to access a federal interest computer, but </a:t>
            </a:r>
            <a:r>
              <a:rPr lang="en-US" dirty="0" smtClean="0"/>
              <a:t>also [whether defendant also intended to cause loss or damage]; </a:t>
            </a:r>
            <a:r>
              <a:rPr lang="en-US" dirty="0"/>
              <a:t>and (2) what satisfies the statutory requirement of ‘access without authorization.’”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The Ruling</a:t>
            </a:r>
          </a:p>
        </p:txBody>
      </p:sp>
      <p:sp>
        <p:nvSpPr>
          <p:cNvPr id="20483" name="Rectangle 3"/>
          <p:cNvSpPr>
            <a:spLocks noGrp="1" noChangeArrowheads="1"/>
          </p:cNvSpPr>
          <p:nvPr>
            <p:ph type="body" idx="1"/>
          </p:nvPr>
        </p:nvSpPr>
        <p:spPr/>
        <p:txBody>
          <a:bodyPr/>
          <a:lstStyle/>
          <a:p>
            <a:r>
              <a:rPr lang="en-US"/>
              <a:t>The court holds that the only intent required is the intent to access the system.</a:t>
            </a:r>
          </a:p>
          <a:p>
            <a:r>
              <a:rPr lang="en-US"/>
              <a:t>The authorization issue:  Morris was authorized to use—in certain ways--the computers he initially accessed.  He exceeded his authorized access.  Is this enough to make his access unauthorized?</a:t>
            </a:r>
          </a:p>
          <a:p>
            <a:r>
              <a:rPr lang="en-US"/>
              <a:t>The court answers that it is.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of Service</a:t>
            </a:r>
            <a:endParaRPr lang="en-US" dirty="0"/>
          </a:p>
        </p:txBody>
      </p:sp>
      <p:sp>
        <p:nvSpPr>
          <p:cNvPr id="3" name="Content Placeholder 2"/>
          <p:cNvSpPr>
            <a:spLocks noGrp="1"/>
          </p:cNvSpPr>
          <p:nvPr>
            <p:ph idx="1"/>
          </p:nvPr>
        </p:nvSpPr>
        <p:spPr/>
        <p:txBody>
          <a:bodyPr/>
          <a:lstStyle/>
          <a:p>
            <a:r>
              <a:rPr lang="en-US" dirty="0" smtClean="0"/>
              <a:t>Terms of Service – rules that a user </a:t>
            </a:r>
            <a:r>
              <a:rPr lang="en-US" dirty="0"/>
              <a:t>must agree to abide by in order to use a </a:t>
            </a:r>
            <a:r>
              <a:rPr lang="en-US" dirty="0" smtClean="0"/>
              <a:t>service. As most websites provide a “service” these sites utilize TOS with their users.</a:t>
            </a:r>
          </a:p>
          <a:p>
            <a:r>
              <a:rPr lang="en-US" dirty="0" smtClean="0"/>
              <a:t>The legal status of TOS continues to be unclear. </a:t>
            </a:r>
            <a:r>
              <a:rPr lang="en-US" i="1" dirty="0" smtClean="0"/>
              <a:t>Generally</a:t>
            </a:r>
            <a:r>
              <a:rPr lang="en-US" dirty="0" smtClean="0"/>
              <a:t> they are considered to be non-binding (i.e. not contracts).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Example 2 </a:t>
            </a:r>
            <a:r>
              <a:rPr lang="en-US" dirty="0" smtClean="0"/>
              <a:t>– Aaron Swartz</a:t>
            </a:r>
            <a:endParaRPr lang="en-US" dirty="0"/>
          </a:p>
        </p:txBody>
      </p:sp>
      <p:sp>
        <p:nvSpPr>
          <p:cNvPr id="3" name="Content Placeholder 2"/>
          <p:cNvSpPr>
            <a:spLocks noGrp="1"/>
          </p:cNvSpPr>
          <p:nvPr>
            <p:ph idx="1"/>
          </p:nvPr>
        </p:nvSpPr>
        <p:spPr/>
        <p:txBody>
          <a:bodyPr>
            <a:normAutofit/>
          </a:bodyPr>
          <a:lstStyle/>
          <a:p>
            <a:r>
              <a:rPr lang="en-US" dirty="0" smtClean="0"/>
              <a:t>Aaron Swartz was an MIT student. </a:t>
            </a:r>
          </a:p>
          <a:p>
            <a:r>
              <a:rPr lang="en-US" dirty="0" smtClean="0"/>
              <a:t>He was also research fellow at Harvard University. </a:t>
            </a:r>
          </a:p>
          <a:p>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1840" y="2966132"/>
            <a:ext cx="5364088" cy="334259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TOS – Aaron Swartz</a:t>
            </a:r>
            <a:endParaRPr lang="en-US" dirty="0"/>
          </a:p>
        </p:txBody>
      </p:sp>
      <p:sp>
        <p:nvSpPr>
          <p:cNvPr id="3" name="Content Placeholder 2"/>
          <p:cNvSpPr>
            <a:spLocks noGrp="1"/>
          </p:cNvSpPr>
          <p:nvPr>
            <p:ph idx="1"/>
          </p:nvPr>
        </p:nvSpPr>
        <p:spPr/>
        <p:txBody>
          <a:bodyPr/>
          <a:lstStyle/>
          <a:p>
            <a:r>
              <a:rPr lang="en-US" dirty="0"/>
              <a:t>Harvard gave Swartz a </a:t>
            </a:r>
            <a:r>
              <a:rPr lang="en-US" dirty="0" smtClean="0"/>
              <a:t>JSTOR account </a:t>
            </a:r>
            <a:r>
              <a:rPr lang="en-US" dirty="0"/>
              <a:t>as part of his job. </a:t>
            </a:r>
            <a:endParaRPr lang="en-US" dirty="0" smtClean="0"/>
          </a:p>
          <a:p>
            <a:pPr lvl="3"/>
            <a:r>
              <a:rPr lang="en-US" dirty="0"/>
              <a:t>http://www.jstor.org/</a:t>
            </a:r>
          </a:p>
          <a:p>
            <a:r>
              <a:rPr lang="en-US" dirty="0" smtClean="0"/>
              <a:t>JSTOR </a:t>
            </a:r>
            <a:r>
              <a:rPr lang="en-US" dirty="0"/>
              <a:t>is an online database of academic journals and other data</a:t>
            </a:r>
          </a:p>
          <a:p>
            <a:pPr lvl="2"/>
            <a:r>
              <a:rPr lang="en-US" dirty="0" smtClean="0"/>
              <a:t>JSTOR owns </a:t>
            </a:r>
            <a:r>
              <a:rPr lang="en-US" dirty="0"/>
              <a:t>the copyright to ALL of the </a:t>
            </a:r>
            <a:r>
              <a:rPr lang="en-US" dirty="0" smtClean="0"/>
              <a:t>manuscripts </a:t>
            </a:r>
            <a:r>
              <a:rPr lang="en-US" dirty="0"/>
              <a:t>contained therein</a:t>
            </a:r>
          </a:p>
          <a:p>
            <a:pPr lvl="1"/>
            <a:endParaRPr lang="en-US" dirty="0"/>
          </a:p>
        </p:txBody>
      </p:sp>
    </p:spTree>
    <p:extLst>
      <p:ext uri="{BB962C8B-B14F-4D97-AF65-F5344CB8AC3E}">
        <p14:creationId xmlns:p14="http://schemas.microsoft.com/office/powerpoint/2010/main" val="34202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Hacking</a:t>
            </a:r>
            <a:endParaRPr lang="en-US"/>
          </a:p>
        </p:txBody>
      </p:sp>
      <p:sp>
        <p:nvSpPr>
          <p:cNvPr id="3" name="Content Placeholder 2"/>
          <p:cNvSpPr>
            <a:spLocks noGrp="1"/>
          </p:cNvSpPr>
          <p:nvPr>
            <p:ph idx="1"/>
          </p:nvPr>
        </p:nvSpPr>
        <p:spPr/>
        <p:txBody>
          <a:bodyPr/>
          <a:lstStyle/>
          <a:p>
            <a:pPr>
              <a:buNone/>
            </a:pPr>
            <a:r>
              <a:rPr lang="en-US" dirty="0" smtClean="0"/>
              <a:t>https://www.youtube.com/watch?v=U2_h-EFlztY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TOS – Aaron Swartz</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Swartz downloaded a large number of academic articles from JSTOR through MIT’s network. </a:t>
            </a:r>
          </a:p>
          <a:p>
            <a:r>
              <a:rPr lang="en-US" dirty="0" smtClean="0"/>
              <a:t>Swartz had written a Guerilla Manifesto that said:</a:t>
            </a:r>
          </a:p>
          <a:p>
            <a:pPr lvl="1"/>
            <a:r>
              <a:rPr lang="en-US" dirty="0" smtClean="0"/>
              <a:t>“We need to take information . . . make our copies and share them with the world. We need to take stuff that's out of copyright and add it to the archive. We need to buy secret databases and put them on the Web. We need to download scientific journals and upload them to file sharing networks.“</a:t>
            </a:r>
          </a:p>
          <a:p>
            <a:r>
              <a:rPr lang="en-US" dirty="0" smtClean="0"/>
              <a:t>Swartz </a:t>
            </a:r>
            <a:r>
              <a:rPr lang="en-US" dirty="0" smtClean="0"/>
              <a:t>secretly </a:t>
            </a:r>
            <a:r>
              <a:rPr lang="en-US" dirty="0"/>
              <a:t>attached a laptop to MIT’s computer </a:t>
            </a:r>
            <a:r>
              <a:rPr lang="en-US" dirty="0" smtClean="0"/>
              <a:t>network</a:t>
            </a:r>
            <a:r>
              <a:rPr lang="en-US" dirty="0"/>
              <a:t> allowing him to "rapidly download an extraordinary volume of articles from JSTOR</a:t>
            </a:r>
            <a:r>
              <a:rPr lang="en-US" dirty="0" smtClean="0"/>
              <a:t>.“</a:t>
            </a:r>
            <a:r>
              <a:rPr lang="en-US" baseline="30000" dirty="0" smtClean="0"/>
              <a:t> </a:t>
            </a:r>
            <a:endParaRPr lang="en-US" baseline="30000" dirty="0" smtClean="0"/>
          </a:p>
          <a:p>
            <a:pPr lvl="1"/>
            <a:r>
              <a:rPr lang="en-US" dirty="0" smtClean="0"/>
              <a:t>Prosecutors </a:t>
            </a:r>
            <a:r>
              <a:rPr lang="en-US" dirty="0"/>
              <a:t>in the case said Swartz acted with the intention of making the papers available on P2P file-sharing sites</a:t>
            </a:r>
            <a:r>
              <a:rPr lang="en-US" dirty="0" smtClean="0"/>
              <a:t>.</a:t>
            </a:r>
          </a:p>
          <a:p>
            <a:pPr lvl="1"/>
            <a:r>
              <a:rPr lang="en-US" dirty="0" smtClean="0"/>
              <a:t>However, Swartz </a:t>
            </a:r>
            <a:r>
              <a:rPr lang="en-US" i="1" dirty="0" smtClean="0"/>
              <a:t>did not do so</a:t>
            </a:r>
            <a:r>
              <a:rPr lang="en-US" dirty="0" smtClean="0"/>
              <a:t> and returned all the files to JSTOR after he was caught.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TOS – Aaron Swartz</a:t>
            </a:r>
            <a:endParaRPr lang="en-US" dirty="0"/>
          </a:p>
        </p:txBody>
      </p:sp>
      <p:sp>
        <p:nvSpPr>
          <p:cNvPr id="3" name="Content Placeholder 2"/>
          <p:cNvSpPr>
            <a:spLocks noGrp="1"/>
          </p:cNvSpPr>
          <p:nvPr>
            <p:ph idx="1"/>
          </p:nvPr>
        </p:nvSpPr>
        <p:spPr/>
        <p:txBody>
          <a:bodyPr/>
          <a:lstStyle/>
          <a:p>
            <a:r>
              <a:rPr lang="en-US" dirty="0" smtClean="0"/>
              <a:t>Swartz was indicted on 11 charges of violating the CFAA, facing 35 years in jail. </a:t>
            </a:r>
          </a:p>
          <a:p>
            <a:r>
              <a:rPr lang="en-US" dirty="0" smtClean="0"/>
              <a:t>The Manifesto played a key role in the prosecutor’s decision. </a:t>
            </a:r>
          </a:p>
          <a:p>
            <a:r>
              <a:rPr lang="en-US" dirty="0" smtClean="0"/>
              <a:t>But Swartz </a:t>
            </a:r>
            <a:r>
              <a:rPr lang="en-US" dirty="0" smtClean="0"/>
              <a:t>was never convicted. He committed suicide in 2013.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Example </a:t>
            </a:r>
            <a:r>
              <a:rPr lang="en-US" dirty="0" smtClean="0"/>
              <a:t>3 </a:t>
            </a:r>
            <a:r>
              <a:rPr lang="en-US" dirty="0" smtClean="0"/>
              <a:t>- </a:t>
            </a:r>
            <a:r>
              <a:rPr lang="en-US" dirty="0" smtClean="0"/>
              <a:t>Botnets</a:t>
            </a:r>
            <a:endParaRPr lang="en-US" dirty="0"/>
          </a:p>
        </p:txBody>
      </p:sp>
      <p:sp>
        <p:nvSpPr>
          <p:cNvPr id="3" name="Content Placeholder 2"/>
          <p:cNvSpPr>
            <a:spLocks noGrp="1"/>
          </p:cNvSpPr>
          <p:nvPr>
            <p:ph idx="1"/>
          </p:nvPr>
        </p:nvSpPr>
        <p:spPr/>
        <p:txBody>
          <a:bodyPr/>
          <a:lstStyle/>
          <a:p>
            <a:r>
              <a:rPr lang="en-US" dirty="0" smtClean="0"/>
              <a:t>What is a Botnet</a:t>
            </a:r>
            <a:r>
              <a:rPr lang="en-US" dirty="0" smtClean="0"/>
              <a:t>?</a:t>
            </a:r>
          </a:p>
          <a:p>
            <a:pPr lvl="2"/>
            <a:r>
              <a:rPr lang="en-US" dirty="0"/>
              <a:t>a network of private computers infected with malicious software and controlled as a group without the owners' knowledge</a:t>
            </a:r>
            <a:endParaRPr lang="en-US" dirty="0" smtClean="0"/>
          </a:p>
          <a:p>
            <a:pPr>
              <a:buNone/>
            </a:pPr>
            <a:endParaRPr lang="en-US" dirty="0"/>
          </a:p>
          <a:p>
            <a:pPr>
              <a:buNone/>
            </a:pPr>
            <a:endParaRPr lang="en-US" dirty="0"/>
          </a:p>
        </p:txBody>
      </p:sp>
      <p:pic>
        <p:nvPicPr>
          <p:cNvPr id="4" name="Picture 3" descr="040813_1107_Botnetsandc2.jpg"/>
          <p:cNvPicPr>
            <a:picLocks noChangeAspect="1"/>
          </p:cNvPicPr>
          <p:nvPr/>
        </p:nvPicPr>
        <p:blipFill>
          <a:blip r:embed="rId2" cstate="print"/>
          <a:stretch>
            <a:fillRect/>
          </a:stretch>
        </p:blipFill>
        <p:spPr>
          <a:xfrm>
            <a:off x="3491880" y="3212976"/>
            <a:ext cx="5438750" cy="33843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3284984"/>
            <a:ext cx="3384376" cy="307430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Peer-to-Peer </a:t>
            </a:r>
            <a:r>
              <a:rPr lang="en-US" dirty="0" err="1" smtClean="0"/>
              <a:t>Botnet</a:t>
            </a:r>
            <a:endParaRPr lang="en-US" dirty="0"/>
          </a:p>
        </p:txBody>
      </p:sp>
      <p:pic>
        <p:nvPicPr>
          <p:cNvPr id="4" name="Content Placeholder 3" descr="040813_1107_Botnetsandc3.png"/>
          <p:cNvPicPr>
            <a:picLocks noGrp="1" noChangeAspect="1"/>
          </p:cNvPicPr>
          <p:nvPr>
            <p:ph idx="1"/>
          </p:nvPr>
        </p:nvPicPr>
        <p:blipFill>
          <a:blip r:embed="rId2" cstate="print"/>
          <a:stretch>
            <a:fillRect/>
          </a:stretch>
        </p:blipFill>
        <p:spPr>
          <a:xfrm>
            <a:off x="827584" y="2348880"/>
            <a:ext cx="7691298" cy="3186183"/>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Purposes of </a:t>
            </a:r>
            <a:r>
              <a:rPr lang="en-US" dirty="0" err="1" smtClean="0"/>
              <a:t>Botnets</a:t>
            </a:r>
            <a:endParaRPr lang="en-US" dirty="0"/>
          </a:p>
        </p:txBody>
      </p:sp>
      <p:sp>
        <p:nvSpPr>
          <p:cNvPr id="3" name="Content Placeholder 2"/>
          <p:cNvSpPr>
            <a:spLocks noGrp="1"/>
          </p:cNvSpPr>
          <p:nvPr>
            <p:ph idx="1"/>
          </p:nvPr>
        </p:nvSpPr>
        <p:spPr/>
        <p:txBody>
          <a:bodyPr/>
          <a:lstStyle/>
          <a:p>
            <a:r>
              <a:rPr lang="en-US" dirty="0" smtClean="0"/>
              <a:t>DDOS (Domain Denial-of-Service) Attacks</a:t>
            </a:r>
          </a:p>
          <a:p>
            <a:r>
              <a:rPr lang="en-US" dirty="0" smtClean="0"/>
              <a:t>Spamming</a:t>
            </a:r>
          </a:p>
          <a:p>
            <a:r>
              <a:rPr lang="en-US" dirty="0" smtClean="0"/>
              <a:t>Implement Fraud Scheme (Banking information gathering)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Criminal Law Origins</a:t>
            </a:r>
            <a:br>
              <a:rPr lang="en-US" dirty="0" smtClean="0"/>
            </a:br>
            <a:r>
              <a:rPr lang="en-US" dirty="0" smtClean="0"/>
              <a:t>CFAA</a:t>
            </a:r>
            <a:endParaRPr lang="en-US" dirty="0"/>
          </a:p>
        </p:txBody>
      </p:sp>
      <p:sp>
        <p:nvSpPr>
          <p:cNvPr id="3" name="Content Placeholder 2"/>
          <p:cNvSpPr>
            <a:spLocks noGrp="1"/>
          </p:cNvSpPr>
          <p:nvPr>
            <p:ph idx="1"/>
          </p:nvPr>
        </p:nvSpPr>
        <p:spPr/>
        <p:txBody>
          <a:bodyPr/>
          <a:lstStyle/>
          <a:p>
            <a:r>
              <a:rPr lang="en-US" dirty="0" smtClean="0"/>
              <a:t>Computer Fraud and Abuse Act (CFAA)</a:t>
            </a:r>
          </a:p>
          <a:p>
            <a:pPr lvl="1"/>
            <a:r>
              <a:rPr lang="en-US" dirty="0" smtClean="0"/>
              <a:t>Enacted in 1986</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CFAA</a:t>
            </a:r>
            <a:endParaRPr lang="en-US" dirty="0"/>
          </a:p>
        </p:txBody>
      </p:sp>
      <p:sp>
        <p:nvSpPr>
          <p:cNvPr id="3" name="Content Placeholder 2"/>
          <p:cNvSpPr>
            <a:spLocks noGrp="1"/>
          </p:cNvSpPr>
          <p:nvPr>
            <p:ph idx="1"/>
          </p:nvPr>
        </p:nvSpPr>
        <p:spPr/>
        <p:txBody>
          <a:bodyPr>
            <a:normAutofit/>
          </a:bodyPr>
          <a:lstStyle/>
          <a:p>
            <a:pPr>
              <a:buNone/>
            </a:pPr>
            <a:r>
              <a:rPr lang="en-US" dirty="0" smtClean="0"/>
              <a:t>Applies to “Protected Computers”:</a:t>
            </a:r>
          </a:p>
          <a:p>
            <a:r>
              <a:rPr lang="en-US" dirty="0"/>
              <a:t>exclusively for the use of a financial institution or the United States </a:t>
            </a:r>
            <a:r>
              <a:rPr lang="en-US" dirty="0" smtClean="0"/>
              <a:t>Government; or</a:t>
            </a:r>
          </a:p>
          <a:p>
            <a:r>
              <a:rPr lang="en-US" dirty="0" smtClean="0"/>
              <a:t>which </a:t>
            </a:r>
            <a:r>
              <a:rPr lang="en-US" dirty="0"/>
              <a:t>is used in or affecting interstate or foreign commerce or communication, including a computer located outside the United </a:t>
            </a:r>
            <a:r>
              <a:rPr lang="en-US" dirty="0" smtClean="0"/>
              <a:t>States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CFAA – Using Computers for fraud</a:t>
            </a:r>
            <a:endParaRPr lang="en-US" dirty="0"/>
          </a:p>
        </p:txBody>
      </p:sp>
      <p:sp>
        <p:nvSpPr>
          <p:cNvPr id="3" name="Content Placeholder 2"/>
          <p:cNvSpPr>
            <a:spLocks noGrp="1"/>
          </p:cNvSpPr>
          <p:nvPr>
            <p:ph idx="1"/>
          </p:nvPr>
        </p:nvSpPr>
        <p:spPr/>
        <p:txBody>
          <a:bodyPr/>
          <a:lstStyle/>
          <a:p>
            <a:pPr>
              <a:buNone/>
            </a:pPr>
            <a:r>
              <a:rPr lang="en-US" dirty="0"/>
              <a:t> </a:t>
            </a:r>
            <a:r>
              <a:rPr lang="en-US" dirty="0" smtClean="0"/>
              <a:t>”knowingly </a:t>
            </a:r>
            <a:r>
              <a:rPr lang="en-US" dirty="0"/>
              <a:t>and with intent to defraud, accesses a protected computer without authorization, or exceeds authorized access, and by means of such conduct furthers the intended fraud and obtains anything of </a:t>
            </a:r>
            <a:r>
              <a:rPr lang="en-US" dirty="0" smtClean="0"/>
              <a:t>value . .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CFAA – Unauthorized Access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lphaUcPeriod"/>
            </a:pPr>
            <a:r>
              <a:rPr lang="en-US" dirty="0" smtClean="0"/>
              <a:t>knowingly causes the transmission of a program, information, code, or command, and as a result of such conduct, intentionally </a:t>
            </a:r>
            <a:r>
              <a:rPr lang="en-US" dirty="0" smtClean="0"/>
              <a:t>[or recklessly] </a:t>
            </a:r>
            <a:r>
              <a:rPr lang="en-US" dirty="0" smtClean="0"/>
              <a:t>causes </a:t>
            </a:r>
            <a:r>
              <a:rPr lang="en-US" dirty="0" smtClean="0"/>
              <a:t>damage without </a:t>
            </a:r>
            <a:r>
              <a:rPr lang="en-US" dirty="0" smtClean="0"/>
              <a:t>authorization</a:t>
            </a:r>
          </a:p>
          <a:p>
            <a:pPr marL="514350" indent="-514350">
              <a:buFont typeface="+mj-lt"/>
              <a:buAutoNum type="alphaUcPeriod"/>
            </a:pPr>
            <a:r>
              <a:rPr lang="en-US" dirty="0" smtClean="0"/>
              <a:t>intentionally </a:t>
            </a:r>
            <a:r>
              <a:rPr lang="en-US" dirty="0" smtClean="0"/>
              <a:t>accesses a protected computer without authorization, and as a result of such conduct, causes damage and loss.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CFAA – Civil Remedies</a:t>
            </a:r>
            <a:endParaRPr lang="en-US" dirty="0"/>
          </a:p>
        </p:txBody>
      </p:sp>
      <p:sp>
        <p:nvSpPr>
          <p:cNvPr id="3" name="Content Placeholder 2"/>
          <p:cNvSpPr>
            <a:spLocks noGrp="1"/>
          </p:cNvSpPr>
          <p:nvPr>
            <p:ph idx="1"/>
          </p:nvPr>
        </p:nvSpPr>
        <p:spPr/>
        <p:txBody>
          <a:bodyPr/>
          <a:lstStyle/>
          <a:p>
            <a:r>
              <a:rPr lang="en-US" dirty="0"/>
              <a:t>Any person who suffers damage or loss by reason of a violation of this section may maintain a civil action against the violator to obtain compensatory damages and injunctive relief or other equitable relief.</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dirty="0" smtClean="0"/>
              <a:t>Case Example 1 – </a:t>
            </a:r>
            <a:r>
              <a:rPr lang="en-US" dirty="0" smtClean="0"/>
              <a:t>Computer Worm</a:t>
            </a:r>
            <a:r>
              <a:rPr lang="en-US" dirty="0" smtClean="0"/>
              <a:t/>
            </a:r>
            <a:br>
              <a:rPr lang="en-US" dirty="0" smtClean="0"/>
            </a:br>
            <a:r>
              <a:rPr lang="en-US" dirty="0" smtClean="0"/>
              <a:t>United </a:t>
            </a:r>
            <a:r>
              <a:rPr lang="en-US" dirty="0"/>
              <a:t>States v. Morris</a:t>
            </a:r>
          </a:p>
        </p:txBody>
      </p:sp>
      <p:sp>
        <p:nvSpPr>
          <p:cNvPr id="13315" name="Rectangle 3"/>
          <p:cNvSpPr>
            <a:spLocks noGrp="1" noChangeArrowheads="1"/>
          </p:cNvSpPr>
          <p:nvPr>
            <p:ph type="body" idx="1"/>
          </p:nvPr>
        </p:nvSpPr>
        <p:spPr>
          <a:xfrm>
            <a:off x="457200" y="1828800"/>
            <a:ext cx="8229600" cy="4876800"/>
          </a:xfrm>
        </p:spPr>
        <p:txBody>
          <a:bodyPr/>
          <a:lstStyle/>
          <a:p>
            <a:r>
              <a:rPr lang="en-US" dirty="0" smtClean="0"/>
              <a:t>Morris </a:t>
            </a:r>
            <a:r>
              <a:rPr lang="en-US" dirty="0"/>
              <a:t>was a Cornell </a:t>
            </a:r>
            <a:r>
              <a:rPr lang="en-US" dirty="0"/>
              <a:t/>
            </a:r>
            <a:br>
              <a:rPr lang="en-US" dirty="0"/>
            </a:br>
            <a:r>
              <a:rPr lang="en-US" dirty="0" smtClean="0"/>
              <a:t>University </a:t>
            </a:r>
            <a:r>
              <a:rPr lang="en-US" dirty="0"/>
              <a:t>computer </a:t>
            </a:r>
            <a:r>
              <a:rPr lang="en-US" dirty="0" smtClean="0"/>
              <a:t/>
            </a:r>
            <a:br>
              <a:rPr lang="en-US" dirty="0" smtClean="0"/>
            </a:br>
            <a:r>
              <a:rPr lang="en-US" dirty="0" smtClean="0"/>
              <a:t>science </a:t>
            </a:r>
            <a:r>
              <a:rPr lang="en-US" dirty="0"/>
              <a:t>doctoral student.</a:t>
            </a:r>
          </a:p>
          <a:p>
            <a:endParaRPr lang="en-US" dirty="0" smtClean="0"/>
          </a:p>
          <a:p>
            <a:r>
              <a:rPr lang="en-US" dirty="0" smtClean="0"/>
              <a:t>He </a:t>
            </a:r>
            <a:r>
              <a:rPr lang="en-US" dirty="0"/>
              <a:t>released a worm over the Internet.</a:t>
            </a:r>
          </a:p>
          <a:p>
            <a:pPr lvl="1"/>
            <a:r>
              <a:rPr lang="en-US" dirty="0"/>
              <a:t>A worm is a self-replicating computer program designed to spread over the Internet without any further human interaction with the program once it is released.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6775" y="1417638"/>
            <a:ext cx="3513127" cy="26394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The Design of the Worm</a:t>
            </a:r>
          </a:p>
        </p:txBody>
      </p:sp>
      <p:sp>
        <p:nvSpPr>
          <p:cNvPr id="15363" name="Rectangle 3"/>
          <p:cNvSpPr>
            <a:spLocks noGrp="1" noChangeArrowheads="1"/>
          </p:cNvSpPr>
          <p:nvPr>
            <p:ph type="body" idx="1"/>
          </p:nvPr>
        </p:nvSpPr>
        <p:spPr/>
        <p:txBody>
          <a:bodyPr/>
          <a:lstStyle/>
          <a:p>
            <a:r>
              <a:rPr lang="en-US" sz="2800"/>
              <a:t>Morris designed the worm to copy itself from Internet system to Internet system; however, before it copied itself, the worm first asked the computer if it already had a copy of the worm.</a:t>
            </a:r>
          </a:p>
          <a:p>
            <a:r>
              <a:rPr lang="en-US" sz="2800"/>
              <a:t>Point:  multiple copies would slow the computer down and make the computer owner aware of the worm’s presence.  </a:t>
            </a:r>
          </a:p>
          <a:p>
            <a:r>
              <a:rPr lang="en-US" sz="2800"/>
              <a:t>Morris wanted to show that the worm could spread undetected.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874</Words>
  <Application>Microsoft Office PowerPoint</Application>
  <PresentationFormat>On-screen Show (4:3)</PresentationFormat>
  <Paragraphs>78</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Computer Crimes</vt:lpstr>
      <vt:lpstr>Hacking</vt:lpstr>
      <vt:lpstr>Criminal Law Origins CFAA</vt:lpstr>
      <vt:lpstr>CFAA</vt:lpstr>
      <vt:lpstr>CFAA – Using Computers for fraud</vt:lpstr>
      <vt:lpstr>CFAA – Unauthorized Access</vt:lpstr>
      <vt:lpstr>CFAA – Civil Remedies</vt:lpstr>
      <vt:lpstr>Case Example 1 – Computer Worm United States v. Morris</vt:lpstr>
      <vt:lpstr>The Design of the Worm</vt:lpstr>
      <vt:lpstr>The Design of the Worm</vt:lpstr>
      <vt:lpstr>PowerPoint Presentation</vt:lpstr>
      <vt:lpstr>Purpose of the Morris Worm</vt:lpstr>
      <vt:lpstr>The Error</vt:lpstr>
      <vt:lpstr>Computer Fraud and Abuse Act </vt:lpstr>
      <vt:lpstr>The Issues</vt:lpstr>
      <vt:lpstr>The Ruling</vt:lpstr>
      <vt:lpstr>Terms of Service</vt:lpstr>
      <vt:lpstr>Case Example 2 – Aaron Swartz</vt:lpstr>
      <vt:lpstr>TOS – Aaron Swartz</vt:lpstr>
      <vt:lpstr>TOS – Aaron Swartz</vt:lpstr>
      <vt:lpstr>TOS – Aaron Swartz</vt:lpstr>
      <vt:lpstr>Case Example 3 - Botnets</vt:lpstr>
      <vt:lpstr>Peer-to-Peer Botnet</vt:lpstr>
      <vt:lpstr>Purposes of Botnets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Computer-Related Crimes</dc:title>
  <dc:creator>1</dc:creator>
  <cp:lastModifiedBy>ajou</cp:lastModifiedBy>
  <cp:revision>11</cp:revision>
  <dcterms:created xsi:type="dcterms:W3CDTF">2014-10-14T23:00:16Z</dcterms:created>
  <dcterms:modified xsi:type="dcterms:W3CDTF">2018-10-18T20:22:40Z</dcterms:modified>
</cp:coreProperties>
</file>