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4" r:id="rId4"/>
    <p:sldId id="285" r:id="rId5"/>
    <p:sldId id="286" r:id="rId6"/>
    <p:sldId id="287" r:id="rId7"/>
    <p:sldId id="288" r:id="rId8"/>
    <p:sldId id="289" r:id="rId9"/>
    <p:sldId id="290" r:id="rId10"/>
    <p:sldId id="291" r:id="rId11"/>
    <p:sldId id="273" r:id="rId12"/>
    <p:sldId id="281" r:id="rId13"/>
    <p:sldId id="282" r:id="rId14"/>
    <p:sldId id="292" r:id="rId15"/>
    <p:sldId id="293" r:id="rId16"/>
    <p:sldId id="259" r:id="rId17"/>
    <p:sldId id="257" r:id="rId18"/>
    <p:sldId id="260" r:id="rId19"/>
    <p:sldId id="261" r:id="rId20"/>
    <p:sldId id="274" r:id="rId21"/>
    <p:sldId id="283" r:id="rId22"/>
    <p:sldId id="278" r:id="rId23"/>
    <p:sldId id="265" r:id="rId24"/>
    <p:sldId id="275" r:id="rId25"/>
    <p:sldId id="276" r:id="rId26"/>
    <p:sldId id="277" r:id="rId27"/>
    <p:sldId id="279"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B6FABC-8EC8-459A-84B3-8E8FB0B8158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A45D7-F3BA-445F-9BE7-5B36BD29C2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B6FABC-8EC8-459A-84B3-8E8FB0B8158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A45D7-F3BA-445F-9BE7-5B36BD29C2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B6FABC-8EC8-459A-84B3-8E8FB0B8158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A45D7-F3BA-445F-9BE7-5B36BD29C2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B6FABC-8EC8-459A-84B3-8E8FB0B8158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A45D7-F3BA-445F-9BE7-5B36BD29C2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B6FABC-8EC8-459A-84B3-8E8FB0B8158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A45D7-F3BA-445F-9BE7-5B36BD29C2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B6FABC-8EC8-459A-84B3-8E8FB0B8158A}"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A45D7-F3BA-445F-9BE7-5B36BD29C2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B6FABC-8EC8-459A-84B3-8E8FB0B8158A}" type="datetimeFigureOut">
              <a:rPr lang="en-US" smtClean="0"/>
              <a:pPr/>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1A45D7-F3BA-445F-9BE7-5B36BD29C2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B6FABC-8EC8-459A-84B3-8E8FB0B8158A}" type="datetimeFigureOut">
              <a:rPr lang="en-US" smtClean="0"/>
              <a:pPr/>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1A45D7-F3BA-445F-9BE7-5B36BD29C2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B6FABC-8EC8-459A-84B3-8E8FB0B8158A}" type="datetimeFigureOut">
              <a:rPr lang="en-US" smtClean="0"/>
              <a:pPr/>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1A45D7-F3BA-445F-9BE7-5B36BD29C2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B6FABC-8EC8-459A-84B3-8E8FB0B8158A}"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A45D7-F3BA-445F-9BE7-5B36BD29C2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B6FABC-8EC8-459A-84B3-8E8FB0B8158A}"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A45D7-F3BA-445F-9BE7-5B36BD29C2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6FABC-8EC8-459A-84B3-8E8FB0B8158A}" type="datetimeFigureOut">
              <a:rPr lang="en-US" smtClean="0"/>
              <a:pPr/>
              <a:t>11/1/2018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A45D7-F3BA-445F-9BE7-5B36BD29C2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Crimes - Sexting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689" y="276071"/>
            <a:ext cx="7244622" cy="5433467"/>
          </a:xfrm>
        </p:spPr>
      </p:pic>
    </p:spTree>
    <p:extLst>
      <p:ext uri="{BB962C8B-B14F-4D97-AF65-F5344CB8AC3E}">
        <p14:creationId xmlns:p14="http://schemas.microsoft.com/office/powerpoint/2010/main" val="146862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78" y="1556792"/>
            <a:ext cx="9361040" cy="468052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Statutory Rape</a:t>
            </a:r>
            <a:endParaRPr lang="en-US" dirty="0"/>
          </a:p>
        </p:txBody>
      </p:sp>
      <p:sp>
        <p:nvSpPr>
          <p:cNvPr id="3" name="Content Placeholder 2"/>
          <p:cNvSpPr>
            <a:spLocks noGrp="1"/>
          </p:cNvSpPr>
          <p:nvPr>
            <p:ph idx="1"/>
          </p:nvPr>
        </p:nvSpPr>
        <p:spPr/>
        <p:txBody>
          <a:bodyPr/>
          <a:lstStyle/>
          <a:p>
            <a:r>
              <a:rPr lang="en-US" dirty="0" smtClean="0"/>
              <a:t>Statutory Rape – </a:t>
            </a:r>
          </a:p>
          <a:p>
            <a:pPr lvl="1"/>
            <a:r>
              <a:rPr lang="en-US" b="1" dirty="0"/>
              <a:t>Statutory rape laws</a:t>
            </a:r>
            <a:r>
              <a:rPr lang="en-US" dirty="0"/>
              <a:t> are based on the premise that an individual is legally incapable of consenting to sexual intercourse until that person reaches a certain age. </a:t>
            </a:r>
            <a:endParaRPr lang="en-US" dirty="0" smtClean="0"/>
          </a:p>
          <a:p>
            <a:pPr lvl="1"/>
            <a:r>
              <a:rPr lang="en-US" dirty="0" smtClean="0"/>
              <a:t>Statutory Rape law is a “Strict Liability” law</a:t>
            </a:r>
          </a:p>
          <a:p>
            <a:pPr lvl="2"/>
            <a:r>
              <a:rPr lang="en-US" dirty="0"/>
              <a:t>The </a:t>
            </a:r>
            <a:r>
              <a:rPr lang="en-US" b="1" dirty="0"/>
              <a:t>law </a:t>
            </a:r>
            <a:r>
              <a:rPr lang="en-US" dirty="0"/>
              <a:t>mandates that even if </a:t>
            </a:r>
            <a:r>
              <a:rPr lang="en-US" dirty="0" smtClean="0"/>
              <a:t>a person willingly </a:t>
            </a:r>
            <a:r>
              <a:rPr lang="en-US" dirty="0"/>
              <a:t>engages in sexual intercourse, the sex is not consensual</a:t>
            </a:r>
            <a:r>
              <a:rPr lang="en-US" dirty="0" smtClean="0"/>
              <a:t>. Intent/Knowledge is not required to break the law. </a:t>
            </a:r>
            <a:endParaRPr lang="en-US" dirty="0"/>
          </a:p>
          <a:p>
            <a:pPr lvl="2"/>
            <a:endParaRPr lang="en-US" dirty="0"/>
          </a:p>
        </p:txBody>
      </p:sp>
    </p:spTree>
    <p:extLst>
      <p:ext uri="{BB962C8B-B14F-4D97-AF65-F5344CB8AC3E}">
        <p14:creationId xmlns:p14="http://schemas.microsoft.com/office/powerpoint/2010/main" val="148026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Statutory Rape</a:t>
            </a:r>
            <a:endParaRPr lang="en-US" dirty="0"/>
          </a:p>
        </p:txBody>
      </p:sp>
      <p:sp>
        <p:nvSpPr>
          <p:cNvPr id="3" name="Content Placeholder 2"/>
          <p:cNvSpPr>
            <a:spLocks noGrp="1"/>
          </p:cNvSpPr>
          <p:nvPr>
            <p:ph idx="1"/>
          </p:nvPr>
        </p:nvSpPr>
        <p:spPr/>
        <p:txBody>
          <a:bodyPr>
            <a:normAutofit/>
          </a:bodyPr>
          <a:lstStyle/>
          <a:p>
            <a:r>
              <a:rPr lang="en-US" dirty="0" smtClean="0"/>
              <a:t>What happens if both consenting persons are minors?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“Romeo and Juliet”    Exception may apply</a:t>
            </a: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204864"/>
            <a:ext cx="3552395" cy="266429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0179" y="3024738"/>
            <a:ext cx="2627784" cy="1844422"/>
          </a:xfrm>
          <a:prstGeom prst="rect">
            <a:avLst/>
          </a:prstGeom>
        </p:spPr>
      </p:pic>
    </p:spTree>
    <p:extLst>
      <p:ext uri="{BB962C8B-B14F-4D97-AF65-F5344CB8AC3E}">
        <p14:creationId xmlns:p14="http://schemas.microsoft.com/office/powerpoint/2010/main" val="437970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Child Pornography</a:t>
            </a:r>
            <a:endParaRPr lang="en-US" dirty="0"/>
          </a:p>
        </p:txBody>
      </p:sp>
      <p:sp>
        <p:nvSpPr>
          <p:cNvPr id="7" name="Subtitle 6"/>
          <p:cNvSpPr>
            <a:spLocks noGrp="1"/>
          </p:cNvSpPr>
          <p:nvPr>
            <p:ph type="subTitle" idx="1"/>
          </p:nvPr>
        </p:nvSpPr>
        <p:spPr>
          <a:xfrm>
            <a:off x="1371600" y="3600450"/>
            <a:ext cx="6400800" cy="2038350"/>
          </a:xfrm>
        </p:spPr>
        <p:txBody>
          <a:bodyPr/>
          <a:lstStyle/>
          <a:p>
            <a:pPr algn="l"/>
            <a:r>
              <a:rPr lang="en-US" dirty="0" smtClean="0"/>
              <a:t>Remember:</a:t>
            </a:r>
          </a:p>
          <a:p>
            <a:pPr marL="514350" indent="-514350">
              <a:buAutoNum type="arabicPeriod"/>
            </a:pPr>
            <a:r>
              <a:rPr lang="en-US" dirty="0" smtClean="0"/>
              <a:t>Age of Adult Criminal Liability</a:t>
            </a:r>
          </a:p>
          <a:p>
            <a:pPr marL="514350" indent="-514350">
              <a:buAutoNum type="arabicPeriod"/>
            </a:pPr>
            <a:r>
              <a:rPr lang="en-US" dirty="0" smtClean="0"/>
              <a:t>Age of Consent</a:t>
            </a:r>
          </a:p>
          <a:p>
            <a:endParaRPr lang="en-US" dirty="0"/>
          </a:p>
        </p:txBody>
      </p:sp>
    </p:spTree>
    <p:extLst>
      <p:ext uri="{BB962C8B-B14F-4D97-AF65-F5344CB8AC3E}">
        <p14:creationId xmlns:p14="http://schemas.microsoft.com/office/powerpoint/2010/main" val="1436567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58368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the </a:t>
            </a:r>
            <a:r>
              <a:rPr lang="en-US" dirty="0" smtClean="0"/>
              <a:t>CP Law</a:t>
            </a:r>
            <a:endParaRPr lang="en-US" dirty="0"/>
          </a:p>
        </p:txBody>
      </p:sp>
      <p:sp>
        <p:nvSpPr>
          <p:cNvPr id="3" name="Content Placeholder 2"/>
          <p:cNvSpPr>
            <a:spLocks noGrp="1"/>
          </p:cNvSpPr>
          <p:nvPr>
            <p:ph idx="1"/>
          </p:nvPr>
        </p:nvSpPr>
        <p:spPr/>
        <p:txBody>
          <a:bodyPr>
            <a:normAutofit/>
          </a:bodyPr>
          <a:lstStyle/>
          <a:p>
            <a:r>
              <a:rPr lang="en-US" dirty="0" smtClean="0"/>
              <a:t>A different and more stringent standard is applied to images involving children than to images involving adults. </a:t>
            </a:r>
            <a:endParaRPr lang="en-US" dirty="0" smtClean="0"/>
          </a:p>
          <a:p>
            <a:pPr lvl="1"/>
            <a:r>
              <a:rPr lang="en-US" dirty="0" smtClean="0"/>
              <a:t>Adult: Only “Obscene” material is illegal</a:t>
            </a:r>
            <a:endParaRPr lang="en-US" dirty="0"/>
          </a:p>
          <a:p>
            <a:pPr lvl="1"/>
            <a:r>
              <a:rPr lang="en-US" dirty="0" smtClean="0"/>
              <a:t>Children: ANY sexually </a:t>
            </a:r>
            <a:r>
              <a:rPr lang="en-US" dirty="0" smtClean="0"/>
              <a:t>explicit conduct that is lascivious or </a:t>
            </a:r>
            <a:r>
              <a:rPr lang="en-US" dirty="0" smtClean="0"/>
              <a:t>suggestive</a:t>
            </a:r>
            <a:r>
              <a:rPr lang="en-US" dirty="0"/>
              <a:t> </a:t>
            </a:r>
            <a:r>
              <a:rPr lang="en-US" dirty="0" smtClean="0"/>
              <a:t>is illegal</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243408"/>
          <a:ext cx="9144000" cy="6851215"/>
        </p:xfrm>
        <a:graphic>
          <a:graphicData uri="http://schemas.openxmlformats.org/drawingml/2006/table">
            <a:tbl>
              <a:tblPr firstRow="1" bandRow="1">
                <a:tableStyleId>{5C22544A-7EE6-4342-B048-85BDC9FD1C3A}</a:tableStyleId>
              </a:tblPr>
              <a:tblGrid>
                <a:gridCol w="827583">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gridCol w="5148065">
                  <a:extLst>
                    <a:ext uri="{9D8B030D-6E8A-4147-A177-3AD203B41FA5}">
                      <a16:colId xmlns:a16="http://schemas.microsoft.com/office/drawing/2014/main" val="20002"/>
                    </a:ext>
                  </a:extLst>
                </a:gridCol>
              </a:tblGrid>
              <a:tr h="815863">
                <a:tc>
                  <a:txBody>
                    <a:bodyPr/>
                    <a:lstStyle/>
                    <a:p>
                      <a:r>
                        <a:rPr lang="en-US" sz="1600" dirty="0" smtClean="0"/>
                        <a:t>1978</a:t>
                      </a:r>
                      <a:endParaRPr lang="en-US" sz="1600" dirty="0"/>
                    </a:p>
                  </a:txBody>
                  <a:tcPr/>
                </a:tc>
                <a:tc>
                  <a:txBody>
                    <a:bodyPr/>
                    <a:lstStyle/>
                    <a:p>
                      <a:r>
                        <a:rPr lang="en-US" sz="1600" dirty="0" smtClean="0"/>
                        <a:t>Sexual Exploitation of </a:t>
                      </a:r>
                    </a:p>
                    <a:p>
                      <a:r>
                        <a:rPr lang="en-US" sz="1600" dirty="0" smtClean="0"/>
                        <a:t>Children Act </a:t>
                      </a:r>
                    </a:p>
                  </a:txBody>
                  <a:tcPr/>
                </a:tc>
                <a:tc>
                  <a:txBody>
                    <a:bodyPr/>
                    <a:lstStyle/>
                    <a:p>
                      <a:r>
                        <a:rPr lang="en-US" sz="1600" dirty="0" smtClean="0"/>
                        <a:t>First federal law specifically dealing with child </a:t>
                      </a:r>
                    </a:p>
                    <a:p>
                      <a:r>
                        <a:rPr lang="en-US" sz="1600" dirty="0" smtClean="0"/>
                        <a:t>pornography. Prohibited the manufacture and </a:t>
                      </a:r>
                    </a:p>
                    <a:p>
                      <a:r>
                        <a:rPr lang="en-US" sz="1600" dirty="0" smtClean="0"/>
                        <a:t>commercial distribution of obscene material involving  minors under 16</a:t>
                      </a:r>
                      <a:endParaRPr lang="en-US" sz="1600" dirty="0"/>
                    </a:p>
                  </a:txBody>
                  <a:tcPr/>
                </a:tc>
                <a:extLst>
                  <a:ext uri="{0D108BD9-81ED-4DB2-BD59-A6C34878D82A}">
                    <a16:rowId xmlns:a16="http://schemas.microsoft.com/office/drawing/2014/main" val="10000"/>
                  </a:ext>
                </a:extLst>
              </a:tr>
              <a:tr h="472683">
                <a:tc>
                  <a:txBody>
                    <a:bodyPr/>
                    <a:lstStyle/>
                    <a:p>
                      <a:r>
                        <a:rPr lang="en-US" sz="1600" dirty="0" smtClean="0"/>
                        <a:t>1982</a:t>
                      </a:r>
                      <a:endParaRPr lang="en-US" sz="1600" dirty="0"/>
                    </a:p>
                  </a:txBody>
                  <a:tcPr/>
                </a:tc>
                <a:tc>
                  <a:txBody>
                    <a:bodyPr/>
                    <a:lstStyle/>
                    <a:p>
                      <a:r>
                        <a:rPr lang="en-US" sz="1600" dirty="0" smtClean="0"/>
                        <a:t>New York v. Ferber </a:t>
                      </a:r>
                      <a:endParaRPr lang="en-US" sz="1600" dirty="0"/>
                    </a:p>
                  </a:txBody>
                  <a:tcPr/>
                </a:tc>
                <a:tc>
                  <a:txBody>
                    <a:bodyPr/>
                    <a:lstStyle/>
                    <a:p>
                      <a:r>
                        <a:rPr lang="en-US" sz="1600" dirty="0" smtClean="0"/>
                        <a:t>Child pornography not protected by the First </a:t>
                      </a:r>
                    </a:p>
                    <a:p>
                      <a:r>
                        <a:rPr lang="en-US" sz="1600" dirty="0" smtClean="0"/>
                        <a:t>Amendment. </a:t>
                      </a:r>
                      <a:endParaRPr lang="en-US" sz="1600" dirty="0"/>
                    </a:p>
                  </a:txBody>
                  <a:tcPr/>
                </a:tc>
                <a:extLst>
                  <a:ext uri="{0D108BD9-81ED-4DB2-BD59-A6C34878D82A}">
                    <a16:rowId xmlns:a16="http://schemas.microsoft.com/office/drawing/2014/main" val="10001"/>
                  </a:ext>
                </a:extLst>
              </a:tr>
              <a:tr h="472683">
                <a:tc>
                  <a:txBody>
                    <a:bodyPr/>
                    <a:lstStyle/>
                    <a:p>
                      <a:r>
                        <a:rPr lang="en-US" sz="1600" dirty="0" smtClean="0"/>
                        <a:t>1984</a:t>
                      </a:r>
                      <a:endParaRPr lang="en-US" sz="1600" dirty="0"/>
                    </a:p>
                  </a:txBody>
                  <a:tcPr/>
                </a:tc>
                <a:tc>
                  <a:txBody>
                    <a:bodyPr/>
                    <a:lstStyle/>
                    <a:p>
                      <a:r>
                        <a:rPr lang="en-US" sz="1600" dirty="0" smtClean="0"/>
                        <a:t>Child Protection Act</a:t>
                      </a:r>
                      <a:endParaRPr lang="en-US" sz="1600" dirty="0"/>
                    </a:p>
                  </a:txBody>
                  <a:tcPr/>
                </a:tc>
                <a:tc>
                  <a:txBody>
                    <a:bodyPr/>
                    <a:lstStyle/>
                    <a:p>
                      <a:r>
                        <a:rPr lang="en-US" sz="1600" dirty="0" smtClean="0"/>
                        <a:t>Age of minor covered by child pornography legislation was raised to 18, and distinction between child pornography and obscenity codified. </a:t>
                      </a:r>
                      <a:endParaRPr lang="en-US" sz="1600" dirty="0"/>
                    </a:p>
                  </a:txBody>
                  <a:tcPr/>
                </a:tc>
                <a:extLst>
                  <a:ext uri="{0D108BD9-81ED-4DB2-BD59-A6C34878D82A}">
                    <a16:rowId xmlns:a16="http://schemas.microsoft.com/office/drawing/2014/main" val="10002"/>
                  </a:ext>
                </a:extLst>
              </a:tr>
              <a:tr h="472683">
                <a:tc>
                  <a:txBody>
                    <a:bodyPr/>
                    <a:lstStyle/>
                    <a:p>
                      <a:r>
                        <a:rPr lang="en-US" sz="1600" dirty="0" smtClean="0"/>
                        <a:t>1986</a:t>
                      </a:r>
                      <a:endParaRPr lang="en-US" sz="1600" dirty="0"/>
                    </a:p>
                  </a:txBody>
                  <a:tcPr/>
                </a:tc>
                <a:tc>
                  <a:txBody>
                    <a:bodyPr/>
                    <a:lstStyle/>
                    <a:p>
                      <a:r>
                        <a:rPr lang="en-US" sz="1600" dirty="0" smtClean="0"/>
                        <a:t>United States v. Dost</a:t>
                      </a:r>
                      <a:endParaRPr lang="en-US" sz="1600" dirty="0"/>
                    </a:p>
                  </a:txBody>
                  <a:tcPr/>
                </a:tc>
                <a:tc>
                  <a:txBody>
                    <a:bodyPr/>
                    <a:lstStyle/>
                    <a:p>
                      <a:r>
                        <a:rPr lang="en-US" sz="1600" dirty="0" smtClean="0"/>
                        <a:t>Expanded the definition of child pornography to </a:t>
                      </a:r>
                    </a:p>
                    <a:p>
                      <a:r>
                        <a:rPr lang="en-US" sz="1600" dirty="0" smtClean="0"/>
                        <a:t>include sexually suggestive depictions of a lascivious </a:t>
                      </a:r>
                    </a:p>
                    <a:p>
                      <a:r>
                        <a:rPr lang="en-US" sz="1600" dirty="0" smtClean="0"/>
                        <a:t>nature. </a:t>
                      </a:r>
                      <a:endParaRPr lang="en-US" sz="1600" dirty="0"/>
                    </a:p>
                  </a:txBody>
                  <a:tcPr/>
                </a:tc>
                <a:extLst>
                  <a:ext uri="{0D108BD9-81ED-4DB2-BD59-A6C34878D82A}">
                    <a16:rowId xmlns:a16="http://schemas.microsoft.com/office/drawing/2014/main" val="10003"/>
                  </a:ext>
                </a:extLst>
              </a:tr>
              <a:tr h="568776">
                <a:tc>
                  <a:txBody>
                    <a:bodyPr/>
                    <a:lstStyle/>
                    <a:p>
                      <a:r>
                        <a:rPr lang="en-US" sz="1600" dirty="0" smtClean="0"/>
                        <a:t>1988</a:t>
                      </a:r>
                      <a:endParaRPr lang="en-US" sz="1600" dirty="0"/>
                    </a:p>
                  </a:txBody>
                  <a:tcPr/>
                </a:tc>
                <a:tc>
                  <a:txBody>
                    <a:bodyPr/>
                    <a:lstStyle/>
                    <a:p>
                      <a:r>
                        <a:rPr lang="en-US" sz="1600" dirty="0" smtClean="0"/>
                        <a:t>Child Protection and </a:t>
                      </a:r>
                    </a:p>
                    <a:p>
                      <a:r>
                        <a:rPr lang="en-US" sz="1600" dirty="0" smtClean="0"/>
                        <a:t>Obscenity Enforcement Act</a:t>
                      </a:r>
                      <a:endParaRPr lang="en-US" sz="1600" dirty="0"/>
                    </a:p>
                  </a:txBody>
                  <a:tcPr/>
                </a:tc>
                <a:tc>
                  <a:txBody>
                    <a:bodyPr/>
                    <a:lstStyle/>
                    <a:p>
                      <a:r>
                        <a:rPr lang="en-US" sz="1600" dirty="0" smtClean="0"/>
                        <a:t>Illegal to use a computer to depict or advertise child </a:t>
                      </a:r>
                    </a:p>
                    <a:p>
                      <a:r>
                        <a:rPr lang="en-US" sz="1600" dirty="0" smtClean="0"/>
                        <a:t>pornography</a:t>
                      </a:r>
                      <a:endParaRPr lang="en-US" sz="1600" dirty="0"/>
                    </a:p>
                  </a:txBody>
                  <a:tcPr/>
                </a:tc>
                <a:extLst>
                  <a:ext uri="{0D108BD9-81ED-4DB2-BD59-A6C34878D82A}">
                    <a16:rowId xmlns:a16="http://schemas.microsoft.com/office/drawing/2014/main" val="10004"/>
                  </a:ext>
                </a:extLst>
              </a:tr>
              <a:tr h="472683">
                <a:tc>
                  <a:txBody>
                    <a:bodyPr/>
                    <a:lstStyle/>
                    <a:p>
                      <a:r>
                        <a:rPr lang="en-US" sz="1600" dirty="0" smtClean="0"/>
                        <a:t>1990</a:t>
                      </a:r>
                      <a:endParaRPr lang="en-US" sz="1600" dirty="0"/>
                    </a:p>
                  </a:txBody>
                  <a:tcPr/>
                </a:tc>
                <a:tc>
                  <a:txBody>
                    <a:bodyPr/>
                    <a:lstStyle/>
                    <a:p>
                      <a:r>
                        <a:rPr lang="en-US" sz="1600" dirty="0" smtClean="0"/>
                        <a:t>Osborne v. Ohio</a:t>
                      </a:r>
                      <a:endParaRPr lang="en-US" sz="1600" dirty="0"/>
                    </a:p>
                  </a:txBody>
                  <a:tcPr/>
                </a:tc>
                <a:tc>
                  <a:txBody>
                    <a:bodyPr/>
                    <a:lstStyle/>
                    <a:p>
                      <a:r>
                        <a:rPr lang="en-US" sz="1600" dirty="0" smtClean="0"/>
                        <a:t>Private possession of child pornography illegal. </a:t>
                      </a:r>
                      <a:endParaRPr lang="en-US" sz="1600" dirty="0"/>
                    </a:p>
                  </a:txBody>
                  <a:tcPr/>
                </a:tc>
                <a:extLst>
                  <a:ext uri="{0D108BD9-81ED-4DB2-BD59-A6C34878D82A}">
                    <a16:rowId xmlns:a16="http://schemas.microsoft.com/office/drawing/2014/main" val="10005"/>
                  </a:ext>
                </a:extLst>
              </a:tr>
              <a:tr h="624909">
                <a:tc>
                  <a:txBody>
                    <a:bodyPr/>
                    <a:lstStyle/>
                    <a:p>
                      <a:r>
                        <a:rPr lang="en-US" sz="1600" dirty="0" smtClean="0"/>
                        <a:t>1996</a:t>
                      </a:r>
                      <a:endParaRPr lang="en-US" sz="1600" dirty="0"/>
                    </a:p>
                  </a:txBody>
                  <a:tcPr/>
                </a:tc>
                <a:tc>
                  <a:txBody>
                    <a:bodyPr/>
                    <a:lstStyle/>
                    <a:p>
                      <a:r>
                        <a:rPr lang="en-US" sz="1600" dirty="0" smtClean="0"/>
                        <a:t>Child Pornography </a:t>
                      </a:r>
                    </a:p>
                    <a:p>
                      <a:r>
                        <a:rPr lang="en-US" sz="1600" dirty="0" smtClean="0"/>
                        <a:t>Protection Act</a:t>
                      </a:r>
                      <a:endParaRPr lang="en-US" sz="1600" dirty="0"/>
                    </a:p>
                  </a:txBody>
                  <a:tcPr/>
                </a:tc>
                <a:tc>
                  <a:txBody>
                    <a:bodyPr/>
                    <a:lstStyle/>
                    <a:p>
                      <a:r>
                        <a:rPr lang="en-US" sz="1600" dirty="0" smtClean="0"/>
                        <a:t>Definition expanded to include  virtual images of children and images that appear to be of a minor. </a:t>
                      </a:r>
                      <a:endParaRPr lang="en-US" sz="1600" dirty="0"/>
                    </a:p>
                  </a:txBody>
                  <a:tcPr/>
                </a:tc>
                <a:extLst>
                  <a:ext uri="{0D108BD9-81ED-4DB2-BD59-A6C34878D82A}">
                    <a16:rowId xmlns:a16="http://schemas.microsoft.com/office/drawing/2014/main" val="10006"/>
                  </a:ext>
                </a:extLst>
              </a:tr>
              <a:tr h="819824">
                <a:tc>
                  <a:txBody>
                    <a:bodyPr/>
                    <a:lstStyle/>
                    <a:p>
                      <a:r>
                        <a:rPr lang="en-US" sz="1600" dirty="0" smtClean="0"/>
                        <a:t>1998</a:t>
                      </a:r>
                      <a:endParaRPr lang="en-US" sz="1600" dirty="0"/>
                    </a:p>
                  </a:txBody>
                  <a:tcPr/>
                </a:tc>
                <a:tc>
                  <a:txBody>
                    <a:bodyPr/>
                    <a:lstStyle/>
                    <a:p>
                      <a:r>
                        <a:rPr lang="en-US" sz="1600" dirty="0" smtClean="0"/>
                        <a:t>Child Protector and Sexual </a:t>
                      </a:r>
                    </a:p>
                    <a:p>
                      <a:r>
                        <a:rPr lang="en-US" sz="1600" dirty="0" smtClean="0"/>
                        <a:t>Predator Punishment Act</a:t>
                      </a:r>
                      <a:endParaRPr lang="en-US" sz="1600" dirty="0"/>
                    </a:p>
                  </a:txBody>
                  <a:tcPr/>
                </a:tc>
                <a:tc>
                  <a:txBody>
                    <a:bodyPr/>
                    <a:lstStyle/>
                    <a:p>
                      <a:r>
                        <a:rPr lang="en-US" sz="1600" dirty="0" smtClean="0"/>
                        <a:t>Internet Service Providers (ISPs) required to report </a:t>
                      </a:r>
                    </a:p>
                    <a:p>
                      <a:r>
                        <a:rPr lang="en-US" sz="1600" dirty="0" smtClean="0"/>
                        <a:t>known incidents of child pornography to authorities, </a:t>
                      </a:r>
                    </a:p>
                    <a:p>
                      <a:r>
                        <a:rPr lang="en-US" sz="1600" dirty="0" smtClean="0"/>
                        <a:t>but not required to actively monitor customers or sites. </a:t>
                      </a:r>
                    </a:p>
                    <a:p>
                      <a:endParaRPr lang="en-US" sz="1600" dirty="0"/>
                    </a:p>
                  </a:txBody>
                  <a:tcPr/>
                </a:tc>
                <a:extLst>
                  <a:ext uri="{0D108BD9-81ED-4DB2-BD59-A6C34878D82A}">
                    <a16:rowId xmlns:a16="http://schemas.microsoft.com/office/drawing/2014/main" val="10007"/>
                  </a:ext>
                </a:extLst>
              </a:tr>
              <a:tr h="815863">
                <a:tc>
                  <a:txBody>
                    <a:bodyPr/>
                    <a:lstStyle/>
                    <a:p>
                      <a:r>
                        <a:rPr lang="en-US" sz="1600" dirty="0" smtClean="0"/>
                        <a:t>2002</a:t>
                      </a:r>
                      <a:endParaRPr lang="en-US" sz="1600" dirty="0"/>
                    </a:p>
                  </a:txBody>
                  <a:tcPr/>
                </a:tc>
                <a:tc>
                  <a:txBody>
                    <a:bodyPr/>
                    <a:lstStyle/>
                    <a:p>
                      <a:r>
                        <a:rPr lang="en-US" sz="1600" dirty="0" smtClean="0"/>
                        <a:t>Ashcroft v. Free Speech </a:t>
                      </a:r>
                    </a:p>
                    <a:p>
                      <a:r>
                        <a:rPr lang="en-US" sz="1600" dirty="0" smtClean="0"/>
                        <a:t>Coalition </a:t>
                      </a:r>
                      <a:endParaRPr lang="en-US" sz="1600" dirty="0"/>
                    </a:p>
                  </a:txBody>
                  <a:tcPr/>
                </a:tc>
                <a:tc>
                  <a:txBody>
                    <a:bodyPr/>
                    <a:lstStyle/>
                    <a:p>
                      <a:r>
                        <a:rPr lang="en-US" sz="1600" dirty="0" smtClean="0"/>
                        <a:t>“Virtual” images banned. </a:t>
                      </a:r>
                      <a:endParaRPr lang="en-US" sz="1600"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the Law</a:t>
            </a:r>
            <a:endParaRPr lang="en-US" dirty="0"/>
          </a:p>
        </p:txBody>
      </p:sp>
      <p:sp>
        <p:nvSpPr>
          <p:cNvPr id="3" name="Content Placeholder 2"/>
          <p:cNvSpPr>
            <a:spLocks noGrp="1"/>
          </p:cNvSpPr>
          <p:nvPr>
            <p:ph idx="1"/>
          </p:nvPr>
        </p:nvSpPr>
        <p:spPr/>
        <p:txBody>
          <a:bodyPr/>
          <a:lstStyle/>
          <a:p>
            <a:r>
              <a:rPr lang="en-US" dirty="0" smtClean="0"/>
              <a:t>Possession of (not just production and trading of) child pornography is a criminal offense. In the case of the Internet, images do not have to be saved for an offense to have occurred—they simply need to have been accessed.</a:t>
            </a:r>
          </a:p>
          <a:p>
            <a:r>
              <a:rPr lang="en-US" dirty="0" smtClean="0"/>
              <a:t>No “Romeo/</a:t>
            </a:r>
            <a:r>
              <a:rPr lang="en-US" dirty="0" err="1" smtClean="0"/>
              <a:t>Julieet</a:t>
            </a:r>
            <a:r>
              <a:rPr lang="en-US" dirty="0" smtClean="0"/>
              <a:t>” Exception.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the Law</a:t>
            </a:r>
            <a:endParaRPr lang="en-US" dirty="0"/>
          </a:p>
        </p:txBody>
      </p:sp>
      <p:sp>
        <p:nvSpPr>
          <p:cNvPr id="3" name="Content Placeholder 2"/>
          <p:cNvSpPr>
            <a:spLocks noGrp="1"/>
          </p:cNvSpPr>
          <p:nvPr>
            <p:ph idx="1"/>
          </p:nvPr>
        </p:nvSpPr>
        <p:spPr/>
        <p:txBody>
          <a:bodyPr/>
          <a:lstStyle/>
          <a:p>
            <a:r>
              <a:rPr lang="en-US" dirty="0" smtClean="0"/>
              <a:t>Internet Service Providers (ISPs) can also  be prosecuted for knowingly allowing trafficking of CP through their servers.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 of </a:t>
            </a:r>
            <a:r>
              <a:rPr lang="en-US" dirty="0" smtClean="0"/>
              <a:t>Adulthood</a:t>
            </a:r>
            <a:endParaRPr lang="en-US" dirty="0"/>
          </a:p>
        </p:txBody>
      </p:sp>
      <p:sp>
        <p:nvSpPr>
          <p:cNvPr id="3" name="Content Placeholder 2"/>
          <p:cNvSpPr>
            <a:spLocks noGrp="1"/>
          </p:cNvSpPr>
          <p:nvPr>
            <p:ph idx="1"/>
          </p:nvPr>
        </p:nvSpPr>
        <p:spPr/>
        <p:txBody>
          <a:bodyPr>
            <a:normAutofit/>
          </a:bodyPr>
          <a:lstStyle/>
          <a:p>
            <a:r>
              <a:rPr lang="en-US" dirty="0" smtClean="0"/>
              <a:t>A child is defined as any person under a certain age</a:t>
            </a:r>
          </a:p>
          <a:p>
            <a:pPr lvl="1"/>
            <a:r>
              <a:rPr lang="en-US" dirty="0" smtClean="0"/>
              <a:t>In Korea – Age of Majority is 19.</a:t>
            </a:r>
          </a:p>
          <a:p>
            <a:r>
              <a:rPr lang="en-US" dirty="0" smtClean="0"/>
              <a:t>Minors, as opposed to adults, cannot consent to many legal activities:</a:t>
            </a:r>
          </a:p>
          <a:p>
            <a:pPr lvl="1"/>
            <a:r>
              <a:rPr lang="en-US" dirty="0" smtClean="0"/>
              <a:t>Signing contracts</a:t>
            </a:r>
          </a:p>
          <a:p>
            <a:pPr lvl="1"/>
            <a:r>
              <a:rPr lang="en-US" dirty="0" smtClean="0"/>
              <a:t>Taking Loans</a:t>
            </a:r>
          </a:p>
          <a:p>
            <a:pPr lvl="1"/>
            <a:r>
              <a:rPr lang="en-US" dirty="0" smtClean="0"/>
              <a:t>Voting</a:t>
            </a:r>
            <a:endParaRPr lang="en-US" dirty="0"/>
          </a:p>
          <a:p>
            <a:pPr marL="457200" lvl="1" indent="0">
              <a:buNone/>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Sexting</a:t>
            </a:r>
            <a:r>
              <a:rPr lang="en-US" dirty="0" smtClean="0"/>
              <a:t> – What is it?</a:t>
            </a:r>
            <a:endParaRPr lang="en-US" dirty="0"/>
          </a:p>
        </p:txBody>
      </p:sp>
      <p:sp>
        <p:nvSpPr>
          <p:cNvPr id="3" name="Content Placeholder 2"/>
          <p:cNvSpPr>
            <a:spLocks noGrp="1"/>
          </p:cNvSpPr>
          <p:nvPr>
            <p:ph idx="1"/>
          </p:nvPr>
        </p:nvSpPr>
        <p:spPr/>
        <p:txBody>
          <a:bodyPr/>
          <a:lstStyle/>
          <a:p>
            <a:r>
              <a:rPr lang="en-US" dirty="0" smtClean="0"/>
              <a:t>“Sexting" is the practice of sending nude or semi-nude pictures by cell phone or other electronic </a:t>
            </a:r>
            <a:r>
              <a:rPr lang="en-US" dirty="0" smtClean="0"/>
              <a:t>media: i.e. </a:t>
            </a:r>
            <a:r>
              <a:rPr lang="en-US" dirty="0" smtClean="0"/>
              <a:t>a sexual text ('sext') message.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612" y="106527"/>
            <a:ext cx="6984776" cy="6753601"/>
          </a:xfrm>
        </p:spPr>
      </p:pic>
    </p:spTree>
    <p:extLst>
      <p:ext uri="{BB962C8B-B14F-4D97-AF65-F5344CB8AC3E}">
        <p14:creationId xmlns:p14="http://schemas.microsoft.com/office/powerpoint/2010/main" val="3612791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52786"/>
            <a:ext cx="6696744" cy="6814748"/>
          </a:xfrm>
        </p:spPr>
      </p:pic>
    </p:spTree>
    <p:extLst>
      <p:ext uri="{BB962C8B-B14F-4D97-AF65-F5344CB8AC3E}">
        <p14:creationId xmlns:p14="http://schemas.microsoft.com/office/powerpoint/2010/main" val="2079528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Sexting &amp; Child Pornography Law</a:t>
            </a:r>
            <a:endParaRPr lang="en-US" dirty="0"/>
          </a:p>
        </p:txBody>
      </p:sp>
      <p:sp>
        <p:nvSpPr>
          <p:cNvPr id="3" name="Content Placeholder 2"/>
          <p:cNvSpPr>
            <a:spLocks noGrp="1"/>
          </p:cNvSpPr>
          <p:nvPr>
            <p:ph idx="1"/>
          </p:nvPr>
        </p:nvSpPr>
        <p:spPr/>
        <p:txBody>
          <a:bodyPr/>
          <a:lstStyle/>
          <a:p>
            <a:r>
              <a:rPr lang="en-US" dirty="0" smtClean="0"/>
              <a:t>What happens when a minor sends an explicit photo?</a:t>
            </a:r>
          </a:p>
          <a:p>
            <a:r>
              <a:rPr lang="en-US" dirty="0" smtClean="0"/>
              <a:t>What if the recipient is a minor?</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Example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Mr. </a:t>
            </a:r>
            <a:r>
              <a:rPr lang="en-US" dirty="0" err="1" smtClean="0"/>
              <a:t>Copening</a:t>
            </a:r>
            <a:r>
              <a:rPr lang="en-US" dirty="0" smtClean="0"/>
              <a:t> and his girlfriend,  Brianna Denson, were like other teenagers in that they have more than a passing interest in sex. </a:t>
            </a:r>
          </a:p>
          <a:p>
            <a:pPr>
              <a:buNone/>
            </a:pPr>
            <a:r>
              <a:rPr lang="en-US" dirty="0" smtClean="0"/>
              <a:t>Indeed, when they were 16, they exchanged racy sexy photos via text message. Denson sent pictures to </a:t>
            </a:r>
            <a:r>
              <a:rPr lang="en-US" dirty="0" err="1" smtClean="0"/>
              <a:t>Copening</a:t>
            </a:r>
            <a:r>
              <a:rPr lang="en-US" dirty="0" smtClean="0"/>
              <a:t>, and </a:t>
            </a:r>
            <a:r>
              <a:rPr lang="en-US" dirty="0" err="1" smtClean="0"/>
              <a:t>Copening</a:t>
            </a:r>
            <a:r>
              <a:rPr lang="en-US" dirty="0" smtClean="0"/>
              <a:t> sent pictures to Denson. </a:t>
            </a:r>
          </a:p>
          <a:p>
            <a:pPr>
              <a:buNone/>
            </a:pPr>
            <a:r>
              <a:rPr lang="en-US" dirty="0" smtClean="0"/>
              <a:t>It appears that no one else saw the pictures until local authorities searched </a:t>
            </a:r>
            <a:r>
              <a:rPr lang="en-US" dirty="0" err="1" smtClean="0"/>
              <a:t>Copening’s</a:t>
            </a:r>
            <a:r>
              <a:rPr lang="en-US" dirty="0" smtClean="0"/>
              <a:t> phone and discovered them.</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Sexting</a:t>
            </a:r>
            <a:r>
              <a:rPr lang="en-US" dirty="0" smtClean="0"/>
              <a:t> – Case Example</a:t>
            </a:r>
            <a:endParaRPr lang="en-US" dirty="0"/>
          </a:p>
        </p:txBody>
      </p:sp>
      <p:sp>
        <p:nvSpPr>
          <p:cNvPr id="3" name="Content Placeholder 2"/>
          <p:cNvSpPr>
            <a:spLocks noGrp="1"/>
          </p:cNvSpPr>
          <p:nvPr>
            <p:ph idx="1"/>
          </p:nvPr>
        </p:nvSpPr>
        <p:spPr/>
        <p:txBody>
          <a:bodyPr>
            <a:normAutofit/>
          </a:bodyPr>
          <a:lstStyle/>
          <a:p>
            <a:r>
              <a:rPr lang="en-US" dirty="0" smtClean="0"/>
              <a:t>[Prosecutors] charged 17-year-old </a:t>
            </a:r>
            <a:r>
              <a:rPr lang="en-US" dirty="0" err="1" smtClean="0"/>
              <a:t>Copening</a:t>
            </a:r>
            <a:r>
              <a:rPr lang="en-US" dirty="0" smtClean="0"/>
              <a:t> with sexual exploitation of a minor—his girlfriend, who is the same age—because the couple sent each other nude photos of themselves during their relationship.</a:t>
            </a:r>
          </a:p>
          <a:p>
            <a:r>
              <a:rPr lang="en-US" dirty="0" smtClean="0"/>
              <a:t>Both were 16 when the activity took place.</a:t>
            </a:r>
          </a:p>
          <a:p>
            <a:r>
              <a:rPr lang="en-US" dirty="0" smtClean="0"/>
              <a:t>NC age of Consent: 16. But in NC, 16 is the age of adulthood </a:t>
            </a:r>
            <a:r>
              <a:rPr lang="en-US" i="1" dirty="0" smtClean="0"/>
              <a:t>for criminal charges</a:t>
            </a:r>
            <a:r>
              <a:rPr lang="en-US" dirty="0" smtClean="0"/>
              <a:t>.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Sexting</a:t>
            </a:r>
            <a:r>
              <a:rPr lang="en-US" dirty="0" smtClean="0"/>
              <a:t> – Case Example</a:t>
            </a:r>
            <a:endParaRPr lang="en-US" dirty="0"/>
          </a:p>
        </p:txBody>
      </p:sp>
      <p:sp>
        <p:nvSpPr>
          <p:cNvPr id="3" name="Content Placeholder 2"/>
          <p:cNvSpPr>
            <a:spLocks noGrp="1"/>
          </p:cNvSpPr>
          <p:nvPr>
            <p:ph idx="1"/>
          </p:nvPr>
        </p:nvSpPr>
        <p:spPr/>
        <p:txBody>
          <a:bodyPr/>
          <a:lstStyle/>
          <a:p>
            <a:r>
              <a:rPr lang="en-US" dirty="0" err="1" smtClean="0"/>
              <a:t>Copening</a:t>
            </a:r>
            <a:r>
              <a:rPr lang="en-US" dirty="0" smtClean="0"/>
              <a:t> [faced] two counts of second-degree sexual exploitation and three counts of third-degree exploitation. The third-degree charges—which constitute a majority of the total charges—actually stem from the pictures </a:t>
            </a:r>
            <a:r>
              <a:rPr lang="en-US" dirty="0" err="1" smtClean="0"/>
              <a:t>Copening</a:t>
            </a:r>
            <a:r>
              <a:rPr lang="en-US" dirty="0" smtClean="0"/>
              <a:t> had of himself.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responses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Approximately 20 states have adjusted or are attempting to change their laws to take into consideration sexting:</a:t>
            </a:r>
          </a:p>
          <a:p>
            <a:r>
              <a:rPr lang="en-US" dirty="0" smtClean="0"/>
              <a:t>For example, Nebraska:</a:t>
            </a:r>
          </a:p>
          <a:p>
            <a:pPr lvl="1"/>
            <a:r>
              <a:rPr lang="en-US" dirty="0" smtClean="0"/>
              <a:t>It </a:t>
            </a:r>
            <a:r>
              <a:rPr lang="en-US" dirty="0"/>
              <a:t>is a felony to either possess or distribute sexually explicit images of a child. For those charged with possession, individuals that are eighteen and younger shall have an affirmative defense if they received a sexually explicit image of a minor, that is at least at fifteen years old, that was voluntary and knowingly created and provided by the minor, the image only depicts the one child, the defendant did not distribute the image to another person, and the defendant did not pressure the child to transmit or generate the image. </a:t>
            </a:r>
          </a:p>
        </p:txBody>
      </p:sp>
    </p:spTree>
    <p:extLst>
      <p:ext uri="{BB962C8B-B14F-4D97-AF65-F5344CB8AC3E}">
        <p14:creationId xmlns:p14="http://schemas.microsoft.com/office/powerpoint/2010/main" val="678086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Responses</a:t>
            </a:r>
            <a:endParaRPr lang="en-US" dirty="0"/>
          </a:p>
        </p:txBody>
      </p:sp>
      <p:sp>
        <p:nvSpPr>
          <p:cNvPr id="3" name="Content Placeholder 2"/>
          <p:cNvSpPr>
            <a:spLocks noGrp="1"/>
          </p:cNvSpPr>
          <p:nvPr>
            <p:ph idx="1"/>
          </p:nvPr>
        </p:nvSpPr>
        <p:spPr/>
        <p:txBody>
          <a:bodyPr/>
          <a:lstStyle/>
          <a:p>
            <a:r>
              <a:rPr lang="en-US" dirty="0" smtClean="0"/>
              <a:t>New York:</a:t>
            </a:r>
          </a:p>
          <a:p>
            <a:pPr lvl="1"/>
            <a:r>
              <a:rPr lang="en-US" dirty="0"/>
              <a:t>The two persons involved in sending and receiving the message must both be under twenty and must be within five years of age from each other. They will have to participate in an education reform program that involves a maximum of eight hours of instruction that provides information regarding the legal consequences and non-legal consequences of sexting, and the problems associated with technology and bullying. </a:t>
            </a:r>
          </a:p>
        </p:txBody>
      </p:sp>
    </p:spTree>
    <p:extLst>
      <p:ext uri="{BB962C8B-B14F-4D97-AF65-F5344CB8AC3E}">
        <p14:creationId xmlns:p14="http://schemas.microsoft.com/office/powerpoint/2010/main" val="414500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wait – Criminal Liability?</a:t>
            </a:r>
            <a:endParaRPr lang="en-US" dirty="0"/>
          </a:p>
        </p:txBody>
      </p:sp>
      <p:sp>
        <p:nvSpPr>
          <p:cNvPr id="3" name="Content Placeholder 2"/>
          <p:cNvSpPr>
            <a:spLocks noGrp="1"/>
          </p:cNvSpPr>
          <p:nvPr>
            <p:ph idx="1"/>
          </p:nvPr>
        </p:nvSpPr>
        <p:spPr/>
        <p:txBody>
          <a:bodyPr/>
          <a:lstStyle/>
          <a:p>
            <a:r>
              <a:rPr lang="en-US" dirty="0" smtClean="0"/>
              <a:t>Criminal Law also has a distinction between children (i.e. “Juvenile”) and adults.</a:t>
            </a:r>
          </a:p>
          <a:p>
            <a:pPr lvl="1"/>
            <a:r>
              <a:rPr lang="en-US" dirty="0" smtClean="0"/>
              <a:t>Children should not be punished as severely as adults.</a:t>
            </a:r>
          </a:p>
          <a:p>
            <a:pPr lvl="2"/>
            <a:r>
              <a:rPr lang="en-US" dirty="0" smtClean="0"/>
              <a:t>Generally their cases go to “Juvenile Courts</a:t>
            </a:r>
            <a:r>
              <a:rPr lang="en-US" dirty="0" smtClean="0"/>
              <a:t>”</a:t>
            </a:r>
          </a:p>
          <a:p>
            <a:pPr lvl="3"/>
            <a:r>
              <a:rPr lang="en-US" dirty="0" smtClean="0"/>
              <a:t>For example:</a:t>
            </a:r>
          </a:p>
          <a:p>
            <a:pPr lvl="4"/>
            <a:r>
              <a:rPr lang="en-US" dirty="0" smtClean="0"/>
              <a:t>No Jury Trial</a:t>
            </a:r>
          </a:p>
          <a:p>
            <a:pPr lvl="4"/>
            <a:r>
              <a:rPr lang="en-US" dirty="0" smtClean="0"/>
              <a:t>Focus on Rehabilitation</a:t>
            </a:r>
          </a:p>
          <a:p>
            <a:pPr lvl="4"/>
            <a:r>
              <a:rPr lang="en-US" dirty="0" smtClean="0"/>
              <a:t>Closed Hearings and Records</a:t>
            </a:r>
            <a:endParaRPr lang="en-US" dirty="0"/>
          </a:p>
        </p:txBody>
      </p:sp>
    </p:spTree>
    <p:extLst>
      <p:ext uri="{BB962C8B-B14F-4D97-AF65-F5344CB8AC3E}">
        <p14:creationId xmlns:p14="http://schemas.microsoft.com/office/powerpoint/2010/main" val="3963399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733" y="16480"/>
            <a:ext cx="8060172" cy="6190214"/>
          </a:xfrm>
        </p:spPr>
      </p:pic>
    </p:spTree>
    <p:extLst>
      <p:ext uri="{BB962C8B-B14F-4D97-AF65-F5344CB8AC3E}">
        <p14:creationId xmlns:p14="http://schemas.microsoft.com/office/powerpoint/2010/main" val="308688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it really that simple?</a:t>
            </a:r>
            <a:br>
              <a:rPr lang="en-US" dirty="0" smtClean="0"/>
            </a:br>
            <a:r>
              <a:rPr lang="en-US" dirty="0" smtClean="0"/>
              <a:t>(Of course not)</a:t>
            </a:r>
            <a:endParaRPr lang="en-US" dirty="0"/>
          </a:p>
        </p:txBody>
      </p:sp>
      <p:sp>
        <p:nvSpPr>
          <p:cNvPr id="3" name="Content Placeholder 2"/>
          <p:cNvSpPr>
            <a:spLocks noGrp="1"/>
          </p:cNvSpPr>
          <p:nvPr>
            <p:ph idx="1"/>
          </p:nvPr>
        </p:nvSpPr>
        <p:spPr/>
        <p:txBody>
          <a:bodyPr/>
          <a:lstStyle/>
          <a:p>
            <a:r>
              <a:rPr lang="en-US" dirty="0" smtClean="0"/>
              <a:t>However, the age of adulthood for criminal prosecutions is not absolute.</a:t>
            </a:r>
          </a:p>
          <a:p>
            <a:pPr lvl="1"/>
            <a:r>
              <a:rPr lang="en-US" dirty="0" smtClean="0"/>
              <a:t>States MAY move a juvenile from juvenile court to adult court and prosecute the juvenile as if he/she was an </a:t>
            </a:r>
            <a:r>
              <a:rPr lang="en-US" dirty="0" smtClean="0"/>
              <a:t>adult</a:t>
            </a:r>
            <a:r>
              <a:rPr lang="en-US" dirty="0"/>
              <a:t> </a:t>
            </a:r>
            <a:r>
              <a:rPr lang="en-US" dirty="0" smtClean="0"/>
              <a:t>based on certain types of crimes committed. </a:t>
            </a:r>
          </a:p>
        </p:txBody>
      </p:sp>
    </p:spTree>
    <p:extLst>
      <p:ext uri="{BB962C8B-B14F-4D97-AF65-F5344CB8AC3E}">
        <p14:creationId xmlns:p14="http://schemas.microsoft.com/office/powerpoint/2010/main" val="1008056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process is called “transfer”, although there are different forms:</a:t>
            </a:r>
          </a:p>
          <a:p>
            <a:pPr lvl="1"/>
            <a:r>
              <a:rPr lang="en-US" b="1" dirty="0"/>
              <a:t>Judicial </a:t>
            </a:r>
            <a:r>
              <a:rPr lang="en-US" b="1" dirty="0" smtClean="0"/>
              <a:t>waiver: </a:t>
            </a:r>
            <a:r>
              <a:rPr lang="en-US" dirty="0" smtClean="0"/>
              <a:t>The </a:t>
            </a:r>
            <a:r>
              <a:rPr lang="en-US" dirty="0" smtClean="0"/>
              <a:t>case </a:t>
            </a:r>
            <a:r>
              <a:rPr lang="en-US" dirty="0"/>
              <a:t>is filed originally in juvenile court but may be </a:t>
            </a:r>
            <a:r>
              <a:rPr lang="en-US" dirty="0" smtClean="0"/>
              <a:t>transferred with </a:t>
            </a:r>
            <a:r>
              <a:rPr lang="en-US" dirty="0"/>
              <a:t>a judge’s </a:t>
            </a:r>
            <a:r>
              <a:rPr lang="en-US" dirty="0" smtClean="0"/>
              <a:t>approval, following </a:t>
            </a:r>
            <a:r>
              <a:rPr lang="en-US" dirty="0"/>
              <a:t>a formal </a:t>
            </a:r>
            <a:r>
              <a:rPr lang="en-US" dirty="0" smtClean="0"/>
              <a:t>hearing</a:t>
            </a:r>
          </a:p>
          <a:p>
            <a:pPr lvl="1"/>
            <a:r>
              <a:rPr lang="en-US" b="1" dirty="0"/>
              <a:t>Prosecutorial </a:t>
            </a:r>
            <a:r>
              <a:rPr lang="en-US" b="1" dirty="0" smtClean="0"/>
              <a:t>discretion: </a:t>
            </a:r>
            <a:r>
              <a:rPr lang="en-US" dirty="0" smtClean="0"/>
              <a:t>Cases that </a:t>
            </a:r>
            <a:r>
              <a:rPr lang="en-US" dirty="0"/>
              <a:t>may be brought in either juvenile or criminal court. </a:t>
            </a:r>
            <a:r>
              <a:rPr lang="en-US" dirty="0" smtClean="0"/>
              <a:t>The </a:t>
            </a:r>
            <a:r>
              <a:rPr lang="en-US" dirty="0"/>
              <a:t>decision is entrusted entirely to the prosecutor. </a:t>
            </a:r>
            <a:endParaRPr lang="en-US" dirty="0" smtClean="0"/>
          </a:p>
          <a:p>
            <a:pPr lvl="1"/>
            <a:r>
              <a:rPr lang="en-US" b="1" dirty="0"/>
              <a:t>Statutory </a:t>
            </a:r>
            <a:r>
              <a:rPr lang="en-US" b="1" dirty="0" smtClean="0"/>
              <a:t>exclusion/Automatic Transfer: </a:t>
            </a:r>
            <a:r>
              <a:rPr lang="en-US" dirty="0" smtClean="0"/>
              <a:t>grant </a:t>
            </a:r>
            <a:r>
              <a:rPr lang="en-US" dirty="0"/>
              <a:t>criminal courts exclusive jurisdiction over certain classes of cases involving juvenile-age </a:t>
            </a:r>
            <a:r>
              <a:rPr lang="en-US" dirty="0" smtClean="0"/>
              <a:t>offenders:</a:t>
            </a:r>
          </a:p>
          <a:p>
            <a:pPr lvl="2"/>
            <a:r>
              <a:rPr lang="en-US" dirty="0" smtClean="0"/>
              <a:t>The Age of the offender is some minimum (e.g. 16)</a:t>
            </a:r>
          </a:p>
          <a:p>
            <a:pPr lvl="2"/>
            <a:r>
              <a:rPr lang="en-US" dirty="0" smtClean="0"/>
              <a:t>The type of crime is serious (e.g. rape or murder)</a:t>
            </a:r>
            <a:endParaRPr lang="en-US" dirty="0"/>
          </a:p>
        </p:txBody>
      </p:sp>
    </p:spTree>
    <p:extLst>
      <p:ext uri="{BB962C8B-B14F-4D97-AF65-F5344CB8AC3E}">
        <p14:creationId xmlns:p14="http://schemas.microsoft.com/office/powerpoint/2010/main" val="75498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4166" y="908720"/>
            <a:ext cx="9160662" cy="5763174"/>
          </a:xfrm>
        </p:spPr>
      </p:pic>
    </p:spTree>
    <p:extLst>
      <p:ext uri="{BB962C8B-B14F-4D97-AF65-F5344CB8AC3E}">
        <p14:creationId xmlns:p14="http://schemas.microsoft.com/office/powerpoint/2010/main" val="144218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94350"/>
            <a:ext cx="5616624" cy="7169972"/>
          </a:xfrm>
        </p:spPr>
      </p:pic>
    </p:spTree>
    <p:extLst>
      <p:ext uri="{BB962C8B-B14F-4D97-AF65-F5344CB8AC3E}">
        <p14:creationId xmlns:p14="http://schemas.microsoft.com/office/powerpoint/2010/main" val="114350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of Consent</a:t>
            </a:r>
            <a:endParaRPr lang="en-US" dirty="0"/>
          </a:p>
        </p:txBody>
      </p:sp>
      <p:sp>
        <p:nvSpPr>
          <p:cNvPr id="3" name="Content Placeholder 2"/>
          <p:cNvSpPr>
            <a:spLocks noGrp="1"/>
          </p:cNvSpPr>
          <p:nvPr>
            <p:ph idx="1"/>
          </p:nvPr>
        </p:nvSpPr>
        <p:spPr/>
        <p:txBody>
          <a:bodyPr/>
          <a:lstStyle/>
          <a:p>
            <a:r>
              <a:rPr lang="en-US" dirty="0" smtClean="0"/>
              <a:t>Although apparently similar, Age of Consent only relates to the minimum age a person can consent to sexual activities. </a:t>
            </a:r>
          </a:p>
          <a:p>
            <a:pPr lvl="1"/>
            <a:r>
              <a:rPr lang="en-US" dirty="0" smtClean="0"/>
              <a:t>Age of Consent in Korea?</a:t>
            </a:r>
          </a:p>
          <a:p>
            <a:pPr lvl="1"/>
            <a:endParaRPr lang="en-US" dirty="0"/>
          </a:p>
          <a:p>
            <a:r>
              <a:rPr lang="en-US" dirty="0" smtClean="0"/>
              <a:t>This a legal fiction – the law </a:t>
            </a:r>
            <a:r>
              <a:rPr lang="en-US" i="1" dirty="0" smtClean="0"/>
              <a:t>assumes</a:t>
            </a:r>
            <a:r>
              <a:rPr lang="en-US" dirty="0" smtClean="0"/>
              <a:t> that a person under the Age of Consent is </a:t>
            </a:r>
            <a:r>
              <a:rPr lang="en-US" i="1" dirty="0" smtClean="0"/>
              <a:t>incapable</a:t>
            </a:r>
            <a:r>
              <a:rPr lang="en-US" dirty="0" smtClean="0"/>
              <a:t> of making the decision to engage in sex. </a:t>
            </a:r>
            <a:endParaRPr lang="en-US" dirty="0"/>
          </a:p>
        </p:txBody>
      </p:sp>
    </p:spTree>
    <p:extLst>
      <p:ext uri="{BB962C8B-B14F-4D97-AF65-F5344CB8AC3E}">
        <p14:creationId xmlns:p14="http://schemas.microsoft.com/office/powerpoint/2010/main" val="605077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1104</Words>
  <Application>Microsoft Office PowerPoint</Application>
  <PresentationFormat>On-screen Show (4:3)</PresentationFormat>
  <Paragraphs>118</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Computer Crimes - Sexting</vt:lpstr>
      <vt:lpstr>Age of Adulthood</vt:lpstr>
      <vt:lpstr>But wait – Criminal Liability?</vt:lpstr>
      <vt:lpstr>PowerPoint Presentation</vt:lpstr>
      <vt:lpstr>Is it really that simple? (Of course not)</vt:lpstr>
      <vt:lpstr>Transfer</vt:lpstr>
      <vt:lpstr>PowerPoint Presentation</vt:lpstr>
      <vt:lpstr>PowerPoint Presentation</vt:lpstr>
      <vt:lpstr>Age of Consent</vt:lpstr>
      <vt:lpstr>PowerPoint Presentation</vt:lpstr>
      <vt:lpstr>PowerPoint Presentation</vt:lpstr>
      <vt:lpstr>Statutory Rape</vt:lpstr>
      <vt:lpstr>Statutory Rape</vt:lpstr>
      <vt:lpstr>Child Pornography</vt:lpstr>
      <vt:lpstr>PowerPoint Presentation</vt:lpstr>
      <vt:lpstr>Summary of the CP Law</vt:lpstr>
      <vt:lpstr>PowerPoint Presentation</vt:lpstr>
      <vt:lpstr>Summary of the Law</vt:lpstr>
      <vt:lpstr>Summary of the Law</vt:lpstr>
      <vt:lpstr>Sexting – What is it?</vt:lpstr>
      <vt:lpstr>PowerPoint Presentation</vt:lpstr>
      <vt:lpstr>PowerPoint Presentation</vt:lpstr>
      <vt:lpstr>Sexting &amp; Child Pornography Law</vt:lpstr>
      <vt:lpstr>Case Example</vt:lpstr>
      <vt:lpstr>Sexting – Case Example</vt:lpstr>
      <vt:lpstr>Sexting – Case Example</vt:lpstr>
      <vt:lpstr>State responses</vt:lpstr>
      <vt:lpstr>State Responses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Crimes against Children</dc:title>
  <dc:creator>1</dc:creator>
  <cp:lastModifiedBy>ajou</cp:lastModifiedBy>
  <cp:revision>16</cp:revision>
  <dcterms:created xsi:type="dcterms:W3CDTF">2014-10-16T21:24:09Z</dcterms:created>
  <dcterms:modified xsi:type="dcterms:W3CDTF">2018-11-01T20:35:56Z</dcterms:modified>
</cp:coreProperties>
</file>